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1261" r:id="rId3"/>
    <p:sldId id="1277" r:id="rId4"/>
    <p:sldId id="1263" r:id="rId5"/>
    <p:sldId id="1269" r:id="rId6"/>
    <p:sldId id="1270" r:id="rId7"/>
    <p:sldId id="1271" r:id="rId8"/>
    <p:sldId id="1272" r:id="rId9"/>
    <p:sldId id="1273" r:id="rId10"/>
    <p:sldId id="1274" r:id="rId11"/>
    <p:sldId id="1275" r:id="rId12"/>
    <p:sldId id="1264" r:id="rId13"/>
    <p:sldId id="1278" r:id="rId14"/>
    <p:sldId id="1279" r:id="rId15"/>
    <p:sldId id="1280" r:id="rId16"/>
    <p:sldId id="1265" r:id="rId17"/>
    <p:sldId id="1276" r:id="rId18"/>
    <p:sldId id="1266" r:id="rId19"/>
    <p:sldId id="1281" r:id="rId20"/>
    <p:sldId id="1282" r:id="rId21"/>
    <p:sldId id="1283" r:id="rId22"/>
    <p:sldId id="1268" r:id="rId23"/>
    <p:sldId id="121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E2"/>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94"/>
  </p:normalViewPr>
  <p:slideViewPr>
    <p:cSldViewPr snapToGrid="0">
      <p:cViewPr varScale="1">
        <p:scale>
          <a:sx n="81" d="100"/>
          <a:sy n="81" d="100"/>
        </p:scale>
        <p:origin x="143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D821A-2907-4882-A9DA-54FE25B7893D}" type="datetimeFigureOut">
              <a:rPr lang="en-US" smtClean="0"/>
              <a:t>12/6/2024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5BA47-8F37-46D2-8B68-AE103BE81857}" type="slidenum">
              <a:rPr lang="en-US" smtClean="0"/>
              <a:t>‹#›</a:t>
            </a:fld>
            <a:endParaRPr lang="en-US"/>
          </a:p>
        </p:txBody>
      </p:sp>
    </p:spTree>
    <p:extLst>
      <p:ext uri="{BB962C8B-B14F-4D97-AF65-F5344CB8AC3E}">
        <p14:creationId xmlns:p14="http://schemas.microsoft.com/office/powerpoint/2010/main" val="60277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5BA47-8F37-46D2-8B68-AE103BE81857}" type="slidenum">
              <a:rPr lang="en-US" smtClean="0"/>
              <a:t>2</a:t>
            </a:fld>
            <a:endParaRPr lang="en-US"/>
          </a:p>
        </p:txBody>
      </p:sp>
    </p:spTree>
    <p:extLst>
      <p:ext uri="{BB962C8B-B14F-4D97-AF65-F5344CB8AC3E}">
        <p14:creationId xmlns:p14="http://schemas.microsoft.com/office/powerpoint/2010/main" val="2929060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atin typeface="Tenorite" panose="00000500000000000000"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Tenorite" panose="000005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descr="A black text on a white background&#10;&#10;Description automatically generated">
            <a:extLst>
              <a:ext uri="{FF2B5EF4-FFF2-40B4-BE49-F238E27FC236}">
                <a16:creationId xmlns:a16="http://schemas.microsoft.com/office/drawing/2014/main" id="{716A3F60-3510-2AEB-3DDD-FEBD65224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561" y="361716"/>
            <a:ext cx="2057400" cy="517506"/>
          </a:xfrm>
          <a:prstGeom prst="rect">
            <a:avLst/>
          </a:prstGeom>
        </p:spPr>
      </p:pic>
      <p:sp>
        <p:nvSpPr>
          <p:cNvPr id="12" name="Footer Placeholder 11">
            <a:extLst>
              <a:ext uri="{FF2B5EF4-FFF2-40B4-BE49-F238E27FC236}">
                <a16:creationId xmlns:a16="http://schemas.microsoft.com/office/drawing/2014/main" id="{0649AB95-160C-3AA3-3DF3-C78197F8CDD0}"/>
              </a:ext>
            </a:extLst>
          </p:cNvPr>
          <p:cNvSpPr>
            <a:spLocks noGrp="1"/>
          </p:cNvSpPr>
          <p:nvPr>
            <p:ph type="ftr" sz="quarter" idx="11"/>
          </p:nvPr>
        </p:nvSpPr>
        <p:spPr>
          <a:xfrm>
            <a:off x="685800" y="6356353"/>
            <a:ext cx="5429250" cy="365125"/>
          </a:xfrm>
        </p:spPr>
        <p:txBody>
          <a:bodyPr/>
          <a:lstStyle>
            <a:lvl1pPr algn="l">
              <a:defRPr sz="1200">
                <a:latin typeface="Tenorite" panose="00000500000000000000" pitchFamily="2" charset="0"/>
              </a:defRPr>
            </a:lvl1pPr>
          </a:lstStyle>
          <a:p>
            <a:r>
              <a:rPr lang="en-US" dirty="0"/>
              <a:t>ECE-560: Assertion Based Verification – </a:t>
            </a:r>
            <a:r>
              <a:rPr lang="en-US" dirty="0">
                <a:solidFill>
                  <a:srgbClr val="140AE2"/>
                </a:solidFill>
              </a:rPr>
              <a:t>Venkatesh Patil</a:t>
            </a:r>
          </a:p>
        </p:txBody>
      </p:sp>
      <p:sp>
        <p:nvSpPr>
          <p:cNvPr id="13" name="Slide Number Placeholder 12">
            <a:extLst>
              <a:ext uri="{FF2B5EF4-FFF2-40B4-BE49-F238E27FC236}">
                <a16:creationId xmlns:a16="http://schemas.microsoft.com/office/drawing/2014/main" id="{709F4EC5-19F8-283F-220C-644B926A5174}"/>
              </a:ext>
            </a:extLst>
          </p:cNvPr>
          <p:cNvSpPr>
            <a:spLocks noGrp="1"/>
          </p:cNvSpPr>
          <p:nvPr>
            <p:ph type="sldNum" sz="quarter" idx="12"/>
          </p:nvPr>
        </p:nvSpPr>
        <p:spPr/>
        <p:txBody>
          <a:bodyPr/>
          <a:lstStyle>
            <a:lvl1pPr>
              <a:defRPr sz="1200">
                <a:latin typeface="Tenorite" panose="00000500000000000000" pitchFamily="2" charset="0"/>
              </a:defRPr>
            </a:lvl1pPr>
          </a:lstStyle>
          <a:p>
            <a:fld id="{95DFF941-0BEE-4EEB-8D30-A5249F255EEA}" type="slidenum">
              <a:rPr lang="en-US" smtClean="0"/>
              <a:pPr/>
              <a:t>‹#›</a:t>
            </a:fld>
            <a:endParaRPr lang="en-US" dirty="0"/>
          </a:p>
        </p:txBody>
      </p:sp>
    </p:spTree>
    <p:extLst>
      <p:ext uri="{BB962C8B-B14F-4D97-AF65-F5344CB8AC3E}">
        <p14:creationId xmlns:p14="http://schemas.microsoft.com/office/powerpoint/2010/main" val="303302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179631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241718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2642" y="711662"/>
            <a:ext cx="7886700" cy="718780"/>
          </a:xfrm>
        </p:spPr>
        <p:txBody>
          <a:bodyPr>
            <a:normAutofit/>
          </a:bodyPr>
          <a:lstStyle>
            <a:lvl1pPr>
              <a:defRPr sz="2700" b="1">
                <a:latin typeface="Tenorite" panose="00000500000000000000"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582642" y="1549579"/>
            <a:ext cx="7886700" cy="4596755"/>
          </a:xfrm>
        </p:spPr>
        <p:txBody>
          <a:bodyPr/>
          <a:lstStyle>
            <a:lvl1pPr marL="171450" indent="-171450">
              <a:buFont typeface="Wingdings" panose="05000000000000000000" pitchFamily="2" charset="2"/>
              <a:buChar char="q"/>
              <a:defRPr>
                <a:latin typeface="Tenorite" panose="00000500000000000000" pitchFamily="2" charset="0"/>
              </a:defRPr>
            </a:lvl1pPr>
            <a:lvl2pPr marL="514350" indent="-171450">
              <a:buFont typeface="Courier New" panose="02070309020205020404" pitchFamily="49" charset="0"/>
              <a:buChar char="o"/>
              <a:defRPr>
                <a:latin typeface="Tenorite" panose="00000500000000000000" pitchFamily="2" charset="0"/>
              </a:defRPr>
            </a:lvl2pPr>
            <a:lvl3pPr marL="857250" indent="-171450">
              <a:buFont typeface="Wingdings" panose="05000000000000000000" pitchFamily="2" charset="2"/>
              <a:buChar char="§"/>
              <a:defRPr>
                <a:latin typeface="Tenorite" panose="00000500000000000000" pitchFamily="2" charset="0"/>
              </a:defRPr>
            </a:lvl3pPr>
            <a:lvl4pPr>
              <a:defRPr>
                <a:latin typeface="Tenorite" panose="00000500000000000000" pitchFamily="2" charset="0"/>
              </a:defRPr>
            </a:lvl4pPr>
            <a:lvl5pPr marL="1543050" indent="-171450">
              <a:buFont typeface="Wingdings" panose="05000000000000000000" pitchFamily="2" charset="2"/>
              <a:buChar char="§"/>
              <a:defRPr>
                <a:latin typeface="Tenorite"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28650" y="6356353"/>
            <a:ext cx="5486400" cy="365125"/>
          </a:xfrm>
        </p:spPr>
        <p:txBody>
          <a:bodyPr/>
          <a:lstStyle>
            <a:lvl1pPr algn="l">
              <a:defRPr sz="1200" b="1">
                <a:latin typeface="Tenorite" panose="00000500000000000000" pitchFamily="2" charset="0"/>
              </a:defRPr>
            </a:lvl1pPr>
          </a:lstStyle>
          <a:p>
            <a:r>
              <a:rPr lang="en-US" dirty="0"/>
              <a:t>ECE-560: Assertion Based Verification – </a:t>
            </a:r>
            <a:r>
              <a:rPr lang="en-US" dirty="0">
                <a:solidFill>
                  <a:srgbClr val="140AE2"/>
                </a:solidFill>
              </a:rPr>
              <a:t>Venkatesh Patil</a:t>
            </a:r>
          </a:p>
        </p:txBody>
      </p:sp>
      <p:sp>
        <p:nvSpPr>
          <p:cNvPr id="6" name="Slide Number Placeholder 5"/>
          <p:cNvSpPr>
            <a:spLocks noGrp="1"/>
          </p:cNvSpPr>
          <p:nvPr>
            <p:ph type="sldNum" sz="quarter" idx="12"/>
          </p:nvPr>
        </p:nvSpPr>
        <p:spPr/>
        <p:txBody>
          <a:bodyPr/>
          <a:lstStyle>
            <a:lvl1pPr>
              <a:defRPr>
                <a:latin typeface="Tenorite" panose="00000500000000000000" pitchFamily="2" charset="0"/>
              </a:defRPr>
            </a:lvl1pPr>
          </a:lstStyle>
          <a:p>
            <a:fld id="{95DFF941-0BEE-4EEB-8D30-A5249F255EEA}" type="slidenum">
              <a:rPr lang="en-US" smtClean="0"/>
              <a:t>‹#›</a:t>
            </a:fld>
            <a:endParaRPr lang="en-US"/>
          </a:p>
        </p:txBody>
      </p:sp>
      <p:pic>
        <p:nvPicPr>
          <p:cNvPr id="7" name="Picture 6" descr="A black text on a white background&#10;&#10;Description automatically generated">
            <a:extLst>
              <a:ext uri="{FF2B5EF4-FFF2-40B4-BE49-F238E27FC236}">
                <a16:creationId xmlns:a16="http://schemas.microsoft.com/office/drawing/2014/main" id="{5B340240-5C45-A7B4-8C73-33B2945DC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090" y="163531"/>
            <a:ext cx="2057400" cy="517506"/>
          </a:xfrm>
          <a:prstGeom prst="rect">
            <a:avLst/>
          </a:prstGeom>
        </p:spPr>
      </p:pic>
      <p:cxnSp>
        <p:nvCxnSpPr>
          <p:cNvPr id="9" name="Straight Connector 8">
            <a:extLst>
              <a:ext uri="{FF2B5EF4-FFF2-40B4-BE49-F238E27FC236}">
                <a16:creationId xmlns:a16="http://schemas.microsoft.com/office/drawing/2014/main" id="{B9CFFC22-944D-CBDF-2F41-E1C43C813662}"/>
              </a:ext>
            </a:extLst>
          </p:cNvPr>
          <p:cNvCxnSpPr/>
          <p:nvPr/>
        </p:nvCxnSpPr>
        <p:spPr>
          <a:xfrm>
            <a:off x="582642" y="1447695"/>
            <a:ext cx="7886700"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90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b="1">
                <a:latin typeface="Tenorite" panose="00000500000000000000" pitchFamily="2"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82000"/>
                  </a:schemeClr>
                </a:solidFill>
                <a:latin typeface="Tenorite" panose="00000500000000000000" pitchFamily="2" charset="0"/>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623889" y="6356353"/>
            <a:ext cx="5491162" cy="365125"/>
          </a:xfrm>
        </p:spPr>
        <p:txBody>
          <a:bodyPr/>
          <a:lstStyle>
            <a:lvl1pPr algn="l">
              <a:defRPr/>
            </a:lvl1pPr>
          </a:lstStyle>
          <a:p>
            <a:r>
              <a:rPr lang="en-US"/>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a:p>
        </p:txBody>
      </p:sp>
      <p:pic>
        <p:nvPicPr>
          <p:cNvPr id="7" name="Picture 6" descr="A black text on a white background&#10;&#10;Description automatically generated">
            <a:extLst>
              <a:ext uri="{FF2B5EF4-FFF2-40B4-BE49-F238E27FC236}">
                <a16:creationId xmlns:a16="http://schemas.microsoft.com/office/drawing/2014/main" id="{A77083E5-ACE4-B05E-EC75-569D86351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309" y="275015"/>
            <a:ext cx="2057400" cy="517506"/>
          </a:xfrm>
          <a:prstGeom prst="rect">
            <a:avLst/>
          </a:prstGeom>
        </p:spPr>
      </p:pic>
    </p:spTree>
    <p:extLst>
      <p:ext uri="{BB962C8B-B14F-4D97-AF65-F5344CB8AC3E}">
        <p14:creationId xmlns:p14="http://schemas.microsoft.com/office/powerpoint/2010/main" val="310891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135333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ECE-560: Assertion Based Verification – Venkatesh Patil</a:t>
            </a:r>
          </a:p>
        </p:txBody>
      </p:sp>
      <p:sp>
        <p:nvSpPr>
          <p:cNvPr id="9" name="Slide Number Placeholder 8"/>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284861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ECE-560: Assertion Based Verification – Venkatesh Patil</a:t>
            </a:r>
          </a:p>
        </p:txBody>
      </p:sp>
      <p:sp>
        <p:nvSpPr>
          <p:cNvPr id="5" name="Slide Number Placeholder 4"/>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267661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ECE-560: Assertion Based Verification – Venkatesh Patil</a:t>
            </a:r>
          </a:p>
        </p:txBody>
      </p:sp>
      <p:sp>
        <p:nvSpPr>
          <p:cNvPr id="4" name="Slide Number Placeholder 3"/>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8339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126820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a:p>
        </p:txBody>
      </p:sp>
    </p:spTree>
    <p:extLst>
      <p:ext uri="{BB962C8B-B14F-4D97-AF65-F5344CB8AC3E}">
        <p14:creationId xmlns:p14="http://schemas.microsoft.com/office/powerpoint/2010/main" val="19814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a:t>ECE-560: Assertion Based Verification – Venkatesh Patil</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95DFF941-0BEE-4EEB-8D30-A5249F255EEA}" type="slidenum">
              <a:rPr lang="en-US" smtClean="0"/>
              <a:t>‹#›</a:t>
            </a:fld>
            <a:endParaRPr lang="en-US"/>
          </a:p>
        </p:txBody>
      </p:sp>
    </p:spTree>
    <p:extLst>
      <p:ext uri="{BB962C8B-B14F-4D97-AF65-F5344CB8AC3E}">
        <p14:creationId xmlns:p14="http://schemas.microsoft.com/office/powerpoint/2010/main" val="64739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145-90C3-B8AE-6AEE-0159BE967791}"/>
              </a:ext>
            </a:extLst>
          </p:cNvPr>
          <p:cNvSpPr>
            <a:spLocks noGrp="1"/>
          </p:cNvSpPr>
          <p:nvPr>
            <p:ph type="title"/>
          </p:nvPr>
        </p:nvSpPr>
        <p:spPr>
          <a:xfrm>
            <a:off x="564231" y="611979"/>
            <a:ext cx="7886700" cy="718780"/>
          </a:xfrm>
        </p:spPr>
        <p:txBody>
          <a:bodyPr>
            <a:normAutofit fontScale="90000"/>
          </a:bodyPr>
          <a:lstStyle/>
          <a:p>
            <a:r>
              <a:rPr lang="en-US" sz="3600" dirty="0"/>
              <a:t>ECE 560</a:t>
            </a:r>
            <a:br>
              <a:rPr lang="en-US" sz="3600" dirty="0"/>
            </a:br>
            <a:r>
              <a:rPr lang="en-US" sz="3600" dirty="0"/>
              <a:t>Assertion Based Verification</a:t>
            </a:r>
          </a:p>
        </p:txBody>
      </p:sp>
      <p:sp>
        <p:nvSpPr>
          <p:cNvPr id="3" name="Content Placeholder 2">
            <a:extLst>
              <a:ext uri="{FF2B5EF4-FFF2-40B4-BE49-F238E27FC236}">
                <a16:creationId xmlns:a16="http://schemas.microsoft.com/office/drawing/2014/main" id="{A5814E1A-937C-38AC-1AEA-077F192B9C03}"/>
              </a:ext>
            </a:extLst>
          </p:cNvPr>
          <p:cNvSpPr>
            <a:spLocks noGrp="1"/>
          </p:cNvSpPr>
          <p:nvPr>
            <p:ph idx="1"/>
          </p:nvPr>
        </p:nvSpPr>
        <p:spPr>
          <a:xfrm>
            <a:off x="628649" y="4362527"/>
            <a:ext cx="7822281" cy="1883494"/>
          </a:xfrm>
        </p:spPr>
        <p:txBody>
          <a:bodyPr>
            <a:normAutofit lnSpcReduction="10000"/>
          </a:bodyPr>
          <a:lstStyle/>
          <a:p>
            <a:pPr marL="0" indent="0">
              <a:buNone/>
            </a:pPr>
            <a:br>
              <a:rPr lang="en-US" dirty="0"/>
            </a:br>
            <a:endParaRPr lang="en-US" dirty="0"/>
          </a:p>
          <a:p>
            <a:pPr marL="0" indent="0">
              <a:buNone/>
            </a:pPr>
            <a:endParaRPr lang="en-US" dirty="0"/>
          </a:p>
          <a:p>
            <a:pPr marL="0" indent="0">
              <a:buNone/>
            </a:pPr>
            <a:endParaRPr lang="en-US" dirty="0"/>
          </a:p>
          <a:p>
            <a:pPr marL="0" indent="0">
              <a:buNone/>
            </a:pPr>
            <a:r>
              <a:rPr lang="en-US" sz="1400" dirty="0"/>
              <a:t>Electrical and Computer Engineering Department</a:t>
            </a:r>
            <a:br>
              <a:rPr lang="en-US" sz="1400" dirty="0"/>
            </a:br>
            <a:r>
              <a:rPr lang="en-US" sz="1400" dirty="0"/>
              <a:t>Maseeh College of Engineering and Computer Science</a:t>
            </a:r>
          </a:p>
        </p:txBody>
      </p:sp>
      <p:sp>
        <p:nvSpPr>
          <p:cNvPr id="4" name="Footer Placeholder 3">
            <a:extLst>
              <a:ext uri="{FF2B5EF4-FFF2-40B4-BE49-F238E27FC236}">
                <a16:creationId xmlns:a16="http://schemas.microsoft.com/office/drawing/2014/main" id="{0C14BC3D-E1BB-A648-F9D4-EF71A4C5C177}"/>
              </a:ext>
            </a:extLst>
          </p:cNvPr>
          <p:cNvSpPr>
            <a:spLocks noGrp="1"/>
          </p:cNvSpPr>
          <p:nvPr>
            <p:ph type="ftr" sz="quarter" idx="11"/>
          </p:nvPr>
        </p:nvSpPr>
        <p:spPr/>
        <p:txBody>
          <a:bodyPr/>
          <a:lstStyle/>
          <a:p>
            <a:r>
              <a:rPr lang="en-US" sz="1200" dirty="0"/>
              <a:t>ECE-560: Assertion Based Verification – </a:t>
            </a:r>
            <a:r>
              <a:rPr lang="en-US" sz="1200" dirty="0">
                <a:solidFill>
                  <a:srgbClr val="140AE2"/>
                </a:solidFill>
              </a:rPr>
              <a:t>Venkatesh Patil</a:t>
            </a:r>
          </a:p>
        </p:txBody>
      </p:sp>
      <p:sp>
        <p:nvSpPr>
          <p:cNvPr id="5" name="Slide Number Placeholder 4">
            <a:extLst>
              <a:ext uri="{FF2B5EF4-FFF2-40B4-BE49-F238E27FC236}">
                <a16:creationId xmlns:a16="http://schemas.microsoft.com/office/drawing/2014/main" id="{9F710316-EDCC-DFB8-0FB1-93638BA21C98}"/>
              </a:ext>
            </a:extLst>
          </p:cNvPr>
          <p:cNvSpPr>
            <a:spLocks noGrp="1"/>
          </p:cNvSpPr>
          <p:nvPr>
            <p:ph type="sldNum" sz="quarter" idx="12"/>
          </p:nvPr>
        </p:nvSpPr>
        <p:spPr/>
        <p:txBody>
          <a:bodyPr/>
          <a:lstStyle/>
          <a:p>
            <a:fld id="{95DFF941-0BEE-4EEB-8D30-A5249F255EEA}" type="slidenum">
              <a:rPr lang="en-US" smtClean="0"/>
              <a:t>1</a:t>
            </a:fld>
            <a:endParaRPr lang="en-US"/>
          </a:p>
        </p:txBody>
      </p:sp>
      <p:pic>
        <p:nvPicPr>
          <p:cNvPr id="7" name="Picture 6">
            <a:extLst>
              <a:ext uri="{FF2B5EF4-FFF2-40B4-BE49-F238E27FC236}">
                <a16:creationId xmlns:a16="http://schemas.microsoft.com/office/drawing/2014/main" id="{940BD429-BEA0-29D7-75E7-3B1EA5CAF4E0}"/>
              </a:ext>
            </a:extLst>
          </p:cNvPr>
          <p:cNvPicPr>
            <a:picLocks noChangeAspect="1"/>
          </p:cNvPicPr>
          <p:nvPr/>
        </p:nvPicPr>
        <p:blipFill>
          <a:blip r:embed="rId2"/>
          <a:stretch>
            <a:fillRect/>
          </a:stretch>
        </p:blipFill>
        <p:spPr>
          <a:xfrm>
            <a:off x="961535" y="1691864"/>
            <a:ext cx="6947554" cy="3932020"/>
          </a:xfrm>
          <a:prstGeom prst="rect">
            <a:avLst/>
          </a:prstGeom>
        </p:spPr>
      </p:pic>
    </p:spTree>
    <p:extLst>
      <p:ext uri="{BB962C8B-B14F-4D97-AF65-F5344CB8AC3E}">
        <p14:creationId xmlns:p14="http://schemas.microsoft.com/office/powerpoint/2010/main" val="225941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341B6-8D1E-0AFA-39DF-1150E1D06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D1321C-C0B4-AF4F-C90A-7E29682A3081}"/>
              </a:ext>
            </a:extLst>
          </p:cNvPr>
          <p:cNvSpPr>
            <a:spLocks noGrp="1"/>
          </p:cNvSpPr>
          <p:nvPr>
            <p:ph type="title"/>
          </p:nvPr>
        </p:nvSpPr>
        <p:spPr/>
        <p:txBody>
          <a:bodyPr>
            <a:normAutofit/>
          </a:bodyPr>
          <a:lstStyle/>
          <a:p>
            <a:r>
              <a:rPr lang="en-US" dirty="0"/>
              <a:t>Burst of write Transfers</a:t>
            </a:r>
          </a:p>
        </p:txBody>
      </p:sp>
      <p:sp>
        <p:nvSpPr>
          <p:cNvPr id="4" name="Footer Placeholder 3">
            <a:extLst>
              <a:ext uri="{FF2B5EF4-FFF2-40B4-BE49-F238E27FC236}">
                <a16:creationId xmlns:a16="http://schemas.microsoft.com/office/drawing/2014/main" id="{D4AABB2B-6409-3BCB-BE6D-95793524E29C}"/>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13532CF8-D787-5DC8-02C7-721E842F08B8}"/>
              </a:ext>
            </a:extLst>
          </p:cNvPr>
          <p:cNvSpPr>
            <a:spLocks noGrp="1"/>
          </p:cNvSpPr>
          <p:nvPr>
            <p:ph type="sldNum" sz="quarter" idx="12"/>
          </p:nvPr>
        </p:nvSpPr>
        <p:spPr/>
        <p:txBody>
          <a:bodyPr/>
          <a:lstStyle/>
          <a:p>
            <a:fld id="{95DFF941-0BEE-4EEB-8D30-A5249F255EEA}" type="slidenum">
              <a:rPr lang="en-US" smtClean="0"/>
              <a:t>10</a:t>
            </a:fld>
            <a:endParaRPr lang="en-US"/>
          </a:p>
        </p:txBody>
      </p:sp>
      <p:sp>
        <p:nvSpPr>
          <p:cNvPr id="10" name="TextBox 9">
            <a:extLst>
              <a:ext uri="{FF2B5EF4-FFF2-40B4-BE49-F238E27FC236}">
                <a16:creationId xmlns:a16="http://schemas.microsoft.com/office/drawing/2014/main" id="{C179AEC7-86BB-8CB3-A436-E5FBB065EB11}"/>
              </a:ext>
            </a:extLst>
          </p:cNvPr>
          <p:cNvSpPr txBox="1"/>
          <p:nvPr/>
        </p:nvSpPr>
        <p:spPr>
          <a:xfrm>
            <a:off x="-30100" y="2117485"/>
            <a:ext cx="4556092" cy="3693319"/>
          </a:xfrm>
          <a:prstGeom prst="rect">
            <a:avLst/>
          </a:prstGeom>
          <a:noFill/>
        </p:spPr>
        <p:txBody>
          <a:bodyPr wrap="square">
            <a:spAutoFit/>
          </a:bodyPr>
          <a:lstStyle/>
          <a:p>
            <a:pPr marL="457200" lvl="0" indent="-317500" algn="l" rtl="0">
              <a:spcBef>
                <a:spcPts val="0"/>
              </a:spcBef>
              <a:spcAft>
                <a:spcPts val="0"/>
              </a:spcAft>
              <a:buSzPts val="1400"/>
              <a:buChar char="●"/>
            </a:pPr>
            <a:r>
              <a:rPr lang="en-GB" sz="1800" dirty="0"/>
              <a:t>HWRITE - Held high for </a:t>
            </a:r>
            <a:r>
              <a:rPr lang="en-GB" sz="1800" dirty="0" err="1"/>
              <a:t>Seq</a:t>
            </a:r>
            <a:r>
              <a:rPr lang="en-GB" sz="1800" dirty="0"/>
              <a:t> Read </a:t>
            </a:r>
          </a:p>
          <a:p>
            <a:pPr marL="457200" lvl="0" indent="-317500" algn="l" rtl="0">
              <a:spcBef>
                <a:spcPts val="0"/>
              </a:spcBef>
              <a:spcAft>
                <a:spcPts val="0"/>
              </a:spcAft>
              <a:buSzPts val="1400"/>
              <a:buChar char="●"/>
            </a:pPr>
            <a:r>
              <a:rPr lang="en-GB" sz="1800" dirty="0"/>
              <a:t>HREADY - AHB asserted with HWRITE then strobed during burst</a:t>
            </a:r>
          </a:p>
          <a:p>
            <a:pPr marL="457200" lvl="0" indent="-317500" algn="l" rtl="0">
              <a:spcBef>
                <a:spcPts val="0"/>
              </a:spcBef>
              <a:spcAft>
                <a:spcPts val="0"/>
              </a:spcAft>
              <a:buSzPts val="1400"/>
              <a:buChar char="●"/>
            </a:pPr>
            <a:r>
              <a:rPr lang="en-GB" sz="1800" dirty="0"/>
              <a:t>PWRITE - Low in T2, after AHB asserts HREADY</a:t>
            </a:r>
          </a:p>
          <a:p>
            <a:pPr marL="457200" lvl="0" indent="-317500" algn="l" rtl="0">
              <a:spcBef>
                <a:spcPts val="0"/>
              </a:spcBef>
              <a:spcAft>
                <a:spcPts val="0"/>
              </a:spcAft>
              <a:buSzPts val="1400"/>
              <a:buChar char="●"/>
            </a:pPr>
            <a:r>
              <a:rPr lang="en-GB" sz="1800" dirty="0"/>
              <a:t>PSEL - Asserted along with PWRITE - Enter SETUP</a:t>
            </a:r>
          </a:p>
          <a:p>
            <a:pPr marL="457200" lvl="0" indent="-317500" algn="l" rtl="0">
              <a:spcBef>
                <a:spcPts val="0"/>
              </a:spcBef>
              <a:spcAft>
                <a:spcPts val="0"/>
              </a:spcAft>
              <a:buSzPts val="1400"/>
              <a:buChar char="●"/>
            </a:pPr>
            <a:r>
              <a:rPr lang="en-GB" sz="1800" dirty="0"/>
              <a:t>PENABLE is asserted in T3, the cycle after PSEL is asserted - Enter ENABLE</a:t>
            </a:r>
          </a:p>
          <a:p>
            <a:pPr marL="457200" lvl="0" indent="-317500" algn="l" rtl="0">
              <a:spcBef>
                <a:spcPts val="0"/>
              </a:spcBef>
              <a:spcAft>
                <a:spcPts val="0"/>
              </a:spcAft>
              <a:buSzPts val="1400"/>
              <a:buChar char="●"/>
            </a:pPr>
            <a:r>
              <a:rPr lang="en-GB" sz="1800" dirty="0"/>
              <a:t>The following cycle, T4, PENABLE </a:t>
            </a:r>
            <a:r>
              <a:rPr lang="en-GB" sz="1800" dirty="0" err="1"/>
              <a:t>deasserted</a:t>
            </a:r>
            <a:r>
              <a:rPr lang="en-GB" sz="1800" dirty="0"/>
              <a:t>. Cycles high and low for burst</a:t>
            </a:r>
          </a:p>
          <a:p>
            <a:pPr marL="457200" lvl="0" indent="-317500" algn="l" rtl="0">
              <a:spcBef>
                <a:spcPts val="0"/>
              </a:spcBef>
              <a:spcAft>
                <a:spcPts val="0"/>
              </a:spcAft>
              <a:buSzPts val="1400"/>
              <a:buChar char="●"/>
            </a:pPr>
            <a:r>
              <a:rPr lang="en-GB" sz="1800" dirty="0"/>
              <a:t>PSEL held high for burst</a:t>
            </a:r>
          </a:p>
        </p:txBody>
      </p:sp>
      <p:pic>
        <p:nvPicPr>
          <p:cNvPr id="8" name="Google Shape;132;p22">
            <a:extLst>
              <a:ext uri="{FF2B5EF4-FFF2-40B4-BE49-F238E27FC236}">
                <a16:creationId xmlns:a16="http://schemas.microsoft.com/office/drawing/2014/main" id="{526174A2-9446-4156-6B38-72C09DB22EBA}"/>
              </a:ext>
            </a:extLst>
          </p:cNvPr>
          <p:cNvPicPr preferRelativeResize="0"/>
          <p:nvPr/>
        </p:nvPicPr>
        <p:blipFill>
          <a:blip r:embed="rId2">
            <a:alphaModFix/>
          </a:blip>
          <a:stretch>
            <a:fillRect/>
          </a:stretch>
        </p:blipFill>
        <p:spPr>
          <a:xfrm>
            <a:off x="4397605" y="2117485"/>
            <a:ext cx="4571999" cy="3538597"/>
          </a:xfrm>
          <a:prstGeom prst="rect">
            <a:avLst/>
          </a:prstGeom>
          <a:noFill/>
          <a:ln>
            <a:noFill/>
          </a:ln>
        </p:spPr>
      </p:pic>
    </p:spTree>
    <p:extLst>
      <p:ext uri="{BB962C8B-B14F-4D97-AF65-F5344CB8AC3E}">
        <p14:creationId xmlns:p14="http://schemas.microsoft.com/office/powerpoint/2010/main" val="135684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6E175-B0D6-742A-4CC7-BCAF393B1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C16D9-4474-1036-4DE5-6C19DCD0152C}"/>
              </a:ext>
            </a:extLst>
          </p:cNvPr>
          <p:cNvSpPr>
            <a:spLocks noGrp="1"/>
          </p:cNvSpPr>
          <p:nvPr>
            <p:ph type="title"/>
          </p:nvPr>
        </p:nvSpPr>
        <p:spPr/>
        <p:txBody>
          <a:bodyPr>
            <a:normAutofit/>
          </a:bodyPr>
          <a:lstStyle/>
          <a:p>
            <a:r>
              <a:rPr lang="en-US" dirty="0"/>
              <a:t>Read after Write Transfer</a:t>
            </a:r>
          </a:p>
        </p:txBody>
      </p:sp>
      <p:sp>
        <p:nvSpPr>
          <p:cNvPr id="4" name="Footer Placeholder 3">
            <a:extLst>
              <a:ext uri="{FF2B5EF4-FFF2-40B4-BE49-F238E27FC236}">
                <a16:creationId xmlns:a16="http://schemas.microsoft.com/office/drawing/2014/main" id="{4FB2A212-9CD9-112A-0562-C408D3038C7A}"/>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278483ED-0DFC-F590-D62B-4087F351799F}"/>
              </a:ext>
            </a:extLst>
          </p:cNvPr>
          <p:cNvSpPr>
            <a:spLocks noGrp="1"/>
          </p:cNvSpPr>
          <p:nvPr>
            <p:ph type="sldNum" sz="quarter" idx="12"/>
          </p:nvPr>
        </p:nvSpPr>
        <p:spPr/>
        <p:txBody>
          <a:bodyPr/>
          <a:lstStyle/>
          <a:p>
            <a:fld id="{95DFF941-0BEE-4EEB-8D30-A5249F255EEA}" type="slidenum">
              <a:rPr lang="en-US" smtClean="0"/>
              <a:t>11</a:t>
            </a:fld>
            <a:endParaRPr lang="en-US"/>
          </a:p>
        </p:txBody>
      </p:sp>
      <p:pic>
        <p:nvPicPr>
          <p:cNvPr id="3" name="Google Shape;155;p25">
            <a:extLst>
              <a:ext uri="{FF2B5EF4-FFF2-40B4-BE49-F238E27FC236}">
                <a16:creationId xmlns:a16="http://schemas.microsoft.com/office/drawing/2014/main" id="{C0F12F50-A236-E921-7723-4AAC7D697E31}"/>
              </a:ext>
            </a:extLst>
          </p:cNvPr>
          <p:cNvPicPr preferRelativeResize="0"/>
          <p:nvPr/>
        </p:nvPicPr>
        <p:blipFill>
          <a:blip r:embed="rId2">
            <a:alphaModFix/>
          </a:blip>
          <a:stretch>
            <a:fillRect/>
          </a:stretch>
        </p:blipFill>
        <p:spPr>
          <a:xfrm>
            <a:off x="897625" y="2151856"/>
            <a:ext cx="6589025" cy="3651675"/>
          </a:xfrm>
          <a:prstGeom prst="rect">
            <a:avLst/>
          </a:prstGeom>
          <a:noFill/>
          <a:ln>
            <a:noFill/>
          </a:ln>
        </p:spPr>
      </p:pic>
    </p:spTree>
    <p:extLst>
      <p:ext uri="{BB962C8B-B14F-4D97-AF65-F5344CB8AC3E}">
        <p14:creationId xmlns:p14="http://schemas.microsoft.com/office/powerpoint/2010/main" val="60285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710A0-2F3B-BE3C-888B-2B7FF42C6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D7AAF-1C91-2EEF-6938-BAA02010EB58}"/>
              </a:ext>
            </a:extLst>
          </p:cNvPr>
          <p:cNvSpPr>
            <a:spLocks noGrp="1"/>
          </p:cNvSpPr>
          <p:nvPr>
            <p:ph type="title"/>
          </p:nvPr>
        </p:nvSpPr>
        <p:spPr/>
        <p:txBody>
          <a:bodyPr/>
          <a:lstStyle/>
          <a:p>
            <a:r>
              <a:rPr lang="en-US" dirty="0"/>
              <a:t>Specifications and Assertions</a:t>
            </a:r>
          </a:p>
        </p:txBody>
      </p:sp>
      <p:sp>
        <p:nvSpPr>
          <p:cNvPr id="4" name="Footer Placeholder 3">
            <a:extLst>
              <a:ext uri="{FF2B5EF4-FFF2-40B4-BE49-F238E27FC236}">
                <a16:creationId xmlns:a16="http://schemas.microsoft.com/office/drawing/2014/main" id="{2AF05859-DC84-8D30-1E5D-137767C5CE10}"/>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CA542648-5871-B09A-2BFE-8BCFFC6D29C1}"/>
              </a:ext>
            </a:extLst>
          </p:cNvPr>
          <p:cNvSpPr>
            <a:spLocks noGrp="1"/>
          </p:cNvSpPr>
          <p:nvPr>
            <p:ph type="sldNum" sz="quarter" idx="12"/>
          </p:nvPr>
        </p:nvSpPr>
        <p:spPr/>
        <p:txBody>
          <a:bodyPr/>
          <a:lstStyle/>
          <a:p>
            <a:fld id="{95DFF941-0BEE-4EEB-8D30-A5249F255EEA}" type="slidenum">
              <a:rPr lang="en-US" smtClean="0"/>
              <a:t>12</a:t>
            </a:fld>
            <a:endParaRPr lang="en-US"/>
          </a:p>
        </p:txBody>
      </p:sp>
      <p:sp>
        <p:nvSpPr>
          <p:cNvPr id="6" name="Content Placeholder 5">
            <a:extLst>
              <a:ext uri="{FF2B5EF4-FFF2-40B4-BE49-F238E27FC236}">
                <a16:creationId xmlns:a16="http://schemas.microsoft.com/office/drawing/2014/main" id="{809821A1-EFCB-B8D4-EBD4-0D43E7E28B49}"/>
              </a:ext>
            </a:extLst>
          </p:cNvPr>
          <p:cNvSpPr>
            <a:spLocks noGrp="1"/>
          </p:cNvSpPr>
          <p:nvPr>
            <p:ph idx="1"/>
          </p:nvPr>
        </p:nvSpPr>
        <p:spPr/>
        <p:txBody>
          <a:bodyPr/>
          <a:lstStyle/>
          <a:p>
            <a:pPr marL="0" indent="0">
              <a:buNone/>
            </a:pPr>
            <a:r>
              <a:rPr lang="en-US" b="1" dirty="0"/>
              <a:t>What Are We Verifying?</a:t>
            </a:r>
          </a:p>
          <a:p>
            <a:pPr marL="457200" indent="-457200">
              <a:buAutoNum type="arabicPeriod"/>
            </a:pPr>
            <a:r>
              <a:rPr lang="en-US" b="1" dirty="0"/>
              <a:t>AHB Slave Interface (AHB_SI):    </a:t>
            </a:r>
          </a:p>
          <a:p>
            <a:pPr marL="0" indent="0">
              <a:buNone/>
            </a:pPr>
            <a:r>
              <a:rPr lang="en-US" dirty="0"/>
              <a:t> - Valid signal logic based on AHB protocol.     </a:t>
            </a:r>
          </a:p>
          <a:p>
            <a:pPr>
              <a:buFontTx/>
              <a:buChar char="-"/>
            </a:pPr>
            <a:r>
              <a:rPr lang="en-US" dirty="0"/>
              <a:t>Address decoding for </a:t>
            </a:r>
            <a:r>
              <a:rPr lang="en-US" dirty="0" err="1"/>
              <a:t>tempselx</a:t>
            </a:r>
            <a:r>
              <a:rPr lang="en-US" dirty="0"/>
              <a:t> logic based on </a:t>
            </a:r>
            <a:r>
              <a:rPr lang="en-US" dirty="0" err="1"/>
              <a:t>Haddr</a:t>
            </a:r>
            <a:r>
              <a:rPr lang="en-US" dirty="0"/>
              <a:t>.     </a:t>
            </a:r>
          </a:p>
          <a:p>
            <a:pPr>
              <a:buFontTx/>
              <a:buChar char="-"/>
            </a:pPr>
            <a:r>
              <a:rPr lang="en-US" dirty="0"/>
              <a:t>Invalid ranges resetting </a:t>
            </a:r>
            <a:r>
              <a:rPr lang="en-US" dirty="0" err="1"/>
              <a:t>tempselx</a:t>
            </a:r>
            <a:r>
              <a:rPr lang="en-US" dirty="0"/>
              <a:t> to 0. </a:t>
            </a:r>
          </a:p>
          <a:p>
            <a:pPr marL="0" indent="0">
              <a:buNone/>
            </a:pPr>
            <a:r>
              <a:rPr lang="en-US" dirty="0"/>
              <a:t> </a:t>
            </a:r>
          </a:p>
          <a:p>
            <a:pPr marL="0" indent="0">
              <a:buNone/>
            </a:pPr>
            <a:r>
              <a:rPr lang="en-US" b="1" dirty="0"/>
              <a:t>2. APB Controller (APB_CTRL):    </a:t>
            </a:r>
          </a:p>
          <a:p>
            <a:pPr>
              <a:buFontTx/>
              <a:buChar char="-"/>
            </a:pPr>
            <a:r>
              <a:rPr lang="en-US" dirty="0"/>
              <a:t>State machine transitions (e.g., ST_IDLE → ST_WWAIT).     </a:t>
            </a:r>
          </a:p>
          <a:p>
            <a:pPr>
              <a:buFontTx/>
              <a:buChar char="-"/>
            </a:pPr>
            <a:r>
              <a:rPr lang="en-US" dirty="0"/>
              <a:t>Consistency between PRESENT_STATE and NEXT_STATE.    </a:t>
            </a:r>
          </a:p>
          <a:p>
            <a:pPr>
              <a:buFontTx/>
              <a:buChar char="-"/>
            </a:pPr>
            <a:r>
              <a:rPr lang="en-US" dirty="0"/>
              <a:t> Valid read/write transactions and sequence properties.  </a:t>
            </a:r>
          </a:p>
          <a:p>
            <a:pPr marL="0" indent="0">
              <a:buNone/>
            </a:pPr>
            <a:endParaRPr lang="en-US" dirty="0"/>
          </a:p>
        </p:txBody>
      </p:sp>
    </p:spTree>
    <p:extLst>
      <p:ext uri="{BB962C8B-B14F-4D97-AF65-F5344CB8AC3E}">
        <p14:creationId xmlns:p14="http://schemas.microsoft.com/office/powerpoint/2010/main" val="248337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77F5-7898-4586-052D-95034B419619}"/>
              </a:ext>
            </a:extLst>
          </p:cNvPr>
          <p:cNvSpPr>
            <a:spLocks noGrp="1"/>
          </p:cNvSpPr>
          <p:nvPr>
            <p:ph type="title"/>
          </p:nvPr>
        </p:nvSpPr>
        <p:spPr/>
        <p:txBody>
          <a:bodyPr/>
          <a:lstStyle/>
          <a:p>
            <a:r>
              <a:rPr lang="en-US" dirty="0"/>
              <a:t>Specifications and Assertions</a:t>
            </a:r>
            <a:endParaRPr lang="en-IN" dirty="0"/>
          </a:p>
        </p:txBody>
      </p:sp>
      <p:sp>
        <p:nvSpPr>
          <p:cNvPr id="3" name="Content Placeholder 2">
            <a:extLst>
              <a:ext uri="{FF2B5EF4-FFF2-40B4-BE49-F238E27FC236}">
                <a16:creationId xmlns:a16="http://schemas.microsoft.com/office/drawing/2014/main" id="{0C13CB5B-E0E5-000E-B886-BA4F679BB678}"/>
              </a:ext>
            </a:extLst>
          </p:cNvPr>
          <p:cNvSpPr>
            <a:spLocks noGrp="1"/>
          </p:cNvSpPr>
          <p:nvPr>
            <p:ph idx="1"/>
          </p:nvPr>
        </p:nvSpPr>
        <p:spPr/>
        <p:txBody>
          <a:bodyPr/>
          <a:lstStyle/>
          <a:p>
            <a:pPr marL="0" indent="0">
              <a:buNone/>
            </a:pPr>
            <a:r>
              <a:rPr lang="en-IN" b="1" dirty="0"/>
              <a:t>3. Bridge Top-Level Module:   </a:t>
            </a:r>
          </a:p>
          <a:p>
            <a:pPr>
              <a:buFontTx/>
              <a:buChar char="-"/>
            </a:pPr>
            <a:r>
              <a:rPr lang="en-IN" dirty="0"/>
              <a:t>Data consistency between AHB and APB (e.g., </a:t>
            </a:r>
            <a:r>
              <a:rPr lang="en-IN" dirty="0" err="1"/>
              <a:t>Hrdata</a:t>
            </a:r>
            <a:r>
              <a:rPr lang="en-IN" dirty="0"/>
              <a:t> == </a:t>
            </a:r>
            <a:r>
              <a:rPr lang="en-IN" dirty="0" err="1"/>
              <a:t>Prdata</a:t>
            </a:r>
            <a:r>
              <a:rPr lang="en-IN" dirty="0"/>
              <a:t>).</a:t>
            </a:r>
          </a:p>
          <a:p>
            <a:pPr>
              <a:buFontTx/>
              <a:buChar char="-"/>
            </a:pPr>
            <a:r>
              <a:rPr lang="en-IN" dirty="0"/>
              <a:t> Address-based PSEL logic (addr0, addr1, addr2).  </a:t>
            </a:r>
          </a:p>
          <a:p>
            <a:pPr>
              <a:buFontTx/>
              <a:buChar char="-"/>
            </a:pPr>
            <a:r>
              <a:rPr lang="en-IN" dirty="0"/>
              <a:t>Handling back-to-back transactions, wait states, and reset </a:t>
            </a:r>
            <a:r>
              <a:rPr lang="en-IN" dirty="0" err="1"/>
              <a:t>behavior</a:t>
            </a:r>
            <a:r>
              <a:rPr lang="en-IN" dirty="0"/>
              <a:t>. </a:t>
            </a:r>
          </a:p>
          <a:p>
            <a:pPr>
              <a:buFontTx/>
              <a:buChar char="-"/>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656E8F8A-1E7F-14A2-E1D8-2BC2156DDD86}"/>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96B01860-6201-8A99-F6CA-D291DFD7415A}"/>
              </a:ext>
            </a:extLst>
          </p:cNvPr>
          <p:cNvSpPr>
            <a:spLocks noGrp="1"/>
          </p:cNvSpPr>
          <p:nvPr>
            <p:ph type="sldNum" sz="quarter" idx="12"/>
          </p:nvPr>
        </p:nvSpPr>
        <p:spPr/>
        <p:txBody>
          <a:bodyPr/>
          <a:lstStyle/>
          <a:p>
            <a:fld id="{95DFF941-0BEE-4EEB-8D30-A5249F255EEA}" type="slidenum">
              <a:rPr lang="en-US" smtClean="0"/>
              <a:t>13</a:t>
            </a:fld>
            <a:endParaRPr lang="en-US"/>
          </a:p>
        </p:txBody>
      </p:sp>
    </p:spTree>
    <p:extLst>
      <p:ext uri="{BB962C8B-B14F-4D97-AF65-F5344CB8AC3E}">
        <p14:creationId xmlns:p14="http://schemas.microsoft.com/office/powerpoint/2010/main" val="69373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DD454-A29A-26A1-55E1-B06F4C3C4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DBE88-A26E-9AEE-3FDB-24DAB86E0EEF}"/>
              </a:ext>
            </a:extLst>
          </p:cNvPr>
          <p:cNvSpPr>
            <a:spLocks noGrp="1"/>
          </p:cNvSpPr>
          <p:nvPr>
            <p:ph type="title"/>
          </p:nvPr>
        </p:nvSpPr>
        <p:spPr/>
        <p:txBody>
          <a:bodyPr/>
          <a:lstStyle/>
          <a:p>
            <a:r>
              <a:rPr lang="en-US" dirty="0"/>
              <a:t>Specifications and Assertions</a:t>
            </a:r>
            <a:endParaRPr lang="en-IN" dirty="0"/>
          </a:p>
        </p:txBody>
      </p:sp>
      <p:sp>
        <p:nvSpPr>
          <p:cNvPr id="3" name="Content Placeholder 2">
            <a:extLst>
              <a:ext uri="{FF2B5EF4-FFF2-40B4-BE49-F238E27FC236}">
                <a16:creationId xmlns:a16="http://schemas.microsoft.com/office/drawing/2014/main" id="{F5D9C1AE-F7EE-F437-18FA-EB1F78695374}"/>
              </a:ext>
            </a:extLst>
          </p:cNvPr>
          <p:cNvSpPr>
            <a:spLocks noGrp="1"/>
          </p:cNvSpPr>
          <p:nvPr>
            <p:ph idx="1"/>
          </p:nvPr>
        </p:nvSpPr>
        <p:spPr/>
        <p:txBody>
          <a:bodyPr>
            <a:normAutofit/>
          </a:bodyPr>
          <a:lstStyle/>
          <a:p>
            <a:pPr marL="0" indent="0">
              <a:buNone/>
            </a:pPr>
            <a:r>
              <a:rPr lang="en-GB" b="1" dirty="0"/>
              <a:t>Key Verification Properties  </a:t>
            </a:r>
          </a:p>
          <a:p>
            <a:pPr marL="457200" indent="-457200">
              <a:buAutoNum type="arabicPeriod"/>
            </a:pPr>
            <a:r>
              <a:rPr lang="en-GB" b="1" dirty="0"/>
              <a:t>Address Decoding:    </a:t>
            </a:r>
          </a:p>
          <a:p>
            <a:pPr>
              <a:buFontTx/>
              <a:buChar char="-"/>
            </a:pPr>
            <a:r>
              <a:rPr lang="en-GB" dirty="0"/>
              <a:t>Correct </a:t>
            </a:r>
            <a:r>
              <a:rPr lang="en-GB" dirty="0" err="1"/>
              <a:t>tempselx</a:t>
            </a:r>
            <a:r>
              <a:rPr lang="en-GB" dirty="0"/>
              <a:t> assignment based on </a:t>
            </a:r>
            <a:r>
              <a:rPr lang="en-GB" dirty="0" err="1"/>
              <a:t>Haddr</a:t>
            </a:r>
            <a:r>
              <a:rPr lang="en-GB" dirty="0"/>
              <a:t> ranges.    </a:t>
            </a:r>
          </a:p>
          <a:p>
            <a:pPr>
              <a:buFontTx/>
              <a:buChar char="-"/>
            </a:pPr>
            <a:r>
              <a:rPr lang="en-GB" dirty="0"/>
              <a:t>Invalid ranges result in </a:t>
            </a:r>
            <a:r>
              <a:rPr lang="en-GB" dirty="0" err="1"/>
              <a:t>tempselx</a:t>
            </a:r>
            <a:r>
              <a:rPr lang="en-GB" dirty="0"/>
              <a:t> reset to 3'b000.  </a:t>
            </a:r>
          </a:p>
          <a:p>
            <a:pPr marL="0" indent="0">
              <a:buNone/>
            </a:pPr>
            <a:r>
              <a:rPr lang="en-GB" b="1" dirty="0"/>
              <a:t>2. State Machine Transitions (APB_CTRL):     </a:t>
            </a:r>
          </a:p>
          <a:p>
            <a:pPr>
              <a:buFontTx/>
              <a:buChar char="-"/>
            </a:pPr>
            <a:r>
              <a:rPr lang="en-GB" dirty="0"/>
              <a:t>Every state transition follows specified conditions.     </a:t>
            </a:r>
          </a:p>
          <a:p>
            <a:pPr>
              <a:buFontTx/>
              <a:buChar char="-"/>
            </a:pPr>
            <a:r>
              <a:rPr lang="en-GB" dirty="0"/>
              <a:t>Transitions like ST_WWAIT → ST_WRITE and ST_READ → ST_RENABLE.  </a:t>
            </a:r>
          </a:p>
          <a:p>
            <a:pPr marL="0" indent="0">
              <a:buNone/>
            </a:pPr>
            <a:r>
              <a:rPr lang="en-GB" b="1" dirty="0"/>
              <a:t>3. Data Integrity (Bridge):</a:t>
            </a:r>
          </a:p>
          <a:p>
            <a:pPr>
              <a:buFontTx/>
              <a:buChar char="-"/>
            </a:pPr>
            <a:r>
              <a:rPr lang="en-GB" dirty="0" err="1"/>
              <a:t>Hrdata</a:t>
            </a:r>
            <a:r>
              <a:rPr lang="en-GB" dirty="0"/>
              <a:t> matches </a:t>
            </a:r>
            <a:r>
              <a:rPr lang="en-GB" dirty="0" err="1"/>
              <a:t>Prdata</a:t>
            </a:r>
            <a:r>
              <a:rPr lang="en-GB" dirty="0"/>
              <a:t> during enable cycle.     </a:t>
            </a:r>
          </a:p>
          <a:p>
            <a:pPr>
              <a:buFontTx/>
              <a:buChar char="-"/>
            </a:pPr>
            <a:r>
              <a:rPr lang="en-GB" dirty="0" err="1"/>
              <a:t>Pwrite</a:t>
            </a:r>
            <a:r>
              <a:rPr lang="en-GB" dirty="0"/>
              <a:t> aligns with </a:t>
            </a:r>
            <a:r>
              <a:rPr lang="en-GB" dirty="0" err="1"/>
              <a:t>Hwrite</a:t>
            </a:r>
            <a:r>
              <a:rPr lang="en-GB" dirty="0"/>
              <a:t> for read/write transactions.  </a:t>
            </a:r>
          </a:p>
          <a:p>
            <a:pPr marL="0" indent="0">
              <a:buNone/>
            </a:pPr>
            <a:endParaRPr lang="en-GB" dirty="0"/>
          </a:p>
          <a:p>
            <a:pPr marL="0" indent="0">
              <a:buNone/>
            </a:pPr>
            <a:endParaRPr lang="en-IN" dirty="0"/>
          </a:p>
        </p:txBody>
      </p:sp>
      <p:sp>
        <p:nvSpPr>
          <p:cNvPr id="4" name="Footer Placeholder 3">
            <a:extLst>
              <a:ext uri="{FF2B5EF4-FFF2-40B4-BE49-F238E27FC236}">
                <a16:creationId xmlns:a16="http://schemas.microsoft.com/office/drawing/2014/main" id="{94F54404-1D34-8BFC-D927-E6575459A102}"/>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15265C50-5C3D-2105-761C-3B8B66C716A0}"/>
              </a:ext>
            </a:extLst>
          </p:cNvPr>
          <p:cNvSpPr>
            <a:spLocks noGrp="1"/>
          </p:cNvSpPr>
          <p:nvPr>
            <p:ph type="sldNum" sz="quarter" idx="12"/>
          </p:nvPr>
        </p:nvSpPr>
        <p:spPr/>
        <p:txBody>
          <a:bodyPr/>
          <a:lstStyle/>
          <a:p>
            <a:fld id="{95DFF941-0BEE-4EEB-8D30-A5249F255EEA}" type="slidenum">
              <a:rPr lang="en-US" smtClean="0"/>
              <a:t>14</a:t>
            </a:fld>
            <a:endParaRPr lang="en-US"/>
          </a:p>
        </p:txBody>
      </p:sp>
    </p:spTree>
    <p:extLst>
      <p:ext uri="{BB962C8B-B14F-4D97-AF65-F5344CB8AC3E}">
        <p14:creationId xmlns:p14="http://schemas.microsoft.com/office/powerpoint/2010/main" val="109345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AE351-51B8-4144-E664-418821123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D7D29-DFE3-36A7-91A0-646874A5DD6C}"/>
              </a:ext>
            </a:extLst>
          </p:cNvPr>
          <p:cNvSpPr>
            <a:spLocks noGrp="1"/>
          </p:cNvSpPr>
          <p:nvPr>
            <p:ph type="title"/>
          </p:nvPr>
        </p:nvSpPr>
        <p:spPr/>
        <p:txBody>
          <a:bodyPr/>
          <a:lstStyle/>
          <a:p>
            <a:r>
              <a:rPr lang="en-US" dirty="0"/>
              <a:t>Specifications and Assertions</a:t>
            </a:r>
            <a:endParaRPr lang="en-IN" dirty="0"/>
          </a:p>
        </p:txBody>
      </p:sp>
      <p:sp>
        <p:nvSpPr>
          <p:cNvPr id="3" name="Content Placeholder 2">
            <a:extLst>
              <a:ext uri="{FF2B5EF4-FFF2-40B4-BE49-F238E27FC236}">
                <a16:creationId xmlns:a16="http://schemas.microsoft.com/office/drawing/2014/main" id="{354F3164-2557-23F2-8521-27B4020A5E6A}"/>
              </a:ext>
            </a:extLst>
          </p:cNvPr>
          <p:cNvSpPr>
            <a:spLocks noGrp="1"/>
          </p:cNvSpPr>
          <p:nvPr>
            <p:ph idx="1"/>
          </p:nvPr>
        </p:nvSpPr>
        <p:spPr/>
        <p:txBody>
          <a:bodyPr>
            <a:normAutofit/>
          </a:bodyPr>
          <a:lstStyle/>
          <a:p>
            <a:pPr marL="0" indent="0">
              <a:buNone/>
            </a:pPr>
            <a:r>
              <a:rPr lang="en-GB" b="1" dirty="0"/>
              <a:t>4. Back-to-Back Transfers:    </a:t>
            </a:r>
          </a:p>
          <a:p>
            <a:pPr>
              <a:buFontTx/>
              <a:buChar char="-"/>
            </a:pPr>
            <a:r>
              <a:rPr lang="en-GB" dirty="0"/>
              <a:t>Read after write ensures 3 wait states.     </a:t>
            </a:r>
          </a:p>
          <a:p>
            <a:pPr>
              <a:buFontTx/>
              <a:buChar char="-"/>
            </a:pPr>
            <a:r>
              <a:rPr lang="en-GB" dirty="0"/>
              <a:t>Supports bursts of reads, writes, and mixed sequences. </a:t>
            </a:r>
          </a:p>
          <a:p>
            <a:pPr marL="0" indent="0">
              <a:buNone/>
            </a:pPr>
            <a:r>
              <a:rPr lang="en-GB" b="1" dirty="0"/>
              <a:t>Coverage Goals: </a:t>
            </a:r>
          </a:p>
          <a:p>
            <a:pPr marL="0" indent="0">
              <a:buNone/>
            </a:pPr>
            <a:r>
              <a:rPr lang="en-GB" b="1" dirty="0"/>
              <a:t>Reset Validation: </a:t>
            </a:r>
            <a:r>
              <a:rPr lang="en-GB" dirty="0"/>
              <a:t>All signals are zeroed post-reset.  </a:t>
            </a:r>
          </a:p>
          <a:p>
            <a:pPr marL="0" indent="0">
              <a:buNone/>
            </a:pPr>
            <a:r>
              <a:rPr lang="en-GB" b="1" dirty="0"/>
              <a:t>Address Validation:</a:t>
            </a:r>
            <a:r>
              <a:rPr lang="en-GB" dirty="0"/>
              <a:t> Correct PSEL signals based on address ranges.  </a:t>
            </a:r>
            <a:r>
              <a:rPr lang="en-GB" b="1" dirty="0"/>
              <a:t>Burst and Back-to-Back Scenarios: </a:t>
            </a:r>
            <a:r>
              <a:rPr lang="en-GB" dirty="0"/>
              <a:t>Multiple transactions for performance validation.</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2658A9E1-94DE-B680-ADE7-C8387805D6D9}"/>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7507F92C-6B92-F21A-1514-F95A768F2B3E}"/>
              </a:ext>
            </a:extLst>
          </p:cNvPr>
          <p:cNvSpPr>
            <a:spLocks noGrp="1"/>
          </p:cNvSpPr>
          <p:nvPr>
            <p:ph type="sldNum" sz="quarter" idx="12"/>
          </p:nvPr>
        </p:nvSpPr>
        <p:spPr/>
        <p:txBody>
          <a:bodyPr/>
          <a:lstStyle/>
          <a:p>
            <a:fld id="{95DFF941-0BEE-4EEB-8D30-A5249F255EEA}" type="slidenum">
              <a:rPr lang="en-US" smtClean="0"/>
              <a:t>15</a:t>
            </a:fld>
            <a:endParaRPr lang="en-US"/>
          </a:p>
        </p:txBody>
      </p:sp>
    </p:spTree>
    <p:extLst>
      <p:ext uri="{BB962C8B-B14F-4D97-AF65-F5344CB8AC3E}">
        <p14:creationId xmlns:p14="http://schemas.microsoft.com/office/powerpoint/2010/main" val="194492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855FD-C5AF-4C83-763C-29A784E9F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5E7E0-23F8-E7C1-AE8F-A2F7458E280B}"/>
              </a:ext>
            </a:extLst>
          </p:cNvPr>
          <p:cNvSpPr>
            <a:spLocks noGrp="1"/>
          </p:cNvSpPr>
          <p:nvPr>
            <p:ph type="title"/>
          </p:nvPr>
        </p:nvSpPr>
        <p:spPr/>
        <p:txBody>
          <a:bodyPr/>
          <a:lstStyle/>
          <a:p>
            <a:r>
              <a:rPr lang="en-US" dirty="0"/>
              <a:t>Simulation Timing diagram</a:t>
            </a:r>
          </a:p>
        </p:txBody>
      </p:sp>
      <p:sp>
        <p:nvSpPr>
          <p:cNvPr id="4" name="Footer Placeholder 3">
            <a:extLst>
              <a:ext uri="{FF2B5EF4-FFF2-40B4-BE49-F238E27FC236}">
                <a16:creationId xmlns:a16="http://schemas.microsoft.com/office/drawing/2014/main" id="{668E6656-07F6-52BD-A5C6-38207580E62C}"/>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9FA20F1F-3A81-5923-F971-3A0C1B7BE2CF}"/>
              </a:ext>
            </a:extLst>
          </p:cNvPr>
          <p:cNvSpPr>
            <a:spLocks noGrp="1"/>
          </p:cNvSpPr>
          <p:nvPr>
            <p:ph type="sldNum" sz="quarter" idx="12"/>
          </p:nvPr>
        </p:nvSpPr>
        <p:spPr/>
        <p:txBody>
          <a:bodyPr/>
          <a:lstStyle/>
          <a:p>
            <a:fld id="{95DFF941-0BEE-4EEB-8D30-A5249F255EEA}" type="slidenum">
              <a:rPr lang="en-US" smtClean="0"/>
              <a:t>16</a:t>
            </a:fld>
            <a:endParaRPr lang="en-US"/>
          </a:p>
        </p:txBody>
      </p:sp>
      <p:sp>
        <p:nvSpPr>
          <p:cNvPr id="6" name="Content Placeholder 5">
            <a:extLst>
              <a:ext uri="{FF2B5EF4-FFF2-40B4-BE49-F238E27FC236}">
                <a16:creationId xmlns:a16="http://schemas.microsoft.com/office/drawing/2014/main" id="{55C4EFA8-A608-10AB-F85F-965B085E0708}"/>
              </a:ext>
            </a:extLst>
          </p:cNvPr>
          <p:cNvSpPr>
            <a:spLocks noGrp="1"/>
          </p:cNvSpPr>
          <p:nvPr>
            <p:ph idx="1"/>
          </p:nvPr>
        </p:nvSpPr>
        <p:spPr/>
        <p:txBody>
          <a:bodyPr/>
          <a:lstStyle/>
          <a:p>
            <a:endParaRPr lang="en-US" dirty="0"/>
          </a:p>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A14F2A8A-B3B4-70CE-EB77-5D9710ADB003}"/>
              </a:ext>
            </a:extLst>
          </p:cNvPr>
          <p:cNvPicPr>
            <a:picLocks noChangeAspect="1"/>
          </p:cNvPicPr>
          <p:nvPr/>
        </p:nvPicPr>
        <p:blipFill>
          <a:blip r:embed="rId2"/>
          <a:stretch>
            <a:fillRect/>
          </a:stretch>
        </p:blipFill>
        <p:spPr>
          <a:xfrm>
            <a:off x="628650" y="1791093"/>
            <a:ext cx="7467155" cy="3280527"/>
          </a:xfrm>
          <a:prstGeom prst="rect">
            <a:avLst/>
          </a:prstGeom>
        </p:spPr>
      </p:pic>
    </p:spTree>
    <p:extLst>
      <p:ext uri="{BB962C8B-B14F-4D97-AF65-F5344CB8AC3E}">
        <p14:creationId xmlns:p14="http://schemas.microsoft.com/office/powerpoint/2010/main" val="137459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EBEF0-3222-FEA6-8128-359D80B1B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9A9BE9-34B7-CB65-3CEF-1C4720F6343A}"/>
              </a:ext>
            </a:extLst>
          </p:cNvPr>
          <p:cNvSpPr>
            <a:spLocks noGrp="1"/>
          </p:cNvSpPr>
          <p:nvPr>
            <p:ph type="title"/>
          </p:nvPr>
        </p:nvSpPr>
        <p:spPr/>
        <p:txBody>
          <a:bodyPr/>
          <a:lstStyle/>
          <a:p>
            <a:r>
              <a:rPr lang="en-US" dirty="0"/>
              <a:t>Simulation Timing diagram</a:t>
            </a:r>
          </a:p>
        </p:txBody>
      </p:sp>
      <p:sp>
        <p:nvSpPr>
          <p:cNvPr id="4" name="Footer Placeholder 3">
            <a:extLst>
              <a:ext uri="{FF2B5EF4-FFF2-40B4-BE49-F238E27FC236}">
                <a16:creationId xmlns:a16="http://schemas.microsoft.com/office/drawing/2014/main" id="{7556158E-A74A-F561-2608-3AAFB49D16BD}"/>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93082392-CC02-C1DE-365C-74ED2B919B1B}"/>
              </a:ext>
            </a:extLst>
          </p:cNvPr>
          <p:cNvSpPr>
            <a:spLocks noGrp="1"/>
          </p:cNvSpPr>
          <p:nvPr>
            <p:ph type="sldNum" sz="quarter" idx="12"/>
          </p:nvPr>
        </p:nvSpPr>
        <p:spPr/>
        <p:txBody>
          <a:bodyPr/>
          <a:lstStyle/>
          <a:p>
            <a:fld id="{95DFF941-0BEE-4EEB-8D30-A5249F255EEA}" type="slidenum">
              <a:rPr lang="en-US" smtClean="0"/>
              <a:t>17</a:t>
            </a:fld>
            <a:endParaRPr lang="en-US"/>
          </a:p>
        </p:txBody>
      </p:sp>
      <p:sp>
        <p:nvSpPr>
          <p:cNvPr id="6" name="Content Placeholder 5">
            <a:extLst>
              <a:ext uri="{FF2B5EF4-FFF2-40B4-BE49-F238E27FC236}">
                <a16:creationId xmlns:a16="http://schemas.microsoft.com/office/drawing/2014/main" id="{9CA71AB9-C3B8-F585-5CD2-4EAA92642D80}"/>
              </a:ext>
            </a:extLst>
          </p:cNvPr>
          <p:cNvSpPr>
            <a:spLocks noGrp="1"/>
          </p:cNvSpPr>
          <p:nvPr>
            <p:ph idx="1"/>
          </p:nvPr>
        </p:nvSpPr>
        <p:spPr/>
        <p:txBody>
          <a:bodyPr/>
          <a:lstStyle/>
          <a:p>
            <a:endParaRPr lang="en-US" dirty="0"/>
          </a:p>
          <a:p>
            <a:pPr marL="0" indent="0">
              <a:buNone/>
            </a:pPr>
            <a:endParaRPr lang="en-US" dirty="0"/>
          </a:p>
          <a:p>
            <a:pPr marL="342900" lvl="1" indent="0">
              <a:buNone/>
            </a:pPr>
            <a:endParaRPr lang="en-US" dirty="0"/>
          </a:p>
        </p:txBody>
      </p:sp>
      <p:pic>
        <p:nvPicPr>
          <p:cNvPr id="8" name="Picture 7">
            <a:extLst>
              <a:ext uri="{FF2B5EF4-FFF2-40B4-BE49-F238E27FC236}">
                <a16:creationId xmlns:a16="http://schemas.microsoft.com/office/drawing/2014/main" id="{CE6E4509-BE1F-8324-BC79-0E50A3FA2A70}"/>
              </a:ext>
            </a:extLst>
          </p:cNvPr>
          <p:cNvPicPr>
            <a:picLocks noChangeAspect="1"/>
          </p:cNvPicPr>
          <p:nvPr/>
        </p:nvPicPr>
        <p:blipFill>
          <a:blip r:embed="rId2"/>
          <a:stretch>
            <a:fillRect/>
          </a:stretch>
        </p:blipFill>
        <p:spPr>
          <a:xfrm>
            <a:off x="2062162" y="1727844"/>
            <a:ext cx="5019675" cy="4596756"/>
          </a:xfrm>
          <a:prstGeom prst="rect">
            <a:avLst/>
          </a:prstGeom>
        </p:spPr>
      </p:pic>
    </p:spTree>
    <p:extLst>
      <p:ext uri="{BB962C8B-B14F-4D97-AF65-F5344CB8AC3E}">
        <p14:creationId xmlns:p14="http://schemas.microsoft.com/office/powerpoint/2010/main" val="267297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F11B7-30DC-71F2-D194-CCA66B0D8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92C0C-CB2A-D383-14DF-164B39A8212F}"/>
              </a:ext>
            </a:extLst>
          </p:cNvPr>
          <p:cNvSpPr>
            <a:spLocks noGrp="1"/>
          </p:cNvSpPr>
          <p:nvPr>
            <p:ph type="title"/>
          </p:nvPr>
        </p:nvSpPr>
        <p:spPr/>
        <p:txBody>
          <a:bodyPr/>
          <a:lstStyle/>
          <a:p>
            <a:r>
              <a:rPr lang="en-US" dirty="0"/>
              <a:t>Formal Property Verification : </a:t>
            </a:r>
            <a:r>
              <a:rPr lang="en-US" dirty="0" err="1"/>
              <a:t>FPV_Bridge</a:t>
            </a:r>
            <a:endParaRPr lang="en-US" dirty="0"/>
          </a:p>
        </p:txBody>
      </p:sp>
      <p:sp>
        <p:nvSpPr>
          <p:cNvPr id="4" name="Footer Placeholder 3">
            <a:extLst>
              <a:ext uri="{FF2B5EF4-FFF2-40B4-BE49-F238E27FC236}">
                <a16:creationId xmlns:a16="http://schemas.microsoft.com/office/drawing/2014/main" id="{0E2E32A0-C5CC-82C4-65BD-B74B4D5C46B2}"/>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418DDEC7-2A6E-F97E-6288-2CBF15F9B14D}"/>
              </a:ext>
            </a:extLst>
          </p:cNvPr>
          <p:cNvSpPr>
            <a:spLocks noGrp="1"/>
          </p:cNvSpPr>
          <p:nvPr>
            <p:ph type="sldNum" sz="quarter" idx="12"/>
          </p:nvPr>
        </p:nvSpPr>
        <p:spPr/>
        <p:txBody>
          <a:bodyPr/>
          <a:lstStyle/>
          <a:p>
            <a:fld id="{95DFF941-0BEE-4EEB-8D30-A5249F255EEA}" type="slidenum">
              <a:rPr lang="en-US" smtClean="0"/>
              <a:t>18</a:t>
            </a:fld>
            <a:endParaRPr lang="en-US"/>
          </a:p>
        </p:txBody>
      </p:sp>
      <p:sp>
        <p:nvSpPr>
          <p:cNvPr id="6" name="Content Placeholder 5">
            <a:extLst>
              <a:ext uri="{FF2B5EF4-FFF2-40B4-BE49-F238E27FC236}">
                <a16:creationId xmlns:a16="http://schemas.microsoft.com/office/drawing/2014/main" id="{F81FCD89-CE78-E4C5-352A-F1B3D75415D8}"/>
              </a:ext>
            </a:extLst>
          </p:cNvPr>
          <p:cNvSpPr>
            <a:spLocks noGrp="1"/>
          </p:cNvSpPr>
          <p:nvPr>
            <p:ph idx="1"/>
          </p:nvPr>
        </p:nvSpPr>
        <p:spPr>
          <a:xfrm>
            <a:off x="582642" y="1477634"/>
            <a:ext cx="7886700" cy="4596755"/>
          </a:xfrm>
        </p:spPr>
        <p:txBody>
          <a:bodyPr/>
          <a:lstStyle/>
          <a:p>
            <a:pPr marL="0" indent="0">
              <a:buNone/>
            </a:pPr>
            <a:endParaRPr lang="en-US" dirty="0"/>
          </a:p>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7E579B1B-594F-9AF1-964D-A73788D4A60C}"/>
              </a:ext>
            </a:extLst>
          </p:cNvPr>
          <p:cNvPicPr>
            <a:picLocks noChangeAspect="1"/>
          </p:cNvPicPr>
          <p:nvPr/>
        </p:nvPicPr>
        <p:blipFill>
          <a:blip r:embed="rId2"/>
          <a:stretch>
            <a:fillRect/>
          </a:stretch>
        </p:blipFill>
        <p:spPr>
          <a:xfrm>
            <a:off x="801278" y="2082952"/>
            <a:ext cx="7435929" cy="3494887"/>
          </a:xfrm>
          <a:prstGeom prst="rect">
            <a:avLst/>
          </a:prstGeom>
        </p:spPr>
      </p:pic>
    </p:spTree>
    <p:extLst>
      <p:ext uri="{BB962C8B-B14F-4D97-AF65-F5344CB8AC3E}">
        <p14:creationId xmlns:p14="http://schemas.microsoft.com/office/powerpoint/2010/main" val="5534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B4B64-D7A0-2781-13FC-3A9F00DD6A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05DC7-7F62-8A21-6020-A070811D9879}"/>
              </a:ext>
            </a:extLst>
          </p:cNvPr>
          <p:cNvSpPr>
            <a:spLocks noGrp="1"/>
          </p:cNvSpPr>
          <p:nvPr>
            <p:ph type="title"/>
          </p:nvPr>
        </p:nvSpPr>
        <p:spPr/>
        <p:txBody>
          <a:bodyPr/>
          <a:lstStyle/>
          <a:p>
            <a:r>
              <a:rPr lang="en-US" dirty="0"/>
              <a:t>Formal Property Verification : FPV_AHB</a:t>
            </a:r>
          </a:p>
        </p:txBody>
      </p:sp>
      <p:sp>
        <p:nvSpPr>
          <p:cNvPr id="4" name="Footer Placeholder 3">
            <a:extLst>
              <a:ext uri="{FF2B5EF4-FFF2-40B4-BE49-F238E27FC236}">
                <a16:creationId xmlns:a16="http://schemas.microsoft.com/office/drawing/2014/main" id="{55D1189C-D85C-7CA6-808A-3322209C1914}"/>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7E000660-DF0C-6361-2B0D-3D68AF7469E7}"/>
              </a:ext>
            </a:extLst>
          </p:cNvPr>
          <p:cNvSpPr>
            <a:spLocks noGrp="1"/>
          </p:cNvSpPr>
          <p:nvPr>
            <p:ph type="sldNum" sz="quarter" idx="12"/>
          </p:nvPr>
        </p:nvSpPr>
        <p:spPr/>
        <p:txBody>
          <a:bodyPr/>
          <a:lstStyle/>
          <a:p>
            <a:fld id="{95DFF941-0BEE-4EEB-8D30-A5249F255EEA}" type="slidenum">
              <a:rPr lang="en-US" smtClean="0"/>
              <a:t>19</a:t>
            </a:fld>
            <a:endParaRPr lang="en-US"/>
          </a:p>
        </p:txBody>
      </p:sp>
      <p:sp>
        <p:nvSpPr>
          <p:cNvPr id="6" name="Content Placeholder 5">
            <a:extLst>
              <a:ext uri="{FF2B5EF4-FFF2-40B4-BE49-F238E27FC236}">
                <a16:creationId xmlns:a16="http://schemas.microsoft.com/office/drawing/2014/main" id="{5A120A70-4B45-3BB5-56AB-2EC2213A5B6B}"/>
              </a:ext>
            </a:extLst>
          </p:cNvPr>
          <p:cNvSpPr>
            <a:spLocks noGrp="1"/>
          </p:cNvSpPr>
          <p:nvPr>
            <p:ph idx="1"/>
          </p:nvPr>
        </p:nvSpPr>
        <p:spPr>
          <a:xfrm>
            <a:off x="582642" y="1477634"/>
            <a:ext cx="7886700" cy="4596755"/>
          </a:xfrm>
        </p:spPr>
        <p:txBody>
          <a:bodyPr/>
          <a:lstStyle/>
          <a:p>
            <a:pPr marL="0" indent="0">
              <a:buNone/>
            </a:pPr>
            <a:endParaRPr lang="en-US" dirty="0"/>
          </a:p>
          <a:p>
            <a:pPr marL="0" indent="0">
              <a:buNone/>
            </a:pPr>
            <a:endParaRPr lang="en-US" dirty="0"/>
          </a:p>
          <a:p>
            <a:pPr marL="342900" lvl="1" indent="0">
              <a:buNone/>
            </a:pPr>
            <a:endParaRPr lang="en-US" dirty="0"/>
          </a:p>
        </p:txBody>
      </p:sp>
      <p:pic>
        <p:nvPicPr>
          <p:cNvPr id="8" name="Picture 7">
            <a:extLst>
              <a:ext uri="{FF2B5EF4-FFF2-40B4-BE49-F238E27FC236}">
                <a16:creationId xmlns:a16="http://schemas.microsoft.com/office/drawing/2014/main" id="{FC0AC18C-A538-FBDF-DB3A-61454FD0E99C}"/>
              </a:ext>
            </a:extLst>
          </p:cNvPr>
          <p:cNvPicPr>
            <a:picLocks noChangeAspect="1"/>
          </p:cNvPicPr>
          <p:nvPr/>
        </p:nvPicPr>
        <p:blipFill>
          <a:blip r:embed="rId2"/>
          <a:stretch>
            <a:fillRect/>
          </a:stretch>
        </p:blipFill>
        <p:spPr>
          <a:xfrm>
            <a:off x="628650" y="2166186"/>
            <a:ext cx="7418895" cy="3454423"/>
          </a:xfrm>
          <a:prstGeom prst="rect">
            <a:avLst/>
          </a:prstGeom>
        </p:spPr>
      </p:pic>
    </p:spTree>
    <p:extLst>
      <p:ext uri="{BB962C8B-B14F-4D97-AF65-F5344CB8AC3E}">
        <p14:creationId xmlns:p14="http://schemas.microsoft.com/office/powerpoint/2010/main" val="32019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29D41-84E8-EF55-7C1B-76F28719A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002A1-E6F0-9125-F9E1-A8B65FA1AAA3}"/>
              </a:ext>
            </a:extLst>
          </p:cNvPr>
          <p:cNvSpPr>
            <a:spLocks noGrp="1"/>
          </p:cNvSpPr>
          <p:nvPr>
            <p:ph type="title"/>
          </p:nvPr>
        </p:nvSpPr>
        <p:spPr/>
        <p:txBody>
          <a:bodyPr/>
          <a:lstStyle/>
          <a:p>
            <a:r>
              <a:rPr lang="en-US" dirty="0"/>
              <a:t>AHB to APB Bridge Verification</a:t>
            </a:r>
          </a:p>
        </p:txBody>
      </p:sp>
      <p:sp>
        <p:nvSpPr>
          <p:cNvPr id="4" name="Footer Placeholder 3">
            <a:extLst>
              <a:ext uri="{FF2B5EF4-FFF2-40B4-BE49-F238E27FC236}">
                <a16:creationId xmlns:a16="http://schemas.microsoft.com/office/drawing/2014/main" id="{33DD2AE5-ECFC-B329-A946-06BA5A6319A8}"/>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B5460EF2-9C5A-4B9F-AD4E-4CE5B2213A31}"/>
              </a:ext>
            </a:extLst>
          </p:cNvPr>
          <p:cNvSpPr>
            <a:spLocks noGrp="1"/>
          </p:cNvSpPr>
          <p:nvPr>
            <p:ph type="sldNum" sz="quarter" idx="12"/>
          </p:nvPr>
        </p:nvSpPr>
        <p:spPr/>
        <p:txBody>
          <a:bodyPr/>
          <a:lstStyle/>
          <a:p>
            <a:fld id="{95DFF941-0BEE-4EEB-8D30-A5249F255EEA}" type="slidenum">
              <a:rPr lang="en-US" smtClean="0"/>
              <a:t>2</a:t>
            </a:fld>
            <a:endParaRPr lang="en-US"/>
          </a:p>
        </p:txBody>
      </p:sp>
      <p:sp>
        <p:nvSpPr>
          <p:cNvPr id="6" name="Content Placeholder 5">
            <a:extLst>
              <a:ext uri="{FF2B5EF4-FFF2-40B4-BE49-F238E27FC236}">
                <a16:creationId xmlns:a16="http://schemas.microsoft.com/office/drawing/2014/main" id="{F7C4EBC8-1469-8BEA-1839-D3CAEC1E69B0}"/>
              </a:ext>
            </a:extLst>
          </p:cNvPr>
          <p:cNvSpPr>
            <a:spLocks noGrp="1"/>
          </p:cNvSpPr>
          <p:nvPr>
            <p:ph idx="1"/>
          </p:nvPr>
        </p:nvSpPr>
        <p:spPr/>
        <p:txBody>
          <a:bodyPr/>
          <a:lstStyle/>
          <a:p>
            <a:pPr marL="0" indent="0" algn="ctr">
              <a:buNone/>
            </a:pPr>
            <a:r>
              <a:rPr lang="en-US" sz="2800" b="1" dirty="0"/>
              <a:t>TEAM-3</a:t>
            </a:r>
          </a:p>
          <a:p>
            <a:pPr>
              <a:buFont typeface="Wingdings" panose="05000000000000000000" pitchFamily="2" charset="2"/>
              <a:buChar char="Ø"/>
            </a:pPr>
            <a:r>
              <a:rPr lang="en-US" b="1" dirty="0"/>
              <a:t>Yashaswi </a:t>
            </a:r>
            <a:r>
              <a:rPr lang="en-US" b="1" dirty="0" err="1"/>
              <a:t>Katne</a:t>
            </a:r>
            <a:endParaRPr lang="en-US" b="1" dirty="0"/>
          </a:p>
          <a:p>
            <a:pPr marL="0" indent="0">
              <a:buNone/>
            </a:pPr>
            <a:r>
              <a:rPr lang="en-US" b="1" dirty="0"/>
              <a:t>		&lt;katne@pdx.edu&gt;</a:t>
            </a:r>
          </a:p>
          <a:p>
            <a:pPr>
              <a:buFont typeface="Wingdings" panose="05000000000000000000" pitchFamily="2" charset="2"/>
              <a:buChar char="Ø"/>
            </a:pPr>
            <a:r>
              <a:rPr lang="en-US" b="1" dirty="0"/>
              <a:t>Prasanna Kumar </a:t>
            </a:r>
            <a:r>
              <a:rPr lang="en-US" b="1" dirty="0" err="1"/>
              <a:t>Panchada</a:t>
            </a:r>
            <a:endParaRPr lang="en-US" b="1" dirty="0"/>
          </a:p>
          <a:p>
            <a:pPr marL="0" indent="0">
              <a:buNone/>
            </a:pPr>
            <a:r>
              <a:rPr lang="en-US" b="1" dirty="0"/>
              <a:t>		&lt;prapanch@pdx.edu&gt;</a:t>
            </a:r>
          </a:p>
          <a:p>
            <a:pPr>
              <a:buFont typeface="Wingdings" panose="05000000000000000000" pitchFamily="2" charset="2"/>
              <a:buChar char="Ø"/>
            </a:pPr>
            <a:r>
              <a:rPr lang="en-US" b="1" dirty="0"/>
              <a:t>Naveen Kumar Reddy </a:t>
            </a:r>
            <a:r>
              <a:rPr lang="en-US" b="1" dirty="0" err="1"/>
              <a:t>Thummala</a:t>
            </a:r>
            <a:endParaRPr lang="en-US" b="1" dirty="0"/>
          </a:p>
          <a:p>
            <a:pPr marL="0" indent="0">
              <a:buNone/>
            </a:pPr>
            <a:r>
              <a:rPr lang="en-US" b="1" dirty="0"/>
              <a:t>		&lt;naveenkt@pdx.edu&gt;</a:t>
            </a:r>
          </a:p>
          <a:p>
            <a:pPr>
              <a:buFont typeface="Wingdings" panose="05000000000000000000" pitchFamily="2" charset="2"/>
              <a:buChar char="Ø"/>
            </a:pPr>
            <a:r>
              <a:rPr lang="en-US" b="1" dirty="0"/>
              <a:t>Maheswar Reddy Kamalapuram</a:t>
            </a:r>
          </a:p>
          <a:p>
            <a:pPr marL="0" indent="0">
              <a:buNone/>
            </a:pPr>
            <a:r>
              <a:rPr lang="en-US" b="1" dirty="0"/>
              <a:t>		&lt;Maheswar@pdx.edu&gt;</a:t>
            </a:r>
          </a:p>
          <a:p>
            <a:pPr marL="0" indent="0">
              <a:buNone/>
            </a:pPr>
            <a:endParaRPr lang="en-US" dirty="0"/>
          </a:p>
        </p:txBody>
      </p:sp>
    </p:spTree>
    <p:extLst>
      <p:ext uri="{BB962C8B-B14F-4D97-AF65-F5344CB8AC3E}">
        <p14:creationId xmlns:p14="http://schemas.microsoft.com/office/powerpoint/2010/main" val="2165386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EF42B-3A56-0BAD-25AC-70DB60F8E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713C1-70C4-97E5-7F05-32B956C98D6D}"/>
              </a:ext>
            </a:extLst>
          </p:cNvPr>
          <p:cNvSpPr>
            <a:spLocks noGrp="1"/>
          </p:cNvSpPr>
          <p:nvPr>
            <p:ph type="title"/>
          </p:nvPr>
        </p:nvSpPr>
        <p:spPr/>
        <p:txBody>
          <a:bodyPr/>
          <a:lstStyle/>
          <a:p>
            <a:r>
              <a:rPr lang="en-US" dirty="0"/>
              <a:t>AEP_AHB</a:t>
            </a:r>
          </a:p>
        </p:txBody>
      </p:sp>
      <p:sp>
        <p:nvSpPr>
          <p:cNvPr id="4" name="Footer Placeholder 3">
            <a:extLst>
              <a:ext uri="{FF2B5EF4-FFF2-40B4-BE49-F238E27FC236}">
                <a16:creationId xmlns:a16="http://schemas.microsoft.com/office/drawing/2014/main" id="{F3C0D440-D866-1280-581B-C4963F07C29C}"/>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0D53072B-7E64-FE3B-B57C-93FF9F7FEA75}"/>
              </a:ext>
            </a:extLst>
          </p:cNvPr>
          <p:cNvSpPr>
            <a:spLocks noGrp="1"/>
          </p:cNvSpPr>
          <p:nvPr>
            <p:ph type="sldNum" sz="quarter" idx="12"/>
          </p:nvPr>
        </p:nvSpPr>
        <p:spPr/>
        <p:txBody>
          <a:bodyPr/>
          <a:lstStyle/>
          <a:p>
            <a:fld id="{95DFF941-0BEE-4EEB-8D30-A5249F255EEA}" type="slidenum">
              <a:rPr lang="en-US" smtClean="0"/>
              <a:t>20</a:t>
            </a:fld>
            <a:endParaRPr lang="en-US"/>
          </a:p>
        </p:txBody>
      </p:sp>
      <p:sp>
        <p:nvSpPr>
          <p:cNvPr id="6" name="Content Placeholder 5">
            <a:extLst>
              <a:ext uri="{FF2B5EF4-FFF2-40B4-BE49-F238E27FC236}">
                <a16:creationId xmlns:a16="http://schemas.microsoft.com/office/drawing/2014/main" id="{BF095E22-7349-5A13-DF2C-700DA8E7C534}"/>
              </a:ext>
            </a:extLst>
          </p:cNvPr>
          <p:cNvSpPr>
            <a:spLocks noGrp="1"/>
          </p:cNvSpPr>
          <p:nvPr>
            <p:ph idx="1"/>
          </p:nvPr>
        </p:nvSpPr>
        <p:spPr>
          <a:xfrm>
            <a:off x="582642" y="1477634"/>
            <a:ext cx="7886700" cy="4596755"/>
          </a:xfrm>
        </p:spPr>
        <p:txBody>
          <a:bodyPr/>
          <a:lstStyle/>
          <a:p>
            <a:pPr marL="0" indent="0">
              <a:buNone/>
            </a:pPr>
            <a:endParaRPr lang="en-US" dirty="0"/>
          </a:p>
          <a:p>
            <a:pPr marL="0" indent="0">
              <a:buNone/>
            </a:pPr>
            <a:endParaRPr lang="en-US" dirty="0"/>
          </a:p>
          <a:p>
            <a:pPr marL="342900" lvl="1" indent="0">
              <a:buNone/>
            </a:pPr>
            <a:endParaRPr lang="en-US" dirty="0"/>
          </a:p>
        </p:txBody>
      </p:sp>
      <p:pic>
        <p:nvPicPr>
          <p:cNvPr id="3" name="Picture 2">
            <a:extLst>
              <a:ext uri="{FF2B5EF4-FFF2-40B4-BE49-F238E27FC236}">
                <a16:creationId xmlns:a16="http://schemas.microsoft.com/office/drawing/2014/main" id="{8DCE7A93-66E1-0A52-24E7-21CB4FB45D7A}"/>
              </a:ext>
            </a:extLst>
          </p:cNvPr>
          <p:cNvPicPr>
            <a:picLocks noChangeAspect="1"/>
          </p:cNvPicPr>
          <p:nvPr/>
        </p:nvPicPr>
        <p:blipFill>
          <a:blip r:embed="rId2"/>
          <a:stretch>
            <a:fillRect/>
          </a:stretch>
        </p:blipFill>
        <p:spPr>
          <a:xfrm>
            <a:off x="1403402" y="2083324"/>
            <a:ext cx="6829393" cy="3297041"/>
          </a:xfrm>
          <a:prstGeom prst="rect">
            <a:avLst/>
          </a:prstGeom>
        </p:spPr>
      </p:pic>
    </p:spTree>
    <p:extLst>
      <p:ext uri="{BB962C8B-B14F-4D97-AF65-F5344CB8AC3E}">
        <p14:creationId xmlns:p14="http://schemas.microsoft.com/office/powerpoint/2010/main" val="233612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68B8E-C310-20F2-7AE3-3AB12EFFD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559EA-0296-04D1-EC2E-B26EA796245B}"/>
              </a:ext>
            </a:extLst>
          </p:cNvPr>
          <p:cNvSpPr>
            <a:spLocks noGrp="1"/>
          </p:cNvSpPr>
          <p:nvPr>
            <p:ph type="title"/>
          </p:nvPr>
        </p:nvSpPr>
        <p:spPr/>
        <p:txBody>
          <a:bodyPr>
            <a:normAutofit/>
          </a:bodyPr>
          <a:lstStyle/>
          <a:p>
            <a:r>
              <a:rPr lang="en-US" sz="2800" dirty="0"/>
              <a:t>Conclusion</a:t>
            </a:r>
          </a:p>
        </p:txBody>
      </p:sp>
      <p:sp>
        <p:nvSpPr>
          <p:cNvPr id="4" name="Footer Placeholder 3">
            <a:extLst>
              <a:ext uri="{FF2B5EF4-FFF2-40B4-BE49-F238E27FC236}">
                <a16:creationId xmlns:a16="http://schemas.microsoft.com/office/drawing/2014/main" id="{F3273C20-725F-A6A2-B8E5-BF7E9AA2E367}"/>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C4803675-C094-00D0-2F8A-D38DA2545E14}"/>
              </a:ext>
            </a:extLst>
          </p:cNvPr>
          <p:cNvSpPr>
            <a:spLocks noGrp="1"/>
          </p:cNvSpPr>
          <p:nvPr>
            <p:ph type="sldNum" sz="quarter" idx="12"/>
          </p:nvPr>
        </p:nvSpPr>
        <p:spPr/>
        <p:txBody>
          <a:bodyPr/>
          <a:lstStyle/>
          <a:p>
            <a:fld id="{95DFF941-0BEE-4EEB-8D30-A5249F255EEA}" type="slidenum">
              <a:rPr lang="en-US" smtClean="0"/>
              <a:t>21</a:t>
            </a:fld>
            <a:endParaRPr lang="en-US"/>
          </a:p>
        </p:txBody>
      </p:sp>
      <p:sp>
        <p:nvSpPr>
          <p:cNvPr id="6" name="Content Placeholder 5">
            <a:extLst>
              <a:ext uri="{FF2B5EF4-FFF2-40B4-BE49-F238E27FC236}">
                <a16:creationId xmlns:a16="http://schemas.microsoft.com/office/drawing/2014/main" id="{E7DD72F3-A017-F454-8C57-F68160EAD3D8}"/>
              </a:ext>
            </a:extLst>
          </p:cNvPr>
          <p:cNvSpPr>
            <a:spLocks noGrp="1"/>
          </p:cNvSpPr>
          <p:nvPr>
            <p:ph idx="1"/>
          </p:nvPr>
        </p:nvSpPr>
        <p:spPr/>
        <p:txBody>
          <a:bodyPr/>
          <a:lstStyle/>
          <a:p>
            <a:pPr marL="0" indent="0">
              <a:buNone/>
            </a:pPr>
            <a:r>
              <a:rPr lang="en-GB" dirty="0"/>
              <a:t>The AHB to APB Bridge is an essential component in many embedded systems. Verification using assertions and coverage properties ensures that it functions as expected, enhancing the reliability of the system design.</a:t>
            </a: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62679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7D9BA-EABC-C4ED-AD0A-1AB4D6A4B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E0A16-1DA1-6471-528D-5EE4EE01920D}"/>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8EBCD914-6F9B-AA89-8B4C-CF48C3468E82}"/>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7E0B6825-4DD0-5642-8349-6D5C627413F9}"/>
              </a:ext>
            </a:extLst>
          </p:cNvPr>
          <p:cNvSpPr>
            <a:spLocks noGrp="1"/>
          </p:cNvSpPr>
          <p:nvPr>
            <p:ph type="sldNum" sz="quarter" idx="12"/>
          </p:nvPr>
        </p:nvSpPr>
        <p:spPr/>
        <p:txBody>
          <a:bodyPr/>
          <a:lstStyle/>
          <a:p>
            <a:fld id="{95DFF941-0BEE-4EEB-8D30-A5249F255EEA}" type="slidenum">
              <a:rPr lang="en-US" smtClean="0"/>
              <a:t>22</a:t>
            </a:fld>
            <a:endParaRPr lang="en-US"/>
          </a:p>
        </p:txBody>
      </p:sp>
      <p:sp>
        <p:nvSpPr>
          <p:cNvPr id="6" name="Content Placeholder 5">
            <a:extLst>
              <a:ext uri="{FF2B5EF4-FFF2-40B4-BE49-F238E27FC236}">
                <a16:creationId xmlns:a16="http://schemas.microsoft.com/office/drawing/2014/main" id="{16C7B4B2-1D18-F4B6-153E-5990CD1FBB51}"/>
              </a:ext>
            </a:extLst>
          </p:cNvPr>
          <p:cNvSpPr>
            <a:spLocks noGrp="1"/>
          </p:cNvSpPr>
          <p:nvPr>
            <p:ph idx="1"/>
          </p:nvPr>
        </p:nvSpPr>
        <p:spPr/>
        <p:txBody>
          <a:bodyPr/>
          <a:lstStyle/>
          <a:p>
            <a:pPr marL="457200" indent="-457200">
              <a:buFont typeface="+mj-lt"/>
              <a:buAutoNum type="arabicParenR"/>
            </a:pPr>
            <a:r>
              <a:rPr lang="en-US" dirty="0" err="1"/>
              <a:t>Github</a:t>
            </a:r>
            <a:endParaRPr lang="en-US" dirty="0"/>
          </a:p>
          <a:p>
            <a:pPr marL="457200" indent="-457200">
              <a:buFont typeface="+mj-lt"/>
              <a:buAutoNum type="arabicParenR"/>
            </a:pPr>
            <a:r>
              <a:rPr lang="en-US" dirty="0"/>
              <a:t>Lecture Recordings</a:t>
            </a:r>
          </a:p>
          <a:p>
            <a:pPr marL="457200" indent="-457200">
              <a:buFont typeface="+mj-lt"/>
              <a:buAutoNum type="arabicParenR"/>
            </a:pPr>
            <a:r>
              <a:rPr lang="en-US" dirty="0"/>
              <a:t>Chat-</a:t>
            </a:r>
            <a:r>
              <a:rPr lang="en-US" dirty="0" err="1"/>
              <a:t>gpt</a:t>
            </a:r>
            <a:endParaRPr lang="en-US" dirty="0"/>
          </a:p>
          <a:p>
            <a:pPr marL="457200" indent="-457200">
              <a:buFont typeface="+mj-lt"/>
              <a:buAutoNum type="arabicParenR"/>
            </a:pPr>
            <a:r>
              <a:rPr lang="en-US" dirty="0"/>
              <a:t>ARM Spec Document</a:t>
            </a:r>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2051202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8B25CE-979A-F406-150A-051BADE70E9F}"/>
              </a:ext>
            </a:extLst>
          </p:cNvPr>
          <p:cNvPicPr>
            <a:picLocks noGrp="1" noChangeAspect="1"/>
          </p:cNvPicPr>
          <p:nvPr>
            <p:ph idx="1"/>
          </p:nvPr>
        </p:nvPicPr>
        <p:blipFill>
          <a:blip r:embed="rId2"/>
          <a:stretch>
            <a:fillRect/>
          </a:stretch>
        </p:blipFill>
        <p:spPr>
          <a:xfrm>
            <a:off x="291371" y="1144068"/>
            <a:ext cx="8619527" cy="4643989"/>
          </a:xfrm>
          <a:prstGeom prst="rect">
            <a:avLst/>
          </a:prstGeom>
        </p:spPr>
      </p:pic>
      <p:sp>
        <p:nvSpPr>
          <p:cNvPr id="4" name="Footer Placeholder 3">
            <a:extLst>
              <a:ext uri="{FF2B5EF4-FFF2-40B4-BE49-F238E27FC236}">
                <a16:creationId xmlns:a16="http://schemas.microsoft.com/office/drawing/2014/main" id="{19DDE462-E840-E03F-DE28-A138E824F69B}"/>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D3DD8736-968A-7568-DDA8-A4CE14959115}"/>
              </a:ext>
            </a:extLst>
          </p:cNvPr>
          <p:cNvSpPr>
            <a:spLocks noGrp="1"/>
          </p:cNvSpPr>
          <p:nvPr>
            <p:ph type="sldNum" sz="quarter" idx="12"/>
          </p:nvPr>
        </p:nvSpPr>
        <p:spPr/>
        <p:txBody>
          <a:bodyPr/>
          <a:lstStyle/>
          <a:p>
            <a:fld id="{95DFF941-0BEE-4EEB-8D30-A5249F255EEA}" type="slidenum">
              <a:rPr lang="en-US" smtClean="0"/>
              <a:t>23</a:t>
            </a:fld>
            <a:endParaRPr lang="en-US"/>
          </a:p>
        </p:txBody>
      </p:sp>
    </p:spTree>
    <p:extLst>
      <p:ext uri="{BB962C8B-B14F-4D97-AF65-F5344CB8AC3E}">
        <p14:creationId xmlns:p14="http://schemas.microsoft.com/office/powerpoint/2010/main" val="22956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C21EB-425C-CD15-7D5E-9C5CE662D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28DFD-94CC-7509-8C26-3CE94211659B}"/>
              </a:ext>
            </a:extLst>
          </p:cNvPr>
          <p:cNvSpPr>
            <a:spLocks noGrp="1"/>
          </p:cNvSpPr>
          <p:nvPr>
            <p:ph type="title"/>
          </p:nvPr>
        </p:nvSpPr>
        <p:spPr/>
        <p:txBody>
          <a:bodyPr/>
          <a:lstStyle/>
          <a:p>
            <a:r>
              <a:rPr lang="en-US" dirty="0"/>
              <a:t>Introduction</a:t>
            </a:r>
          </a:p>
        </p:txBody>
      </p:sp>
      <p:sp>
        <p:nvSpPr>
          <p:cNvPr id="4" name="Footer Placeholder 3">
            <a:extLst>
              <a:ext uri="{FF2B5EF4-FFF2-40B4-BE49-F238E27FC236}">
                <a16:creationId xmlns:a16="http://schemas.microsoft.com/office/drawing/2014/main" id="{40F8ECC9-E870-851A-78A4-01E88E39D92F}"/>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CC613EE0-BED2-16A4-3D13-437B2F06F1F6}"/>
              </a:ext>
            </a:extLst>
          </p:cNvPr>
          <p:cNvSpPr>
            <a:spLocks noGrp="1"/>
          </p:cNvSpPr>
          <p:nvPr>
            <p:ph type="sldNum" sz="quarter" idx="12"/>
          </p:nvPr>
        </p:nvSpPr>
        <p:spPr/>
        <p:txBody>
          <a:bodyPr/>
          <a:lstStyle/>
          <a:p>
            <a:fld id="{95DFF941-0BEE-4EEB-8D30-A5249F255EEA}" type="slidenum">
              <a:rPr lang="en-US" smtClean="0"/>
              <a:t>3</a:t>
            </a:fld>
            <a:endParaRPr lang="en-US"/>
          </a:p>
        </p:txBody>
      </p:sp>
      <p:sp>
        <p:nvSpPr>
          <p:cNvPr id="6" name="Content Placeholder 5">
            <a:extLst>
              <a:ext uri="{FF2B5EF4-FFF2-40B4-BE49-F238E27FC236}">
                <a16:creationId xmlns:a16="http://schemas.microsoft.com/office/drawing/2014/main" id="{634083F3-8B56-F9BB-7A2D-B0AAD3F5329A}"/>
              </a:ext>
            </a:extLst>
          </p:cNvPr>
          <p:cNvSpPr>
            <a:spLocks noGrp="1"/>
          </p:cNvSpPr>
          <p:nvPr>
            <p:ph idx="1"/>
          </p:nvPr>
        </p:nvSpPr>
        <p:spPr/>
        <p:txBody>
          <a:bodyPr/>
          <a:lstStyle/>
          <a:p>
            <a:r>
              <a:rPr lang="en-US" dirty="0"/>
              <a:t> </a:t>
            </a:r>
            <a:r>
              <a:rPr lang="en-GB" dirty="0"/>
              <a:t>The objective of this project and the verification plan is to outline the strategies, methodologies, and findings of our efforts in verifying the efficiency and performance capabilities of the AHB-APB bridge design.</a:t>
            </a:r>
            <a:endParaRPr lang="en-US" dirty="0"/>
          </a:p>
          <a:p>
            <a:endParaRPr lang="en-US" dirty="0"/>
          </a:p>
          <a:p>
            <a:r>
              <a:rPr lang="en-GB" dirty="0"/>
              <a:t>We’re verifying the AHB to APB bridge using the AMBA specifications. We are basically writing an assertion IP (AIP) based on the AMBA ARM specs and testing/applying it on an RTL.</a:t>
            </a:r>
            <a:endParaRPr lang="en-US" dirty="0"/>
          </a:p>
          <a:p>
            <a:pPr marL="342900" lvl="1" indent="0">
              <a:buNone/>
            </a:pPr>
            <a:endParaRPr lang="en-US" dirty="0"/>
          </a:p>
        </p:txBody>
      </p:sp>
    </p:spTree>
    <p:extLst>
      <p:ext uri="{BB962C8B-B14F-4D97-AF65-F5344CB8AC3E}">
        <p14:creationId xmlns:p14="http://schemas.microsoft.com/office/powerpoint/2010/main" val="227782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6CB2F-7F54-E0AB-4F8D-B317D1EA5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3EA7E-5D88-11B9-38BB-E7174E395ACB}"/>
              </a:ext>
            </a:extLst>
          </p:cNvPr>
          <p:cNvSpPr>
            <a:spLocks noGrp="1"/>
          </p:cNvSpPr>
          <p:nvPr>
            <p:ph type="title"/>
          </p:nvPr>
        </p:nvSpPr>
        <p:spPr/>
        <p:txBody>
          <a:bodyPr/>
          <a:lstStyle/>
          <a:p>
            <a:r>
              <a:rPr lang="en-US" dirty="0"/>
              <a:t>Block Diagram</a:t>
            </a:r>
          </a:p>
        </p:txBody>
      </p:sp>
      <p:sp>
        <p:nvSpPr>
          <p:cNvPr id="4" name="Footer Placeholder 3">
            <a:extLst>
              <a:ext uri="{FF2B5EF4-FFF2-40B4-BE49-F238E27FC236}">
                <a16:creationId xmlns:a16="http://schemas.microsoft.com/office/drawing/2014/main" id="{E7F45180-175E-FEE7-3463-0DB15FD118D4}"/>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2638214B-14D5-3A43-15BA-CA2848EF07C0}"/>
              </a:ext>
            </a:extLst>
          </p:cNvPr>
          <p:cNvSpPr>
            <a:spLocks noGrp="1"/>
          </p:cNvSpPr>
          <p:nvPr>
            <p:ph type="sldNum" sz="quarter" idx="12"/>
          </p:nvPr>
        </p:nvSpPr>
        <p:spPr/>
        <p:txBody>
          <a:bodyPr/>
          <a:lstStyle/>
          <a:p>
            <a:fld id="{95DFF941-0BEE-4EEB-8D30-A5249F255EEA}" type="slidenum">
              <a:rPr lang="en-US" smtClean="0"/>
              <a:t>4</a:t>
            </a:fld>
            <a:endParaRPr lang="en-US"/>
          </a:p>
        </p:txBody>
      </p:sp>
      <p:pic>
        <p:nvPicPr>
          <p:cNvPr id="12" name="Content Placeholder 11">
            <a:extLst>
              <a:ext uri="{FF2B5EF4-FFF2-40B4-BE49-F238E27FC236}">
                <a16:creationId xmlns:a16="http://schemas.microsoft.com/office/drawing/2014/main" id="{96B09BE0-211C-7E6A-1CFE-89C4B537E4B6}"/>
              </a:ext>
            </a:extLst>
          </p:cNvPr>
          <p:cNvPicPr>
            <a:picLocks noGrp="1" noChangeAspect="1"/>
          </p:cNvPicPr>
          <p:nvPr>
            <p:ph idx="1"/>
          </p:nvPr>
        </p:nvPicPr>
        <p:blipFill>
          <a:blip r:embed="rId2"/>
          <a:stretch>
            <a:fillRect/>
          </a:stretch>
        </p:blipFill>
        <p:spPr>
          <a:xfrm>
            <a:off x="2382838" y="2152650"/>
            <a:ext cx="4286250" cy="3390900"/>
          </a:xfrm>
          <a:prstGeom prst="rect">
            <a:avLst/>
          </a:prstGeom>
        </p:spPr>
      </p:pic>
    </p:spTree>
    <p:extLst>
      <p:ext uri="{BB962C8B-B14F-4D97-AF65-F5344CB8AC3E}">
        <p14:creationId xmlns:p14="http://schemas.microsoft.com/office/powerpoint/2010/main" val="19074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05D66-09EE-B5C1-B221-55FA7FDDC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C2339-4928-D039-8E56-6403A83F0E9E}"/>
              </a:ext>
            </a:extLst>
          </p:cNvPr>
          <p:cNvSpPr>
            <a:spLocks noGrp="1"/>
          </p:cNvSpPr>
          <p:nvPr>
            <p:ph type="title"/>
          </p:nvPr>
        </p:nvSpPr>
        <p:spPr/>
        <p:txBody>
          <a:bodyPr>
            <a:normAutofit/>
          </a:bodyPr>
          <a:lstStyle/>
          <a:p>
            <a:r>
              <a:rPr lang="en-GB" sz="2800" b="1" dirty="0"/>
              <a:t>Bus Bridge Description:</a:t>
            </a:r>
            <a:endParaRPr lang="en-US" dirty="0"/>
          </a:p>
        </p:txBody>
      </p:sp>
      <p:sp>
        <p:nvSpPr>
          <p:cNvPr id="4" name="Footer Placeholder 3">
            <a:extLst>
              <a:ext uri="{FF2B5EF4-FFF2-40B4-BE49-F238E27FC236}">
                <a16:creationId xmlns:a16="http://schemas.microsoft.com/office/drawing/2014/main" id="{A4CE4F76-FAC5-2BF2-B3F8-86A825D67CB9}"/>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82111011-942A-BC06-611F-6F1FEDB9EBDC}"/>
              </a:ext>
            </a:extLst>
          </p:cNvPr>
          <p:cNvSpPr>
            <a:spLocks noGrp="1"/>
          </p:cNvSpPr>
          <p:nvPr>
            <p:ph type="sldNum" sz="quarter" idx="12"/>
          </p:nvPr>
        </p:nvSpPr>
        <p:spPr/>
        <p:txBody>
          <a:bodyPr/>
          <a:lstStyle/>
          <a:p>
            <a:fld id="{95DFF941-0BEE-4EEB-8D30-A5249F255EEA}" type="slidenum">
              <a:rPr lang="en-US" smtClean="0"/>
              <a:t>5</a:t>
            </a:fld>
            <a:endParaRPr lang="en-US"/>
          </a:p>
        </p:txBody>
      </p:sp>
      <p:sp>
        <p:nvSpPr>
          <p:cNvPr id="7" name="Content Placeholder 6">
            <a:extLst>
              <a:ext uri="{FF2B5EF4-FFF2-40B4-BE49-F238E27FC236}">
                <a16:creationId xmlns:a16="http://schemas.microsoft.com/office/drawing/2014/main" id="{7F7BC35F-050D-27B7-BFCC-11CD0CE03013}"/>
              </a:ext>
            </a:extLst>
          </p:cNvPr>
          <p:cNvSpPr>
            <a:spLocks noGrp="1"/>
          </p:cNvSpPr>
          <p:nvPr>
            <p:ph idx="1"/>
          </p:nvPr>
        </p:nvSpPr>
        <p:spPr/>
        <p:txBody>
          <a:bodyPr>
            <a:normAutofit fontScale="70000" lnSpcReduction="20000"/>
          </a:bodyPr>
          <a:lstStyle/>
          <a:p>
            <a:pPr marL="0" lvl="0" indent="0" algn="l" rtl="0">
              <a:lnSpc>
                <a:spcPct val="100000"/>
              </a:lnSpc>
              <a:spcBef>
                <a:spcPts val="0"/>
              </a:spcBef>
              <a:spcAft>
                <a:spcPts val="0"/>
              </a:spcAft>
              <a:buClr>
                <a:schemeClr val="dk1"/>
              </a:buClr>
              <a:buSzPts val="358"/>
              <a:buFont typeface="Arial"/>
              <a:buNone/>
            </a:pPr>
            <a:r>
              <a:rPr lang="en-GB" sz="2400" dirty="0"/>
              <a:t>AHB to APB bridge provides an interface between the high speed AHB and the low power APB.</a:t>
            </a:r>
          </a:p>
          <a:p>
            <a:pPr marL="0" lvl="0" indent="0" algn="l" rtl="0">
              <a:lnSpc>
                <a:spcPct val="100000"/>
              </a:lnSpc>
              <a:spcBef>
                <a:spcPts val="1200"/>
              </a:spcBef>
              <a:spcAft>
                <a:spcPts val="0"/>
              </a:spcAft>
              <a:buClr>
                <a:schemeClr val="dk1"/>
              </a:buClr>
              <a:buSzPts val="358"/>
              <a:buFont typeface="Arial"/>
              <a:buNone/>
            </a:pPr>
            <a:r>
              <a:rPr lang="en-GB" sz="2400" dirty="0"/>
              <a:t>Read and write transfers on the AHB are converted into equivalent transfers on the APB.</a:t>
            </a:r>
          </a:p>
          <a:p>
            <a:pPr marL="0" lvl="0" indent="0" algn="l" rtl="0">
              <a:lnSpc>
                <a:spcPct val="100000"/>
              </a:lnSpc>
              <a:spcBef>
                <a:spcPts val="1200"/>
              </a:spcBef>
              <a:spcAft>
                <a:spcPts val="0"/>
              </a:spcAft>
              <a:buClr>
                <a:schemeClr val="dk1"/>
              </a:buClr>
              <a:buSzPts val="358"/>
              <a:buFont typeface="Arial"/>
              <a:buNone/>
            </a:pPr>
            <a:r>
              <a:rPr lang="en-GB" sz="2400" dirty="0"/>
              <a:t>It has AHB slave bus interface, APB transfer state machine, which is independent of the device memory map, and APB output signal generation.</a:t>
            </a:r>
          </a:p>
          <a:p>
            <a:pPr marL="0" lvl="0" indent="0" algn="l" rtl="0">
              <a:lnSpc>
                <a:spcPct val="100000"/>
              </a:lnSpc>
              <a:spcBef>
                <a:spcPts val="1200"/>
              </a:spcBef>
              <a:spcAft>
                <a:spcPts val="0"/>
              </a:spcAft>
              <a:buClr>
                <a:schemeClr val="dk1"/>
              </a:buClr>
              <a:buSzPts val="358"/>
              <a:buFont typeface="Arial"/>
              <a:buNone/>
            </a:pPr>
            <a:r>
              <a:rPr lang="en-GB" sz="2400" dirty="0"/>
              <a:t>It buffers address, controls, and data from the AHB, drives the APB peripherals and returns data along with a response signal to the AHB.</a:t>
            </a:r>
          </a:p>
          <a:p>
            <a:pPr marL="0" lvl="0" indent="0" algn="l" rtl="0">
              <a:lnSpc>
                <a:spcPct val="100000"/>
              </a:lnSpc>
              <a:spcBef>
                <a:spcPts val="1200"/>
              </a:spcBef>
              <a:spcAft>
                <a:spcPts val="0"/>
              </a:spcAft>
              <a:buClr>
                <a:schemeClr val="dk1"/>
              </a:buClr>
              <a:buSzPts val="358"/>
              <a:buFont typeface="Arial"/>
              <a:buNone/>
            </a:pPr>
            <a:r>
              <a:rPr lang="en-GB" sz="2400" dirty="0"/>
              <a:t>APB data bus is divided into read (PRDATA), where data travels from the peripherals to the bridge and write (PWDATA), where data travels from the bridge to the peripherals.</a:t>
            </a:r>
          </a:p>
          <a:p>
            <a:pPr marL="0" lvl="0" indent="0" algn="l" rtl="0">
              <a:lnSpc>
                <a:spcPct val="100000"/>
              </a:lnSpc>
              <a:spcBef>
                <a:spcPts val="1200"/>
              </a:spcBef>
              <a:spcAft>
                <a:spcPts val="0"/>
              </a:spcAft>
              <a:buClr>
                <a:schemeClr val="dk1"/>
              </a:buClr>
              <a:buSzPts val="358"/>
              <a:buFont typeface="Arial"/>
              <a:buNone/>
            </a:pPr>
            <a:r>
              <a:rPr lang="en-GB" sz="2400" dirty="0"/>
              <a:t>Data transfers can have 3 different sizes (HSIZE) Byte, halfword or full word.</a:t>
            </a:r>
          </a:p>
          <a:p>
            <a:pPr marL="0" lvl="0" indent="0" algn="l" rtl="0">
              <a:lnSpc>
                <a:spcPct val="100000"/>
              </a:lnSpc>
              <a:spcBef>
                <a:spcPts val="1200"/>
              </a:spcBef>
              <a:spcAft>
                <a:spcPts val="1200"/>
              </a:spcAft>
              <a:buClr>
                <a:schemeClr val="dk1"/>
              </a:buClr>
              <a:buSzPts val="358"/>
              <a:buFont typeface="Arial"/>
              <a:buNone/>
            </a:pPr>
            <a:r>
              <a:rPr lang="en-GB" sz="2400" dirty="0"/>
              <a:t> Data transfers are either sent as a single transfer or can be sent in a burst (HBURST). Bursts can be incremental or wrapping bursts with 4 or 8-beats.</a:t>
            </a:r>
          </a:p>
          <a:p>
            <a:endParaRPr lang="en-IN" dirty="0"/>
          </a:p>
        </p:txBody>
      </p:sp>
    </p:spTree>
    <p:extLst>
      <p:ext uri="{BB962C8B-B14F-4D97-AF65-F5344CB8AC3E}">
        <p14:creationId xmlns:p14="http://schemas.microsoft.com/office/powerpoint/2010/main" val="298771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3F529-105F-9D89-F915-C07684FFB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7C8C4-70BE-DDCF-39D1-BD7BE5AF22B7}"/>
              </a:ext>
            </a:extLst>
          </p:cNvPr>
          <p:cNvSpPr>
            <a:spLocks noGrp="1"/>
          </p:cNvSpPr>
          <p:nvPr>
            <p:ph type="title"/>
          </p:nvPr>
        </p:nvSpPr>
        <p:spPr/>
        <p:txBody>
          <a:bodyPr>
            <a:normAutofit/>
          </a:bodyPr>
          <a:lstStyle/>
          <a:p>
            <a:r>
              <a:rPr lang="en-US" dirty="0"/>
              <a:t>State Machine </a:t>
            </a:r>
          </a:p>
        </p:txBody>
      </p:sp>
      <p:sp>
        <p:nvSpPr>
          <p:cNvPr id="4" name="Footer Placeholder 3">
            <a:extLst>
              <a:ext uri="{FF2B5EF4-FFF2-40B4-BE49-F238E27FC236}">
                <a16:creationId xmlns:a16="http://schemas.microsoft.com/office/drawing/2014/main" id="{A430CBF2-DDE5-D39D-97B0-53B3D42F11FC}"/>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3770F8A8-AD8D-FE56-1074-60118722B79C}"/>
              </a:ext>
            </a:extLst>
          </p:cNvPr>
          <p:cNvSpPr>
            <a:spLocks noGrp="1"/>
          </p:cNvSpPr>
          <p:nvPr>
            <p:ph type="sldNum" sz="quarter" idx="12"/>
          </p:nvPr>
        </p:nvSpPr>
        <p:spPr/>
        <p:txBody>
          <a:bodyPr/>
          <a:lstStyle/>
          <a:p>
            <a:fld id="{95DFF941-0BEE-4EEB-8D30-A5249F255EEA}" type="slidenum">
              <a:rPr lang="en-US" smtClean="0"/>
              <a:t>6</a:t>
            </a:fld>
            <a:endParaRPr lang="en-US"/>
          </a:p>
        </p:txBody>
      </p:sp>
      <p:pic>
        <p:nvPicPr>
          <p:cNvPr id="3" name="Content Placeholder 2">
            <a:extLst>
              <a:ext uri="{FF2B5EF4-FFF2-40B4-BE49-F238E27FC236}">
                <a16:creationId xmlns:a16="http://schemas.microsoft.com/office/drawing/2014/main" id="{AD367763-D5DE-638D-6827-ABF4C919B554}"/>
              </a:ext>
            </a:extLst>
          </p:cNvPr>
          <p:cNvPicPr>
            <a:picLocks noGrp="1" noChangeAspect="1"/>
          </p:cNvPicPr>
          <p:nvPr>
            <p:ph idx="1"/>
          </p:nvPr>
        </p:nvPicPr>
        <p:blipFill>
          <a:blip r:embed="rId2"/>
          <a:stretch>
            <a:fillRect/>
          </a:stretch>
        </p:blipFill>
        <p:spPr>
          <a:xfrm>
            <a:off x="772998" y="1725105"/>
            <a:ext cx="7183225" cy="4034672"/>
          </a:xfrm>
          <a:prstGeom prst="rect">
            <a:avLst/>
          </a:prstGeom>
        </p:spPr>
      </p:pic>
    </p:spTree>
    <p:extLst>
      <p:ext uri="{BB962C8B-B14F-4D97-AF65-F5344CB8AC3E}">
        <p14:creationId xmlns:p14="http://schemas.microsoft.com/office/powerpoint/2010/main" val="415770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A4131-5A4A-5785-BDE3-65B2E20F8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BE5E7-017F-F40C-C067-C6F390FB3A9A}"/>
              </a:ext>
            </a:extLst>
          </p:cNvPr>
          <p:cNvSpPr>
            <a:spLocks noGrp="1"/>
          </p:cNvSpPr>
          <p:nvPr>
            <p:ph type="title"/>
          </p:nvPr>
        </p:nvSpPr>
        <p:spPr/>
        <p:txBody>
          <a:bodyPr>
            <a:normAutofit/>
          </a:bodyPr>
          <a:lstStyle/>
          <a:p>
            <a:r>
              <a:rPr lang="en-US" dirty="0"/>
              <a:t>Read transfer to AHB </a:t>
            </a:r>
          </a:p>
        </p:txBody>
      </p:sp>
      <p:sp>
        <p:nvSpPr>
          <p:cNvPr id="4" name="Footer Placeholder 3">
            <a:extLst>
              <a:ext uri="{FF2B5EF4-FFF2-40B4-BE49-F238E27FC236}">
                <a16:creationId xmlns:a16="http://schemas.microsoft.com/office/drawing/2014/main" id="{E239F553-637A-61F1-E2D9-2C01DB33C8A3}"/>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50957EBA-C4E1-E15F-84D0-8C618A2AF327}"/>
              </a:ext>
            </a:extLst>
          </p:cNvPr>
          <p:cNvSpPr>
            <a:spLocks noGrp="1"/>
          </p:cNvSpPr>
          <p:nvPr>
            <p:ph type="sldNum" sz="quarter" idx="12"/>
          </p:nvPr>
        </p:nvSpPr>
        <p:spPr/>
        <p:txBody>
          <a:bodyPr/>
          <a:lstStyle/>
          <a:p>
            <a:fld id="{95DFF941-0BEE-4EEB-8D30-A5249F255EEA}" type="slidenum">
              <a:rPr lang="en-US" smtClean="0"/>
              <a:t>7</a:t>
            </a:fld>
            <a:endParaRPr lang="en-US"/>
          </a:p>
        </p:txBody>
      </p:sp>
      <p:pic>
        <p:nvPicPr>
          <p:cNvPr id="8" name="Content Placeholder 7">
            <a:extLst>
              <a:ext uri="{FF2B5EF4-FFF2-40B4-BE49-F238E27FC236}">
                <a16:creationId xmlns:a16="http://schemas.microsoft.com/office/drawing/2014/main" id="{0AD17049-3640-AEBB-7D0C-633D017C937E}"/>
              </a:ext>
            </a:extLst>
          </p:cNvPr>
          <p:cNvPicPr>
            <a:picLocks noGrp="1" noChangeAspect="1"/>
          </p:cNvPicPr>
          <p:nvPr>
            <p:ph idx="1"/>
          </p:nvPr>
        </p:nvPicPr>
        <p:blipFill>
          <a:blip r:embed="rId2"/>
          <a:stretch>
            <a:fillRect/>
          </a:stretch>
        </p:blipFill>
        <p:spPr>
          <a:xfrm>
            <a:off x="5702919" y="1844437"/>
            <a:ext cx="3170195" cy="3535986"/>
          </a:xfrm>
          <a:prstGeom prst="rect">
            <a:avLst/>
          </a:prstGeom>
        </p:spPr>
      </p:pic>
      <p:sp>
        <p:nvSpPr>
          <p:cNvPr id="10" name="TextBox 9">
            <a:extLst>
              <a:ext uri="{FF2B5EF4-FFF2-40B4-BE49-F238E27FC236}">
                <a16:creationId xmlns:a16="http://schemas.microsoft.com/office/drawing/2014/main" id="{B35C750F-BC80-594F-323B-859D730B7781}"/>
              </a:ext>
            </a:extLst>
          </p:cNvPr>
          <p:cNvSpPr txBox="1"/>
          <p:nvPr/>
        </p:nvSpPr>
        <p:spPr>
          <a:xfrm>
            <a:off x="628650" y="2136338"/>
            <a:ext cx="4556092" cy="2862322"/>
          </a:xfrm>
          <a:prstGeom prst="rect">
            <a:avLst/>
          </a:prstGeom>
          <a:noFill/>
        </p:spPr>
        <p:txBody>
          <a:bodyPr wrap="square">
            <a:spAutoFit/>
          </a:bodyPr>
          <a:lstStyle/>
          <a:p>
            <a:pPr marL="457200" lvl="0" indent="-317500" algn="l" rtl="0">
              <a:spcBef>
                <a:spcPts val="0"/>
              </a:spcBef>
              <a:spcAft>
                <a:spcPts val="0"/>
              </a:spcAft>
              <a:buSzPts val="1400"/>
              <a:buChar char="●"/>
            </a:pPr>
            <a:r>
              <a:rPr lang="en-GB" sz="1800" dirty="0"/>
              <a:t>HWRITE - Low for Read</a:t>
            </a:r>
          </a:p>
          <a:p>
            <a:pPr marL="457200" lvl="0" indent="-317500" algn="l" rtl="0">
              <a:spcBef>
                <a:spcPts val="0"/>
              </a:spcBef>
              <a:spcAft>
                <a:spcPts val="0"/>
              </a:spcAft>
              <a:buSzPts val="1400"/>
              <a:buChar char="●"/>
            </a:pPr>
            <a:r>
              <a:rPr lang="en-GB" sz="1800" dirty="0"/>
              <a:t>HREADY - AHB asserted with HWRITE then strobed once</a:t>
            </a:r>
          </a:p>
          <a:p>
            <a:pPr marL="457200" lvl="0" indent="-317500" algn="l" rtl="0">
              <a:spcBef>
                <a:spcPts val="0"/>
              </a:spcBef>
              <a:spcAft>
                <a:spcPts val="0"/>
              </a:spcAft>
              <a:buSzPts val="1400"/>
              <a:buChar char="●"/>
            </a:pPr>
            <a:r>
              <a:rPr lang="en-GB" sz="1800" dirty="0"/>
              <a:t>PSEL - Asserted for two cycles along with PWRITE starting in T3 - Enter SETUP</a:t>
            </a:r>
          </a:p>
          <a:p>
            <a:pPr marL="457200" lvl="0" indent="-317500" algn="l" rtl="0">
              <a:spcBef>
                <a:spcPts val="0"/>
              </a:spcBef>
              <a:spcAft>
                <a:spcPts val="0"/>
              </a:spcAft>
              <a:buSzPts val="1400"/>
              <a:buChar char="●"/>
            </a:pPr>
            <a:r>
              <a:rPr lang="en-GB" sz="1800" dirty="0"/>
              <a:t>PENABLE is asserted in T4, the cycle after PSEL is asserted - Enter ENABLE</a:t>
            </a:r>
          </a:p>
          <a:p>
            <a:pPr marL="457200" lvl="0" indent="-317500" algn="l" rtl="0">
              <a:spcBef>
                <a:spcPts val="0"/>
              </a:spcBef>
              <a:spcAft>
                <a:spcPts val="0"/>
              </a:spcAft>
              <a:buSzPts val="1400"/>
              <a:buChar char="●"/>
            </a:pPr>
            <a:r>
              <a:rPr lang="en-GB" sz="1800" dirty="0"/>
              <a:t>The following cycle, T5, PSEL and PENABLE </a:t>
            </a:r>
            <a:r>
              <a:rPr lang="en-GB" sz="1800" dirty="0" err="1"/>
              <a:t>deasserted</a:t>
            </a:r>
            <a:r>
              <a:rPr lang="en-GB" sz="1800" dirty="0"/>
              <a:t>. - Single Read</a:t>
            </a:r>
          </a:p>
        </p:txBody>
      </p:sp>
    </p:spTree>
    <p:extLst>
      <p:ext uri="{BB962C8B-B14F-4D97-AF65-F5344CB8AC3E}">
        <p14:creationId xmlns:p14="http://schemas.microsoft.com/office/powerpoint/2010/main" val="136293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E9B12-890F-6793-647F-313DE8989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74FB6-A0CB-81F1-D92D-344D7A7EE4C1}"/>
              </a:ext>
            </a:extLst>
          </p:cNvPr>
          <p:cNvSpPr>
            <a:spLocks noGrp="1"/>
          </p:cNvSpPr>
          <p:nvPr>
            <p:ph type="title"/>
          </p:nvPr>
        </p:nvSpPr>
        <p:spPr/>
        <p:txBody>
          <a:bodyPr>
            <a:normAutofit/>
          </a:bodyPr>
          <a:lstStyle/>
          <a:p>
            <a:r>
              <a:rPr lang="en-US" dirty="0"/>
              <a:t>Burst of Read Transfers</a:t>
            </a:r>
          </a:p>
        </p:txBody>
      </p:sp>
      <p:sp>
        <p:nvSpPr>
          <p:cNvPr id="4" name="Footer Placeholder 3">
            <a:extLst>
              <a:ext uri="{FF2B5EF4-FFF2-40B4-BE49-F238E27FC236}">
                <a16:creationId xmlns:a16="http://schemas.microsoft.com/office/drawing/2014/main" id="{969ED8B4-062E-B9E5-9D4B-372626D74666}"/>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F21568CD-B24F-C471-D977-F62AC412A90D}"/>
              </a:ext>
            </a:extLst>
          </p:cNvPr>
          <p:cNvSpPr>
            <a:spLocks noGrp="1"/>
          </p:cNvSpPr>
          <p:nvPr>
            <p:ph type="sldNum" sz="quarter" idx="12"/>
          </p:nvPr>
        </p:nvSpPr>
        <p:spPr/>
        <p:txBody>
          <a:bodyPr/>
          <a:lstStyle/>
          <a:p>
            <a:fld id="{95DFF941-0BEE-4EEB-8D30-A5249F255EEA}" type="slidenum">
              <a:rPr lang="en-US" smtClean="0"/>
              <a:t>8</a:t>
            </a:fld>
            <a:endParaRPr lang="en-US"/>
          </a:p>
        </p:txBody>
      </p:sp>
      <p:sp>
        <p:nvSpPr>
          <p:cNvPr id="10" name="TextBox 9">
            <a:extLst>
              <a:ext uri="{FF2B5EF4-FFF2-40B4-BE49-F238E27FC236}">
                <a16:creationId xmlns:a16="http://schemas.microsoft.com/office/drawing/2014/main" id="{B8E13AF3-9F7A-2A1F-05E4-99639E0376D1}"/>
              </a:ext>
            </a:extLst>
          </p:cNvPr>
          <p:cNvSpPr txBox="1"/>
          <p:nvPr/>
        </p:nvSpPr>
        <p:spPr>
          <a:xfrm>
            <a:off x="-30100" y="2117485"/>
            <a:ext cx="4556092" cy="2862322"/>
          </a:xfrm>
          <a:prstGeom prst="rect">
            <a:avLst/>
          </a:prstGeom>
          <a:noFill/>
        </p:spPr>
        <p:txBody>
          <a:bodyPr wrap="square">
            <a:spAutoFit/>
          </a:bodyPr>
          <a:lstStyle/>
          <a:p>
            <a:pPr marL="457200" lvl="0" indent="-317500" algn="l" rtl="0">
              <a:spcBef>
                <a:spcPts val="0"/>
              </a:spcBef>
              <a:spcAft>
                <a:spcPts val="0"/>
              </a:spcAft>
              <a:buSzPts val="1400"/>
              <a:buChar char="●"/>
            </a:pPr>
            <a:r>
              <a:rPr lang="en-GB" sz="1800" dirty="0"/>
              <a:t>HWRITE - Held low for </a:t>
            </a:r>
            <a:r>
              <a:rPr lang="en-GB" sz="1800" dirty="0" err="1"/>
              <a:t>Seq</a:t>
            </a:r>
            <a:r>
              <a:rPr lang="en-GB" sz="1800" dirty="0"/>
              <a:t> Read </a:t>
            </a:r>
          </a:p>
          <a:p>
            <a:pPr marL="457200" lvl="0" indent="-317500" algn="l" rtl="0">
              <a:spcBef>
                <a:spcPts val="0"/>
              </a:spcBef>
              <a:spcAft>
                <a:spcPts val="0"/>
              </a:spcAft>
              <a:buSzPts val="1400"/>
              <a:buChar char="●"/>
            </a:pPr>
            <a:r>
              <a:rPr lang="en-GB" sz="1800" dirty="0"/>
              <a:t>HREADY - AHB asserted with HWRITE then strobed during burst</a:t>
            </a:r>
          </a:p>
          <a:p>
            <a:pPr marL="457200" lvl="0" indent="-317500" algn="l" rtl="0">
              <a:spcBef>
                <a:spcPts val="0"/>
              </a:spcBef>
              <a:spcAft>
                <a:spcPts val="0"/>
              </a:spcAft>
              <a:buSzPts val="1400"/>
              <a:buChar char="●"/>
            </a:pPr>
            <a:r>
              <a:rPr lang="en-GB" sz="1800" dirty="0"/>
              <a:t>PSEL - Asserted along with PWRITE in T3 - Enter SETUP</a:t>
            </a:r>
          </a:p>
          <a:p>
            <a:pPr marL="457200" lvl="0" indent="-317500" algn="l" rtl="0">
              <a:spcBef>
                <a:spcPts val="0"/>
              </a:spcBef>
              <a:spcAft>
                <a:spcPts val="0"/>
              </a:spcAft>
              <a:buSzPts val="1400"/>
              <a:buChar char="●"/>
            </a:pPr>
            <a:r>
              <a:rPr lang="en-GB" sz="1800" dirty="0"/>
              <a:t>PENABLE is asserted in T4, the cycle after PSEL is asserted - Enter ENABLE</a:t>
            </a:r>
          </a:p>
          <a:p>
            <a:pPr marL="457200" lvl="0" indent="-317500" algn="l" rtl="0">
              <a:spcBef>
                <a:spcPts val="0"/>
              </a:spcBef>
              <a:spcAft>
                <a:spcPts val="0"/>
              </a:spcAft>
              <a:buSzPts val="1400"/>
              <a:buChar char="●"/>
            </a:pPr>
            <a:r>
              <a:rPr lang="en-GB" sz="1800" dirty="0"/>
              <a:t>The following cycle, T5, PENABLE </a:t>
            </a:r>
            <a:r>
              <a:rPr lang="en-GB" sz="1800" dirty="0" err="1"/>
              <a:t>deasserted</a:t>
            </a:r>
            <a:r>
              <a:rPr lang="en-GB" sz="1800" dirty="0"/>
              <a:t>. Strobed for burst</a:t>
            </a:r>
          </a:p>
          <a:p>
            <a:pPr marL="457200" lvl="0" indent="-317500" algn="l" rtl="0">
              <a:spcBef>
                <a:spcPts val="0"/>
              </a:spcBef>
              <a:spcAft>
                <a:spcPts val="0"/>
              </a:spcAft>
              <a:buSzPts val="1400"/>
              <a:buChar char="●"/>
            </a:pPr>
            <a:r>
              <a:rPr lang="en-GB" sz="1800" dirty="0"/>
              <a:t>PSEL held high for burst</a:t>
            </a:r>
          </a:p>
        </p:txBody>
      </p:sp>
      <p:pic>
        <p:nvPicPr>
          <p:cNvPr id="7" name="Content Placeholder 6">
            <a:extLst>
              <a:ext uri="{FF2B5EF4-FFF2-40B4-BE49-F238E27FC236}">
                <a16:creationId xmlns:a16="http://schemas.microsoft.com/office/drawing/2014/main" id="{9B17F0F7-1D5F-D3C6-03DB-3D6EEBCFC3E8}"/>
              </a:ext>
            </a:extLst>
          </p:cNvPr>
          <p:cNvPicPr>
            <a:picLocks noGrp="1" noChangeAspect="1"/>
          </p:cNvPicPr>
          <p:nvPr>
            <p:ph idx="1"/>
          </p:nvPr>
        </p:nvPicPr>
        <p:blipFill>
          <a:blip r:embed="rId2"/>
          <a:stretch>
            <a:fillRect/>
          </a:stretch>
        </p:blipFill>
        <p:spPr>
          <a:xfrm>
            <a:off x="4289196" y="2258772"/>
            <a:ext cx="5211241" cy="2946833"/>
          </a:xfrm>
          <a:prstGeom prst="rect">
            <a:avLst/>
          </a:prstGeom>
        </p:spPr>
      </p:pic>
    </p:spTree>
    <p:extLst>
      <p:ext uri="{BB962C8B-B14F-4D97-AF65-F5344CB8AC3E}">
        <p14:creationId xmlns:p14="http://schemas.microsoft.com/office/powerpoint/2010/main" val="274858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6590E-8ABB-4F7C-DD72-6BF0DBA7E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245CC-3D30-BF30-032A-F1FFC223801F}"/>
              </a:ext>
            </a:extLst>
          </p:cNvPr>
          <p:cNvSpPr>
            <a:spLocks noGrp="1"/>
          </p:cNvSpPr>
          <p:nvPr>
            <p:ph type="title"/>
          </p:nvPr>
        </p:nvSpPr>
        <p:spPr/>
        <p:txBody>
          <a:bodyPr>
            <a:normAutofit/>
          </a:bodyPr>
          <a:lstStyle/>
          <a:p>
            <a:r>
              <a:rPr lang="en-US" dirty="0"/>
              <a:t>Write Transfer from AHB</a:t>
            </a:r>
          </a:p>
        </p:txBody>
      </p:sp>
      <p:sp>
        <p:nvSpPr>
          <p:cNvPr id="4" name="Footer Placeholder 3">
            <a:extLst>
              <a:ext uri="{FF2B5EF4-FFF2-40B4-BE49-F238E27FC236}">
                <a16:creationId xmlns:a16="http://schemas.microsoft.com/office/drawing/2014/main" id="{3E4FAA0A-B23F-29BC-A101-01488CE7AD64}"/>
              </a:ext>
            </a:extLst>
          </p:cNvPr>
          <p:cNvSpPr>
            <a:spLocks noGrp="1"/>
          </p:cNvSpPr>
          <p:nvPr>
            <p:ph type="ftr" sz="quarter" idx="11"/>
          </p:nvPr>
        </p:nvSpPr>
        <p:spPr/>
        <p:txBody>
          <a:bodyPr/>
          <a:lstStyle/>
          <a:p>
            <a:r>
              <a:rPr lang="en-US"/>
              <a:t>ECE-560: Assertion Based Verification – </a:t>
            </a:r>
            <a:r>
              <a:rPr lang="en-US">
                <a:solidFill>
                  <a:srgbClr val="140AE2"/>
                </a:solidFill>
              </a:rPr>
              <a:t>Venkatesh Patil</a:t>
            </a:r>
            <a:endParaRPr lang="en-US" dirty="0">
              <a:solidFill>
                <a:srgbClr val="140AE2"/>
              </a:solidFill>
            </a:endParaRPr>
          </a:p>
        </p:txBody>
      </p:sp>
      <p:sp>
        <p:nvSpPr>
          <p:cNvPr id="5" name="Slide Number Placeholder 4">
            <a:extLst>
              <a:ext uri="{FF2B5EF4-FFF2-40B4-BE49-F238E27FC236}">
                <a16:creationId xmlns:a16="http://schemas.microsoft.com/office/drawing/2014/main" id="{C50F9CB2-D6E4-DA12-8079-6CB7C3F43C5B}"/>
              </a:ext>
            </a:extLst>
          </p:cNvPr>
          <p:cNvSpPr>
            <a:spLocks noGrp="1"/>
          </p:cNvSpPr>
          <p:nvPr>
            <p:ph type="sldNum" sz="quarter" idx="12"/>
          </p:nvPr>
        </p:nvSpPr>
        <p:spPr/>
        <p:txBody>
          <a:bodyPr/>
          <a:lstStyle/>
          <a:p>
            <a:fld id="{95DFF941-0BEE-4EEB-8D30-A5249F255EEA}" type="slidenum">
              <a:rPr lang="en-US" smtClean="0"/>
              <a:t>9</a:t>
            </a:fld>
            <a:endParaRPr lang="en-US"/>
          </a:p>
        </p:txBody>
      </p:sp>
      <p:sp>
        <p:nvSpPr>
          <p:cNvPr id="10" name="TextBox 9">
            <a:extLst>
              <a:ext uri="{FF2B5EF4-FFF2-40B4-BE49-F238E27FC236}">
                <a16:creationId xmlns:a16="http://schemas.microsoft.com/office/drawing/2014/main" id="{627F4819-D490-837F-FA7F-659BF45E3D46}"/>
              </a:ext>
            </a:extLst>
          </p:cNvPr>
          <p:cNvSpPr txBox="1"/>
          <p:nvPr/>
        </p:nvSpPr>
        <p:spPr>
          <a:xfrm>
            <a:off x="-30100" y="2117485"/>
            <a:ext cx="4556092" cy="2585323"/>
          </a:xfrm>
          <a:prstGeom prst="rect">
            <a:avLst/>
          </a:prstGeom>
          <a:noFill/>
        </p:spPr>
        <p:txBody>
          <a:bodyPr wrap="square">
            <a:spAutoFit/>
          </a:bodyPr>
          <a:lstStyle/>
          <a:p>
            <a:pPr marL="457200" lvl="0" indent="-317500" algn="l" rtl="0">
              <a:spcBef>
                <a:spcPts val="0"/>
              </a:spcBef>
              <a:spcAft>
                <a:spcPts val="0"/>
              </a:spcAft>
              <a:buSzPts val="1400"/>
              <a:buChar char="●"/>
            </a:pPr>
            <a:r>
              <a:rPr lang="en-GB" sz="1800" dirty="0"/>
              <a:t>HWRITE - High for Read</a:t>
            </a:r>
          </a:p>
          <a:p>
            <a:pPr marL="457200" lvl="0" indent="-317500" algn="l" rtl="0">
              <a:spcBef>
                <a:spcPts val="0"/>
              </a:spcBef>
              <a:spcAft>
                <a:spcPts val="0"/>
              </a:spcAft>
              <a:buSzPts val="1400"/>
              <a:buChar char="●"/>
            </a:pPr>
            <a:r>
              <a:rPr lang="en-GB" sz="1800" dirty="0"/>
              <a:t>HREADY - AHB asserted for two cycles</a:t>
            </a:r>
          </a:p>
          <a:p>
            <a:pPr marL="457200" lvl="0" indent="-317500" algn="l" rtl="0">
              <a:spcBef>
                <a:spcPts val="0"/>
              </a:spcBef>
              <a:spcAft>
                <a:spcPts val="0"/>
              </a:spcAft>
              <a:buSzPts val="1400"/>
              <a:buChar char="●"/>
            </a:pPr>
            <a:r>
              <a:rPr lang="en-GB" sz="1800" dirty="0"/>
              <a:t>PSEL - Asserted for two cycles along with PWRITE starting in T4 - Enter SETUP</a:t>
            </a:r>
          </a:p>
          <a:p>
            <a:pPr marL="457200" lvl="0" indent="-317500" algn="l" rtl="0">
              <a:spcBef>
                <a:spcPts val="0"/>
              </a:spcBef>
              <a:spcAft>
                <a:spcPts val="0"/>
              </a:spcAft>
              <a:buSzPts val="1400"/>
              <a:buChar char="●"/>
            </a:pPr>
            <a:r>
              <a:rPr lang="en-GB" sz="1800" dirty="0"/>
              <a:t>PENABLE is asserted in T5, the cycle after PSEL is asserted  Enter ENABLE</a:t>
            </a:r>
          </a:p>
          <a:p>
            <a:pPr marL="457200" lvl="0" indent="-317500" algn="l" rtl="0">
              <a:spcBef>
                <a:spcPts val="0"/>
              </a:spcBef>
              <a:spcAft>
                <a:spcPts val="0"/>
              </a:spcAft>
              <a:buSzPts val="1400"/>
              <a:buChar char="●"/>
            </a:pPr>
            <a:r>
              <a:rPr lang="en-GB" sz="1800" dirty="0"/>
              <a:t>The following cycle, T6, PSEL and PENABLE </a:t>
            </a:r>
            <a:r>
              <a:rPr lang="en-GB" sz="1800" dirty="0" err="1"/>
              <a:t>deasserted</a:t>
            </a:r>
            <a:r>
              <a:rPr lang="en-GB" sz="1800" dirty="0"/>
              <a:t>. - Single Read</a:t>
            </a:r>
          </a:p>
        </p:txBody>
      </p:sp>
      <p:pic>
        <p:nvPicPr>
          <p:cNvPr id="8" name="Google Shape;125;p21">
            <a:extLst>
              <a:ext uri="{FF2B5EF4-FFF2-40B4-BE49-F238E27FC236}">
                <a16:creationId xmlns:a16="http://schemas.microsoft.com/office/drawing/2014/main" id="{CAE5F1BB-170E-2CB4-20DF-EB393F81C38B}"/>
              </a:ext>
            </a:extLst>
          </p:cNvPr>
          <p:cNvPicPr preferRelativeResize="0">
            <a:picLocks noGrp="1"/>
          </p:cNvPicPr>
          <p:nvPr>
            <p:ph idx="1"/>
          </p:nvPr>
        </p:nvPicPr>
        <p:blipFill>
          <a:blip r:embed="rId2">
            <a:alphaModFix/>
          </a:blip>
          <a:stretch>
            <a:fillRect/>
          </a:stretch>
        </p:blipFill>
        <p:spPr>
          <a:xfrm>
            <a:off x="4807595" y="2117485"/>
            <a:ext cx="3490262" cy="3215919"/>
          </a:xfrm>
          <a:prstGeom prst="rect">
            <a:avLst/>
          </a:prstGeom>
          <a:noFill/>
          <a:ln>
            <a:noFill/>
          </a:ln>
        </p:spPr>
      </p:pic>
    </p:spTree>
    <p:extLst>
      <p:ext uri="{BB962C8B-B14F-4D97-AF65-F5344CB8AC3E}">
        <p14:creationId xmlns:p14="http://schemas.microsoft.com/office/powerpoint/2010/main" val="2097591372"/>
      </p:ext>
    </p:extLst>
  </p:cSld>
  <p:clrMapOvr>
    <a:masterClrMapping/>
  </p:clrMapOvr>
</p:sld>
</file>

<file path=ppt/theme/theme1.xml><?xml version="1.0" encoding="utf-8"?>
<a:theme xmlns:a="http://schemas.openxmlformats.org/drawingml/2006/main" name="ECE-560-ABV">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560-ABV" id="{5F6BDE1B-B1F8-40EA-8AE1-74DAC1BBB0F2}" vid="{64B7002D-E3E2-4604-9D48-5145487FDF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ECE-560-ABV</Template>
  <TotalTime>4689</TotalTime>
  <Words>1147</Words>
  <Application>Microsoft Office PowerPoint</Application>
  <PresentationFormat>On-screen Show (4:3)</PresentationFormat>
  <Paragraphs>155</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Courier New</vt:lpstr>
      <vt:lpstr>Tenorite</vt:lpstr>
      <vt:lpstr>Wingdings</vt:lpstr>
      <vt:lpstr>ECE-560-ABV</vt:lpstr>
      <vt:lpstr>ECE 560 Assertion Based Verification</vt:lpstr>
      <vt:lpstr>AHB to APB Bridge Verification</vt:lpstr>
      <vt:lpstr>Introduction</vt:lpstr>
      <vt:lpstr>Block Diagram</vt:lpstr>
      <vt:lpstr>Bus Bridge Description:</vt:lpstr>
      <vt:lpstr>State Machine </vt:lpstr>
      <vt:lpstr>Read transfer to AHB </vt:lpstr>
      <vt:lpstr>Burst of Read Transfers</vt:lpstr>
      <vt:lpstr>Write Transfer from AHB</vt:lpstr>
      <vt:lpstr>Burst of write Transfers</vt:lpstr>
      <vt:lpstr>Read after Write Transfer</vt:lpstr>
      <vt:lpstr>Specifications and Assertions</vt:lpstr>
      <vt:lpstr>Specifications and Assertions</vt:lpstr>
      <vt:lpstr>Specifications and Assertions</vt:lpstr>
      <vt:lpstr>Specifications and Assertions</vt:lpstr>
      <vt:lpstr>Simulation Timing diagram</vt:lpstr>
      <vt:lpstr>Simulation Timing diagram</vt:lpstr>
      <vt:lpstr>Formal Property Verification : FPV_Bridge</vt:lpstr>
      <vt:lpstr>Formal Property Verification : FPV_AHB</vt:lpstr>
      <vt:lpstr>AEP_AHB</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Patil</dc:creator>
  <cp:lastModifiedBy>Kamalapuram Maheswar reddy</cp:lastModifiedBy>
  <cp:revision>5</cp:revision>
  <dcterms:created xsi:type="dcterms:W3CDTF">2024-06-08T17:12:02Z</dcterms:created>
  <dcterms:modified xsi:type="dcterms:W3CDTF">2024-12-07T07:42:33Z</dcterms:modified>
</cp:coreProperties>
</file>