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1082" r:id="rId4"/>
    <p:sldId id="1470" r:id="rId5"/>
    <p:sldId id="1414" r:id="rId6"/>
    <p:sldId id="1481" r:id="rId7"/>
    <p:sldId id="1464" r:id="rId8"/>
    <p:sldId id="1473" r:id="rId9"/>
    <p:sldId id="1465" r:id="rId10"/>
    <p:sldId id="1474" r:id="rId11"/>
    <p:sldId id="1475" r:id="rId12"/>
    <p:sldId id="1477" r:id="rId13"/>
    <p:sldId id="1478" r:id="rId14"/>
    <p:sldId id="1479" r:id="rId15"/>
    <p:sldId id="1484" r:id="rId16"/>
    <p:sldId id="1485" r:id="rId17"/>
    <p:sldId id="1466" r:id="rId18"/>
    <p:sldId id="1486" r:id="rId19"/>
    <p:sldId id="1487" r:id="rId20"/>
    <p:sldId id="1488" r:id="rId21"/>
    <p:sldId id="1489" r:id="rId22"/>
    <p:sldId id="1490" r:id="rId23"/>
    <p:sldId id="1469" r:id="rId24"/>
    <p:sldId id="1492" r:id="rId25"/>
    <p:sldId id="1494" r:id="rId26"/>
    <p:sldId id="1493" r:id="rId27"/>
    <p:sldId id="1468" r:id="rId28"/>
    <p:sldId id="1482" r:id="rId29"/>
    <p:sldId id="14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1217EE"/>
    <a:srgbClr val="CCCC00"/>
    <a:srgbClr val="FF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66" autoAdjust="0"/>
  </p:normalViewPr>
  <p:slideViewPr>
    <p:cSldViewPr snapToGrid="0">
      <p:cViewPr>
        <p:scale>
          <a:sx n="66" d="100"/>
          <a:sy n="66" d="100"/>
        </p:scale>
        <p:origin x="1915" y="14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7D420-6701-47F1-A15D-0449448C7758}" type="datetimeFigureOut">
              <a:rPr lang="en-US" smtClean="0"/>
              <a:t>6/6/2024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914-098C-4E86-82B7-D66B54995839}" type="slidenum">
              <a:rPr lang="en-US" smtClean="0"/>
              <a:t>‹#›</a:t>
            </a:fld>
            <a:endParaRPr lang="en-US"/>
          </a:p>
        </p:txBody>
      </p:sp>
    </p:spTree>
    <p:extLst>
      <p:ext uri="{BB962C8B-B14F-4D97-AF65-F5344CB8AC3E}">
        <p14:creationId xmlns:p14="http://schemas.microsoft.com/office/powerpoint/2010/main" val="20408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6DD79BE-23ED-4B65-ABC5-648AC1E492E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2D809569-1AAC-17FA-9969-70D5351A2B2B}"/>
              </a:ext>
            </a:extLst>
          </p:cNvPr>
          <p:cNvSpPr>
            <a:spLocks noGrp="1"/>
          </p:cNvSpPr>
          <p:nvPr>
            <p:ph type="ftr" sz="quarter" idx="4"/>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 - Venkatesh Patil</a:t>
            </a:r>
          </a:p>
        </p:txBody>
      </p:sp>
      <p:sp>
        <p:nvSpPr>
          <p:cNvPr id="3" name="Header Placeholder 2">
            <a:extLst>
              <a:ext uri="{FF2B5EF4-FFF2-40B4-BE49-F238E27FC236}">
                <a16:creationId xmlns:a16="http://schemas.microsoft.com/office/drawing/2014/main" id="{7A463C2A-7D56-AAC9-E9C4-E45C945A5DC3}"/>
              </a:ext>
            </a:extLst>
          </p:cNvPr>
          <p:cNvSpPr>
            <a:spLocks noGrp="1"/>
          </p:cNvSpPr>
          <p:nvPr>
            <p:ph type="hdr" sz="quarter"/>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a:t>
            </a:r>
          </a:p>
        </p:txBody>
      </p:sp>
    </p:spTree>
    <p:extLst>
      <p:ext uri="{BB962C8B-B14F-4D97-AF65-F5344CB8AC3E}">
        <p14:creationId xmlns:p14="http://schemas.microsoft.com/office/powerpoint/2010/main" val="363528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11</a:t>
            </a:fld>
            <a:endParaRPr lang="en-US"/>
          </a:p>
        </p:txBody>
      </p:sp>
    </p:spTree>
    <p:extLst>
      <p:ext uri="{BB962C8B-B14F-4D97-AF65-F5344CB8AC3E}">
        <p14:creationId xmlns:p14="http://schemas.microsoft.com/office/powerpoint/2010/main" val="171770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12</a:t>
            </a:fld>
            <a:endParaRPr lang="en-US"/>
          </a:p>
        </p:txBody>
      </p:sp>
    </p:spTree>
    <p:extLst>
      <p:ext uri="{BB962C8B-B14F-4D97-AF65-F5344CB8AC3E}">
        <p14:creationId xmlns:p14="http://schemas.microsoft.com/office/powerpoint/2010/main" val="1715737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14</a:t>
            </a:fld>
            <a:endParaRPr lang="en-US"/>
          </a:p>
        </p:txBody>
      </p:sp>
    </p:spTree>
    <p:extLst>
      <p:ext uri="{BB962C8B-B14F-4D97-AF65-F5344CB8AC3E}">
        <p14:creationId xmlns:p14="http://schemas.microsoft.com/office/powerpoint/2010/main" val="1292734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15</a:t>
            </a:fld>
            <a:endParaRPr lang="en-US"/>
          </a:p>
        </p:txBody>
      </p:sp>
    </p:spTree>
    <p:extLst>
      <p:ext uri="{BB962C8B-B14F-4D97-AF65-F5344CB8AC3E}">
        <p14:creationId xmlns:p14="http://schemas.microsoft.com/office/powerpoint/2010/main" val="325109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16</a:t>
            </a:fld>
            <a:endParaRPr lang="en-US"/>
          </a:p>
        </p:txBody>
      </p:sp>
    </p:spTree>
    <p:extLst>
      <p:ext uri="{BB962C8B-B14F-4D97-AF65-F5344CB8AC3E}">
        <p14:creationId xmlns:p14="http://schemas.microsoft.com/office/powerpoint/2010/main" val="147406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17</a:t>
            </a:fld>
            <a:endParaRPr lang="en-US"/>
          </a:p>
        </p:txBody>
      </p:sp>
    </p:spTree>
    <p:extLst>
      <p:ext uri="{BB962C8B-B14F-4D97-AF65-F5344CB8AC3E}">
        <p14:creationId xmlns:p14="http://schemas.microsoft.com/office/powerpoint/2010/main" val="1405796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18</a:t>
            </a:fld>
            <a:endParaRPr lang="en-US"/>
          </a:p>
        </p:txBody>
      </p:sp>
    </p:spTree>
    <p:extLst>
      <p:ext uri="{BB962C8B-B14F-4D97-AF65-F5344CB8AC3E}">
        <p14:creationId xmlns:p14="http://schemas.microsoft.com/office/powerpoint/2010/main" val="2843178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19</a:t>
            </a:fld>
            <a:endParaRPr lang="en-US"/>
          </a:p>
        </p:txBody>
      </p:sp>
    </p:spTree>
    <p:extLst>
      <p:ext uri="{BB962C8B-B14F-4D97-AF65-F5344CB8AC3E}">
        <p14:creationId xmlns:p14="http://schemas.microsoft.com/office/powerpoint/2010/main" val="657548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20</a:t>
            </a:fld>
            <a:endParaRPr lang="en-US"/>
          </a:p>
        </p:txBody>
      </p:sp>
    </p:spTree>
    <p:extLst>
      <p:ext uri="{BB962C8B-B14F-4D97-AF65-F5344CB8AC3E}">
        <p14:creationId xmlns:p14="http://schemas.microsoft.com/office/powerpoint/2010/main" val="597177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21</a:t>
            </a:fld>
            <a:endParaRPr lang="en-US"/>
          </a:p>
        </p:txBody>
      </p:sp>
    </p:spTree>
    <p:extLst>
      <p:ext uri="{BB962C8B-B14F-4D97-AF65-F5344CB8AC3E}">
        <p14:creationId xmlns:p14="http://schemas.microsoft.com/office/powerpoint/2010/main" val="1203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6DD79BE-23ED-4B65-ABC5-648AC1E492E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2D809569-1AAC-17FA-9969-70D5351A2B2B}"/>
              </a:ext>
            </a:extLst>
          </p:cNvPr>
          <p:cNvSpPr>
            <a:spLocks noGrp="1"/>
          </p:cNvSpPr>
          <p:nvPr>
            <p:ph type="ftr" sz="quarter" idx="4"/>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 - Venkatesh Patil</a:t>
            </a:r>
          </a:p>
        </p:txBody>
      </p:sp>
      <p:sp>
        <p:nvSpPr>
          <p:cNvPr id="3" name="Header Placeholder 2">
            <a:extLst>
              <a:ext uri="{FF2B5EF4-FFF2-40B4-BE49-F238E27FC236}">
                <a16:creationId xmlns:a16="http://schemas.microsoft.com/office/drawing/2014/main" id="{7A463C2A-7D56-AAC9-E9C4-E45C945A5DC3}"/>
              </a:ext>
            </a:extLst>
          </p:cNvPr>
          <p:cNvSpPr>
            <a:spLocks noGrp="1"/>
          </p:cNvSpPr>
          <p:nvPr>
            <p:ph type="hdr" sz="quarter"/>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a:t>
            </a:r>
          </a:p>
        </p:txBody>
      </p:sp>
    </p:spTree>
    <p:extLst>
      <p:ext uri="{BB962C8B-B14F-4D97-AF65-F5344CB8AC3E}">
        <p14:creationId xmlns:p14="http://schemas.microsoft.com/office/powerpoint/2010/main" val="13232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22</a:t>
            </a:fld>
            <a:endParaRPr lang="en-US"/>
          </a:p>
        </p:txBody>
      </p:sp>
    </p:spTree>
    <p:extLst>
      <p:ext uri="{BB962C8B-B14F-4D97-AF65-F5344CB8AC3E}">
        <p14:creationId xmlns:p14="http://schemas.microsoft.com/office/powerpoint/2010/main" val="468640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23</a:t>
            </a:fld>
            <a:endParaRPr lang="en-US"/>
          </a:p>
        </p:txBody>
      </p:sp>
    </p:spTree>
    <p:extLst>
      <p:ext uri="{BB962C8B-B14F-4D97-AF65-F5344CB8AC3E}">
        <p14:creationId xmlns:p14="http://schemas.microsoft.com/office/powerpoint/2010/main" val="1813158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24</a:t>
            </a:fld>
            <a:endParaRPr lang="en-US"/>
          </a:p>
        </p:txBody>
      </p:sp>
    </p:spTree>
    <p:extLst>
      <p:ext uri="{BB962C8B-B14F-4D97-AF65-F5344CB8AC3E}">
        <p14:creationId xmlns:p14="http://schemas.microsoft.com/office/powerpoint/2010/main" val="121574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25</a:t>
            </a:fld>
            <a:endParaRPr lang="en-US"/>
          </a:p>
        </p:txBody>
      </p:sp>
    </p:spTree>
    <p:extLst>
      <p:ext uri="{BB962C8B-B14F-4D97-AF65-F5344CB8AC3E}">
        <p14:creationId xmlns:p14="http://schemas.microsoft.com/office/powerpoint/2010/main" val="298879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26</a:t>
            </a:fld>
            <a:endParaRPr lang="en-US"/>
          </a:p>
        </p:txBody>
      </p:sp>
    </p:spTree>
    <p:extLst>
      <p:ext uri="{BB962C8B-B14F-4D97-AF65-F5344CB8AC3E}">
        <p14:creationId xmlns:p14="http://schemas.microsoft.com/office/powerpoint/2010/main" val="3761271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27</a:t>
            </a:fld>
            <a:endParaRPr lang="en-US"/>
          </a:p>
        </p:txBody>
      </p:sp>
    </p:spTree>
    <p:extLst>
      <p:ext uri="{BB962C8B-B14F-4D97-AF65-F5344CB8AC3E}">
        <p14:creationId xmlns:p14="http://schemas.microsoft.com/office/powerpoint/2010/main" val="1497768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28</a:t>
            </a:fld>
            <a:endParaRPr lang="en-US"/>
          </a:p>
        </p:txBody>
      </p:sp>
    </p:spTree>
    <p:extLst>
      <p:ext uri="{BB962C8B-B14F-4D97-AF65-F5344CB8AC3E}">
        <p14:creationId xmlns:p14="http://schemas.microsoft.com/office/powerpoint/2010/main" val="428506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4</a:t>
            </a:fld>
            <a:endParaRPr lang="en-US"/>
          </a:p>
        </p:txBody>
      </p:sp>
    </p:spTree>
    <p:extLst>
      <p:ext uri="{BB962C8B-B14F-4D97-AF65-F5344CB8AC3E}">
        <p14:creationId xmlns:p14="http://schemas.microsoft.com/office/powerpoint/2010/main" val="312526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5</a:t>
            </a:fld>
            <a:endParaRPr lang="en-US"/>
          </a:p>
        </p:txBody>
      </p:sp>
    </p:spTree>
    <p:extLst>
      <p:ext uri="{BB962C8B-B14F-4D97-AF65-F5344CB8AC3E}">
        <p14:creationId xmlns:p14="http://schemas.microsoft.com/office/powerpoint/2010/main" val="337368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6</a:t>
            </a:fld>
            <a:endParaRPr lang="en-US"/>
          </a:p>
        </p:txBody>
      </p:sp>
    </p:spTree>
    <p:extLst>
      <p:ext uri="{BB962C8B-B14F-4D97-AF65-F5344CB8AC3E}">
        <p14:creationId xmlns:p14="http://schemas.microsoft.com/office/powerpoint/2010/main" val="2280024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7</a:t>
            </a:fld>
            <a:endParaRPr lang="en-US"/>
          </a:p>
        </p:txBody>
      </p:sp>
    </p:spTree>
    <p:extLst>
      <p:ext uri="{BB962C8B-B14F-4D97-AF65-F5344CB8AC3E}">
        <p14:creationId xmlns:p14="http://schemas.microsoft.com/office/powerpoint/2010/main" val="129914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8</a:t>
            </a:fld>
            <a:endParaRPr lang="en-US"/>
          </a:p>
        </p:txBody>
      </p:sp>
    </p:spTree>
    <p:extLst>
      <p:ext uri="{BB962C8B-B14F-4D97-AF65-F5344CB8AC3E}">
        <p14:creationId xmlns:p14="http://schemas.microsoft.com/office/powerpoint/2010/main" val="50146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9</a:t>
            </a:fld>
            <a:endParaRPr lang="en-US"/>
          </a:p>
        </p:txBody>
      </p:sp>
    </p:spTree>
    <p:extLst>
      <p:ext uri="{BB962C8B-B14F-4D97-AF65-F5344CB8AC3E}">
        <p14:creationId xmlns:p14="http://schemas.microsoft.com/office/powerpoint/2010/main" val="123874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10</a:t>
            </a:fld>
            <a:endParaRPr lang="en-US"/>
          </a:p>
        </p:txBody>
      </p:sp>
    </p:spTree>
    <p:extLst>
      <p:ext uri="{BB962C8B-B14F-4D97-AF65-F5344CB8AC3E}">
        <p14:creationId xmlns:p14="http://schemas.microsoft.com/office/powerpoint/2010/main" val="156526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50268-D869-491C-9ED0-E041F9A565B7}"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833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49DC-32BE-4F91-9663-1E1E0B3028C0}"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0856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5D9B-CE84-40AD-8E84-087EC6FE32A6}"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878229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63874" name="Rectangle 2"/>
          <p:cNvSpPr>
            <a:spLocks noGrp="1" noChangeArrowheads="1"/>
          </p:cNvSpPr>
          <p:nvPr>
            <p:ph type="ctrTitle"/>
          </p:nvPr>
        </p:nvSpPr>
        <p:spPr>
          <a:xfrm>
            <a:off x="685800" y="838200"/>
            <a:ext cx="7772400" cy="1371600"/>
          </a:xfrm>
        </p:spPr>
        <p:txBody>
          <a:bodyPr/>
          <a:lstStyle>
            <a:lvl1pPr>
              <a:defRPr sz="3200"/>
            </a:lvl1pPr>
          </a:lstStyle>
          <a:p>
            <a:r>
              <a:rPr lang="en-US"/>
              <a:t>Click to edit Master title style</a:t>
            </a:r>
          </a:p>
        </p:txBody>
      </p:sp>
      <p:sp>
        <p:nvSpPr>
          <p:cNvPr id="463875" name="Rectangle 3"/>
          <p:cNvSpPr>
            <a:spLocks noGrp="1" noChangeArrowheads="1"/>
          </p:cNvSpPr>
          <p:nvPr>
            <p:ph type="subTitle" idx="1"/>
          </p:nvPr>
        </p:nvSpPr>
        <p:spPr>
          <a:xfrm>
            <a:off x="1447800" y="3048000"/>
            <a:ext cx="7010400" cy="1676400"/>
          </a:xfrm>
        </p:spPr>
        <p:txBody>
          <a:bodyPr/>
          <a:lstStyle>
            <a:lvl1pPr marL="0" indent="0">
              <a:buFont typeface="Wingdings" pitchFamily="2" charset="2"/>
              <a:buNone/>
              <a:defRPr sz="1800"/>
            </a:lvl1pPr>
          </a:lstStyle>
          <a:p>
            <a:r>
              <a:rPr lang="en-US"/>
              <a:t>Click to edit Master subtitle style</a:t>
            </a:r>
          </a:p>
        </p:txBody>
      </p:sp>
      <p:sp>
        <p:nvSpPr>
          <p:cNvPr id="5" name="TextBox 4"/>
          <p:cNvSpPr txBox="1"/>
          <p:nvPr/>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2" name="Line 8">
            <a:extLst>
              <a:ext uri="{FF2B5EF4-FFF2-40B4-BE49-F238E27FC236}">
                <a16:creationId xmlns:a16="http://schemas.microsoft.com/office/drawing/2014/main" id="{C4DC03BC-FE63-F761-8AE9-4F9C24337C59}"/>
              </a:ext>
            </a:extLst>
          </p:cNvPr>
          <p:cNvSpPr>
            <a:spLocks noChangeShapeType="1"/>
          </p:cNvSpPr>
          <p:nvPr userDrawn="1"/>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897DE409-9FB0-814E-030A-349EB1D3EE0C}"/>
              </a:ext>
            </a:extLst>
          </p:cNvPr>
          <p:cNvSpPr txBox="1"/>
          <p:nvPr userDrawn="1"/>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33283006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60531"/>
            <a:ext cx="7886700" cy="4351338"/>
          </a:xfrm>
        </p:spPr>
        <p:txBody>
          <a:bodyPr/>
          <a:lstStyle>
            <a:lvl1pPr marL="457200" indent="-457200">
              <a:buFont typeface="Wingdings" panose="05000000000000000000" pitchFamily="2" charset="2"/>
              <a:buChar char="q"/>
              <a:defRPr/>
            </a:lvl1pPr>
            <a:lvl2pPr marL="800100" indent="-342900">
              <a:buSzPct val="100000"/>
              <a:buFont typeface="Wingdings" panose="05000000000000000000" pitchFamily="2" charset="2"/>
              <a:buChar char="q"/>
              <a:defRPr/>
            </a:lvl2pPr>
            <a:lvl3pPr marL="1257300" indent="-342900">
              <a:buFont typeface="Wingdings" panose="05000000000000000000" pitchFamily="2" charset="2"/>
              <a:buChar char="q"/>
              <a:defRPr/>
            </a:lvl3pPr>
            <a:lvl4pPr marL="1657350" indent="-285750">
              <a:buFont typeface="Wingdings" panose="05000000000000000000" pitchFamily="2" charset="2"/>
              <a:buChar char="q"/>
              <a:defRPr/>
            </a:lvl4pPr>
            <a:lvl5pPr marL="2114550" indent="-285750">
              <a:buFont typeface="Wingdings" panose="05000000000000000000" pitchFamily="2" charset="2"/>
              <a:buChar char="q"/>
              <a:defRPr/>
            </a:lvl5pPr>
            <a:lvl6pPr marL="2286000" indent="0">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9CC9104-2EDE-AEC7-9493-C0CB134A45F6}"/>
              </a:ext>
            </a:extLst>
          </p:cNvPr>
          <p:cNvSpPr>
            <a:spLocks noGrp="1"/>
          </p:cNvSpPr>
          <p:nvPr>
            <p:ph type="dt" sz="half" idx="10"/>
          </p:nvPr>
        </p:nvSpPr>
        <p:spPr/>
        <p:txBody>
          <a:bodyPr/>
          <a:lstStyle/>
          <a:p>
            <a:fld id="{F3AD1F3F-D9AD-4EC1-ADAD-674C6682030C}" type="datetime1">
              <a:rPr lang="en-US" smtClean="0"/>
              <a:t>6/6/2024</a:t>
            </a:fld>
            <a:endParaRPr lang="en-US"/>
          </a:p>
        </p:txBody>
      </p:sp>
      <p:sp>
        <p:nvSpPr>
          <p:cNvPr id="11" name="Footer Placeholder 10">
            <a:extLst>
              <a:ext uri="{FF2B5EF4-FFF2-40B4-BE49-F238E27FC236}">
                <a16:creationId xmlns:a16="http://schemas.microsoft.com/office/drawing/2014/main" id="{50BD3DC4-0EDF-9B54-2616-AB7F4AAAB76F}"/>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A1CB09D-D777-7E23-F2EE-FEF193E8C587}"/>
              </a:ext>
            </a:extLst>
          </p:cNvPr>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50754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32681-985F-4D3E-851F-B2CE5DD59AD2}"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48286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1A2D1-659E-4B98-AB97-A20848EABDF4}"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04422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97D39-B5E8-4C50-877D-95F06E9CA593}" type="datetime1">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92050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ACCBEF-C8B3-4186-9FF5-A5BE287F0A2A}" type="datetime1">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3717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038E1-00BE-4ED5-9155-F585C0DF5972}" type="datetime1">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75248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705B0-BEA4-4561-9B45-499BF5C784C2}"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3983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F76D6-2445-4903-A132-CAD6D0247801}"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58532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D1F3F-D9AD-4EC1-ADAD-674C6682030C}" type="datetime1">
              <a:rPr lang="en-US" smtClean="0"/>
              <a:t>6/6/2024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4F8F5-7E28-4CCD-B37C-16288F737BD7}" type="slidenum">
              <a:rPr lang="en-US" smtClean="0"/>
              <a:t>‹#›</a:t>
            </a:fld>
            <a:endParaRPr lang="en-US"/>
          </a:p>
        </p:txBody>
      </p:sp>
    </p:spTree>
    <p:extLst>
      <p:ext uri="{BB962C8B-B14F-4D97-AF65-F5344CB8AC3E}">
        <p14:creationId xmlns:p14="http://schemas.microsoft.com/office/powerpoint/2010/main" val="340047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0668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2"/>
          <p:cNvSpPr>
            <a:spLocks noChangeShapeType="1"/>
          </p:cNvSpPr>
          <p:nvPr/>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3"/>
          <p:cNvSpPr>
            <a:spLocks noChangeArrowheads="1"/>
          </p:cNvSpPr>
          <p:nvPr/>
        </p:nvSpPr>
        <p:spPr bwMode="auto">
          <a:xfrm>
            <a:off x="347133" y="6392862"/>
            <a:ext cx="3886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571 Introduction</a:t>
            </a:r>
            <a:r>
              <a:rPr lang="en-US" altLang="en-US" sz="1200" baseline="0" dirty="0">
                <a:solidFill>
                  <a:srgbClr val="002776"/>
                </a:solidFill>
              </a:rPr>
              <a:t> to SystemVerilog</a:t>
            </a:r>
            <a:endParaRPr lang="en-US" altLang="en-US" sz="1200" dirty="0">
              <a:solidFill>
                <a:srgbClr val="002776"/>
              </a:solidFill>
            </a:endParaRP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43619-DD10-4503-BD03-8935275FEFF9}" type="slidenum">
              <a:rPr lang="en-US" smtClean="0"/>
              <a:t>‹#›</a:t>
            </a:fld>
            <a:endParaRPr lang="en-US"/>
          </a:p>
        </p:txBody>
      </p:sp>
      <p:sp>
        <p:nvSpPr>
          <p:cNvPr id="4" name="TextBox 3"/>
          <p:cNvSpPr txBox="1"/>
          <p:nvPr/>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
        <p:nvSpPr>
          <p:cNvPr id="2" name="Line 12">
            <a:extLst>
              <a:ext uri="{FF2B5EF4-FFF2-40B4-BE49-F238E27FC236}">
                <a16:creationId xmlns:a16="http://schemas.microsoft.com/office/drawing/2014/main" id="{7FCD6F84-F59C-1470-23FC-B00F6AFAD48B}"/>
              </a:ext>
            </a:extLst>
          </p:cNvPr>
          <p:cNvSpPr>
            <a:spLocks noChangeShapeType="1"/>
          </p:cNvSpPr>
          <p:nvPr userDrawn="1"/>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 name="Picture 14">
            <a:extLst>
              <a:ext uri="{FF2B5EF4-FFF2-40B4-BE49-F238E27FC236}">
                <a16:creationId xmlns:a16="http://schemas.microsoft.com/office/drawing/2014/main" id="{C8C5E7A1-D39D-28C8-E99D-D27D99F43F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8DBD7C63-4FF8-B5F2-195F-C35930CB6249}"/>
              </a:ext>
            </a:extLst>
          </p:cNvPr>
          <p:cNvSpPr>
            <a:spLocks noChangeArrowheads="1"/>
          </p:cNvSpPr>
          <p:nvPr userDrawn="1"/>
        </p:nvSpPr>
        <p:spPr bwMode="auto">
          <a:xfrm>
            <a:off x="347132" y="6392862"/>
            <a:ext cx="5214029"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593 Fundamentals of Pre-Silicon Validation (Venkatesh Patil)</a:t>
            </a:r>
          </a:p>
        </p:txBody>
      </p:sp>
      <p:sp>
        <p:nvSpPr>
          <p:cNvPr id="7" name="TextBox 6">
            <a:extLst>
              <a:ext uri="{FF2B5EF4-FFF2-40B4-BE49-F238E27FC236}">
                <a16:creationId xmlns:a16="http://schemas.microsoft.com/office/drawing/2014/main" id="{F48B68A7-58B4-BF68-5A76-447E8604CD96}"/>
              </a:ext>
            </a:extLst>
          </p:cNvPr>
          <p:cNvSpPr txBox="1"/>
          <p:nvPr userDrawn="1"/>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Tree>
    <p:extLst>
      <p:ext uri="{BB962C8B-B14F-4D97-AF65-F5344CB8AC3E}">
        <p14:creationId xmlns:p14="http://schemas.microsoft.com/office/powerpoint/2010/main" val="3053075354"/>
      </p:ext>
    </p:extLst>
  </p:cSld>
  <p:clrMap bg1="lt1" tx1="dk1" bg2="lt2" tx2="dk2" accent1="accent1" accent2="accent2" accent3="accent3" accent4="accent4" accent5="accent5" accent6="accent6" hlink="hlink" folHlink="folHlink"/>
  <p:sldLayoutIdLst>
    <p:sldLayoutId id="2147483673" r:id="rId1"/>
  </p:sldLayoutIdLst>
  <p:transition/>
  <p:hf hd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Verdana" pitchFamily="34" charset="0"/>
          <a:cs typeface="Arial" charset="0"/>
        </a:defRPr>
      </a:lvl2pPr>
      <a:lvl3pPr algn="l" rtl="0" eaLnBrk="1" fontAlgn="base" hangingPunct="1">
        <a:spcBef>
          <a:spcPct val="0"/>
        </a:spcBef>
        <a:spcAft>
          <a:spcPct val="0"/>
        </a:spcAft>
        <a:defRPr sz="2800">
          <a:solidFill>
            <a:schemeClr val="tx2"/>
          </a:solidFill>
          <a:latin typeface="Verdana" pitchFamily="34" charset="0"/>
          <a:cs typeface="Arial" charset="0"/>
        </a:defRPr>
      </a:lvl3pPr>
      <a:lvl4pPr algn="l" rtl="0" eaLnBrk="1" fontAlgn="base" hangingPunct="1">
        <a:spcBef>
          <a:spcPct val="0"/>
        </a:spcBef>
        <a:spcAft>
          <a:spcPct val="0"/>
        </a:spcAft>
        <a:defRPr sz="2800">
          <a:solidFill>
            <a:schemeClr val="tx2"/>
          </a:solidFill>
          <a:latin typeface="Verdana" pitchFamily="34" charset="0"/>
          <a:cs typeface="Arial" charset="0"/>
        </a:defRPr>
      </a:lvl4pPr>
      <a:lvl5pPr algn="l" rtl="0" eaLnBrk="1" fontAlgn="base" hangingPunct="1">
        <a:spcBef>
          <a:spcPct val="0"/>
        </a:spcBef>
        <a:spcAft>
          <a:spcPct val="0"/>
        </a:spcAft>
        <a:defRPr sz="2800">
          <a:solidFill>
            <a:schemeClr val="tx2"/>
          </a:solidFill>
          <a:latin typeface="Verdana" pitchFamily="34" charset="0"/>
          <a:cs typeface="Arial" charset="0"/>
        </a:defRPr>
      </a:lvl5pPr>
      <a:lvl6pPr marL="457200" algn="l" rtl="0" eaLnBrk="1" fontAlgn="base" hangingPunct="1">
        <a:spcBef>
          <a:spcPct val="0"/>
        </a:spcBef>
        <a:spcAft>
          <a:spcPct val="0"/>
        </a:spcAft>
        <a:defRPr sz="2800">
          <a:solidFill>
            <a:schemeClr val="tx2"/>
          </a:solidFill>
          <a:latin typeface="Verdana" pitchFamily="34" charset="0"/>
          <a:cs typeface="Arial" charset="0"/>
        </a:defRPr>
      </a:lvl6pPr>
      <a:lvl7pPr marL="914400" algn="l" rtl="0" eaLnBrk="1" fontAlgn="base" hangingPunct="1">
        <a:spcBef>
          <a:spcPct val="0"/>
        </a:spcBef>
        <a:spcAft>
          <a:spcPct val="0"/>
        </a:spcAft>
        <a:defRPr sz="2800">
          <a:solidFill>
            <a:schemeClr val="tx2"/>
          </a:solidFill>
          <a:latin typeface="Verdana" pitchFamily="34" charset="0"/>
          <a:cs typeface="Arial" charset="0"/>
        </a:defRPr>
      </a:lvl7pPr>
      <a:lvl8pPr marL="1371600" algn="l" rtl="0" eaLnBrk="1" fontAlgn="base" hangingPunct="1">
        <a:spcBef>
          <a:spcPct val="0"/>
        </a:spcBef>
        <a:spcAft>
          <a:spcPct val="0"/>
        </a:spcAft>
        <a:defRPr sz="2800">
          <a:solidFill>
            <a:schemeClr val="tx2"/>
          </a:solidFill>
          <a:latin typeface="Verdana" pitchFamily="34" charset="0"/>
          <a:cs typeface="Arial" charset="0"/>
        </a:defRPr>
      </a:lvl8pPr>
      <a:lvl9pPr marL="1828800" algn="l" rtl="0" eaLnBrk="1" fontAlgn="base" hangingPunct="1">
        <a:spcBef>
          <a:spcPct val="0"/>
        </a:spcBef>
        <a:spcAft>
          <a:spcPct val="0"/>
        </a:spcAft>
        <a:defRPr sz="2800">
          <a:solidFill>
            <a:schemeClr val="tx2"/>
          </a:solidFill>
          <a:latin typeface="Verdana" pitchFamily="34" charset="0"/>
          <a:cs typeface="Arial" charset="0"/>
        </a:defRPr>
      </a:lvl9pPr>
    </p:titleStyle>
    <p:bodyStyle>
      <a:lvl1pPr marL="469900" indent="-469900" algn="l" rtl="0" eaLnBrk="1" fontAlgn="base" hangingPunct="1">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1" fontAlgn="base" hangingPunct="1">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1" fontAlgn="base" hangingPunct="1">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1" fontAlgn="base" hangingPunct="1">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1" fontAlgn="base" hangingPunct="1">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d1wqtxts1xzle7.cloudfront.net/56108360/EC109-libre.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8907-B858-9364-CE77-C61F463AB466}"/>
              </a:ext>
            </a:extLst>
          </p:cNvPr>
          <p:cNvSpPr>
            <a:spLocks noGrp="1"/>
          </p:cNvSpPr>
          <p:nvPr>
            <p:ph type="ctrTitle"/>
          </p:nvPr>
        </p:nvSpPr>
        <p:spPr>
          <a:xfrm>
            <a:off x="421104" y="619626"/>
            <a:ext cx="8235617" cy="1010392"/>
          </a:xfrm>
        </p:spPr>
        <p:txBody>
          <a:bodyPr>
            <a:noAutofit/>
          </a:bodyPr>
          <a:lstStyle/>
          <a:p>
            <a:pPr algn="l"/>
            <a:r>
              <a:rPr lang="en-US" sz="3600" b="1" dirty="0">
                <a:latin typeface="Tenorite" panose="00000500000000000000" pitchFamily="2" charset="0"/>
              </a:rPr>
              <a:t>ECE 593</a:t>
            </a:r>
            <a:br>
              <a:rPr lang="en-US" sz="3600" b="1" dirty="0">
                <a:latin typeface="Tenorite" panose="00000500000000000000" pitchFamily="2" charset="0"/>
              </a:rPr>
            </a:br>
            <a:r>
              <a:rPr lang="en-US" sz="3600" b="1" dirty="0">
                <a:latin typeface="Tenorite" panose="00000500000000000000" pitchFamily="2" charset="0"/>
              </a:rPr>
              <a:t>Fundamentals of Pre-Silicon Validation</a:t>
            </a:r>
          </a:p>
        </p:txBody>
      </p:sp>
      <p:sp>
        <p:nvSpPr>
          <p:cNvPr id="3" name="Subtitle 2">
            <a:extLst>
              <a:ext uri="{FF2B5EF4-FFF2-40B4-BE49-F238E27FC236}">
                <a16:creationId xmlns:a16="http://schemas.microsoft.com/office/drawing/2014/main" id="{D7DE17A2-58A8-4F84-6B00-DA626359466D}"/>
              </a:ext>
            </a:extLst>
          </p:cNvPr>
          <p:cNvSpPr>
            <a:spLocks noGrp="1"/>
          </p:cNvSpPr>
          <p:nvPr>
            <p:ph type="subTitle" idx="1"/>
          </p:nvPr>
        </p:nvSpPr>
        <p:spPr>
          <a:xfrm>
            <a:off x="421104" y="4770524"/>
            <a:ext cx="8235617" cy="1263287"/>
          </a:xfrm>
        </p:spPr>
        <p:txBody>
          <a:bodyPr/>
          <a:lstStyle/>
          <a:p>
            <a:pPr algn="l"/>
            <a:r>
              <a:rPr lang="en-US" dirty="0">
                <a:latin typeface="Tenorite" panose="00000500000000000000" pitchFamily="2" charset="0"/>
              </a:rPr>
              <a:t>Venkatesh Patil</a:t>
            </a:r>
            <a:br>
              <a:rPr lang="en-US" dirty="0">
                <a:latin typeface="Tenorite" panose="00000500000000000000" pitchFamily="2" charset="0"/>
              </a:rPr>
            </a:br>
            <a:r>
              <a:rPr lang="en-US" sz="2000" dirty="0">
                <a:solidFill>
                  <a:schemeClr val="bg1">
                    <a:lumMod val="50000"/>
                  </a:schemeClr>
                </a:solidFill>
                <a:latin typeface="Tenorite" panose="00000500000000000000" pitchFamily="2" charset="0"/>
              </a:rPr>
              <a:t>Electrical and Computer Engineering Department</a:t>
            </a:r>
            <a:br>
              <a:rPr lang="en-US" sz="2000" dirty="0">
                <a:solidFill>
                  <a:schemeClr val="bg1">
                    <a:lumMod val="50000"/>
                  </a:schemeClr>
                </a:solidFill>
                <a:latin typeface="Tenorite" panose="00000500000000000000" pitchFamily="2" charset="0"/>
              </a:rPr>
            </a:br>
            <a:r>
              <a:rPr lang="en-US" sz="2000" dirty="0">
                <a:solidFill>
                  <a:schemeClr val="bg1">
                    <a:lumMod val="50000"/>
                  </a:schemeClr>
                </a:solidFill>
                <a:latin typeface="Tenorite" panose="00000500000000000000" pitchFamily="2" charset="0"/>
              </a:rPr>
              <a:t>Maseeh College of Engineering and Computer Science</a:t>
            </a:r>
          </a:p>
        </p:txBody>
      </p:sp>
      <p:cxnSp>
        <p:nvCxnSpPr>
          <p:cNvPr id="9" name="Straight Connector 8">
            <a:extLst>
              <a:ext uri="{FF2B5EF4-FFF2-40B4-BE49-F238E27FC236}">
                <a16:creationId xmlns:a16="http://schemas.microsoft.com/office/drawing/2014/main" id="{A2B09A15-DD4C-A5B4-0BF6-5B859FBF6D26}"/>
              </a:ext>
            </a:extLst>
          </p:cNvPr>
          <p:cNvCxnSpPr>
            <a:cxnSpLocks/>
          </p:cNvCxnSpPr>
          <p:nvPr/>
        </p:nvCxnSpPr>
        <p:spPr>
          <a:xfrm>
            <a:off x="421104" y="1733111"/>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7B715FE-F36D-2B54-2A4C-6A24AE3FA579}"/>
              </a:ext>
            </a:extLst>
          </p:cNvPr>
          <p:cNvPicPr>
            <a:picLocks noChangeAspect="1"/>
          </p:cNvPicPr>
          <p:nvPr/>
        </p:nvPicPr>
        <p:blipFill>
          <a:blip r:embed="rId2"/>
          <a:stretch>
            <a:fillRect/>
          </a:stretch>
        </p:blipFill>
        <p:spPr>
          <a:xfrm>
            <a:off x="6725089" y="6118637"/>
            <a:ext cx="2152823" cy="587886"/>
          </a:xfrm>
          <a:prstGeom prst="rect">
            <a:avLst/>
          </a:prstGeom>
        </p:spPr>
      </p:pic>
      <p:pic>
        <p:nvPicPr>
          <p:cNvPr id="8" name="Picture 7">
            <a:extLst>
              <a:ext uri="{FF2B5EF4-FFF2-40B4-BE49-F238E27FC236}">
                <a16:creationId xmlns:a16="http://schemas.microsoft.com/office/drawing/2014/main" id="{5B5A646D-85A2-9A38-9CB0-54CF3C2A83E6}"/>
              </a:ext>
            </a:extLst>
          </p:cNvPr>
          <p:cNvPicPr>
            <a:picLocks noChangeAspect="1"/>
          </p:cNvPicPr>
          <p:nvPr/>
        </p:nvPicPr>
        <p:blipFill>
          <a:blip r:embed="rId3"/>
          <a:stretch>
            <a:fillRect/>
          </a:stretch>
        </p:blipFill>
        <p:spPr>
          <a:xfrm>
            <a:off x="2361106" y="1836205"/>
            <a:ext cx="2664588" cy="2854549"/>
          </a:xfrm>
          <a:prstGeom prst="rect">
            <a:avLst/>
          </a:prstGeom>
        </p:spPr>
      </p:pic>
      <p:pic>
        <p:nvPicPr>
          <p:cNvPr id="11" name="Picture 10">
            <a:extLst>
              <a:ext uri="{FF2B5EF4-FFF2-40B4-BE49-F238E27FC236}">
                <a16:creationId xmlns:a16="http://schemas.microsoft.com/office/drawing/2014/main" id="{F15F6160-3619-E104-7734-51A9891B9344}"/>
              </a:ext>
            </a:extLst>
          </p:cNvPr>
          <p:cNvPicPr>
            <a:picLocks noChangeAspect="1"/>
          </p:cNvPicPr>
          <p:nvPr/>
        </p:nvPicPr>
        <p:blipFill>
          <a:blip r:embed="rId4"/>
          <a:stretch>
            <a:fillRect/>
          </a:stretch>
        </p:blipFill>
        <p:spPr>
          <a:xfrm>
            <a:off x="4944977" y="2291023"/>
            <a:ext cx="2760812" cy="2134033"/>
          </a:xfrm>
          <a:prstGeom prst="rect">
            <a:avLst/>
          </a:prstGeom>
        </p:spPr>
      </p:pic>
    </p:spTree>
    <p:extLst>
      <p:ext uri="{BB962C8B-B14F-4D97-AF65-F5344CB8AC3E}">
        <p14:creationId xmlns:p14="http://schemas.microsoft.com/office/powerpoint/2010/main" val="404454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10</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D1D953F-9EDC-799A-480F-D5D175550F46}"/>
              </a:ext>
            </a:extLst>
          </p:cNvPr>
          <p:cNvSpPr>
            <a:spLocks noGrp="1" noChangeArrowheads="1"/>
          </p:cNvSpPr>
          <p:nvPr>
            <p:ph idx="1"/>
          </p:nvPr>
        </p:nvSpPr>
        <p:spPr bwMode="auto">
          <a:xfrm>
            <a:off x="337456" y="1608421"/>
            <a:ext cx="803365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extra bit is used for analyzing the FULL and EMPTY conditions.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Gray code is employed, and the MSB of the pointers is compared to check these conditions.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reset, both write and read pointers are set to zero.</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writing to the memory location pointed to by the write pointer, the write pointer is incremented to point to the next location.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is empty when the read and write pointers are equal (either at reset or when the read pointer catches up to the write pointer).</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FIFO is FULL when the pointers are again equal, which occurs when the write pointer wraps around and catches up to the read pointer. </a:t>
            </a:r>
          </a:p>
        </p:txBody>
      </p:sp>
    </p:spTree>
    <p:extLst>
      <p:ext uri="{BB962C8B-B14F-4D97-AF65-F5344CB8AC3E}">
        <p14:creationId xmlns:p14="http://schemas.microsoft.com/office/powerpoint/2010/main" val="83961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TEAM-14</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11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AB0EA247-BCAE-E950-D0AC-585430E7CC25}"/>
              </a:ext>
            </a:extLst>
          </p:cNvPr>
          <p:cNvSpPr txBox="1">
            <a:spLocks/>
          </p:cNvSpPr>
          <p:nvPr/>
        </p:nvSpPr>
        <p:spPr>
          <a:xfrm>
            <a:off x="451186" y="1282491"/>
            <a:ext cx="2007534" cy="365124"/>
          </a:xfrm>
          <a:prstGeom prst="rect">
            <a:avLst/>
          </a:prstGeom>
          <a:solidFill>
            <a:schemeClr val="bg2">
              <a:lumMod val="75000"/>
            </a:schemeClr>
          </a:solidFill>
        </p:spPr>
        <p:style>
          <a:lnRef idx="0">
            <a:scrgbClr r="0" g="0" b="0"/>
          </a:lnRef>
          <a:fillRef idx="1002">
            <a:schemeClr val="dk2"/>
          </a:fillRef>
          <a:effectRef idx="0">
            <a:scrgbClr r="0" g="0" b="0"/>
          </a:effectRef>
          <a:fontRef idx="major"/>
        </p:style>
        <p:txBody>
          <a:bodyPr vert="horz" wrap="square" lIns="91440" tIns="45720" rIns="91440" bIns="45720" numCol="1" anchor="b" anchorCtr="0" compatLnSpc="1">
            <a:prstTxWarp prst="textNoShape">
              <a:avLst/>
            </a:prstTxWarp>
            <a:noAutofit/>
          </a:bodyPr>
          <a:lstStyle>
            <a:defPPr>
              <a:defRPr lang="en-US"/>
            </a:defPPr>
            <a:lvl1pPr algn="ctr" defTabSz="914400" fontAlgn="base">
              <a:spcBef>
                <a:spcPct val="0"/>
              </a:spcBef>
              <a:spcAft>
                <a:spcPct val="0"/>
              </a:spcAft>
              <a:defRPr sz="2000" b="1" i="0" kern="0">
                <a:solidFill>
                  <a:schemeClr val="bg1"/>
                </a:solidFill>
                <a:latin typeface="+mj-lt"/>
                <a:ea typeface="+mj-ea"/>
                <a:cs typeface="+mj-cs"/>
              </a:defRPr>
            </a:lvl1pPr>
            <a:lvl2pPr fontAlgn="base">
              <a:spcBef>
                <a:spcPct val="0"/>
              </a:spcBef>
              <a:spcAft>
                <a:spcPct val="0"/>
              </a:spcAft>
              <a:defRPr sz="2800">
                <a:solidFill>
                  <a:schemeClr val="tx2"/>
                </a:solidFill>
                <a:latin typeface="+mj-lt"/>
                <a:ea typeface="+mj-ea"/>
                <a:cs typeface="+mj-cs"/>
              </a:defRPr>
            </a:lvl2pPr>
            <a:lvl3pPr fontAlgn="base">
              <a:spcBef>
                <a:spcPct val="0"/>
              </a:spcBef>
              <a:spcAft>
                <a:spcPct val="0"/>
              </a:spcAft>
              <a:defRPr sz="2800">
                <a:solidFill>
                  <a:schemeClr val="tx2"/>
                </a:solidFill>
                <a:latin typeface="+mj-lt"/>
                <a:ea typeface="+mj-ea"/>
                <a:cs typeface="+mj-cs"/>
              </a:defRPr>
            </a:lvl3pPr>
            <a:lvl4pPr fontAlgn="base">
              <a:spcBef>
                <a:spcPct val="0"/>
              </a:spcBef>
              <a:spcAft>
                <a:spcPct val="0"/>
              </a:spcAft>
              <a:defRPr sz="2800">
                <a:solidFill>
                  <a:schemeClr val="tx2"/>
                </a:solidFill>
                <a:latin typeface="+mj-lt"/>
                <a:ea typeface="+mj-ea"/>
                <a:cs typeface="+mj-cs"/>
              </a:defRPr>
            </a:lvl4pPr>
            <a:lvl5pPr fontAlgn="base">
              <a:spcBef>
                <a:spcPct val="0"/>
              </a:spcBef>
              <a:spcAft>
                <a:spcPct val="0"/>
              </a:spcAft>
              <a:defRPr sz="2800">
                <a:solidFill>
                  <a:schemeClr val="tx2"/>
                </a:solidFill>
                <a:latin typeface="+mj-lt"/>
                <a:ea typeface="+mj-ea"/>
                <a:cs typeface="+mj-cs"/>
              </a:defRPr>
            </a:lvl5pPr>
            <a:lvl6pPr marL="457200" fontAlgn="base">
              <a:spcBef>
                <a:spcPct val="0"/>
              </a:spcBef>
              <a:spcAft>
                <a:spcPct val="0"/>
              </a:spcAft>
              <a:defRPr sz="2800">
                <a:solidFill>
                  <a:schemeClr val="tx2"/>
                </a:solidFill>
                <a:latin typeface="+mj-lt"/>
                <a:ea typeface="+mj-ea"/>
                <a:cs typeface="+mj-cs"/>
              </a:defRPr>
            </a:lvl6pPr>
            <a:lvl7pPr marL="914400" fontAlgn="base">
              <a:spcBef>
                <a:spcPct val="0"/>
              </a:spcBef>
              <a:spcAft>
                <a:spcPct val="0"/>
              </a:spcAft>
              <a:defRPr sz="2800">
                <a:solidFill>
                  <a:schemeClr val="tx2"/>
                </a:solidFill>
                <a:latin typeface="+mj-lt"/>
                <a:ea typeface="+mj-ea"/>
                <a:cs typeface="+mj-cs"/>
              </a:defRPr>
            </a:lvl7pPr>
            <a:lvl8pPr marL="1371600" fontAlgn="base">
              <a:spcBef>
                <a:spcPct val="0"/>
              </a:spcBef>
              <a:spcAft>
                <a:spcPct val="0"/>
              </a:spcAft>
              <a:defRPr sz="2800">
                <a:solidFill>
                  <a:schemeClr val="tx2"/>
                </a:solidFill>
                <a:latin typeface="+mj-lt"/>
                <a:ea typeface="+mj-ea"/>
                <a:cs typeface="+mj-cs"/>
              </a:defRPr>
            </a:lvl8pPr>
            <a:lvl9pPr marL="1828800" fontAlgn="base">
              <a:spcBef>
                <a:spcPct val="0"/>
              </a:spcBef>
              <a:spcAft>
                <a:spcPct val="0"/>
              </a:spcAft>
              <a:defRPr sz="2800">
                <a:solidFill>
                  <a:schemeClr val="tx2"/>
                </a:solidFill>
                <a:latin typeface="+mj-lt"/>
                <a:ea typeface="+mj-ea"/>
                <a:cs typeface="+mj-cs"/>
              </a:defRPr>
            </a:lvl9pPr>
          </a:lstStyle>
          <a:p>
            <a:pPr algn="l"/>
            <a:r>
              <a:rPr lang="en-US" dirty="0">
                <a:solidFill>
                  <a:schemeClr val="tx1"/>
                </a:solidFill>
                <a:latin typeface="Tenorite" panose="00000500000000000000" pitchFamily="2" charset="0"/>
              </a:rPr>
              <a:t>Design Modules</a:t>
            </a:r>
          </a:p>
        </p:txBody>
      </p:sp>
      <p:sp>
        <p:nvSpPr>
          <p:cNvPr id="9" name="Rectangle 8">
            <a:extLst>
              <a:ext uri="{FF2B5EF4-FFF2-40B4-BE49-F238E27FC236}">
                <a16:creationId xmlns:a16="http://schemas.microsoft.com/office/drawing/2014/main" id="{0916ABFD-FF60-9356-E293-36F04A488C15}"/>
              </a:ext>
            </a:extLst>
          </p:cNvPr>
          <p:cNvSpPr/>
          <p:nvPr/>
        </p:nvSpPr>
        <p:spPr>
          <a:xfrm>
            <a:off x="3319746" y="3903581"/>
            <a:ext cx="2064347" cy="58592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Interface</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AEDE4D4-9F7F-B0F3-4A3C-F8F227C12D23}"/>
              </a:ext>
            </a:extLst>
          </p:cNvPr>
          <p:cNvSpPr txBox="1"/>
          <p:nvPr/>
        </p:nvSpPr>
        <p:spPr>
          <a:xfrm>
            <a:off x="451186" y="3319381"/>
            <a:ext cx="2868560" cy="2031325"/>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Asynchronous FIFO Modules</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5AFC894-F24D-9873-70A1-DF791665D4A4}"/>
              </a:ext>
            </a:extLst>
          </p:cNvPr>
          <p:cNvSpPr/>
          <p:nvPr/>
        </p:nvSpPr>
        <p:spPr>
          <a:xfrm>
            <a:off x="5384093" y="2871954"/>
            <a:ext cx="3052917" cy="26491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latin typeface="+mj-lt"/>
              </a:rPr>
              <a:t>SV TB/ UVM TB </a:t>
            </a:r>
          </a:p>
        </p:txBody>
      </p:sp>
    </p:spTree>
    <p:extLst>
      <p:ext uri="{BB962C8B-B14F-4D97-AF65-F5344CB8AC3E}">
        <p14:creationId xmlns:p14="http://schemas.microsoft.com/office/powerpoint/2010/main" val="33672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TEAM-14</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12</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Google Shape;208;p8">
            <a:extLst>
              <a:ext uri="{FF2B5EF4-FFF2-40B4-BE49-F238E27FC236}">
                <a16:creationId xmlns:a16="http://schemas.microsoft.com/office/drawing/2014/main" id="{B53F82CE-84B6-1E91-C826-4F3AE65902D2}"/>
              </a:ext>
            </a:extLst>
          </p:cNvPr>
          <p:cNvPicPr preferRelativeResize="0"/>
          <p:nvPr/>
        </p:nvPicPr>
        <p:blipFill>
          <a:blip r:embed="rId4">
            <a:alphaModFix/>
          </a:blip>
          <a:stretch>
            <a:fillRect/>
          </a:stretch>
        </p:blipFill>
        <p:spPr>
          <a:xfrm>
            <a:off x="933450" y="1167627"/>
            <a:ext cx="6958693" cy="4537486"/>
          </a:xfrm>
          <a:prstGeom prst="rect">
            <a:avLst/>
          </a:prstGeom>
          <a:noFill/>
          <a:ln>
            <a:noFill/>
          </a:ln>
        </p:spPr>
      </p:pic>
    </p:spTree>
    <p:extLst>
      <p:ext uri="{BB962C8B-B14F-4D97-AF65-F5344CB8AC3E}">
        <p14:creationId xmlns:p14="http://schemas.microsoft.com/office/powerpoint/2010/main" val="150461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628650" y="136524"/>
            <a:ext cx="7886700" cy="1325563"/>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p:txBody>
          <a:bodyPr/>
          <a:lstStyle/>
          <a:p>
            <a:r>
              <a:rPr lang="en-US" dirty="0"/>
              <a:t>Transaction Class</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13</a:t>
            </a:fld>
            <a:endParaRPr lang="en-US"/>
          </a:p>
        </p:txBody>
      </p:sp>
      <p:pic>
        <p:nvPicPr>
          <p:cNvPr id="9" name="Picture 8">
            <a:extLst>
              <a:ext uri="{FF2B5EF4-FFF2-40B4-BE49-F238E27FC236}">
                <a16:creationId xmlns:a16="http://schemas.microsoft.com/office/drawing/2014/main" id="{06FC7F50-B22D-03B2-C97F-90EF37DC76D7}"/>
              </a:ext>
            </a:extLst>
          </p:cNvPr>
          <p:cNvPicPr>
            <a:picLocks noChangeAspect="1"/>
          </p:cNvPicPr>
          <p:nvPr/>
        </p:nvPicPr>
        <p:blipFill>
          <a:blip r:embed="rId2"/>
          <a:stretch>
            <a:fillRect/>
          </a:stretch>
        </p:blipFill>
        <p:spPr>
          <a:xfrm>
            <a:off x="1466714" y="2596897"/>
            <a:ext cx="3995302" cy="3243072"/>
          </a:xfrm>
          <a:prstGeom prst="rect">
            <a:avLst/>
          </a:prstGeom>
        </p:spPr>
      </p:pic>
    </p:spTree>
    <p:extLst>
      <p:ext uri="{BB962C8B-B14F-4D97-AF65-F5344CB8AC3E}">
        <p14:creationId xmlns:p14="http://schemas.microsoft.com/office/powerpoint/2010/main" val="390154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25111"/>
            <a:ext cx="7886700" cy="1325563"/>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1690689"/>
            <a:ext cx="3711702" cy="4351338"/>
          </a:xfrm>
        </p:spPr>
        <p:txBody>
          <a:bodyPr/>
          <a:lstStyle/>
          <a:p>
            <a:r>
              <a:rPr lang="en-US" sz="2000" b="1" dirty="0"/>
              <a:t>Driver</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14</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1690689"/>
            <a:ext cx="3711702"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Generator</a:t>
            </a:r>
          </a:p>
          <a:p>
            <a:endParaRPr lang="en-US" dirty="0"/>
          </a:p>
        </p:txBody>
      </p:sp>
      <p:pic>
        <p:nvPicPr>
          <p:cNvPr id="10" name="Picture 9">
            <a:extLst>
              <a:ext uri="{FF2B5EF4-FFF2-40B4-BE49-F238E27FC236}">
                <a16:creationId xmlns:a16="http://schemas.microsoft.com/office/drawing/2014/main" id="{4AB21945-BD3E-6EB7-AD9E-329AD1B69DE2}"/>
              </a:ext>
            </a:extLst>
          </p:cNvPr>
          <p:cNvPicPr>
            <a:picLocks noChangeAspect="1"/>
          </p:cNvPicPr>
          <p:nvPr/>
        </p:nvPicPr>
        <p:blipFill>
          <a:blip r:embed="rId3"/>
          <a:stretch>
            <a:fillRect/>
          </a:stretch>
        </p:blipFill>
        <p:spPr>
          <a:xfrm>
            <a:off x="860872" y="2170719"/>
            <a:ext cx="3552632" cy="3766786"/>
          </a:xfrm>
          <a:prstGeom prst="rect">
            <a:avLst/>
          </a:prstGeom>
        </p:spPr>
      </p:pic>
      <p:pic>
        <p:nvPicPr>
          <p:cNvPr id="12" name="Picture 11">
            <a:extLst>
              <a:ext uri="{FF2B5EF4-FFF2-40B4-BE49-F238E27FC236}">
                <a16:creationId xmlns:a16="http://schemas.microsoft.com/office/drawing/2014/main" id="{E4184C90-99DC-EADA-42D7-84D77BA3E321}"/>
              </a:ext>
            </a:extLst>
          </p:cNvPr>
          <p:cNvPicPr>
            <a:picLocks noChangeAspect="1"/>
          </p:cNvPicPr>
          <p:nvPr/>
        </p:nvPicPr>
        <p:blipFill>
          <a:blip r:embed="rId4"/>
          <a:stretch>
            <a:fillRect/>
          </a:stretch>
        </p:blipFill>
        <p:spPr>
          <a:xfrm>
            <a:off x="4962718" y="2170719"/>
            <a:ext cx="3552632" cy="3810330"/>
          </a:xfrm>
          <a:prstGeom prst="rect">
            <a:avLst/>
          </a:prstGeom>
        </p:spPr>
      </p:pic>
    </p:spTree>
    <p:extLst>
      <p:ext uri="{BB962C8B-B14F-4D97-AF65-F5344CB8AC3E}">
        <p14:creationId xmlns:p14="http://schemas.microsoft.com/office/powerpoint/2010/main" val="399754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47834" y="77531"/>
            <a:ext cx="7886700" cy="1325563"/>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1690689"/>
            <a:ext cx="3711702" cy="4351338"/>
          </a:xfrm>
        </p:spPr>
        <p:txBody>
          <a:bodyPr/>
          <a:lstStyle/>
          <a:p>
            <a:r>
              <a:rPr lang="en-US" sz="2000" b="1" dirty="0"/>
              <a:t>Scoreboard</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15</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1690689"/>
            <a:ext cx="3711702"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Monitor</a:t>
            </a:r>
          </a:p>
          <a:p>
            <a:endParaRPr lang="en-US" dirty="0"/>
          </a:p>
        </p:txBody>
      </p:sp>
      <p:pic>
        <p:nvPicPr>
          <p:cNvPr id="8" name="Picture 7">
            <a:extLst>
              <a:ext uri="{FF2B5EF4-FFF2-40B4-BE49-F238E27FC236}">
                <a16:creationId xmlns:a16="http://schemas.microsoft.com/office/drawing/2014/main" id="{3EC52CDD-97F1-91C0-A60F-BD87590D6815}"/>
              </a:ext>
            </a:extLst>
          </p:cNvPr>
          <p:cNvPicPr>
            <a:picLocks noChangeAspect="1"/>
          </p:cNvPicPr>
          <p:nvPr/>
        </p:nvPicPr>
        <p:blipFill>
          <a:blip r:embed="rId3"/>
          <a:stretch>
            <a:fillRect/>
          </a:stretch>
        </p:blipFill>
        <p:spPr>
          <a:xfrm>
            <a:off x="695164" y="2086358"/>
            <a:ext cx="3696020" cy="3901778"/>
          </a:xfrm>
          <a:prstGeom prst="rect">
            <a:avLst/>
          </a:prstGeom>
        </p:spPr>
      </p:pic>
      <p:pic>
        <p:nvPicPr>
          <p:cNvPr id="14" name="Picture 13">
            <a:extLst>
              <a:ext uri="{FF2B5EF4-FFF2-40B4-BE49-F238E27FC236}">
                <a16:creationId xmlns:a16="http://schemas.microsoft.com/office/drawing/2014/main" id="{BC0D031B-3520-13F0-2D0E-1EBC019C1E84}"/>
              </a:ext>
            </a:extLst>
          </p:cNvPr>
          <p:cNvPicPr>
            <a:picLocks noChangeAspect="1"/>
          </p:cNvPicPr>
          <p:nvPr/>
        </p:nvPicPr>
        <p:blipFill>
          <a:blip r:embed="rId4"/>
          <a:stretch>
            <a:fillRect/>
          </a:stretch>
        </p:blipFill>
        <p:spPr>
          <a:xfrm>
            <a:off x="4956050" y="2086358"/>
            <a:ext cx="3619814" cy="4031329"/>
          </a:xfrm>
          <a:prstGeom prst="rect">
            <a:avLst/>
          </a:prstGeom>
        </p:spPr>
      </p:pic>
    </p:spTree>
    <p:extLst>
      <p:ext uri="{BB962C8B-B14F-4D97-AF65-F5344CB8AC3E}">
        <p14:creationId xmlns:p14="http://schemas.microsoft.com/office/powerpoint/2010/main" val="3671002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UVM based Verification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EE5F78C4-6EB4-FACC-3D5E-18E7B88B6AD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11688" y="1344268"/>
            <a:ext cx="6520624" cy="465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9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53191"/>
            <a:ext cx="7886700" cy="1325563"/>
          </a:xfrm>
        </p:spPr>
        <p:txBody>
          <a:bodyPr>
            <a:normAutofit/>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1690689"/>
            <a:ext cx="3711702" cy="4351338"/>
          </a:xfrm>
        </p:spPr>
        <p:txBody>
          <a:bodyPr/>
          <a:lstStyle/>
          <a:p>
            <a:r>
              <a:rPr lang="en-US" sz="2000" b="1" dirty="0"/>
              <a:t>Sequencer</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17</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1690689"/>
            <a:ext cx="3711702"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Sequence item</a:t>
            </a:r>
          </a:p>
          <a:p>
            <a:endParaRPr lang="en-US" dirty="0"/>
          </a:p>
        </p:txBody>
      </p:sp>
      <p:pic>
        <p:nvPicPr>
          <p:cNvPr id="9" name="Picture 8">
            <a:extLst>
              <a:ext uri="{FF2B5EF4-FFF2-40B4-BE49-F238E27FC236}">
                <a16:creationId xmlns:a16="http://schemas.microsoft.com/office/drawing/2014/main" id="{1F4EA1F0-6A9E-DABA-D898-4750078C7E35}"/>
              </a:ext>
            </a:extLst>
          </p:cNvPr>
          <p:cNvPicPr>
            <a:picLocks noChangeAspect="1"/>
          </p:cNvPicPr>
          <p:nvPr/>
        </p:nvPicPr>
        <p:blipFill>
          <a:blip r:embed="rId3"/>
          <a:stretch>
            <a:fillRect/>
          </a:stretch>
        </p:blipFill>
        <p:spPr>
          <a:xfrm>
            <a:off x="628651" y="2114515"/>
            <a:ext cx="3711702" cy="4084674"/>
          </a:xfrm>
          <a:prstGeom prst="rect">
            <a:avLst/>
          </a:prstGeom>
        </p:spPr>
      </p:pic>
      <p:pic>
        <p:nvPicPr>
          <p:cNvPr id="11" name="Picture 10">
            <a:extLst>
              <a:ext uri="{FF2B5EF4-FFF2-40B4-BE49-F238E27FC236}">
                <a16:creationId xmlns:a16="http://schemas.microsoft.com/office/drawing/2014/main" id="{8CC8640C-0A5A-CEAB-9FF3-90C8DD1D9F88}"/>
              </a:ext>
            </a:extLst>
          </p:cNvPr>
          <p:cNvPicPr>
            <a:picLocks noChangeAspect="1"/>
          </p:cNvPicPr>
          <p:nvPr/>
        </p:nvPicPr>
        <p:blipFill>
          <a:blip r:embed="rId4"/>
          <a:stretch>
            <a:fillRect/>
          </a:stretch>
        </p:blipFill>
        <p:spPr>
          <a:xfrm>
            <a:off x="4899463" y="2005013"/>
            <a:ext cx="3615886" cy="4244421"/>
          </a:xfrm>
          <a:prstGeom prst="rect">
            <a:avLst/>
          </a:prstGeom>
        </p:spPr>
      </p:pic>
    </p:spTree>
    <p:extLst>
      <p:ext uri="{BB962C8B-B14F-4D97-AF65-F5344CB8AC3E}">
        <p14:creationId xmlns:p14="http://schemas.microsoft.com/office/powerpoint/2010/main" val="3876899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68300" y="124949"/>
            <a:ext cx="7886700" cy="1325563"/>
          </a:xfrm>
        </p:spPr>
        <p:txBody>
          <a:bodyPr>
            <a:normAutofit/>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1690689"/>
            <a:ext cx="3711702" cy="4351338"/>
          </a:xfrm>
        </p:spPr>
        <p:txBody>
          <a:bodyPr/>
          <a:lstStyle/>
          <a:p>
            <a:r>
              <a:rPr lang="en-US" sz="2000" b="1" dirty="0"/>
              <a:t>Monitor</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18</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1690689"/>
            <a:ext cx="3711702"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Driver</a:t>
            </a:r>
          </a:p>
          <a:p>
            <a:endParaRPr lang="en-US" dirty="0"/>
          </a:p>
        </p:txBody>
      </p:sp>
      <p:pic>
        <p:nvPicPr>
          <p:cNvPr id="8" name="Picture 7">
            <a:extLst>
              <a:ext uri="{FF2B5EF4-FFF2-40B4-BE49-F238E27FC236}">
                <a16:creationId xmlns:a16="http://schemas.microsoft.com/office/drawing/2014/main" id="{502050EB-7295-E683-B959-3F43A0E446CF}"/>
              </a:ext>
            </a:extLst>
          </p:cNvPr>
          <p:cNvPicPr>
            <a:picLocks noChangeAspect="1"/>
          </p:cNvPicPr>
          <p:nvPr/>
        </p:nvPicPr>
        <p:blipFill>
          <a:blip r:embed="rId3"/>
          <a:stretch>
            <a:fillRect/>
          </a:stretch>
        </p:blipFill>
        <p:spPr>
          <a:xfrm>
            <a:off x="4956050" y="2060419"/>
            <a:ext cx="3398950" cy="3981608"/>
          </a:xfrm>
          <a:prstGeom prst="rect">
            <a:avLst/>
          </a:prstGeom>
        </p:spPr>
      </p:pic>
      <p:pic>
        <p:nvPicPr>
          <p:cNvPr id="12" name="Picture 11">
            <a:extLst>
              <a:ext uri="{FF2B5EF4-FFF2-40B4-BE49-F238E27FC236}">
                <a16:creationId xmlns:a16="http://schemas.microsoft.com/office/drawing/2014/main" id="{A1EBDB44-8E83-1C88-B48F-44E4078B1AEE}"/>
              </a:ext>
            </a:extLst>
          </p:cNvPr>
          <p:cNvPicPr>
            <a:picLocks noChangeAspect="1"/>
          </p:cNvPicPr>
          <p:nvPr/>
        </p:nvPicPr>
        <p:blipFill>
          <a:blip r:embed="rId4"/>
          <a:stretch>
            <a:fillRect/>
          </a:stretch>
        </p:blipFill>
        <p:spPr>
          <a:xfrm>
            <a:off x="815124" y="1995456"/>
            <a:ext cx="3711701" cy="4046571"/>
          </a:xfrm>
          <a:prstGeom prst="rect">
            <a:avLst/>
          </a:prstGeom>
        </p:spPr>
      </p:pic>
    </p:spTree>
    <p:extLst>
      <p:ext uri="{BB962C8B-B14F-4D97-AF65-F5344CB8AC3E}">
        <p14:creationId xmlns:p14="http://schemas.microsoft.com/office/powerpoint/2010/main" val="15390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53191"/>
            <a:ext cx="7886700" cy="1325563"/>
          </a:xfrm>
        </p:spPr>
        <p:txBody>
          <a:bodyPr>
            <a:normAutofit/>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1690689"/>
            <a:ext cx="3711702" cy="4351338"/>
          </a:xfrm>
        </p:spPr>
        <p:txBody>
          <a:bodyPr/>
          <a:lstStyle/>
          <a:p>
            <a:r>
              <a:rPr lang="en-US" sz="2000" b="1" dirty="0"/>
              <a:t>Scoreboard</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19</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1690689"/>
            <a:ext cx="3711702"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Agent</a:t>
            </a:r>
          </a:p>
          <a:p>
            <a:endParaRPr lang="en-US" dirty="0"/>
          </a:p>
        </p:txBody>
      </p:sp>
      <p:pic>
        <p:nvPicPr>
          <p:cNvPr id="9" name="Picture 8">
            <a:extLst>
              <a:ext uri="{FF2B5EF4-FFF2-40B4-BE49-F238E27FC236}">
                <a16:creationId xmlns:a16="http://schemas.microsoft.com/office/drawing/2014/main" id="{24C8D2C4-B9AD-B716-87C3-57099C10E6EC}"/>
              </a:ext>
            </a:extLst>
          </p:cNvPr>
          <p:cNvPicPr>
            <a:picLocks noChangeAspect="1"/>
          </p:cNvPicPr>
          <p:nvPr/>
        </p:nvPicPr>
        <p:blipFill>
          <a:blip r:embed="rId3"/>
          <a:stretch>
            <a:fillRect/>
          </a:stretch>
        </p:blipFill>
        <p:spPr>
          <a:xfrm>
            <a:off x="750570" y="2005013"/>
            <a:ext cx="3711703" cy="4214225"/>
          </a:xfrm>
          <a:prstGeom prst="rect">
            <a:avLst/>
          </a:prstGeom>
        </p:spPr>
      </p:pic>
      <p:pic>
        <p:nvPicPr>
          <p:cNvPr id="11" name="Picture 10">
            <a:extLst>
              <a:ext uri="{FF2B5EF4-FFF2-40B4-BE49-F238E27FC236}">
                <a16:creationId xmlns:a16="http://schemas.microsoft.com/office/drawing/2014/main" id="{741A2B31-1D4B-6DA9-57C0-702CB0587175}"/>
              </a:ext>
            </a:extLst>
          </p:cNvPr>
          <p:cNvPicPr>
            <a:picLocks noChangeAspect="1"/>
          </p:cNvPicPr>
          <p:nvPr/>
        </p:nvPicPr>
        <p:blipFill>
          <a:blip r:embed="rId4"/>
          <a:stretch>
            <a:fillRect/>
          </a:stretch>
        </p:blipFill>
        <p:spPr>
          <a:xfrm>
            <a:off x="4736593" y="2015651"/>
            <a:ext cx="3931158" cy="3806343"/>
          </a:xfrm>
          <a:prstGeom prst="rect">
            <a:avLst/>
          </a:prstGeom>
        </p:spPr>
      </p:pic>
    </p:spTree>
    <p:extLst>
      <p:ext uri="{BB962C8B-B14F-4D97-AF65-F5344CB8AC3E}">
        <p14:creationId xmlns:p14="http://schemas.microsoft.com/office/powerpoint/2010/main" val="284912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09600"/>
            <a:ext cx="8077200" cy="1600200"/>
          </a:xfrm>
        </p:spPr>
        <p:txBody>
          <a:bodyPr/>
          <a:lstStyle/>
          <a:p>
            <a:r>
              <a:rPr lang="en-US" sz="3200" b="1" kern="0" dirty="0">
                <a:solidFill>
                  <a:schemeClr val="tx1"/>
                </a:solidFill>
              </a:rPr>
              <a:t>Design and Verification of Asynchronous FIFO</a:t>
            </a:r>
            <a:br>
              <a:rPr lang="en-US" altLang="en-US" dirty="0">
                <a:latin typeface="Tenorite" panose="00000500000000000000" pitchFamily="2" charset="0"/>
              </a:rPr>
            </a:br>
            <a:r>
              <a:rPr lang="en-US" i="0" dirty="0">
                <a:latin typeface="Times New Roman" panose="02020603050405020304" pitchFamily="18" charset="0"/>
                <a:cs typeface="Times New Roman" panose="02020603050405020304" pitchFamily="18" charset="0"/>
              </a:rPr>
              <a:t>Spring 2024 – Session 1 – Group 03</a:t>
            </a:r>
            <a:endParaRPr lang="en-US" altLang="en-US" dirty="0">
              <a:latin typeface="Times New Roman" panose="02020603050405020304" pitchFamily="18" charset="0"/>
              <a:cs typeface="Times New Roman" panose="02020603050405020304" pitchFamily="18" charset="0"/>
            </a:endParaRPr>
          </a:p>
        </p:txBody>
      </p:sp>
      <p:sp>
        <p:nvSpPr>
          <p:cNvPr id="507907" name="Rectangle 3"/>
          <p:cNvSpPr>
            <a:spLocks noGrp="1" noChangeArrowheads="1"/>
          </p:cNvSpPr>
          <p:nvPr>
            <p:ph type="subTitle" idx="1"/>
          </p:nvPr>
        </p:nvSpPr>
        <p:spPr>
          <a:xfrm>
            <a:off x="685800" y="2438400"/>
            <a:ext cx="7772400" cy="3581400"/>
          </a:xfrm>
        </p:spPr>
        <p:txBody>
          <a:bodyPr/>
          <a:lstStyle/>
          <a:p>
            <a:pPr marL="1371600" indent="-1371600" eaLnBrk="1" hangingPunct="1">
              <a:spcBef>
                <a:spcPts val="0"/>
              </a:spcBef>
              <a:defRPr/>
            </a:pPr>
            <a:r>
              <a:rPr lang="en-US" sz="2400" b="1" dirty="0">
                <a:latin typeface="Times New Roman" panose="02020603050405020304" pitchFamily="18" charset="0"/>
                <a:cs typeface="Times New Roman" panose="02020603050405020304" pitchFamily="18" charset="0"/>
              </a:rPr>
              <a:t>Yashaswi </a:t>
            </a:r>
            <a:r>
              <a:rPr lang="en-US" sz="2400" b="1" dirty="0" err="1">
                <a:latin typeface="Times New Roman" panose="02020603050405020304" pitchFamily="18" charset="0"/>
                <a:cs typeface="Times New Roman" panose="02020603050405020304" pitchFamily="18" charset="0"/>
              </a:rPr>
              <a:t>Katne</a:t>
            </a:r>
            <a:endParaRPr lang="en-US" sz="24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katne@pdx.edu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963584934</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Term :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term</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Graduation Date : Dec 2025</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400" b="1" dirty="0">
                <a:latin typeface="Times New Roman" panose="02020603050405020304" pitchFamily="18" charset="0"/>
                <a:cs typeface="Times New Roman" panose="02020603050405020304" pitchFamily="18" charset="0"/>
              </a:rPr>
              <a:t>Naveen Kumar Reddy </a:t>
            </a:r>
            <a:r>
              <a:rPr lang="en-US" sz="2400" b="1" dirty="0" err="1">
                <a:latin typeface="Times New Roman" panose="02020603050405020304" pitchFamily="18" charset="0"/>
                <a:cs typeface="Times New Roman" panose="02020603050405020304" pitchFamily="18" charset="0"/>
              </a:rPr>
              <a:t>Thummala</a:t>
            </a:r>
            <a:endParaRPr lang="en-US" sz="24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naveenkt@pdx.edu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925540576</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Term :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term</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Graduation Date : Dec 2025</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endParaRPr lang="en-US" b="1" dirty="0">
              <a:latin typeface="Tenorite" panose="00000500000000000000" pitchFamily="2" charset="0"/>
            </a:endParaRPr>
          </a:p>
          <a:p>
            <a:pPr marL="1371600" indent="-1371600" eaLnBrk="1" hangingPunct="1">
              <a:defRPr/>
            </a:pPr>
            <a:endParaRPr lang="en-US" sz="1400" i="1" dirty="0">
              <a:solidFill>
                <a:schemeClr val="bg2">
                  <a:lumMod val="50000"/>
                </a:schemeClr>
              </a:solidFill>
            </a:endParaRPr>
          </a:p>
          <a:p>
            <a:pPr marL="1371600" indent="-1371600" eaLnBrk="1" hangingPunct="1">
              <a:defRPr/>
            </a:pPr>
            <a:endParaRPr lang="en-US" sz="1400" i="1" dirty="0"/>
          </a:p>
        </p:txBody>
      </p:sp>
      <p:pic>
        <p:nvPicPr>
          <p:cNvPr id="512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404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3058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08225" y="100323"/>
            <a:ext cx="7886700" cy="1325563"/>
          </a:xfrm>
        </p:spPr>
        <p:txBody>
          <a:bodyPr>
            <a:normAutofit/>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1690689"/>
            <a:ext cx="3711702" cy="4351338"/>
          </a:xfrm>
        </p:spPr>
        <p:txBody>
          <a:bodyPr/>
          <a:lstStyle/>
          <a:p>
            <a:r>
              <a:rPr lang="en-US" sz="2000" b="1" dirty="0"/>
              <a:t>Test</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20</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1690689"/>
            <a:ext cx="3711702"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Environment</a:t>
            </a:r>
          </a:p>
          <a:p>
            <a:endParaRPr lang="en-US" dirty="0"/>
          </a:p>
        </p:txBody>
      </p:sp>
      <p:pic>
        <p:nvPicPr>
          <p:cNvPr id="8" name="Picture 7">
            <a:extLst>
              <a:ext uri="{FF2B5EF4-FFF2-40B4-BE49-F238E27FC236}">
                <a16:creationId xmlns:a16="http://schemas.microsoft.com/office/drawing/2014/main" id="{92122C6C-7429-FBE3-C792-0EAC30E37F24}"/>
              </a:ext>
            </a:extLst>
          </p:cNvPr>
          <p:cNvPicPr>
            <a:picLocks noChangeAspect="1"/>
          </p:cNvPicPr>
          <p:nvPr/>
        </p:nvPicPr>
        <p:blipFill>
          <a:blip r:embed="rId3"/>
          <a:stretch>
            <a:fillRect/>
          </a:stretch>
        </p:blipFill>
        <p:spPr>
          <a:xfrm>
            <a:off x="639873" y="2220295"/>
            <a:ext cx="3711702" cy="3479465"/>
          </a:xfrm>
          <a:prstGeom prst="rect">
            <a:avLst/>
          </a:prstGeom>
        </p:spPr>
      </p:pic>
      <p:pic>
        <p:nvPicPr>
          <p:cNvPr id="12" name="Picture 11">
            <a:extLst>
              <a:ext uri="{FF2B5EF4-FFF2-40B4-BE49-F238E27FC236}">
                <a16:creationId xmlns:a16="http://schemas.microsoft.com/office/drawing/2014/main" id="{DD7BA4AF-6CAE-C04C-765D-B7B75A5BBE9C}"/>
              </a:ext>
            </a:extLst>
          </p:cNvPr>
          <p:cNvPicPr>
            <a:picLocks noChangeAspect="1"/>
          </p:cNvPicPr>
          <p:nvPr/>
        </p:nvPicPr>
        <p:blipFill>
          <a:blip r:embed="rId4"/>
          <a:stretch>
            <a:fillRect/>
          </a:stretch>
        </p:blipFill>
        <p:spPr>
          <a:xfrm>
            <a:off x="4792427" y="2115186"/>
            <a:ext cx="3875323" cy="3816667"/>
          </a:xfrm>
          <a:prstGeom prst="rect">
            <a:avLst/>
          </a:prstGeom>
        </p:spPr>
      </p:pic>
    </p:spTree>
    <p:extLst>
      <p:ext uri="{BB962C8B-B14F-4D97-AF65-F5344CB8AC3E}">
        <p14:creationId xmlns:p14="http://schemas.microsoft.com/office/powerpoint/2010/main" val="3534244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2564" y="153191"/>
            <a:ext cx="7886700" cy="1325563"/>
          </a:xfrm>
        </p:spPr>
        <p:txBody>
          <a:bodyPr>
            <a:normAutofit/>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1690689"/>
            <a:ext cx="3711702" cy="4351338"/>
          </a:xfrm>
        </p:spPr>
        <p:txBody>
          <a:bodyPr/>
          <a:lstStyle/>
          <a:p>
            <a:r>
              <a:rPr lang="en-US" sz="2000" b="1" dirty="0"/>
              <a:t>Top</a:t>
            </a:r>
          </a:p>
          <a:p>
            <a:endParaRPr lang="en-US" dirty="0"/>
          </a:p>
        </p:txBody>
      </p:sp>
      <p:sp>
        <p:nvSpPr>
          <p:cNvPr id="4" name="Footer Placeholder 3">
            <a:extLst>
              <a:ext uri="{FF2B5EF4-FFF2-40B4-BE49-F238E27FC236}">
                <a16:creationId xmlns:a16="http://schemas.microsoft.com/office/drawing/2014/main" id="{97BBADCB-DB52-B569-DAA9-9872DAFC5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21</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1690689"/>
            <a:ext cx="3711702"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Coverage</a:t>
            </a:r>
          </a:p>
          <a:p>
            <a:endParaRPr lang="en-US" dirty="0"/>
          </a:p>
        </p:txBody>
      </p:sp>
      <p:pic>
        <p:nvPicPr>
          <p:cNvPr id="9" name="Picture 8">
            <a:extLst>
              <a:ext uri="{FF2B5EF4-FFF2-40B4-BE49-F238E27FC236}">
                <a16:creationId xmlns:a16="http://schemas.microsoft.com/office/drawing/2014/main" id="{5159D909-2ACE-C095-6F0A-B3C1A213AB83}"/>
              </a:ext>
            </a:extLst>
          </p:cNvPr>
          <p:cNvPicPr>
            <a:picLocks noChangeAspect="1"/>
          </p:cNvPicPr>
          <p:nvPr/>
        </p:nvPicPr>
        <p:blipFill>
          <a:blip r:embed="rId3"/>
          <a:stretch>
            <a:fillRect/>
          </a:stretch>
        </p:blipFill>
        <p:spPr>
          <a:xfrm>
            <a:off x="784736" y="2179320"/>
            <a:ext cx="3403216" cy="3322320"/>
          </a:xfrm>
          <a:prstGeom prst="rect">
            <a:avLst/>
          </a:prstGeom>
        </p:spPr>
      </p:pic>
      <p:pic>
        <p:nvPicPr>
          <p:cNvPr id="11" name="Picture 10">
            <a:extLst>
              <a:ext uri="{FF2B5EF4-FFF2-40B4-BE49-F238E27FC236}">
                <a16:creationId xmlns:a16="http://schemas.microsoft.com/office/drawing/2014/main" id="{CEA09693-AE2F-35D3-02DF-E421D666A5CC}"/>
              </a:ext>
            </a:extLst>
          </p:cNvPr>
          <p:cNvPicPr>
            <a:picLocks noChangeAspect="1"/>
          </p:cNvPicPr>
          <p:nvPr/>
        </p:nvPicPr>
        <p:blipFill>
          <a:blip r:embed="rId4"/>
          <a:stretch>
            <a:fillRect/>
          </a:stretch>
        </p:blipFill>
        <p:spPr>
          <a:xfrm>
            <a:off x="4756342" y="2240976"/>
            <a:ext cx="3602922" cy="3474023"/>
          </a:xfrm>
          <a:prstGeom prst="rect">
            <a:avLst/>
          </a:prstGeom>
        </p:spPr>
      </p:pic>
    </p:spTree>
    <p:extLst>
      <p:ext uri="{BB962C8B-B14F-4D97-AF65-F5344CB8AC3E}">
        <p14:creationId xmlns:p14="http://schemas.microsoft.com/office/powerpoint/2010/main" val="1615584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B3172B5-56AB-8094-E45A-C00423F53E01}"/>
              </a:ext>
            </a:extLst>
          </p:cNvPr>
          <p:cNvPicPr>
            <a:picLocks noGrp="1" noChangeAspect="1"/>
          </p:cNvPicPr>
          <p:nvPr>
            <p:ph idx="1"/>
          </p:nvPr>
        </p:nvPicPr>
        <p:blipFill>
          <a:blip r:embed="rId3"/>
          <a:stretch>
            <a:fillRect/>
          </a:stretch>
        </p:blipFill>
        <p:spPr>
          <a:xfrm>
            <a:off x="640681" y="1950649"/>
            <a:ext cx="7886700" cy="2651902"/>
          </a:xfrm>
          <a:prstGeom prst="rect">
            <a:avLst/>
          </a:prstGeom>
        </p:spPr>
      </p:pic>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Test Scenarios and Coverage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22</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4"/>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AutoShape 2">
            <a:extLst>
              <a:ext uri="{FF2B5EF4-FFF2-40B4-BE49-F238E27FC236}">
                <a16:creationId xmlns:a16="http://schemas.microsoft.com/office/drawing/2014/main" id="{DAA7E30B-3596-2A8D-08B7-48794A8144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6535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TEAM-14</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2EB9FE01-F2C2-A914-CBA0-E42085C2A3E3}"/>
              </a:ext>
            </a:extLst>
          </p:cNvPr>
          <p:cNvSpPr>
            <a:spLocks noChangeArrowheads="1"/>
          </p:cNvSpPr>
          <p:nvPr/>
        </p:nvSpPr>
        <p:spPr bwMode="auto">
          <a:xfrm>
            <a:off x="451186" y="1288730"/>
            <a:ext cx="7680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SV Class based Results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0B332E24-38A9-1013-B301-15D356DBAC20}"/>
              </a:ext>
            </a:extLst>
          </p:cNvPr>
          <p:cNvPicPr>
            <a:picLocks noChangeAspect="1"/>
          </p:cNvPicPr>
          <p:nvPr/>
        </p:nvPicPr>
        <p:blipFill>
          <a:blip r:embed="rId4"/>
          <a:stretch>
            <a:fillRect/>
          </a:stretch>
        </p:blipFill>
        <p:spPr>
          <a:xfrm>
            <a:off x="682906" y="1747777"/>
            <a:ext cx="7979830" cy="4343399"/>
          </a:xfrm>
          <a:prstGeom prst="rect">
            <a:avLst/>
          </a:prstGeom>
        </p:spPr>
      </p:pic>
    </p:spTree>
    <p:extLst>
      <p:ext uri="{BB962C8B-B14F-4D97-AF65-F5344CB8AC3E}">
        <p14:creationId xmlns:p14="http://schemas.microsoft.com/office/powerpoint/2010/main" val="2512032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TEAM-14</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2EB9FE01-F2C2-A914-CBA0-E42085C2A3E3}"/>
              </a:ext>
            </a:extLst>
          </p:cNvPr>
          <p:cNvSpPr>
            <a:spLocks noChangeArrowheads="1"/>
          </p:cNvSpPr>
          <p:nvPr/>
        </p:nvSpPr>
        <p:spPr bwMode="auto">
          <a:xfrm>
            <a:off x="451186" y="1288730"/>
            <a:ext cx="7680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UVM Results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9382592-B38C-F56E-65A7-779ECD9499C4}"/>
              </a:ext>
            </a:extLst>
          </p:cNvPr>
          <p:cNvPicPr>
            <a:picLocks noChangeAspect="1"/>
          </p:cNvPicPr>
          <p:nvPr/>
        </p:nvPicPr>
        <p:blipFill>
          <a:blip r:embed="rId4"/>
          <a:stretch>
            <a:fillRect/>
          </a:stretch>
        </p:blipFill>
        <p:spPr>
          <a:xfrm>
            <a:off x="538215" y="1817956"/>
            <a:ext cx="7772407" cy="4189305"/>
          </a:xfrm>
          <a:prstGeom prst="rect">
            <a:avLst/>
          </a:prstGeom>
        </p:spPr>
      </p:pic>
    </p:spTree>
    <p:extLst>
      <p:ext uri="{BB962C8B-B14F-4D97-AF65-F5344CB8AC3E}">
        <p14:creationId xmlns:p14="http://schemas.microsoft.com/office/powerpoint/2010/main" val="368385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Challenges faced</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TEAM-14</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2EB9FE01-F2C2-A914-CBA0-E42085C2A3E3}"/>
              </a:ext>
            </a:extLst>
          </p:cNvPr>
          <p:cNvSpPr>
            <a:spLocks noChangeArrowheads="1"/>
          </p:cNvSpPr>
          <p:nvPr/>
        </p:nvSpPr>
        <p:spPr bwMode="auto">
          <a:xfrm>
            <a:off x="538216" y="1304558"/>
            <a:ext cx="801323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our initial run, we quickly realized there was an issue. The </a:t>
            </a:r>
            <a:r>
              <a:rPr lang="en-US" dirty="0" err="1">
                <a:latin typeface="Times New Roman" panose="02020603050405020304" pitchFamily="18" charset="0"/>
                <a:cs typeface="Times New Roman" panose="02020603050405020304" pitchFamily="18" charset="0"/>
              </a:rPr>
              <a:t>data_out</a:t>
            </a:r>
            <a:r>
              <a:rPr lang="en-US" dirty="0">
                <a:latin typeface="Times New Roman" panose="02020603050405020304" pitchFamily="18" charset="0"/>
                <a:cs typeface="Times New Roman" panose="02020603050405020304" pitchFamily="18" charset="0"/>
              </a:rPr>
              <a:t> value was incorrectly received as 'x' due to an improper connection during the setup. It was disheartening to see the read address increment values being completely off.</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completing the read and write transfers, we were expecting to see the correct full and empty signals, but they just didn’t appear. Each read transfer should have allowed the system to extract the latest data from the monitor and driver, but that didn’t happen. It felt like the system was stuck, unable to update properly.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major issue was the absence of an error detection and repair system. Without it, confirming the asynchronous FIFO accurately was impossible. We also encountered race conditions between the write and read points, which created chaos and confusion. The worst part was the system’s inability to revert to its previous working state, leaving us with a non-functional setup and a lot of frustration.</a:t>
            </a:r>
          </a:p>
        </p:txBody>
      </p:sp>
    </p:spTree>
    <p:extLst>
      <p:ext uri="{BB962C8B-B14F-4D97-AF65-F5344CB8AC3E}">
        <p14:creationId xmlns:p14="http://schemas.microsoft.com/office/powerpoint/2010/main" val="322368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4351338"/>
          </a:xfrm>
        </p:spPr>
        <p:txBody>
          <a:bodyPr>
            <a:noAutofit/>
          </a:bodyPr>
          <a:lstStyle/>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Design and verification of asynchronous FIFO using SV and UVM ensure correctness and reliability.</a:t>
            </a:r>
            <a:endParaRPr lang="en-US" sz="24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Techniques include code functional coverage, assertions, and meticulous design implementation.</a:t>
            </a:r>
            <a:endParaRPr lang="en-US" sz="24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SV and UVM facilitate modularity, reusability, and scalability in verification.</a:t>
            </a:r>
            <a:endParaRPr lang="en-US" sz="24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Directed testing targets critical scenarios, while random testing uncovers edge cases.</a:t>
            </a:r>
            <a:endParaRPr lang="en-US" sz="24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Integration of these techniques ensures the design meets requirements and operates reliably.</a:t>
            </a:r>
            <a:endParaRPr lang="en-US" sz="24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Font typeface="Arial"/>
              <a:buChar char="•"/>
            </a:pPr>
            <a:r>
              <a:rPr lang="en-US" sz="2400" dirty="0">
                <a:solidFill>
                  <a:srgbClr val="0D0D0D"/>
                </a:solidFill>
                <a:latin typeface="Times New Roman" panose="02020603050405020304" pitchFamily="18" charset="0"/>
                <a:ea typeface="Arial"/>
                <a:cs typeface="Times New Roman" panose="02020603050405020304" pitchFamily="18" charset="0"/>
                <a:sym typeface="Arial"/>
              </a:rPr>
              <a:t>The coverage achieved in this project is around 96% including code and functional coverage.</a:t>
            </a:r>
            <a:endParaRPr lang="en-US" sz="2400" b="0" i="0" dirty="0">
              <a:solidFill>
                <a:srgbClr val="0D0D0D"/>
              </a:solidFill>
              <a:latin typeface="Times New Roman" panose="02020603050405020304" pitchFamily="18" charset="0"/>
              <a:ea typeface="Arial"/>
              <a:cs typeface="Times New Roman" panose="02020603050405020304" pitchFamily="18" charset="0"/>
              <a:sym typeface="Arial"/>
            </a:endParaRPr>
          </a:p>
          <a:p>
            <a:pPr marL="342900" lvl="0" indent="-241300" algn="l" rtl="0">
              <a:spcBef>
                <a:spcPts val="1000"/>
              </a:spcBef>
              <a:spcAft>
                <a:spcPts val="0"/>
              </a:spcAft>
              <a:buSzPts val="1600"/>
              <a:buFont typeface="Noto Sans Symbols"/>
              <a:buNone/>
            </a:pPr>
            <a:endParaRPr lang="en-US" sz="2400" dirty="0">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Font typeface="Noto Sans Symbols"/>
              <a:buNone/>
            </a:pPr>
            <a:endParaRPr lang="en-US" sz="2400" dirty="0">
              <a:latin typeface="Times New Roman" panose="02020603050405020304" pitchFamily="18" charset="0"/>
              <a:ea typeface="Arial"/>
              <a:cs typeface="Times New Roman" panose="02020603050405020304" pitchFamily="18" charset="0"/>
              <a:sym typeface="Arial"/>
            </a:endParaRPr>
          </a:p>
          <a:p>
            <a:pPr algn="just"/>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Conclusion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46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2775764"/>
          </a:xfrm>
        </p:spPr>
        <p:txBody>
          <a:bodyPr>
            <a:noAutofit/>
          </a:bodyPr>
          <a:lstStyle/>
          <a:p>
            <a:pPr marL="342900" lvl="0" indent="-342900" algn="l" rtl="0">
              <a:spcBef>
                <a:spcPts val="0"/>
              </a:spcBef>
              <a:spcAft>
                <a:spcPts val="0"/>
              </a:spcAft>
              <a:buSzPts val="1280"/>
              <a:buFont typeface="Noto Sans Symbols"/>
              <a:buChar char="❖"/>
            </a:pPr>
            <a:r>
              <a:rPr lang="en-US" sz="2000" dirty="0"/>
              <a:t>1. S. Cummings, "FIFOs: Fast, predictable, and deep," in Proceedings of SNUG, 2002. [Online]. </a:t>
            </a:r>
            <a:r>
              <a:rPr lang="en-US" sz="2000" dirty="0" err="1"/>
              <a:t>Available:</a:t>
            </a:r>
            <a:r>
              <a:rPr lang="en-US" sz="2000" u="sng" dirty="0" err="1">
                <a:solidFill>
                  <a:schemeClr val="hlink"/>
                </a:solidFill>
                <a:hlinkClick r:id="rId3"/>
              </a:rPr>
              <a:t>http</a:t>
            </a:r>
            <a:r>
              <a:rPr lang="en-US" sz="2000" u="sng" dirty="0">
                <a:solidFill>
                  <a:schemeClr val="hlink"/>
                </a:solidFill>
                <a:hlinkClick r:id="rId3"/>
              </a:rPr>
              <a:t>://www.sunburst-design.com/papers/CummingsSNUG2002SJ_FIFO1.pdf</a:t>
            </a:r>
            <a:endParaRPr lang="en-US" sz="2000" dirty="0"/>
          </a:p>
          <a:p>
            <a:pPr marL="342900" lvl="0" indent="-342900" algn="l" rtl="0">
              <a:spcBef>
                <a:spcPts val="1000"/>
              </a:spcBef>
              <a:spcAft>
                <a:spcPts val="0"/>
              </a:spcAft>
              <a:buSzPts val="1280"/>
              <a:buFont typeface="Noto Sans Symbols"/>
              <a:buChar char="❖"/>
            </a:pPr>
            <a:r>
              <a:rPr lang="en-US" sz="2000" dirty="0"/>
              <a:t>2. S. Cummings, "FIFOs: Fast, predictable, and deep (Part II)," in Proceedings of SNUG, 2002. [Online]. Available: </a:t>
            </a:r>
            <a:r>
              <a:rPr lang="en-US" sz="2000" u="sng" dirty="0">
                <a:solidFill>
                  <a:schemeClr val="hlink"/>
                </a:solidFill>
                <a:hlinkClick r:id="rId3"/>
              </a:rPr>
              <a:t>http://www.sunburst-design.com/papers/CummingsSNUG2002SJ_FIFO2.pdf</a:t>
            </a:r>
            <a:endParaRPr lang="en-US" sz="2000" dirty="0"/>
          </a:p>
          <a:p>
            <a:pPr marL="342900" lvl="0" indent="-342900" algn="l" rtl="0">
              <a:spcBef>
                <a:spcPts val="1000"/>
              </a:spcBef>
              <a:spcAft>
                <a:spcPts val="0"/>
              </a:spcAft>
              <a:buSzPts val="1280"/>
              <a:buFont typeface="Noto Sans Symbols"/>
              <a:buChar char="❖"/>
            </a:pPr>
            <a:r>
              <a:rPr lang="en-US" sz="2000" dirty="0"/>
              <a:t>3. </a:t>
            </a:r>
            <a:r>
              <a:rPr lang="en-US" sz="2000" dirty="0" err="1"/>
              <a:t>Putta</a:t>
            </a:r>
            <a:r>
              <a:rPr lang="en-US" sz="2000" dirty="0"/>
              <a:t> Satish, "FIFO Depth Calculation Made Easy," [Online]. Available: </a:t>
            </a:r>
            <a:r>
              <a:rPr lang="en-US" sz="2000" u="sng" dirty="0">
                <a:solidFill>
                  <a:schemeClr val="hlink"/>
                </a:solidFill>
                <a:hlinkClick r:id="rId3"/>
              </a:rPr>
              <a:t>https://hardwaregeeksblog.files.wordpress.com/2016/12/fifodepthcalculationmadeeasy2.pdf </a:t>
            </a:r>
            <a:endParaRPr lang="en-US" sz="2000" dirty="0"/>
          </a:p>
          <a:p>
            <a:pPr marL="342900" lvl="0" indent="-342900" algn="l" rtl="0">
              <a:spcBef>
                <a:spcPts val="1000"/>
              </a:spcBef>
              <a:spcAft>
                <a:spcPts val="0"/>
              </a:spcAft>
              <a:buSzPts val="1280"/>
              <a:buFont typeface="Noto Sans Symbols"/>
              <a:buChar char="❖"/>
            </a:pPr>
            <a:r>
              <a:rPr lang="en-US" sz="2000" dirty="0"/>
              <a:t>4. A. Author et al., "Title of the Paper," in Proceedings of the Conference, 2015, pp. 123-456. [Online]. Available: </a:t>
            </a:r>
            <a:r>
              <a:rPr lang="en-US" sz="2000" u="sng" dirty="0">
                <a:solidFill>
                  <a:schemeClr val="hlink"/>
                </a:solidFill>
                <a:hlinkClick r:id="rId3"/>
              </a:rPr>
              <a:t>https://ieeexplore.ieee.org/abstract/document/7237325.</a:t>
            </a:r>
            <a:r>
              <a:rPr lang="en-US" sz="2000" dirty="0"/>
              <a:t> </a:t>
            </a:r>
            <a:endParaRPr lang="en-US" sz="14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4"/>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9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2775764"/>
          </a:xfrm>
        </p:spPr>
        <p:txBody>
          <a:bodyPr>
            <a:noAutofit/>
          </a:bodyPr>
          <a:lstStyle/>
          <a:p>
            <a:pPr marL="342900" lvl="0" indent="-342900" algn="l" rtl="0">
              <a:spcBef>
                <a:spcPts val="1000"/>
              </a:spcBef>
              <a:spcAft>
                <a:spcPts val="0"/>
              </a:spcAft>
              <a:buSzPts val="1280"/>
              <a:buFont typeface="Noto Sans Symbols"/>
              <a:buChar char="❖"/>
            </a:pPr>
            <a:r>
              <a:rPr lang="en-US" sz="2000" dirty="0"/>
              <a:t>5. M. Last Name et al., "Designing Asynchronous FIFO," [Online]. Available: </a:t>
            </a:r>
            <a:r>
              <a:rPr lang="en-US" sz="2000" u="sng" dirty="0">
                <a:solidFill>
                  <a:schemeClr val="hlink"/>
                </a:solidFill>
                <a:hlinkClick r:id="rId3"/>
              </a:rPr>
              <a:t>https://d1wqtxts1xzle7.cloudfront.net/56108360/EC109-libre.pdf</a:t>
            </a:r>
            <a:r>
              <a:rPr lang="en-US" sz="2000" dirty="0"/>
              <a:t>.</a:t>
            </a:r>
            <a:endParaRPr lang="en-US" sz="1400" dirty="0"/>
          </a:p>
          <a:p>
            <a:pPr marL="342900" lvl="0" indent="-342900" algn="l" rtl="0">
              <a:spcBef>
                <a:spcPts val="1000"/>
              </a:spcBef>
              <a:spcAft>
                <a:spcPts val="0"/>
              </a:spcAft>
              <a:buSzPts val="1280"/>
              <a:buFont typeface="Noto Sans Symbols"/>
              <a:buChar char="❖"/>
            </a:pPr>
            <a:r>
              <a:rPr lang="en-US" sz="2000" dirty="0"/>
              <a:t> 6. A. Author et al., "Title of the Paper," in Proceedings of the Conference, 2011, pp. 789-012. [Online]. Available: </a:t>
            </a:r>
            <a:r>
              <a:rPr lang="en-US" sz="2000" u="sng" dirty="0">
                <a:solidFill>
                  <a:schemeClr val="hlink"/>
                </a:solidFill>
                <a:hlinkClick r:id="rId4"/>
              </a:rPr>
              <a:t>https://ieeexplore.ieee.org/stamp/stamp.jsp?arnumber=6041338 </a:t>
            </a:r>
            <a:endParaRPr lang="en-US" sz="2000" dirty="0"/>
          </a:p>
          <a:p>
            <a:pPr marL="342900" lvl="0" indent="-342900" algn="l" rtl="0">
              <a:spcBef>
                <a:spcPts val="1000"/>
              </a:spcBef>
              <a:spcAft>
                <a:spcPts val="0"/>
              </a:spcAft>
              <a:buSzPts val="1280"/>
              <a:buFont typeface="Noto Sans Symbols"/>
              <a:buChar char="❖"/>
            </a:pPr>
            <a:r>
              <a:rPr lang="en-US" sz="2000" dirty="0"/>
              <a:t>7. “</a:t>
            </a:r>
            <a:r>
              <a:rPr lang="en-US" sz="2000" dirty="0" err="1"/>
              <a:t>Youtube</a:t>
            </a:r>
            <a:r>
              <a:rPr lang="en-US" sz="2000" dirty="0"/>
              <a:t>," [Online]. Available: </a:t>
            </a:r>
            <a:r>
              <a:rPr lang="en-US" sz="2000" u="sng" dirty="0">
                <a:solidFill>
                  <a:schemeClr val="hlink"/>
                </a:solidFill>
                <a:hlinkClick r:id="rId4"/>
              </a:rPr>
              <a:t>https://www.youtube.com/watch?v=UNoCDY3pFh0 8. Open AI, "Chat GPT," [Online]. </a:t>
            </a:r>
            <a:endParaRPr lang="en-US" sz="2000" dirty="0"/>
          </a:p>
          <a:p>
            <a:pPr marL="342900" lvl="0" indent="-342900" algn="l" rtl="0">
              <a:spcBef>
                <a:spcPts val="1000"/>
              </a:spcBef>
              <a:spcAft>
                <a:spcPts val="0"/>
              </a:spcAft>
              <a:buSzPts val="1280"/>
              <a:buFont typeface="Noto Sans Symbols"/>
              <a:buChar char="❖"/>
            </a:pPr>
            <a:r>
              <a:rPr lang="en-US" sz="2000" dirty="0"/>
              <a:t>8. [1] Chip Verify. [Online]. Available: </a:t>
            </a:r>
            <a:r>
              <a:rPr lang="en-US" sz="2000" u="sng" dirty="0">
                <a:solidFill>
                  <a:schemeClr val="hlink"/>
                </a:solidFill>
                <a:hlinkClick r:id="rId4"/>
              </a:rPr>
              <a:t>https://www.chipverify.com </a:t>
            </a:r>
            <a:endParaRPr lang="en-US" sz="20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28</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5"/>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7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09600"/>
            <a:ext cx="8077200" cy="1600200"/>
          </a:xfrm>
        </p:spPr>
        <p:txBody>
          <a:bodyPr/>
          <a:lstStyle/>
          <a:p>
            <a:r>
              <a:rPr lang="en-US" sz="3200" b="1" kern="0" dirty="0">
                <a:solidFill>
                  <a:schemeClr val="tx1"/>
                </a:solidFill>
              </a:rPr>
              <a:t>Design and Verification of Asynchronous FIFO</a:t>
            </a:r>
            <a:br>
              <a:rPr lang="en-US" altLang="en-US" dirty="0">
                <a:latin typeface="Tenorite" panose="00000500000000000000" pitchFamily="2" charset="0"/>
              </a:rPr>
            </a:br>
            <a:r>
              <a:rPr lang="en-US" i="0" dirty="0">
                <a:latin typeface="Times New Roman" panose="02020603050405020304" pitchFamily="18" charset="0"/>
                <a:cs typeface="Times New Roman" panose="02020603050405020304" pitchFamily="18" charset="0"/>
              </a:rPr>
              <a:t>Spring 2024 – Session 1 – Group 03</a:t>
            </a:r>
            <a:endParaRPr lang="en-US" altLang="en-US" dirty="0">
              <a:latin typeface="Times New Roman" panose="02020603050405020304" pitchFamily="18" charset="0"/>
              <a:cs typeface="Times New Roman" panose="02020603050405020304" pitchFamily="18" charset="0"/>
            </a:endParaRPr>
          </a:p>
        </p:txBody>
      </p:sp>
      <p:sp>
        <p:nvSpPr>
          <p:cNvPr id="507907" name="Rectangle 3"/>
          <p:cNvSpPr>
            <a:spLocks noGrp="1" noChangeArrowheads="1"/>
          </p:cNvSpPr>
          <p:nvPr>
            <p:ph type="subTitle" idx="1"/>
          </p:nvPr>
        </p:nvSpPr>
        <p:spPr>
          <a:xfrm>
            <a:off x="685800" y="2438400"/>
            <a:ext cx="7772400" cy="3581400"/>
          </a:xfrm>
        </p:spPr>
        <p:txBody>
          <a:bodyPr/>
          <a:lstStyle/>
          <a:p>
            <a:pPr marL="1371600" indent="-1371600" eaLnBrk="1" hangingPunct="1">
              <a:spcBef>
                <a:spcPts val="0"/>
              </a:spcBef>
              <a:defRPr/>
            </a:pPr>
            <a:r>
              <a:rPr lang="en-US" sz="2400" b="1" dirty="0" err="1">
                <a:latin typeface="Times New Roman" panose="02020603050405020304" pitchFamily="18" charset="0"/>
                <a:cs typeface="Times New Roman" panose="02020603050405020304" pitchFamily="18" charset="0"/>
              </a:rPr>
              <a:t>Maheswar</a:t>
            </a:r>
            <a:r>
              <a:rPr lang="en-US" sz="2400" b="1" dirty="0">
                <a:latin typeface="Times New Roman" panose="02020603050405020304" pitchFamily="18" charset="0"/>
                <a:cs typeface="Times New Roman" panose="02020603050405020304" pitchFamily="18" charset="0"/>
              </a:rPr>
              <a:t> Reddy </a:t>
            </a:r>
            <a:r>
              <a:rPr lang="en-US" sz="2400" b="1" dirty="0" err="1">
                <a:latin typeface="Times New Roman" panose="02020603050405020304" pitchFamily="18" charset="0"/>
                <a:cs typeface="Times New Roman" panose="02020603050405020304" pitchFamily="18" charset="0"/>
              </a:rPr>
              <a:t>Kamalapuram</a:t>
            </a:r>
            <a:endParaRPr lang="en-US" sz="24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maheswar@pdx.edu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922596735</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Term :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term</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Graduation Date : Dec 2025</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400" b="1" dirty="0">
                <a:latin typeface="Times New Roman" panose="02020603050405020304" pitchFamily="18" charset="0"/>
                <a:cs typeface="Times New Roman" panose="02020603050405020304" pitchFamily="18" charset="0"/>
              </a:rPr>
              <a:t>Anurag Ranga</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anuragr@pdx.edu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965691727</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Term :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term</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Graduation Date : Dec 2025</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endParaRPr lang="en-US" b="1" dirty="0">
              <a:latin typeface="Tenorite" panose="00000500000000000000" pitchFamily="2" charset="0"/>
            </a:endParaRPr>
          </a:p>
          <a:p>
            <a:pPr marL="1371600" indent="-1371600" eaLnBrk="1" hangingPunct="1">
              <a:defRPr/>
            </a:pPr>
            <a:endParaRPr lang="en-US" sz="1400" i="1" dirty="0">
              <a:solidFill>
                <a:schemeClr val="bg2">
                  <a:lumMod val="50000"/>
                </a:schemeClr>
              </a:solidFill>
            </a:endParaRPr>
          </a:p>
          <a:p>
            <a:pPr marL="1371600" indent="-1371600" eaLnBrk="1" hangingPunct="1">
              <a:defRPr/>
            </a:pPr>
            <a:endParaRPr lang="en-US" sz="1400" i="1" dirty="0"/>
          </a:p>
        </p:txBody>
      </p:sp>
      <p:pic>
        <p:nvPicPr>
          <p:cNvPr id="512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404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983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8" y="1804416"/>
            <a:ext cx="3972508" cy="4527651"/>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Anurag Ranga</a:t>
            </a: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Write</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Driver</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Transaction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Scoreboard</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Agent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Scoreboard</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Transaction</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Verification Document</a:t>
            </a:r>
          </a:p>
          <a:p>
            <a:pPr marL="457200" marR="0" lvl="1"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457200" marR="0" lvl="1" indent="0" algn="just" defTabSz="457200" rtl="0" eaLnBrk="1" fontAlgn="auto" latinLnBrk="0" hangingPunct="1">
              <a:lnSpc>
                <a:spcPct val="100000"/>
              </a:lnSpc>
              <a:spcBef>
                <a:spcPts val="0"/>
              </a:spcBef>
              <a:spcAft>
                <a:spcPts val="0"/>
              </a:spcAft>
              <a:buClrTx/>
              <a:buSz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781050" y="1709059"/>
            <a:ext cx="3693414" cy="465521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a:latin typeface="Times New Roman" panose="02020603050405020304" pitchFamily="18" charset="0"/>
                <a:cs typeface="Times New Roman" panose="02020603050405020304" pitchFamily="18" charset="0"/>
              </a:rPr>
              <a:t>Yashaswi </a:t>
            </a:r>
            <a:r>
              <a:rPr lang="en-US" sz="2000" b="1" u="sng" dirty="0" err="1">
                <a:latin typeface="Times New Roman" panose="02020603050405020304" pitchFamily="18" charset="0"/>
                <a:cs typeface="Times New Roman" panose="02020603050405020304" pitchFamily="18" charset="0"/>
              </a:rPr>
              <a:t>Katne</a:t>
            </a:r>
            <a:endParaRPr lang="en-US" sz="2000" b="1" u="sng"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Top Design</a:t>
            </a:r>
          </a:p>
          <a:p>
            <a:pPr marL="457200" lvl="1"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Randomized 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Bug Injection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HLDS Document</a:t>
            </a:r>
          </a:p>
          <a:p>
            <a:pPr marL="0" indent="0">
              <a:buFont typeface="Wingdings" panose="05000000000000000000" pitchFamily="2" charset="2"/>
              <a:buNone/>
            </a:pP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2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8" y="1709058"/>
            <a:ext cx="3972508" cy="4623009"/>
          </a:xfrm>
        </p:spPr>
        <p:txBody>
          <a:bodyPr>
            <a:normAutofit lnSpcReduction="10000"/>
          </a:bodyPr>
          <a:lstStyle/>
          <a:p>
            <a:pPr marL="0" indent="0">
              <a:buNone/>
            </a:pPr>
            <a:r>
              <a:rPr lang="en-US" sz="2000" b="1" u="sng" dirty="0">
                <a:latin typeface="Times New Roman" panose="02020603050405020304" pitchFamily="18" charset="0"/>
                <a:cs typeface="Times New Roman" panose="02020603050405020304" pitchFamily="18" charset="0"/>
              </a:rPr>
              <a:t>Maheshwar Reddy </a:t>
            </a:r>
            <a:r>
              <a:rPr lang="en-US" sz="2000" b="1" u="sng" dirty="0" err="1">
                <a:latin typeface="Times New Roman" panose="02020603050405020304" pitchFamily="18" charset="0"/>
                <a:cs typeface="Times New Roman" panose="02020603050405020304" pitchFamily="18" charset="0"/>
              </a:rPr>
              <a:t>Kamalapuram</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Read </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Testbench</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Finalized RTL</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Class based Testbench</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UVM Architecture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Top Module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Test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HLDS Document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Verification Document</a:t>
            </a:r>
          </a:p>
          <a:p>
            <a:pPr marL="457200" marR="0" lvl="1" indent="0" algn="just" defTabSz="457200" rtl="0" eaLnBrk="1" fontAlgn="auto" latinLnBrk="0" hangingPunct="1">
              <a:lnSpc>
                <a:spcPct val="100000"/>
              </a:lnSpc>
              <a:spcBef>
                <a:spcPts val="0"/>
              </a:spcBef>
              <a:spcAft>
                <a:spcPts val="0"/>
              </a:spcAft>
              <a:buClrTx/>
              <a:buSz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781050" y="1709059"/>
            <a:ext cx="3972508" cy="465521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a:latin typeface="Times New Roman" panose="02020603050405020304" pitchFamily="18" charset="0"/>
                <a:cs typeface="Times New Roman" panose="02020603050405020304" pitchFamily="18" charset="0"/>
              </a:rPr>
              <a:t>Naveen Kumar Reddy </a:t>
            </a:r>
            <a:r>
              <a:rPr lang="en-US" sz="2000" b="1" u="sng" dirty="0" err="1">
                <a:latin typeface="Times New Roman" panose="02020603050405020304" pitchFamily="18" charset="0"/>
                <a:cs typeface="Times New Roman" panose="02020603050405020304" pitchFamily="18" charset="0"/>
              </a:rPr>
              <a:t>Thummala</a:t>
            </a:r>
            <a:endParaRPr lang="en-US" sz="2000" b="1" u="sng"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Memory </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Synchronizer</a:t>
            </a:r>
          </a:p>
          <a:p>
            <a:pPr lvl="1">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Generator</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Sequence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0" indent="0">
              <a:buFont typeface="Wingdings" panose="05000000000000000000" pitchFamily="2" charset="2"/>
              <a:buNone/>
            </a:pP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64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713379"/>
            <a:ext cx="7886700" cy="4351338"/>
          </a:xfrm>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An asynchronous FIFO is a buffer that allows data to be written in one clock domain and read in another, with both clock domains operating independently. </a:t>
            </a:r>
          </a:p>
          <a:p>
            <a:pPr algn="just"/>
            <a:r>
              <a:rPr lang="en-US" sz="2400" dirty="0">
                <a:latin typeface="Times New Roman" panose="02020603050405020304" pitchFamily="18" charset="0"/>
                <a:cs typeface="Times New Roman" panose="02020603050405020304" pitchFamily="18" charset="0"/>
              </a:rPr>
              <a:t>This is essential for efficient and reliable data transfer in asynchronous systems, such as those dealing with different clock frequencies. </a:t>
            </a:r>
          </a:p>
          <a:p>
            <a:pPr algn="just"/>
            <a:r>
              <a:rPr lang="en-US" sz="2400" dirty="0">
                <a:latin typeface="Times New Roman" panose="02020603050405020304" pitchFamily="18" charset="0"/>
                <a:cs typeface="Times New Roman" panose="02020603050405020304" pitchFamily="18" charset="0"/>
              </a:rPr>
              <a:t>Asynchronous FIFOs ensure orderly data flow in digital systems characterized by asynchronous operations.</a:t>
            </a:r>
          </a:p>
          <a:p>
            <a:pPr algn="just"/>
            <a:endParaRPr lang="en-US" sz="2200" dirty="0">
              <a:latin typeface="Times New Roman" panose="02020603050405020304" pitchFamily="18" charset="0"/>
              <a:cs typeface="Times New Roman" panose="02020603050405020304" pitchFamily="18" charset="0"/>
            </a:endParaRPr>
          </a:p>
          <a:p>
            <a:r>
              <a:rPr lang="en-IN" sz="2200" b="1" u="sng" dirty="0">
                <a:latin typeface="Times New Roman" panose="02020603050405020304" pitchFamily="18" charset="0"/>
                <a:cs typeface="Times New Roman" panose="02020603050405020304" pitchFamily="18" charset="0"/>
              </a:rPr>
              <a:t>Specification</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Producer clk1 </a:t>
            </a:r>
            <a:r>
              <a:rPr lang="en-IN" sz="2200" dirty="0" err="1">
                <a:latin typeface="Times New Roman" panose="02020603050405020304" pitchFamily="18" charset="0"/>
                <a:cs typeface="Times New Roman" panose="02020603050405020304" pitchFamily="18" charset="0"/>
              </a:rPr>
              <a:t>freq</a:t>
            </a:r>
            <a:r>
              <a:rPr lang="en-IN" sz="2200" dirty="0">
                <a:latin typeface="Times New Roman" panose="02020603050405020304" pitchFamily="18" charset="0"/>
                <a:cs typeface="Times New Roman" panose="02020603050405020304" pitchFamily="18" charset="0"/>
              </a:rPr>
              <a:t> = 80 </a:t>
            </a:r>
            <a:r>
              <a:rPr lang="en-IN" sz="2200" dirty="0" err="1">
                <a:latin typeface="Times New Roman" panose="02020603050405020304" pitchFamily="18" charset="0"/>
                <a:cs typeface="Times New Roman" panose="02020603050405020304" pitchFamily="18" charset="0"/>
              </a:rPr>
              <a:t>Mhz</a:t>
            </a:r>
            <a:r>
              <a:rPr lang="en-IN" sz="2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Consumer clk2 </a:t>
            </a:r>
            <a:r>
              <a:rPr lang="en-IN" sz="2200" dirty="0" err="1">
                <a:latin typeface="Times New Roman" panose="02020603050405020304" pitchFamily="18" charset="0"/>
                <a:cs typeface="Times New Roman" panose="02020603050405020304" pitchFamily="18" charset="0"/>
              </a:rPr>
              <a:t>freq</a:t>
            </a:r>
            <a:r>
              <a:rPr lang="en-IN" sz="2200" dirty="0">
                <a:latin typeface="Times New Roman" panose="02020603050405020304" pitchFamily="18" charset="0"/>
                <a:cs typeface="Times New Roman" panose="02020603050405020304" pitchFamily="18" charset="0"/>
              </a:rPr>
              <a:t> = 50 </a:t>
            </a:r>
            <a:r>
              <a:rPr lang="en-IN" sz="2200" dirty="0" err="1">
                <a:latin typeface="Times New Roman" panose="02020603050405020304" pitchFamily="18" charset="0"/>
                <a:cs typeface="Times New Roman" panose="02020603050405020304" pitchFamily="18" charset="0"/>
              </a:rPr>
              <a:t>Mhz</a:t>
            </a:r>
            <a:r>
              <a:rPr lang="en-IN" sz="2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Max write Burst size = 120</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FIFO Depth = 45</a:t>
            </a:r>
          </a:p>
          <a:p>
            <a:pPr algn="just"/>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713379"/>
            <a:ext cx="7886700" cy="4351338"/>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 is writing at 0 clock cycle.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Consumer is reading at 0 clock cycles.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one data item = 1/80Mhz = 12.5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all data items = 120 * 12.5 = 1500ns.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read one data item = 1/50Mhz = 20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 of data items that can be read in a period of 1500 ns = 1500/20 =75.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Thus, the number of data items needs to be stored = 120–75=45.</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Therefore, logarithm of 64 with base 2 will result in 6 bits. Thus, we can         either choose a FIFO that is 64 in depth or design a FIFO with 45 in size. The Width of the FIFO is 6 bits.</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18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p:txBody>
          <a:bodyPr>
            <a:normAutofit/>
          </a:bodyPr>
          <a:lstStyle/>
          <a:p>
            <a:r>
              <a:rPr lang="en-US" dirty="0"/>
              <a:t>Talk about design Implementation</a:t>
            </a:r>
          </a:p>
          <a:p>
            <a:pPr lvl="1"/>
            <a:r>
              <a:rPr lang="en-US" dirty="0"/>
              <a:t>Source of design</a:t>
            </a:r>
          </a:p>
          <a:p>
            <a:pPr lvl="1"/>
            <a:r>
              <a:rPr lang="en-US" dirty="0"/>
              <a:t>Your groups contribution over the source of design</a:t>
            </a:r>
          </a:p>
          <a:p>
            <a:pPr lvl="1"/>
            <a:r>
              <a:rPr lang="en-US" dirty="0"/>
              <a:t>Quick specification of your design to be verified</a:t>
            </a:r>
          </a:p>
          <a:p>
            <a:pPr marL="0" indent="0">
              <a:buNone/>
            </a:pPr>
            <a:endParaRPr lang="en-US" dirty="0"/>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8</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4A141ED-BB91-1EC0-1F22-75D2D306F584}"/>
              </a:ext>
            </a:extLst>
          </p:cNvPr>
          <p:cNvPicPr>
            <a:picLocks noChangeAspect="1"/>
          </p:cNvPicPr>
          <p:nvPr/>
        </p:nvPicPr>
        <p:blipFill>
          <a:blip r:embed="rId4"/>
          <a:stretch>
            <a:fillRect/>
          </a:stretch>
        </p:blipFill>
        <p:spPr>
          <a:xfrm>
            <a:off x="228918" y="1212860"/>
            <a:ext cx="8487960" cy="4620270"/>
          </a:xfrm>
          <a:prstGeom prst="rect">
            <a:avLst/>
          </a:prstGeom>
        </p:spPr>
      </p:pic>
    </p:spTree>
    <p:extLst>
      <p:ext uri="{BB962C8B-B14F-4D97-AF65-F5344CB8AC3E}">
        <p14:creationId xmlns:p14="http://schemas.microsoft.com/office/powerpoint/2010/main" val="2580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713379"/>
            <a:ext cx="7886700" cy="4351338"/>
          </a:xfrm>
        </p:spPr>
        <p:txBody>
          <a:bodyPr>
            <a:normAutofit/>
          </a:bodyPr>
          <a:lstStyle/>
          <a:p>
            <a:pPr marL="0" lvl="0" indent="0" algn="l" rtl="0">
              <a:spcBef>
                <a:spcPts val="1000"/>
              </a:spcBef>
              <a:spcAft>
                <a:spcPts val="0"/>
              </a:spcAft>
              <a:buSzPct val="79999"/>
              <a:buNone/>
            </a:pPr>
            <a:r>
              <a:rPr lang="en-US" sz="2000" b="1" u="sng" dirty="0">
                <a:latin typeface="Times New Roman" panose="02020603050405020304" pitchFamily="18" charset="0"/>
                <a:cs typeface="Times New Roman" panose="02020603050405020304" pitchFamily="18" charset="0"/>
              </a:rPr>
              <a:t>Full and Empty Conditions:</a:t>
            </a:r>
            <a:endParaRPr lang="en-US" sz="20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ct val="79999"/>
              <a:buFont typeface="Noto Sans Symbols"/>
              <a:buChar char="❖"/>
            </a:pPr>
            <a:r>
              <a:rPr lang="en-US" sz="2000" b="1" dirty="0">
                <a:latin typeface="Times New Roman" panose="02020603050405020304" pitchFamily="18" charset="0"/>
                <a:cs typeface="Times New Roman" panose="02020603050405020304" pitchFamily="18" charset="0"/>
              </a:rPr>
              <a:t>Empty Condition: </a:t>
            </a:r>
            <a:r>
              <a:rPr lang="en-US" sz="2000" dirty="0">
                <a:latin typeface="Times New Roman" panose="02020603050405020304" pitchFamily="18" charset="0"/>
                <a:cs typeface="Times New Roman" panose="02020603050405020304" pitchFamily="18" charset="0"/>
              </a:rPr>
              <a:t>The FIFO is considered empty when the read and write pointers are both equal. </a:t>
            </a:r>
          </a:p>
          <a:p>
            <a:pPr marL="342900" lvl="0" indent="-342900" algn="l" rtl="0">
              <a:spcBef>
                <a:spcPts val="1000"/>
              </a:spcBef>
              <a:spcAft>
                <a:spcPts val="0"/>
              </a:spcAft>
              <a:buSzPct val="84705"/>
              <a:buFont typeface="Noto Sans Symbols"/>
              <a:buChar char="❖"/>
            </a:pPr>
            <a:r>
              <a:rPr lang="en-US" sz="2000" b="1" dirty="0">
                <a:latin typeface="Times New Roman" panose="02020603050405020304" pitchFamily="18" charset="0"/>
                <a:cs typeface="Times New Roman" panose="02020603050405020304" pitchFamily="18" charset="0"/>
              </a:rPr>
              <a:t>Full Condition: </a:t>
            </a:r>
            <a:r>
              <a:rPr lang="en-US" sz="2000" dirty="0">
                <a:latin typeface="Times New Roman" panose="02020603050405020304" pitchFamily="18" charset="0"/>
                <a:cs typeface="Times New Roman" panose="02020603050405020304" pitchFamily="18" charset="0"/>
              </a:rPr>
              <a:t>Design correctly identifies the FIFO as full when the write pointer has wrapped around and caught up to the read pointer. </a:t>
            </a:r>
            <a:r>
              <a:rPr lang="en-US" sz="2000" dirty="0">
                <a:solidFill>
                  <a:schemeClr val="dk1"/>
                </a:solidFill>
                <a:latin typeface="Times New Roman" panose="02020603050405020304" pitchFamily="18" charset="0"/>
                <a:cs typeface="Times New Roman" panose="02020603050405020304" pitchFamily="18" charset="0"/>
              </a:rPr>
              <a:t>The write pointer will increment the unused MSB while setting the rest of the bits back to zero.</a:t>
            </a:r>
          </a:p>
          <a:p>
            <a:pPr algn="just"/>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9</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597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ECE-593-Pre-Silicon_validation2">
  <a:themeElements>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eek1_mon.ppt">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eek1_mon.ppt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eek1_mon.ppt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eek1_mon.ppt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eek1_mon.ppt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eek1_mon.ppt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eek1_mon.ppt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eek1_mon.ppt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eek1_mon.ppt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E-593-Pre-Silicon_validation2" id="{E816BBEA-DD41-47A7-82CF-F49A6AEA5683}" vid="{3809818F-F50F-40C2-8E45-80BE8BC9E2F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9577</TotalTime>
  <Words>1584</Words>
  <Application>Microsoft Office PowerPoint</Application>
  <PresentationFormat>On-screen Show (4:3)</PresentationFormat>
  <Paragraphs>270</Paragraphs>
  <Slides>28</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Calibri Light</vt:lpstr>
      <vt:lpstr>Noto Sans Symbols</vt:lpstr>
      <vt:lpstr>Tenorite</vt:lpstr>
      <vt:lpstr>Times New Roman</vt:lpstr>
      <vt:lpstr>Verdana</vt:lpstr>
      <vt:lpstr>Wingdings</vt:lpstr>
      <vt:lpstr>Office Theme</vt:lpstr>
      <vt:lpstr>ECE-593-Pre-Silicon_validation2</vt:lpstr>
      <vt:lpstr>ECE 593 Fundamentals of Pre-Silicon Validation</vt:lpstr>
      <vt:lpstr>Design and Verification of Asynchronous FIFO Spring 2024 – Session 1 – Group 03</vt:lpstr>
      <vt:lpstr>Design and Verification of Asynchronous FIFO Spring 2024 – Session 1 – Group 03</vt:lpstr>
      <vt:lpstr>Project Introduction</vt:lpstr>
      <vt:lpstr>Project Introduction</vt:lpstr>
      <vt:lpstr>Project Introduction</vt:lpstr>
      <vt:lpstr>Project Introduction</vt:lpstr>
      <vt:lpstr>Design Implementation </vt:lpstr>
      <vt:lpstr>Design Implementation </vt:lpstr>
      <vt:lpstr>Design Implementation </vt:lpstr>
      <vt:lpstr>Design Implementation </vt:lpstr>
      <vt:lpstr>Design Implementation </vt:lpstr>
      <vt:lpstr>Class based Verification </vt:lpstr>
      <vt:lpstr>Class based Verification </vt:lpstr>
      <vt:lpstr>Class based Verification </vt:lpstr>
      <vt:lpstr>UVM based Verification</vt:lpstr>
      <vt:lpstr>UVM based Verification </vt:lpstr>
      <vt:lpstr>UVM based Verification </vt:lpstr>
      <vt:lpstr>UVM based Verification </vt:lpstr>
      <vt:lpstr>UVM based Verification </vt:lpstr>
      <vt:lpstr>UVM based Verification </vt:lpstr>
      <vt:lpstr>Test Scenarios and Coverage </vt:lpstr>
      <vt:lpstr>Simulation Results</vt:lpstr>
      <vt:lpstr>Simulation Results</vt:lpstr>
      <vt:lpstr>Challenges faced</vt:lpstr>
      <vt:lpstr>Conclusion</vt:lpstr>
      <vt:lpstr>References and Citations</vt:lpstr>
      <vt:lpstr>References and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593 Fundamentals of Pre-Silicon Validation</dc:title>
  <dc:creator>Venkatesh Patil</dc:creator>
  <cp:lastModifiedBy>naveen nani</cp:lastModifiedBy>
  <cp:revision>12</cp:revision>
  <dcterms:created xsi:type="dcterms:W3CDTF">2024-01-07T17:46:42Z</dcterms:created>
  <dcterms:modified xsi:type="dcterms:W3CDTF">2024-06-06T18:57:57Z</dcterms:modified>
</cp:coreProperties>
</file>