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8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HTML/Element/ul" TargetMode="External"/><Relationship Id="rId2" Type="http://schemas.openxmlformats.org/officeDocument/2006/relationships/hyperlink" Target="https://developer.mozilla.org/ru/docs/Web/HTML/Element/l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HTML/Element/p" TargetMode="External"/><Relationship Id="rId2" Type="http://schemas.openxmlformats.org/officeDocument/2006/relationships/hyperlink" Target="https://developer.mozilla.org/ru/docs/Web/HTML/Element/spa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HTML/Element/ul" TargetMode="External"/><Relationship Id="rId2" Type="http://schemas.openxmlformats.org/officeDocument/2006/relationships/hyperlink" Target="https://developer.mozilla.org/ru/docs/Web/HTML/Element/l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HTML/Element/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HTML/Element/Inpu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HTML/Element/span" TargetMode="External"/><Relationship Id="rId2" Type="http://schemas.openxmlformats.org/officeDocument/2006/relationships/hyperlink" Target="https://developer.mozilla.org/ru/docs/Web/HTML/Element/di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HTML/Element/div" TargetMode="External"/><Relationship Id="rId2" Type="http://schemas.openxmlformats.org/officeDocument/2006/relationships/hyperlink" Target="https://developer.mozilla.org/ru/docs/Web/HTML/Element/sp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Html/</a:t>
            </a:r>
            <a:r>
              <a:rPr lang="en-US" sz="2000" dirty="0" err="1">
                <a:solidFill>
                  <a:srgbClr val="080808"/>
                </a:solidFill>
              </a:rPr>
              <a:t>css</a:t>
            </a:r>
            <a:endParaRPr sz="2000" dirty="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 fontScale="90000"/>
          </a:bodyPr>
          <a:lstStyle/>
          <a:p>
            <a:r>
              <a:rPr lang="ru-RU" dirty="0"/>
              <a:t>Иерархические селекторы. Каскадирование</a:t>
            </a:r>
            <a:br>
              <a:rPr lang="ru-RU" b="1" dirty="0"/>
            </a:b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0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1153572"/>
            <a:ext cx="3575262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Дочерние селекторы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Комбинатор '&gt;' в отличие от пробела выбирает только те элементы, которые являются дочерними непосредственно по отношению к указанному элементу.</a:t>
            </a:r>
          </a:p>
          <a:p>
            <a:r>
              <a:rPr lang="ru-RU" b="1" dirty="0"/>
              <a:t>Пример: </a:t>
            </a:r>
            <a:r>
              <a:rPr lang="ru-RU" dirty="0"/>
              <a:t>селектор</a:t>
            </a:r>
            <a:r>
              <a:rPr lang="ru-RU" b="1" dirty="0"/>
              <a:t> </a:t>
            </a:r>
            <a:r>
              <a:rPr lang="en-US" dirty="0" err="1"/>
              <a:t>ul</a:t>
            </a:r>
            <a:r>
              <a:rPr lang="en-US" dirty="0"/>
              <a:t> &gt; li </a:t>
            </a:r>
            <a:r>
              <a:rPr lang="ru-RU" dirty="0"/>
              <a:t>выберет только дочерние элементы </a:t>
            </a:r>
            <a:r>
              <a:rPr lang="ru-RU" u="sng" dirty="0">
                <a:hlinkClick r:id="rId2"/>
              </a:rPr>
              <a:t>&lt;</a:t>
            </a:r>
            <a:r>
              <a:rPr lang="en-US" u="sng" dirty="0">
                <a:hlinkClick r:id="rId2"/>
              </a:rPr>
              <a:t>li&gt;</a:t>
            </a:r>
            <a:r>
              <a:rPr lang="en-US" dirty="0"/>
              <a:t>, </a:t>
            </a:r>
            <a:r>
              <a:rPr lang="ru-RU" dirty="0"/>
              <a:t>которые находятся внутри, на первом уровне вложенности по отношению к элементу </a:t>
            </a:r>
            <a:r>
              <a:rPr lang="ru-RU" u="sng" dirty="0">
                <a:hlinkClick r:id="rId3"/>
              </a:rPr>
              <a:t>&lt;</a:t>
            </a:r>
            <a:r>
              <a:rPr lang="en-US" u="sng" dirty="0">
                <a:hlinkClick r:id="rId3"/>
              </a:rPr>
              <a:t>ul&gt;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450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1153572"/>
            <a:ext cx="3575262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Комбинатор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всех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соседних элементов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Комбинатор '~' выбирает элементы, которые находятся на этом же уровне вложенности, после указанного элемента, с тем же родителем.</a:t>
            </a:r>
            <a:br>
              <a:rPr lang="en-US" dirty="0"/>
            </a:br>
            <a:endParaRPr lang="ru-RU" dirty="0"/>
          </a:p>
          <a:p>
            <a:r>
              <a:rPr lang="ru-RU" b="1" dirty="0"/>
              <a:t>Пример:</a:t>
            </a:r>
            <a:r>
              <a:rPr lang="ru-RU" dirty="0"/>
              <a:t> </a:t>
            </a:r>
            <a:r>
              <a:rPr lang="en-US" dirty="0"/>
              <a:t>p ~ span </a:t>
            </a:r>
            <a:r>
              <a:rPr lang="ru-RU" dirty="0"/>
              <a:t>выберет все элементы </a:t>
            </a:r>
            <a:r>
              <a:rPr lang="ru-RU" u="sng" dirty="0">
                <a:hlinkClick r:id="rId2"/>
              </a:rPr>
              <a:t>&lt;</a:t>
            </a:r>
            <a:r>
              <a:rPr lang="en-US" u="sng" dirty="0">
                <a:hlinkClick r:id="rId2"/>
              </a:rPr>
              <a:t>span&gt;</a:t>
            </a:r>
            <a:r>
              <a:rPr lang="en-US" dirty="0"/>
              <a:t>, </a:t>
            </a:r>
            <a:r>
              <a:rPr lang="ru-RU" dirty="0"/>
              <a:t>которые находятся после элемента </a:t>
            </a:r>
            <a:r>
              <a:rPr lang="ru-RU" u="sng" dirty="0">
                <a:hlinkClick r:id="rId3"/>
              </a:rPr>
              <a:t>&lt;</a:t>
            </a:r>
            <a:r>
              <a:rPr lang="en-US" u="sng" dirty="0">
                <a:hlinkClick r:id="rId3"/>
              </a:rPr>
              <a:t>p&gt;</a:t>
            </a:r>
            <a:r>
              <a:rPr lang="en-US" dirty="0"/>
              <a:t> </a:t>
            </a:r>
            <a:r>
              <a:rPr lang="ru-RU" dirty="0"/>
              <a:t>внутри одного родителя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17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1153572"/>
            <a:ext cx="3575262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Комбинатор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следующего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соседнего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элемента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Комбинатор '+' выбирает элемент, который находится непосредственно после указанного элемента, если у них общий родитель.</a:t>
            </a:r>
            <a:br>
              <a:rPr lang="en-US" dirty="0"/>
            </a:br>
            <a:endParaRPr lang="ru-RU" dirty="0"/>
          </a:p>
          <a:p>
            <a:r>
              <a:rPr lang="ru-RU" b="1" dirty="0"/>
              <a:t>Пример: </a:t>
            </a:r>
            <a:r>
              <a:rPr lang="ru-RU" dirty="0"/>
              <a:t>селектор </a:t>
            </a:r>
            <a:r>
              <a:rPr lang="en-US" dirty="0" err="1"/>
              <a:t>ul</a:t>
            </a:r>
            <a:r>
              <a:rPr lang="en-US" dirty="0"/>
              <a:t> + li </a:t>
            </a:r>
            <a:r>
              <a:rPr lang="ru-RU" dirty="0"/>
              <a:t>выберет любой </a:t>
            </a:r>
            <a:r>
              <a:rPr lang="ru-RU" u="sng" dirty="0">
                <a:hlinkClick r:id="rId2"/>
              </a:rPr>
              <a:t>&lt;</a:t>
            </a:r>
            <a:r>
              <a:rPr lang="en-US" u="sng" dirty="0">
                <a:hlinkClick r:id="rId2"/>
              </a:rPr>
              <a:t>li&gt;</a:t>
            </a:r>
            <a:r>
              <a:rPr lang="en-US" dirty="0"/>
              <a:t> </a:t>
            </a:r>
            <a:r>
              <a:rPr lang="ru-RU" dirty="0"/>
              <a:t>элемент, который  находится непосредственно после элемента </a:t>
            </a:r>
            <a:r>
              <a:rPr lang="ru-RU" u="sng" dirty="0">
                <a:hlinkClick r:id="rId3"/>
              </a:rPr>
              <a:t>&lt;</a:t>
            </a:r>
            <a:r>
              <a:rPr lang="en-US" u="sng" dirty="0">
                <a:hlinkClick r:id="rId3"/>
              </a:rPr>
              <a:t>ul&gt;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26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1153572"/>
            <a:ext cx="3575262" cy="4461163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FFFFFF"/>
                </a:solidFill>
              </a:rPr>
              <a:t>Псевдоклассы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Знак : позволяет выбрать элементы, основываясь на информации, которой нет в дереве элементов.</a:t>
            </a:r>
          </a:p>
          <a:p>
            <a:r>
              <a:rPr lang="ru-RU" b="1" dirty="0"/>
              <a:t>Пример: </a:t>
            </a:r>
            <a:r>
              <a:rPr lang="en-US" dirty="0" err="1"/>
              <a:t>a:visited</a:t>
            </a:r>
            <a:r>
              <a:rPr lang="en-US" dirty="0"/>
              <a:t> </a:t>
            </a:r>
            <a:r>
              <a:rPr lang="ru-RU" dirty="0"/>
              <a:t>соответствует всем элементам </a:t>
            </a:r>
            <a:r>
              <a:rPr lang="ru-RU" u="sng" dirty="0">
                <a:hlinkClick r:id="rId2"/>
              </a:rPr>
              <a:t>&lt;</a:t>
            </a:r>
            <a:r>
              <a:rPr lang="en-US" u="sng" dirty="0">
                <a:hlinkClick r:id="rId2"/>
              </a:rPr>
              <a:t>a&gt;</a:t>
            </a:r>
            <a:r>
              <a:rPr lang="en-US" dirty="0"/>
              <a:t> </a:t>
            </a:r>
            <a:r>
              <a:rPr lang="ru-RU" dirty="0"/>
              <a:t>которые имеют статус "посещённые".</a:t>
            </a:r>
          </a:p>
          <a:p>
            <a:r>
              <a:rPr lang="ru-RU" b="1" dirty="0"/>
              <a:t>Ещё пример</a:t>
            </a:r>
            <a:r>
              <a:rPr lang="ru-RU" dirty="0"/>
              <a:t>: </a:t>
            </a:r>
            <a:r>
              <a:rPr lang="en-US" dirty="0" err="1"/>
              <a:t>div:hover</a:t>
            </a:r>
            <a:r>
              <a:rPr lang="en-US" dirty="0"/>
              <a:t> </a:t>
            </a:r>
            <a:r>
              <a:rPr lang="ru-RU" dirty="0"/>
              <a:t>соответствует элементу, над которым проходит указатель мыши.</a:t>
            </a:r>
          </a:p>
          <a:p>
            <a:r>
              <a:rPr lang="ru-RU" b="1" dirty="0"/>
              <a:t>Ещё пример</a:t>
            </a:r>
            <a:r>
              <a:rPr lang="ru-RU" dirty="0"/>
              <a:t>: </a:t>
            </a:r>
            <a:r>
              <a:rPr lang="en-US" dirty="0" err="1"/>
              <a:t>input:focus</a:t>
            </a:r>
            <a:r>
              <a:rPr lang="en-US" dirty="0"/>
              <a:t> </a:t>
            </a:r>
            <a:r>
              <a:rPr lang="ru-RU" dirty="0"/>
              <a:t>соответствует полю ввода, которое получило фокус.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090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1153572"/>
            <a:ext cx="3575262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:first-child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:last-child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Знак : позволяет выбрать элементы, основываясь на информации, которой нет в дереве элементов.</a:t>
            </a:r>
          </a:p>
          <a:p>
            <a:r>
              <a:rPr lang="ru-RU" b="1" dirty="0"/>
              <a:t>Пример: </a:t>
            </a:r>
            <a:r>
              <a:rPr lang="en-US" dirty="0" err="1"/>
              <a:t>p:first-child</a:t>
            </a:r>
            <a:r>
              <a:rPr lang="en-US" dirty="0"/>
              <a:t> { color: red }</a:t>
            </a:r>
            <a:r>
              <a:rPr lang="ru-RU" dirty="0"/>
              <a:t>.</a:t>
            </a:r>
          </a:p>
          <a:p>
            <a:r>
              <a:rPr lang="ru-RU" b="1" dirty="0"/>
              <a:t>Ещё пример</a:t>
            </a:r>
            <a:r>
              <a:rPr lang="ru-RU" dirty="0"/>
              <a:t>: </a:t>
            </a:r>
            <a:r>
              <a:rPr lang="en-US" dirty="0" err="1"/>
              <a:t>div:hover</a:t>
            </a:r>
            <a:r>
              <a:rPr lang="en-US" dirty="0"/>
              <a:t> </a:t>
            </a:r>
            <a:r>
              <a:rPr lang="ru-RU" dirty="0"/>
              <a:t>соответствует элементу, над которым проходит указатель мыши.</a:t>
            </a:r>
          </a:p>
          <a:p>
            <a:r>
              <a:rPr lang="ru-RU" b="1" dirty="0"/>
              <a:t>Ещё пример</a:t>
            </a:r>
            <a:r>
              <a:rPr lang="ru-RU" dirty="0"/>
              <a:t>: </a:t>
            </a:r>
            <a:r>
              <a:rPr lang="en-US" dirty="0" err="1"/>
              <a:t>input:focus</a:t>
            </a:r>
            <a:r>
              <a:rPr lang="en-US" dirty="0"/>
              <a:t> </a:t>
            </a:r>
            <a:r>
              <a:rPr lang="ru-RU" dirty="0"/>
              <a:t>соответствует полю ввода, которое получило фокус.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98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1153572"/>
            <a:ext cx="3575262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:first-of-type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:last-of-type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Стилевой селектор </a:t>
            </a:r>
            <a:r>
              <a:rPr lang="ru-RU" dirty="0" err="1"/>
              <a:t>псевдокласса</a:t>
            </a:r>
            <a:r>
              <a:rPr lang="ru-RU" dirty="0"/>
              <a:t> </a:t>
            </a:r>
            <a:r>
              <a:rPr lang="ru-RU" b="1" dirty="0"/>
              <a:t>:</a:t>
            </a:r>
            <a:r>
              <a:rPr lang="en-US" b="1" dirty="0"/>
              <a:t>first-of-type</a:t>
            </a:r>
            <a:r>
              <a:rPr lang="en-US" dirty="0"/>
              <a:t> — </a:t>
            </a:r>
            <a:r>
              <a:rPr lang="ru-RU" dirty="0"/>
              <a:t>соответствует тем элементам, которые в своём контейнере является первыми </a:t>
            </a:r>
            <a:r>
              <a:rPr lang="ru-RU" b="1" dirty="0"/>
              <a:t>среди элементов того же типа</a:t>
            </a:r>
            <a:r>
              <a:rPr lang="ru-RU" dirty="0"/>
              <a:t>, т.е. того же тега.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Стилевой селектор </a:t>
            </a:r>
            <a:r>
              <a:rPr lang="ru-RU" dirty="0" err="1"/>
              <a:t>псевдокласса</a:t>
            </a:r>
            <a:r>
              <a:rPr lang="ru-RU" dirty="0"/>
              <a:t> </a:t>
            </a:r>
            <a:r>
              <a:rPr lang="ru-RU" b="1" dirty="0"/>
              <a:t>:</a:t>
            </a:r>
            <a:r>
              <a:rPr lang="en-US" b="1" dirty="0"/>
              <a:t>last-of-type</a:t>
            </a:r>
            <a:r>
              <a:rPr lang="en-US" dirty="0"/>
              <a:t> — </a:t>
            </a:r>
            <a:r>
              <a:rPr lang="ru-RU" dirty="0"/>
              <a:t>соответствует тем элементам, которые в своём контейнере является последними </a:t>
            </a:r>
            <a:r>
              <a:rPr lang="ru-RU" b="1" dirty="0"/>
              <a:t>среди элементов того же типа</a:t>
            </a:r>
            <a:r>
              <a:rPr lang="ru-RU" dirty="0"/>
              <a:t>, т.е. того же тега.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78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1153572"/>
            <a:ext cx="3575262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nth-child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:nth-child(odd)</a:t>
            </a:r>
            <a:r>
              <a:rPr lang="en-US" dirty="0"/>
              <a:t> — </a:t>
            </a:r>
            <a:r>
              <a:rPr lang="ru-RU" dirty="0"/>
              <a:t>соответствует элементам, которые в своём контейнере нечётные.</a:t>
            </a:r>
            <a:br>
              <a:rPr lang="ru-RU" dirty="0"/>
            </a:br>
            <a:r>
              <a:rPr lang="ru-RU" b="1" dirty="0"/>
              <a:t>:</a:t>
            </a:r>
            <a:r>
              <a:rPr lang="en-US" b="1" dirty="0"/>
              <a:t>nth-child(even)</a:t>
            </a:r>
            <a:r>
              <a:rPr lang="en-US" dirty="0"/>
              <a:t> — </a:t>
            </a:r>
            <a:r>
              <a:rPr lang="ru-RU" dirty="0"/>
              <a:t>соответствует элементам, которые в своём контейнере чётные.</a:t>
            </a:r>
            <a:br>
              <a:rPr lang="ru-RU" dirty="0"/>
            </a:br>
            <a:r>
              <a:rPr lang="ru-RU" b="1" dirty="0"/>
              <a:t>:</a:t>
            </a:r>
            <a:r>
              <a:rPr lang="en-US" b="1" dirty="0"/>
              <a:t>nth-child(</a:t>
            </a:r>
            <a:r>
              <a:rPr lang="en-US" b="1" i="1" dirty="0" err="1"/>
              <a:t>i</a:t>
            </a:r>
            <a:r>
              <a:rPr lang="en-US" b="1" dirty="0"/>
              <a:t>)</a:t>
            </a:r>
            <a:r>
              <a:rPr lang="en-US" dirty="0"/>
              <a:t> — </a:t>
            </a:r>
            <a:r>
              <a:rPr lang="ru-RU" dirty="0"/>
              <a:t>соответствует элементу, который в своём контейнере идёт</a:t>
            </a:r>
            <a:br>
              <a:rPr lang="ru-RU" dirty="0"/>
            </a:br>
            <a:r>
              <a:rPr lang="ru-RU" dirty="0"/>
              <a:t>под номером </a:t>
            </a:r>
            <a:r>
              <a:rPr lang="en-US" i="1" dirty="0" err="1"/>
              <a:t>i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:nth-child(</a:t>
            </a:r>
            <a:r>
              <a:rPr lang="en-US" b="1" i="1" dirty="0" err="1"/>
              <a:t>a</a:t>
            </a:r>
            <a:r>
              <a:rPr lang="en-US" b="1" dirty="0" err="1"/>
              <a:t>n+</a:t>
            </a:r>
            <a:r>
              <a:rPr lang="en-US" b="1" i="1" dirty="0" err="1"/>
              <a:t>b</a:t>
            </a:r>
            <a:r>
              <a:rPr lang="en-US" b="1" dirty="0"/>
              <a:t>)</a:t>
            </a:r>
            <a:r>
              <a:rPr lang="en-US" dirty="0"/>
              <a:t> — </a:t>
            </a:r>
            <a:r>
              <a:rPr lang="ru-RU" dirty="0"/>
              <a:t>вместо </a:t>
            </a:r>
            <a:r>
              <a:rPr lang="en-US" dirty="0"/>
              <a:t>n </a:t>
            </a:r>
            <a:r>
              <a:rPr lang="ru-RU" dirty="0"/>
              <a:t>будут подставлены числа от 0 и выше;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10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153572"/>
            <a:ext cx="4447309" cy="4461163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FFFFFF"/>
                </a:solidFill>
              </a:rPr>
              <a:t>Псевдоэлементы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b="1" dirty="0"/>
              <a:t>content: none</a:t>
            </a:r>
            <a:r>
              <a:rPr lang="en-US" dirty="0"/>
              <a:t> — </a:t>
            </a:r>
            <a:r>
              <a:rPr lang="ru-RU" dirty="0"/>
              <a:t>нет генерируемого содержимого.</a:t>
            </a:r>
            <a:br>
              <a:rPr lang="ru-RU" dirty="0"/>
            </a:br>
            <a:r>
              <a:rPr lang="en-US" b="1" dirty="0"/>
              <a:t>content: '</a:t>
            </a:r>
            <a:r>
              <a:rPr lang="ru-RU" b="1" i="1" dirty="0"/>
              <a:t>текст</a:t>
            </a:r>
            <a:r>
              <a:rPr lang="ru-RU" b="1" dirty="0"/>
              <a:t>'</a:t>
            </a:r>
            <a:r>
              <a:rPr lang="ru-RU" dirty="0"/>
              <a:t> — задаёт </a:t>
            </a:r>
            <a:r>
              <a:rPr lang="ru-RU" i="1" dirty="0"/>
              <a:t>текст</a:t>
            </a:r>
            <a:r>
              <a:rPr lang="ru-RU" dirty="0"/>
              <a:t> в качестве генерируемого содержимого;</a:t>
            </a:r>
            <a:br>
              <a:rPr lang="ru-RU" dirty="0"/>
            </a:br>
            <a:r>
              <a:rPr lang="ru-RU" i="1" dirty="0"/>
              <a:t>текст</a:t>
            </a:r>
            <a:r>
              <a:rPr lang="ru-RU" dirty="0"/>
              <a:t> не может содержать </a:t>
            </a:r>
            <a:r>
              <a:rPr lang="en-US" dirty="0"/>
              <a:t>HTML-</a:t>
            </a:r>
            <a:r>
              <a:rPr lang="ru-RU" dirty="0"/>
              <a:t>тегов или </a:t>
            </a:r>
            <a:r>
              <a:rPr lang="en-US" dirty="0"/>
              <a:t>HTML-</a:t>
            </a:r>
            <a:r>
              <a:rPr lang="ru-RU" dirty="0"/>
              <a:t>сущностей (мнемоник).</a:t>
            </a:r>
            <a:br>
              <a:rPr lang="ru-RU" dirty="0"/>
            </a:br>
            <a:r>
              <a:rPr lang="en-US" b="1" dirty="0"/>
              <a:t>content: </a:t>
            </a:r>
            <a:r>
              <a:rPr lang="en-US" b="1" dirty="0" err="1"/>
              <a:t>url</a:t>
            </a:r>
            <a:r>
              <a:rPr lang="en-US" b="1" dirty="0"/>
              <a:t>('</a:t>
            </a:r>
            <a:r>
              <a:rPr lang="ru-RU" b="1" i="1" dirty="0"/>
              <a:t>ссылка</a:t>
            </a:r>
            <a:r>
              <a:rPr lang="ru-RU" b="1" dirty="0"/>
              <a:t>')</a:t>
            </a:r>
            <a:r>
              <a:rPr lang="ru-RU" dirty="0"/>
              <a:t> — задаёт изображение, расположенное по </a:t>
            </a:r>
            <a:r>
              <a:rPr lang="ru-RU" i="1" dirty="0"/>
              <a:t>ссылке</a:t>
            </a:r>
            <a:r>
              <a:rPr lang="ru-RU" dirty="0"/>
              <a:t>, в качестве генерируемого содержимого.</a:t>
            </a:r>
            <a:br>
              <a:rPr lang="ru-RU" dirty="0"/>
            </a:br>
            <a:r>
              <a:rPr lang="en-US" b="1" dirty="0"/>
              <a:t>content: </a:t>
            </a:r>
            <a:r>
              <a:rPr lang="en-US" b="1" dirty="0" err="1"/>
              <a:t>attr</a:t>
            </a:r>
            <a:r>
              <a:rPr lang="en-US" b="1" dirty="0"/>
              <a:t>(</a:t>
            </a:r>
            <a:r>
              <a:rPr lang="ru-RU" b="1" i="1" dirty="0"/>
              <a:t>атрибут</a:t>
            </a:r>
            <a:r>
              <a:rPr lang="ru-RU" b="1" dirty="0"/>
              <a:t>)</a:t>
            </a:r>
            <a:r>
              <a:rPr lang="ru-RU" dirty="0"/>
              <a:t> — задаёт значение </a:t>
            </a:r>
            <a:r>
              <a:rPr lang="en-US" dirty="0"/>
              <a:t>HTML-</a:t>
            </a:r>
            <a:r>
              <a:rPr lang="ru-RU" i="1" dirty="0"/>
              <a:t>атрибута</a:t>
            </a:r>
            <a:r>
              <a:rPr lang="ru-RU" dirty="0"/>
              <a:t> тега в качестве генерируемого содержимого.</a:t>
            </a:r>
            <a:br>
              <a:rPr lang="ru-RU" dirty="0"/>
            </a:br>
            <a:r>
              <a:rPr lang="ru-RU" dirty="0"/>
              <a:t>свойством </a:t>
            </a:r>
            <a:r>
              <a:rPr lang="en-US" b="1" dirty="0"/>
              <a:t>counter-reset: </a:t>
            </a:r>
            <a:r>
              <a:rPr lang="ru-RU" b="1" i="1" dirty="0"/>
              <a:t>счётчик</a:t>
            </a:r>
            <a:r>
              <a:rPr lang="ru-RU" dirty="0"/>
              <a:t> и может быть увеличен в каких-либо тегах стилевым свойством </a:t>
            </a:r>
            <a:r>
              <a:rPr lang="en-US" b="1" dirty="0"/>
              <a:t>counter-increment: </a:t>
            </a:r>
            <a:r>
              <a:rPr lang="ru-RU" b="1" i="1" dirty="0"/>
              <a:t>счётчик</a:t>
            </a:r>
            <a:r>
              <a:rPr lang="ru-RU" dirty="0"/>
              <a:t>.</a:t>
            </a:r>
            <a:br>
              <a:rPr lang="ru-RU" dirty="0"/>
            </a:br>
            <a:r>
              <a:rPr lang="en-US" b="1" dirty="0"/>
              <a:t>content: </a:t>
            </a:r>
            <a:r>
              <a:rPr lang="ru-RU" b="1" i="1" dirty="0"/>
              <a:t>значение1</a:t>
            </a:r>
            <a:r>
              <a:rPr lang="ru-RU" b="1" dirty="0"/>
              <a:t> </a:t>
            </a:r>
            <a:r>
              <a:rPr lang="ru-RU" b="1" i="1" dirty="0"/>
              <a:t>значение2</a:t>
            </a:r>
            <a:r>
              <a:rPr lang="ru-RU" b="1" dirty="0"/>
              <a:t> </a:t>
            </a:r>
            <a:r>
              <a:rPr lang="ru-RU" b="1" i="1" dirty="0"/>
              <a:t>значение3</a:t>
            </a:r>
            <a:r>
              <a:rPr lang="ru-RU" b="1" dirty="0"/>
              <a:t>...</a:t>
            </a:r>
            <a:r>
              <a:rPr lang="ru-RU" dirty="0"/>
              <a:t> — может быть скомбинировано любое количество значений вышеуказанных форматов.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68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153572"/>
            <a:ext cx="4447309" cy="4461163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FFFFFF"/>
                </a:solidFill>
              </a:rPr>
              <a:t>Комбинированые</a:t>
            </a:r>
            <a:r>
              <a:rPr lang="ru-RU" dirty="0">
                <a:solidFill>
                  <a:srgbClr val="FFFFFF"/>
                </a:solidFill>
              </a:rPr>
              <a:t> селекторы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^='http://'],</a:t>
            </a:r>
          </a:p>
          <a:p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^='https://’]</a:t>
            </a:r>
          </a:p>
          <a:p>
            <a:r>
              <a:rPr lang="en-US" dirty="0" err="1"/>
              <a:t>a:not</a:t>
            </a:r>
            <a:r>
              <a:rPr lang="en-US" dirty="0"/>
              <a:t>([</a:t>
            </a:r>
            <a:r>
              <a:rPr lang="en-US" dirty="0" err="1"/>
              <a:t>href</a:t>
            </a:r>
            <a:r>
              <a:rPr lang="en-US" dirty="0"/>
              <a:t>^='http://']):not([</a:t>
            </a:r>
            <a:r>
              <a:rPr lang="en-US" dirty="0" err="1"/>
              <a:t>href</a:t>
            </a:r>
            <a:r>
              <a:rPr lang="en-US" dirty="0"/>
              <a:t>^='https://']) </a:t>
            </a:r>
          </a:p>
        </p:txBody>
      </p:sp>
    </p:spTree>
    <p:extLst>
      <p:ext uri="{BB962C8B-B14F-4D97-AF65-F5344CB8AC3E}">
        <p14:creationId xmlns:p14="http://schemas.microsoft.com/office/powerpoint/2010/main" val="2162591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153572"/>
            <a:ext cx="4447309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Веса стилевых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селекторов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В случае указания стилевых описаний в элементе </a:t>
            </a:r>
            <a:r>
              <a:rPr lang="en-US" b="1" dirty="0"/>
              <a:t>style</a:t>
            </a:r>
            <a:r>
              <a:rPr lang="en-US" dirty="0"/>
              <a:t>, </a:t>
            </a:r>
            <a:r>
              <a:rPr lang="ru-RU" dirty="0"/>
              <a:t>вес </a:t>
            </a:r>
            <a:r>
              <a:rPr lang="ru-RU" b="1" dirty="0"/>
              <a:t>каждого</a:t>
            </a:r>
            <a:r>
              <a:rPr lang="ru-RU" dirty="0"/>
              <a:t> стилевого описания зависит от селективности (выборочности, точности) его селектора. Чем точнее селектор, тем больше вес стилевых описаний, ему соответствующих.</a:t>
            </a:r>
          </a:p>
          <a:p>
            <a:r>
              <a:rPr lang="ru-RU" dirty="0"/>
              <a:t>При указании в любом стилевом описании специального признака </a:t>
            </a:r>
            <a:r>
              <a:rPr lang="ru-RU" b="1" dirty="0"/>
              <a:t>!</a:t>
            </a:r>
            <a:r>
              <a:rPr lang="en-US" b="1" dirty="0"/>
              <a:t>important</a:t>
            </a:r>
            <a:r>
              <a:rPr lang="en-US" dirty="0"/>
              <a:t>, </a:t>
            </a:r>
            <a:r>
              <a:rPr lang="ru-RU" dirty="0"/>
              <a:t>вес стилевого описания увеличивается в 10.000 раз.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0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Универсальный селектор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Выбирает все элементы. По желанию, он может быть ограничен определённым пространством имён или относиться ко всему пространству имён.</a:t>
            </a:r>
          </a:p>
          <a:p>
            <a:r>
              <a:rPr lang="ru-RU" b="1" dirty="0"/>
              <a:t>Пример:</a:t>
            </a:r>
            <a:r>
              <a:rPr lang="ru-RU" dirty="0"/>
              <a:t> * будет соответствовать всем элементам на странице.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75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153572"/>
            <a:ext cx="4447309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Веса стилевых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селекторов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r>
              <a:rPr lang="ru-RU" dirty="0"/>
              <a:t>каждый тег в селекторе добавляет к весу стилевого описания 1;</a:t>
            </a:r>
          </a:p>
          <a:p>
            <a:r>
              <a:rPr lang="ru-RU" dirty="0"/>
              <a:t>каждый класс и каждый </a:t>
            </a:r>
            <a:r>
              <a:rPr lang="ru-RU" dirty="0" err="1"/>
              <a:t>псевдокласс</a:t>
            </a:r>
            <a:r>
              <a:rPr lang="ru-RU" dirty="0"/>
              <a:t> в селекторе добавляет к весу стилевого описания 10;</a:t>
            </a:r>
          </a:p>
          <a:p>
            <a:r>
              <a:rPr lang="ru-RU" dirty="0"/>
              <a:t>каждый идентификатор в селекторе добавляет к весу стилевого описания 100.</a:t>
            </a:r>
          </a:p>
          <a:p>
            <a:r>
              <a:rPr lang="ru-RU" dirty="0"/>
              <a:t>Например, стилевое описание с селектором </a:t>
            </a:r>
            <a:r>
              <a:rPr lang="en-US" b="1" dirty="0" err="1"/>
              <a:t>p.info</a:t>
            </a:r>
            <a:r>
              <a:rPr lang="en-US" b="1" dirty="0"/>
              <a:t> span</a:t>
            </a:r>
            <a:r>
              <a:rPr lang="en-US" dirty="0"/>
              <a:t> </a:t>
            </a:r>
            <a:r>
              <a:rPr lang="ru-RU" dirty="0"/>
              <a:t>имеет вес 1+10+1 = 12, а стилевое описание с селектором </a:t>
            </a:r>
            <a:r>
              <a:rPr lang="ru-RU" b="1" dirty="0"/>
              <a:t>#</a:t>
            </a:r>
            <a:r>
              <a:rPr lang="en-US" b="1" dirty="0"/>
              <a:t>queen span</a:t>
            </a:r>
            <a:r>
              <a:rPr lang="en-US" dirty="0"/>
              <a:t> — </a:t>
            </a:r>
            <a:r>
              <a:rPr lang="ru-RU" dirty="0"/>
              <a:t>вес 101.</a:t>
            </a:r>
            <a:br>
              <a:rPr lang="ru-RU" dirty="0"/>
            </a:br>
            <a:r>
              <a:rPr lang="ru-RU" dirty="0"/>
              <a:t>Если стилевое описание не вынесено в элемент </a:t>
            </a:r>
            <a:r>
              <a:rPr lang="en-US" b="1" dirty="0"/>
              <a:t>style</a:t>
            </a:r>
            <a:r>
              <a:rPr lang="en-US" dirty="0"/>
              <a:t>, </a:t>
            </a:r>
            <a:r>
              <a:rPr lang="ru-RU" dirty="0"/>
              <a:t>а указано непосредственно в элементе в атрибуте </a:t>
            </a:r>
            <a:r>
              <a:rPr lang="en-US" b="1" dirty="0"/>
              <a:t>style</a:t>
            </a:r>
            <a:r>
              <a:rPr lang="en-US" dirty="0"/>
              <a:t>, </a:t>
            </a:r>
            <a:r>
              <a:rPr lang="ru-RU" dirty="0"/>
              <a:t>то такое стилевое описание имеет вес 1000.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34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153572"/>
            <a:ext cx="4447309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Управление режимом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отображения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display: block</a:t>
            </a:r>
            <a:endParaRPr lang="ru-RU" b="1" dirty="0"/>
          </a:p>
          <a:p>
            <a:r>
              <a:rPr lang="en-US" b="1" dirty="0"/>
              <a:t>display: inline</a:t>
            </a:r>
            <a:r>
              <a:rPr lang="ru-RU" b="1" dirty="0"/>
              <a:t> (</a:t>
            </a:r>
            <a:r>
              <a:rPr lang="ru-RU" i="1" dirty="0"/>
              <a:t>Понятия «ширина» и «высота» для него не имеют смысла.</a:t>
            </a:r>
            <a:r>
              <a:rPr lang="ru-RU" b="1" dirty="0"/>
              <a:t>)</a:t>
            </a:r>
          </a:p>
          <a:p>
            <a:r>
              <a:rPr lang="en-US" b="1" dirty="0"/>
              <a:t>display: inline-block</a:t>
            </a:r>
            <a:endParaRPr lang="ru-RU" b="1" dirty="0"/>
          </a:p>
          <a:p>
            <a:r>
              <a:rPr lang="en-US" b="1" dirty="0"/>
              <a:t>display: inline-table</a:t>
            </a:r>
            <a:endParaRPr lang="ru-RU" b="1" dirty="0"/>
          </a:p>
          <a:p>
            <a:r>
              <a:rPr lang="en-US" b="1" dirty="0"/>
              <a:t>display: none</a:t>
            </a:r>
            <a:endParaRPr lang="ru-RU" b="1" dirty="0"/>
          </a:p>
          <a:p>
            <a:r>
              <a:rPr lang="en-US" b="1" dirty="0"/>
              <a:t>display: flex</a:t>
            </a:r>
          </a:p>
          <a:p>
            <a:r>
              <a:rPr lang="en-US" b="1" dirty="0"/>
              <a:t>display </a:t>
            </a:r>
            <a:r>
              <a:rPr lang="en-US" dirty="0"/>
              <a:t>: </a:t>
            </a:r>
            <a:r>
              <a:rPr lang="en-US" b="1" dirty="0"/>
              <a:t>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0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153572"/>
            <a:ext cx="4447309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Управление видимостью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visibility: visible</a:t>
            </a:r>
            <a:r>
              <a:rPr lang="en-US" dirty="0"/>
              <a:t> — </a:t>
            </a:r>
            <a:r>
              <a:rPr lang="ru-RU" dirty="0"/>
              <a:t>видимый элемент (как обычно).</a:t>
            </a:r>
          </a:p>
          <a:p>
            <a:r>
              <a:rPr lang="en-US" b="1" dirty="0"/>
              <a:t>visibility: hidden</a:t>
            </a:r>
            <a:r>
              <a:rPr lang="en-US" dirty="0"/>
              <a:t> — </a:t>
            </a:r>
            <a:r>
              <a:rPr lang="ru-RU" dirty="0"/>
              <a:t>элемент и всё его содержимое невидимы, при этом они </a:t>
            </a:r>
            <a:r>
              <a:rPr lang="ru-RU" b="1" dirty="0"/>
              <a:t>занимают положенное им место на веб-</a:t>
            </a:r>
            <a:r>
              <a:rPr lang="ru-RU" b="1" dirty="0" err="1"/>
              <a:t>страни</a:t>
            </a:r>
            <a:endParaRPr lang="ru-RU" b="1" dirty="0"/>
          </a:p>
          <a:p>
            <a:r>
              <a:rPr lang="en-US" b="1" dirty="0"/>
              <a:t>opacity </a:t>
            </a:r>
            <a:r>
              <a:rPr lang="ru-RU" b="1" dirty="0" err="1"/>
              <a:t>це</a:t>
            </a:r>
            <a:r>
              <a:rPr lang="ru-RU" dirty="0"/>
              <a:t>, в отличие от </a:t>
            </a:r>
            <a:r>
              <a:rPr lang="en-US" b="1" dirty="0"/>
              <a:t>display: none</a:t>
            </a:r>
            <a:r>
              <a:rPr lang="en-US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41312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153572"/>
            <a:ext cx="4447309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Разбор ДЗ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http://</a:t>
            </a:r>
            <a:r>
              <a:rPr lang="en-US" b="1" dirty="0" err="1"/>
              <a:t>fe.it-academy.by</a:t>
            </a:r>
            <a:r>
              <a:rPr lang="en-US" b="1"/>
              <a:t>/Materials/HTMLCSS_V14/HTMLCSS_6.html#ANCHOR1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3981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Селекторы по типу элемента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Этот базовый селектор выбирает тип элементов, к которым будет применяться правило.</a:t>
            </a:r>
            <a:br>
              <a:rPr lang="ru-RU" dirty="0"/>
            </a:br>
            <a:endParaRPr lang="ru-RU" dirty="0"/>
          </a:p>
          <a:p>
            <a:r>
              <a:rPr lang="ru-RU" b="1" dirty="0"/>
              <a:t>Пример: </a:t>
            </a:r>
            <a:r>
              <a:rPr lang="ru-RU" dirty="0"/>
              <a:t>селектор</a:t>
            </a:r>
            <a:r>
              <a:rPr lang="ru-RU" b="1" dirty="0"/>
              <a:t> </a:t>
            </a:r>
            <a:r>
              <a:rPr lang="en-US" dirty="0"/>
              <a:t>input </a:t>
            </a:r>
            <a:r>
              <a:rPr lang="ru-RU" dirty="0"/>
              <a:t>выберет все элементы </a:t>
            </a:r>
            <a:r>
              <a:rPr lang="ru-RU" dirty="0">
                <a:hlinkClick r:id="rId2"/>
              </a:rPr>
              <a:t>&lt;</a:t>
            </a:r>
            <a:r>
              <a:rPr lang="en-US" dirty="0">
                <a:hlinkClick r:id="rId2"/>
              </a:rPr>
              <a:t>input&gt;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27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Селекторы по классу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Этот базовый селектор выбирает элементы, основываясь на значении их атрибута </a:t>
            </a:r>
            <a:r>
              <a:rPr lang="en-US" dirty="0"/>
              <a:t>class.</a:t>
            </a:r>
            <a:br>
              <a:rPr lang="ru-RU" dirty="0"/>
            </a:br>
            <a:endParaRPr lang="ru-RU" dirty="0"/>
          </a:p>
          <a:p>
            <a:r>
              <a:rPr lang="ru-RU" b="1" dirty="0"/>
              <a:t>Пример: </a:t>
            </a:r>
            <a:r>
              <a:rPr lang="ru-RU" dirty="0"/>
              <a:t>селектор</a:t>
            </a:r>
            <a:r>
              <a:rPr lang="ru-RU" b="1" dirty="0"/>
              <a:t> </a:t>
            </a:r>
            <a:r>
              <a:rPr lang="ru-RU" dirty="0"/>
              <a:t>.</a:t>
            </a:r>
            <a:r>
              <a:rPr lang="en-US" dirty="0"/>
              <a:t>index </a:t>
            </a:r>
            <a:r>
              <a:rPr lang="ru-RU" dirty="0"/>
              <a:t>выберет все элементы с соответствующим классом (который был определён в атрибуте </a:t>
            </a:r>
            <a:r>
              <a:rPr lang="en-US" dirty="0"/>
              <a:t>class="index").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72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153572"/>
            <a:ext cx="4167271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Селекторы по идентификатору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Этот базовый селектор выбирает элементы, основываясь на значении их </a:t>
            </a:r>
            <a:r>
              <a:rPr lang="en-US" dirty="0"/>
              <a:t>id </a:t>
            </a:r>
            <a:r>
              <a:rPr lang="ru-RU" dirty="0"/>
              <a:t>атрибута. Не забывайте, что идентификатор должен быть уникальным, т. е. использоваться только для одного элемента в </a:t>
            </a:r>
            <a:r>
              <a:rPr lang="en-US" dirty="0"/>
              <a:t>HTML-</a:t>
            </a:r>
            <a:r>
              <a:rPr lang="ru-RU" dirty="0"/>
              <a:t>документе. </a:t>
            </a:r>
            <a:br>
              <a:rPr lang="ru-RU" dirty="0"/>
            </a:br>
            <a:endParaRPr lang="ru-RU" dirty="0"/>
          </a:p>
          <a:p>
            <a:r>
              <a:rPr lang="ru-RU" b="1" dirty="0"/>
              <a:t>Пример: </a:t>
            </a:r>
            <a:r>
              <a:rPr lang="ru-RU" dirty="0"/>
              <a:t>селектор #</a:t>
            </a:r>
            <a:r>
              <a:rPr lang="en-US" dirty="0"/>
              <a:t>toc </a:t>
            </a:r>
            <a:r>
              <a:rPr lang="ru-RU" dirty="0"/>
              <a:t>выберет элемент с идентификатором </a:t>
            </a:r>
            <a:r>
              <a:rPr lang="en-US" dirty="0"/>
              <a:t>toc (</a:t>
            </a:r>
            <a:r>
              <a:rPr lang="ru-RU" dirty="0"/>
              <a:t>который был определён в атрибуте </a:t>
            </a:r>
            <a:r>
              <a:rPr lang="en-US" dirty="0"/>
              <a:t>id="toc").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2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Селекторы по атрибуту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Этот селектор выбирает все элементы, имеющие данный атрибут или атрибут с определённым значением.</a:t>
            </a:r>
          </a:p>
          <a:p>
            <a:r>
              <a:rPr lang="ru-RU" b="1" dirty="0"/>
              <a:t>Пример: </a:t>
            </a:r>
            <a:r>
              <a:rPr lang="ru-RU" dirty="0"/>
              <a:t>селектор [</a:t>
            </a:r>
            <a:r>
              <a:rPr lang="en-US" dirty="0" err="1"/>
              <a:t>autoplay</a:t>
            </a:r>
            <a:r>
              <a:rPr lang="en-US" dirty="0"/>
              <a:t>] </a:t>
            </a:r>
            <a:r>
              <a:rPr lang="ru-RU" dirty="0"/>
              <a:t>выберет все элементы, у которых есть  атрибут </a:t>
            </a:r>
            <a:r>
              <a:rPr lang="en-US" dirty="0" err="1"/>
              <a:t>autoplay</a:t>
            </a:r>
            <a:r>
              <a:rPr lang="en-US" dirty="0"/>
              <a:t> (</a:t>
            </a:r>
            <a:r>
              <a:rPr lang="ru-RU" dirty="0"/>
              <a:t>независимо от его значения).</a:t>
            </a:r>
          </a:p>
          <a:p>
            <a:r>
              <a:rPr lang="ru-RU" b="1" dirty="0"/>
              <a:t>Ещё пример</a:t>
            </a:r>
            <a:r>
              <a:rPr lang="ru-RU" dirty="0"/>
              <a:t>: </a:t>
            </a:r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$=".jpg"] </a:t>
            </a:r>
            <a:r>
              <a:rPr lang="ru-RU" dirty="0"/>
              <a:t>выберет все ссылки, у которых адрес заканчивается на ".</a:t>
            </a:r>
            <a:r>
              <a:rPr lang="en-US" dirty="0"/>
              <a:t>jpg".</a:t>
            </a:r>
            <a:endParaRPr lang="ru-RU" dirty="0"/>
          </a:p>
          <a:p>
            <a:r>
              <a:rPr lang="ru-RU" b="1" dirty="0"/>
              <a:t>Ещё пример</a:t>
            </a:r>
            <a:r>
              <a:rPr lang="ru-RU" dirty="0"/>
              <a:t>: </a:t>
            </a:r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^="https"] </a:t>
            </a:r>
            <a:r>
              <a:rPr lang="ru-RU" dirty="0"/>
              <a:t>выберет все ссылки, у которых адрес начинается на "</a:t>
            </a:r>
            <a:r>
              <a:rPr lang="en-US" dirty="0"/>
              <a:t>https".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5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1153572"/>
            <a:ext cx="3575262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Комбинаторы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92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Комбинатор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запятая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Комбинатор , это способ группировки, он выбирает все совпадающие узлы.</a:t>
            </a:r>
          </a:p>
          <a:p>
            <a:r>
              <a:rPr lang="ru-RU" b="1" dirty="0"/>
              <a:t>Пример:</a:t>
            </a:r>
            <a:r>
              <a:rPr lang="ru-RU" dirty="0"/>
              <a:t> </a:t>
            </a:r>
            <a:r>
              <a:rPr lang="en-US" dirty="0"/>
              <a:t>div, span </a:t>
            </a:r>
            <a:r>
              <a:rPr lang="ru-RU" dirty="0"/>
              <a:t>выберет оба элемента - и </a:t>
            </a:r>
            <a:r>
              <a:rPr lang="ru-RU" u="sng" dirty="0">
                <a:hlinkClick r:id="rId2"/>
              </a:rPr>
              <a:t>&lt;</a:t>
            </a:r>
            <a:r>
              <a:rPr lang="en-US" u="sng" dirty="0">
                <a:hlinkClick r:id="rId2"/>
              </a:rPr>
              <a:t>div&gt;</a:t>
            </a:r>
            <a:r>
              <a:rPr lang="en-US" dirty="0"/>
              <a:t> </a:t>
            </a:r>
            <a:r>
              <a:rPr lang="ru-RU" dirty="0"/>
              <a:t>и </a:t>
            </a:r>
            <a:r>
              <a:rPr lang="ru-RU" u="sng" dirty="0">
                <a:hlinkClick r:id="rId3"/>
              </a:rPr>
              <a:t>&lt;</a:t>
            </a:r>
            <a:r>
              <a:rPr lang="en-US" u="sng" dirty="0">
                <a:hlinkClick r:id="rId3"/>
              </a:rPr>
              <a:t>span&gt;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12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1153572"/>
            <a:ext cx="3575262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Комбинатор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пробел </a:t>
            </a:r>
            <a:r>
              <a:rPr lang="en-US" dirty="0">
                <a:solidFill>
                  <a:srgbClr val="FFFFFF"/>
                </a:solidFill>
              </a:rPr>
              <a:t>’ ‘</a:t>
            </a:r>
            <a:r>
              <a:rPr lang="ru-RU" dirty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Комбинатор ' ' (пробел) выбирает элементы, которые находятся внутри указанного элемента (вне зависимости от уровня вложенности).</a:t>
            </a:r>
            <a:r>
              <a:rPr lang="en-US" dirty="0"/>
              <a:t> </a:t>
            </a:r>
            <a:endParaRPr lang="ru-RU" dirty="0"/>
          </a:p>
          <a:p>
            <a:r>
              <a:rPr lang="ru-RU" b="1" dirty="0"/>
              <a:t>Пример: </a:t>
            </a:r>
            <a:r>
              <a:rPr lang="ru-RU" dirty="0"/>
              <a:t>селектор </a:t>
            </a:r>
            <a:r>
              <a:rPr lang="en-US" dirty="0"/>
              <a:t>div span </a:t>
            </a:r>
            <a:r>
              <a:rPr lang="ru-RU" dirty="0"/>
              <a:t>выберет все элементы </a:t>
            </a:r>
            <a:r>
              <a:rPr lang="ru-RU" u="sng" dirty="0">
                <a:hlinkClick r:id="rId2"/>
              </a:rPr>
              <a:t>&lt;</a:t>
            </a:r>
            <a:r>
              <a:rPr lang="en-US" u="sng" dirty="0">
                <a:hlinkClick r:id="rId2"/>
              </a:rPr>
              <a:t>span&gt;</a:t>
            </a:r>
            <a:r>
              <a:rPr lang="en-US" dirty="0"/>
              <a:t>, </a:t>
            </a:r>
            <a:r>
              <a:rPr lang="ru-RU" dirty="0"/>
              <a:t>которые находятся внутри элемента </a:t>
            </a:r>
            <a:r>
              <a:rPr lang="ru-RU" u="sng" dirty="0">
                <a:hlinkClick r:id="rId3"/>
              </a:rPr>
              <a:t>&lt;</a:t>
            </a:r>
            <a:r>
              <a:rPr lang="en-US" u="sng" dirty="0">
                <a:hlinkClick r:id="rId3"/>
              </a:rPr>
              <a:t>div&gt;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70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1132</Words>
  <Application>Microsoft Macintosh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Иерархические селекторы. Каскадирование </vt:lpstr>
      <vt:lpstr>Универсальный селектор</vt:lpstr>
      <vt:lpstr>Селекторы по типу элемента</vt:lpstr>
      <vt:lpstr>Селекторы по классу</vt:lpstr>
      <vt:lpstr>Селекторы по идентификатору</vt:lpstr>
      <vt:lpstr>Селекторы по атрибуту</vt:lpstr>
      <vt:lpstr>Комбинаторы</vt:lpstr>
      <vt:lpstr>Комбинатор запятая</vt:lpstr>
      <vt:lpstr>Комбинатор пробел ’ ‘ </vt:lpstr>
      <vt:lpstr>Дочерние селекторы</vt:lpstr>
      <vt:lpstr>Комбинатор всех  соседних элементов</vt:lpstr>
      <vt:lpstr>Комбинатор следующего соседнего элемента</vt:lpstr>
      <vt:lpstr>Псевдоклассы</vt:lpstr>
      <vt:lpstr>:first-child :last-child</vt:lpstr>
      <vt:lpstr>:first-of-type :last-of-type</vt:lpstr>
      <vt:lpstr>nth-child</vt:lpstr>
      <vt:lpstr>Псевдоэлементы</vt:lpstr>
      <vt:lpstr>Комбинированые селекторы</vt:lpstr>
      <vt:lpstr>Веса стилевых  селекторов</vt:lpstr>
      <vt:lpstr>Веса стилевых  селекторов</vt:lpstr>
      <vt:lpstr>Управление режимом  отображения</vt:lpstr>
      <vt:lpstr>Управление видимостью</vt:lpstr>
      <vt:lpstr>Разбор ДЗ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Обтекание. Вёрстка макетов. Селекторы </dc:title>
  <dc:creator>Aliaksandr Klimianok</dc:creator>
  <cp:lastModifiedBy>Aliaksandr Klimianok</cp:lastModifiedBy>
  <cp:revision>2</cp:revision>
  <dcterms:created xsi:type="dcterms:W3CDTF">2022-06-10T13:25:11Z</dcterms:created>
  <dcterms:modified xsi:type="dcterms:W3CDTF">2022-06-14T13:22:08Z</dcterms:modified>
</cp:coreProperties>
</file>