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61" r:id="rId3"/>
    <p:sldId id="260" r:id="rId4"/>
    <p:sldId id="262" r:id="rId5"/>
    <p:sldId id="270" r:id="rId6"/>
    <p:sldId id="271" r:id="rId7"/>
    <p:sldId id="264" r:id="rId8"/>
    <p:sldId id="272" r:id="rId9"/>
    <p:sldId id="273" r:id="rId10"/>
    <p:sldId id="265" r:id="rId11"/>
    <p:sldId id="266" r:id="rId12"/>
    <p:sldId id="267" r:id="rId13"/>
    <p:sldId id="268" r:id="rId14"/>
    <p:sldId id="269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1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3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-</a:t>
            </a:r>
            <a:endParaRPr sz="2000" dirty="0">
              <a:solidFill>
                <a:srgbClr val="0808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JavaScript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49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Functions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Локальная область видимости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9DCAC1-0A30-EB94-3C24-07A97D151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3" y="2642705"/>
            <a:ext cx="9486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6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Functions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Глобальная область видимости</a:t>
            </a:r>
          </a:p>
          <a:p>
            <a:r>
              <a:rPr lang="ru-RU" sz="2200" dirty="0"/>
              <a:t>У функции есть доступ к внешним переменным, например:</a:t>
            </a:r>
          </a:p>
        </p:txBody>
      </p:sp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BCAB469-3326-1304-6C47-717D9A9FD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07637"/>
            <a:ext cx="88392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2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Functions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Глобальная область видимости</a:t>
            </a:r>
          </a:p>
          <a:p>
            <a:r>
              <a:rPr lang="ru-RU" sz="2200" dirty="0"/>
              <a:t>Функция обладает полным доступом к внешним переменным и может изменять их значение.</a:t>
            </a:r>
          </a:p>
        </p:txBody>
      </p:sp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BCAB469-3326-1304-6C47-717D9A9FD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" y="3553951"/>
            <a:ext cx="89154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62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Functions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Внешняя переменная используется, только если внутри функции нет такой локальной.</a:t>
            </a:r>
          </a:p>
          <a:p>
            <a:r>
              <a:rPr lang="ru-RU" sz="2200" dirty="0"/>
              <a:t>Если одноимённая переменная объявляется внутри функции, тогда она перекрывает внешнюю. Например, в коде ниже функция использует локальную переменную </a:t>
            </a:r>
            <a:r>
              <a:rPr lang="en-US" sz="2200" dirty="0" err="1"/>
              <a:t>userName</a:t>
            </a:r>
            <a:r>
              <a:rPr lang="en-US" sz="2200" dirty="0"/>
              <a:t>. </a:t>
            </a:r>
            <a:r>
              <a:rPr lang="ru-RU" sz="2200" dirty="0"/>
              <a:t>Внешняя будет проигнорирована: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EFB14C-9E0D-CBD5-D55C-490B10B3A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03" y="3809999"/>
            <a:ext cx="8750300" cy="260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77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Functions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b="1" dirty="0"/>
              <a:t>Глобальные переменные</a:t>
            </a:r>
            <a:endParaRPr lang="ru-RU" sz="2200" dirty="0"/>
          </a:p>
          <a:p>
            <a:r>
              <a:rPr lang="ru-RU" sz="2200" dirty="0"/>
              <a:t>Переменные, объявленные снаружи всех функций, такие как внешняя переменная </a:t>
            </a:r>
            <a:r>
              <a:rPr lang="en-US" sz="2200" dirty="0" err="1"/>
              <a:t>userName</a:t>
            </a:r>
            <a:r>
              <a:rPr lang="en-US" sz="2200" dirty="0"/>
              <a:t> </a:t>
            </a:r>
            <a:r>
              <a:rPr lang="ru-RU" sz="2200" dirty="0"/>
              <a:t>в вышеприведённом коде – называются </a:t>
            </a:r>
            <a:r>
              <a:rPr lang="ru-RU" sz="2200" i="1" dirty="0"/>
              <a:t>глобальными</a:t>
            </a:r>
            <a:r>
              <a:rPr lang="ru-RU" sz="2200" dirty="0"/>
              <a:t>.</a:t>
            </a:r>
          </a:p>
          <a:p>
            <a:r>
              <a:rPr lang="ru-RU" sz="2200" i="1" dirty="0"/>
              <a:t>Глобальные переменные</a:t>
            </a:r>
            <a:r>
              <a:rPr lang="ru-RU" sz="2200" dirty="0"/>
              <a:t> видимы для любой функции (если только их не перекрывают одноимённые локальные переменные).</a:t>
            </a:r>
          </a:p>
          <a:p>
            <a:r>
              <a:rPr lang="ru-RU" sz="2200" dirty="0"/>
              <a:t>Желательно сводить использование глобальных переменных к минимуму. В современном коде обычно мало или совсем нет глобальных переменных. Хотя они иногда полезны для хранения важнейших «</a:t>
            </a:r>
            <a:r>
              <a:rPr lang="ru-RU" sz="2200" dirty="0" err="1"/>
              <a:t>общепроектовых</a:t>
            </a:r>
            <a:r>
              <a:rPr lang="ru-RU" sz="2200" dirty="0"/>
              <a:t>»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9533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Functions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Выбор имени функции</a:t>
            </a:r>
          </a:p>
          <a:p>
            <a:r>
              <a:rPr lang="ru-RU" sz="2200" dirty="0"/>
              <a:t>Функция – это действие. Поэтому имя функции обычно является глаголом. Оно должно быть простым, точным и описывать действие функции, чтобы программист, который будет читать код, получил верное представление о том, что делает функция.</a:t>
            </a:r>
          </a:p>
        </p:txBody>
      </p:sp>
    </p:spTree>
    <p:extLst>
      <p:ext uri="{BB962C8B-B14F-4D97-AF65-F5344CB8AC3E}">
        <p14:creationId xmlns:p14="http://schemas.microsoft.com/office/powerpoint/2010/main" val="1723678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Массивы (</a:t>
            </a:r>
            <a:r>
              <a:rPr lang="en-US" sz="5400" dirty="0"/>
              <a:t>Array</a:t>
            </a:r>
            <a:r>
              <a:rPr lang="ru-RU" sz="5400" dirty="0"/>
              <a:t>)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Для хранения упорядоченных коллекций существует особая структура данных, которая называется массив, </a:t>
            </a:r>
            <a:r>
              <a:rPr lang="en-US" sz="2200" dirty="0"/>
              <a:t>Array</a:t>
            </a:r>
            <a:endParaRPr lang="ru-RU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05766-6B01-8AC1-1BFF-8A98B793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2971800"/>
            <a:ext cx="95631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AA1331-972F-F44D-1C63-BCD8553F2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4221788"/>
            <a:ext cx="9575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93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Массивы (</a:t>
            </a:r>
            <a:r>
              <a:rPr lang="en-US" sz="5400" dirty="0"/>
              <a:t>Array</a:t>
            </a:r>
            <a:r>
              <a:rPr lang="ru-RU" sz="5400" dirty="0"/>
              <a:t>)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Элементы массива нумеруются, начиная с нуля.</a:t>
            </a:r>
          </a:p>
          <a:p>
            <a:r>
              <a:rPr lang="ru-RU" sz="2200" dirty="0"/>
              <a:t>Мы можем получить элемент, указав его номер в квадратных скобках: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36159-292C-2EC3-B506-28E0165A8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02936"/>
            <a:ext cx="82423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50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Массивы (</a:t>
            </a:r>
            <a:r>
              <a:rPr lang="en-US" sz="5400" dirty="0"/>
              <a:t>Array</a:t>
            </a:r>
            <a:r>
              <a:rPr lang="ru-RU" sz="5400" dirty="0"/>
              <a:t>)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Или добавить новый к существующему массиву: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6359F-8A6F-429A-13B6-05F66AB25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6" y="3111500"/>
            <a:ext cx="952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56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Массивы (</a:t>
            </a:r>
            <a:r>
              <a:rPr lang="en-US" sz="5400" dirty="0"/>
              <a:t>Array</a:t>
            </a:r>
            <a:r>
              <a:rPr lang="ru-RU" sz="5400" dirty="0"/>
              <a:t>)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Общее число элементов массива содержится в его свойстве </a:t>
            </a:r>
            <a:r>
              <a:rPr lang="en-US" sz="2200" dirty="0"/>
              <a:t>length:</a:t>
            </a:r>
            <a:endParaRPr lang="ru-RU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0E7EE-A601-A595-7BE3-5381DB049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8461"/>
            <a:ext cx="8788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1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Functions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Функции - ключевая концепция в </a:t>
            </a:r>
            <a:r>
              <a:rPr lang="en-US" sz="2400" dirty="0"/>
              <a:t>JavaScript.</a:t>
            </a:r>
          </a:p>
          <a:p>
            <a:pPr marL="0" indent="0">
              <a:buNone/>
            </a:pPr>
            <a:br>
              <a:rPr lang="ru-RU" sz="2400" dirty="0"/>
            </a:br>
            <a:r>
              <a:rPr lang="ru-RU" sz="2400" b="1" dirty="0"/>
              <a:t>Функция в </a:t>
            </a:r>
            <a:r>
              <a:rPr lang="en-US" sz="2400" b="1" dirty="0"/>
              <a:t>JavaScript</a:t>
            </a:r>
            <a:r>
              <a:rPr lang="en-US" sz="2400" dirty="0"/>
              <a:t> </a:t>
            </a:r>
            <a:r>
              <a:rPr lang="ru-RU" sz="2400" dirty="0"/>
              <a:t>специальный тип объектов, позволяющий формализовать средствами языка определённую логику поведения и обработки данных.</a:t>
            </a:r>
            <a:r>
              <a:rPr lang="en-US" sz="2400" dirty="0"/>
              <a:t> 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То есть, </a:t>
            </a:r>
            <a:r>
              <a:rPr lang="ru-RU" sz="2400" b="1" dirty="0"/>
              <a:t>описав</a:t>
            </a:r>
            <a:r>
              <a:rPr lang="ru-RU" sz="2400" dirty="0"/>
              <a:t> (объявив) функцию один раз, мы можем её </a:t>
            </a:r>
            <a:r>
              <a:rPr lang="ru-RU" sz="2400" b="1" dirty="0"/>
              <a:t>вызывать</a:t>
            </a:r>
            <a:r>
              <a:rPr lang="ru-RU" sz="2400" dirty="0"/>
              <a:t> из различных мест кода, и каждый раз будут выполняться операторы, составляющие </a:t>
            </a:r>
            <a:r>
              <a:rPr lang="ru-RU" sz="2400" b="1" dirty="0"/>
              <a:t>тело</a:t>
            </a:r>
            <a:r>
              <a:rPr lang="ru-RU" sz="2400" dirty="0"/>
              <a:t> функции.</a:t>
            </a:r>
          </a:p>
          <a:p>
            <a:pPr marL="0" indent="0">
              <a:buNone/>
            </a:pPr>
            <a:r>
              <a:rPr lang="ru-RU" sz="2400" dirty="0"/>
              <a:t>Можно их представить себе как строительные блоки программы, для повторного использования кода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86764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Массивы (</a:t>
            </a:r>
            <a:r>
              <a:rPr lang="en-US" sz="5400" dirty="0"/>
              <a:t>Array</a:t>
            </a:r>
            <a:r>
              <a:rPr lang="ru-RU" sz="5400" dirty="0"/>
              <a:t>)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В массиве могут храниться элементы любого типа.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BF8A87-A8EE-38C9-54E0-2DAF64E1B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6" y="2721864"/>
            <a:ext cx="9575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36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Массивы (</a:t>
            </a:r>
            <a:r>
              <a:rPr lang="en-US" sz="5400" dirty="0"/>
              <a:t>Array</a:t>
            </a:r>
            <a:r>
              <a:rPr lang="ru-RU" sz="5400" dirty="0"/>
              <a:t>)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Так же массивы имеют свои встроенные методы</a:t>
            </a:r>
            <a:r>
              <a:rPr lang="en-US" sz="2200" dirty="0"/>
              <a:t>:</a:t>
            </a:r>
            <a:endParaRPr lang="ru-RU" sz="2200" dirty="0"/>
          </a:p>
          <a:p>
            <a:r>
              <a:rPr lang="en-US" sz="2200" dirty="0" err="1"/>
              <a:t>arr.push</a:t>
            </a:r>
            <a:r>
              <a:rPr lang="en-US" sz="2200" dirty="0"/>
              <a:t>(...items) – </a:t>
            </a:r>
            <a:r>
              <a:rPr lang="ru-RU" sz="2200" dirty="0"/>
              <a:t>добавляет элементы в конец,</a:t>
            </a:r>
          </a:p>
          <a:p>
            <a:r>
              <a:rPr lang="en-US" sz="2200" dirty="0" err="1"/>
              <a:t>arr.pop</a:t>
            </a:r>
            <a:r>
              <a:rPr lang="en-US" sz="2200" dirty="0"/>
              <a:t>() – </a:t>
            </a:r>
            <a:r>
              <a:rPr lang="ru-RU" sz="2200" dirty="0"/>
              <a:t>извлекает элемент из конца,</a:t>
            </a:r>
          </a:p>
          <a:p>
            <a:r>
              <a:rPr lang="en-US" sz="2200" dirty="0" err="1"/>
              <a:t>arr.shift</a:t>
            </a:r>
            <a:r>
              <a:rPr lang="en-US" sz="2200" dirty="0"/>
              <a:t>() – </a:t>
            </a:r>
            <a:r>
              <a:rPr lang="ru-RU" sz="2200" dirty="0"/>
              <a:t>извлекает элемент из начала,</a:t>
            </a:r>
          </a:p>
          <a:p>
            <a:r>
              <a:rPr lang="en-US" sz="2200" dirty="0" err="1"/>
              <a:t>arr.unshift</a:t>
            </a:r>
            <a:r>
              <a:rPr lang="en-US" sz="2200" dirty="0"/>
              <a:t>(...items) – </a:t>
            </a:r>
            <a:r>
              <a:rPr lang="ru-RU" sz="2200" dirty="0"/>
              <a:t>добавляет элементы в начало.</a:t>
            </a:r>
          </a:p>
        </p:txBody>
      </p:sp>
    </p:spTree>
    <p:extLst>
      <p:ext uri="{BB962C8B-B14F-4D97-AF65-F5344CB8AC3E}">
        <p14:creationId xmlns:p14="http://schemas.microsoft.com/office/powerpoint/2010/main" val="455293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Массивы (</a:t>
            </a:r>
            <a:r>
              <a:rPr lang="en-US" sz="5400" dirty="0"/>
              <a:t>Array</a:t>
            </a:r>
            <a:r>
              <a:rPr lang="ru-RU" sz="5400" dirty="0"/>
              <a:t>)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 err="1"/>
              <a:t>arr.indexOf</a:t>
            </a:r>
            <a:r>
              <a:rPr lang="en-US" sz="2200" b="1" dirty="0"/>
              <a:t>(item, from) </a:t>
            </a:r>
            <a:r>
              <a:rPr lang="ru-RU" sz="2200" dirty="0"/>
              <a:t>ищет </a:t>
            </a:r>
            <a:r>
              <a:rPr lang="en-US" sz="2200" dirty="0"/>
              <a:t>item, </a:t>
            </a:r>
            <a:r>
              <a:rPr lang="ru-RU" sz="2200" dirty="0"/>
              <a:t>начиная с индекса </a:t>
            </a:r>
            <a:r>
              <a:rPr lang="en-US" sz="2200" dirty="0"/>
              <a:t>from, </a:t>
            </a:r>
            <a:r>
              <a:rPr lang="ru-RU" sz="2200" dirty="0"/>
              <a:t>и </a:t>
            </a:r>
            <a:r>
              <a:rPr lang="ru-RU" sz="2200" b="1" dirty="0"/>
              <a:t>возвращает индекс</a:t>
            </a:r>
            <a:r>
              <a:rPr lang="ru-RU" sz="2200" dirty="0"/>
              <a:t>, на котором был найден искомый элемент, в противном случае -1.</a:t>
            </a:r>
          </a:p>
          <a:p>
            <a:r>
              <a:rPr lang="en-US" sz="2200" b="1" dirty="0" err="1"/>
              <a:t>arr.lastIndexOf</a:t>
            </a:r>
            <a:r>
              <a:rPr lang="en-US" sz="2200" b="1" dirty="0"/>
              <a:t>(item, from) </a:t>
            </a:r>
            <a:r>
              <a:rPr lang="en-US" sz="2200" dirty="0"/>
              <a:t>– </a:t>
            </a:r>
            <a:r>
              <a:rPr lang="ru-RU" sz="2200" dirty="0"/>
              <a:t>то же самое, но ищет справа налево.</a:t>
            </a:r>
          </a:p>
          <a:p>
            <a:r>
              <a:rPr lang="en-US" sz="2200" b="1" dirty="0" err="1"/>
              <a:t>arr.includes</a:t>
            </a:r>
            <a:r>
              <a:rPr lang="en-US" sz="2200" b="1" dirty="0"/>
              <a:t>(item, from) </a:t>
            </a:r>
            <a:r>
              <a:rPr lang="en-US" sz="2200" dirty="0"/>
              <a:t>– </a:t>
            </a:r>
            <a:r>
              <a:rPr lang="ru-RU" sz="2200" dirty="0"/>
              <a:t>ищет </a:t>
            </a:r>
            <a:r>
              <a:rPr lang="en-US" sz="2200" dirty="0"/>
              <a:t>item, </a:t>
            </a:r>
            <a:r>
              <a:rPr lang="ru-RU" sz="2200" dirty="0"/>
              <a:t>начиная с индекса </a:t>
            </a:r>
            <a:r>
              <a:rPr lang="en-US" sz="2200" dirty="0"/>
              <a:t>from, </a:t>
            </a:r>
            <a:r>
              <a:rPr lang="ru-RU" sz="2200" dirty="0"/>
              <a:t>и возвращает </a:t>
            </a:r>
            <a:r>
              <a:rPr lang="en-US" sz="2200" dirty="0"/>
              <a:t>true, </a:t>
            </a:r>
            <a:r>
              <a:rPr lang="ru-RU" sz="2200" dirty="0"/>
              <a:t>если поиск успешен.</a:t>
            </a:r>
          </a:p>
          <a:p>
            <a:endParaRPr lang="ru-RU" sz="22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942125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Массивы (</a:t>
            </a:r>
            <a:r>
              <a:rPr lang="en-US" sz="5400" dirty="0"/>
              <a:t>Array</a:t>
            </a:r>
            <a:r>
              <a:rPr lang="ru-RU" sz="5400" dirty="0"/>
              <a:t>)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i="1" dirty="0" err="1"/>
              <a:t>Array.find</a:t>
            </a:r>
            <a:r>
              <a:rPr lang="en-US" sz="2200" i="1" dirty="0"/>
              <a:t>()</a:t>
            </a:r>
            <a:endParaRPr lang="ru-RU" sz="2200" i="1" dirty="0"/>
          </a:p>
          <a:p>
            <a:r>
              <a:rPr lang="en-US" sz="2200" i="1" dirty="0" err="1"/>
              <a:t>Array.filter</a:t>
            </a:r>
            <a:r>
              <a:rPr lang="en-US" sz="2200" i="1" dirty="0"/>
              <a:t>()</a:t>
            </a:r>
          </a:p>
          <a:p>
            <a:r>
              <a:rPr lang="en-US" sz="2200" i="1" dirty="0" err="1"/>
              <a:t>Array.map</a:t>
            </a:r>
            <a:r>
              <a:rPr lang="en-US" sz="2200" i="1" dirty="0"/>
              <a:t>()</a:t>
            </a:r>
          </a:p>
          <a:p>
            <a:r>
              <a:rPr lang="en-US" sz="2200" dirty="0"/>
              <a:t>callback</a:t>
            </a:r>
            <a:r>
              <a:rPr lang="ru-RU" sz="2200" dirty="0"/>
              <a:t>Функция, вызывающаяся для каждого значения в массиве, </a:t>
            </a:r>
            <a:endParaRPr lang="en-US" sz="2200" dirty="0"/>
          </a:p>
          <a:p>
            <a:r>
              <a:rPr lang="ru-RU" sz="2200" dirty="0"/>
              <a:t>принимает три параметра</a:t>
            </a:r>
          </a:p>
          <a:p>
            <a:pPr lvl="1"/>
            <a:r>
              <a:rPr lang="en-US" sz="1800" dirty="0"/>
              <a:t>element</a:t>
            </a:r>
            <a:r>
              <a:rPr lang="ru-RU" sz="1800" dirty="0"/>
              <a:t>Текущий обрабатываемый элемент в массиве</a:t>
            </a:r>
          </a:p>
          <a:p>
            <a:pPr lvl="1"/>
            <a:r>
              <a:rPr lang="en-US" sz="1800" dirty="0"/>
              <a:t>index</a:t>
            </a:r>
            <a:r>
              <a:rPr lang="ru-RU" sz="1800" dirty="0"/>
              <a:t>Индекс текущего обрабатываемого элемента в массиве</a:t>
            </a:r>
          </a:p>
          <a:p>
            <a:pPr lvl="1"/>
            <a:r>
              <a:rPr lang="en-US" sz="1800" dirty="0"/>
              <a:t>array</a:t>
            </a:r>
            <a:r>
              <a:rPr lang="ru-RU" sz="1800" dirty="0"/>
              <a:t>Массив, по которому осуществляется проход.</a:t>
            </a:r>
            <a:endParaRPr lang="en-US" sz="1800" dirty="0"/>
          </a:p>
          <a:p>
            <a:pPr lvl="1"/>
            <a:endParaRPr lang="ru-RU" sz="1800" dirty="0"/>
          </a:p>
          <a:p>
            <a:pPr lvl="1"/>
            <a:endParaRPr lang="ru-RU" sz="1800" dirty="0"/>
          </a:p>
          <a:p>
            <a:pPr lvl="1"/>
            <a:endParaRPr lang="en-US" sz="18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52913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err="1"/>
              <a:t>Хеши</a:t>
            </a:r>
            <a:r>
              <a:rPr lang="ru-RU" sz="5400" dirty="0"/>
              <a:t> (Объекты)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Хэш — </a:t>
            </a:r>
            <a:r>
              <a:rPr lang="ru-RU" sz="2200" b="1" dirty="0"/>
              <a:t>неупорядоченное</a:t>
            </a:r>
            <a:r>
              <a:rPr lang="ru-RU" sz="2200" dirty="0"/>
              <a:t> множество переменных, каждая из которых не имеет собственного имени, а имеет </a:t>
            </a:r>
            <a:r>
              <a:rPr lang="ru-RU" sz="2200" b="1" dirty="0"/>
              <a:t>ключ</a:t>
            </a:r>
            <a:r>
              <a:rPr lang="ru-RU" sz="2200" dirty="0"/>
              <a:t> — значение строкового или числового типа, с помощью которого можно получить доступ к переменной.</a:t>
            </a:r>
          </a:p>
          <a:p>
            <a:r>
              <a:rPr lang="ru-RU" sz="2200" dirty="0"/>
              <a:t>Переменные внутри хэша называются </a:t>
            </a:r>
            <a:r>
              <a:rPr lang="ru-RU" sz="2200" b="1" dirty="0"/>
              <a:t>элементами хэша</a:t>
            </a:r>
            <a:r>
              <a:rPr lang="ru-RU" sz="2200" dirty="0"/>
              <a:t>.</a:t>
            </a:r>
          </a:p>
          <a:p>
            <a:r>
              <a:rPr lang="ru-RU" sz="2200" dirty="0"/>
              <a:t>Поскольку элементы хэша собственного имени не имеют, обращаться к ним нужно,</a:t>
            </a:r>
            <a:br>
              <a:rPr lang="ru-RU" sz="2200" dirty="0"/>
            </a:br>
            <a:r>
              <a:rPr lang="ru-RU" sz="2200" dirty="0"/>
              <a:t>указывая имя хэша и ключ внутри хэша.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2937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err="1"/>
              <a:t>Хеши</a:t>
            </a:r>
            <a:r>
              <a:rPr lang="ru-RU" sz="5400" dirty="0"/>
              <a:t> (Объекты)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6F76F1B-6FC9-6CBB-87D2-0021253DD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4411"/>
            <a:ext cx="9499600" cy="1511300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4189027D-0CBF-5897-9131-68126EADA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4957"/>
            <a:ext cx="95504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20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err="1"/>
              <a:t>Хеши</a:t>
            </a:r>
            <a:r>
              <a:rPr lang="ru-RU" sz="5400" dirty="0"/>
              <a:t> (Объекты)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B62ABDF-EA76-0258-9313-E8839E25C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4680" y="-2324521"/>
            <a:ext cx="6777644" cy="115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6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Functions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ru-RU" sz="2200" dirty="0"/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20F1ACC-EAF8-C073-E339-0F922A8F4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90" y="1924411"/>
            <a:ext cx="8964096" cy="412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4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Functions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Пример</a:t>
            </a: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4002F765-75BB-7B4F-E712-03C032CD9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2660650"/>
            <a:ext cx="9740900" cy="153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ACB8CC-5377-DA87-65FF-48C961364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26" y="4197350"/>
            <a:ext cx="9740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7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Functions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Мы можем передать внутрь функции любую информацию, используя параметры (также называемые </a:t>
            </a:r>
            <a:r>
              <a:rPr lang="ru-RU" sz="2200" i="1" dirty="0"/>
              <a:t>аргументами функции</a:t>
            </a:r>
            <a:r>
              <a:rPr lang="ru-RU" sz="2200" dirty="0"/>
              <a:t>).</a:t>
            </a:r>
          </a:p>
          <a:p>
            <a:r>
              <a:rPr lang="ru-RU" sz="2200" dirty="0"/>
              <a:t>В нижеприведённом примере функции передаются два параметра: </a:t>
            </a:r>
            <a:r>
              <a:rPr lang="en-US" sz="2200" dirty="0"/>
              <a:t>from </a:t>
            </a:r>
            <a:r>
              <a:rPr lang="ru-RU" sz="2200" dirty="0"/>
              <a:t>и </a:t>
            </a:r>
            <a:r>
              <a:rPr lang="en-US" sz="2200" dirty="0"/>
              <a:t>text.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B4A73AB-8579-5AE7-A4CE-E21D6FE45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6" y="3368061"/>
            <a:ext cx="9499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1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Functions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Параметр – это переменная, указанная в круглых скобках в объявлении функции. Аргумент – это значение, которое передаётся функции при её вызове.</a:t>
            </a:r>
          </a:p>
          <a:p>
            <a:r>
              <a:rPr lang="ru-RU" sz="2200" dirty="0"/>
              <a:t>Мы объявляем функции со списком параметров, затем вызываем их, передавая аргументы.</a:t>
            </a:r>
          </a:p>
          <a:p>
            <a:r>
              <a:rPr lang="ru-RU" sz="2200" dirty="0"/>
              <a:t>В приведённом выше примере можно было бы сказать: "функция </a:t>
            </a:r>
            <a:r>
              <a:rPr lang="en-US" sz="2200" dirty="0" err="1"/>
              <a:t>showMessage</a:t>
            </a:r>
            <a:r>
              <a:rPr lang="en-US" sz="2200" dirty="0"/>
              <a:t> </a:t>
            </a:r>
            <a:r>
              <a:rPr lang="ru-RU" sz="2200" dirty="0"/>
              <a:t>объявляется с двумя параметрами, затем вызывается с двумя аргументами: </a:t>
            </a:r>
            <a:r>
              <a:rPr lang="en-US" sz="2200" dirty="0"/>
              <a:t>from </a:t>
            </a:r>
            <a:r>
              <a:rPr lang="ru-RU" sz="2200" dirty="0"/>
              <a:t>и "Привет"".</a:t>
            </a:r>
          </a:p>
          <a:p>
            <a:r>
              <a:rPr lang="ru-RU" sz="2200" dirty="0"/>
              <a:t>Если параметр не указан, то его значением становится </a:t>
            </a:r>
            <a:r>
              <a:rPr lang="en-US" sz="2200" dirty="0"/>
              <a:t>undefined.</a:t>
            </a:r>
          </a:p>
        </p:txBody>
      </p:sp>
    </p:spTree>
    <p:extLst>
      <p:ext uri="{BB962C8B-B14F-4D97-AF65-F5344CB8AC3E}">
        <p14:creationId xmlns:p14="http://schemas.microsoft.com/office/powerpoint/2010/main" val="366599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Functions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Функция может вернуть результат, который будет передан в вызвавший её код.</a:t>
            </a:r>
          </a:p>
          <a:p>
            <a:r>
              <a:rPr lang="ru-RU" sz="2200" dirty="0"/>
              <a:t>Простейшим примером может служить функция сложения двух чисел:</a:t>
            </a:r>
          </a:p>
          <a:p>
            <a:r>
              <a:rPr lang="ru-RU" sz="2200" dirty="0"/>
              <a:t>Директива </a:t>
            </a:r>
            <a:r>
              <a:rPr lang="en-US" sz="2200" dirty="0"/>
              <a:t>return </a:t>
            </a:r>
            <a:r>
              <a:rPr lang="ru-RU" sz="2200" dirty="0"/>
              <a:t>может находиться в любом месте тела функции. Как только выполнение доходит до этого места, функция останавливается, и значение возвращается в вызвавший её код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0580C92-B745-1216-A5E8-2E5A5CE67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74853"/>
            <a:ext cx="95758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7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Functions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Функция может вернуть результат, который будет передан в вызвавший её код.</a:t>
            </a:r>
          </a:p>
          <a:p>
            <a:r>
              <a:rPr lang="ru-RU" sz="2200" dirty="0"/>
              <a:t>Простейшим примером может служить функция сложения двух чисел: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96DC82-4342-9CF4-D2B3-354413007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56" y="2843609"/>
            <a:ext cx="7827260" cy="364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8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Functions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Возможно использовать </a:t>
            </a:r>
            <a:r>
              <a:rPr lang="en-US" sz="2200" dirty="0"/>
              <a:t>return </a:t>
            </a:r>
            <a:r>
              <a:rPr lang="ru-RU" sz="2200" dirty="0"/>
              <a:t>и без значения. Это приведёт к немедленному выходу из функции.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633F45CC-FDF5-CD4D-A620-B1BDA53B2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2664"/>
            <a:ext cx="95631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8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802</Words>
  <Application>Microsoft Macintosh PowerPoint</Application>
  <PresentationFormat>Widescreen</PresentationFormat>
  <Paragraphs>84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JavaScript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Массивы (Array)</vt:lpstr>
      <vt:lpstr>Массивы (Array)</vt:lpstr>
      <vt:lpstr>Массивы (Array)</vt:lpstr>
      <vt:lpstr>Массивы (Array)</vt:lpstr>
      <vt:lpstr>Массивы (Array)</vt:lpstr>
      <vt:lpstr>Массивы (Array)</vt:lpstr>
      <vt:lpstr>Массивы (Array)</vt:lpstr>
      <vt:lpstr>Массивы (Array)</vt:lpstr>
      <vt:lpstr>Хеши (Объекты)</vt:lpstr>
      <vt:lpstr>Хеши (Объекты)</vt:lpstr>
      <vt:lpstr>Хеши (Объекты)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</dc:title>
  <dc:creator>Aliaksandr Klimianok</dc:creator>
  <cp:lastModifiedBy>Aliaksandr Klimianok</cp:lastModifiedBy>
  <cp:revision>2</cp:revision>
  <dcterms:created xsi:type="dcterms:W3CDTF">2022-05-31T10:13:56Z</dcterms:created>
  <dcterms:modified xsi:type="dcterms:W3CDTF">2022-07-01T14:14:56Z</dcterms:modified>
</cp:coreProperties>
</file>