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"Thoughts on Flash"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call, candidacy, and recommendation stages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W3C and WHATWG conflict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Markup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XHTML 5 (XML-serialized HTML 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HTML/Element/Inp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span" TargetMode="External"/><Relationship Id="rId2" Type="http://schemas.openxmlformats.org/officeDocument/2006/relationships/hyperlink" Target="https://developer.mozilla.org/ru/docs/Web/HTML/Element/di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div" TargetMode="External"/><Relationship Id="rId2" Type="http://schemas.openxmlformats.org/officeDocument/2006/relationships/hyperlink" Target="https://developer.mozilla.org/ru/docs/Web/HTML/Element/spa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ul" TargetMode="External"/><Relationship Id="rId2" Type="http://schemas.openxmlformats.org/officeDocument/2006/relationships/hyperlink" Target="https://developer.mozilla.org/ru/docs/Web/HTML/Element/l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p" TargetMode="External"/><Relationship Id="rId2" Type="http://schemas.openxmlformats.org/officeDocument/2006/relationships/hyperlink" Target="https://developer.mozilla.org/ru/docs/Web/HTML/Element/spa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ul" TargetMode="External"/><Relationship Id="rId2" Type="http://schemas.openxmlformats.org/officeDocument/2006/relationships/hyperlink" Target="https://developer.mozilla.org/ru/docs/Web/HTML/Element/l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HTML/Element/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HTML/Element/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Html/</a:t>
            </a:r>
            <a:r>
              <a:rPr lang="en-US" sz="2000" dirty="0" err="1">
                <a:solidFill>
                  <a:srgbClr val="080808"/>
                </a:solidFill>
              </a:rPr>
              <a:t>css</a:t>
            </a:r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ru-RU" b="1" dirty="0"/>
              <a:t>Обтекание. Вёрстка макетов. Селекторы</a:t>
            </a:r>
            <a:br>
              <a:rPr lang="ru-RU" b="1" dirty="0"/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0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4" y="1153572"/>
            <a:ext cx="37689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Минусы табличной вёрстки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Продолжительная загрузка страницы</a:t>
            </a:r>
          </a:p>
          <a:p>
            <a:r>
              <a:rPr lang="ru-RU" dirty="0"/>
              <a:t>Громоздкий код</a:t>
            </a:r>
          </a:p>
          <a:p>
            <a:r>
              <a:rPr lang="ru-RU" dirty="0"/>
              <a:t>Отсутствует разделение содержимого, и оформления</a:t>
            </a:r>
          </a:p>
          <a:p>
            <a:r>
              <a:rPr lang="ru-RU" dirty="0"/>
              <a:t>Плохая индексация поисковиками</a:t>
            </a:r>
          </a:p>
          <a:p>
            <a:r>
              <a:rPr lang="ru-RU" dirty="0"/>
              <a:t>Таблицы нельзя наложить друг на друга, что создает определенные трудности при верстке сложных по дизайну страниц.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27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49" y="1153572"/>
            <a:ext cx="3747385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Плюсы блочной вёрстки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Все свойства блоков задаются в таблице стилей, что облегчает </a:t>
            </a:r>
            <a:r>
              <a:rPr lang="en-US" dirty="0"/>
              <a:t>html-</a:t>
            </a:r>
            <a:r>
              <a:rPr lang="ru-RU" dirty="0"/>
              <a:t>код.</a:t>
            </a:r>
          </a:p>
          <a:p>
            <a:r>
              <a:rPr lang="ru-RU" dirty="0"/>
              <a:t>Более быстрая загрузка страниц с блочной версткой (верстка </a:t>
            </a:r>
            <a:r>
              <a:rPr lang="en-US" dirty="0"/>
              <a:t>div’</a:t>
            </a:r>
            <a:r>
              <a:rPr lang="ru-RU" dirty="0" err="1"/>
              <a:t>ами</a:t>
            </a:r>
            <a:r>
              <a:rPr lang="ru-RU" dirty="0"/>
              <a:t>) по сравнению со страницами табличной верстки.</a:t>
            </a:r>
          </a:p>
          <a:p>
            <a:r>
              <a:rPr lang="ru-RU" dirty="0"/>
              <a:t>В отличии от таблиц, блоки - универсальное средство для создания любого дизайна.</a:t>
            </a:r>
          </a:p>
          <a:p>
            <a:r>
              <a:rPr lang="ru-RU" dirty="0"/>
              <a:t>Семантика</a:t>
            </a:r>
          </a:p>
          <a:p>
            <a:r>
              <a:rPr lang="ru-RU" dirty="0"/>
              <a:t>Доступность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22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Минусы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блочной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вёрстки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Гораздо сложнее </a:t>
            </a:r>
            <a:r>
              <a:rPr lang="ru-RU" b="1" dirty="0"/>
              <a:t>табличной вёрстки</a:t>
            </a:r>
            <a:r>
              <a:rPr lang="ru-RU" dirty="0"/>
              <a:t>.</a:t>
            </a:r>
          </a:p>
          <a:p>
            <a:r>
              <a:rPr lang="ru-RU" dirty="0"/>
              <a:t>Огромные проблемы с </a:t>
            </a:r>
            <a:r>
              <a:rPr lang="ru-RU" b="1" dirty="0" err="1"/>
              <a:t>кроссбраузерностью</a:t>
            </a:r>
            <a:r>
              <a:rPr lang="ru-RU" dirty="0"/>
              <a:t>.</a:t>
            </a:r>
          </a:p>
          <a:p>
            <a:r>
              <a:rPr lang="ru-RU" dirty="0"/>
              <a:t>Блоки начинают наезжать (либо спадать) друг на друга при маленьких разрешениях экрана.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42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жёсткая (</a:t>
            </a:r>
            <a:r>
              <a:rPr lang="en-US" dirty="0">
                <a:solidFill>
                  <a:srgbClr val="FFFFFF"/>
                </a:solidFill>
              </a:rPr>
              <a:t>fixed) </a:t>
            </a:r>
            <a:r>
              <a:rPr lang="ru-RU" dirty="0">
                <a:solidFill>
                  <a:srgbClr val="FFFFFF"/>
                </a:solidFill>
              </a:rPr>
              <a:t>и резиновая вёрстка	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fe.it-academy.by</a:t>
            </a:r>
            <a:r>
              <a:rPr lang="en-US" dirty="0"/>
              <a:t>/</a:t>
            </a:r>
            <a:r>
              <a:rPr lang="en-US" dirty="0" err="1"/>
              <a:t>ViewSlides.php?slide</a:t>
            </a:r>
            <a:r>
              <a:rPr lang="en-US" dirty="0"/>
              <a:t>=13847&amp;lect=72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45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84" y="1153572"/>
            <a:ext cx="3909088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Выравнивание блоков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проблема столбцов одинаковой высоты в блочной вёрстке</a:t>
            </a:r>
            <a:endParaRPr lang="en-US" dirty="0"/>
          </a:p>
          <a:p>
            <a:r>
              <a:rPr lang="en-US" dirty="0"/>
              <a:t>Margin: 0 auto</a:t>
            </a:r>
          </a:p>
        </p:txBody>
      </p:sp>
    </p:spTree>
    <p:extLst>
      <p:ext uri="{BB962C8B-B14F-4D97-AF65-F5344CB8AC3E}">
        <p14:creationId xmlns:p14="http://schemas.microsoft.com/office/powerpoint/2010/main" val="114171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есть большое количество ПО, фреймворков и библиотек, облегчающих вёрстку, в том числе адаптивную - можно и часто нужно использовать, но сначала нужно научиться верстать руками		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98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перерыв			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dirty="0"/>
          </a:p>
        </p:txBody>
      </p:sp>
      <p:pic>
        <p:nvPicPr>
          <p:cNvPr id="5" name="Picture 4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B711D15D-61FF-C2A9-1C76-F3D1096D2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19" y="1056891"/>
            <a:ext cx="6821733" cy="40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9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Css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ru-RU" dirty="0">
                <a:solidFill>
                  <a:srgbClr val="FFFFFF"/>
                </a:solidFill>
              </a:rPr>
              <a:t>селекторы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87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Универсальный селектор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Выбирает все элементы. По желанию, он может быть ограничен определённым пространством имён или относиться ко всему пространству имён.</a:t>
            </a:r>
          </a:p>
          <a:p>
            <a:r>
              <a:rPr lang="ru-RU" b="1" dirty="0"/>
              <a:t>Пример:</a:t>
            </a:r>
            <a:r>
              <a:rPr lang="ru-RU" dirty="0"/>
              <a:t> * будет соответствовать всем элементам на странице.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75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Селекторы по типу элемента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Этот базовый селектор выбирает тип элементов, к которым будет применяться правило.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</a:t>
            </a:r>
            <a:r>
              <a:rPr lang="ru-RU" b="1" dirty="0"/>
              <a:t> </a:t>
            </a:r>
            <a:r>
              <a:rPr lang="en-US" dirty="0"/>
              <a:t>input </a:t>
            </a:r>
            <a:r>
              <a:rPr lang="ru-RU" dirty="0"/>
              <a:t>выберет все элементы </a:t>
            </a:r>
            <a:r>
              <a:rPr lang="ru-RU" dirty="0">
                <a:hlinkClick r:id="rId2"/>
              </a:rPr>
              <a:t>&lt;</a:t>
            </a:r>
            <a:r>
              <a:rPr lang="en-US" dirty="0">
                <a:hlinkClick r:id="rId2"/>
              </a:rPr>
              <a:t>input&gt;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7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Float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стилевые свойства</a:t>
            </a:r>
            <a:endParaRPr lang="en-US" dirty="0"/>
          </a:p>
          <a:p>
            <a:r>
              <a:rPr lang="ru-RU" dirty="0"/>
              <a:t>их значения</a:t>
            </a:r>
            <a:endParaRPr lang="en-US" dirty="0"/>
          </a:p>
          <a:p>
            <a:r>
              <a:rPr lang="ru-RU" dirty="0"/>
              <a:t>примеры использования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8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Селекторы по классу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Этот базовый селектор выбирает элементы, основываясь на значении их атрибута </a:t>
            </a:r>
            <a:r>
              <a:rPr lang="en-US" dirty="0"/>
              <a:t>class.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</a:t>
            </a:r>
            <a:r>
              <a:rPr lang="ru-RU" b="1" dirty="0"/>
              <a:t> </a:t>
            </a:r>
            <a:r>
              <a:rPr lang="ru-RU" dirty="0"/>
              <a:t>.</a:t>
            </a:r>
            <a:r>
              <a:rPr lang="en-US" dirty="0"/>
              <a:t>index </a:t>
            </a:r>
            <a:r>
              <a:rPr lang="ru-RU" dirty="0"/>
              <a:t>выберет все элементы с соответствующим классом (который был определён в атрибуте </a:t>
            </a:r>
            <a:r>
              <a:rPr lang="en-US" dirty="0"/>
              <a:t>class="index").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72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53572"/>
            <a:ext cx="4167271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Селекторы по идентификатору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Этот базовый селектор выбирает элементы, основываясь на значении их </a:t>
            </a:r>
            <a:r>
              <a:rPr lang="en-US" dirty="0"/>
              <a:t>id </a:t>
            </a:r>
            <a:r>
              <a:rPr lang="ru-RU" dirty="0"/>
              <a:t>атрибута. Не забывайте, что идентификатор должен быть уникальным, т. е. использоваться только для одного элемента в </a:t>
            </a:r>
            <a:r>
              <a:rPr lang="en-US" dirty="0"/>
              <a:t>HTML-</a:t>
            </a:r>
            <a:r>
              <a:rPr lang="ru-RU" dirty="0"/>
              <a:t>документе. 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 #</a:t>
            </a:r>
            <a:r>
              <a:rPr lang="en-US" dirty="0"/>
              <a:t>toc </a:t>
            </a:r>
            <a:r>
              <a:rPr lang="ru-RU" dirty="0"/>
              <a:t>выберет элемент с идентификатором </a:t>
            </a:r>
            <a:r>
              <a:rPr lang="en-US" dirty="0"/>
              <a:t>toc (</a:t>
            </a:r>
            <a:r>
              <a:rPr lang="ru-RU" dirty="0"/>
              <a:t>который был определён в атрибуте </a:t>
            </a:r>
            <a:r>
              <a:rPr lang="en-US" dirty="0"/>
              <a:t>id="toc").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2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Селекторы по атрибуту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Этот селектор выбирает все элементы, имеющие данный атрибут или атрибут с определённым значением.</a:t>
            </a:r>
          </a:p>
          <a:p>
            <a:r>
              <a:rPr lang="ru-RU" b="1" dirty="0"/>
              <a:t>Пример: </a:t>
            </a:r>
            <a:r>
              <a:rPr lang="ru-RU" dirty="0"/>
              <a:t>селектор [</a:t>
            </a:r>
            <a:r>
              <a:rPr lang="en-US" dirty="0" err="1"/>
              <a:t>autoplay</a:t>
            </a:r>
            <a:r>
              <a:rPr lang="en-US" dirty="0"/>
              <a:t>] </a:t>
            </a:r>
            <a:r>
              <a:rPr lang="ru-RU" dirty="0"/>
              <a:t>выберет все элементы, у которых есть  атрибут </a:t>
            </a:r>
            <a:r>
              <a:rPr lang="en-US" dirty="0" err="1"/>
              <a:t>autoplay</a:t>
            </a:r>
            <a:r>
              <a:rPr lang="en-US" dirty="0"/>
              <a:t> (</a:t>
            </a:r>
            <a:r>
              <a:rPr lang="ru-RU" dirty="0"/>
              <a:t>независимо от его значения).</a:t>
            </a:r>
          </a:p>
          <a:p>
            <a:r>
              <a:rPr lang="ru-RU" b="1" dirty="0"/>
              <a:t>Ещё пример</a:t>
            </a:r>
            <a:r>
              <a:rPr lang="ru-RU" dirty="0"/>
              <a:t>: </a:t>
            </a:r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$=".jpg"] </a:t>
            </a:r>
            <a:r>
              <a:rPr lang="ru-RU" dirty="0"/>
              <a:t>выберет все ссылки, у которых адрес заканчивается на ".</a:t>
            </a:r>
            <a:r>
              <a:rPr lang="en-US" dirty="0"/>
              <a:t>jpg".</a:t>
            </a:r>
            <a:endParaRPr lang="ru-RU" dirty="0"/>
          </a:p>
          <a:p>
            <a:r>
              <a:rPr lang="ru-RU" b="1" dirty="0"/>
              <a:t>Ещё пример</a:t>
            </a:r>
            <a:r>
              <a:rPr lang="ru-RU" dirty="0"/>
              <a:t>: </a:t>
            </a:r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^="https"] </a:t>
            </a:r>
            <a:r>
              <a:rPr lang="ru-RU" dirty="0"/>
              <a:t>выберет все ссылки, у которых адрес начинается на "</a:t>
            </a:r>
            <a:r>
              <a:rPr lang="en-US" dirty="0"/>
              <a:t>https".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5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92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запятая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, это способ группировки, он выбирает все совпадающие узлы.</a:t>
            </a:r>
          </a:p>
          <a:p>
            <a:r>
              <a:rPr lang="ru-RU" b="1" dirty="0"/>
              <a:t>Пример:</a:t>
            </a:r>
            <a:r>
              <a:rPr lang="ru-RU" dirty="0"/>
              <a:t> </a:t>
            </a:r>
            <a:r>
              <a:rPr lang="en-US" dirty="0"/>
              <a:t>div, span </a:t>
            </a:r>
            <a:r>
              <a:rPr lang="ru-RU" dirty="0"/>
              <a:t>выберет оба элемента - и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div&gt;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span&gt;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26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пробел </a:t>
            </a:r>
            <a:r>
              <a:rPr lang="en-US" dirty="0">
                <a:solidFill>
                  <a:srgbClr val="FFFFFF"/>
                </a:solidFill>
              </a:rPr>
              <a:t>’ ‘</a:t>
            </a:r>
            <a:r>
              <a:rPr lang="ru-RU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' ' (пробел) выбирает элементы, которые находятся внутри указанного элемента (вне зависимости от уровня вложенности).</a:t>
            </a:r>
            <a:r>
              <a:rPr lang="en-US" dirty="0"/>
              <a:t> </a:t>
            </a: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 </a:t>
            </a:r>
            <a:r>
              <a:rPr lang="en-US" dirty="0"/>
              <a:t>div span </a:t>
            </a:r>
            <a:r>
              <a:rPr lang="ru-RU" dirty="0"/>
              <a:t>выберет все элементы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span&gt;</a:t>
            </a:r>
            <a:r>
              <a:rPr lang="en-US" dirty="0"/>
              <a:t>, </a:t>
            </a:r>
            <a:r>
              <a:rPr lang="ru-RU" dirty="0"/>
              <a:t>которые находятся внутри элемента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div&gt;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70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Дочерние селекторы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'&gt;' в отличие от пробела выбирает только те элементы, которые являются дочерними непосредственно по отношению к указанному элементу.</a:t>
            </a:r>
          </a:p>
          <a:p>
            <a:r>
              <a:rPr lang="ru-RU" b="1" dirty="0"/>
              <a:t>Пример: </a:t>
            </a:r>
            <a:r>
              <a:rPr lang="ru-RU" dirty="0"/>
              <a:t>селектор</a:t>
            </a:r>
            <a:r>
              <a:rPr lang="ru-RU" b="1" dirty="0"/>
              <a:t> </a:t>
            </a:r>
            <a:r>
              <a:rPr lang="en-US" dirty="0" err="1"/>
              <a:t>ul</a:t>
            </a:r>
            <a:r>
              <a:rPr lang="en-US" dirty="0"/>
              <a:t> &gt; li </a:t>
            </a:r>
            <a:r>
              <a:rPr lang="ru-RU" dirty="0"/>
              <a:t>выберет только дочерние элементы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li&gt;</a:t>
            </a:r>
            <a:r>
              <a:rPr lang="en-US" dirty="0"/>
              <a:t>, </a:t>
            </a:r>
            <a:r>
              <a:rPr lang="ru-RU" dirty="0"/>
              <a:t>которые находятся внутри, на первом уровне вложенности по отношению к элементу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ul&gt;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500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всех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соседних элементов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'~' выбирает элементы, которые находятся на этом же уровне вложенности, после указанного элемента, с тем же родителем.</a:t>
            </a:r>
            <a:br>
              <a:rPr lang="en-US" dirty="0"/>
            </a:br>
            <a:endParaRPr lang="ru-RU" dirty="0"/>
          </a:p>
          <a:p>
            <a:r>
              <a:rPr lang="ru-RU" b="1" dirty="0"/>
              <a:t>Пример:</a:t>
            </a:r>
            <a:r>
              <a:rPr lang="ru-RU" dirty="0"/>
              <a:t> </a:t>
            </a:r>
            <a:r>
              <a:rPr lang="en-US" dirty="0"/>
              <a:t>p ~ span </a:t>
            </a:r>
            <a:r>
              <a:rPr lang="ru-RU" dirty="0"/>
              <a:t>выберет все элементы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span&gt;</a:t>
            </a:r>
            <a:r>
              <a:rPr lang="en-US" dirty="0"/>
              <a:t>, </a:t>
            </a:r>
            <a:r>
              <a:rPr lang="ru-RU" dirty="0"/>
              <a:t>которые находятся после элемента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p&gt;</a:t>
            </a:r>
            <a:r>
              <a:rPr lang="en-US" dirty="0"/>
              <a:t> </a:t>
            </a:r>
            <a:r>
              <a:rPr lang="ru-RU" dirty="0"/>
              <a:t>внутри одного родителя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170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Комбинатор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следующего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соседнего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элемента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Комбинатор '+' выбирает элемент, который находится непосредственно после указанного элемента, если у них общий родитель.</a:t>
            </a:r>
            <a:br>
              <a:rPr lang="en-US" dirty="0"/>
            </a:br>
            <a:endParaRPr lang="ru-RU" dirty="0"/>
          </a:p>
          <a:p>
            <a:r>
              <a:rPr lang="ru-RU" b="1" dirty="0"/>
              <a:t>Пример: </a:t>
            </a:r>
            <a:r>
              <a:rPr lang="ru-RU" dirty="0"/>
              <a:t>селектор </a:t>
            </a:r>
            <a:r>
              <a:rPr lang="en-US" dirty="0" err="1"/>
              <a:t>ul</a:t>
            </a:r>
            <a:r>
              <a:rPr lang="en-US" dirty="0"/>
              <a:t> + li </a:t>
            </a:r>
            <a:r>
              <a:rPr lang="ru-RU" dirty="0"/>
              <a:t>выберет любой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li&gt;</a:t>
            </a:r>
            <a:r>
              <a:rPr lang="en-US" dirty="0"/>
              <a:t> </a:t>
            </a:r>
            <a:r>
              <a:rPr lang="ru-RU" dirty="0"/>
              <a:t>элемент, который  находится непосредственно после элемента </a:t>
            </a:r>
            <a:r>
              <a:rPr lang="ru-RU" u="sng" dirty="0">
                <a:hlinkClick r:id="rId3"/>
              </a:rPr>
              <a:t>&lt;</a:t>
            </a:r>
            <a:r>
              <a:rPr lang="en-US" u="sng" dirty="0">
                <a:hlinkClick r:id="rId3"/>
              </a:rPr>
              <a:t>ul&gt;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265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Псевдоклассы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Знак : позволяет выбрать элементы, основываясь на информации, которой нет в дереве элементов.</a:t>
            </a:r>
          </a:p>
          <a:p>
            <a:r>
              <a:rPr lang="ru-RU" b="1" dirty="0"/>
              <a:t>Пример: </a:t>
            </a:r>
            <a:r>
              <a:rPr lang="en-US" dirty="0" err="1"/>
              <a:t>a:visited</a:t>
            </a:r>
            <a:r>
              <a:rPr lang="en-US" dirty="0"/>
              <a:t> </a:t>
            </a:r>
            <a:r>
              <a:rPr lang="ru-RU" dirty="0"/>
              <a:t>соответствует всем элементам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a&gt;</a:t>
            </a:r>
            <a:r>
              <a:rPr lang="en-US" dirty="0"/>
              <a:t> </a:t>
            </a:r>
            <a:r>
              <a:rPr lang="ru-RU" dirty="0"/>
              <a:t>которые имеют статус "посещённые".</a:t>
            </a:r>
          </a:p>
          <a:p>
            <a:r>
              <a:rPr lang="ru-RU" b="1" dirty="0"/>
              <a:t>Ещё пример</a:t>
            </a:r>
            <a:r>
              <a:rPr lang="ru-RU" dirty="0"/>
              <a:t>: </a:t>
            </a:r>
            <a:r>
              <a:rPr lang="en-US" dirty="0" err="1"/>
              <a:t>div:hover</a:t>
            </a:r>
            <a:r>
              <a:rPr lang="en-US" dirty="0"/>
              <a:t> </a:t>
            </a:r>
            <a:r>
              <a:rPr lang="ru-RU" dirty="0"/>
              <a:t>соответствует элементу, над которым проходит указатель мыши.</a:t>
            </a:r>
          </a:p>
          <a:p>
            <a:r>
              <a:rPr lang="ru-RU" b="1" dirty="0"/>
              <a:t>Ещё пример</a:t>
            </a:r>
            <a:r>
              <a:rPr lang="ru-RU" dirty="0"/>
              <a:t>: </a:t>
            </a:r>
            <a:r>
              <a:rPr lang="en-US" dirty="0" err="1"/>
              <a:t>input:focus</a:t>
            </a:r>
            <a:r>
              <a:rPr lang="en-US" dirty="0"/>
              <a:t> </a:t>
            </a:r>
            <a:r>
              <a:rPr lang="ru-RU" dirty="0"/>
              <a:t>соответствует полю ввода, которое получило фокус.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90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ru-RU" dirty="0" err="1">
                <a:solidFill>
                  <a:srgbClr val="FFFFFF"/>
                </a:solidFill>
              </a:rPr>
              <a:t>тилевые</a:t>
            </a:r>
            <a:r>
              <a:rPr lang="ru-RU" dirty="0">
                <a:solidFill>
                  <a:srgbClr val="FFFFFF"/>
                </a:solidFill>
              </a:rPr>
              <a:t> свойства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float: left</a:t>
            </a:r>
            <a:r>
              <a:rPr lang="en-US" dirty="0"/>
              <a:t> — </a:t>
            </a:r>
            <a:r>
              <a:rPr lang="ru-RU" dirty="0"/>
              <a:t>элемент плавающий, прижат влево.</a:t>
            </a:r>
            <a:br>
              <a:rPr lang="ru-RU" dirty="0"/>
            </a:br>
            <a:r>
              <a:rPr lang="en-US" b="1" dirty="0"/>
              <a:t>float: right</a:t>
            </a:r>
            <a:r>
              <a:rPr lang="en-US" dirty="0"/>
              <a:t> — </a:t>
            </a:r>
            <a:r>
              <a:rPr lang="ru-RU" dirty="0"/>
              <a:t>элемент плавающий, прижат вправо.</a:t>
            </a:r>
            <a:br>
              <a:rPr lang="ru-RU" dirty="0"/>
            </a:br>
            <a:r>
              <a:rPr lang="en-US" b="1" dirty="0"/>
              <a:t>float: none</a:t>
            </a:r>
            <a:r>
              <a:rPr lang="en-US" dirty="0"/>
              <a:t> — </a:t>
            </a:r>
            <a:r>
              <a:rPr lang="ru-RU" dirty="0"/>
              <a:t>элемент обычный, не плавающий.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0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1153572"/>
            <a:ext cx="3575262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Псевдо элементы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Знак :: позволяет выбрать вещи, которых нет в </a:t>
            </a:r>
            <a:r>
              <a:rPr lang="en-US" dirty="0"/>
              <a:t>HTML.</a:t>
            </a:r>
            <a:endParaRPr lang="ru-RU" dirty="0"/>
          </a:p>
          <a:p>
            <a:r>
              <a:rPr lang="ru-RU" b="1" dirty="0"/>
              <a:t>Пример:</a:t>
            </a:r>
            <a:r>
              <a:rPr lang="ru-RU" dirty="0"/>
              <a:t> </a:t>
            </a:r>
            <a:r>
              <a:rPr lang="en-US" dirty="0"/>
              <a:t>p::first-line </a:t>
            </a:r>
            <a:r>
              <a:rPr lang="ru-RU" dirty="0"/>
              <a:t>соответствует первой линии абзаца </a:t>
            </a:r>
            <a:r>
              <a:rPr lang="ru-RU" u="sng" dirty="0">
                <a:hlinkClick r:id="rId2"/>
              </a:rPr>
              <a:t>&lt;</a:t>
            </a:r>
            <a:r>
              <a:rPr lang="en-US" u="sng" dirty="0">
                <a:hlinkClick r:id="rId2"/>
              </a:rPr>
              <a:t>p&gt;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0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Значение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Для построения многоколоночной вёрстки</a:t>
            </a:r>
          </a:p>
          <a:p>
            <a:r>
              <a:rPr lang="ru-RU" dirty="0"/>
              <a:t>Построение </a:t>
            </a:r>
            <a:r>
              <a:rPr lang="en-US" dirty="0"/>
              <a:t>Layout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82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Примеры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fe.it-academy.by</a:t>
            </a:r>
            <a:r>
              <a:rPr lang="en-US" dirty="0"/>
              <a:t>/Materials/HTMLCSS_V14/HTMLCSS_5.html#ANCHOR2</a:t>
            </a:r>
          </a:p>
        </p:txBody>
      </p:sp>
    </p:spTree>
    <p:extLst>
      <p:ext uri="{BB962C8B-B14F-4D97-AF65-F5344CB8AC3E}">
        <p14:creationId xmlns:p14="http://schemas.microsoft.com/office/powerpoint/2010/main" val="162770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Нюансы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хоть обтекающий контент располагается в коде ПОСЛЕ обтекаемого, но рамки и фон обтекающего залазят ПОД обтекаемого		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94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Способы решения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обтекание - </a:t>
            </a:r>
            <a:r>
              <a:rPr lang="en-US" dirty="0"/>
              <a:t>float, clear</a:t>
            </a:r>
          </a:p>
          <a:p>
            <a:r>
              <a:rPr lang="en-US" dirty="0"/>
              <a:t>Overflow: auto</a:t>
            </a:r>
            <a:endParaRPr lang="ru-RU" dirty="0"/>
          </a:p>
          <a:p>
            <a:r>
              <a:rPr lang="en-US" dirty="0"/>
              <a:t>clear </a:t>
            </a:r>
            <a:r>
              <a:rPr lang="ru-RU" dirty="0"/>
              <a:t>можно применять только к блочным (либо </a:t>
            </a:r>
            <a:r>
              <a:rPr lang="en-US" dirty="0"/>
              <a:t>float) </a:t>
            </a:r>
            <a:r>
              <a:rPr lang="ru-RU" dirty="0"/>
              <a:t>элементам, для тега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ru-RU" dirty="0"/>
              <a:t>например не сработает!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38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Виды вёрстки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Табличная</a:t>
            </a:r>
          </a:p>
          <a:p>
            <a:r>
              <a:rPr lang="ru-RU" dirty="0"/>
              <a:t>Блочная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81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" y="1153572"/>
            <a:ext cx="4059696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Плюсы табличной вёрстки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Простота в создании колонок</a:t>
            </a:r>
          </a:p>
          <a:p>
            <a:r>
              <a:rPr lang="ru-RU" dirty="0"/>
              <a:t>«Безразмерный» макет</a:t>
            </a:r>
          </a:p>
          <a:p>
            <a:r>
              <a:rPr lang="ru-RU" dirty="0"/>
              <a:t>Особенности отображения в браузерах.</a:t>
            </a:r>
          </a:p>
          <a:p>
            <a:r>
              <a:rPr lang="ru-RU" dirty="0"/>
              <a:t>Выравнивание элементов.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80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942</Words>
  <Application>Microsoft Macintosh PowerPoint</Application>
  <PresentationFormat>Widescreen</PresentationFormat>
  <Paragraphs>106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Обтекание. Вёрстка макетов. Селекторы </vt:lpstr>
      <vt:lpstr>Float</vt:lpstr>
      <vt:lpstr>Cтилевые свойства</vt:lpstr>
      <vt:lpstr>Значение</vt:lpstr>
      <vt:lpstr>Примеры</vt:lpstr>
      <vt:lpstr>Нюансы</vt:lpstr>
      <vt:lpstr>Способы решения</vt:lpstr>
      <vt:lpstr>Виды вёрстки</vt:lpstr>
      <vt:lpstr>Плюсы табличной вёрстки</vt:lpstr>
      <vt:lpstr>Минусы табличной вёрстки</vt:lpstr>
      <vt:lpstr>Плюсы блочной вёрстки</vt:lpstr>
      <vt:lpstr>Минусы блочной вёрстки</vt:lpstr>
      <vt:lpstr>жёсткая (fixed) и резиновая вёрстка </vt:lpstr>
      <vt:lpstr>Выравнивание блоков</vt:lpstr>
      <vt:lpstr>Frameworks</vt:lpstr>
      <vt:lpstr>перерыв   </vt:lpstr>
      <vt:lpstr>Css селекторы</vt:lpstr>
      <vt:lpstr>Универсальный селектор</vt:lpstr>
      <vt:lpstr>Селекторы по типу элемента</vt:lpstr>
      <vt:lpstr>Селекторы по классу</vt:lpstr>
      <vt:lpstr>Селекторы по идентификатору</vt:lpstr>
      <vt:lpstr>Селекторы по атрибуту</vt:lpstr>
      <vt:lpstr>Комбинаторы</vt:lpstr>
      <vt:lpstr>Комбинатор запятая</vt:lpstr>
      <vt:lpstr>Комбинатор пробел ’ ‘ </vt:lpstr>
      <vt:lpstr>Дочерние селекторы</vt:lpstr>
      <vt:lpstr>Комбинатор всех  соседних элементов</vt:lpstr>
      <vt:lpstr>Комбинатор следующего соседнего элемента</vt:lpstr>
      <vt:lpstr>Псевдоклассы</vt:lpstr>
      <vt:lpstr>Псевдо элементы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Обтекание. Вёрстка макетов. Селекторы </dc:title>
  <dc:creator>Aliaksandr Klimianok</dc:creator>
  <cp:lastModifiedBy>Aliaksandr Klimianok</cp:lastModifiedBy>
  <cp:revision>1</cp:revision>
  <dcterms:created xsi:type="dcterms:W3CDTF">2022-06-10T13:25:11Z</dcterms:created>
  <dcterms:modified xsi:type="dcterms:W3CDTF">2022-06-10T14:07:43Z</dcterms:modified>
</cp:coreProperties>
</file>