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2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3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String/toUpperCase" TargetMode="External"/><Relationship Id="rId2" Type="http://schemas.openxmlformats.org/officeDocument/2006/relationships/hyperlink" Target="https://developer.mozilla.org/ru/docs/Web/JavaScript/Reference/Global_Objects/String/toLowerC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.mozilla.org/ru/docs/Web/JavaScript/Reference/Global_Objects/String/indexO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eloper.mozilla.org/ru/docs/Web/JavaScript/Reference/Global_Objects/String/includ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String/endsWith" TargetMode="External"/><Relationship Id="rId2" Type="http://schemas.openxmlformats.org/officeDocument/2006/relationships/hyperlink" Target="https://developer.mozilla.org/ru/docs/Web/JavaScript/Reference/Global_Objects/String/startsWit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JavaScript/Guide/Grammar_and_types#unicod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ru-RU" dirty="0"/>
              <a:t>Встроенные классы и объекты. </a:t>
            </a:r>
            <a:r>
              <a:rPr lang="en-US" dirty="0"/>
              <a:t>DOM</a:t>
            </a:r>
            <a:endParaRPr sz="2000" dirty="0">
              <a:solidFill>
                <a:srgbClr val="0808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JavaScript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49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i="1" dirty="0"/>
              <a:t>Изменение регистра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Методы </a:t>
            </a:r>
            <a:r>
              <a:rPr lang="en-US" sz="2200" dirty="0">
                <a:hlinkClick r:id="rId2"/>
              </a:rPr>
              <a:t>toLowerCase()</a:t>
            </a:r>
            <a:r>
              <a:rPr lang="en-US" sz="2200" dirty="0"/>
              <a:t> </a:t>
            </a:r>
            <a:r>
              <a:rPr lang="ru-RU" sz="2200" dirty="0"/>
              <a:t>и </a:t>
            </a:r>
            <a:r>
              <a:rPr lang="en-US" sz="2200" dirty="0">
                <a:hlinkClick r:id="rId3"/>
              </a:rPr>
              <a:t>toUpperCase()</a:t>
            </a:r>
            <a:r>
              <a:rPr lang="en-US" sz="2200" dirty="0"/>
              <a:t> </a:t>
            </a:r>
            <a:r>
              <a:rPr lang="ru-RU" sz="2200" dirty="0"/>
              <a:t>меняют регистр символов:</a:t>
            </a:r>
          </a:p>
          <a:p>
            <a:endParaRPr lang="ru-RU" sz="2200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7C6DC7A-378C-5FE3-206E-246D511DC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9800"/>
            <a:ext cx="8010528" cy="10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9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i="1" dirty="0"/>
              <a:t>Изменение регистра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Если мы захотим перевести в нижний регистр какой-то конкретный символ: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D2A09-365B-255F-EB48-BC93F16DA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6" y="2641298"/>
            <a:ext cx="10684764" cy="78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8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i="1" dirty="0"/>
              <a:t>Поиск подстроки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Первый метод — </a:t>
            </a:r>
            <a:r>
              <a:rPr lang="en-US" sz="2200" dirty="0">
                <a:hlinkClick r:id="rId2"/>
              </a:rPr>
              <a:t>str.indexOf(substr, pos)</a:t>
            </a:r>
            <a:r>
              <a:rPr lang="en-US" sz="2200" dirty="0"/>
              <a:t>.</a:t>
            </a:r>
          </a:p>
          <a:p>
            <a:r>
              <a:rPr lang="ru-RU" sz="2200" dirty="0"/>
              <a:t>Он ищет подстроку </a:t>
            </a:r>
            <a:r>
              <a:rPr lang="en-US" sz="2200" dirty="0" err="1"/>
              <a:t>substr</a:t>
            </a:r>
            <a:r>
              <a:rPr lang="en-US" sz="2200" dirty="0"/>
              <a:t> </a:t>
            </a:r>
            <a:r>
              <a:rPr lang="ru-RU" sz="2200" dirty="0"/>
              <a:t>в строке </a:t>
            </a:r>
            <a:r>
              <a:rPr lang="en-US" sz="2200" dirty="0"/>
              <a:t>str, </a:t>
            </a:r>
            <a:r>
              <a:rPr lang="ru-RU" sz="2200" dirty="0"/>
              <a:t>начиная с позиции </a:t>
            </a:r>
            <a:r>
              <a:rPr lang="en-US" sz="2200" dirty="0"/>
              <a:t>pos, </a:t>
            </a:r>
            <a:r>
              <a:rPr lang="ru-RU" sz="2200" dirty="0"/>
              <a:t>и возвращает позицию, на которой располагается совпадение, либо -1 при отсутствии совпадений.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4908B95-2869-D317-CD33-7A3C5D166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53" y="3810066"/>
            <a:ext cx="11249111" cy="237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i="1" dirty="0"/>
              <a:t>Поиск подстроки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Более современный метод </a:t>
            </a:r>
            <a:r>
              <a:rPr lang="en-US" sz="2200" dirty="0">
                <a:hlinkClick r:id="rId2"/>
              </a:rPr>
              <a:t>str.includes(substr, pos)</a:t>
            </a:r>
            <a:r>
              <a:rPr lang="en-US" sz="2200" dirty="0"/>
              <a:t> </a:t>
            </a:r>
            <a:r>
              <a:rPr lang="ru-RU" sz="2200" dirty="0"/>
              <a:t>возвращает </a:t>
            </a:r>
            <a:r>
              <a:rPr lang="en-US" sz="2200" dirty="0"/>
              <a:t>true, </a:t>
            </a:r>
            <a:r>
              <a:rPr lang="ru-RU" sz="2200" dirty="0"/>
              <a:t>если в строке </a:t>
            </a:r>
            <a:r>
              <a:rPr lang="en-US" sz="2200" dirty="0"/>
              <a:t>str </a:t>
            </a:r>
            <a:r>
              <a:rPr lang="ru-RU" sz="2200" dirty="0"/>
              <a:t>есть подстрока </a:t>
            </a:r>
            <a:r>
              <a:rPr lang="en-US" sz="2200" dirty="0" err="1"/>
              <a:t>substr</a:t>
            </a:r>
            <a:r>
              <a:rPr lang="en-US" sz="2200" dirty="0"/>
              <a:t>, </a:t>
            </a:r>
            <a:r>
              <a:rPr lang="ru-RU" sz="2200" dirty="0"/>
              <a:t>либо </a:t>
            </a:r>
            <a:r>
              <a:rPr lang="en-US" sz="2200" dirty="0"/>
              <a:t>false, </a:t>
            </a:r>
            <a:r>
              <a:rPr lang="ru-RU" sz="2200" dirty="0"/>
              <a:t>если нет.</a:t>
            </a:r>
          </a:p>
          <a:p>
            <a:r>
              <a:rPr lang="ru-RU" sz="2200" dirty="0"/>
              <a:t>Это — правильный выбор, если нам необходимо проверить, есть ли совпадение, но позиция не нужна: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E40C6E6-994A-AB53-8A8F-6087D3265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6" y="3662256"/>
            <a:ext cx="9344394" cy="122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17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i="1" dirty="0"/>
              <a:t>Поиск подстроки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Методы </a:t>
            </a:r>
            <a:r>
              <a:rPr lang="en-US" sz="2200" dirty="0">
                <a:hlinkClick r:id="rId2"/>
              </a:rPr>
              <a:t>str.startsWith</a:t>
            </a:r>
            <a:r>
              <a:rPr lang="en-US" sz="2200" dirty="0"/>
              <a:t> </a:t>
            </a:r>
            <a:r>
              <a:rPr lang="ru-RU" sz="2200" dirty="0"/>
              <a:t>и </a:t>
            </a:r>
            <a:r>
              <a:rPr lang="en-US" sz="2200" dirty="0">
                <a:hlinkClick r:id="rId3"/>
              </a:rPr>
              <a:t>str.endsWith</a:t>
            </a:r>
            <a:r>
              <a:rPr lang="en-US" sz="2200" dirty="0"/>
              <a:t> </a:t>
            </a:r>
            <a:r>
              <a:rPr lang="ru-RU" sz="2200" dirty="0"/>
              <a:t>проверяют, соответственно, начинается ли и заканчивается ли строка определённой строкой: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E5FDB-AEAD-053B-EEA6-0BB699903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49013"/>
            <a:ext cx="10730423" cy="10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9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Получение подстроки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В </a:t>
            </a:r>
            <a:r>
              <a:rPr lang="en-US" sz="2200" dirty="0"/>
              <a:t>JavaScript </a:t>
            </a:r>
            <a:r>
              <a:rPr lang="ru-RU" sz="2200" dirty="0"/>
              <a:t>есть 3 метода для получения подстроки: </a:t>
            </a:r>
            <a:r>
              <a:rPr lang="en-US" sz="2200" b="1" dirty="0"/>
              <a:t>substring</a:t>
            </a:r>
            <a:r>
              <a:rPr lang="en-US" sz="2200" dirty="0"/>
              <a:t>, </a:t>
            </a:r>
            <a:r>
              <a:rPr lang="en-US" sz="2200" b="1" dirty="0" err="1"/>
              <a:t>substr</a:t>
            </a:r>
            <a:r>
              <a:rPr lang="en-US" sz="2200" dirty="0"/>
              <a:t> </a:t>
            </a:r>
            <a:r>
              <a:rPr lang="ru-RU" sz="2200" dirty="0"/>
              <a:t>и </a:t>
            </a:r>
            <a:r>
              <a:rPr lang="en-US" sz="2200" b="1" dirty="0"/>
              <a:t>slice.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2789351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Получение подстроки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str.slice</a:t>
            </a:r>
            <a:r>
              <a:rPr lang="en-US" sz="2400" b="1" dirty="0"/>
              <a:t>(start [, end])</a:t>
            </a:r>
            <a:endParaRPr lang="ru-RU" sz="2400" b="1" dirty="0"/>
          </a:p>
          <a:p>
            <a:r>
              <a:rPr lang="ru-RU" sz="2400" dirty="0"/>
              <a:t>Возвращает часть строки от </a:t>
            </a:r>
            <a:r>
              <a:rPr lang="en-US" sz="2400" dirty="0"/>
              <a:t>start </a:t>
            </a:r>
            <a:r>
              <a:rPr lang="ru-RU" sz="2400" dirty="0"/>
              <a:t>до (не включая) </a:t>
            </a:r>
            <a:r>
              <a:rPr lang="en-US" sz="2400" dirty="0"/>
              <a:t>end.</a:t>
            </a:r>
            <a:endParaRPr lang="en-US" sz="240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D77E5-B85E-1869-9970-5195E38DD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6" y="3334333"/>
            <a:ext cx="11095534" cy="116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1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Получение подстроки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 err="1"/>
              <a:t>str.substring</a:t>
            </a:r>
            <a:r>
              <a:rPr lang="en-US" sz="2200" b="1" dirty="0"/>
              <a:t>(start [, end])</a:t>
            </a:r>
            <a:endParaRPr lang="ru-RU" sz="2200" b="1" dirty="0"/>
          </a:p>
          <a:p>
            <a:r>
              <a:rPr lang="ru-RU" sz="2200" dirty="0"/>
              <a:t>Возвращает часть строки </a:t>
            </a:r>
            <a:r>
              <a:rPr lang="ru-RU" sz="2200" i="1" dirty="0"/>
              <a:t>между</a:t>
            </a:r>
            <a:r>
              <a:rPr lang="ru-RU" sz="2200" dirty="0"/>
              <a:t> </a:t>
            </a:r>
            <a:r>
              <a:rPr lang="en-US" sz="2200" dirty="0"/>
              <a:t>start </a:t>
            </a:r>
            <a:r>
              <a:rPr lang="ru-RU" sz="2200" dirty="0"/>
              <a:t>и </a:t>
            </a:r>
            <a:r>
              <a:rPr lang="en-US" sz="2200" dirty="0"/>
              <a:t>end (</a:t>
            </a:r>
            <a:r>
              <a:rPr lang="ru-RU" sz="2200" dirty="0"/>
              <a:t>не включая) </a:t>
            </a:r>
            <a:r>
              <a:rPr lang="en-US" sz="2200" dirty="0"/>
              <a:t>end.</a:t>
            </a:r>
          </a:p>
          <a:p>
            <a:r>
              <a:rPr lang="ru-RU" sz="2200" dirty="0"/>
              <a:t>Это — почти то же, что и </a:t>
            </a:r>
            <a:r>
              <a:rPr lang="en-US" sz="2200" dirty="0"/>
              <a:t>slice, </a:t>
            </a:r>
            <a:r>
              <a:rPr lang="ru-RU" sz="2200" dirty="0"/>
              <a:t>но можно задавать </a:t>
            </a:r>
            <a:r>
              <a:rPr lang="en-US" sz="2200" dirty="0"/>
              <a:t>start </a:t>
            </a:r>
            <a:r>
              <a:rPr lang="ru-RU" sz="2200" dirty="0"/>
              <a:t>больше </a:t>
            </a:r>
            <a:r>
              <a:rPr lang="en-US" sz="2200" dirty="0"/>
              <a:t>end.</a:t>
            </a:r>
            <a:br>
              <a:rPr lang="en-US" sz="2200" dirty="0"/>
            </a:br>
            <a:r>
              <a:rPr lang="ru-RU" sz="2200" dirty="0"/>
              <a:t>Если </a:t>
            </a:r>
            <a:r>
              <a:rPr lang="en-US" sz="2200" dirty="0"/>
              <a:t>start </a:t>
            </a:r>
            <a:r>
              <a:rPr lang="ru-RU" sz="2200" dirty="0"/>
              <a:t>больше </a:t>
            </a:r>
            <a:r>
              <a:rPr lang="en-US" sz="2200" dirty="0"/>
              <a:t>end, </a:t>
            </a:r>
            <a:r>
              <a:rPr lang="ru-RU" sz="2200" dirty="0"/>
              <a:t>то метод </a:t>
            </a:r>
            <a:r>
              <a:rPr lang="en-US" sz="2200" dirty="0"/>
              <a:t>substring </a:t>
            </a:r>
            <a:r>
              <a:rPr lang="ru-RU" sz="2200" dirty="0"/>
              <a:t>сработает так, как если бы аргументы были поменяны местами.</a:t>
            </a:r>
            <a:endParaRPr lang="ru-RU" sz="220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B98C7-5672-BD13-9947-7965ABCD5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6" y="3880682"/>
            <a:ext cx="7650505" cy="250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2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Получение подстроки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 err="1"/>
              <a:t>str.substr</a:t>
            </a:r>
            <a:r>
              <a:rPr lang="en-US" sz="2200" b="1" dirty="0"/>
              <a:t>(start [, length])</a:t>
            </a:r>
            <a:endParaRPr lang="ru-RU" sz="2200" b="1" dirty="0"/>
          </a:p>
          <a:p>
            <a:r>
              <a:rPr lang="ru-RU" sz="2200" dirty="0"/>
              <a:t>Возвращает часть строки от </a:t>
            </a:r>
            <a:r>
              <a:rPr lang="en-US" sz="2200" dirty="0"/>
              <a:t>start </a:t>
            </a:r>
            <a:r>
              <a:rPr lang="ru-RU" sz="2200" dirty="0"/>
              <a:t>длины </a:t>
            </a:r>
            <a:r>
              <a:rPr lang="en-US" sz="2200" dirty="0"/>
              <a:t>length.</a:t>
            </a:r>
          </a:p>
          <a:p>
            <a:r>
              <a:rPr lang="ru-RU" sz="2200" dirty="0"/>
              <a:t>В противоположность предыдущим методам, этот позволяет указать длину вместо конечной позиции:</a:t>
            </a:r>
            <a:endParaRPr lang="ru-RU" sz="2200" dirty="0">
              <a:effectLst/>
            </a:endParaRP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877749C-9BDD-D21A-149F-D7F016F41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55364"/>
            <a:ext cx="10036101" cy="131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6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Получение подстроки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 err="1"/>
              <a:t>str.substr</a:t>
            </a:r>
            <a:r>
              <a:rPr lang="en-US" sz="2200" b="1" dirty="0"/>
              <a:t>(start [, length])</a:t>
            </a:r>
            <a:endParaRPr lang="ru-RU" sz="2200" b="1" dirty="0"/>
          </a:p>
          <a:p>
            <a:r>
              <a:rPr lang="ru-RU" sz="2200" dirty="0"/>
              <a:t>Возвращает часть строки от </a:t>
            </a:r>
            <a:r>
              <a:rPr lang="en-US" sz="2200" dirty="0"/>
              <a:t>start </a:t>
            </a:r>
            <a:r>
              <a:rPr lang="ru-RU" sz="2200" dirty="0"/>
              <a:t>длины </a:t>
            </a:r>
            <a:r>
              <a:rPr lang="en-US" sz="2200" dirty="0"/>
              <a:t>length.</a:t>
            </a:r>
          </a:p>
          <a:p>
            <a:r>
              <a:rPr lang="ru-RU" sz="2200" dirty="0"/>
              <a:t>В противоположность предыдущим методам, этот позволяет указать длину вместо конечной позиции:</a:t>
            </a:r>
            <a:endParaRPr lang="ru-RU" sz="2200" dirty="0">
              <a:effectLst/>
            </a:endParaRP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877749C-9BDD-D21A-149F-D7F016F41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55364"/>
            <a:ext cx="10036101" cy="131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9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Встроенные объекты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/>
              <a:t>Класс </a:t>
            </a:r>
            <a:r>
              <a:rPr lang="en-US" sz="2200" b="1" dirty="0"/>
              <a:t>String</a:t>
            </a:r>
            <a:r>
              <a:rPr lang="en-US" sz="2200" dirty="0"/>
              <a:t> </a:t>
            </a:r>
            <a:r>
              <a:rPr lang="ru-RU" sz="2200" dirty="0"/>
              <a:t>содержит свойства и методы для работы со строками.</a:t>
            </a:r>
            <a:br>
              <a:rPr lang="ru-RU" sz="2200" dirty="0"/>
            </a:br>
            <a:br>
              <a:rPr lang="ru-RU" sz="2200" dirty="0"/>
            </a:br>
            <a:r>
              <a:rPr lang="ru-RU" sz="2200" b="1" dirty="0"/>
              <a:t>Класс </a:t>
            </a:r>
            <a:r>
              <a:rPr lang="en-US" sz="2200" b="1" dirty="0"/>
              <a:t>Array</a:t>
            </a:r>
            <a:r>
              <a:rPr lang="en-US" sz="2200" dirty="0"/>
              <a:t> </a:t>
            </a:r>
            <a:r>
              <a:rPr lang="ru-RU" sz="2200" dirty="0"/>
              <a:t>содержит свойства и методы для работы с массивами.</a:t>
            </a:r>
            <a:br>
              <a:rPr lang="ru-RU" sz="2200" dirty="0"/>
            </a:br>
            <a:br>
              <a:rPr lang="ru-RU" sz="2200" dirty="0"/>
            </a:br>
            <a:r>
              <a:rPr lang="ru-RU" sz="2200" b="1" dirty="0"/>
              <a:t>Класс </a:t>
            </a:r>
            <a:r>
              <a:rPr lang="en-US" sz="2200" b="1" dirty="0"/>
              <a:t>Date</a:t>
            </a:r>
            <a:r>
              <a:rPr lang="en-US" sz="2200" dirty="0"/>
              <a:t> </a:t>
            </a:r>
            <a:r>
              <a:rPr lang="ru-RU" sz="2200" dirty="0"/>
              <a:t>содержит свойства и методы для работы с датами и временными отметками.</a:t>
            </a:r>
            <a:br>
              <a:rPr lang="ru-RU" sz="2200" dirty="0"/>
            </a:br>
            <a:br>
              <a:rPr lang="ru-RU" sz="2200" dirty="0"/>
            </a:br>
            <a:r>
              <a:rPr lang="ru-RU" sz="2200" b="1" dirty="0"/>
              <a:t>Объект </a:t>
            </a:r>
            <a:r>
              <a:rPr lang="en-US" sz="2200" b="1" dirty="0"/>
              <a:t>Math</a:t>
            </a:r>
            <a:r>
              <a:rPr lang="en-US" sz="2200" dirty="0"/>
              <a:t> — </a:t>
            </a:r>
            <a:r>
              <a:rPr lang="ru-RU" sz="2200" dirty="0" err="1"/>
              <a:t>предсозданный</a:t>
            </a:r>
            <a:r>
              <a:rPr lang="ru-RU" sz="2200" dirty="0"/>
              <a:t> объект, содержит константы и функции для выполнения</a:t>
            </a:r>
            <a:br>
              <a:rPr lang="ru-RU" sz="2200" dirty="0"/>
            </a:br>
            <a:r>
              <a:rPr lang="ru-RU" sz="2200" dirty="0"/>
              <a:t>математических расчётов.</a:t>
            </a:r>
            <a:br>
              <a:rPr lang="ru-RU" sz="2200" dirty="0"/>
            </a:br>
            <a:br>
              <a:rPr lang="ru-RU" sz="2200" dirty="0"/>
            </a:br>
            <a:r>
              <a:rPr lang="ru-RU" sz="2200" b="1" dirty="0"/>
              <a:t>Класс </a:t>
            </a:r>
            <a:r>
              <a:rPr lang="en-US" sz="2200" b="1" dirty="0" err="1"/>
              <a:t>HTMLElement</a:t>
            </a:r>
            <a:r>
              <a:rPr lang="en-US" sz="2200" dirty="0"/>
              <a:t> </a:t>
            </a:r>
            <a:r>
              <a:rPr lang="ru-RU" sz="2200" dirty="0"/>
              <a:t>содержит свойства и методы для работы с содержимым веб-страницы.</a:t>
            </a:r>
          </a:p>
        </p:txBody>
      </p:sp>
    </p:spTree>
    <p:extLst>
      <p:ext uri="{BB962C8B-B14F-4D97-AF65-F5344CB8AC3E}">
        <p14:creationId xmlns:p14="http://schemas.microsoft.com/office/powerpoint/2010/main" val="1886764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Массивы (</a:t>
            </a:r>
            <a:r>
              <a:rPr lang="en-US" sz="5400" dirty="0"/>
              <a:t>Array</a:t>
            </a:r>
            <a:r>
              <a:rPr lang="ru-RU" sz="5400" dirty="0"/>
              <a:t>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Так же массивы имеют свои встроенные методы</a:t>
            </a:r>
            <a:r>
              <a:rPr lang="en-US" sz="2200" dirty="0"/>
              <a:t>:</a:t>
            </a:r>
            <a:endParaRPr lang="ru-RU" sz="2200" dirty="0"/>
          </a:p>
          <a:p>
            <a:r>
              <a:rPr lang="en-US" sz="2200" dirty="0" err="1"/>
              <a:t>arr.push</a:t>
            </a:r>
            <a:r>
              <a:rPr lang="en-US" sz="2200" dirty="0"/>
              <a:t>(...items) – </a:t>
            </a:r>
            <a:r>
              <a:rPr lang="ru-RU" sz="2200" dirty="0"/>
              <a:t>добавляет элементы в конец,</a:t>
            </a:r>
          </a:p>
          <a:p>
            <a:r>
              <a:rPr lang="en-US" sz="2200" dirty="0" err="1"/>
              <a:t>arr.pop</a:t>
            </a:r>
            <a:r>
              <a:rPr lang="en-US" sz="2200" dirty="0"/>
              <a:t>() – </a:t>
            </a:r>
            <a:r>
              <a:rPr lang="ru-RU" sz="2200" dirty="0"/>
              <a:t>извлекает элемент из конца,</a:t>
            </a:r>
          </a:p>
          <a:p>
            <a:r>
              <a:rPr lang="en-US" sz="2200" dirty="0" err="1"/>
              <a:t>arr.shift</a:t>
            </a:r>
            <a:r>
              <a:rPr lang="en-US" sz="2200" dirty="0"/>
              <a:t>() – </a:t>
            </a:r>
            <a:r>
              <a:rPr lang="ru-RU" sz="2200" dirty="0"/>
              <a:t>извлекает элемент из начала,</a:t>
            </a:r>
          </a:p>
          <a:p>
            <a:r>
              <a:rPr lang="en-US" sz="2200" dirty="0" err="1"/>
              <a:t>arr.unshift</a:t>
            </a:r>
            <a:r>
              <a:rPr lang="en-US" sz="2200" dirty="0"/>
              <a:t>(...items) – </a:t>
            </a:r>
            <a:r>
              <a:rPr lang="ru-RU" sz="2200" dirty="0"/>
              <a:t>добавляет элементы в начало.</a:t>
            </a:r>
          </a:p>
        </p:txBody>
      </p:sp>
    </p:spTree>
    <p:extLst>
      <p:ext uri="{BB962C8B-B14F-4D97-AF65-F5344CB8AC3E}">
        <p14:creationId xmlns:p14="http://schemas.microsoft.com/office/powerpoint/2010/main" val="455293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Массивы (</a:t>
            </a:r>
            <a:r>
              <a:rPr lang="en-US" sz="5400" dirty="0"/>
              <a:t>Array</a:t>
            </a:r>
            <a:r>
              <a:rPr lang="ru-RU" sz="5400" dirty="0"/>
              <a:t>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 err="1"/>
              <a:t>arr.indexOf</a:t>
            </a:r>
            <a:r>
              <a:rPr lang="en-US" sz="2200" b="1" dirty="0"/>
              <a:t>(item, from) </a:t>
            </a:r>
            <a:r>
              <a:rPr lang="ru-RU" sz="2200" dirty="0"/>
              <a:t>ищет </a:t>
            </a:r>
            <a:r>
              <a:rPr lang="en-US" sz="2200" dirty="0"/>
              <a:t>item, </a:t>
            </a:r>
            <a:r>
              <a:rPr lang="ru-RU" sz="2200" dirty="0"/>
              <a:t>начиная с индекса </a:t>
            </a:r>
            <a:r>
              <a:rPr lang="en-US" sz="2200" dirty="0"/>
              <a:t>from, </a:t>
            </a:r>
            <a:r>
              <a:rPr lang="ru-RU" sz="2200" dirty="0"/>
              <a:t>и </a:t>
            </a:r>
            <a:r>
              <a:rPr lang="ru-RU" sz="2200" b="1" dirty="0"/>
              <a:t>возвращает индекс</a:t>
            </a:r>
            <a:r>
              <a:rPr lang="ru-RU" sz="2200" dirty="0"/>
              <a:t>, на котором был найден искомый элемент, в противном случае -1.</a:t>
            </a:r>
          </a:p>
          <a:p>
            <a:r>
              <a:rPr lang="en-US" sz="2200" b="1" dirty="0" err="1"/>
              <a:t>arr.lastIndexOf</a:t>
            </a:r>
            <a:r>
              <a:rPr lang="en-US" sz="2200" b="1" dirty="0"/>
              <a:t>(item, from) </a:t>
            </a:r>
            <a:r>
              <a:rPr lang="en-US" sz="2200" dirty="0"/>
              <a:t>– </a:t>
            </a:r>
            <a:r>
              <a:rPr lang="ru-RU" sz="2200" dirty="0"/>
              <a:t>то же самое, но ищет справа налево.</a:t>
            </a:r>
          </a:p>
          <a:p>
            <a:r>
              <a:rPr lang="en-US" sz="2200" b="1" dirty="0" err="1"/>
              <a:t>arr.includes</a:t>
            </a:r>
            <a:r>
              <a:rPr lang="en-US" sz="2200" b="1" dirty="0"/>
              <a:t>(item, from) </a:t>
            </a:r>
            <a:r>
              <a:rPr lang="en-US" sz="2200" dirty="0"/>
              <a:t>– </a:t>
            </a:r>
            <a:r>
              <a:rPr lang="ru-RU" sz="2200" dirty="0"/>
              <a:t>ищет </a:t>
            </a:r>
            <a:r>
              <a:rPr lang="en-US" sz="2200" dirty="0"/>
              <a:t>item, </a:t>
            </a:r>
            <a:r>
              <a:rPr lang="ru-RU" sz="2200" dirty="0"/>
              <a:t>начиная с индекса </a:t>
            </a:r>
            <a:r>
              <a:rPr lang="en-US" sz="2200" dirty="0"/>
              <a:t>from, </a:t>
            </a:r>
            <a:r>
              <a:rPr lang="ru-RU" sz="2200" dirty="0"/>
              <a:t>и возвращает </a:t>
            </a:r>
            <a:r>
              <a:rPr lang="en-US" sz="2200" dirty="0"/>
              <a:t>true, </a:t>
            </a:r>
            <a:r>
              <a:rPr lang="ru-RU" sz="2200" dirty="0"/>
              <a:t>если поиск успешен.</a:t>
            </a:r>
          </a:p>
          <a:p>
            <a:endParaRPr lang="ru-RU" sz="22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942125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Массивы (</a:t>
            </a:r>
            <a:r>
              <a:rPr lang="en-US" sz="5400" dirty="0"/>
              <a:t>Array</a:t>
            </a:r>
            <a:r>
              <a:rPr lang="ru-RU" sz="5400" dirty="0"/>
              <a:t>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i="1" dirty="0" err="1"/>
              <a:t>Array.find</a:t>
            </a:r>
            <a:r>
              <a:rPr lang="en-US" sz="2200" i="1" dirty="0"/>
              <a:t>()</a:t>
            </a:r>
            <a:endParaRPr lang="ru-RU" sz="2200" i="1" dirty="0"/>
          </a:p>
          <a:p>
            <a:r>
              <a:rPr lang="en-US" sz="2200" i="1" dirty="0" err="1"/>
              <a:t>Array.filter</a:t>
            </a:r>
            <a:r>
              <a:rPr lang="en-US" sz="2200" i="1" dirty="0"/>
              <a:t>()</a:t>
            </a:r>
          </a:p>
          <a:p>
            <a:r>
              <a:rPr lang="en-US" sz="2200" i="1" dirty="0" err="1"/>
              <a:t>Array.map</a:t>
            </a:r>
            <a:r>
              <a:rPr lang="en-US" sz="2200" i="1" dirty="0"/>
              <a:t>()</a:t>
            </a:r>
          </a:p>
          <a:p>
            <a:r>
              <a:rPr lang="en-US" sz="2200" dirty="0"/>
              <a:t>callback</a:t>
            </a:r>
            <a:r>
              <a:rPr lang="ru-RU" sz="2200" dirty="0"/>
              <a:t>Функция, вызывающаяся для каждого значения в массиве, </a:t>
            </a:r>
            <a:endParaRPr lang="en-US" sz="2200" dirty="0"/>
          </a:p>
          <a:p>
            <a:r>
              <a:rPr lang="ru-RU" sz="2200" dirty="0"/>
              <a:t>принимает три параметра</a:t>
            </a:r>
          </a:p>
          <a:p>
            <a:pPr lvl="1"/>
            <a:r>
              <a:rPr lang="en-US" sz="1800" dirty="0"/>
              <a:t>element</a:t>
            </a:r>
            <a:r>
              <a:rPr lang="ru-RU" sz="1800" dirty="0"/>
              <a:t>Текущий обрабатываемый элемент в массиве</a:t>
            </a:r>
          </a:p>
          <a:p>
            <a:pPr lvl="1"/>
            <a:r>
              <a:rPr lang="en-US" sz="1800" dirty="0"/>
              <a:t>index</a:t>
            </a:r>
            <a:r>
              <a:rPr lang="ru-RU" sz="1800" dirty="0"/>
              <a:t>Индекс текущего обрабатываемого элемента в массиве</a:t>
            </a:r>
          </a:p>
          <a:p>
            <a:pPr lvl="1"/>
            <a:r>
              <a:rPr lang="en-US" sz="1800" dirty="0"/>
              <a:t>array</a:t>
            </a:r>
            <a:r>
              <a:rPr lang="ru-RU" sz="1800" dirty="0"/>
              <a:t>Массив, по которому осуществляется проход.</a:t>
            </a:r>
            <a:endParaRPr lang="en-US" sz="1800" dirty="0"/>
          </a:p>
          <a:p>
            <a:pPr lvl="1"/>
            <a:endParaRPr lang="ru-RU" sz="1800" dirty="0"/>
          </a:p>
          <a:p>
            <a:pPr lvl="1"/>
            <a:endParaRPr lang="ru-RU" sz="1800" dirty="0"/>
          </a:p>
          <a:p>
            <a:pPr lvl="1"/>
            <a:endParaRPr lang="en-US" sz="18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52913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Sort&amp;Reverse</a:t>
            </a:r>
            <a:endParaRPr lang="ru-RU" b="1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ru-RU" sz="2200" dirty="0">
              <a:effectLst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7C7ABEE-00CB-C3D0-9171-90C9203C7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" y="1924411"/>
            <a:ext cx="10515599" cy="356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60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Sort</a:t>
            </a:r>
            <a:endParaRPr lang="ru-RU" b="1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Метод </a:t>
            </a:r>
            <a:r>
              <a:rPr lang="en-US" sz="2200" b="1" dirty="0"/>
              <a:t>sort()</a:t>
            </a:r>
            <a:r>
              <a:rPr lang="en-US" sz="2200" dirty="0"/>
              <a:t> </a:t>
            </a:r>
            <a:r>
              <a:rPr lang="ru-RU" sz="2200" i="1" dirty="0"/>
              <a:t>на месте</a:t>
            </a:r>
            <a:r>
              <a:rPr lang="ru-RU" sz="2200" dirty="0"/>
              <a:t> сортирует элементы массива и возвращает отсортированный массив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compareFunction</a:t>
            </a:r>
            <a:r>
              <a:rPr lang="en-US" sz="2200" dirty="0"/>
              <a:t> - </a:t>
            </a:r>
            <a:r>
              <a:rPr lang="ru-RU" sz="2200" dirty="0"/>
              <a:t>Необязательный параметр. Указывает функцию, определяющую порядок сортировки. Если опущен, массив сортируется в соответствии со значениями кодовых точек каждого символа </a:t>
            </a:r>
            <a:r>
              <a:rPr lang="en-US" sz="2200" u="sng" dirty="0">
                <a:hlinkClick r:id="rId2"/>
              </a:rPr>
              <a:t>Unicode</a:t>
            </a:r>
            <a:r>
              <a:rPr lang="en-US" sz="2200" dirty="0"/>
              <a:t>, </a:t>
            </a:r>
            <a:r>
              <a:rPr lang="ru-RU" sz="2200" dirty="0"/>
              <a:t>полученных путём преобразования каждого элемента в строку.</a:t>
            </a:r>
            <a:endParaRPr lang="ru-RU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3343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Sort</a:t>
            </a:r>
            <a:endParaRPr lang="ru-RU" b="1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Если функция сравнения </a:t>
            </a:r>
            <a:r>
              <a:rPr lang="en-US" sz="2200" dirty="0" err="1"/>
              <a:t>compareFunction</a:t>
            </a:r>
            <a:r>
              <a:rPr lang="en-US" sz="2200" dirty="0"/>
              <a:t> </a:t>
            </a:r>
            <a:r>
              <a:rPr lang="ru-RU" sz="2200" dirty="0"/>
              <a:t>не предоставляется, элементы сортируются путём преобразования их в строки и сравнения строк в порядке следования кодовых точек </a:t>
            </a:r>
            <a:r>
              <a:rPr lang="en-US" sz="2200" dirty="0"/>
              <a:t>Unicode. </a:t>
            </a:r>
          </a:p>
          <a:p>
            <a:r>
              <a:rPr lang="ru-RU" sz="2200" dirty="0"/>
              <a:t>Например, слово "Вишня" идёт перед словом "бананы". При числовой сортировке, 9 идёт перед 80, но поскольку числа преобразуются в строки, то "80" идёт перед "9" в соответствии с порядком в </a:t>
            </a:r>
            <a:r>
              <a:rPr lang="en-US" sz="2200" dirty="0"/>
              <a:t>Unicode.</a:t>
            </a:r>
            <a:endParaRPr lang="ru-RU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1802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Sort</a:t>
            </a:r>
            <a:endParaRPr lang="ru-RU" b="1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ru-RU" sz="2200" dirty="0">
              <a:effectLst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49AC01-E4E1-FBF0-9BC9-E3652395F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84" y="2010603"/>
            <a:ext cx="9569970" cy="41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14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Sort</a:t>
            </a:r>
            <a:endParaRPr lang="ru-RU" b="1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>
                <a:solidFill>
                  <a:srgbClr val="1B1B1B"/>
                </a:solidFill>
                <a:latin typeface="Inter"/>
              </a:rPr>
              <a:t>Если функция сравнения </a:t>
            </a:r>
            <a:r>
              <a:rPr lang="en-US" sz="2200" dirty="0" err="1"/>
              <a:t>compareFunction</a:t>
            </a:r>
            <a:r>
              <a:rPr lang="en-US" sz="2200" dirty="0">
                <a:solidFill>
                  <a:srgbClr val="1B1B1B"/>
                </a:solidFill>
                <a:latin typeface="Inter"/>
              </a:rPr>
              <a:t> </a:t>
            </a:r>
            <a:r>
              <a:rPr lang="ru-RU" sz="2200" dirty="0">
                <a:solidFill>
                  <a:srgbClr val="1B1B1B"/>
                </a:solidFill>
                <a:latin typeface="Inter"/>
              </a:rPr>
              <a:t>предоставлена, элементы массива сортируются в соответствии с её возвращаемым значением. Если сравниваются два элемента </a:t>
            </a:r>
            <a:r>
              <a:rPr lang="en-US" sz="2200" dirty="0"/>
              <a:t>a</a:t>
            </a:r>
            <a:r>
              <a:rPr lang="en-US" sz="2200" dirty="0">
                <a:solidFill>
                  <a:srgbClr val="1B1B1B"/>
                </a:solidFill>
                <a:latin typeface="Inter"/>
              </a:rPr>
              <a:t> </a:t>
            </a:r>
            <a:r>
              <a:rPr lang="ru-RU" sz="2200" dirty="0">
                <a:solidFill>
                  <a:srgbClr val="1B1B1B"/>
                </a:solidFill>
                <a:latin typeface="Inter"/>
              </a:rPr>
              <a:t>и </a:t>
            </a:r>
            <a:r>
              <a:rPr lang="en-US" sz="2200" dirty="0"/>
              <a:t>b</a:t>
            </a:r>
          </a:p>
          <a:p>
            <a:r>
              <a:rPr lang="ru-RU" sz="2200" dirty="0"/>
              <a:t>Если </a:t>
            </a:r>
            <a:r>
              <a:rPr lang="en-US" sz="2200" dirty="0" err="1"/>
              <a:t>compareFunction</a:t>
            </a:r>
            <a:r>
              <a:rPr lang="en-US" sz="2200" dirty="0"/>
              <a:t>(a, b) </a:t>
            </a:r>
            <a:r>
              <a:rPr lang="ru-RU" sz="2200" dirty="0"/>
              <a:t>меньше 0, сортировка поставит </a:t>
            </a:r>
            <a:r>
              <a:rPr lang="en-US" sz="2200" dirty="0"/>
              <a:t>a </a:t>
            </a:r>
            <a:r>
              <a:rPr lang="ru-RU" sz="2200" dirty="0"/>
              <a:t>по меньшему индексу, чем </a:t>
            </a:r>
            <a:r>
              <a:rPr lang="en-US" sz="2200" dirty="0"/>
              <a:t>b, </a:t>
            </a:r>
            <a:r>
              <a:rPr lang="ru-RU" sz="2200" dirty="0"/>
              <a:t>то есть, </a:t>
            </a:r>
            <a:r>
              <a:rPr lang="en-US" sz="2200" dirty="0"/>
              <a:t>a </a:t>
            </a:r>
            <a:r>
              <a:rPr lang="ru-RU" sz="2200" dirty="0"/>
              <a:t>идёт первым.</a:t>
            </a:r>
          </a:p>
          <a:p>
            <a:r>
              <a:rPr lang="ru-RU" sz="2200" dirty="0"/>
              <a:t>Если </a:t>
            </a:r>
            <a:r>
              <a:rPr lang="en-US" sz="2200" dirty="0" err="1"/>
              <a:t>compareFunction</a:t>
            </a:r>
            <a:r>
              <a:rPr lang="en-US" sz="2200" dirty="0"/>
              <a:t>(a, b) </a:t>
            </a:r>
            <a:r>
              <a:rPr lang="ru-RU" sz="2200" dirty="0"/>
              <a:t>вернёт 0, сортировка оставит </a:t>
            </a:r>
            <a:r>
              <a:rPr lang="en-US" sz="2200" dirty="0"/>
              <a:t>a </a:t>
            </a:r>
            <a:r>
              <a:rPr lang="ru-RU" sz="2200" dirty="0"/>
              <a:t>и </a:t>
            </a:r>
            <a:r>
              <a:rPr lang="en-US" sz="2200" dirty="0"/>
              <a:t>b </a:t>
            </a:r>
            <a:r>
              <a:rPr lang="ru-RU" sz="2200" dirty="0"/>
              <a:t>неизменными по отношению друг к другу, но отсортирует их по отношению ко всем другим элементам. Обратите внимание: стандарт </a:t>
            </a:r>
            <a:r>
              <a:rPr lang="en-US" sz="2200" dirty="0" err="1"/>
              <a:t>ECMAscript</a:t>
            </a:r>
            <a:r>
              <a:rPr lang="en-US" sz="2200" dirty="0"/>
              <a:t> </a:t>
            </a:r>
            <a:r>
              <a:rPr lang="ru-RU" sz="2200" dirty="0"/>
              <a:t>не гарантирует данное поведение, и ему следуют не все браузеры (например, версии </a:t>
            </a:r>
            <a:r>
              <a:rPr lang="en-US" sz="2200" dirty="0"/>
              <a:t>Mozilla </a:t>
            </a:r>
            <a:r>
              <a:rPr lang="ru-RU" sz="2200" dirty="0"/>
              <a:t>по крайней мере, до 2003 года).</a:t>
            </a:r>
          </a:p>
          <a:p>
            <a:r>
              <a:rPr lang="ru-RU" sz="2200" dirty="0"/>
              <a:t>Если </a:t>
            </a:r>
            <a:r>
              <a:rPr lang="en-US" sz="2200" dirty="0" err="1"/>
              <a:t>compareFunction</a:t>
            </a:r>
            <a:r>
              <a:rPr lang="en-US" sz="2200" dirty="0"/>
              <a:t>(a, b) </a:t>
            </a:r>
            <a:r>
              <a:rPr lang="ru-RU" sz="2200" dirty="0"/>
              <a:t>больше 0, сортировка поставит </a:t>
            </a:r>
            <a:r>
              <a:rPr lang="en-US" sz="2200" dirty="0"/>
              <a:t>b </a:t>
            </a:r>
            <a:r>
              <a:rPr lang="ru-RU" sz="2200" dirty="0"/>
              <a:t>по меньшему индексу, чем </a:t>
            </a:r>
            <a:r>
              <a:rPr lang="en-US" sz="2200" dirty="0"/>
              <a:t>a.</a:t>
            </a:r>
          </a:p>
          <a:p>
            <a:endParaRPr lang="ru-RU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4855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Sort</a:t>
            </a:r>
            <a:endParaRPr lang="ru-RU" b="1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ru-RU" sz="2200" dirty="0">
              <a:effectLst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5892843-D73E-825A-AFE9-A514AA09E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9334"/>
            <a:ext cx="10479024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78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Sort</a:t>
            </a:r>
            <a:endParaRPr lang="ru-RU" b="1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Для числового сравнения, вместо строкового, функция сравнения может просто вычитать </a:t>
            </a:r>
            <a:r>
              <a:rPr lang="en-US" sz="2200" dirty="0"/>
              <a:t>b </a:t>
            </a:r>
            <a:r>
              <a:rPr lang="ru-RU" sz="2200" dirty="0"/>
              <a:t>из </a:t>
            </a:r>
            <a:r>
              <a:rPr lang="en-US" sz="2200" dirty="0"/>
              <a:t>a. </a:t>
            </a:r>
            <a:r>
              <a:rPr lang="ru-RU" sz="2200" dirty="0"/>
              <a:t>Следующая функция будет сортировать массив по возрастанию:</a:t>
            </a:r>
            <a:endParaRPr lang="ru-RU" sz="2200" dirty="0">
              <a:effectLst/>
            </a:endParaRP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C8B93A0-35C5-187A-1246-A208A15CD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8" y="2891810"/>
            <a:ext cx="9535048" cy="208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4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Методы примитивов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JavaScript </a:t>
            </a:r>
            <a:r>
              <a:rPr lang="ru-RU" sz="2200" dirty="0"/>
              <a:t>позволяет нам работать с примитивными типами данных – строками, числами и т.д., как будто они являются объектами. У них есть и методы.</a:t>
            </a:r>
          </a:p>
        </p:txBody>
      </p:sp>
    </p:spTree>
    <p:extLst>
      <p:ext uri="{BB962C8B-B14F-4D97-AF65-F5344CB8AC3E}">
        <p14:creationId xmlns:p14="http://schemas.microsoft.com/office/powerpoint/2010/main" val="2059168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Sort</a:t>
            </a:r>
            <a:endParaRPr lang="ru-RU" b="1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Объекты могут быть отсортированы по значению одного из своих свойств.</a:t>
            </a:r>
          </a:p>
          <a:p>
            <a:pPr marL="0" indent="0">
              <a:buNone/>
            </a:pPr>
            <a:br>
              <a:rPr lang="ru-RU" sz="2200" dirty="0"/>
            </a:br>
            <a:endParaRPr lang="ru-RU" sz="22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21E37B-7FCD-ADB2-A83B-11D7AD6DE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5" y="2376091"/>
            <a:ext cx="5426965" cy="421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40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DOM</a:t>
            </a:r>
            <a:endParaRPr lang="ru-RU" b="1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Основой </a:t>
            </a:r>
            <a:r>
              <a:rPr lang="en-US" sz="2200" dirty="0"/>
              <a:t>HTML-</a:t>
            </a:r>
            <a:r>
              <a:rPr lang="ru-RU" sz="2200" dirty="0"/>
              <a:t>документа являются теги.</a:t>
            </a:r>
          </a:p>
          <a:p>
            <a:r>
              <a:rPr lang="ru-RU" sz="2200" dirty="0"/>
              <a:t>В соответствии с объектной моделью документа («</a:t>
            </a:r>
            <a:r>
              <a:rPr lang="en-US" sz="2200" dirty="0"/>
              <a:t>Document Object Model», </a:t>
            </a:r>
            <a:r>
              <a:rPr lang="ru-RU" sz="2200" dirty="0"/>
              <a:t>коротко </a:t>
            </a:r>
            <a:r>
              <a:rPr lang="en-US" sz="2200" dirty="0"/>
              <a:t>DOM), </a:t>
            </a:r>
            <a:r>
              <a:rPr lang="ru-RU" sz="2200" dirty="0"/>
              <a:t>каждый </a:t>
            </a:r>
            <a:r>
              <a:rPr lang="en-US" sz="2200" dirty="0"/>
              <a:t>HTML-</a:t>
            </a:r>
            <a:r>
              <a:rPr lang="ru-RU" sz="2200" dirty="0"/>
              <a:t>тег является объектом. Вложенные теги являются «детьми» родительского элемента. Текст, который находится внутри тега, также является объектом.</a:t>
            </a:r>
          </a:p>
          <a:p>
            <a:r>
              <a:rPr lang="ru-RU" sz="2200" dirty="0"/>
              <a:t>Все эти объекты доступны при помощи </a:t>
            </a:r>
            <a:r>
              <a:rPr lang="en-US" sz="2200" dirty="0"/>
              <a:t>JavaScript, </a:t>
            </a:r>
            <a:r>
              <a:rPr lang="ru-RU" sz="2200" dirty="0"/>
              <a:t>мы можем использовать их для изменения страницы.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696505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DOM</a:t>
            </a:r>
            <a:endParaRPr lang="ru-RU" b="1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ru-RU" sz="2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B124CB2-E227-C3CC-A39C-93EAF6014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8479" y="789105"/>
            <a:ext cx="4305300" cy="658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68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Навигация по </a:t>
            </a:r>
            <a:r>
              <a:rPr lang="en-US" b="1" dirty="0"/>
              <a:t>DOM-</a:t>
            </a:r>
            <a:r>
              <a:rPr lang="ru-RU" b="1" dirty="0"/>
              <a:t>элементам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DOM </a:t>
            </a:r>
            <a:r>
              <a:rPr lang="ru-RU" sz="2200" dirty="0"/>
              <a:t>позволяет нам делать что угодно с элементами и их содержимым, но для начала нужно получить соответствующий </a:t>
            </a:r>
            <a:r>
              <a:rPr lang="en-US" sz="2200" dirty="0"/>
              <a:t>DOM-</a:t>
            </a:r>
            <a:r>
              <a:rPr lang="ru-RU" sz="2200" dirty="0"/>
              <a:t>объект.</a:t>
            </a:r>
          </a:p>
          <a:p>
            <a:r>
              <a:rPr lang="ru-RU" sz="2200" dirty="0"/>
              <a:t>Все операции с </a:t>
            </a:r>
            <a:r>
              <a:rPr lang="en-US" sz="2200" dirty="0"/>
              <a:t>DOM </a:t>
            </a:r>
            <a:r>
              <a:rPr lang="ru-RU" sz="2200" dirty="0"/>
              <a:t>начинаются с объекта </a:t>
            </a:r>
            <a:r>
              <a:rPr lang="en-US" sz="2200" dirty="0"/>
              <a:t>document. </a:t>
            </a:r>
            <a:r>
              <a:rPr lang="ru-RU" sz="2200" dirty="0"/>
              <a:t>Это главная «точка входа» в </a:t>
            </a:r>
            <a:r>
              <a:rPr lang="en-US" sz="2200" dirty="0"/>
              <a:t>DOM. </a:t>
            </a:r>
            <a:r>
              <a:rPr lang="ru-RU" sz="2200" dirty="0"/>
              <a:t>Из него мы можем получить доступ к любому узлу.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899203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Навигация по </a:t>
            </a:r>
            <a:r>
              <a:rPr lang="en-US" b="1" dirty="0"/>
              <a:t>DOM-</a:t>
            </a:r>
            <a:r>
              <a:rPr lang="ru-RU" b="1" dirty="0"/>
              <a:t>элементам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ru-RU" sz="2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2FD1ED6-D2C7-6631-814A-104E6A6C8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4411"/>
            <a:ext cx="5262452" cy="385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33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Навигация по </a:t>
            </a:r>
            <a:r>
              <a:rPr lang="en-US" b="1" dirty="0"/>
              <a:t>DOM-</a:t>
            </a:r>
            <a:r>
              <a:rPr lang="ru-RU" b="1" dirty="0"/>
              <a:t>элементам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 err="1"/>
              <a:t>document.getElementById</a:t>
            </a:r>
            <a:r>
              <a:rPr lang="en-US" sz="2200" dirty="0"/>
              <a:t>(</a:t>
            </a:r>
            <a:r>
              <a:rPr lang="ru-RU" sz="2200" i="1" dirty="0"/>
              <a:t>идентификатор</a:t>
            </a:r>
            <a:r>
              <a:rPr lang="ru-RU" sz="2200" dirty="0"/>
              <a:t>)</a:t>
            </a:r>
            <a:endParaRPr lang="en-US" sz="2200" dirty="0"/>
          </a:p>
          <a:p>
            <a:r>
              <a:rPr lang="en-US" sz="2200" dirty="0" err="1"/>
              <a:t>document.getElementsByClassName</a:t>
            </a:r>
            <a:r>
              <a:rPr lang="en-US" sz="2200" dirty="0"/>
              <a:t>(</a:t>
            </a:r>
            <a:r>
              <a:rPr lang="ru-RU" sz="2200" i="1" dirty="0" err="1"/>
              <a:t>имя_класса</a:t>
            </a:r>
            <a:r>
              <a:rPr lang="ru-RU" sz="2200" dirty="0"/>
              <a:t>)</a:t>
            </a:r>
            <a:endParaRPr lang="en-US" sz="2200" dirty="0"/>
          </a:p>
          <a:p>
            <a:r>
              <a:rPr lang="en-US" sz="2200" dirty="0" err="1"/>
              <a:t>document.getElementsByTagName</a:t>
            </a:r>
            <a:r>
              <a:rPr lang="en-US" sz="2200" dirty="0"/>
              <a:t>(</a:t>
            </a:r>
            <a:r>
              <a:rPr lang="ru-RU" sz="2200" i="1" dirty="0" err="1"/>
              <a:t>имя_тега</a:t>
            </a:r>
            <a:r>
              <a:rPr lang="ru-RU" sz="2200" dirty="0"/>
              <a:t>)</a:t>
            </a:r>
            <a:endParaRPr lang="en-US" sz="2200" dirty="0"/>
          </a:p>
          <a:p>
            <a:r>
              <a:rPr lang="en-US" sz="2200" dirty="0" err="1"/>
              <a:t>document.querySelectorAll</a:t>
            </a:r>
            <a:r>
              <a:rPr lang="en-US" sz="2200" dirty="0"/>
              <a:t>(</a:t>
            </a:r>
            <a:r>
              <a:rPr lang="en-US" sz="2200" i="1" dirty="0"/>
              <a:t>CSS-</a:t>
            </a:r>
            <a:r>
              <a:rPr lang="ru-RU" sz="2200" i="1" dirty="0"/>
              <a:t>селектор</a:t>
            </a:r>
            <a:r>
              <a:rPr lang="ru-RU" sz="2200" dirty="0"/>
              <a:t>)</a:t>
            </a:r>
            <a:endParaRPr lang="en-US" sz="2200" dirty="0"/>
          </a:p>
          <a:p>
            <a:r>
              <a:rPr lang="en-US" sz="2200" dirty="0" err="1"/>
              <a:t>document.querySelector</a:t>
            </a:r>
            <a:r>
              <a:rPr lang="en-US" sz="2200" dirty="0"/>
              <a:t>(</a:t>
            </a:r>
            <a:r>
              <a:rPr lang="en-US" sz="2200" i="1" dirty="0"/>
              <a:t>CSS-</a:t>
            </a:r>
            <a:r>
              <a:rPr lang="ru-RU" sz="2200" i="1" dirty="0"/>
              <a:t>селектор</a:t>
            </a:r>
            <a:r>
              <a:rPr lang="ru-RU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6620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Навигация по </a:t>
            </a:r>
            <a:r>
              <a:rPr lang="en-US" b="1" dirty="0"/>
              <a:t>DOM-</a:t>
            </a:r>
            <a:r>
              <a:rPr lang="ru-RU" b="1" dirty="0"/>
              <a:t>элементам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Методы </a:t>
            </a:r>
            <a:r>
              <a:rPr lang="en-US" sz="2200" dirty="0" err="1"/>
              <a:t>getElementsByClassName</a:t>
            </a:r>
            <a:r>
              <a:rPr lang="en-US" sz="2200" dirty="0"/>
              <a:t>, </a:t>
            </a:r>
            <a:r>
              <a:rPr lang="en-US" sz="2200" dirty="0" err="1"/>
              <a:t>getElementsByTagName</a:t>
            </a:r>
            <a:r>
              <a:rPr lang="en-US" sz="2200" dirty="0"/>
              <a:t>, </a:t>
            </a:r>
            <a:r>
              <a:rPr lang="en-US" sz="2200" dirty="0" err="1"/>
              <a:t>querySelectorAll</a:t>
            </a:r>
            <a:r>
              <a:rPr lang="en-US" sz="2200" dirty="0"/>
              <a:t>, </a:t>
            </a:r>
            <a:r>
              <a:rPr lang="en-US" sz="2200" dirty="0" err="1"/>
              <a:t>querySelector</a:t>
            </a:r>
            <a:r>
              <a:rPr lang="en-US" sz="2200" dirty="0"/>
              <a:t> </a:t>
            </a:r>
            <a:r>
              <a:rPr lang="ru-RU" sz="2200" dirty="0"/>
              <a:t>могут быть также вызваны не для объекта </a:t>
            </a:r>
            <a:r>
              <a:rPr lang="en-US" sz="2200" dirty="0"/>
              <a:t>document, </a:t>
            </a:r>
            <a:r>
              <a:rPr lang="ru-RU" sz="2200" dirty="0"/>
              <a:t>а для любого элемента (т.е. объекта класса </a:t>
            </a:r>
            <a:r>
              <a:rPr lang="en-US" sz="2200" dirty="0" err="1"/>
              <a:t>HTMLElement</a:t>
            </a:r>
            <a:r>
              <a:rPr lang="en-US" sz="2200" dirty="0"/>
              <a:t>). </a:t>
            </a:r>
            <a:r>
              <a:rPr lang="ru-RU" sz="2200" dirty="0"/>
              <a:t>В этом случае поиск элементов </a:t>
            </a:r>
            <a:r>
              <a:rPr lang="ru-RU" sz="2200" dirty="0" err="1"/>
              <a:t>выполяется</a:t>
            </a:r>
            <a:r>
              <a:rPr lang="ru-RU" sz="2200" dirty="0"/>
              <a:t> не во всём документе, а среди дочерних элементов данного объекта.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8E74D-0240-D802-8BC4-E8DA94892F06}"/>
              </a:ext>
            </a:extLst>
          </p:cNvPr>
          <p:cNvSpPr/>
          <p:nvPr/>
        </p:nvSpPr>
        <p:spPr>
          <a:xfrm>
            <a:off x="338436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56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i="1" dirty="0"/>
              <a:t>Установка стилевых свойств элемента</a:t>
            </a:r>
            <a:endParaRPr lang="ru-RU" b="1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Для элемента можно устанавливать (но не читать) любые стилевые свойства </a:t>
            </a:r>
            <a:r>
              <a:rPr lang="en-US" dirty="0"/>
              <a:t>CSS </a:t>
            </a:r>
            <a:r>
              <a:rPr lang="ru-RU" dirty="0"/>
              <a:t>через свойство </a:t>
            </a:r>
            <a:r>
              <a:rPr lang="en-US" dirty="0"/>
              <a:t>style:</a:t>
            </a:r>
          </a:p>
          <a:p>
            <a:r>
              <a:rPr lang="ru-RU" i="1" dirty="0"/>
              <a:t>элемент</a:t>
            </a:r>
            <a:r>
              <a:rPr lang="ru-RU" dirty="0"/>
              <a:t>.</a:t>
            </a:r>
            <a:r>
              <a:rPr lang="en-US" dirty="0"/>
              <a:t>style.</a:t>
            </a:r>
            <a:r>
              <a:rPr lang="ru-RU" i="1" dirty="0" err="1"/>
              <a:t>имя_стилевого_свойства</a:t>
            </a:r>
            <a:r>
              <a:rPr lang="ru-RU" dirty="0"/>
              <a:t>=</a:t>
            </a:r>
            <a:r>
              <a:rPr lang="ru-RU" i="1" dirty="0"/>
              <a:t>значение</a:t>
            </a:r>
            <a:endParaRPr lang="ru-RU" dirty="0"/>
          </a:p>
          <a:p>
            <a:r>
              <a:rPr lang="ru-RU" dirty="0"/>
              <a:t>Например, установим у элемента с идентификатором </a:t>
            </a:r>
            <a:r>
              <a:rPr lang="en-US" dirty="0"/>
              <a:t>EEE </a:t>
            </a:r>
            <a:r>
              <a:rPr lang="ru-RU" dirty="0"/>
              <a:t>красный цвет текста:</a:t>
            </a:r>
          </a:p>
          <a:p>
            <a:r>
              <a:rPr lang="en-US" dirty="0"/>
              <a:t>var </a:t>
            </a:r>
            <a:r>
              <a:rPr lang="en-US" dirty="0" err="1"/>
              <a:t>elem</a:t>
            </a:r>
            <a:r>
              <a:rPr lang="en-US" dirty="0"/>
              <a:t>=</a:t>
            </a:r>
            <a:r>
              <a:rPr lang="en-US" dirty="0" err="1"/>
              <a:t>document.getElementById</a:t>
            </a:r>
            <a:r>
              <a:rPr lang="en-US" dirty="0"/>
              <a:t>('EEE');</a:t>
            </a:r>
            <a:br>
              <a:rPr lang="en-US" dirty="0"/>
            </a:br>
            <a:r>
              <a:rPr lang="en-US" dirty="0" err="1"/>
              <a:t>elem.style.color</a:t>
            </a:r>
            <a:r>
              <a:rPr lang="en-US" dirty="0"/>
              <a:t>='red';</a:t>
            </a:r>
            <a:br>
              <a:rPr lang="en-US" dirty="0"/>
            </a:br>
            <a:endParaRPr lang="en-US" dirty="0"/>
          </a:p>
          <a:p>
            <a:r>
              <a:rPr lang="ru-RU" dirty="0"/>
              <a:t>Например, найдём все изображения и установим для них рамку синего цвета:</a:t>
            </a:r>
          </a:p>
          <a:p>
            <a:r>
              <a:rPr lang="en-US" dirty="0"/>
              <a:t>var </a:t>
            </a:r>
            <a:r>
              <a:rPr lang="en-US" dirty="0" err="1"/>
              <a:t>elems</a:t>
            </a:r>
            <a:r>
              <a:rPr lang="en-US" dirty="0"/>
              <a:t>=</a:t>
            </a:r>
            <a:r>
              <a:rPr lang="en-US" dirty="0" err="1"/>
              <a:t>document.getElementsByTagName</a:t>
            </a:r>
            <a:r>
              <a:rPr lang="en-US" dirty="0"/>
              <a:t>('</a:t>
            </a:r>
            <a:r>
              <a:rPr lang="en-US" dirty="0" err="1"/>
              <a:t>img</a:t>
            </a:r>
            <a:r>
              <a:rPr lang="en-US" dirty="0"/>
              <a:t>');</a:t>
            </a:r>
            <a:br>
              <a:rPr lang="en-US" dirty="0"/>
            </a:br>
            <a:r>
              <a:rPr lang="en-US" dirty="0"/>
              <a:t>for ( var e=0; e&lt;</a:t>
            </a:r>
            <a:r>
              <a:rPr lang="en-US" dirty="0" err="1"/>
              <a:t>elems.length</a:t>
            </a:r>
            <a:r>
              <a:rPr lang="en-US" dirty="0"/>
              <a:t>; e++ ) {</a:t>
            </a:r>
            <a:br>
              <a:rPr lang="en-US" dirty="0"/>
            </a:br>
            <a:r>
              <a:rPr lang="en-US" dirty="0"/>
              <a:t>  var </a:t>
            </a:r>
            <a:r>
              <a:rPr lang="en-US" dirty="0" err="1"/>
              <a:t>elem</a:t>
            </a:r>
            <a:r>
              <a:rPr lang="en-US" dirty="0"/>
              <a:t>=</a:t>
            </a:r>
            <a:r>
              <a:rPr lang="en-US" dirty="0" err="1"/>
              <a:t>elems</a:t>
            </a:r>
            <a:r>
              <a:rPr lang="en-US" dirty="0"/>
              <a:t>[e];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elem.style.borderStyle</a:t>
            </a:r>
            <a:r>
              <a:rPr lang="en-US" dirty="0"/>
              <a:t>='solid';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elem.style.borderColor</a:t>
            </a:r>
            <a:r>
              <a:rPr lang="en-US" dirty="0"/>
              <a:t>='blue';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elem.style.borderWidth</a:t>
            </a:r>
            <a:r>
              <a:rPr lang="en-US" dirty="0"/>
              <a:t>='1px';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ru-RU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8E74D-0240-D802-8BC4-E8DA94892F06}"/>
              </a:ext>
            </a:extLst>
          </p:cNvPr>
          <p:cNvSpPr/>
          <p:nvPr/>
        </p:nvSpPr>
        <p:spPr>
          <a:xfrm>
            <a:off x="338436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i="1" dirty="0"/>
              <a:t>Работа с положением и размером элементов</a:t>
            </a:r>
            <a:endParaRPr lang="ru-RU" b="1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Каждый элемент имеет свойства, позволяющие узнавать его положение и размер на странице.</a:t>
            </a:r>
            <a:br>
              <a:rPr lang="ru-RU" sz="2200" dirty="0"/>
            </a:br>
            <a:r>
              <a:rPr lang="ru-RU" sz="2200" dirty="0"/>
              <a:t>Положение элемента есть координаты левого верхнего угла</a:t>
            </a:r>
            <a:endParaRPr lang="en-US" sz="2200" dirty="0"/>
          </a:p>
          <a:p>
            <a:pPr marL="0" indent="0">
              <a:buNone/>
            </a:pPr>
            <a:r>
              <a:rPr lang="ru-RU" sz="2200" b="1" dirty="0"/>
              <a:t>Изменить положение</a:t>
            </a:r>
            <a:r>
              <a:rPr lang="ru-RU" sz="2200" dirty="0"/>
              <a:t> или </a:t>
            </a:r>
            <a:r>
              <a:rPr lang="ru-RU" sz="2200" b="1" dirty="0"/>
              <a:t>размер</a:t>
            </a:r>
            <a:r>
              <a:rPr lang="ru-RU" sz="2200" dirty="0"/>
              <a:t> элемента в некоторых случаях можно, устанавливая стилевые свойства </a:t>
            </a:r>
            <a:r>
              <a:rPr lang="en-US" sz="2200" dirty="0" err="1"/>
              <a:t>style.left</a:t>
            </a:r>
            <a:r>
              <a:rPr lang="en-US" sz="2200" dirty="0"/>
              <a:t>, </a:t>
            </a:r>
            <a:r>
              <a:rPr lang="en-US" sz="2200" dirty="0" err="1"/>
              <a:t>style.top</a:t>
            </a:r>
            <a:r>
              <a:rPr lang="en-US" sz="2200" dirty="0"/>
              <a:t>, </a:t>
            </a:r>
            <a:r>
              <a:rPr lang="en-US" sz="2200" dirty="0" err="1"/>
              <a:t>style.right</a:t>
            </a:r>
            <a:r>
              <a:rPr lang="en-US" sz="2200" dirty="0"/>
              <a:t>, </a:t>
            </a:r>
            <a:r>
              <a:rPr lang="en-US" sz="2200" dirty="0" err="1"/>
              <a:t>style.bottom</a:t>
            </a:r>
            <a:r>
              <a:rPr lang="en-US" sz="2200" dirty="0"/>
              <a:t>, </a:t>
            </a:r>
            <a:r>
              <a:rPr lang="en-US" sz="2200" dirty="0" err="1"/>
              <a:t>style.width</a:t>
            </a:r>
            <a:r>
              <a:rPr lang="en-US" sz="2200" dirty="0"/>
              <a:t>, </a:t>
            </a:r>
            <a:r>
              <a:rPr lang="en-US" sz="2200" dirty="0" err="1"/>
              <a:t>style.height</a:t>
            </a:r>
            <a:r>
              <a:rPr lang="en-US" sz="2200" dirty="0"/>
              <a:t>,</a:t>
            </a:r>
            <a:endParaRPr lang="ru-RU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8E74D-0240-D802-8BC4-E8DA94892F06}"/>
              </a:ext>
            </a:extLst>
          </p:cNvPr>
          <p:cNvSpPr/>
          <p:nvPr/>
        </p:nvSpPr>
        <p:spPr>
          <a:xfrm>
            <a:off x="338436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63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i="1" dirty="0"/>
              <a:t>Работа с положением и размером элементов</a:t>
            </a:r>
            <a:endParaRPr lang="ru-RU" b="1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/>
              <a:t>читать положение</a:t>
            </a:r>
            <a:r>
              <a:rPr lang="ru-RU" sz="2200" dirty="0"/>
              <a:t> или </a:t>
            </a:r>
            <a:r>
              <a:rPr lang="ru-RU" sz="2200" b="1" dirty="0"/>
              <a:t>размер</a:t>
            </a:r>
            <a:r>
              <a:rPr lang="ru-RU" sz="2200" dirty="0"/>
              <a:t> элемента следует иначе:</a:t>
            </a:r>
            <a:endParaRPr lang="en-US" sz="2200" dirty="0"/>
          </a:p>
          <a:p>
            <a:pPr marL="0" indent="0">
              <a:buNone/>
            </a:pPr>
            <a:endParaRPr lang="ru-RU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8E74D-0240-D802-8BC4-E8DA94892F06}"/>
              </a:ext>
            </a:extLst>
          </p:cNvPr>
          <p:cNvSpPr/>
          <p:nvPr/>
        </p:nvSpPr>
        <p:spPr>
          <a:xfrm>
            <a:off x="338436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2EC13D2-2311-589B-9DEF-53733A06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04460"/>
            <a:ext cx="10374443" cy="219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5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Примитивы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Примитив</a:t>
            </a:r>
          </a:p>
          <a:p>
            <a:r>
              <a:rPr lang="ru-RU" sz="2200" dirty="0"/>
              <a:t>Это – значение «примитивного» типа.</a:t>
            </a:r>
          </a:p>
          <a:p>
            <a:r>
              <a:rPr lang="ru-RU" sz="2200" dirty="0"/>
              <a:t>Есть 7 примитивных типов: </a:t>
            </a:r>
          </a:p>
          <a:p>
            <a:pPr lvl="1"/>
            <a:r>
              <a:rPr lang="en-US" sz="2200" dirty="0"/>
              <a:t>string, </a:t>
            </a:r>
            <a:endParaRPr lang="ru-RU" sz="2200" dirty="0"/>
          </a:p>
          <a:p>
            <a:pPr lvl="1"/>
            <a:r>
              <a:rPr lang="en-US" sz="2200" dirty="0"/>
              <a:t>number, </a:t>
            </a:r>
            <a:endParaRPr lang="ru-RU" sz="2200" dirty="0"/>
          </a:p>
          <a:p>
            <a:pPr lvl="1"/>
            <a:r>
              <a:rPr lang="en-US" sz="2200" dirty="0" err="1"/>
              <a:t>boolean</a:t>
            </a:r>
            <a:r>
              <a:rPr lang="en-US" sz="2200" dirty="0"/>
              <a:t>, </a:t>
            </a:r>
            <a:endParaRPr lang="ru-RU" sz="2200" dirty="0"/>
          </a:p>
          <a:p>
            <a:pPr lvl="1"/>
            <a:r>
              <a:rPr lang="en-US" sz="2200" dirty="0"/>
              <a:t>symbol, </a:t>
            </a:r>
            <a:endParaRPr lang="ru-RU" sz="2200" dirty="0"/>
          </a:p>
          <a:p>
            <a:pPr lvl="1"/>
            <a:r>
              <a:rPr lang="en-US" sz="2200" dirty="0"/>
              <a:t>null, </a:t>
            </a:r>
            <a:endParaRPr lang="ru-RU" sz="2200" dirty="0"/>
          </a:p>
          <a:p>
            <a:pPr lvl="1"/>
            <a:r>
              <a:rPr lang="en-US" sz="2200" dirty="0"/>
              <a:t>undefined </a:t>
            </a:r>
            <a:endParaRPr lang="ru-RU" sz="2200" dirty="0"/>
          </a:p>
          <a:p>
            <a:pPr lvl="1"/>
            <a:r>
              <a:rPr lang="en-US" sz="2200" dirty="0" err="1"/>
              <a:t>bigint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5334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Объекты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Может хранить множество значений как свойства.</a:t>
            </a:r>
          </a:p>
          <a:p>
            <a:r>
              <a:rPr lang="ru-RU" sz="2200" dirty="0"/>
              <a:t>Одна из лучших особенностей объектов – это то, что мы можем хранить функцию как одно из свойств объекта.</a:t>
            </a:r>
          </a:p>
          <a:p>
            <a:r>
              <a:rPr lang="ru-RU" sz="2200" dirty="0"/>
              <a:t>Объявляется при помощи фигурных скобок {}, например: </a:t>
            </a:r>
          </a:p>
          <a:p>
            <a:r>
              <a:rPr lang="ru-RU" sz="2200" dirty="0"/>
              <a:t>Объекты «тяжелее» примитивов. Они нуждаются в дополнительных ресурсах для поддержания внутренней структуры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35F15D8-BC82-80D2-F5C5-F9F87EC1C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42" y="4231701"/>
            <a:ext cx="8521155" cy="249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3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Примитив как объект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dirty="0"/>
              <a:t>Примитивы остаются примитивами. Одно значение.</a:t>
            </a:r>
          </a:p>
          <a:p>
            <a:r>
              <a:rPr lang="ru-RU" sz="2200" dirty="0"/>
              <a:t>Язык позволяет осуществлять доступ к методам и свойствам строк, чисел, булевых значений и символов.</a:t>
            </a:r>
          </a:p>
          <a:p>
            <a:r>
              <a:rPr lang="ru-RU" sz="2200" dirty="0"/>
              <a:t>Чтобы это работало, при таком доступе создаётся специальный «объект-обёртка», который предоставляет нужную функциональность, а после удаляется.</a:t>
            </a:r>
          </a:p>
          <a:p>
            <a:r>
              <a:rPr lang="ru-RU" sz="2200" dirty="0"/>
              <a:t>Каждый примитив имеет свой собственный «объект-обёртку», которые называются: </a:t>
            </a:r>
            <a:r>
              <a:rPr lang="en-US" sz="2200" dirty="0"/>
              <a:t>String, Number, Boolean, Symbol </a:t>
            </a:r>
            <a:r>
              <a:rPr lang="ru-RU" sz="2200" dirty="0"/>
              <a:t>и </a:t>
            </a:r>
            <a:r>
              <a:rPr lang="en-US" sz="2200" dirty="0" err="1"/>
              <a:t>BigInt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75748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Примеры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ru-RU" sz="22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E2CF61A-734B-7F0C-9CC3-0E4840476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4411"/>
            <a:ext cx="10519172" cy="1425362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BC878FA-9514-34B2-2A58-668E34D80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28" y="3744214"/>
            <a:ext cx="10515600" cy="1407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5743CE-A535-55C9-FCBE-5D231FFE6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27" y="5398326"/>
            <a:ext cx="10515599" cy="75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6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/>
              <a:t>Встроенный объект 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ru-RU" sz="220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4572F8A-F003-975A-4661-977124B37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66549" cy="68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9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String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/>
              <a:t>String </a:t>
            </a:r>
            <a:r>
              <a:rPr lang="ru-RU" dirty="0"/>
              <a:t>содержит свойства и методы для работы со строками.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1519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1489</Words>
  <Application>Microsoft Macintosh PowerPoint</Application>
  <PresentationFormat>Widescreen</PresentationFormat>
  <Paragraphs>129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Inter</vt:lpstr>
      <vt:lpstr>Office Theme</vt:lpstr>
      <vt:lpstr>JavaScript</vt:lpstr>
      <vt:lpstr>Встроенные объекты</vt:lpstr>
      <vt:lpstr>Методы примитивов</vt:lpstr>
      <vt:lpstr>Примитивы</vt:lpstr>
      <vt:lpstr>Объекты</vt:lpstr>
      <vt:lpstr>Примитив как объект</vt:lpstr>
      <vt:lpstr>Примеры</vt:lpstr>
      <vt:lpstr>Встроенный объект </vt:lpstr>
      <vt:lpstr>String</vt:lpstr>
      <vt:lpstr>Изменение регистра</vt:lpstr>
      <vt:lpstr>Изменение регистра</vt:lpstr>
      <vt:lpstr>Поиск подстроки</vt:lpstr>
      <vt:lpstr>Поиск подстроки</vt:lpstr>
      <vt:lpstr>Поиск подстроки</vt:lpstr>
      <vt:lpstr>Получение подстроки</vt:lpstr>
      <vt:lpstr>Получение подстроки</vt:lpstr>
      <vt:lpstr>Получение подстроки</vt:lpstr>
      <vt:lpstr>Получение подстроки</vt:lpstr>
      <vt:lpstr>Получение подстроки</vt:lpstr>
      <vt:lpstr>Массивы (Array)</vt:lpstr>
      <vt:lpstr>Массивы (Array)</vt:lpstr>
      <vt:lpstr>Массивы (Array)</vt:lpstr>
      <vt:lpstr>Sort&amp;Reverse</vt:lpstr>
      <vt:lpstr>Sort</vt:lpstr>
      <vt:lpstr>Sort</vt:lpstr>
      <vt:lpstr>Sort</vt:lpstr>
      <vt:lpstr>Sort</vt:lpstr>
      <vt:lpstr>Sort</vt:lpstr>
      <vt:lpstr>Sort</vt:lpstr>
      <vt:lpstr>Sort</vt:lpstr>
      <vt:lpstr>DOM</vt:lpstr>
      <vt:lpstr>DOM</vt:lpstr>
      <vt:lpstr>Навигация по DOM-элементам</vt:lpstr>
      <vt:lpstr>Навигация по DOM-элементам</vt:lpstr>
      <vt:lpstr>Навигация по DOM-элементам</vt:lpstr>
      <vt:lpstr>Навигация по DOM-элементам</vt:lpstr>
      <vt:lpstr>Установка стилевых свойств элемента</vt:lpstr>
      <vt:lpstr>Работа с положением и размером элементов</vt:lpstr>
      <vt:lpstr>Работа с положением и размером элементов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</dc:title>
  <dc:creator>Aliaksandr Klimianok</dc:creator>
  <cp:lastModifiedBy>Aliaksandr Klimianok</cp:lastModifiedBy>
  <cp:revision>3</cp:revision>
  <dcterms:created xsi:type="dcterms:W3CDTF">2022-05-31T10:13:56Z</dcterms:created>
  <dcterms:modified xsi:type="dcterms:W3CDTF">2022-07-05T12:55:27Z</dcterms:modified>
</cp:coreProperties>
</file>