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3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EC797-EA0A-46B6-9ADC-19FB45D7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71389-60A2-4371-8BF3-ACA35F59E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4E03B-A9C8-4C21-95CC-3366731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360B96-0F44-4975-992B-6314E2CF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3E72A-0ACD-480B-A2FA-41C5FA8B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4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6688C-152F-49EB-BF59-C2C359FD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262ED7-F928-4A1B-ACA2-DA527399D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EA4155-48DA-404B-B359-AFA2E71A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31BF1-1CDA-4C15-8E5C-2BC2015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F44FE-DB82-4721-B6D3-C7F9811F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30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FF3D39-0880-4FC8-989E-00D10F1DA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3205F8-8E2F-43CB-A390-B4E340AA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25D61-4590-40C1-9CCF-0DA5FF07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399AF-D622-46ED-AD17-9C08A396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A2892E-D16F-4000-BE67-93AAD369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7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83F13-679D-4DBF-B610-2EDC705B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5CB84-AE1F-46FC-90D7-41D38BBA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F10F0-20EB-4D2D-B59E-D05F727A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C3E36-1FEA-4746-9248-AB1C957E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332EA-33D8-4AD2-81E8-A8599701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9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09EC2-085A-4073-A049-B7182987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B33F9-25BE-419A-8AD3-CFD8C996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1B662-DF07-4BB9-8FB3-337BD26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41215-A272-46BC-BE8B-CC438ED9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9E3F0-6C73-4C92-8F42-6AA72A96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1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64305-6537-4253-8752-8D185356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11627-DC2F-40B4-863E-11BB489D4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18834D-90F2-48ED-B9F2-BF792499F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BBD094-AFBA-4A07-AF48-1C15358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253246-64A9-4CD9-AD2F-6CD5FAA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297A8-9C30-4654-8457-5EFBAE13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6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CC7B0-AFB0-41CC-A2C5-633E477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9883A1-20D6-4282-B0E7-0797E647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98BBE-923E-4FCC-91E2-E165B8775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A9AD36-D614-4191-A110-9AF987089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DE814-B02B-4A94-879F-D43889838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537F0E-7385-48A3-BB11-62374E35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3EBBDD-B92E-4173-8AF4-547F1E08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1030D6-4358-43AC-8944-C4B66602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9C63C-D240-4998-97E2-A6254177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EFBB49-A149-4222-9748-EB24CEF1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05CE04-C794-47FF-8E97-D13E1A09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744488-A7B4-4F0A-AB40-7A416DD9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08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0836AC-4768-43B1-9A7D-D2C48F47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2D8DA6-6FF1-431A-A10B-D7445A26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C4214B-DA37-4DC1-BC1D-7401813C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801-21D6-4799-AB41-7DCB9CFE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10AB8-CC70-4DB0-85F2-FE48CE5B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CD260C-A394-43D2-9507-A4FAC8392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CA3426-CCA8-4807-88F6-E2DAC953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1FF27-5815-487F-82E1-C631BCF1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FDE19-9709-4009-AC69-35D960B1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65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03DD3-278F-42E7-BD01-58D32233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7864E2-181E-4A63-8282-074F11E5A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A9A070-73CA-416A-AFBA-67B66CB07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09CFB2-092D-49E7-984A-43AFF976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BCEE93-CEDD-4976-9796-69C5F80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1CAD9E-80AD-41DC-B99A-D606713D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3886C-7994-4F52-88E1-5E7D1028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64629-92C3-4B82-B4D1-92E70E5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6DB16-C442-47B4-907C-4D472FCDC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2E39-6131-45C6-8DC5-2730929FB39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A9F5D-B907-4629-9701-878B9EF02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F6004-A657-4A65-86BD-F01A4C5DE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68F1-BF7E-4FCA-9533-B08F785E4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80C0B-9CB6-4B40-A09C-9BB0D2C5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0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080808"/>
                </a:solidFill>
              </a:rPr>
              <a:t>Transformer</a:t>
            </a:r>
            <a:endParaRPr lang="ru-RU" sz="80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7A5D5-940E-40BF-9FDF-2C396C0A5767}"/>
              </a:ext>
            </a:extLst>
          </p:cNvPr>
          <p:cNvSpPr txBox="1"/>
          <p:nvPr/>
        </p:nvSpPr>
        <p:spPr>
          <a:xfrm>
            <a:off x="4345459" y="5438046"/>
            <a:ext cx="3501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Презентацию подготовил</a:t>
            </a:r>
          </a:p>
          <a:p>
            <a:pPr algn="ctr"/>
            <a:r>
              <a:rPr lang="ru-RU" dirty="0"/>
              <a:t>Лопушанский Александр</a:t>
            </a:r>
          </a:p>
          <a:p>
            <a:pPr algn="ctr"/>
            <a:r>
              <a:rPr lang="ru-RU" dirty="0"/>
              <a:t>Группа 7307</a:t>
            </a:r>
          </a:p>
        </p:txBody>
      </p:sp>
    </p:spTree>
    <p:extLst>
      <p:ext uri="{BB962C8B-B14F-4D97-AF65-F5344CB8AC3E}">
        <p14:creationId xmlns:p14="http://schemas.microsoft.com/office/powerpoint/2010/main" val="178827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7778"/>
          <a:stretch/>
        </p:blipFill>
        <p:spPr bwMode="auto">
          <a:xfrm>
            <a:off x="938213" y="0"/>
            <a:ext cx="51577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B4AC75-1313-4407-A0BF-30277FECF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65" y="1271863"/>
            <a:ext cx="6493674" cy="13570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72942B-3C72-4C98-AF1F-32EBACF96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25" y="2459498"/>
            <a:ext cx="6493675" cy="189185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938212" y="4940300"/>
            <a:ext cx="2427287" cy="48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3510893-DBAD-4333-BD81-8731A8E9D39D}"/>
              </a:ext>
            </a:extLst>
          </p:cNvPr>
          <p:cNvCxnSpPr/>
          <p:nvPr/>
        </p:nvCxnSpPr>
        <p:spPr>
          <a:xfrm flipV="1">
            <a:off x="8039100" y="2459498"/>
            <a:ext cx="0" cy="33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17826D4-A9D1-4074-A652-50D3B3EDF538}"/>
              </a:ext>
            </a:extLst>
          </p:cNvPr>
          <p:cNvCxnSpPr/>
          <p:nvPr/>
        </p:nvCxnSpPr>
        <p:spPr>
          <a:xfrm flipV="1">
            <a:off x="9182100" y="2484898"/>
            <a:ext cx="0" cy="33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8D7FF51-4D39-42CF-A75A-D7D3E292BA48}"/>
              </a:ext>
            </a:extLst>
          </p:cNvPr>
          <p:cNvCxnSpPr/>
          <p:nvPr/>
        </p:nvCxnSpPr>
        <p:spPr>
          <a:xfrm flipV="1">
            <a:off x="10363200" y="2484898"/>
            <a:ext cx="0" cy="33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2B67E0F-CFB8-4141-B65C-DABB0B692DFD}"/>
              </a:ext>
            </a:extLst>
          </p:cNvPr>
          <p:cNvCxnSpPr/>
          <p:nvPr/>
        </p:nvCxnSpPr>
        <p:spPr>
          <a:xfrm flipV="1">
            <a:off x="11493500" y="2510298"/>
            <a:ext cx="0" cy="33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AB54A-798E-4096-8F14-948C00E5010F}"/>
              </a:ext>
            </a:extLst>
          </p:cNvPr>
          <p:cNvSpPr txBox="1"/>
          <p:nvPr/>
        </p:nvSpPr>
        <p:spPr>
          <a:xfrm>
            <a:off x="7467740" y="342900"/>
            <a:ext cx="355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ru-RU" sz="2800" dirty="0"/>
              <a:t>. </a:t>
            </a:r>
            <a:r>
              <a:rPr lang="en-US" sz="2800" dirty="0"/>
              <a:t>Positional Encoding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512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B4AC75-1313-4407-A0BF-30277FEC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66" y="4503081"/>
            <a:ext cx="6493674" cy="13570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9382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1193800" y="2501900"/>
            <a:ext cx="2120900" cy="243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7467740" y="342900"/>
            <a:ext cx="355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3-4. Encoder Layer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5651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B4AC75-1313-4407-A0BF-30277FEC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66" y="4503081"/>
            <a:ext cx="6493674" cy="13570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9382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1193800" y="2501900"/>
            <a:ext cx="2120900" cy="243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7467740" y="342900"/>
            <a:ext cx="355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3-4. Encoder Layer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E1FBDC-8A2A-47C6-B2B6-FA8A90D49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77" y="997882"/>
            <a:ext cx="42767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7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B4AC75-1313-4407-A0BF-30277FEC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3"/>
          <a:stretch/>
        </p:blipFill>
        <p:spPr>
          <a:xfrm>
            <a:off x="6974027" y="3779181"/>
            <a:ext cx="4279760" cy="13570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3FCC3-62E1-43EC-8C7D-F692D9CB1ECC}"/>
              </a:ext>
            </a:extLst>
          </p:cNvPr>
          <p:cNvSpPr txBox="1"/>
          <p:nvPr/>
        </p:nvSpPr>
        <p:spPr>
          <a:xfrm>
            <a:off x="7239000" y="49515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52AD1-086E-4203-8147-B9DCD3125892}"/>
              </a:ext>
            </a:extLst>
          </p:cNvPr>
          <p:cNvSpPr txBox="1"/>
          <p:nvPr/>
        </p:nvSpPr>
        <p:spPr>
          <a:xfrm>
            <a:off x="8263950" y="4951552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0DAFE-58BE-4FC9-9090-8FC55B7FA50F}"/>
              </a:ext>
            </a:extLst>
          </p:cNvPr>
          <p:cNvSpPr txBox="1"/>
          <p:nvPr/>
        </p:nvSpPr>
        <p:spPr>
          <a:xfrm>
            <a:off x="9464185" y="4951552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53A12-0BF6-4E91-A385-E99F4061C6FF}"/>
              </a:ext>
            </a:extLst>
          </p:cNvPr>
          <p:cNvSpPr txBox="1"/>
          <p:nvPr/>
        </p:nvSpPr>
        <p:spPr>
          <a:xfrm>
            <a:off x="10559711" y="4951552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3380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B4AC75-1313-4407-A0BF-30277FEC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3"/>
          <a:stretch/>
        </p:blipFill>
        <p:spPr>
          <a:xfrm>
            <a:off x="6974027" y="3779181"/>
            <a:ext cx="4279760" cy="13570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3FCC3-62E1-43EC-8C7D-F692D9CB1ECC}"/>
              </a:ext>
            </a:extLst>
          </p:cNvPr>
          <p:cNvSpPr txBox="1"/>
          <p:nvPr/>
        </p:nvSpPr>
        <p:spPr>
          <a:xfrm>
            <a:off x="7239000" y="49515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52AD1-086E-4203-8147-B9DCD3125892}"/>
              </a:ext>
            </a:extLst>
          </p:cNvPr>
          <p:cNvSpPr txBox="1"/>
          <p:nvPr/>
        </p:nvSpPr>
        <p:spPr>
          <a:xfrm>
            <a:off x="8263950" y="4951552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0DAFE-58BE-4FC9-9090-8FC55B7FA50F}"/>
              </a:ext>
            </a:extLst>
          </p:cNvPr>
          <p:cNvSpPr txBox="1"/>
          <p:nvPr/>
        </p:nvSpPr>
        <p:spPr>
          <a:xfrm>
            <a:off x="9464185" y="4951552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53A12-0BF6-4E91-A385-E99F4061C6FF}"/>
              </a:ext>
            </a:extLst>
          </p:cNvPr>
          <p:cNvSpPr txBox="1"/>
          <p:nvPr/>
        </p:nvSpPr>
        <p:spPr>
          <a:xfrm>
            <a:off x="10559711" y="4951552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10" name="Стрелка: развернутая 9">
            <a:extLst>
              <a:ext uri="{FF2B5EF4-FFF2-40B4-BE49-F238E27FC236}">
                <a16:creationId xmlns:a16="http://schemas.microsoft.com/office/drawing/2014/main" id="{6D9B147E-1926-4813-A86D-A0D751484185}"/>
              </a:ext>
            </a:extLst>
          </p:cNvPr>
          <p:cNvSpPr/>
          <p:nvPr/>
        </p:nvSpPr>
        <p:spPr>
          <a:xfrm flipH="1">
            <a:off x="8369300" y="3078819"/>
            <a:ext cx="2455323" cy="1074081"/>
          </a:xfrm>
          <a:prstGeom prst="uturnArrow">
            <a:avLst>
              <a:gd name="adj1" fmla="val 13176"/>
              <a:gd name="adj2" fmla="val 13176"/>
              <a:gd name="adj3" fmla="val 22635"/>
              <a:gd name="adj4" fmla="val 48818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Стрелка: развернутая 15">
            <a:extLst>
              <a:ext uri="{FF2B5EF4-FFF2-40B4-BE49-F238E27FC236}">
                <a16:creationId xmlns:a16="http://schemas.microsoft.com/office/drawing/2014/main" id="{76D1E60B-5EB0-424A-B898-92B907B57AF9}"/>
              </a:ext>
            </a:extLst>
          </p:cNvPr>
          <p:cNvSpPr/>
          <p:nvPr/>
        </p:nvSpPr>
        <p:spPr>
          <a:xfrm flipH="1">
            <a:off x="9563099" y="3078819"/>
            <a:ext cx="1266821" cy="1074081"/>
          </a:xfrm>
          <a:prstGeom prst="uturnArrow">
            <a:avLst>
              <a:gd name="adj1" fmla="val 13176"/>
              <a:gd name="adj2" fmla="val 13176"/>
              <a:gd name="adj3" fmla="val 22635"/>
              <a:gd name="adj4" fmla="val 48818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FAF45-AC75-4892-A7AA-349051404C3C}"/>
              </a:ext>
            </a:extLst>
          </p:cNvPr>
          <p:cNvSpPr txBox="1"/>
          <p:nvPr/>
        </p:nvSpPr>
        <p:spPr>
          <a:xfrm>
            <a:off x="7581727" y="834559"/>
            <a:ext cx="29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3.1. Self-Attention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860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B4AC75-1313-4407-A0BF-30277FEC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3"/>
          <a:stretch/>
        </p:blipFill>
        <p:spPr>
          <a:xfrm>
            <a:off x="6974027" y="4694702"/>
            <a:ext cx="4279760" cy="13570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FAF45-AC75-4892-A7AA-349051404C3C}"/>
              </a:ext>
            </a:extLst>
          </p:cNvPr>
          <p:cNvSpPr txBox="1"/>
          <p:nvPr/>
        </p:nvSpPr>
        <p:spPr>
          <a:xfrm>
            <a:off x="7581727" y="834559"/>
            <a:ext cx="29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3.1. Self-Attention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938213" y="5136217"/>
            <a:ext cx="3235324" cy="7311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64B40E-6E8B-43D2-98C7-02DBCC5BA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989" y="1764506"/>
            <a:ext cx="4113460" cy="33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0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lf-attention-matrix-calculation">
            <a:extLst>
              <a:ext uri="{FF2B5EF4-FFF2-40B4-BE49-F238E27FC236}">
                <a16:creationId xmlns:a16="http://schemas.microsoft.com/office/drawing/2014/main" id="{D1EC7688-E1A4-4930-AE1A-08AFC649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295275"/>
            <a:ext cx="5534025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0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2AC818-F924-40EB-8333-DF2DC774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647" y="3103410"/>
            <a:ext cx="1462064" cy="1265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FAF45-AC75-4892-A7AA-349051404C3C}"/>
              </a:ext>
            </a:extLst>
          </p:cNvPr>
          <p:cNvSpPr txBox="1"/>
          <p:nvPr/>
        </p:nvSpPr>
        <p:spPr>
          <a:xfrm>
            <a:off x="7581727" y="834559"/>
            <a:ext cx="29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3.1. Self-Attention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1420813" y="4513917"/>
            <a:ext cx="1195387" cy="579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B6D00C-14AB-404A-976A-3CDCC3E8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343" y="2753191"/>
            <a:ext cx="5536657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6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2AC818-F924-40EB-8333-DF2DC774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15" y="2098518"/>
            <a:ext cx="3899772" cy="3375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FAF45-AC75-4892-A7AA-349051404C3C}"/>
              </a:ext>
            </a:extLst>
          </p:cNvPr>
          <p:cNvSpPr txBox="1"/>
          <p:nvPr/>
        </p:nvSpPr>
        <p:spPr>
          <a:xfrm>
            <a:off x="7581727" y="834559"/>
            <a:ext cx="29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3.1. Self-Attention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1420813" y="4513917"/>
            <a:ext cx="1195387" cy="579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16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2AC818-F924-40EB-8333-DF2DC774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27" y="2375205"/>
            <a:ext cx="1558928" cy="13492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FAF45-AC75-4892-A7AA-349051404C3C}"/>
              </a:ext>
            </a:extLst>
          </p:cNvPr>
          <p:cNvSpPr txBox="1"/>
          <p:nvPr/>
        </p:nvSpPr>
        <p:spPr>
          <a:xfrm>
            <a:off x="7581727" y="834559"/>
            <a:ext cx="29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3.1. Self-Attention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1420813" y="3917017"/>
            <a:ext cx="1195387" cy="579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4895C6-7BF0-47B4-84A1-C2E7C35DD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27" y="2286304"/>
            <a:ext cx="4279760" cy="27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7650E-C097-4BDE-AA3D-85F54ECA3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" y="1768475"/>
            <a:ext cx="11062371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FAF45-AC75-4892-A7AA-349051404C3C}"/>
              </a:ext>
            </a:extLst>
          </p:cNvPr>
          <p:cNvSpPr txBox="1"/>
          <p:nvPr/>
        </p:nvSpPr>
        <p:spPr>
          <a:xfrm>
            <a:off x="7581727" y="834559"/>
            <a:ext cx="29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3.1. Self-Attention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1420813" y="2570817"/>
            <a:ext cx="1195387" cy="579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4895C6-7BF0-47B4-84A1-C2E7C35DD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74" t="32761" r="4942" b="18089"/>
          <a:stretch/>
        </p:blipFill>
        <p:spPr>
          <a:xfrm>
            <a:off x="7094351" y="3568700"/>
            <a:ext cx="487376" cy="488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511685-8C7E-4C60-9F29-8E307A47D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331" y="2073741"/>
            <a:ext cx="6200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4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FAF45-AC75-4892-A7AA-349051404C3C}"/>
              </a:ext>
            </a:extLst>
          </p:cNvPr>
          <p:cNvSpPr txBox="1"/>
          <p:nvPr/>
        </p:nvSpPr>
        <p:spPr>
          <a:xfrm>
            <a:off x="7581727" y="834559"/>
            <a:ext cx="29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3.1. Self-Attention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1420813" y="1935817"/>
            <a:ext cx="2752725" cy="579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511685-8C7E-4C60-9F29-8E307A47D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74" t="11602" r="3816" b="6057"/>
          <a:stretch/>
        </p:blipFill>
        <p:spPr>
          <a:xfrm>
            <a:off x="5843822" y="3186295"/>
            <a:ext cx="1158303" cy="11698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D05E08-D4D7-4522-98A9-99ACD9FB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023" y="2352207"/>
            <a:ext cx="6182477" cy="21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2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981248" y="6023390"/>
            <a:ext cx="3192290" cy="579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E689A9-2CC1-4C39-B1C6-4957D0176E84}"/>
              </a:ext>
            </a:extLst>
          </p:cNvPr>
          <p:cNvSpPr/>
          <p:nvPr/>
        </p:nvSpPr>
        <p:spPr>
          <a:xfrm>
            <a:off x="1130645" y="125506"/>
            <a:ext cx="3235325" cy="6347931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8BE519-0B14-41F3-94C3-1B0F060A0138}"/>
              </a:ext>
            </a:extLst>
          </p:cNvPr>
          <p:cNvSpPr/>
          <p:nvPr/>
        </p:nvSpPr>
        <p:spPr>
          <a:xfrm>
            <a:off x="1034429" y="190270"/>
            <a:ext cx="3235325" cy="6347931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6ABC86-7E08-4E5E-BBE9-61EA02303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00" y="2239168"/>
            <a:ext cx="6858156" cy="237966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F75560-5611-492A-BA8E-5A4FA9918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00" y="2239168"/>
            <a:ext cx="6858156" cy="23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2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981248" y="6023390"/>
            <a:ext cx="3192290" cy="579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E689A9-2CC1-4C39-B1C6-4957D0176E84}"/>
              </a:ext>
            </a:extLst>
          </p:cNvPr>
          <p:cNvSpPr/>
          <p:nvPr/>
        </p:nvSpPr>
        <p:spPr>
          <a:xfrm>
            <a:off x="1130645" y="125506"/>
            <a:ext cx="3235325" cy="6347931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8BE519-0B14-41F3-94C3-1B0F060A0138}"/>
              </a:ext>
            </a:extLst>
          </p:cNvPr>
          <p:cNvSpPr/>
          <p:nvPr/>
        </p:nvSpPr>
        <p:spPr>
          <a:xfrm>
            <a:off x="1034429" y="190270"/>
            <a:ext cx="3235325" cy="6347931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AA551E-1D1C-41A9-AF76-FFD4AF72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754" y="4952585"/>
            <a:ext cx="7549951" cy="19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9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981248" y="1714501"/>
            <a:ext cx="3192290" cy="4165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AA551E-1D1C-41A9-AF76-FFD4AF72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54" y="4952585"/>
            <a:ext cx="7549951" cy="19054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B7791D-FBA6-429A-92C8-97D012343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43" y="3194281"/>
            <a:ext cx="7580462" cy="19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3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981248" y="1714501"/>
            <a:ext cx="3192290" cy="4165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AA551E-1D1C-41A9-AF76-FFD4AF72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54" y="4952585"/>
            <a:ext cx="7549951" cy="19054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B7791D-FBA6-429A-92C8-97D012343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43" y="3194281"/>
            <a:ext cx="7580462" cy="19054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133D8A-AF57-47EB-9B92-266B17623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553" y="1821195"/>
            <a:ext cx="6598675" cy="16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86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1981200" y="546101"/>
            <a:ext cx="1701800" cy="1054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133D8A-AF57-47EB-9B92-266B1762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154" y="5253932"/>
            <a:ext cx="2149176" cy="5232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72F017-084A-4808-B604-A9DC3E07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079" y="4728507"/>
            <a:ext cx="1817325" cy="13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9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D334AF-674C-438B-A020-D7DA6E4DC688}"/>
              </a:ext>
            </a:extLst>
          </p:cNvPr>
          <p:cNvSpPr/>
          <p:nvPr/>
        </p:nvSpPr>
        <p:spPr>
          <a:xfrm>
            <a:off x="1981200" y="546101"/>
            <a:ext cx="1701800" cy="1054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133D8A-AF57-47EB-9B92-266B1762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154" y="5253932"/>
            <a:ext cx="2149176" cy="5232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72F017-084A-4808-B604-A9DC3E07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079" y="4728507"/>
            <a:ext cx="1817325" cy="13280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CCA8F9-4F48-4CBD-97D6-6B524A340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157" y="1391545"/>
            <a:ext cx="2500173" cy="34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1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6974027" y="342900"/>
            <a:ext cx="4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Multi-headed Attention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A35EC-9580-4354-B295-70E3AE77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55034"/>
            <a:ext cx="3235325" cy="634793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A78BE1-8167-418B-962A-F23FD20C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00201"/>
            <a:ext cx="5767387" cy="43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4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6334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881856" y="2463800"/>
            <a:ext cx="2120900" cy="151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5372100" y="342900"/>
            <a:ext cx="654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4. Residual Connection, Layer Normalization &amp; Pointwise Feed Forward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BA167A-4DB9-49E0-84D7-4C3F2F207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49" t="-1164" b="-1"/>
          <a:stretch/>
        </p:blipFill>
        <p:spPr>
          <a:xfrm>
            <a:off x="7277100" y="1549400"/>
            <a:ext cx="3976687" cy="441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1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8719D111-015F-495D-9DE5-BBAA581A1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" y="1768475"/>
            <a:ext cx="11062371" cy="3321050"/>
          </a:xfrm>
        </p:spPr>
      </p:pic>
    </p:spTree>
    <p:extLst>
      <p:ext uri="{BB962C8B-B14F-4D97-AF65-F5344CB8AC3E}">
        <p14:creationId xmlns:p14="http://schemas.microsoft.com/office/powerpoint/2010/main" val="302376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6334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881856" y="2463800"/>
            <a:ext cx="2120900" cy="151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5372100" y="342900"/>
            <a:ext cx="654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4. Residual Connection, Layer Normalization &amp; Pointwise Feed Forward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BA167A-4DB9-49E0-84D7-4C3F2F207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49" t="-1164" b="-1"/>
          <a:stretch/>
        </p:blipFill>
        <p:spPr>
          <a:xfrm>
            <a:off x="7277100" y="1549400"/>
            <a:ext cx="3976687" cy="4414485"/>
          </a:xfrm>
          <a:prstGeom prst="rect">
            <a:avLst/>
          </a:prstGeom>
        </p:spPr>
      </p:pic>
      <p:sp>
        <p:nvSpPr>
          <p:cNvPr id="6" name="Стрелка: развернутая 5">
            <a:extLst>
              <a:ext uri="{FF2B5EF4-FFF2-40B4-BE49-F238E27FC236}">
                <a16:creationId xmlns:a16="http://schemas.microsoft.com/office/drawing/2014/main" id="{14A8DA6C-D002-44E6-BC22-5656ADA48012}"/>
              </a:ext>
            </a:extLst>
          </p:cNvPr>
          <p:cNvSpPr/>
          <p:nvPr/>
        </p:nvSpPr>
        <p:spPr>
          <a:xfrm rot="5400000" flipH="1" flipV="1">
            <a:off x="6038485" y="3067420"/>
            <a:ext cx="3505203" cy="1332763"/>
          </a:xfrm>
          <a:prstGeom prst="uturnArrow">
            <a:avLst>
              <a:gd name="adj1" fmla="val 7405"/>
              <a:gd name="adj2" fmla="val 8046"/>
              <a:gd name="adj3" fmla="val 11733"/>
              <a:gd name="adj4" fmla="val 48818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5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6334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881856" y="2463800"/>
            <a:ext cx="2120900" cy="151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F0BD2-C42B-4040-AE2C-63BEEE47390A}"/>
              </a:ext>
            </a:extLst>
          </p:cNvPr>
          <p:cNvSpPr txBox="1"/>
          <p:nvPr/>
        </p:nvSpPr>
        <p:spPr>
          <a:xfrm>
            <a:off x="5372100" y="342900"/>
            <a:ext cx="654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4. Residual Connection, Layer Normalization &amp; Pointwise Feed Forward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BA167A-4DB9-49E0-84D7-4C3F2F207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09" t="5821" r="26011" b="80209"/>
          <a:stretch/>
        </p:blipFill>
        <p:spPr>
          <a:xfrm>
            <a:off x="8909050" y="5663424"/>
            <a:ext cx="857250" cy="4198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38DFB6-ED64-461C-A6EC-AB1AF6C38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006" y="1531598"/>
            <a:ext cx="4738687" cy="46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6334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881856" y="2463800"/>
            <a:ext cx="2120900" cy="25019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3166C3-1146-49B2-8EB9-FBAE8034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2643187"/>
            <a:ext cx="33147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3726656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6095998" y="47146"/>
            <a:ext cx="2489201" cy="67637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7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6334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3002755" y="47146"/>
            <a:ext cx="2489201" cy="67637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E03474-7CC3-4AAF-BCBC-F2BD5016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1171814"/>
            <a:ext cx="58388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6334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3002755" y="4953000"/>
            <a:ext cx="2489201" cy="18578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6516F-4A22-4F29-9B44-8AEF2D822B5A}"/>
              </a:ext>
            </a:extLst>
          </p:cNvPr>
          <p:cNvSpPr txBox="1"/>
          <p:nvPr/>
        </p:nvSpPr>
        <p:spPr>
          <a:xfrm>
            <a:off x="5600700" y="34290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5</a:t>
            </a:r>
            <a:r>
              <a:rPr lang="en-US" sz="2800" dirty="0"/>
              <a:t>. Output Embedding &amp; Positional Encoding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7ADCE4-E78D-4A0F-A458-4013984D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1092757"/>
            <a:ext cx="3582987" cy="46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9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6334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3002755" y="3810000"/>
            <a:ext cx="2489201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6516F-4A22-4F29-9B44-8AEF2D822B5A}"/>
              </a:ext>
            </a:extLst>
          </p:cNvPr>
          <p:cNvSpPr txBox="1"/>
          <p:nvPr/>
        </p:nvSpPr>
        <p:spPr>
          <a:xfrm>
            <a:off x="5600700" y="34290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6. Decoder Multi-Headed Attention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7ADCE4-E78D-4A0F-A458-4013984DE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529"/>
          <a:stretch/>
        </p:blipFill>
        <p:spPr>
          <a:xfrm>
            <a:off x="7150100" y="5450405"/>
            <a:ext cx="3582987" cy="8630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2FF690-3A29-4C02-9FC8-51A4CA80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72" y="2476500"/>
            <a:ext cx="4681356" cy="29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7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46516F-4A22-4F29-9B44-8AEF2D822B5A}"/>
              </a:ext>
            </a:extLst>
          </p:cNvPr>
          <p:cNvSpPr txBox="1"/>
          <p:nvPr/>
        </p:nvSpPr>
        <p:spPr>
          <a:xfrm>
            <a:off x="5600700" y="34290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6. Decoder Multi-Headed Attention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075212-CA00-40E3-A8C9-E8E3A1DE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2" y="237041"/>
            <a:ext cx="3417887" cy="63839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AF75C3-1A1F-4FAD-A9C9-F90D88B2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1889125"/>
            <a:ext cx="4019550" cy="333375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DF0DFD-6B41-4302-B196-706FACC39417}"/>
              </a:ext>
            </a:extLst>
          </p:cNvPr>
          <p:cNvSpPr/>
          <p:nvPr/>
        </p:nvSpPr>
        <p:spPr>
          <a:xfrm>
            <a:off x="1479946" y="3848100"/>
            <a:ext cx="1339453" cy="1181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4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46516F-4A22-4F29-9B44-8AEF2D822B5A}"/>
              </a:ext>
            </a:extLst>
          </p:cNvPr>
          <p:cNvSpPr txBox="1"/>
          <p:nvPr/>
        </p:nvSpPr>
        <p:spPr>
          <a:xfrm>
            <a:off x="5600700" y="34290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6. Decoder Multi-Headed Attention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075212-CA00-40E3-A8C9-E8E3A1DE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2" y="237041"/>
            <a:ext cx="3417887" cy="63839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AF75C3-1A1F-4FAD-A9C9-F90D88B2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1889125"/>
            <a:ext cx="4019550" cy="33337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FCB970-ACE5-4A56-B3CF-075362D124E2}"/>
              </a:ext>
            </a:extLst>
          </p:cNvPr>
          <p:cNvSpPr/>
          <p:nvPr/>
        </p:nvSpPr>
        <p:spPr>
          <a:xfrm>
            <a:off x="7023100" y="3924300"/>
            <a:ext cx="526256" cy="355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487FAA-F75C-4DBA-9C5F-5F7022B817C9}"/>
              </a:ext>
            </a:extLst>
          </p:cNvPr>
          <p:cNvSpPr/>
          <p:nvPr/>
        </p:nvSpPr>
        <p:spPr>
          <a:xfrm>
            <a:off x="9606755" y="2044700"/>
            <a:ext cx="642145" cy="304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имвол &quot;Запрещено&quot; 1">
            <a:extLst>
              <a:ext uri="{FF2B5EF4-FFF2-40B4-BE49-F238E27FC236}">
                <a16:creationId xmlns:a16="http://schemas.microsoft.com/office/drawing/2014/main" id="{E2F5FCD6-D309-4EB3-8E01-6EA01401521B}"/>
              </a:ext>
            </a:extLst>
          </p:cNvPr>
          <p:cNvSpPr/>
          <p:nvPr/>
        </p:nvSpPr>
        <p:spPr>
          <a:xfrm>
            <a:off x="9606755" y="3797300"/>
            <a:ext cx="642145" cy="584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2AB73F-7336-49ED-B605-2A31FA67D6BC}"/>
              </a:ext>
            </a:extLst>
          </p:cNvPr>
          <p:cNvSpPr/>
          <p:nvPr/>
        </p:nvSpPr>
        <p:spPr>
          <a:xfrm>
            <a:off x="1479946" y="3848100"/>
            <a:ext cx="1339453" cy="1181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560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46516F-4A22-4F29-9B44-8AEF2D822B5A}"/>
              </a:ext>
            </a:extLst>
          </p:cNvPr>
          <p:cNvSpPr txBox="1"/>
          <p:nvPr/>
        </p:nvSpPr>
        <p:spPr>
          <a:xfrm>
            <a:off x="5600700" y="34290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6. Decoder Multi-Headed Attention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075212-CA00-40E3-A8C9-E8E3A1DE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2" y="237041"/>
            <a:ext cx="3417887" cy="63839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AF75C3-1A1F-4FAD-A9C9-F90D88B2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1889125"/>
            <a:ext cx="4019550" cy="33337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FCB970-ACE5-4A56-B3CF-075362D124E2}"/>
              </a:ext>
            </a:extLst>
          </p:cNvPr>
          <p:cNvSpPr/>
          <p:nvPr/>
        </p:nvSpPr>
        <p:spPr>
          <a:xfrm>
            <a:off x="7023100" y="3924300"/>
            <a:ext cx="526256" cy="355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487FAA-F75C-4DBA-9C5F-5F7022B817C9}"/>
              </a:ext>
            </a:extLst>
          </p:cNvPr>
          <p:cNvSpPr/>
          <p:nvPr/>
        </p:nvSpPr>
        <p:spPr>
          <a:xfrm>
            <a:off x="9606755" y="2044700"/>
            <a:ext cx="642145" cy="304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имвол &quot;Запрещено&quot; 1">
            <a:extLst>
              <a:ext uri="{FF2B5EF4-FFF2-40B4-BE49-F238E27FC236}">
                <a16:creationId xmlns:a16="http://schemas.microsoft.com/office/drawing/2014/main" id="{E2F5FCD6-D309-4EB3-8E01-6EA01401521B}"/>
              </a:ext>
            </a:extLst>
          </p:cNvPr>
          <p:cNvSpPr/>
          <p:nvPr/>
        </p:nvSpPr>
        <p:spPr>
          <a:xfrm>
            <a:off x="9606755" y="3797300"/>
            <a:ext cx="642145" cy="584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имвол &quot;Запрещено&quot; 7">
            <a:extLst>
              <a:ext uri="{FF2B5EF4-FFF2-40B4-BE49-F238E27FC236}">
                <a16:creationId xmlns:a16="http://schemas.microsoft.com/office/drawing/2014/main" id="{6573609C-F969-4082-AEB2-BA0FC93EB94C}"/>
              </a:ext>
            </a:extLst>
          </p:cNvPr>
          <p:cNvSpPr/>
          <p:nvPr/>
        </p:nvSpPr>
        <p:spPr>
          <a:xfrm>
            <a:off x="9606755" y="3136900"/>
            <a:ext cx="642145" cy="584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имвол &quot;Запрещено&quot; 9">
            <a:extLst>
              <a:ext uri="{FF2B5EF4-FFF2-40B4-BE49-F238E27FC236}">
                <a16:creationId xmlns:a16="http://schemas.microsoft.com/office/drawing/2014/main" id="{23161E23-65A7-4E86-800B-D44846F0274F}"/>
              </a:ext>
            </a:extLst>
          </p:cNvPr>
          <p:cNvSpPr/>
          <p:nvPr/>
        </p:nvSpPr>
        <p:spPr>
          <a:xfrm>
            <a:off x="9606754" y="2505075"/>
            <a:ext cx="642145" cy="584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Символ &quot;Запрещено&quot; 11">
            <a:extLst>
              <a:ext uri="{FF2B5EF4-FFF2-40B4-BE49-F238E27FC236}">
                <a16:creationId xmlns:a16="http://schemas.microsoft.com/office/drawing/2014/main" id="{3A59A5F6-9485-466A-A9BE-52BDA5A0277F}"/>
              </a:ext>
            </a:extLst>
          </p:cNvPr>
          <p:cNvSpPr/>
          <p:nvPr/>
        </p:nvSpPr>
        <p:spPr>
          <a:xfrm>
            <a:off x="8951515" y="2505075"/>
            <a:ext cx="642145" cy="584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имвол &quot;Запрещено&quot; 12">
            <a:extLst>
              <a:ext uri="{FF2B5EF4-FFF2-40B4-BE49-F238E27FC236}">
                <a16:creationId xmlns:a16="http://schemas.microsoft.com/office/drawing/2014/main" id="{E006F3FD-34DF-4DD1-AC48-30E53C8C4FDE}"/>
              </a:ext>
            </a:extLst>
          </p:cNvPr>
          <p:cNvSpPr/>
          <p:nvPr/>
        </p:nvSpPr>
        <p:spPr>
          <a:xfrm>
            <a:off x="8964609" y="3163887"/>
            <a:ext cx="642145" cy="584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имвол &quot;Запрещено&quot; 13">
            <a:extLst>
              <a:ext uri="{FF2B5EF4-FFF2-40B4-BE49-F238E27FC236}">
                <a16:creationId xmlns:a16="http://schemas.microsoft.com/office/drawing/2014/main" id="{C2FEF0E0-904E-45E5-928F-6FC91A2A76F3}"/>
              </a:ext>
            </a:extLst>
          </p:cNvPr>
          <p:cNvSpPr/>
          <p:nvPr/>
        </p:nvSpPr>
        <p:spPr>
          <a:xfrm>
            <a:off x="8309370" y="2505075"/>
            <a:ext cx="642145" cy="584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BD92F6F-2227-4FFA-AA74-4485F2B3EA1E}"/>
              </a:ext>
            </a:extLst>
          </p:cNvPr>
          <p:cNvSpPr/>
          <p:nvPr/>
        </p:nvSpPr>
        <p:spPr>
          <a:xfrm>
            <a:off x="1479946" y="3848100"/>
            <a:ext cx="1339453" cy="1181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15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C1667-DBAC-43A1-928F-7E37371A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3" y="1963280"/>
            <a:ext cx="10981954" cy="29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4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AF75C3-1A1F-4FAD-A9C9-F90D88B2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71" y="2685407"/>
            <a:ext cx="2365429" cy="1961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6516F-4A22-4F29-9B44-8AEF2D822B5A}"/>
              </a:ext>
            </a:extLst>
          </p:cNvPr>
          <p:cNvSpPr txBox="1"/>
          <p:nvPr/>
        </p:nvSpPr>
        <p:spPr>
          <a:xfrm>
            <a:off x="5600700" y="34290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6. Decoder Multi-Headed Attention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075212-CA00-40E3-A8C9-E8E3A1DE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72" y="237041"/>
            <a:ext cx="3417887" cy="6383918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BD92F6F-2227-4FFA-AA74-4485F2B3EA1E}"/>
              </a:ext>
            </a:extLst>
          </p:cNvPr>
          <p:cNvSpPr/>
          <p:nvPr/>
        </p:nvSpPr>
        <p:spPr>
          <a:xfrm>
            <a:off x="1479946" y="2971800"/>
            <a:ext cx="1339453" cy="825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1EEB51-5EA4-488B-962F-4776C1E17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42" y="2219326"/>
            <a:ext cx="7955401" cy="2894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6EA580-591C-445C-BB4D-EF29BDBE0133}"/>
              </a:ext>
            </a:extLst>
          </p:cNvPr>
          <p:cNvSpPr txBox="1"/>
          <p:nvPr/>
        </p:nvSpPr>
        <p:spPr>
          <a:xfrm>
            <a:off x="5600700" y="86612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6.1. Look-Ahead Mask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516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46516F-4A22-4F29-9B44-8AEF2D822B5A}"/>
              </a:ext>
            </a:extLst>
          </p:cNvPr>
          <p:cNvSpPr txBox="1"/>
          <p:nvPr/>
        </p:nvSpPr>
        <p:spPr>
          <a:xfrm>
            <a:off x="5600700" y="34290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6. Decoder Multi-Headed Attention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075212-CA00-40E3-A8C9-E8E3A1DE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2" y="237041"/>
            <a:ext cx="3417887" cy="6383918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BD92F6F-2227-4FFA-AA74-4485F2B3EA1E}"/>
              </a:ext>
            </a:extLst>
          </p:cNvPr>
          <p:cNvSpPr/>
          <p:nvPr/>
        </p:nvSpPr>
        <p:spPr>
          <a:xfrm>
            <a:off x="1479946" y="2463800"/>
            <a:ext cx="1339453" cy="508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1EEB51-5EA4-488B-962F-4776C1E17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66" t="20734" r="2344" b="7296"/>
          <a:stretch/>
        </p:blipFill>
        <p:spPr>
          <a:xfrm>
            <a:off x="5727699" y="3136838"/>
            <a:ext cx="1621017" cy="15494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6EA580-591C-445C-BB4D-EF29BDBE0133}"/>
              </a:ext>
            </a:extLst>
          </p:cNvPr>
          <p:cNvSpPr txBox="1"/>
          <p:nvPr/>
        </p:nvSpPr>
        <p:spPr>
          <a:xfrm>
            <a:off x="5600700" y="86612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6.1. Look-Ahead Mask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5FEBA6-B9FD-470F-8763-D97865BEE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75" y="2036762"/>
            <a:ext cx="66484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2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3726656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6095998" y="2400300"/>
            <a:ext cx="2489201" cy="1028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3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3726656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6095998" y="1397000"/>
            <a:ext cx="2489201" cy="1028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4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8125" b="7778"/>
          <a:stretch/>
        </p:blipFill>
        <p:spPr bwMode="auto">
          <a:xfrm>
            <a:off x="633413" y="0"/>
            <a:ext cx="47386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6516F-4A22-4F29-9B44-8AEF2D822B5A}"/>
              </a:ext>
            </a:extLst>
          </p:cNvPr>
          <p:cNvSpPr txBox="1"/>
          <p:nvPr/>
        </p:nvSpPr>
        <p:spPr>
          <a:xfrm>
            <a:off x="5600700" y="342900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7. Linear Classifier</a:t>
            </a:r>
            <a:endParaRPr lang="ru-RU" sz="2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769DA2D-9CB6-49D2-8EB4-68720E81F2C7}"/>
              </a:ext>
            </a:extLst>
          </p:cNvPr>
          <p:cNvSpPr/>
          <p:nvPr/>
        </p:nvSpPr>
        <p:spPr>
          <a:xfrm>
            <a:off x="3002756" y="47146"/>
            <a:ext cx="1765302" cy="13752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6A4215-E3AC-452A-A36F-37BC95A6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0301"/>
            <a:ext cx="5735349" cy="50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00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7778"/>
          <a:stretch/>
        </p:blipFill>
        <p:spPr bwMode="auto">
          <a:xfrm>
            <a:off x="3517106" y="0"/>
            <a:ext cx="51577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4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7778"/>
          <a:stretch/>
        </p:blipFill>
        <p:spPr bwMode="auto">
          <a:xfrm>
            <a:off x="3517106" y="0"/>
            <a:ext cx="51577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4406900" y="5422900"/>
            <a:ext cx="1536700" cy="116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3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54E736-D32D-4714-B9C2-538C791A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029170" y="4317999"/>
            <a:ext cx="46777" cy="457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7778"/>
          <a:stretch/>
        </p:blipFill>
        <p:spPr bwMode="auto">
          <a:xfrm>
            <a:off x="938213" y="0"/>
            <a:ext cx="51577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1828007" y="5422900"/>
            <a:ext cx="1536700" cy="116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7A197-8E74-4A29-BABB-CB053F800366}"/>
              </a:ext>
            </a:extLst>
          </p:cNvPr>
          <p:cNvSpPr txBox="1"/>
          <p:nvPr/>
        </p:nvSpPr>
        <p:spPr>
          <a:xfrm>
            <a:off x="7467740" y="342900"/>
            <a:ext cx="329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1. </a:t>
            </a:r>
            <a:r>
              <a:rPr lang="en-US" sz="2800" dirty="0"/>
              <a:t>Input Embedding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3E3926-4A97-405D-938E-CAC5AA8F2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40" y="1918141"/>
            <a:ext cx="3017837" cy="29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45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D324A0-4E1D-430D-8528-4161A6B92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58" y="2376726"/>
            <a:ext cx="2105025" cy="20574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6894" b="7778"/>
          <a:stretch/>
        </p:blipFill>
        <p:spPr bwMode="auto">
          <a:xfrm>
            <a:off x="938213" y="0"/>
            <a:ext cx="48021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1828007" y="5422900"/>
            <a:ext cx="1536700" cy="116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3E3926-4A97-405D-938E-CAC5AA8F2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40" y="1918141"/>
            <a:ext cx="3017837" cy="2974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7A197-8E74-4A29-BABB-CB053F800366}"/>
              </a:ext>
            </a:extLst>
          </p:cNvPr>
          <p:cNvSpPr txBox="1"/>
          <p:nvPr/>
        </p:nvSpPr>
        <p:spPr>
          <a:xfrm>
            <a:off x="7467740" y="342900"/>
            <a:ext cx="329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1. </a:t>
            </a:r>
            <a:r>
              <a:rPr lang="en-US" sz="2800" dirty="0"/>
              <a:t>Input Embedding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4590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B4AC75-1313-4407-A0BF-30277FEC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65" y="2071963"/>
            <a:ext cx="6493674" cy="13570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0188B8-52BA-4C0F-A137-A1D161E7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7778"/>
          <a:stretch/>
        </p:blipFill>
        <p:spPr bwMode="auto">
          <a:xfrm>
            <a:off x="938213" y="0"/>
            <a:ext cx="5157787" cy="68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09600-7B69-49E8-ABF6-725F0235E561}"/>
              </a:ext>
            </a:extLst>
          </p:cNvPr>
          <p:cNvSpPr/>
          <p:nvPr/>
        </p:nvSpPr>
        <p:spPr>
          <a:xfrm>
            <a:off x="938212" y="4940300"/>
            <a:ext cx="2427287" cy="48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7A197-8E74-4A29-BABB-CB053F800366}"/>
              </a:ext>
            </a:extLst>
          </p:cNvPr>
          <p:cNvSpPr txBox="1"/>
          <p:nvPr/>
        </p:nvSpPr>
        <p:spPr>
          <a:xfrm>
            <a:off x="7467740" y="342900"/>
            <a:ext cx="355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ru-RU" sz="2800" dirty="0"/>
              <a:t>. </a:t>
            </a:r>
            <a:r>
              <a:rPr lang="en-US" sz="2800" dirty="0"/>
              <a:t>Positional Encoding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72942B-3C72-4C98-AF1F-32EBACF96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25" y="2459498"/>
            <a:ext cx="6493675" cy="18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5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202</Words>
  <Application>Microsoft Office PowerPoint</Application>
  <PresentationFormat>Широкоэкранный</PresentationFormat>
  <Paragraphs>53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Тема Office</vt:lpstr>
      <vt:lpstr>Transformer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Александр Лопушанский</dc:creator>
  <cp:lastModifiedBy>Александр Лопушанский</cp:lastModifiedBy>
  <cp:revision>5</cp:revision>
  <dcterms:created xsi:type="dcterms:W3CDTF">2022-05-18T19:26:52Z</dcterms:created>
  <dcterms:modified xsi:type="dcterms:W3CDTF">2022-11-24T19:09:42Z</dcterms:modified>
</cp:coreProperties>
</file>