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4" r:id="rId8"/>
    <p:sldId id="263" r:id="rId9"/>
    <p:sldId id="265" r:id="rId10"/>
    <p:sldId id="266" r:id="rId11"/>
    <p:sldId id="267" r:id="rId12"/>
    <p:sldId id="269" r:id="rId13"/>
    <p:sldId id="271" r:id="rId14"/>
    <p:sldId id="272" r:id="rId15"/>
    <p:sldId id="276" r:id="rId16"/>
    <p:sldId id="273" r:id="rId17"/>
    <p:sldId id="274" r:id="rId18"/>
    <p:sldId id="281"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394"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F338-CEEE-1678-28CD-D309F7A77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D1BBF1-7DDB-EA1C-E839-C77667980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7957F4-997D-F5DA-FDBD-5020480BEB28}"/>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5" name="Footer Placeholder 4">
            <a:extLst>
              <a:ext uri="{FF2B5EF4-FFF2-40B4-BE49-F238E27FC236}">
                <a16:creationId xmlns:a16="http://schemas.microsoft.com/office/drawing/2014/main" id="{217F1D02-7574-CA72-0039-ED3CB445F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1DE81-5380-D310-2CFF-149EE804D8E9}"/>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194961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F4C3-2B9C-088D-D003-A575B135D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91E897-6381-DAA4-CD02-292B4B6C3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0DBA9-4491-B8E2-F3DA-B6FA224ABBB8}"/>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5" name="Footer Placeholder 4">
            <a:extLst>
              <a:ext uri="{FF2B5EF4-FFF2-40B4-BE49-F238E27FC236}">
                <a16:creationId xmlns:a16="http://schemas.microsoft.com/office/drawing/2014/main" id="{D31ABF42-426B-F39F-78F4-9E8893C87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E5621-BA7E-E4AF-4F35-F74FF33BAB4F}"/>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42492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A73A1-95B3-7C40-9BC0-9FBE683BA9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A90FDF-6206-7FAE-6152-C162143D87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3CFB-BF83-33BC-B027-629578526676}"/>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5" name="Footer Placeholder 4">
            <a:extLst>
              <a:ext uri="{FF2B5EF4-FFF2-40B4-BE49-F238E27FC236}">
                <a16:creationId xmlns:a16="http://schemas.microsoft.com/office/drawing/2014/main" id="{70B2094F-A533-FCE2-83C1-3317F8E5B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EFE3E-22CA-811D-3FD8-3DEE3BA88D31}"/>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133329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29B0-DA43-9357-2906-9BEFBCD22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18645-4158-8523-ED56-A317E78953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0306C-25BE-979A-EBF0-DEF9587A4EDB}"/>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5" name="Footer Placeholder 4">
            <a:extLst>
              <a:ext uri="{FF2B5EF4-FFF2-40B4-BE49-F238E27FC236}">
                <a16:creationId xmlns:a16="http://schemas.microsoft.com/office/drawing/2014/main" id="{E404DF53-A60E-102D-C7C3-A6D1812B2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F51BB-00F0-4A58-493E-5F9E6BDC95EF}"/>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375762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701C-64C2-00F5-BFE2-633BCAE87B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AEE615-A105-4813-D523-2E0E1C893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F3CD5-DCBA-4560-BFE2-50F2205778F8}"/>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5" name="Footer Placeholder 4">
            <a:extLst>
              <a:ext uri="{FF2B5EF4-FFF2-40B4-BE49-F238E27FC236}">
                <a16:creationId xmlns:a16="http://schemas.microsoft.com/office/drawing/2014/main" id="{5F6C7B97-ED59-5E2A-DA93-461DEF8A7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5BFFC-4B84-C9F1-2B9C-EA7B98A2FC1C}"/>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65517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1680-896D-DFE9-43B0-EF9244A16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DE37F-707C-1A7F-3EEC-22ACB64856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7A64FB-4926-B90F-646C-DDDAD1FFF7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0D01EE-447E-9DB1-F08F-5A02656D9F1F}"/>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6" name="Footer Placeholder 5">
            <a:extLst>
              <a:ext uri="{FF2B5EF4-FFF2-40B4-BE49-F238E27FC236}">
                <a16:creationId xmlns:a16="http://schemas.microsoft.com/office/drawing/2014/main" id="{78DE5701-158D-3787-C5E0-595F4F2AA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008FF-14CE-02AB-FB19-29182B4F10AC}"/>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203342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B7D4-6E4E-75D8-CEF1-8513461C3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39C0C0-FD6C-97F4-33FA-77DFEAE91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31549-46B7-09D0-A836-7007BF65B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EE3DFC-FF22-B4B0-E64A-7160725A9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ED8F9-2EB3-F044-5EA0-E01E5C446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F3E7B5-3EB8-88FC-F6D6-0938D936833E}"/>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8" name="Footer Placeholder 7">
            <a:extLst>
              <a:ext uri="{FF2B5EF4-FFF2-40B4-BE49-F238E27FC236}">
                <a16:creationId xmlns:a16="http://schemas.microsoft.com/office/drawing/2014/main" id="{3FEC4C60-4E59-3050-7985-66241AF6E5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66576-6717-212E-5701-3082CAAA5FB8}"/>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2135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FB07-FD29-4559-AB91-A7AA5FEC9B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87F91-1F05-6D0D-E736-F96A9A55F130}"/>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4" name="Footer Placeholder 3">
            <a:extLst>
              <a:ext uri="{FF2B5EF4-FFF2-40B4-BE49-F238E27FC236}">
                <a16:creationId xmlns:a16="http://schemas.microsoft.com/office/drawing/2014/main" id="{92857C70-01D9-43A1-8158-224862EA3C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143523-E9BD-5176-6D5B-96F5AAD9CEDF}"/>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197981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0C710-EA91-D37C-DCCF-34D1CC3C4673}"/>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3" name="Footer Placeholder 2">
            <a:extLst>
              <a:ext uri="{FF2B5EF4-FFF2-40B4-BE49-F238E27FC236}">
                <a16:creationId xmlns:a16="http://schemas.microsoft.com/office/drawing/2014/main" id="{B16A0982-390A-8BDC-9A58-047DD3F302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191398-5F16-27B7-1E65-8E3C3CAC6093}"/>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16446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27F4-BEAB-422C-F168-3E13D2355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A434C0-C2A9-624D-7045-CCC354A62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62E280-09E7-D617-D7F1-C4197088B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B43BB-B3AB-0B9A-CB69-8DAC5E2E81F2}"/>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6" name="Footer Placeholder 5">
            <a:extLst>
              <a:ext uri="{FF2B5EF4-FFF2-40B4-BE49-F238E27FC236}">
                <a16:creationId xmlns:a16="http://schemas.microsoft.com/office/drawing/2014/main" id="{41CC1C97-B152-A51D-AECB-7D2520DAD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0C074-512F-02F5-28CF-CD6D4474AF2C}"/>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28470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A9FE-A198-14F2-163F-AD5A7EC00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1C728E-418E-24A0-2624-0459E906F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692737-BBDD-1F40-CFFC-C092AFA1B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CE7C2-F0CF-7886-B388-E2D471339ACE}"/>
              </a:ext>
            </a:extLst>
          </p:cNvPr>
          <p:cNvSpPr>
            <a:spLocks noGrp="1"/>
          </p:cNvSpPr>
          <p:nvPr>
            <p:ph type="dt" sz="half" idx="10"/>
          </p:nvPr>
        </p:nvSpPr>
        <p:spPr/>
        <p:txBody>
          <a:bodyPr/>
          <a:lstStyle/>
          <a:p>
            <a:fld id="{5A55EC18-696A-4A3B-83D5-54CCA7BC42D8}" type="datetimeFigureOut">
              <a:rPr lang="en-US" smtClean="0"/>
              <a:t>5/11/2023</a:t>
            </a:fld>
            <a:endParaRPr lang="en-US"/>
          </a:p>
        </p:txBody>
      </p:sp>
      <p:sp>
        <p:nvSpPr>
          <p:cNvPr id="6" name="Footer Placeholder 5">
            <a:extLst>
              <a:ext uri="{FF2B5EF4-FFF2-40B4-BE49-F238E27FC236}">
                <a16:creationId xmlns:a16="http://schemas.microsoft.com/office/drawing/2014/main" id="{F491ADC3-A8F3-6D41-5FF0-D989B5AB0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D9C783-275D-0DF8-80D2-3D716B304BE0}"/>
              </a:ext>
            </a:extLst>
          </p:cNvPr>
          <p:cNvSpPr>
            <a:spLocks noGrp="1"/>
          </p:cNvSpPr>
          <p:nvPr>
            <p:ph type="sldNum" sz="quarter" idx="12"/>
          </p:nvPr>
        </p:nvSpPr>
        <p:spPr/>
        <p:txBody>
          <a:bodyPr/>
          <a:lstStyle/>
          <a:p>
            <a:fld id="{F2009662-B91F-4260-BA40-FF66B361AD5F}" type="slidenum">
              <a:rPr lang="en-US" smtClean="0"/>
              <a:t>‹#›</a:t>
            </a:fld>
            <a:endParaRPr lang="en-US"/>
          </a:p>
        </p:txBody>
      </p:sp>
    </p:spTree>
    <p:extLst>
      <p:ext uri="{BB962C8B-B14F-4D97-AF65-F5344CB8AC3E}">
        <p14:creationId xmlns:p14="http://schemas.microsoft.com/office/powerpoint/2010/main" val="224335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B6C6A-7D41-0CA8-0590-241AA95D8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C21C9D-F15F-BEC2-C63E-B01CCD991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12202-AC72-4211-B92A-C147E9B97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5EC18-696A-4A3B-83D5-54CCA7BC42D8}" type="datetimeFigureOut">
              <a:rPr lang="en-US" smtClean="0"/>
              <a:t>5/11/2023</a:t>
            </a:fld>
            <a:endParaRPr lang="en-US"/>
          </a:p>
        </p:txBody>
      </p:sp>
      <p:sp>
        <p:nvSpPr>
          <p:cNvPr id="5" name="Footer Placeholder 4">
            <a:extLst>
              <a:ext uri="{FF2B5EF4-FFF2-40B4-BE49-F238E27FC236}">
                <a16:creationId xmlns:a16="http://schemas.microsoft.com/office/drawing/2014/main" id="{E20085F2-EFBE-5C24-5FD5-78D1A3A75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1B891B-FB4E-E340-B8AA-6C0F1A15B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09662-B91F-4260-BA40-FF66B361AD5F}" type="slidenum">
              <a:rPr lang="en-US" smtClean="0"/>
              <a:t>‹#›</a:t>
            </a:fld>
            <a:endParaRPr lang="en-US"/>
          </a:p>
        </p:txBody>
      </p:sp>
    </p:spTree>
    <p:extLst>
      <p:ext uri="{BB962C8B-B14F-4D97-AF65-F5344CB8AC3E}">
        <p14:creationId xmlns:p14="http://schemas.microsoft.com/office/powerpoint/2010/main" val="102948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531635-1148-09FD-35C7-ABA265FCCAE8}"/>
              </a:ext>
            </a:extLst>
          </p:cNvPr>
          <p:cNvSpPr txBox="1"/>
          <p:nvPr/>
        </p:nvSpPr>
        <p:spPr>
          <a:xfrm>
            <a:off x="8999816" y="6088557"/>
            <a:ext cx="3038213" cy="461665"/>
          </a:xfrm>
          <a:prstGeom prst="rect">
            <a:avLst/>
          </a:prstGeom>
          <a:noFill/>
        </p:spPr>
        <p:txBody>
          <a:bodyPr wrap="square">
            <a:spAutoFit/>
          </a:bodyPr>
          <a:lstStyle/>
          <a:p>
            <a:pPr algn="ctr" rtl="0">
              <a:spcBef>
                <a:spcPts val="0"/>
              </a:spcBef>
              <a:spcAft>
                <a:spcPts val="0"/>
              </a:spcAft>
            </a:pPr>
            <a:r>
              <a:rPr lang="en-US" sz="1200" b="0" i="0" u="none" strike="noStrike" dirty="0">
                <a:solidFill>
                  <a:srgbClr val="13394F"/>
                </a:solidFill>
                <a:effectLst/>
                <a:latin typeface="Lexend Deca"/>
              </a:rPr>
              <a:t>Alec </a:t>
            </a:r>
            <a:r>
              <a:rPr lang="en-US" sz="1200" b="0" i="0" u="none" strike="noStrike" dirty="0" err="1">
                <a:solidFill>
                  <a:srgbClr val="13394F"/>
                </a:solidFill>
                <a:effectLst/>
                <a:latin typeface="Lexend Deca"/>
              </a:rPr>
              <a:t>Musheno</a:t>
            </a:r>
            <a:r>
              <a:rPr lang="en-US" sz="1200" b="0" i="0" u="none" strike="noStrike" dirty="0">
                <a:solidFill>
                  <a:srgbClr val="13394F"/>
                </a:solidFill>
                <a:effectLst/>
                <a:latin typeface="Lexend Deca"/>
              </a:rPr>
              <a:t>, Deanna Yi, </a:t>
            </a:r>
            <a:r>
              <a:rPr lang="en-US" sz="1200" b="0" i="0" u="none" strike="noStrike" dirty="0" err="1">
                <a:solidFill>
                  <a:srgbClr val="13394F"/>
                </a:solidFill>
                <a:effectLst/>
                <a:latin typeface="Lexend Deca"/>
              </a:rPr>
              <a:t>Hitaishi</a:t>
            </a:r>
            <a:r>
              <a:rPr lang="en-US" sz="1200" b="0" i="0" u="none" strike="noStrike" dirty="0">
                <a:solidFill>
                  <a:srgbClr val="13394F"/>
                </a:solidFill>
                <a:effectLst/>
                <a:latin typeface="Lexend Deca"/>
              </a:rPr>
              <a:t>,</a:t>
            </a:r>
            <a:endParaRPr lang="en-US" sz="1200" dirty="0">
              <a:effectLst/>
            </a:endParaRPr>
          </a:p>
          <a:p>
            <a:pPr algn="ctr" rtl="0">
              <a:spcBef>
                <a:spcPts val="0"/>
              </a:spcBef>
              <a:spcAft>
                <a:spcPts val="0"/>
              </a:spcAft>
            </a:pPr>
            <a:r>
              <a:rPr lang="en-US" sz="1200" b="0" i="0" u="none" strike="noStrike" dirty="0">
                <a:solidFill>
                  <a:srgbClr val="13394F"/>
                </a:solidFill>
                <a:effectLst/>
                <a:latin typeface="Lexend Deca"/>
              </a:rPr>
              <a:t>Rebecca Hsiao, Shreyas Mehta, Sasha </a:t>
            </a:r>
            <a:r>
              <a:rPr lang="en-US" sz="1200" b="0" i="0" u="none" strike="noStrike" dirty="0" err="1">
                <a:solidFill>
                  <a:srgbClr val="13394F"/>
                </a:solidFill>
                <a:effectLst/>
                <a:latin typeface="Lexend Deca"/>
              </a:rPr>
              <a:t>Mongia</a:t>
            </a:r>
            <a:r>
              <a:rPr lang="en-US" sz="1200" b="0" i="0" u="none" strike="noStrike" dirty="0">
                <a:solidFill>
                  <a:srgbClr val="13394F"/>
                </a:solidFill>
                <a:effectLst/>
                <a:latin typeface="Lexend Deca"/>
              </a:rPr>
              <a:t> </a:t>
            </a:r>
            <a:endParaRPr lang="en-US" sz="1200" dirty="0">
              <a:effectLst/>
            </a:endParaRPr>
          </a:p>
        </p:txBody>
      </p:sp>
      <p:pic>
        <p:nvPicPr>
          <p:cNvPr id="9" name="Picture 8" descr="Shape&#10;&#10;Description automatically generated with low confidence">
            <a:extLst>
              <a:ext uri="{FF2B5EF4-FFF2-40B4-BE49-F238E27FC236}">
                <a16:creationId xmlns:a16="http://schemas.microsoft.com/office/drawing/2014/main" id="{037588FB-3B1F-FEC5-EF57-8CB9DE94D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2845">
            <a:off x="-466717" y="-4773436"/>
            <a:ext cx="4877481" cy="16872671"/>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E45B0D09-3191-D37C-423C-68C4C8242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54">
            <a:off x="1435399" y="627309"/>
            <a:ext cx="3600401" cy="3600401"/>
          </a:xfrm>
          <a:prstGeom prst="rect">
            <a:avLst/>
          </a:prstGeom>
        </p:spPr>
      </p:pic>
      <p:sp>
        <p:nvSpPr>
          <p:cNvPr id="10" name="TextBox 9">
            <a:extLst>
              <a:ext uri="{FF2B5EF4-FFF2-40B4-BE49-F238E27FC236}">
                <a16:creationId xmlns:a16="http://schemas.microsoft.com/office/drawing/2014/main" id="{65FD02F5-8AE5-06E5-6C6E-443957EF378C}"/>
              </a:ext>
            </a:extLst>
          </p:cNvPr>
          <p:cNvSpPr txBox="1"/>
          <p:nvPr/>
        </p:nvSpPr>
        <p:spPr>
          <a:xfrm>
            <a:off x="6908098" y="6027001"/>
            <a:ext cx="3144416" cy="584775"/>
          </a:xfrm>
          <a:prstGeom prst="rect">
            <a:avLst/>
          </a:prstGeom>
          <a:noFill/>
        </p:spPr>
        <p:txBody>
          <a:bodyPr wrap="square">
            <a:spAutoFit/>
          </a:bodyPr>
          <a:lstStyle/>
          <a:p>
            <a:pPr algn="ctr" rtl="0">
              <a:spcBef>
                <a:spcPts val="0"/>
              </a:spcBef>
              <a:spcAft>
                <a:spcPts val="0"/>
              </a:spcAft>
            </a:pPr>
            <a:r>
              <a:rPr lang="en-US" sz="1600" b="0" i="0" u="none" strike="noStrike" dirty="0">
                <a:solidFill>
                  <a:srgbClr val="13394F"/>
                </a:solidFill>
                <a:effectLst/>
                <a:latin typeface="Bebas Neue" panose="020B0604020202020204" pitchFamily="34" charset="0"/>
              </a:rPr>
              <a:t>Data Science </a:t>
            </a:r>
            <a:endParaRPr lang="en-US" sz="1600" dirty="0">
              <a:effectLst/>
            </a:endParaRPr>
          </a:p>
          <a:p>
            <a:pPr algn="ctr" rtl="0">
              <a:spcBef>
                <a:spcPts val="0"/>
              </a:spcBef>
              <a:spcAft>
                <a:spcPts val="0"/>
              </a:spcAft>
            </a:pPr>
            <a:r>
              <a:rPr lang="en-US" sz="1600" b="0" i="0" u="none" strike="noStrike" dirty="0">
                <a:solidFill>
                  <a:srgbClr val="13394F"/>
                </a:solidFill>
                <a:effectLst/>
                <a:latin typeface="Bebas Neue" panose="020B0604020202020204" pitchFamily="34" charset="0"/>
              </a:rPr>
              <a:t>Group Project</a:t>
            </a:r>
            <a:endParaRPr lang="en-US" sz="1200" dirty="0">
              <a:effectLst/>
            </a:endParaRPr>
          </a:p>
        </p:txBody>
      </p:sp>
      <p:sp>
        <p:nvSpPr>
          <p:cNvPr id="11" name="TextBox 10">
            <a:extLst>
              <a:ext uri="{FF2B5EF4-FFF2-40B4-BE49-F238E27FC236}">
                <a16:creationId xmlns:a16="http://schemas.microsoft.com/office/drawing/2014/main" id="{2B8ECB9D-9637-1FA2-F418-9EEDD8471E5C}"/>
              </a:ext>
            </a:extLst>
          </p:cNvPr>
          <p:cNvSpPr txBox="1"/>
          <p:nvPr/>
        </p:nvSpPr>
        <p:spPr>
          <a:xfrm>
            <a:off x="6908098" y="2274838"/>
            <a:ext cx="4876800" cy="2308324"/>
          </a:xfrm>
          <a:prstGeom prst="rect">
            <a:avLst/>
          </a:prstGeom>
          <a:noFill/>
        </p:spPr>
        <p:txBody>
          <a:bodyPr wrap="square" rtlCol="0">
            <a:spAutoFit/>
          </a:bodyPr>
          <a:lstStyle/>
          <a:p>
            <a:pPr algn="r"/>
            <a:r>
              <a:rPr lang="en-US" sz="4800" b="1" dirty="0">
                <a:latin typeface="Bebas Neue" panose="020B0606020202050201" pitchFamily="34" charset="0"/>
              </a:rPr>
              <a:t>Customer Satisfaction Analysis For </a:t>
            </a:r>
          </a:p>
          <a:p>
            <a:pPr algn="r"/>
            <a:r>
              <a:rPr lang="en-US" sz="4800" b="1" dirty="0">
                <a:latin typeface="Bebas Neue" panose="020B0606020202050201" pitchFamily="34" charset="0"/>
              </a:rPr>
              <a:t>NI Airlines</a:t>
            </a:r>
          </a:p>
        </p:txBody>
      </p:sp>
    </p:spTree>
    <p:extLst>
      <p:ext uri="{BB962C8B-B14F-4D97-AF65-F5344CB8AC3E}">
        <p14:creationId xmlns:p14="http://schemas.microsoft.com/office/powerpoint/2010/main" val="94817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lack, darkness&#10;&#10;Description automatically generated">
            <a:extLst>
              <a:ext uri="{FF2B5EF4-FFF2-40B4-BE49-F238E27FC236}">
                <a16:creationId xmlns:a16="http://schemas.microsoft.com/office/drawing/2014/main" id="{2580A3A3-17C2-C805-328C-82D2DEF45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200" y="-21303688"/>
            <a:ext cx="111328200" cy="95009674"/>
          </a:xfrm>
          <a:prstGeom prst="rect">
            <a:avLst/>
          </a:prstGeom>
        </p:spPr>
      </p:pic>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98807BD-D05E-89B2-A989-DE76D344CF02}"/>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0" i="0" u="none" strike="noStrike" kern="1200" dirty="0">
                <a:solidFill>
                  <a:schemeClr val="tx1"/>
                </a:solidFill>
                <a:effectLst/>
                <a:latin typeface="Bebas Neue" panose="020B0606020202050201" pitchFamily="34" charset="0"/>
                <a:ea typeface="+mj-ea"/>
                <a:cs typeface="+mj-cs"/>
              </a:rPr>
              <a:t>RANDOM Forest: Overall predictor variables</a:t>
            </a:r>
            <a:endParaRPr lang="en-US" sz="3000" kern="1200" dirty="0">
              <a:solidFill>
                <a:schemeClr val="tx1"/>
              </a:solidFill>
              <a:effectLst/>
              <a:latin typeface="Bebas Neue" panose="020B0606020202050201" pitchFamily="34" charset="0"/>
              <a:ea typeface="+mj-ea"/>
              <a:cs typeface="+mj-cs"/>
            </a:endParaRPr>
          </a:p>
        </p:txBody>
      </p:sp>
      <p:sp>
        <p:nvSpPr>
          <p:cNvPr id="308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0742DD8-061E-3EE3-5F0B-DF20FF713451}"/>
              </a:ext>
            </a:extLst>
          </p:cNvPr>
          <p:cNvSpPr txBox="1"/>
          <p:nvPr/>
        </p:nvSpPr>
        <p:spPr>
          <a:xfrm>
            <a:off x="630936" y="2660904"/>
            <a:ext cx="4340075" cy="3547872"/>
          </a:xfrm>
          <a:prstGeom prst="rect">
            <a:avLst/>
          </a:prstGeom>
        </p:spPr>
        <p:txBody>
          <a:bodyPr vert="horz" lIns="91440" tIns="45720" rIns="91440" bIns="45720" rtlCol="0" anchor="t">
            <a:normAutofit lnSpcReduction="10000"/>
          </a:bodyPr>
          <a:lstStyle/>
          <a:p>
            <a:pPr rtl="0">
              <a:spcBef>
                <a:spcPts val="0"/>
              </a:spcBef>
              <a:spcAft>
                <a:spcPts val="0"/>
              </a:spcAft>
            </a:pPr>
            <a:r>
              <a:rPr lang="en-US" sz="1800" b="0" i="0" u="none" strike="noStrike" dirty="0">
                <a:solidFill>
                  <a:srgbClr val="000000"/>
                </a:solidFill>
                <a:effectLst/>
                <a:latin typeface="Lexend Deca"/>
              </a:rPr>
              <a:t>According to the </a:t>
            </a:r>
            <a:r>
              <a:rPr lang="en-US" sz="1800" b="0" i="0" u="none" strike="noStrike" dirty="0" err="1">
                <a:solidFill>
                  <a:srgbClr val="000000"/>
                </a:solidFill>
                <a:effectLst/>
                <a:latin typeface="Lexend Deca"/>
              </a:rPr>
              <a:t>varImplot</a:t>
            </a:r>
            <a:r>
              <a:rPr lang="en-US" sz="1800" b="0" i="0" u="none" strike="noStrike" dirty="0">
                <a:solidFill>
                  <a:srgbClr val="000000"/>
                </a:solidFill>
                <a:effectLst/>
                <a:latin typeface="Lexend Deca"/>
              </a:rPr>
              <a:t> function, the most important predictor variables are: </a:t>
            </a:r>
            <a:endParaRPr lang="en-US" sz="1400" dirty="0">
              <a:effectLst/>
            </a:endParaRPr>
          </a:p>
          <a:p>
            <a:pPr lvl="1" fontAlgn="base">
              <a:buFont typeface="Arial" panose="020B0604020202020204" pitchFamily="34" charset="0"/>
              <a:buChar char="•"/>
            </a:pPr>
            <a:r>
              <a:rPr lang="en-US" b="0" i="0" u="none" strike="noStrike" dirty="0">
                <a:solidFill>
                  <a:srgbClr val="000000"/>
                </a:solidFill>
                <a:effectLst/>
                <a:latin typeface="Lexend Deca"/>
              </a:rPr>
              <a:t> Checking service</a:t>
            </a:r>
          </a:p>
          <a:p>
            <a:pPr lvl="1" fontAlgn="base">
              <a:buFont typeface="Arial" panose="020B0604020202020204" pitchFamily="34" charset="0"/>
              <a:buChar char="•"/>
            </a:pPr>
            <a:r>
              <a:rPr lang="en-US" b="0" i="0" u="none" strike="noStrike" dirty="0">
                <a:solidFill>
                  <a:srgbClr val="000000"/>
                </a:solidFill>
                <a:effectLst/>
                <a:latin typeface="Lexend Deca"/>
              </a:rPr>
              <a:t> Type of travel</a:t>
            </a:r>
          </a:p>
          <a:p>
            <a:pPr lvl="1" fontAlgn="base">
              <a:buFont typeface="Arial" panose="020B0604020202020204" pitchFamily="34" charset="0"/>
              <a:buChar char="•"/>
            </a:pPr>
            <a:r>
              <a:rPr lang="en-US" b="0" i="0" u="none" strike="noStrike" dirty="0">
                <a:solidFill>
                  <a:srgbClr val="000000"/>
                </a:solidFill>
                <a:effectLst/>
                <a:latin typeface="Lexend Deca"/>
              </a:rPr>
              <a:t> Customer type</a:t>
            </a:r>
          </a:p>
          <a:p>
            <a:pPr lvl="1" fontAlgn="base">
              <a:buFont typeface="Arial" panose="020B0604020202020204" pitchFamily="34" charset="0"/>
              <a:buChar char="•"/>
            </a:pPr>
            <a:r>
              <a:rPr lang="en-US" b="0" i="0" u="none" strike="noStrike" dirty="0">
                <a:solidFill>
                  <a:srgbClr val="000000"/>
                </a:solidFill>
                <a:effectLst/>
                <a:latin typeface="Lexend Deca"/>
              </a:rPr>
              <a:t> Inflight wi-fi service</a:t>
            </a:r>
          </a:p>
          <a:p>
            <a:pPr lvl="1" fontAlgn="base">
              <a:buFont typeface="Arial" panose="020B0604020202020204" pitchFamily="34" charset="0"/>
              <a:buChar char="•"/>
            </a:pPr>
            <a:r>
              <a:rPr lang="en-US" b="0" i="0" u="none" strike="noStrike" dirty="0">
                <a:solidFill>
                  <a:srgbClr val="000000"/>
                </a:solidFill>
                <a:effectLst/>
                <a:latin typeface="Lexend Deca"/>
              </a:rPr>
              <a:t> Baggage handling</a:t>
            </a:r>
          </a:p>
          <a:p>
            <a:pPr lvl="1" fontAlgn="base">
              <a:buFont typeface="Arial" panose="020B0604020202020204" pitchFamily="34" charset="0"/>
              <a:buChar char="•"/>
            </a:pPr>
            <a:r>
              <a:rPr lang="en-US" b="0" i="0" u="none" strike="noStrike" dirty="0">
                <a:solidFill>
                  <a:srgbClr val="000000"/>
                </a:solidFill>
                <a:effectLst/>
                <a:latin typeface="Lexend Deca"/>
              </a:rPr>
              <a:t> Inflight service</a:t>
            </a:r>
          </a:p>
          <a:p>
            <a:pPr lvl="1" fontAlgn="base">
              <a:buFont typeface="Arial" panose="020B0604020202020204" pitchFamily="34" charset="0"/>
              <a:buChar char="•"/>
            </a:pPr>
            <a:r>
              <a:rPr lang="en-US" b="0" i="0" u="none" strike="noStrike" dirty="0">
                <a:solidFill>
                  <a:srgbClr val="000000"/>
                </a:solidFill>
                <a:effectLst/>
                <a:latin typeface="Lexend Deca"/>
              </a:rPr>
              <a:t> Online boarding</a:t>
            </a:r>
          </a:p>
          <a:p>
            <a:pPr lvl="1" fontAlgn="base">
              <a:buFont typeface="Arial" panose="020B0604020202020204" pitchFamily="34" charset="0"/>
              <a:buChar char="•"/>
            </a:pPr>
            <a:r>
              <a:rPr lang="en-US" b="0" i="0" u="none" strike="noStrike" dirty="0">
                <a:solidFill>
                  <a:srgbClr val="000000"/>
                </a:solidFill>
                <a:effectLst/>
                <a:latin typeface="Lexend Deca"/>
              </a:rPr>
              <a:t> Seat Comfort</a:t>
            </a:r>
          </a:p>
          <a:p>
            <a:pPr rtl="0">
              <a:spcBef>
                <a:spcPts val="0"/>
              </a:spcBef>
              <a:spcAft>
                <a:spcPts val="0"/>
              </a:spcAft>
            </a:pPr>
            <a:br>
              <a:rPr lang="en-US" sz="1400" dirty="0"/>
            </a:br>
            <a:r>
              <a:rPr lang="en-US" sz="1800" b="0" i="0" u="none" strike="noStrike" dirty="0">
                <a:solidFill>
                  <a:srgbClr val="000000"/>
                </a:solidFill>
                <a:effectLst/>
                <a:latin typeface="Lexend Deca"/>
              </a:rPr>
              <a:t>These variables have a strong relationship with the satisfaction level.</a:t>
            </a:r>
            <a:endParaRPr lang="en-US" sz="1400" dirty="0">
              <a:effectLst/>
            </a:endParaRPr>
          </a:p>
        </p:txBody>
      </p:sp>
      <p:pic>
        <p:nvPicPr>
          <p:cNvPr id="3074" name="Picture 2">
            <a:extLst>
              <a:ext uri="{FF2B5EF4-FFF2-40B4-BE49-F238E27FC236}">
                <a16:creationId xmlns:a16="http://schemas.microsoft.com/office/drawing/2014/main" id="{F9B23119-CC62-ED63-AA6D-235A8ABC02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83810" y="1516242"/>
            <a:ext cx="7019638" cy="44223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4F4AB78-16A6-9627-439F-D85A0FF2968A}"/>
              </a:ext>
            </a:extLst>
          </p:cNvPr>
          <p:cNvSpPr/>
          <p:nvPr/>
        </p:nvSpPr>
        <p:spPr>
          <a:xfrm>
            <a:off x="4971011" y="2477399"/>
            <a:ext cx="1124989" cy="1083947"/>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54498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AECE12-D669-091A-AFD5-2FA6EA762324}"/>
              </a:ext>
            </a:extLst>
          </p:cNvPr>
          <p:cNvSpPr txBox="1"/>
          <p:nvPr/>
        </p:nvSpPr>
        <p:spPr>
          <a:xfrm>
            <a:off x="630936" y="2660904"/>
            <a:ext cx="4818888" cy="3547872"/>
          </a:xfrm>
          <a:prstGeom prst="rect">
            <a:avLst/>
          </a:prstGeom>
        </p:spPr>
        <p:txBody>
          <a:bodyPr vert="horz" lIns="91440" tIns="45720" rIns="91440" bIns="45720" rtlCol="0" anchor="t">
            <a:normAutofit/>
          </a:bodyPr>
          <a:lstStyle/>
          <a:p>
            <a:pPr rtl="0">
              <a:spcBef>
                <a:spcPts val="0"/>
              </a:spcBef>
              <a:spcAft>
                <a:spcPts val="0"/>
              </a:spcAft>
            </a:pPr>
            <a:r>
              <a:rPr lang="en-US" sz="1800" b="0" i="0" u="none" strike="noStrike" dirty="0">
                <a:solidFill>
                  <a:srgbClr val="000000"/>
                </a:solidFill>
                <a:effectLst/>
                <a:latin typeface="Lexend Deca"/>
              </a:rPr>
              <a:t>According to the </a:t>
            </a:r>
            <a:r>
              <a:rPr lang="en-US" sz="1800" b="0" i="0" u="none" strike="noStrike" dirty="0" err="1">
                <a:solidFill>
                  <a:srgbClr val="000000"/>
                </a:solidFill>
                <a:effectLst/>
                <a:latin typeface="Lexend Deca"/>
              </a:rPr>
              <a:t>varImplot</a:t>
            </a:r>
            <a:r>
              <a:rPr lang="en-US" sz="1800" b="0" i="0" u="none" strike="noStrike" dirty="0">
                <a:solidFill>
                  <a:srgbClr val="000000"/>
                </a:solidFill>
                <a:effectLst/>
                <a:latin typeface="Lexend Deca"/>
              </a:rPr>
              <a:t> function, the most important predictor variables are: </a:t>
            </a:r>
            <a:endParaRPr lang="en-US" sz="1600" dirty="0">
              <a:effectLst/>
            </a:endParaRPr>
          </a:p>
          <a:p>
            <a:pPr lvl="1" fontAlgn="base">
              <a:buFont typeface="Arial" panose="020B0604020202020204" pitchFamily="34" charset="0"/>
              <a:buChar char="•"/>
            </a:pPr>
            <a:r>
              <a:rPr lang="en-US" b="0" i="0" u="none" strike="noStrike" dirty="0">
                <a:solidFill>
                  <a:srgbClr val="000000"/>
                </a:solidFill>
                <a:effectLst/>
                <a:latin typeface="Lexend Deca"/>
              </a:rPr>
              <a:t> Check-in service</a:t>
            </a:r>
          </a:p>
          <a:p>
            <a:pPr lvl="1" fontAlgn="base">
              <a:buFont typeface="Arial" panose="020B0604020202020204" pitchFamily="34" charset="0"/>
              <a:buChar char="•"/>
            </a:pPr>
            <a:r>
              <a:rPr lang="en-US" b="0" i="0" u="none" strike="noStrike" dirty="0">
                <a:solidFill>
                  <a:srgbClr val="000000"/>
                </a:solidFill>
                <a:effectLst/>
                <a:latin typeface="Lexend Deca"/>
              </a:rPr>
              <a:t> Baggage handling</a:t>
            </a:r>
          </a:p>
          <a:p>
            <a:pPr lvl="1" fontAlgn="base">
              <a:buFont typeface="Arial" panose="020B0604020202020204" pitchFamily="34" charset="0"/>
              <a:buChar char="•"/>
            </a:pPr>
            <a:r>
              <a:rPr lang="en-US" b="0" i="0" u="none" strike="noStrike" dirty="0">
                <a:solidFill>
                  <a:srgbClr val="000000"/>
                </a:solidFill>
                <a:effectLst/>
                <a:latin typeface="Lexend Deca"/>
              </a:rPr>
              <a:t> Seat comfort </a:t>
            </a:r>
          </a:p>
          <a:p>
            <a:pPr lvl="1" fontAlgn="base">
              <a:buFont typeface="Arial" panose="020B0604020202020204" pitchFamily="34" charset="0"/>
              <a:buChar char="•"/>
            </a:pPr>
            <a:r>
              <a:rPr lang="en-US" b="0" i="0" u="none" strike="noStrike" dirty="0">
                <a:solidFill>
                  <a:srgbClr val="000000"/>
                </a:solidFill>
                <a:effectLst/>
                <a:latin typeface="Lexend Deca"/>
              </a:rPr>
              <a:t> Inflight wi-fi service</a:t>
            </a:r>
          </a:p>
          <a:p>
            <a:pPr lvl="1" fontAlgn="base">
              <a:buFont typeface="Arial" panose="020B0604020202020204" pitchFamily="34" charset="0"/>
              <a:buChar char="•"/>
            </a:pPr>
            <a:r>
              <a:rPr lang="en-US" b="0" i="0" u="none" strike="noStrike" dirty="0">
                <a:solidFill>
                  <a:srgbClr val="000000"/>
                </a:solidFill>
                <a:effectLst/>
                <a:latin typeface="Lexend Deca"/>
              </a:rPr>
              <a:t> Inflight service</a:t>
            </a:r>
          </a:p>
          <a:p>
            <a:pPr lvl="1" fontAlgn="base">
              <a:buFont typeface="Arial" panose="020B0604020202020204" pitchFamily="34" charset="0"/>
              <a:buChar char="•"/>
            </a:pPr>
            <a:r>
              <a:rPr lang="en-US" b="0" i="0" u="none" strike="noStrike" dirty="0">
                <a:solidFill>
                  <a:srgbClr val="000000"/>
                </a:solidFill>
                <a:effectLst/>
                <a:latin typeface="Lexend Deca"/>
              </a:rPr>
              <a:t> Online boarding</a:t>
            </a:r>
          </a:p>
          <a:p>
            <a:pPr rtl="0">
              <a:spcBef>
                <a:spcPts val="0"/>
              </a:spcBef>
              <a:spcAft>
                <a:spcPts val="0"/>
              </a:spcAft>
            </a:pPr>
            <a:br>
              <a:rPr lang="en-US" sz="1600" dirty="0"/>
            </a:br>
            <a:r>
              <a:rPr lang="en-US" sz="1800" b="0" i="0" u="none" strike="noStrike" dirty="0">
                <a:solidFill>
                  <a:srgbClr val="000000"/>
                </a:solidFill>
                <a:effectLst/>
                <a:latin typeface="Lexend Deca"/>
              </a:rPr>
              <a:t>These variables have a strong relationship with the satisfaction level of people traveling for business reasons.</a:t>
            </a:r>
            <a:endParaRPr lang="en-US" sz="1600" dirty="0">
              <a:effectLst/>
            </a:endParaRPr>
          </a:p>
        </p:txBody>
      </p:sp>
      <p:grpSp>
        <p:nvGrpSpPr>
          <p:cNvPr id="2" name="Group 1">
            <a:extLst>
              <a:ext uri="{FF2B5EF4-FFF2-40B4-BE49-F238E27FC236}">
                <a16:creationId xmlns:a16="http://schemas.microsoft.com/office/drawing/2014/main" id="{415D0EF3-171B-B3AD-F059-0F627CA6C308}"/>
              </a:ext>
            </a:extLst>
          </p:cNvPr>
          <p:cNvGrpSpPr/>
          <p:nvPr/>
        </p:nvGrpSpPr>
        <p:grpSpPr>
          <a:xfrm>
            <a:off x="6176238" y="247647"/>
            <a:ext cx="5438691" cy="3547871"/>
            <a:chOff x="5203561" y="1563795"/>
            <a:chExt cx="6736289" cy="4328064"/>
          </a:xfrm>
        </p:grpSpPr>
        <p:pic>
          <p:nvPicPr>
            <p:cNvPr id="4098" name="Picture 2">
              <a:extLst>
                <a:ext uri="{FF2B5EF4-FFF2-40B4-BE49-F238E27FC236}">
                  <a16:creationId xmlns:a16="http://schemas.microsoft.com/office/drawing/2014/main" id="{4E9A9697-7293-0595-4062-2202CB9371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561" y="1563795"/>
              <a:ext cx="6736289" cy="432806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D34564D-3D20-9C04-6549-7D2E37FB1C80}"/>
                </a:ext>
              </a:extLst>
            </p:cNvPr>
            <p:cNvSpPr/>
            <p:nvPr/>
          </p:nvSpPr>
          <p:spPr>
            <a:xfrm>
              <a:off x="5305548" y="2372869"/>
              <a:ext cx="1028346" cy="105613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42E1FF36-D07E-41C7-61B8-E9A2D1E4EFFB}"/>
              </a:ext>
            </a:extLst>
          </p:cNvPr>
          <p:cNvSpPr txBox="1"/>
          <p:nvPr/>
        </p:nvSpPr>
        <p:spPr>
          <a:xfrm>
            <a:off x="630936" y="640080"/>
            <a:ext cx="4818888" cy="1481328"/>
          </a:xfrm>
          <a:prstGeom prst="rect">
            <a:avLst/>
          </a:prstGeom>
        </p:spPr>
        <p:txBody>
          <a:bodyPr vert="horz" lIns="91440" tIns="45720" rIns="91440" bIns="45720" rtlCol="0" anchor="b">
            <a:normAutofit/>
          </a:bodyPr>
          <a:lstStyle/>
          <a:p>
            <a:pPr marR="0" lvl="0" fontAlgn="base">
              <a:lnSpc>
                <a:spcPct val="90000"/>
              </a:lnSpc>
              <a:spcBef>
                <a:spcPct val="0"/>
              </a:spcBef>
              <a:spcAft>
                <a:spcPts val="600"/>
              </a:spcAft>
              <a:buClrTx/>
              <a:buSzTx/>
              <a:tabLst/>
            </a:pPr>
            <a:r>
              <a:rPr kumimoji="0" lang="en-US" altLang="en-US" sz="3000" b="0" i="0" u="none" strike="noStrike" kern="1200" cap="none" normalizeH="0" baseline="0" dirty="0">
                <a:ln>
                  <a:noFill/>
                </a:ln>
                <a:solidFill>
                  <a:schemeClr val="tx1"/>
                </a:solidFill>
                <a:effectLst/>
                <a:latin typeface="Bebas Neue" panose="020B0606020202050201" pitchFamily="34" charset="0"/>
                <a:ea typeface="+mj-ea"/>
                <a:cs typeface="+mj-cs"/>
              </a:rPr>
              <a:t>RANDOM </a:t>
            </a:r>
            <a:r>
              <a:rPr kumimoji="0" lang="en-US" altLang="en-US" sz="3000" b="0" i="0" u="none" strike="noStrike" kern="1200" cap="none" normalizeH="0" baseline="0" dirty="0" err="1">
                <a:ln>
                  <a:noFill/>
                </a:ln>
                <a:solidFill>
                  <a:schemeClr val="tx1"/>
                </a:solidFill>
                <a:effectLst/>
                <a:latin typeface="Bebas Neue" panose="020B0606020202050201" pitchFamily="34" charset="0"/>
                <a:ea typeface="+mj-ea"/>
                <a:cs typeface="+mj-cs"/>
              </a:rPr>
              <a:t>FoREST</a:t>
            </a:r>
            <a:r>
              <a:rPr kumimoji="0" lang="en-US" altLang="en-US" sz="3000" b="0" i="0" u="none" strike="noStrike" kern="1200" cap="none" normalizeH="0" baseline="0" dirty="0">
                <a:ln>
                  <a:noFill/>
                </a:ln>
                <a:solidFill>
                  <a:schemeClr val="tx1"/>
                </a:solidFill>
                <a:effectLst/>
                <a:latin typeface="Bebas Neue" panose="020B0606020202050201" pitchFamily="34" charset="0"/>
                <a:ea typeface="+mj-ea"/>
                <a:cs typeface="+mj-cs"/>
              </a:rPr>
              <a:t> predictor variables: BUSINESS Travel</a:t>
            </a:r>
          </a:p>
        </p:txBody>
      </p:sp>
      <p:pic>
        <p:nvPicPr>
          <p:cNvPr id="1026" name="Picture 2">
            <a:extLst>
              <a:ext uri="{FF2B5EF4-FFF2-40B4-BE49-F238E27FC236}">
                <a16:creationId xmlns:a16="http://schemas.microsoft.com/office/drawing/2014/main" id="{A91CA8B4-AA24-C435-3C43-00C25BC6B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552" y="3795518"/>
            <a:ext cx="4586062" cy="283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38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0E99C3-DACF-2E94-9299-9B047A5F018E}"/>
              </a:ext>
            </a:extLst>
          </p:cNvPr>
          <p:cNvSpPr txBox="1"/>
          <p:nvPr/>
        </p:nvSpPr>
        <p:spPr>
          <a:xfrm>
            <a:off x="630936" y="640080"/>
            <a:ext cx="4818888" cy="1481328"/>
          </a:xfrm>
          <a:prstGeom prst="rect">
            <a:avLst/>
          </a:prstGeom>
        </p:spPr>
        <p:txBody>
          <a:bodyPr vert="horz" lIns="91440" tIns="45720" rIns="91440" bIns="45720" rtlCol="0" anchor="b">
            <a:normAutofit/>
          </a:bodyPr>
          <a:lstStyle/>
          <a:p>
            <a:pPr marR="0" lvl="0" fontAlgn="base">
              <a:lnSpc>
                <a:spcPct val="90000"/>
              </a:lnSpc>
              <a:spcBef>
                <a:spcPct val="0"/>
              </a:spcBef>
              <a:spcAft>
                <a:spcPts val="600"/>
              </a:spcAft>
              <a:buClrTx/>
              <a:buSzTx/>
              <a:tabLst/>
            </a:pPr>
            <a:r>
              <a:rPr kumimoji="0" lang="en-US" altLang="en-US" sz="3000" b="0" i="0" u="none" strike="noStrike" kern="1200" cap="none" normalizeH="0" baseline="0" dirty="0">
                <a:ln>
                  <a:noFill/>
                </a:ln>
                <a:solidFill>
                  <a:schemeClr val="tx1"/>
                </a:solidFill>
                <a:effectLst/>
                <a:latin typeface="Bebas Neue" panose="020B0606020202050201" pitchFamily="34" charset="0"/>
                <a:ea typeface="+mj-ea"/>
                <a:cs typeface="+mj-cs"/>
              </a:rPr>
              <a:t>RANDOM </a:t>
            </a:r>
            <a:r>
              <a:rPr kumimoji="0" lang="en-US" altLang="en-US" sz="3000" b="0" i="0" u="none" strike="noStrike" kern="1200" cap="none" normalizeH="0" baseline="0" dirty="0" err="1">
                <a:ln>
                  <a:noFill/>
                </a:ln>
                <a:solidFill>
                  <a:schemeClr val="tx1"/>
                </a:solidFill>
                <a:effectLst/>
                <a:latin typeface="Bebas Neue" panose="020B0606020202050201" pitchFamily="34" charset="0"/>
                <a:ea typeface="+mj-ea"/>
                <a:cs typeface="+mj-cs"/>
              </a:rPr>
              <a:t>FoREST</a:t>
            </a:r>
            <a:r>
              <a:rPr kumimoji="0" lang="en-US" altLang="en-US" sz="3000" b="0" i="0" u="none" strike="noStrike" kern="1200" cap="none" normalizeH="0" baseline="0" dirty="0">
                <a:ln>
                  <a:noFill/>
                </a:ln>
                <a:solidFill>
                  <a:schemeClr val="tx1"/>
                </a:solidFill>
                <a:effectLst/>
                <a:latin typeface="Bebas Neue" panose="020B0606020202050201" pitchFamily="34" charset="0"/>
                <a:ea typeface="+mj-ea"/>
                <a:cs typeface="+mj-cs"/>
              </a:rPr>
              <a:t> predictor variables: Loyal Customer</a:t>
            </a:r>
          </a:p>
        </p:txBody>
      </p:sp>
      <p:sp>
        <p:nvSpPr>
          <p:cNvPr id="616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68250CF-6096-6F83-1984-C1A7886F68E1}"/>
              </a:ext>
            </a:extLst>
          </p:cNvPr>
          <p:cNvSpPr>
            <a:spLocks noChangeArrowheads="1"/>
          </p:cNvSpPr>
          <p:nvPr/>
        </p:nvSpPr>
        <p:spPr bwMode="auto">
          <a:xfrm>
            <a:off x="630936" y="2660904"/>
            <a:ext cx="4818888" cy="35478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rtl="0">
              <a:spcBef>
                <a:spcPts val="0"/>
              </a:spcBef>
              <a:spcAft>
                <a:spcPts val="0"/>
              </a:spcAft>
            </a:pPr>
            <a:r>
              <a:rPr lang="en-US" sz="1800" b="0" i="0" u="none" strike="noStrike" dirty="0">
                <a:solidFill>
                  <a:srgbClr val="000000"/>
                </a:solidFill>
                <a:effectLst/>
                <a:latin typeface="Lexend Deca"/>
              </a:rPr>
              <a:t>According to the </a:t>
            </a:r>
            <a:r>
              <a:rPr lang="en-US" sz="1800" b="0" i="0" u="none" strike="noStrike" dirty="0" err="1">
                <a:solidFill>
                  <a:srgbClr val="000000"/>
                </a:solidFill>
                <a:effectLst/>
                <a:latin typeface="Lexend Deca"/>
              </a:rPr>
              <a:t>varImplot</a:t>
            </a:r>
            <a:r>
              <a:rPr lang="en-US" sz="1800" b="0" i="0" u="none" strike="noStrike" dirty="0">
                <a:solidFill>
                  <a:srgbClr val="000000"/>
                </a:solidFill>
                <a:effectLst/>
                <a:latin typeface="Lexend Deca"/>
              </a:rPr>
              <a:t> function the predictor variables that reduces the impurity of the nodes in the tree are: </a:t>
            </a:r>
            <a:endParaRPr lang="en-US" sz="1600" dirty="0">
              <a:effectLst/>
            </a:endParaRPr>
          </a:p>
          <a:p>
            <a:pPr lvl="1" fontAlgn="base">
              <a:buFont typeface="Arial" panose="020B0604020202020204" pitchFamily="34" charset="0"/>
              <a:buChar char="•"/>
            </a:pPr>
            <a:r>
              <a:rPr lang="en-US" b="0" i="0" u="none" strike="noStrike" dirty="0">
                <a:solidFill>
                  <a:srgbClr val="000000"/>
                </a:solidFill>
                <a:effectLst/>
                <a:latin typeface="Lexend Deca"/>
              </a:rPr>
              <a:t> Check-in service </a:t>
            </a:r>
          </a:p>
          <a:p>
            <a:pPr lvl="1" fontAlgn="base">
              <a:buFont typeface="Arial" panose="020B0604020202020204" pitchFamily="34" charset="0"/>
              <a:buChar char="•"/>
            </a:pPr>
            <a:r>
              <a:rPr lang="en-US" b="0" i="0" u="none" strike="noStrike" dirty="0">
                <a:solidFill>
                  <a:srgbClr val="000000"/>
                </a:solidFill>
                <a:effectLst/>
                <a:latin typeface="Lexend Deca"/>
              </a:rPr>
              <a:t> Inflight wi-fi service </a:t>
            </a:r>
          </a:p>
          <a:p>
            <a:pPr lvl="1" fontAlgn="base">
              <a:buFont typeface="Arial" panose="020B0604020202020204" pitchFamily="34" charset="0"/>
              <a:buChar char="•"/>
            </a:pPr>
            <a:r>
              <a:rPr lang="en-US" b="0" i="0" u="none" strike="noStrike" dirty="0">
                <a:solidFill>
                  <a:srgbClr val="000000"/>
                </a:solidFill>
                <a:effectLst/>
                <a:latin typeface="Lexend Deca"/>
              </a:rPr>
              <a:t> Seat comfort </a:t>
            </a:r>
          </a:p>
          <a:p>
            <a:pPr lvl="1" fontAlgn="base">
              <a:buFont typeface="Arial" panose="020B0604020202020204" pitchFamily="34" charset="0"/>
              <a:buChar char="•"/>
            </a:pPr>
            <a:r>
              <a:rPr lang="en-US" b="0" i="0" u="none" strike="noStrike" dirty="0">
                <a:solidFill>
                  <a:srgbClr val="000000"/>
                </a:solidFill>
                <a:effectLst/>
                <a:latin typeface="Lexend Deca"/>
              </a:rPr>
              <a:t> Baggage handling </a:t>
            </a:r>
          </a:p>
          <a:p>
            <a:pPr lvl="1" fontAlgn="base">
              <a:buFont typeface="Arial" panose="020B0604020202020204" pitchFamily="34" charset="0"/>
              <a:buChar char="•"/>
            </a:pPr>
            <a:r>
              <a:rPr lang="en-US" b="0" i="0" u="none" strike="noStrike" dirty="0">
                <a:solidFill>
                  <a:srgbClr val="000000"/>
                </a:solidFill>
                <a:effectLst/>
                <a:latin typeface="Lexend Deca"/>
              </a:rPr>
              <a:t> Online boarding </a:t>
            </a:r>
          </a:p>
          <a:p>
            <a:pPr lvl="1" fontAlgn="base">
              <a:buFont typeface="Arial" panose="020B0604020202020204" pitchFamily="34" charset="0"/>
              <a:buChar char="•"/>
            </a:pPr>
            <a:r>
              <a:rPr lang="en-US" b="0" i="0" u="none" strike="noStrike" dirty="0">
                <a:solidFill>
                  <a:srgbClr val="000000"/>
                </a:solidFill>
                <a:effectLst/>
                <a:latin typeface="Lexend Deca"/>
              </a:rPr>
              <a:t> Inflight service </a:t>
            </a:r>
          </a:p>
          <a:p>
            <a:pPr rtl="0">
              <a:spcBef>
                <a:spcPts val="0"/>
              </a:spcBef>
              <a:spcAft>
                <a:spcPts val="0"/>
              </a:spcAft>
            </a:pPr>
            <a:br>
              <a:rPr lang="en-US" sz="1600" dirty="0"/>
            </a:br>
            <a:r>
              <a:rPr lang="en-US" sz="1800" b="0" i="0" u="none" strike="noStrike" dirty="0">
                <a:solidFill>
                  <a:srgbClr val="000000"/>
                </a:solidFill>
                <a:effectLst/>
                <a:latin typeface="Lexend Deca"/>
              </a:rPr>
              <a:t>These variables have a strong relationship with the satisfaction level of the loyal customers.</a:t>
            </a:r>
            <a:endParaRPr lang="en-US" sz="1600" dirty="0">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700" b="0" i="0" u="none" strike="noStrike" cap="none" normalizeH="0" baseline="0" dirty="0">
              <a:ln>
                <a:noFill/>
              </a:ln>
              <a:effectLst/>
            </a:endParaRPr>
          </a:p>
        </p:txBody>
      </p:sp>
      <p:grpSp>
        <p:nvGrpSpPr>
          <p:cNvPr id="2" name="Group 1">
            <a:extLst>
              <a:ext uri="{FF2B5EF4-FFF2-40B4-BE49-F238E27FC236}">
                <a16:creationId xmlns:a16="http://schemas.microsoft.com/office/drawing/2014/main" id="{07092BDD-4887-B08A-3821-318B52DFF2E0}"/>
              </a:ext>
            </a:extLst>
          </p:cNvPr>
          <p:cNvGrpSpPr/>
          <p:nvPr/>
        </p:nvGrpSpPr>
        <p:grpSpPr>
          <a:xfrm>
            <a:off x="6080760" y="152052"/>
            <a:ext cx="5220129" cy="3917691"/>
            <a:chOff x="5343454" y="1475508"/>
            <a:chExt cx="6626872" cy="4887317"/>
          </a:xfrm>
        </p:grpSpPr>
        <p:pic>
          <p:nvPicPr>
            <p:cNvPr id="6146" name="Picture 2">
              <a:extLst>
                <a:ext uri="{FF2B5EF4-FFF2-40B4-BE49-F238E27FC236}">
                  <a16:creationId xmlns:a16="http://schemas.microsoft.com/office/drawing/2014/main" id="{35460B88-5E1C-C430-7B93-A7C62BE124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3454" y="1475508"/>
              <a:ext cx="6626872" cy="48873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8A2FFB2-7D2C-64EF-89CB-BDDA09CDAE43}"/>
                </a:ext>
              </a:extLst>
            </p:cNvPr>
            <p:cNvSpPr/>
            <p:nvPr/>
          </p:nvSpPr>
          <p:spPr>
            <a:xfrm>
              <a:off x="5477576" y="2391157"/>
              <a:ext cx="1417329" cy="118331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272DE8A6-D753-2279-3E26-8C43DCC31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178" y="3985163"/>
            <a:ext cx="4028818" cy="24909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black, darkness&#10;&#10;Description automatically generated">
            <a:extLst>
              <a:ext uri="{FF2B5EF4-FFF2-40B4-BE49-F238E27FC236}">
                <a16:creationId xmlns:a16="http://schemas.microsoft.com/office/drawing/2014/main" id="{0A72EAA6-0B16-5970-E0F2-CF2300547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6271" y="6968640"/>
            <a:ext cx="1039457" cy="1039457"/>
          </a:xfrm>
          <a:prstGeom prst="rect">
            <a:avLst/>
          </a:prstGeom>
        </p:spPr>
      </p:pic>
    </p:spTree>
    <p:extLst>
      <p:ext uri="{BB962C8B-B14F-4D97-AF65-F5344CB8AC3E}">
        <p14:creationId xmlns:p14="http://schemas.microsoft.com/office/powerpoint/2010/main" val="2158957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17286BF-4D02-15A9-535E-5CF0E335385B}"/>
              </a:ext>
            </a:extLst>
          </p:cNvPr>
          <p:cNvSpPr>
            <a:spLocks noChangeArrowheads="1"/>
          </p:cNvSpPr>
          <p:nvPr/>
        </p:nvSpPr>
        <p:spPr bwMode="auto">
          <a:xfrm>
            <a:off x="639656" y="925409"/>
            <a:ext cx="10909640" cy="13686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4100" b="0" i="0" u="none" strike="noStrike" cap="none" normalizeH="0" baseline="0" dirty="0">
                <a:ln>
                  <a:noFill/>
                </a:ln>
                <a:effectLst/>
                <a:latin typeface="Bebas Neue" panose="020B0606020202050201" pitchFamily="34" charset="0"/>
                <a:ea typeface="+mj-ea"/>
                <a:cs typeface="+mj-cs"/>
              </a:rPr>
              <a:t>Average Satisfaction By customer segment</a:t>
            </a:r>
          </a:p>
          <a:p>
            <a:pPr marL="0" marR="0" lvl="0" indent="0" algn="ctr" fontAlgn="base">
              <a:lnSpc>
                <a:spcPct val="90000"/>
              </a:lnSpc>
              <a:spcBef>
                <a:spcPct val="0"/>
              </a:spcBef>
              <a:spcAft>
                <a:spcPts val="600"/>
              </a:spcAft>
              <a:buClrTx/>
              <a:buSzTx/>
              <a:tabLst/>
            </a:pPr>
            <a:r>
              <a:rPr kumimoji="0" lang="en-US" altLang="en-US" sz="4100" b="0" i="0" u="none" strike="noStrike" cap="none" normalizeH="0" baseline="0" dirty="0">
                <a:ln>
                  <a:noFill/>
                </a:ln>
                <a:effectLst/>
                <a:latin typeface="Bebas Neue" panose="020B0606020202050201" pitchFamily="34" charset="0"/>
                <a:ea typeface="+mj-ea"/>
                <a:cs typeface="+mj-cs"/>
              </a:rPr>
              <a:t>                     </a:t>
            </a:r>
          </a:p>
        </p:txBody>
      </p:sp>
      <p:sp>
        <p:nvSpPr>
          <p:cNvPr id="820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A5BCD23-DBF1-8AC7-1F0F-410D39FD5177}"/>
              </a:ext>
            </a:extLst>
          </p:cNvPr>
          <p:cNvSpPr/>
          <p:nvPr/>
        </p:nvSpPr>
        <p:spPr>
          <a:xfrm>
            <a:off x="-158147" y="-175816"/>
            <a:ext cx="12508294" cy="720963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descr="A picture containing black, darkness&#10;&#10;Description automatically generated">
            <a:extLst>
              <a:ext uri="{FF2B5EF4-FFF2-40B4-BE49-F238E27FC236}">
                <a16:creationId xmlns:a16="http://schemas.microsoft.com/office/drawing/2014/main" id="{BFFCE7FE-A87D-EF8B-38F0-CB5A905B8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874" y="5747138"/>
            <a:ext cx="1039457" cy="1039457"/>
          </a:xfrm>
          <a:prstGeom prst="rect">
            <a:avLst/>
          </a:prstGeom>
        </p:spPr>
      </p:pic>
      <p:pic>
        <p:nvPicPr>
          <p:cNvPr id="10" name="Picture 9" descr="A picture containing black, darkness&#10;&#10;Description automatically generated">
            <a:extLst>
              <a:ext uri="{FF2B5EF4-FFF2-40B4-BE49-F238E27FC236}">
                <a16:creationId xmlns:a16="http://schemas.microsoft.com/office/drawing/2014/main" id="{3A02C8DA-0EC2-56EE-619D-450C901C1CD2}"/>
              </a:ext>
            </a:extLst>
          </p:cNvPr>
          <p:cNvPicPr>
            <a:picLocks noChangeAspect="1"/>
          </p:cNvPicPr>
          <p:nvPr/>
        </p:nvPicPr>
        <p:blipFill>
          <a:blip r:embed="rId3">
            <a:alphaModFix amt="57000"/>
            <a:extLst>
              <a:ext uri="{28A0092B-C50C-407E-A947-70E740481C1C}">
                <a14:useLocalDpi xmlns:a14="http://schemas.microsoft.com/office/drawing/2010/main" val="0"/>
              </a:ext>
            </a:extLst>
          </a:blip>
          <a:stretch>
            <a:fillRect/>
          </a:stretch>
        </p:blipFill>
        <p:spPr>
          <a:xfrm>
            <a:off x="12347099" y="0"/>
            <a:ext cx="6867250" cy="6867250"/>
          </a:xfrm>
          <a:prstGeom prst="rect">
            <a:avLst/>
          </a:prstGeom>
        </p:spPr>
      </p:pic>
      <p:pic>
        <p:nvPicPr>
          <p:cNvPr id="3074" name="Picture 2">
            <a:extLst>
              <a:ext uri="{FF2B5EF4-FFF2-40B4-BE49-F238E27FC236}">
                <a16:creationId xmlns:a16="http://schemas.microsoft.com/office/drawing/2014/main" id="{296631D3-39D0-AAC0-5749-4625639D9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224" y="2294023"/>
            <a:ext cx="4767850" cy="296576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8FD7A227-9935-7A8E-C8BC-F2E65A34E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1221" y="2294023"/>
            <a:ext cx="5619412" cy="345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097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0" name="Rectangle 922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4E08B3D-6916-0F00-B4DC-B2F02B09C232}"/>
              </a:ext>
            </a:extLst>
          </p:cNvPr>
          <p:cNvSpPr>
            <a:spLocks noChangeArrowheads="1"/>
          </p:cNvSpPr>
          <p:nvPr/>
        </p:nvSpPr>
        <p:spPr bwMode="auto">
          <a:xfrm>
            <a:off x="630936" y="1454119"/>
            <a:ext cx="4818888" cy="14813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4600" b="0" i="0" u="none" strike="noStrike" kern="1200" cap="none" normalizeH="0" baseline="0" dirty="0">
                <a:ln>
                  <a:noFill/>
                </a:ln>
                <a:solidFill>
                  <a:schemeClr val="tx1"/>
                </a:solidFill>
                <a:effectLst/>
                <a:latin typeface="Bebas Neue" panose="020B0606020202050201" pitchFamily="34" charset="0"/>
                <a:ea typeface="+mj-ea"/>
                <a:cs typeface="+mj-cs"/>
              </a:rPr>
              <a:t>KEY FINDINGS</a:t>
            </a:r>
          </a:p>
          <a:p>
            <a:pPr marL="0" marR="0" lvl="0" indent="0" fontAlgn="base">
              <a:lnSpc>
                <a:spcPct val="90000"/>
              </a:lnSpc>
              <a:spcBef>
                <a:spcPct val="0"/>
              </a:spcBef>
              <a:spcAft>
                <a:spcPts val="600"/>
              </a:spcAft>
              <a:buClrTx/>
              <a:buSzTx/>
              <a:tabLst/>
            </a:pPr>
            <a:r>
              <a:rPr kumimoji="0" lang="en-US" altLang="en-US" sz="4600" b="0" i="0" u="none" strike="noStrike" kern="1200" cap="none" normalizeH="0" baseline="0" dirty="0">
                <a:ln>
                  <a:noFill/>
                </a:ln>
                <a:solidFill>
                  <a:schemeClr val="tx1"/>
                </a:solidFill>
                <a:effectLst/>
                <a:latin typeface="+mj-lt"/>
                <a:ea typeface="+mj-ea"/>
                <a:cs typeface="+mj-cs"/>
              </a:rPr>
              <a:t>           </a:t>
            </a:r>
          </a:p>
        </p:txBody>
      </p:sp>
      <p:sp>
        <p:nvSpPr>
          <p:cNvPr id="923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52FE4ED-BA5F-FB6D-7106-E4210DF2A597}"/>
              </a:ext>
            </a:extLst>
          </p:cNvPr>
          <p:cNvSpPr txBox="1"/>
          <p:nvPr/>
        </p:nvSpPr>
        <p:spPr>
          <a:xfrm>
            <a:off x="630936" y="2660904"/>
            <a:ext cx="7687874" cy="3547872"/>
          </a:xfrm>
          <a:prstGeom prst="rect">
            <a:avLst/>
          </a:prstGeom>
        </p:spPr>
        <p:txBody>
          <a:bodyPr vert="horz" lIns="91440" tIns="45720" rIns="91440" bIns="45720" rtlCol="0" anchor="t">
            <a:normAutofit/>
          </a:bodyPr>
          <a:lstStyle/>
          <a:p>
            <a:pPr marL="285750" indent="-228600" fontAlgn="base">
              <a:lnSpc>
                <a:spcPct val="90000"/>
              </a:lnSpc>
              <a:spcBef>
                <a:spcPts val="0"/>
              </a:spcBef>
              <a:spcAft>
                <a:spcPts val="600"/>
              </a:spcAft>
              <a:buFont typeface="Arial" panose="020B0604020202020204" pitchFamily="34" charset="0"/>
              <a:buChar char="•"/>
            </a:pPr>
            <a:r>
              <a:rPr lang="en-US" b="0" i="0" u="none" strike="noStrike" dirty="0">
                <a:effectLst/>
              </a:rPr>
              <a:t>For all customers, a </a:t>
            </a:r>
            <a:r>
              <a:rPr lang="en-US" b="1" i="0" u="none" strike="noStrike" dirty="0">
                <a:effectLst/>
              </a:rPr>
              <a:t>good Check-in Service</a:t>
            </a:r>
            <a:r>
              <a:rPr lang="en-US" b="0" i="0" u="none" strike="noStrike" dirty="0">
                <a:effectLst/>
              </a:rPr>
              <a:t> is the most important factor in achieving Customer satisfaction. However, our average rating for the same is 3.14 based on the surveys conducted. Hence, further research can be conducted to understand how we can improve it.</a:t>
            </a:r>
          </a:p>
          <a:p>
            <a:pPr marL="285750" indent="-228600">
              <a:lnSpc>
                <a:spcPct val="90000"/>
              </a:lnSpc>
              <a:spcAft>
                <a:spcPts val="600"/>
              </a:spcAft>
              <a:buFont typeface="Arial" panose="020B0604020202020204" pitchFamily="34" charset="0"/>
              <a:buChar char="•"/>
            </a:pPr>
            <a:endParaRPr lang="en-US" b="1" i="0" u="none" strike="noStrike" dirty="0">
              <a:effectLst/>
            </a:endParaRPr>
          </a:p>
          <a:p>
            <a:pPr marL="285750" indent="-228600">
              <a:lnSpc>
                <a:spcPct val="90000"/>
              </a:lnSpc>
              <a:spcAft>
                <a:spcPts val="600"/>
              </a:spcAft>
              <a:buFont typeface="Arial" panose="020B0604020202020204" pitchFamily="34" charset="0"/>
              <a:buChar char="•"/>
            </a:pPr>
            <a:r>
              <a:rPr lang="en-US" b="1" i="0" u="none" strike="noStrike" dirty="0">
                <a:effectLst/>
              </a:rPr>
              <a:t>Inflight Wi-fi service</a:t>
            </a:r>
            <a:r>
              <a:rPr lang="en-US" b="0" i="0" u="none" strike="noStrike" dirty="0">
                <a:effectLst/>
              </a:rPr>
              <a:t> is a very important factor for satisfaction of loyal and business travelers. However, our passengers rate the airline’s Wi-fi service poorly, with an average of just 2.7 (i.e.: below average) </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Business travelers and loyal travelers make up the vast majority of the miles flown.</a:t>
            </a:r>
          </a:p>
        </p:txBody>
      </p:sp>
      <p:pic>
        <p:nvPicPr>
          <p:cNvPr id="9" name="Picture 8" descr="A picture containing aircraft&#10;&#10;Description automatically generated">
            <a:extLst>
              <a:ext uri="{FF2B5EF4-FFF2-40B4-BE49-F238E27FC236}">
                <a16:creationId xmlns:a16="http://schemas.microsoft.com/office/drawing/2014/main" id="{60A08A58-0DBC-360B-824E-E54B82B37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190" y="-5358384"/>
            <a:ext cx="5458968" cy="5458968"/>
          </a:xfrm>
          <a:prstGeom prst="rect">
            <a:avLst/>
          </a:prstGeom>
        </p:spPr>
      </p:pic>
      <p:pic>
        <p:nvPicPr>
          <p:cNvPr id="8" name="Picture 7" descr="A picture containing black, darkness&#10;&#10;Description automatically generated">
            <a:extLst>
              <a:ext uri="{FF2B5EF4-FFF2-40B4-BE49-F238E27FC236}">
                <a16:creationId xmlns:a16="http://schemas.microsoft.com/office/drawing/2014/main" id="{1BC038D8-E75D-2997-E80F-6C64A1E85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972" y="6943450"/>
            <a:ext cx="1039457" cy="1039457"/>
          </a:xfrm>
          <a:prstGeom prst="rect">
            <a:avLst/>
          </a:prstGeom>
        </p:spPr>
      </p:pic>
      <p:pic>
        <p:nvPicPr>
          <p:cNvPr id="10" name="Picture 9" descr="A blue clouds on a black background&#10;&#10;Description automatically generated with low confidence">
            <a:extLst>
              <a:ext uri="{FF2B5EF4-FFF2-40B4-BE49-F238E27FC236}">
                <a16:creationId xmlns:a16="http://schemas.microsoft.com/office/drawing/2014/main" id="{370451C3-4722-6D24-4E3F-F7B664B75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94207" y="6515216"/>
            <a:ext cx="1550014" cy="1550014"/>
          </a:xfrm>
          <a:prstGeom prst="rect">
            <a:avLst/>
          </a:prstGeom>
        </p:spPr>
      </p:pic>
      <p:pic>
        <p:nvPicPr>
          <p:cNvPr id="11" name="Picture 10" descr="A blue cloud on a black background&#10;&#10;Description automatically generated with medium confidence">
            <a:extLst>
              <a:ext uri="{FF2B5EF4-FFF2-40B4-BE49-F238E27FC236}">
                <a16:creationId xmlns:a16="http://schemas.microsoft.com/office/drawing/2014/main" id="{F79706F3-B8DE-52CF-11B4-710DC56BAD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11402" y="6425776"/>
            <a:ext cx="864447" cy="864447"/>
          </a:xfrm>
          <a:prstGeom prst="rect">
            <a:avLst/>
          </a:prstGeom>
        </p:spPr>
      </p:pic>
      <p:pic>
        <p:nvPicPr>
          <p:cNvPr id="12" name="Picture 11" descr="Icon&#10;&#10;Description automatically generated">
            <a:extLst>
              <a:ext uri="{FF2B5EF4-FFF2-40B4-BE49-F238E27FC236}">
                <a16:creationId xmlns:a16="http://schemas.microsoft.com/office/drawing/2014/main" id="{5DFBDAEF-C560-C9EA-CF65-91AF36F640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40353" y="4568712"/>
            <a:ext cx="1550014" cy="1550014"/>
          </a:xfrm>
          <a:prstGeom prst="rect">
            <a:avLst/>
          </a:prstGeom>
        </p:spPr>
      </p:pic>
      <p:pic>
        <p:nvPicPr>
          <p:cNvPr id="5" name="Picture 4" descr="A picture containing black, darkness&#10;&#10;Description automatically generated">
            <a:extLst>
              <a:ext uri="{FF2B5EF4-FFF2-40B4-BE49-F238E27FC236}">
                <a16:creationId xmlns:a16="http://schemas.microsoft.com/office/drawing/2014/main" id="{92902C8F-E756-5360-1BB0-E4667792377F}"/>
              </a:ext>
            </a:extLst>
          </p:cNvPr>
          <p:cNvPicPr>
            <a:picLocks noChangeAspect="1"/>
          </p:cNvPicPr>
          <p:nvPr/>
        </p:nvPicPr>
        <p:blipFill>
          <a:blip r:embed="rId7">
            <a:alphaModFix amt="57000"/>
            <a:extLst>
              <a:ext uri="{28A0092B-C50C-407E-A947-70E740481C1C}">
                <a14:useLocalDpi xmlns:a14="http://schemas.microsoft.com/office/drawing/2010/main" val="0"/>
              </a:ext>
            </a:extLst>
          </a:blip>
          <a:stretch>
            <a:fillRect/>
          </a:stretch>
        </p:blipFill>
        <p:spPr>
          <a:xfrm>
            <a:off x="8758375" y="0"/>
            <a:ext cx="6867250" cy="6867250"/>
          </a:xfrm>
          <a:prstGeom prst="rect">
            <a:avLst/>
          </a:prstGeom>
        </p:spPr>
      </p:pic>
    </p:spTree>
    <p:extLst>
      <p:ext uri="{BB962C8B-B14F-4D97-AF65-F5344CB8AC3E}">
        <p14:creationId xmlns:p14="http://schemas.microsoft.com/office/powerpoint/2010/main" val="255732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ue clouds on a black background&#10;&#10;Description automatically generated with low confidence">
            <a:extLst>
              <a:ext uri="{FF2B5EF4-FFF2-40B4-BE49-F238E27FC236}">
                <a16:creationId xmlns:a16="http://schemas.microsoft.com/office/drawing/2014/main" id="{08067974-4E98-4EF6-D190-0E9A477FD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239" y="3815990"/>
            <a:ext cx="2592895" cy="2592895"/>
          </a:xfrm>
          <a:prstGeom prst="rect">
            <a:avLst/>
          </a:prstGeom>
        </p:spPr>
      </p:pic>
      <p:pic>
        <p:nvPicPr>
          <p:cNvPr id="15" name="Picture 14" descr="A blue cloud on a black background&#10;&#10;Description automatically generated with medium confidence">
            <a:extLst>
              <a:ext uri="{FF2B5EF4-FFF2-40B4-BE49-F238E27FC236}">
                <a16:creationId xmlns:a16="http://schemas.microsoft.com/office/drawing/2014/main" id="{8ADD0481-BA55-F09C-6E35-1E49EACF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61" y="4801468"/>
            <a:ext cx="1446064" cy="1446064"/>
          </a:xfrm>
          <a:prstGeom prst="rect">
            <a:avLst/>
          </a:prstGeom>
        </p:spPr>
      </p:pic>
      <p:sp>
        <p:nvSpPr>
          <p:cNvPr id="11" name="Rectangle 10">
            <a:extLst>
              <a:ext uri="{FF2B5EF4-FFF2-40B4-BE49-F238E27FC236}">
                <a16:creationId xmlns:a16="http://schemas.microsoft.com/office/drawing/2014/main" id="{BF45FFAF-A86C-A743-6FB6-6C29449FEB1B}"/>
              </a:ext>
            </a:extLst>
          </p:cNvPr>
          <p:cNvSpPr/>
          <p:nvPr/>
        </p:nvSpPr>
        <p:spPr>
          <a:xfrm>
            <a:off x="228905" y="410170"/>
            <a:ext cx="742645" cy="751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A picture containing aircraft&#10;&#10;Description automatically generated">
            <a:extLst>
              <a:ext uri="{FF2B5EF4-FFF2-40B4-BE49-F238E27FC236}">
                <a16:creationId xmlns:a16="http://schemas.microsoft.com/office/drawing/2014/main" id="{3F2E8EDB-6557-E7B4-9E3A-25551B8CA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313" y="-376932"/>
            <a:ext cx="6743395" cy="6743395"/>
          </a:xfrm>
          <a:prstGeom prst="rect">
            <a:avLst/>
          </a:prstGeom>
        </p:spPr>
      </p:pic>
      <p:sp>
        <p:nvSpPr>
          <p:cNvPr id="8" name="TextBox 7">
            <a:extLst>
              <a:ext uri="{FF2B5EF4-FFF2-40B4-BE49-F238E27FC236}">
                <a16:creationId xmlns:a16="http://schemas.microsoft.com/office/drawing/2014/main" id="{F168FFCD-EB74-9100-3536-7F69E607D4B3}"/>
              </a:ext>
            </a:extLst>
          </p:cNvPr>
          <p:cNvSpPr txBox="1"/>
          <p:nvPr/>
        </p:nvSpPr>
        <p:spPr>
          <a:xfrm>
            <a:off x="228905" y="1333500"/>
            <a:ext cx="4990795" cy="923330"/>
          </a:xfrm>
          <a:prstGeom prst="rect">
            <a:avLst/>
          </a:prstGeom>
          <a:noFill/>
        </p:spPr>
        <p:txBody>
          <a:bodyPr wrap="square">
            <a:spAutoFit/>
          </a:bodyPr>
          <a:lstStyle/>
          <a:p>
            <a:pPr rtl="0">
              <a:spcBef>
                <a:spcPts val="0"/>
              </a:spcBef>
              <a:spcAft>
                <a:spcPts val="0"/>
              </a:spcAft>
            </a:pPr>
            <a:r>
              <a:rPr lang="en-US" sz="5400" b="0" i="0" u="none" strike="noStrike" dirty="0">
                <a:solidFill>
                  <a:srgbClr val="13394F"/>
                </a:solidFill>
                <a:effectLst/>
                <a:latin typeface="Bebas Neue" panose="020B0606020202050201" pitchFamily="34" charset="0"/>
              </a:rPr>
              <a:t>recommendations</a:t>
            </a:r>
            <a:endParaRPr lang="en-US" sz="5400" dirty="0">
              <a:effectLst/>
            </a:endParaRPr>
          </a:p>
        </p:txBody>
      </p:sp>
      <p:sp>
        <p:nvSpPr>
          <p:cNvPr id="10" name="TextBox 9">
            <a:extLst>
              <a:ext uri="{FF2B5EF4-FFF2-40B4-BE49-F238E27FC236}">
                <a16:creationId xmlns:a16="http://schemas.microsoft.com/office/drawing/2014/main" id="{8212947B-6ED9-619B-128F-76A07D870CF1}"/>
              </a:ext>
            </a:extLst>
          </p:cNvPr>
          <p:cNvSpPr txBox="1"/>
          <p:nvPr/>
        </p:nvSpPr>
        <p:spPr>
          <a:xfrm>
            <a:off x="228905" y="410170"/>
            <a:ext cx="837895" cy="923330"/>
          </a:xfrm>
          <a:prstGeom prst="rect">
            <a:avLst/>
          </a:prstGeom>
          <a:noFill/>
        </p:spPr>
        <p:txBody>
          <a:bodyPr wrap="square">
            <a:spAutoFit/>
          </a:bodyPr>
          <a:lstStyle/>
          <a:p>
            <a:pPr rtl="0">
              <a:spcBef>
                <a:spcPts val="0"/>
              </a:spcBef>
              <a:spcAft>
                <a:spcPts val="0"/>
              </a:spcAft>
            </a:pPr>
            <a:r>
              <a:rPr lang="en-US" sz="5400" dirty="0">
                <a:solidFill>
                  <a:srgbClr val="13394F"/>
                </a:solidFill>
                <a:latin typeface="Bebas Neue" panose="020B0606020202050201" pitchFamily="34" charset="0"/>
              </a:rPr>
              <a:t>04</a:t>
            </a:r>
            <a:endParaRPr lang="en-US" sz="5400" dirty="0">
              <a:effectLst/>
            </a:endParaRPr>
          </a:p>
        </p:txBody>
      </p:sp>
      <p:pic>
        <p:nvPicPr>
          <p:cNvPr id="13" name="Picture 12" descr="Icon&#10;&#10;Description automatically generated">
            <a:extLst>
              <a:ext uri="{FF2B5EF4-FFF2-40B4-BE49-F238E27FC236}">
                <a16:creationId xmlns:a16="http://schemas.microsoft.com/office/drawing/2014/main" id="{8E84BB2C-8DAE-70D8-9FAA-8A0388854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8449" y="4265105"/>
            <a:ext cx="2592895" cy="2592895"/>
          </a:xfrm>
          <a:prstGeom prst="rect">
            <a:avLst/>
          </a:prstGeom>
        </p:spPr>
      </p:pic>
      <p:pic>
        <p:nvPicPr>
          <p:cNvPr id="2" name="Picture 1" descr="A picture containing black, darkness&#10;&#10;Description automatically generated">
            <a:extLst>
              <a:ext uri="{FF2B5EF4-FFF2-40B4-BE49-F238E27FC236}">
                <a16:creationId xmlns:a16="http://schemas.microsoft.com/office/drawing/2014/main" id="{67F5D0D5-0B06-E2DF-1130-C7C437F3FADF}"/>
              </a:ext>
            </a:extLst>
          </p:cNvPr>
          <p:cNvPicPr>
            <a:picLocks noChangeAspect="1"/>
          </p:cNvPicPr>
          <p:nvPr/>
        </p:nvPicPr>
        <p:blipFill>
          <a:blip r:embed="rId6">
            <a:alphaModFix amt="57000"/>
            <a:extLst>
              <a:ext uri="{28A0092B-C50C-407E-A947-70E740481C1C}">
                <a14:useLocalDpi xmlns:a14="http://schemas.microsoft.com/office/drawing/2010/main" val="0"/>
              </a:ext>
            </a:extLst>
          </a:blip>
          <a:stretch>
            <a:fillRect/>
          </a:stretch>
        </p:blipFill>
        <p:spPr>
          <a:xfrm>
            <a:off x="12192000" y="-9250"/>
            <a:ext cx="6867250" cy="6867250"/>
          </a:xfrm>
          <a:prstGeom prst="rect">
            <a:avLst/>
          </a:prstGeom>
        </p:spPr>
      </p:pic>
    </p:spTree>
    <p:extLst>
      <p:ext uri="{BB962C8B-B14F-4D97-AF65-F5344CB8AC3E}">
        <p14:creationId xmlns:p14="http://schemas.microsoft.com/office/powerpoint/2010/main" val="1426588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E997C-DF35-8C4C-085D-55B27BC7532E}"/>
              </a:ext>
            </a:extLst>
          </p:cNvPr>
          <p:cNvSpPr txBox="1"/>
          <p:nvPr/>
        </p:nvSpPr>
        <p:spPr>
          <a:xfrm>
            <a:off x="853470" y="1654594"/>
            <a:ext cx="6486058" cy="4770537"/>
          </a:xfrm>
          <a:prstGeom prst="rect">
            <a:avLst/>
          </a:prstGeom>
          <a:noFill/>
        </p:spPr>
        <p:txBody>
          <a:bodyPr wrap="square">
            <a:spAutoFit/>
          </a:bodyPr>
          <a:lstStyle/>
          <a:p>
            <a:pPr rtl="0">
              <a:spcBef>
                <a:spcPts val="0"/>
              </a:spcBef>
              <a:spcAft>
                <a:spcPts val="0"/>
              </a:spcAft>
            </a:pPr>
            <a:r>
              <a:rPr lang="en-US" sz="1600" b="1" i="0" u="none" strike="noStrike" dirty="0">
                <a:solidFill>
                  <a:srgbClr val="000000"/>
                </a:solidFill>
                <a:effectLst/>
                <a:latin typeface="Lexend Deca"/>
              </a:rPr>
              <a:t>Increase loyal customer retention </a:t>
            </a:r>
            <a:endParaRPr lang="en-US" sz="160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 Increase satisfaction rating for in-flight wi-fi service:</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Invest in stable internet connection, provide free wi-fi text messaging.</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Provide free access to </a:t>
            </a:r>
            <a:r>
              <a:rPr lang="en-US" sz="1600" b="1" i="0" u="none" strike="noStrike" dirty="0">
                <a:solidFill>
                  <a:srgbClr val="000000"/>
                </a:solidFill>
                <a:effectLst/>
                <a:latin typeface="Lexend Deca"/>
              </a:rPr>
              <a:t>frequent</a:t>
            </a:r>
            <a:r>
              <a:rPr lang="en-US" sz="1600" b="0" i="0" u="none" strike="noStrike" dirty="0">
                <a:solidFill>
                  <a:srgbClr val="000000"/>
                </a:solidFill>
                <a:effectLst/>
                <a:latin typeface="Lexend Deca"/>
              </a:rPr>
              <a:t> flyers (help with conversion rate)</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Collaborate with technology companies to offer passengers high-speed internet connectivity (i.e. tech companies such as Gogo, </a:t>
            </a:r>
            <a:r>
              <a:rPr lang="en-US" sz="1600" b="0" i="0" u="none" strike="noStrike" dirty="0" err="1">
                <a:solidFill>
                  <a:srgbClr val="000000"/>
                </a:solidFill>
                <a:effectLst/>
                <a:latin typeface="Lexend Deca"/>
              </a:rPr>
              <a:t>Viasat</a:t>
            </a:r>
            <a:r>
              <a:rPr lang="en-US" sz="1600" b="0" i="0" u="none" strike="noStrike" dirty="0">
                <a:solidFill>
                  <a:srgbClr val="000000"/>
                </a:solidFill>
                <a:effectLst/>
                <a:latin typeface="Lexend Deca"/>
              </a:rPr>
              <a:t>, Inmarsat) </a:t>
            </a: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 Allow loyal customers priority check-in services (i.e. choose preferred seats 1 day before non-loyal customers)</a:t>
            </a: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 Create a feature on the airline mobile app that provide a real-time baggage tracking option.</a:t>
            </a:r>
          </a:p>
          <a:p>
            <a:pPr rtl="0">
              <a:spcBef>
                <a:spcPts val="0"/>
              </a:spcBef>
              <a:spcAft>
                <a:spcPts val="0"/>
              </a:spcAft>
            </a:pPr>
            <a:br>
              <a:rPr lang="en-US" sz="1600" dirty="0"/>
            </a:br>
            <a:r>
              <a:rPr lang="en-US" sz="1600" b="1" dirty="0"/>
              <a:t>Enhance services offered to b</a:t>
            </a:r>
            <a:r>
              <a:rPr lang="en-US" sz="1600" b="1" i="0" u="none" strike="noStrike" dirty="0">
                <a:solidFill>
                  <a:srgbClr val="000000"/>
                </a:solidFill>
                <a:effectLst/>
                <a:latin typeface="Lexend Deca"/>
              </a:rPr>
              <a:t>usiness traveler </a:t>
            </a:r>
            <a:endParaRPr lang="en-US" sz="1600" b="1"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 These travelers can receive premium </a:t>
            </a:r>
            <a:r>
              <a:rPr lang="en-US" sz="1600" b="0" i="0" u="none" strike="noStrike" dirty="0" err="1">
                <a:solidFill>
                  <a:srgbClr val="000000"/>
                </a:solidFill>
                <a:effectLst/>
                <a:latin typeface="Lexend Deca"/>
              </a:rPr>
              <a:t>wifi</a:t>
            </a:r>
            <a:r>
              <a:rPr lang="en-US" sz="1600" b="0" i="0" u="none" strike="noStrike" dirty="0">
                <a:solidFill>
                  <a:srgbClr val="000000"/>
                </a:solidFill>
                <a:effectLst/>
                <a:latin typeface="Lexend Deca"/>
              </a:rPr>
              <a:t> in-flight free of cost</a:t>
            </a: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 Track corporate bookings to identify business travelers and send them personalized promotions </a:t>
            </a: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Lexend Deca"/>
              </a:rPr>
              <a:t> Complimentary neck pillows, blankets, eye masks for longer flights to improve seat comfort </a:t>
            </a:r>
          </a:p>
        </p:txBody>
      </p:sp>
      <p:sp>
        <p:nvSpPr>
          <p:cNvPr id="7" name="TextBox 6">
            <a:extLst>
              <a:ext uri="{FF2B5EF4-FFF2-40B4-BE49-F238E27FC236}">
                <a16:creationId xmlns:a16="http://schemas.microsoft.com/office/drawing/2014/main" id="{43B7F189-CA57-8532-D603-A737140053C7}"/>
              </a:ext>
            </a:extLst>
          </p:cNvPr>
          <p:cNvSpPr txBox="1"/>
          <p:nvPr/>
        </p:nvSpPr>
        <p:spPr>
          <a:xfrm>
            <a:off x="853470" y="800778"/>
            <a:ext cx="4194048" cy="707886"/>
          </a:xfrm>
          <a:prstGeom prst="rect">
            <a:avLst/>
          </a:prstGeom>
          <a:noFill/>
        </p:spPr>
        <p:txBody>
          <a:bodyPr wrap="square">
            <a:spAutoFit/>
          </a:bodyPr>
          <a:lstStyle/>
          <a:p>
            <a:pPr rtl="0">
              <a:spcBef>
                <a:spcPts val="0"/>
              </a:spcBef>
              <a:spcAft>
                <a:spcPts val="0"/>
              </a:spcAft>
            </a:pPr>
            <a:r>
              <a:rPr lang="en-US" sz="4000" i="0" u="none" strike="noStrike" dirty="0">
                <a:solidFill>
                  <a:srgbClr val="13394F"/>
                </a:solidFill>
                <a:effectLst/>
                <a:latin typeface="Bebas Neue" panose="020B0606020202050201" pitchFamily="34" charset="0"/>
              </a:rPr>
              <a:t>recommendations</a:t>
            </a:r>
            <a:endParaRPr lang="en-US" sz="4000" dirty="0">
              <a:effectLst/>
            </a:endParaRPr>
          </a:p>
        </p:txBody>
      </p:sp>
      <p:pic>
        <p:nvPicPr>
          <p:cNvPr id="10" name="Picture 9" descr="A picture containing aircraft&#10;&#10;Description automatically generated">
            <a:extLst>
              <a:ext uri="{FF2B5EF4-FFF2-40B4-BE49-F238E27FC236}">
                <a16:creationId xmlns:a16="http://schemas.microsoft.com/office/drawing/2014/main" id="{6B1F0C32-865F-8420-34EF-FE9DA99D5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02683">
            <a:off x="7570787" y="1227051"/>
            <a:ext cx="3475287" cy="3475287"/>
          </a:xfrm>
          <a:prstGeom prst="rect">
            <a:avLst/>
          </a:prstGeom>
        </p:spPr>
      </p:pic>
      <p:pic>
        <p:nvPicPr>
          <p:cNvPr id="11" name="Picture 10" descr="A blue clouds on a black background&#10;&#10;Description automatically generated with low confidence">
            <a:extLst>
              <a:ext uri="{FF2B5EF4-FFF2-40B4-BE49-F238E27FC236}">
                <a16:creationId xmlns:a16="http://schemas.microsoft.com/office/drawing/2014/main" id="{2D0594F5-D1B0-FCA2-8CA7-8733095F1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7407" y="3825490"/>
            <a:ext cx="1550014" cy="1550014"/>
          </a:xfrm>
          <a:prstGeom prst="rect">
            <a:avLst/>
          </a:prstGeom>
        </p:spPr>
      </p:pic>
      <p:pic>
        <p:nvPicPr>
          <p:cNvPr id="12" name="Picture 11" descr="A blue cloud on a black background&#10;&#10;Description automatically generated with medium confidence">
            <a:extLst>
              <a:ext uri="{FF2B5EF4-FFF2-40B4-BE49-F238E27FC236}">
                <a16:creationId xmlns:a16="http://schemas.microsoft.com/office/drawing/2014/main" id="{DDB9B975-217C-FE24-A401-B8668A157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602" y="3736050"/>
            <a:ext cx="864447" cy="864447"/>
          </a:xfrm>
          <a:prstGeom prst="rect">
            <a:avLst/>
          </a:prstGeom>
        </p:spPr>
      </p:pic>
      <p:pic>
        <p:nvPicPr>
          <p:cNvPr id="13" name="Picture 12" descr="Icon&#10;&#10;Description automatically generated">
            <a:extLst>
              <a:ext uri="{FF2B5EF4-FFF2-40B4-BE49-F238E27FC236}">
                <a16:creationId xmlns:a16="http://schemas.microsoft.com/office/drawing/2014/main" id="{8FFD36F9-6F5A-4CA5-5FF6-3B19275BC3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63553" y="1878986"/>
            <a:ext cx="1550014" cy="1550014"/>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EA5DCB34-246A-3185-547D-B64F953758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7960924" y="-921836"/>
            <a:ext cx="3538272" cy="12239944"/>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8995CA30-1FC1-F6E8-ADE1-0B0E9A0258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770309">
            <a:off x="-5741549" y="276618"/>
            <a:ext cx="2611839" cy="2611839"/>
          </a:xfrm>
          <a:prstGeom prst="rect">
            <a:avLst/>
          </a:prstGeom>
        </p:spPr>
      </p:pic>
      <p:pic>
        <p:nvPicPr>
          <p:cNvPr id="16" name="Picture 15" descr="A blue clouds on a black background&#10;&#10;Description automatically generated with low confidence">
            <a:extLst>
              <a:ext uri="{FF2B5EF4-FFF2-40B4-BE49-F238E27FC236}">
                <a16:creationId xmlns:a16="http://schemas.microsoft.com/office/drawing/2014/main" id="{164D90F2-087A-3789-EAC3-1DA1B341A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7741" y="-1950237"/>
            <a:ext cx="2592895" cy="2592895"/>
          </a:xfrm>
          <a:prstGeom prst="rect">
            <a:avLst/>
          </a:prstGeom>
        </p:spPr>
      </p:pic>
      <p:pic>
        <p:nvPicPr>
          <p:cNvPr id="17" name="Picture 16" descr="A blue cloud on a black background&#10;&#10;Description automatically generated with medium confidence">
            <a:extLst>
              <a:ext uri="{FF2B5EF4-FFF2-40B4-BE49-F238E27FC236}">
                <a16:creationId xmlns:a16="http://schemas.microsoft.com/office/drawing/2014/main" id="{F5F35EF7-042A-00C8-50C3-ADF51C1D6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4019" y="-964759"/>
            <a:ext cx="1446064" cy="1446064"/>
          </a:xfrm>
          <a:prstGeom prst="rect">
            <a:avLst/>
          </a:prstGeom>
        </p:spPr>
      </p:pic>
      <p:pic>
        <p:nvPicPr>
          <p:cNvPr id="18" name="Picture 17" descr="Icon&#10;&#10;Description automatically generated">
            <a:extLst>
              <a:ext uri="{FF2B5EF4-FFF2-40B4-BE49-F238E27FC236}">
                <a16:creationId xmlns:a16="http://schemas.microsoft.com/office/drawing/2014/main" id="{F9BAF39D-722C-ECB8-F37A-7C4AE9FC0F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7531" y="-1501122"/>
            <a:ext cx="2592895" cy="2592895"/>
          </a:xfrm>
          <a:prstGeom prst="rect">
            <a:avLst/>
          </a:prstGeom>
        </p:spPr>
      </p:pic>
    </p:spTree>
    <p:extLst>
      <p:ext uri="{BB962C8B-B14F-4D97-AF65-F5344CB8AC3E}">
        <p14:creationId xmlns:p14="http://schemas.microsoft.com/office/powerpoint/2010/main" val="3951323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D7DFA556-0279-E316-1581-260D696E1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302892" y="-921836"/>
            <a:ext cx="3538272" cy="12239944"/>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D8F65E3F-79C6-5092-19C0-1E5B34B7D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770309">
            <a:off x="4790080" y="3892216"/>
            <a:ext cx="2611839" cy="2611839"/>
          </a:xfrm>
          <a:prstGeom prst="rect">
            <a:avLst/>
          </a:prstGeom>
        </p:spPr>
      </p:pic>
      <p:sp>
        <p:nvSpPr>
          <p:cNvPr id="6" name="TextBox 5">
            <a:extLst>
              <a:ext uri="{FF2B5EF4-FFF2-40B4-BE49-F238E27FC236}">
                <a16:creationId xmlns:a16="http://schemas.microsoft.com/office/drawing/2014/main" id="{CB5A3532-6828-AEDB-6CBA-269734DBC2E3}"/>
              </a:ext>
            </a:extLst>
          </p:cNvPr>
          <p:cNvSpPr txBox="1"/>
          <p:nvPr/>
        </p:nvSpPr>
        <p:spPr>
          <a:xfrm>
            <a:off x="5023119" y="1203114"/>
            <a:ext cx="2145762" cy="707886"/>
          </a:xfrm>
          <a:prstGeom prst="rect">
            <a:avLst/>
          </a:prstGeom>
          <a:noFill/>
        </p:spPr>
        <p:txBody>
          <a:bodyPr wrap="square">
            <a:spAutoFit/>
          </a:bodyPr>
          <a:lstStyle/>
          <a:p>
            <a:pPr algn="ctr" rtl="0">
              <a:spcBef>
                <a:spcPts val="0"/>
              </a:spcBef>
              <a:spcAft>
                <a:spcPts val="0"/>
              </a:spcAft>
            </a:pPr>
            <a:r>
              <a:rPr lang="en-US" sz="4000" i="0" u="none" strike="noStrike" dirty="0">
                <a:solidFill>
                  <a:srgbClr val="13394F"/>
                </a:solidFill>
                <a:effectLst/>
                <a:latin typeface="Bebas Neue" panose="020B0606020202050201" pitchFamily="34" charset="0"/>
              </a:rPr>
              <a:t>THANK YOU!</a:t>
            </a:r>
            <a:endParaRPr lang="en-US" sz="4000" dirty="0">
              <a:effectLst/>
            </a:endParaRPr>
          </a:p>
        </p:txBody>
      </p:sp>
      <p:sp>
        <p:nvSpPr>
          <p:cNvPr id="8" name="TextBox 7">
            <a:extLst>
              <a:ext uri="{FF2B5EF4-FFF2-40B4-BE49-F238E27FC236}">
                <a16:creationId xmlns:a16="http://schemas.microsoft.com/office/drawing/2014/main" id="{DD273281-33DB-73C4-B497-076E08B713F4}"/>
              </a:ext>
            </a:extLst>
          </p:cNvPr>
          <p:cNvSpPr txBox="1"/>
          <p:nvPr/>
        </p:nvSpPr>
        <p:spPr>
          <a:xfrm>
            <a:off x="5132847" y="1759267"/>
            <a:ext cx="1926306" cy="380794"/>
          </a:xfrm>
          <a:prstGeom prst="rect">
            <a:avLst/>
          </a:prstGeom>
          <a:noFill/>
        </p:spPr>
        <p:txBody>
          <a:bodyPr wrap="square">
            <a:spAutoFit/>
          </a:bodyPr>
          <a:lstStyle/>
          <a:p>
            <a:pPr algn="ctr"/>
            <a:r>
              <a:rPr kumimoji="0" lang="en-US" altLang="en-US" sz="1800" b="0" i="0" u="none" strike="noStrike" cap="none" normalizeH="0" baseline="0" dirty="0">
                <a:ln>
                  <a:noFill/>
                </a:ln>
                <a:effectLst/>
              </a:rPr>
              <a:t>Any Questions?</a:t>
            </a:r>
            <a:endParaRPr lang="en-US" dirty="0"/>
          </a:p>
        </p:txBody>
      </p:sp>
      <p:pic>
        <p:nvPicPr>
          <p:cNvPr id="9" name="Picture 8" descr="A picture containing aircraft&#10;&#10;Description automatically generated">
            <a:extLst>
              <a:ext uri="{FF2B5EF4-FFF2-40B4-BE49-F238E27FC236}">
                <a16:creationId xmlns:a16="http://schemas.microsoft.com/office/drawing/2014/main" id="{5E0F01C4-2E54-2ED2-CEE2-C4A17B3E7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02683">
            <a:off x="25037348" y="2837114"/>
            <a:ext cx="3475287" cy="3475287"/>
          </a:xfrm>
          <a:prstGeom prst="rect">
            <a:avLst/>
          </a:prstGeom>
        </p:spPr>
      </p:pic>
    </p:spTree>
    <p:extLst>
      <p:ext uri="{BB962C8B-B14F-4D97-AF65-F5344CB8AC3E}">
        <p14:creationId xmlns:p14="http://schemas.microsoft.com/office/powerpoint/2010/main" val="540469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ue clouds on a black background&#10;&#10;Description automatically generated with low confidence">
            <a:extLst>
              <a:ext uri="{FF2B5EF4-FFF2-40B4-BE49-F238E27FC236}">
                <a16:creationId xmlns:a16="http://schemas.microsoft.com/office/drawing/2014/main" id="{08067974-4E98-4EF6-D190-0E9A477FD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239" y="3815990"/>
            <a:ext cx="2592895" cy="2592895"/>
          </a:xfrm>
          <a:prstGeom prst="rect">
            <a:avLst/>
          </a:prstGeom>
        </p:spPr>
      </p:pic>
      <p:pic>
        <p:nvPicPr>
          <p:cNvPr id="15" name="Picture 14" descr="A blue cloud on a black background&#10;&#10;Description automatically generated with medium confidence">
            <a:extLst>
              <a:ext uri="{FF2B5EF4-FFF2-40B4-BE49-F238E27FC236}">
                <a16:creationId xmlns:a16="http://schemas.microsoft.com/office/drawing/2014/main" id="{8ADD0481-BA55-F09C-6E35-1E49EACF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61" y="4801468"/>
            <a:ext cx="1446064" cy="1446064"/>
          </a:xfrm>
          <a:prstGeom prst="rect">
            <a:avLst/>
          </a:prstGeom>
        </p:spPr>
      </p:pic>
      <p:sp>
        <p:nvSpPr>
          <p:cNvPr id="11" name="Rectangle 10">
            <a:extLst>
              <a:ext uri="{FF2B5EF4-FFF2-40B4-BE49-F238E27FC236}">
                <a16:creationId xmlns:a16="http://schemas.microsoft.com/office/drawing/2014/main" id="{BF45FFAF-A86C-A743-6FB6-6C29449FEB1B}"/>
              </a:ext>
            </a:extLst>
          </p:cNvPr>
          <p:cNvSpPr/>
          <p:nvPr/>
        </p:nvSpPr>
        <p:spPr>
          <a:xfrm>
            <a:off x="228905" y="410170"/>
            <a:ext cx="742645" cy="751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A picture containing aircraft&#10;&#10;Description automatically generated">
            <a:extLst>
              <a:ext uri="{FF2B5EF4-FFF2-40B4-BE49-F238E27FC236}">
                <a16:creationId xmlns:a16="http://schemas.microsoft.com/office/drawing/2014/main" id="{3F2E8EDB-6557-E7B4-9E3A-25551B8CA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313" y="-376932"/>
            <a:ext cx="6743395" cy="6743395"/>
          </a:xfrm>
          <a:prstGeom prst="rect">
            <a:avLst/>
          </a:prstGeom>
        </p:spPr>
      </p:pic>
      <p:sp>
        <p:nvSpPr>
          <p:cNvPr id="8" name="TextBox 7">
            <a:extLst>
              <a:ext uri="{FF2B5EF4-FFF2-40B4-BE49-F238E27FC236}">
                <a16:creationId xmlns:a16="http://schemas.microsoft.com/office/drawing/2014/main" id="{F168FFCD-EB74-9100-3536-7F69E607D4B3}"/>
              </a:ext>
            </a:extLst>
          </p:cNvPr>
          <p:cNvSpPr txBox="1"/>
          <p:nvPr/>
        </p:nvSpPr>
        <p:spPr>
          <a:xfrm>
            <a:off x="228905" y="1333500"/>
            <a:ext cx="4990795" cy="923330"/>
          </a:xfrm>
          <a:prstGeom prst="rect">
            <a:avLst/>
          </a:prstGeom>
          <a:noFill/>
        </p:spPr>
        <p:txBody>
          <a:bodyPr wrap="square">
            <a:spAutoFit/>
          </a:bodyPr>
          <a:lstStyle/>
          <a:p>
            <a:pPr rtl="0">
              <a:spcBef>
                <a:spcPts val="0"/>
              </a:spcBef>
              <a:spcAft>
                <a:spcPts val="0"/>
              </a:spcAft>
            </a:pPr>
            <a:r>
              <a:rPr lang="en-US" sz="5400" b="0" i="0" u="none" strike="noStrike" dirty="0">
                <a:solidFill>
                  <a:srgbClr val="13394F"/>
                </a:solidFill>
                <a:effectLst/>
                <a:latin typeface="Bebas Neue" panose="020B0606020202050201" pitchFamily="34" charset="0"/>
              </a:rPr>
              <a:t>APENDIX</a:t>
            </a:r>
            <a:endParaRPr lang="en-US" sz="5400" dirty="0">
              <a:effectLst/>
            </a:endParaRPr>
          </a:p>
        </p:txBody>
      </p:sp>
      <p:sp>
        <p:nvSpPr>
          <p:cNvPr id="10" name="TextBox 9">
            <a:extLst>
              <a:ext uri="{FF2B5EF4-FFF2-40B4-BE49-F238E27FC236}">
                <a16:creationId xmlns:a16="http://schemas.microsoft.com/office/drawing/2014/main" id="{8212947B-6ED9-619B-128F-76A07D870CF1}"/>
              </a:ext>
            </a:extLst>
          </p:cNvPr>
          <p:cNvSpPr txBox="1"/>
          <p:nvPr/>
        </p:nvSpPr>
        <p:spPr>
          <a:xfrm>
            <a:off x="228905" y="410170"/>
            <a:ext cx="837895" cy="923330"/>
          </a:xfrm>
          <a:prstGeom prst="rect">
            <a:avLst/>
          </a:prstGeom>
          <a:noFill/>
        </p:spPr>
        <p:txBody>
          <a:bodyPr wrap="square">
            <a:spAutoFit/>
          </a:bodyPr>
          <a:lstStyle/>
          <a:p>
            <a:pPr rtl="0">
              <a:spcBef>
                <a:spcPts val="0"/>
              </a:spcBef>
              <a:spcAft>
                <a:spcPts val="0"/>
              </a:spcAft>
            </a:pPr>
            <a:r>
              <a:rPr lang="en-US" sz="5400" dirty="0">
                <a:solidFill>
                  <a:srgbClr val="13394F"/>
                </a:solidFill>
                <a:latin typeface="Bebas Neue" panose="020B0606020202050201" pitchFamily="34" charset="0"/>
              </a:rPr>
              <a:t>05</a:t>
            </a:r>
            <a:endParaRPr lang="en-US" sz="5400" dirty="0">
              <a:effectLst/>
            </a:endParaRPr>
          </a:p>
        </p:txBody>
      </p:sp>
      <p:pic>
        <p:nvPicPr>
          <p:cNvPr id="13" name="Picture 12" descr="Icon&#10;&#10;Description automatically generated">
            <a:extLst>
              <a:ext uri="{FF2B5EF4-FFF2-40B4-BE49-F238E27FC236}">
                <a16:creationId xmlns:a16="http://schemas.microsoft.com/office/drawing/2014/main" id="{8E84BB2C-8DAE-70D8-9FAA-8A0388854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8449" y="4265105"/>
            <a:ext cx="2592895" cy="2592895"/>
          </a:xfrm>
          <a:prstGeom prst="rect">
            <a:avLst/>
          </a:prstGeom>
        </p:spPr>
      </p:pic>
      <p:pic>
        <p:nvPicPr>
          <p:cNvPr id="2" name="Picture 1" descr="A picture containing black, darkness&#10;&#10;Description automatically generated">
            <a:extLst>
              <a:ext uri="{FF2B5EF4-FFF2-40B4-BE49-F238E27FC236}">
                <a16:creationId xmlns:a16="http://schemas.microsoft.com/office/drawing/2014/main" id="{67F5D0D5-0B06-E2DF-1130-C7C437F3FADF}"/>
              </a:ext>
            </a:extLst>
          </p:cNvPr>
          <p:cNvPicPr>
            <a:picLocks noChangeAspect="1"/>
          </p:cNvPicPr>
          <p:nvPr/>
        </p:nvPicPr>
        <p:blipFill>
          <a:blip r:embed="rId6">
            <a:alphaModFix amt="57000"/>
            <a:extLst>
              <a:ext uri="{28A0092B-C50C-407E-A947-70E740481C1C}">
                <a14:useLocalDpi xmlns:a14="http://schemas.microsoft.com/office/drawing/2010/main" val="0"/>
              </a:ext>
            </a:extLst>
          </a:blip>
          <a:stretch>
            <a:fillRect/>
          </a:stretch>
        </p:blipFill>
        <p:spPr>
          <a:xfrm>
            <a:off x="12192000" y="-9250"/>
            <a:ext cx="6867250" cy="6867250"/>
          </a:xfrm>
          <a:prstGeom prst="rect">
            <a:avLst/>
          </a:prstGeom>
        </p:spPr>
      </p:pic>
    </p:spTree>
    <p:extLst>
      <p:ext uri="{BB962C8B-B14F-4D97-AF65-F5344CB8AC3E}">
        <p14:creationId xmlns:p14="http://schemas.microsoft.com/office/powerpoint/2010/main" val="1567208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0" name="Rectangle 513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EEA1C1-C319-320A-5268-9458766278DE}"/>
              </a:ext>
            </a:extLst>
          </p:cNvPr>
          <p:cNvSpPr txBox="1"/>
          <p:nvPr/>
        </p:nvSpPr>
        <p:spPr>
          <a:xfrm>
            <a:off x="640080" y="325369"/>
            <a:ext cx="4368602" cy="1956841"/>
          </a:xfrm>
          <a:prstGeom prst="rect">
            <a:avLst/>
          </a:prstGeom>
        </p:spPr>
        <p:txBody>
          <a:bodyPr vert="horz" lIns="91440" tIns="45720" rIns="91440" bIns="45720" rtlCol="0" anchor="b">
            <a:normAutofit/>
          </a:bodyPr>
          <a:lstStyle/>
          <a:p>
            <a:pPr fontAlgn="base">
              <a:lnSpc>
                <a:spcPct val="90000"/>
              </a:lnSpc>
              <a:spcBef>
                <a:spcPct val="0"/>
              </a:spcBef>
              <a:spcAft>
                <a:spcPts val="486"/>
              </a:spcAft>
            </a:pPr>
            <a:r>
              <a:rPr lang="en-US" altLang="en-US" sz="3000" b="1" dirty="0">
                <a:latin typeface="Bebas Neue" panose="020B0606020202050201" pitchFamily="34" charset="0"/>
                <a:ea typeface="+mj-ea"/>
                <a:cs typeface="+mj-cs"/>
              </a:rPr>
              <a:t>Appendix A: dataset Variables </a:t>
            </a:r>
            <a:endParaRPr lang="en-US" altLang="en-US" sz="3000" dirty="0">
              <a:latin typeface="Bebas Neue" panose="020B0606020202050201" pitchFamily="34" charset="0"/>
              <a:ea typeface="+mj-ea"/>
              <a:cs typeface="+mj-cs"/>
            </a:endParaRPr>
          </a:p>
          <a:p>
            <a:pPr fontAlgn="base">
              <a:lnSpc>
                <a:spcPct val="90000"/>
              </a:lnSpc>
              <a:spcBef>
                <a:spcPct val="0"/>
              </a:spcBef>
              <a:spcAft>
                <a:spcPts val="486"/>
              </a:spcAft>
            </a:pPr>
            <a:r>
              <a:rPr lang="en-US" altLang="en-US" sz="2000" b="1" i="1" dirty="0">
                <a:latin typeface="Bebas Neue" panose="020B0606020202050201" pitchFamily="34" charset="0"/>
                <a:ea typeface="+mj-ea"/>
                <a:cs typeface="+mj-cs"/>
              </a:rPr>
              <a:t>Survey Included 23 Variables </a:t>
            </a:r>
            <a:endParaRPr kumimoji="0" lang="en-US" altLang="en-US" sz="2000" b="0" i="0" u="none" strike="noStrike" cap="none" normalizeH="0" baseline="0" dirty="0">
              <a:ln>
                <a:noFill/>
              </a:ln>
              <a:effectLst/>
              <a:latin typeface="Bebas Neue" panose="020B0606020202050201" pitchFamily="34" charset="0"/>
              <a:ea typeface="+mj-ea"/>
              <a:cs typeface="+mj-cs"/>
            </a:endParaRPr>
          </a:p>
        </p:txBody>
      </p:sp>
      <p:sp>
        <p:nvSpPr>
          <p:cNvPr id="514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AE25127C-116F-4518-5E7A-91C962B275D3}"/>
              </a:ext>
            </a:extLst>
          </p:cNvPr>
          <p:cNvSpPr>
            <a:spLocks noChangeArrowheads="1"/>
          </p:cNvSpPr>
          <p:nvPr/>
        </p:nvSpPr>
        <p:spPr bwMode="auto">
          <a:xfrm>
            <a:off x="640080" y="2872899"/>
            <a:ext cx="4243589" cy="33206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fontAlgn="base">
              <a:lnSpc>
                <a:spcPct val="90000"/>
              </a:lnSpc>
              <a:spcBef>
                <a:spcPct val="0"/>
              </a:spcBef>
              <a:spcAft>
                <a:spcPts val="486"/>
              </a:spcAft>
            </a:pPr>
            <a:r>
              <a:rPr lang="en-US" altLang="en-US" sz="900" b="1" dirty="0"/>
              <a:t>Continuous variables: </a:t>
            </a:r>
            <a:r>
              <a:rPr lang="en-US" altLang="en-US" sz="900" dirty="0"/>
              <a:t>Age, Flight Distance, Arrival Delay in Minutes, Departure Delay in Minutes</a:t>
            </a:r>
          </a:p>
          <a:p>
            <a:pPr fontAlgn="base">
              <a:lnSpc>
                <a:spcPct val="90000"/>
              </a:lnSpc>
              <a:spcBef>
                <a:spcPct val="0"/>
              </a:spcBef>
              <a:spcAft>
                <a:spcPts val="486"/>
              </a:spcAft>
            </a:pPr>
            <a:r>
              <a:rPr lang="en-US" altLang="en-US" sz="900" b="1" dirty="0"/>
              <a:t>Categorical Variables: </a:t>
            </a:r>
            <a:r>
              <a:rPr lang="en-US" altLang="en-US" sz="900" dirty="0"/>
              <a:t>Customer Type, Type of Travel, Class, Satisfaction, Likert Scale questions rating satisfaction from 1-5 on the following parameters-</a:t>
            </a:r>
          </a:p>
          <a:p>
            <a:pPr indent="-228600" fontAlgn="base">
              <a:lnSpc>
                <a:spcPct val="90000"/>
              </a:lnSpc>
              <a:spcBef>
                <a:spcPct val="0"/>
              </a:spcBef>
              <a:spcAft>
                <a:spcPts val="486"/>
              </a:spcAft>
              <a:buFont typeface="Arial" panose="020B0604020202020204" pitchFamily="34" charset="0"/>
              <a:buChar char="•"/>
            </a:pPr>
            <a:r>
              <a:rPr lang="en-US" altLang="en-US" sz="900" dirty="0"/>
              <a:t>Inflight Wi-fi Service</a:t>
            </a:r>
          </a:p>
          <a:p>
            <a:pPr indent="-228600" fontAlgn="base">
              <a:lnSpc>
                <a:spcPct val="90000"/>
              </a:lnSpc>
              <a:spcBef>
                <a:spcPct val="0"/>
              </a:spcBef>
              <a:spcAft>
                <a:spcPts val="486"/>
              </a:spcAft>
              <a:buFont typeface="Arial" panose="020B0604020202020204" pitchFamily="34" charset="0"/>
              <a:buChar char="•"/>
            </a:pPr>
            <a:r>
              <a:rPr lang="en-US" altLang="en-US" sz="900" dirty="0"/>
              <a:t>Ease of Online booking           </a:t>
            </a:r>
          </a:p>
          <a:p>
            <a:pPr indent="-228600" fontAlgn="base">
              <a:lnSpc>
                <a:spcPct val="90000"/>
              </a:lnSpc>
              <a:spcBef>
                <a:spcPct val="0"/>
              </a:spcBef>
              <a:spcAft>
                <a:spcPts val="486"/>
              </a:spcAft>
              <a:buFont typeface="Arial" panose="020B0604020202020204" pitchFamily="34" charset="0"/>
              <a:buChar char="•"/>
            </a:pPr>
            <a:r>
              <a:rPr lang="en-US" altLang="en-US" sz="900" dirty="0"/>
              <a:t>Gate location                    </a:t>
            </a:r>
          </a:p>
          <a:p>
            <a:pPr indent="-228600" fontAlgn="base">
              <a:lnSpc>
                <a:spcPct val="90000"/>
              </a:lnSpc>
              <a:spcBef>
                <a:spcPct val="0"/>
              </a:spcBef>
              <a:spcAft>
                <a:spcPts val="486"/>
              </a:spcAft>
              <a:buFont typeface="Arial" panose="020B0604020202020204" pitchFamily="34" charset="0"/>
              <a:buChar char="•"/>
            </a:pPr>
            <a:r>
              <a:rPr lang="en-US" altLang="en-US" sz="900" dirty="0"/>
              <a:t>Food and drink                   </a:t>
            </a:r>
          </a:p>
          <a:p>
            <a:pPr indent="-228600" fontAlgn="base">
              <a:lnSpc>
                <a:spcPct val="90000"/>
              </a:lnSpc>
              <a:spcBef>
                <a:spcPct val="0"/>
              </a:spcBef>
              <a:spcAft>
                <a:spcPts val="486"/>
              </a:spcAft>
              <a:buFont typeface="Arial" panose="020B0604020202020204" pitchFamily="34" charset="0"/>
              <a:buChar char="•"/>
            </a:pPr>
            <a:r>
              <a:rPr lang="en-US" altLang="en-US" sz="900" dirty="0"/>
              <a:t>Online boarding                  </a:t>
            </a:r>
          </a:p>
          <a:p>
            <a:pPr indent="-228600" fontAlgn="base">
              <a:lnSpc>
                <a:spcPct val="90000"/>
              </a:lnSpc>
              <a:spcBef>
                <a:spcPct val="0"/>
              </a:spcBef>
              <a:spcAft>
                <a:spcPts val="486"/>
              </a:spcAft>
              <a:buFont typeface="Arial" panose="020B0604020202020204" pitchFamily="34" charset="0"/>
              <a:buChar char="•"/>
            </a:pPr>
            <a:r>
              <a:rPr lang="en-US" altLang="en-US" sz="900" dirty="0"/>
              <a:t>Seat comfort</a:t>
            </a:r>
          </a:p>
          <a:p>
            <a:pPr indent="-228600" fontAlgn="base">
              <a:lnSpc>
                <a:spcPct val="90000"/>
              </a:lnSpc>
              <a:spcBef>
                <a:spcPct val="0"/>
              </a:spcBef>
              <a:spcAft>
                <a:spcPts val="486"/>
              </a:spcAft>
              <a:buFont typeface="Arial" panose="020B0604020202020204" pitchFamily="34" charset="0"/>
              <a:buChar char="•"/>
            </a:pPr>
            <a:r>
              <a:rPr lang="en-US" altLang="en-US" sz="900" dirty="0"/>
              <a:t>Inflight entertainment       </a:t>
            </a:r>
          </a:p>
          <a:p>
            <a:pPr indent="-228600" fontAlgn="base">
              <a:lnSpc>
                <a:spcPct val="90000"/>
              </a:lnSpc>
              <a:spcBef>
                <a:spcPct val="0"/>
              </a:spcBef>
              <a:spcAft>
                <a:spcPts val="486"/>
              </a:spcAft>
              <a:buFont typeface="Arial" panose="020B0604020202020204" pitchFamily="34" charset="0"/>
              <a:buChar char="•"/>
            </a:pPr>
            <a:r>
              <a:rPr lang="en-US" altLang="en-US" sz="900" dirty="0"/>
              <a:t>Onboard Service         </a:t>
            </a:r>
          </a:p>
          <a:p>
            <a:pPr indent="-228600" fontAlgn="base">
              <a:lnSpc>
                <a:spcPct val="90000"/>
              </a:lnSpc>
              <a:spcBef>
                <a:spcPct val="0"/>
              </a:spcBef>
              <a:spcAft>
                <a:spcPts val="486"/>
              </a:spcAft>
              <a:buFont typeface="Arial" panose="020B0604020202020204" pitchFamily="34" charset="0"/>
              <a:buChar char="•"/>
            </a:pPr>
            <a:r>
              <a:rPr lang="en-US" altLang="en-US" sz="900" dirty="0"/>
              <a:t>Leg room service </a:t>
            </a:r>
          </a:p>
          <a:p>
            <a:pPr indent="-228600" fontAlgn="base">
              <a:lnSpc>
                <a:spcPct val="90000"/>
              </a:lnSpc>
              <a:spcBef>
                <a:spcPct val="0"/>
              </a:spcBef>
              <a:spcAft>
                <a:spcPts val="486"/>
              </a:spcAft>
              <a:buFont typeface="Arial" panose="020B0604020202020204" pitchFamily="34" charset="0"/>
              <a:buChar char="•"/>
            </a:pPr>
            <a:r>
              <a:rPr lang="en-US" altLang="en-US" sz="900" dirty="0"/>
              <a:t>Baggage handling                 </a:t>
            </a:r>
          </a:p>
          <a:p>
            <a:pPr indent="-228600" fontAlgn="base">
              <a:lnSpc>
                <a:spcPct val="90000"/>
              </a:lnSpc>
              <a:spcBef>
                <a:spcPct val="0"/>
              </a:spcBef>
              <a:spcAft>
                <a:spcPts val="486"/>
              </a:spcAft>
              <a:buFont typeface="Arial" panose="020B0604020202020204" pitchFamily="34" charset="0"/>
              <a:buChar char="•"/>
            </a:pPr>
            <a:r>
              <a:rPr lang="en-US" altLang="en-US" sz="900" dirty="0"/>
              <a:t>Check-in service                  </a:t>
            </a:r>
          </a:p>
          <a:p>
            <a:pPr indent="-228600" fontAlgn="base">
              <a:lnSpc>
                <a:spcPct val="90000"/>
              </a:lnSpc>
              <a:spcBef>
                <a:spcPct val="0"/>
              </a:spcBef>
              <a:spcAft>
                <a:spcPts val="486"/>
              </a:spcAft>
              <a:buFont typeface="Arial" panose="020B0604020202020204" pitchFamily="34" charset="0"/>
              <a:buChar char="•"/>
            </a:pPr>
            <a:r>
              <a:rPr lang="en-US" altLang="en-US" sz="900" dirty="0"/>
              <a:t>Inflight service                 </a:t>
            </a:r>
          </a:p>
          <a:p>
            <a:pPr indent="-228600" fontAlgn="base">
              <a:lnSpc>
                <a:spcPct val="90000"/>
              </a:lnSpc>
              <a:spcBef>
                <a:spcPct val="0"/>
              </a:spcBef>
              <a:spcAft>
                <a:spcPts val="486"/>
              </a:spcAft>
              <a:buFont typeface="Arial" panose="020B0604020202020204" pitchFamily="34" charset="0"/>
              <a:buChar char="•"/>
            </a:pPr>
            <a:r>
              <a:rPr lang="en-US" altLang="en-US" sz="900" dirty="0"/>
              <a:t>Cleanliness                                            </a:t>
            </a:r>
            <a:br>
              <a:rPr lang="en-US" altLang="en-US" sz="900" dirty="0"/>
            </a:br>
            <a:r>
              <a:rPr lang="en-US" altLang="en-US" sz="900" dirty="0"/>
              <a:t>          </a:t>
            </a:r>
            <a:endParaRPr kumimoji="0" lang="en-US" altLang="en-US" sz="900" b="0" i="0" u="none" strike="noStrike" cap="none" normalizeH="0" baseline="0" dirty="0">
              <a:ln>
                <a:noFill/>
              </a:ln>
              <a:effectLst/>
            </a:endParaRPr>
          </a:p>
        </p:txBody>
      </p:sp>
      <p:pic>
        <p:nvPicPr>
          <p:cNvPr id="5124" name="Picture 4">
            <a:extLst>
              <a:ext uri="{FF2B5EF4-FFF2-40B4-BE49-F238E27FC236}">
                <a16:creationId xmlns:a16="http://schemas.microsoft.com/office/drawing/2014/main" id="{9765C93B-0A02-97A2-C75E-1475A06991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23" r="19726"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83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low confidence">
            <a:extLst>
              <a:ext uri="{FF2B5EF4-FFF2-40B4-BE49-F238E27FC236}">
                <a16:creationId xmlns:a16="http://schemas.microsoft.com/office/drawing/2014/main" id="{037588FB-3B1F-FEC5-EF57-8CB9DE94D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547109"/>
            <a:ext cx="5388089" cy="1863901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E45B0D09-3191-D37C-423C-68C4C8242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54">
            <a:off x="5911461" y="-3638299"/>
            <a:ext cx="3600401" cy="3600401"/>
          </a:xfrm>
          <a:prstGeom prst="rect">
            <a:avLst/>
          </a:prstGeom>
        </p:spPr>
      </p:pic>
      <p:sp>
        <p:nvSpPr>
          <p:cNvPr id="24" name="TextBox 23">
            <a:extLst>
              <a:ext uri="{FF2B5EF4-FFF2-40B4-BE49-F238E27FC236}">
                <a16:creationId xmlns:a16="http://schemas.microsoft.com/office/drawing/2014/main" id="{19CFF73E-FB28-A324-37CB-60388E059627}"/>
              </a:ext>
            </a:extLst>
          </p:cNvPr>
          <p:cNvSpPr txBox="1"/>
          <p:nvPr/>
        </p:nvSpPr>
        <p:spPr>
          <a:xfrm>
            <a:off x="5388089" y="1413063"/>
            <a:ext cx="7486650" cy="3662541"/>
          </a:xfrm>
          <a:prstGeom prst="rect">
            <a:avLst/>
          </a:prstGeom>
          <a:noFill/>
        </p:spPr>
        <p:txBody>
          <a:bodyPr wrap="square">
            <a:spAutoFit/>
          </a:bodyPr>
          <a:lstStyle/>
          <a:p>
            <a:pPr algn="ctr" rtl="0">
              <a:spcBef>
                <a:spcPts val="0"/>
              </a:spcBef>
              <a:spcAft>
                <a:spcPts val="0"/>
              </a:spcAft>
            </a:pPr>
            <a:r>
              <a:rPr lang="en-US" sz="4000" b="0" i="0" u="none" strike="noStrike" dirty="0">
                <a:solidFill>
                  <a:srgbClr val="13394F"/>
                </a:solidFill>
                <a:effectLst/>
                <a:latin typeface="Bebas Neue" panose="020B0606020202050201" pitchFamily="34" charset="0"/>
              </a:rPr>
              <a:t>table of contents</a:t>
            </a:r>
            <a:endParaRPr lang="en-US" sz="4000" dirty="0">
              <a:effectLst/>
            </a:endParaRPr>
          </a:p>
          <a:p>
            <a:pPr algn="ctr" rtl="0">
              <a:spcBef>
                <a:spcPts val="0"/>
              </a:spcBef>
              <a:spcAft>
                <a:spcPts val="0"/>
              </a:spcAft>
            </a:pPr>
            <a:br>
              <a:rPr lang="en-US" sz="3200" dirty="0"/>
            </a:br>
            <a:r>
              <a:rPr lang="en-US" sz="3200" b="0" i="0" u="none" strike="noStrike" dirty="0">
                <a:solidFill>
                  <a:srgbClr val="13394F"/>
                </a:solidFill>
                <a:effectLst/>
                <a:latin typeface="Bebas Neue" panose="020B0606020202050201" pitchFamily="34" charset="0"/>
              </a:rPr>
              <a:t>Introduction</a:t>
            </a:r>
            <a:endParaRPr lang="en-US" sz="3200" dirty="0">
              <a:effectLst/>
            </a:endParaRPr>
          </a:p>
          <a:p>
            <a:pPr algn="ctr" rtl="0">
              <a:spcBef>
                <a:spcPts val="0"/>
              </a:spcBef>
              <a:spcAft>
                <a:spcPts val="0"/>
              </a:spcAft>
            </a:pPr>
            <a:r>
              <a:rPr lang="en-US" sz="3200" b="0" i="0" u="none" strike="noStrike" dirty="0">
                <a:solidFill>
                  <a:srgbClr val="13394F"/>
                </a:solidFill>
                <a:effectLst/>
                <a:latin typeface="Bebas Neue" panose="020B0606020202050201" pitchFamily="34" charset="0"/>
              </a:rPr>
              <a:t>Methodology</a:t>
            </a:r>
            <a:endParaRPr lang="en-US" sz="3200" dirty="0">
              <a:effectLst/>
            </a:endParaRPr>
          </a:p>
          <a:p>
            <a:pPr algn="ctr" rtl="0">
              <a:spcBef>
                <a:spcPts val="0"/>
              </a:spcBef>
              <a:spcAft>
                <a:spcPts val="0"/>
              </a:spcAft>
            </a:pPr>
            <a:r>
              <a:rPr lang="en-US" sz="3200" b="0" i="0" u="none" strike="noStrike" dirty="0">
                <a:solidFill>
                  <a:srgbClr val="13394F"/>
                </a:solidFill>
                <a:effectLst/>
                <a:latin typeface="Bebas Neue" panose="020B0606020202050201" pitchFamily="34" charset="0"/>
              </a:rPr>
              <a:t>Key Findings</a:t>
            </a:r>
            <a:endParaRPr lang="en-US" sz="3200" dirty="0">
              <a:effectLst/>
            </a:endParaRPr>
          </a:p>
          <a:p>
            <a:pPr algn="ctr" rtl="0">
              <a:spcBef>
                <a:spcPts val="0"/>
              </a:spcBef>
              <a:spcAft>
                <a:spcPts val="0"/>
              </a:spcAft>
            </a:pPr>
            <a:r>
              <a:rPr lang="en-US" sz="3200" b="0" i="0" u="none" strike="noStrike" dirty="0">
                <a:solidFill>
                  <a:srgbClr val="13394F"/>
                </a:solidFill>
                <a:effectLst/>
                <a:latin typeface="Bebas Neue" panose="020B0606020202050201" pitchFamily="34" charset="0"/>
              </a:rPr>
              <a:t>Recommendations</a:t>
            </a:r>
            <a:endParaRPr lang="en-US" sz="3200" dirty="0">
              <a:effectLst/>
            </a:endParaRPr>
          </a:p>
          <a:p>
            <a:pPr algn="ctr" rtl="0">
              <a:spcBef>
                <a:spcPts val="0"/>
              </a:spcBef>
              <a:spcAft>
                <a:spcPts val="0"/>
              </a:spcAft>
            </a:pPr>
            <a:r>
              <a:rPr lang="en-US" sz="3200" b="0" i="0" u="none" strike="noStrike" dirty="0">
                <a:solidFill>
                  <a:srgbClr val="13394F"/>
                </a:solidFill>
                <a:effectLst/>
                <a:latin typeface="Bebas Neue" panose="020B0606020202050201" pitchFamily="34" charset="0"/>
              </a:rPr>
              <a:t>Appendix</a:t>
            </a:r>
            <a:endParaRPr lang="en-US" sz="3200" dirty="0">
              <a:effectLst/>
            </a:endParaRPr>
          </a:p>
        </p:txBody>
      </p:sp>
      <p:pic>
        <p:nvPicPr>
          <p:cNvPr id="25" name="Picture 24" descr="A picture containing aircraft&#10;&#10;Description automatically generated">
            <a:extLst>
              <a:ext uri="{FF2B5EF4-FFF2-40B4-BE49-F238E27FC236}">
                <a16:creationId xmlns:a16="http://schemas.microsoft.com/office/drawing/2014/main" id="{8F5F28EF-3D15-8465-D1C4-60D896DC3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190" y="1981810"/>
            <a:ext cx="4876190" cy="4876190"/>
          </a:xfrm>
          <a:prstGeom prst="rect">
            <a:avLst/>
          </a:prstGeom>
        </p:spPr>
      </p:pic>
      <p:pic>
        <p:nvPicPr>
          <p:cNvPr id="29" name="Picture 28" descr="A blue clouds on a black background&#10;&#10;Description automatically generated with low confidence">
            <a:extLst>
              <a:ext uri="{FF2B5EF4-FFF2-40B4-BE49-F238E27FC236}">
                <a16:creationId xmlns:a16="http://schemas.microsoft.com/office/drawing/2014/main" id="{20854939-47B1-41BA-257A-A3096F20B4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71112" y="2256830"/>
            <a:ext cx="2592895" cy="2592895"/>
          </a:xfrm>
          <a:prstGeom prst="rect">
            <a:avLst/>
          </a:prstGeom>
        </p:spPr>
      </p:pic>
      <p:pic>
        <p:nvPicPr>
          <p:cNvPr id="30" name="Picture 29" descr="A blue cloud on a black background&#10;&#10;Description automatically generated with medium confidence">
            <a:extLst>
              <a:ext uri="{FF2B5EF4-FFF2-40B4-BE49-F238E27FC236}">
                <a16:creationId xmlns:a16="http://schemas.microsoft.com/office/drawing/2014/main" id="{224CB917-986C-1253-7C93-749F57379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74739" y="3944767"/>
            <a:ext cx="2592894" cy="2592894"/>
          </a:xfrm>
          <a:prstGeom prst="rect">
            <a:avLst/>
          </a:prstGeom>
        </p:spPr>
      </p:pic>
      <p:pic>
        <p:nvPicPr>
          <p:cNvPr id="31" name="Picture 30" descr="Icon&#10;&#10;Description automatically generated">
            <a:extLst>
              <a:ext uri="{FF2B5EF4-FFF2-40B4-BE49-F238E27FC236}">
                <a16:creationId xmlns:a16="http://schemas.microsoft.com/office/drawing/2014/main" id="{735AC5E6-8338-CA3D-EAD9-F149BA3534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44926" y="425064"/>
            <a:ext cx="1915386" cy="1915386"/>
          </a:xfrm>
          <a:prstGeom prst="rect">
            <a:avLst/>
          </a:prstGeom>
        </p:spPr>
      </p:pic>
    </p:spTree>
    <p:extLst>
      <p:ext uri="{BB962C8B-B14F-4D97-AF65-F5344CB8AC3E}">
        <p14:creationId xmlns:p14="http://schemas.microsoft.com/office/powerpoint/2010/main" val="401855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blue cloud on a black background&#10;&#10;Description automatically generated with medium confidence">
            <a:extLst>
              <a:ext uri="{FF2B5EF4-FFF2-40B4-BE49-F238E27FC236}">
                <a16:creationId xmlns:a16="http://schemas.microsoft.com/office/drawing/2014/main" id="{D59BDCC4-738E-66A6-1551-3347E2BF53F3}"/>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5189904" y="1195754"/>
            <a:ext cx="6871468" cy="6871468"/>
          </a:xfrm>
          <a:prstGeom prst="rect">
            <a:avLst/>
          </a:prstGeom>
        </p:spPr>
      </p:pic>
      <p:sp>
        <p:nvSpPr>
          <p:cNvPr id="7" name="TextBox 6">
            <a:extLst>
              <a:ext uri="{FF2B5EF4-FFF2-40B4-BE49-F238E27FC236}">
                <a16:creationId xmlns:a16="http://schemas.microsoft.com/office/drawing/2014/main" id="{494C09EC-A0C2-D4E1-E396-CAA3160CA100}"/>
              </a:ext>
            </a:extLst>
          </p:cNvPr>
          <p:cNvSpPr txBox="1"/>
          <p:nvPr/>
        </p:nvSpPr>
        <p:spPr>
          <a:xfrm>
            <a:off x="545123" y="614178"/>
            <a:ext cx="7774912" cy="707886"/>
          </a:xfrm>
          <a:prstGeom prst="rect">
            <a:avLst/>
          </a:prstGeom>
          <a:noFill/>
        </p:spPr>
        <p:txBody>
          <a:bodyPr wrap="square">
            <a:spAutoFit/>
          </a:bodyPr>
          <a:lstStyle/>
          <a:p>
            <a:pPr rtl="0">
              <a:spcBef>
                <a:spcPts val="0"/>
              </a:spcBef>
              <a:spcAft>
                <a:spcPts val="0"/>
              </a:spcAft>
            </a:pPr>
            <a:r>
              <a:rPr lang="en-US" sz="4000" b="0" i="0" u="none" strike="noStrike" dirty="0">
                <a:solidFill>
                  <a:srgbClr val="13394F"/>
                </a:solidFill>
                <a:effectLst/>
                <a:latin typeface="Bebas Neue" panose="020B0606020202050201" pitchFamily="34" charset="0"/>
              </a:rPr>
              <a:t>Appendix B: Decision Tree Methodology</a:t>
            </a:r>
            <a:endParaRPr lang="en-US" sz="4000" dirty="0">
              <a:effectLst/>
            </a:endParaRPr>
          </a:p>
        </p:txBody>
      </p:sp>
      <p:sp>
        <p:nvSpPr>
          <p:cNvPr id="9" name="TextBox 8">
            <a:extLst>
              <a:ext uri="{FF2B5EF4-FFF2-40B4-BE49-F238E27FC236}">
                <a16:creationId xmlns:a16="http://schemas.microsoft.com/office/drawing/2014/main" id="{0DE75D3F-46D7-FB4C-E387-7631E62A523D}"/>
              </a:ext>
            </a:extLst>
          </p:cNvPr>
          <p:cNvSpPr txBox="1"/>
          <p:nvPr/>
        </p:nvSpPr>
        <p:spPr>
          <a:xfrm>
            <a:off x="545123" y="1432596"/>
            <a:ext cx="10990385" cy="2308324"/>
          </a:xfrm>
          <a:prstGeom prst="rect">
            <a:avLst/>
          </a:prstGeom>
          <a:noFill/>
        </p:spPr>
        <p:txBody>
          <a:bodyPr wrap="square">
            <a:spAutoFit/>
          </a:bodyPr>
          <a:lstStyle/>
          <a:p>
            <a:pPr rtl="0">
              <a:spcBef>
                <a:spcPts val="0"/>
              </a:spcBef>
              <a:spcAft>
                <a:spcPts val="0"/>
              </a:spcAft>
            </a:pPr>
            <a:r>
              <a:rPr lang="en-US" sz="1800" b="0" i="0" u="none" strike="noStrike" dirty="0">
                <a:solidFill>
                  <a:srgbClr val="13394F"/>
                </a:solidFill>
                <a:effectLst/>
                <a:latin typeface="Lexend Deca"/>
              </a:rPr>
              <a:t>Decision Tree can be used to identify the important factors that affect customer satisfaction. The model can be trained to identify the most important features in a dataset and create a set of decision rules that can be used to predict future passenger satisfaction based on the current input data.</a:t>
            </a:r>
            <a:endParaRPr lang="en-US" dirty="0">
              <a:effectLst/>
            </a:endParaRPr>
          </a:p>
          <a:p>
            <a:br>
              <a:rPr lang="en-US" dirty="0"/>
            </a:br>
            <a:br>
              <a:rPr lang="en-US" dirty="0"/>
            </a:br>
            <a:br>
              <a:rPr lang="en-US" dirty="0"/>
            </a:br>
            <a:br>
              <a:rPr lang="en-US" dirty="0"/>
            </a:br>
            <a:endParaRPr lang="en-US" dirty="0"/>
          </a:p>
        </p:txBody>
      </p:sp>
      <p:sp>
        <p:nvSpPr>
          <p:cNvPr id="11" name="TextBox 10">
            <a:extLst>
              <a:ext uri="{FF2B5EF4-FFF2-40B4-BE49-F238E27FC236}">
                <a16:creationId xmlns:a16="http://schemas.microsoft.com/office/drawing/2014/main" id="{EB253497-2C1D-CF24-7E4C-CB1E94AB9064}"/>
              </a:ext>
            </a:extLst>
          </p:cNvPr>
          <p:cNvSpPr txBox="1"/>
          <p:nvPr/>
        </p:nvSpPr>
        <p:spPr>
          <a:xfrm>
            <a:off x="545122" y="2782784"/>
            <a:ext cx="10990385" cy="2585323"/>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After performing various data cleaning techniques such as removing missing values, irrelevant columns, and standardizing the data for the analysis we divided our observations into 80% training and 20% testing.</a:t>
            </a:r>
          </a:p>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A Decision Tree is created using the </a:t>
            </a:r>
            <a:r>
              <a:rPr lang="en-US" sz="1800" b="0" i="0" u="none" strike="noStrike" dirty="0" err="1">
                <a:solidFill>
                  <a:srgbClr val="13394F"/>
                </a:solidFill>
                <a:effectLst/>
                <a:latin typeface="Lexend Deca"/>
              </a:rPr>
              <a:t>rpart</a:t>
            </a:r>
            <a:r>
              <a:rPr lang="en-US" sz="1800" b="0" i="0" u="none" strike="noStrike" dirty="0">
                <a:solidFill>
                  <a:srgbClr val="13394F"/>
                </a:solidFill>
                <a:effectLst/>
                <a:latin typeface="Lexend Deca"/>
              </a:rPr>
              <a:t>() function on the training data and keeping satisfaction as the target variable and other variables as predictors.</a:t>
            </a:r>
          </a:p>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The predictions for the training data is generated using the predict function with the type argument set to “class” to generate classification predictions.</a:t>
            </a:r>
          </a:p>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Confusion matrix is then created to compare the predicted values to the actual values in the training and testing data set.</a:t>
            </a:r>
          </a:p>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F1 scores were the calculated to evaluate the performance of the model</a:t>
            </a:r>
          </a:p>
        </p:txBody>
      </p:sp>
    </p:spTree>
    <p:extLst>
      <p:ext uri="{BB962C8B-B14F-4D97-AF65-F5344CB8AC3E}">
        <p14:creationId xmlns:p14="http://schemas.microsoft.com/office/powerpoint/2010/main" val="944510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129E3F-3B55-723C-2BA7-5BF0E97CC962}"/>
              </a:ext>
            </a:extLst>
          </p:cNvPr>
          <p:cNvSpPr txBox="1"/>
          <p:nvPr/>
        </p:nvSpPr>
        <p:spPr>
          <a:xfrm>
            <a:off x="815591" y="513693"/>
            <a:ext cx="9293049" cy="707886"/>
          </a:xfrm>
          <a:prstGeom prst="rect">
            <a:avLst/>
          </a:prstGeom>
          <a:noFill/>
        </p:spPr>
        <p:txBody>
          <a:bodyPr wrap="square">
            <a:spAutoFit/>
          </a:bodyPr>
          <a:lstStyle/>
          <a:p>
            <a:pPr rtl="0">
              <a:spcBef>
                <a:spcPts val="0"/>
              </a:spcBef>
              <a:spcAft>
                <a:spcPts val="0"/>
              </a:spcAft>
            </a:pPr>
            <a:r>
              <a:rPr lang="en-US" sz="4000" b="0" i="0" u="none" strike="noStrike" dirty="0">
                <a:solidFill>
                  <a:srgbClr val="13394F"/>
                </a:solidFill>
                <a:effectLst/>
                <a:latin typeface="Bebas Neue" panose="020B0606020202050201" pitchFamily="34" charset="0"/>
              </a:rPr>
              <a:t>Appendix C: RANDOM </a:t>
            </a:r>
            <a:r>
              <a:rPr lang="en-US" sz="4000" b="0" i="0" u="none" strike="noStrike" dirty="0" err="1">
                <a:solidFill>
                  <a:srgbClr val="13394F"/>
                </a:solidFill>
                <a:effectLst/>
                <a:latin typeface="Bebas Neue" panose="020B0606020202050201" pitchFamily="34" charset="0"/>
              </a:rPr>
              <a:t>FoREST</a:t>
            </a:r>
            <a:r>
              <a:rPr lang="en-US" sz="4000" b="0" i="0" u="none" strike="noStrike" dirty="0">
                <a:solidFill>
                  <a:srgbClr val="13394F"/>
                </a:solidFill>
                <a:effectLst/>
                <a:latin typeface="Bebas Neue" panose="020B0606020202050201" pitchFamily="34" charset="0"/>
              </a:rPr>
              <a:t> Methodology</a:t>
            </a:r>
            <a:endParaRPr lang="en-US" sz="4000" dirty="0">
              <a:effectLst/>
            </a:endParaRPr>
          </a:p>
        </p:txBody>
      </p:sp>
      <p:sp>
        <p:nvSpPr>
          <p:cNvPr id="7" name="TextBox 6">
            <a:extLst>
              <a:ext uri="{FF2B5EF4-FFF2-40B4-BE49-F238E27FC236}">
                <a16:creationId xmlns:a16="http://schemas.microsoft.com/office/drawing/2014/main" id="{FC801B19-9259-1CA0-E271-45A9B05AD2E4}"/>
              </a:ext>
            </a:extLst>
          </p:cNvPr>
          <p:cNvSpPr txBox="1"/>
          <p:nvPr/>
        </p:nvSpPr>
        <p:spPr>
          <a:xfrm>
            <a:off x="815591" y="1345031"/>
            <a:ext cx="10870642" cy="2308324"/>
          </a:xfrm>
          <a:prstGeom prst="rect">
            <a:avLst/>
          </a:prstGeom>
          <a:noFill/>
        </p:spPr>
        <p:txBody>
          <a:bodyPr wrap="square">
            <a:spAutoFit/>
          </a:bodyPr>
          <a:lstStyle/>
          <a:p>
            <a:pPr rtl="0">
              <a:spcBef>
                <a:spcPts val="0"/>
              </a:spcBef>
              <a:spcAft>
                <a:spcPts val="0"/>
              </a:spcAft>
            </a:pPr>
            <a:r>
              <a:rPr lang="en-US" sz="1800" b="0" i="0" u="none" strike="noStrike" dirty="0">
                <a:solidFill>
                  <a:srgbClr val="13394F"/>
                </a:solidFill>
                <a:effectLst/>
                <a:latin typeface="Lexend Deca"/>
              </a:rPr>
              <a:t>The purpose of Random Forest is being used to build a predictive model for the satisfaction of airline passengers based on various features such as age, gender, type of travel, departure, and arrival delay, inflight service, cleanliness etc.</a:t>
            </a:r>
            <a:endParaRPr lang="en-US" dirty="0">
              <a:effectLst/>
            </a:endParaRPr>
          </a:p>
          <a:p>
            <a:br>
              <a:rPr lang="en-US" dirty="0"/>
            </a:br>
            <a:br>
              <a:rPr lang="en-US" dirty="0"/>
            </a:br>
            <a:br>
              <a:rPr lang="en-US" dirty="0"/>
            </a:br>
            <a:br>
              <a:rPr lang="en-US" dirty="0"/>
            </a:br>
            <a:endParaRPr lang="en-US" dirty="0"/>
          </a:p>
        </p:txBody>
      </p:sp>
      <p:sp>
        <p:nvSpPr>
          <p:cNvPr id="9" name="TextBox 8">
            <a:extLst>
              <a:ext uri="{FF2B5EF4-FFF2-40B4-BE49-F238E27FC236}">
                <a16:creationId xmlns:a16="http://schemas.microsoft.com/office/drawing/2014/main" id="{EEDB1735-DBAF-AC99-588A-CE096996C795}"/>
              </a:ext>
            </a:extLst>
          </p:cNvPr>
          <p:cNvSpPr txBox="1"/>
          <p:nvPr/>
        </p:nvSpPr>
        <p:spPr>
          <a:xfrm>
            <a:off x="815590" y="2855300"/>
            <a:ext cx="10870641" cy="2585323"/>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After performing various data cleaning techniques such as removing missing values, irrelevant columns, and standardizing the data for the analysis we divided our observations into 80% training and 20% testing.</a:t>
            </a:r>
          </a:p>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A random forest is fitted to the training data using the </a:t>
            </a:r>
            <a:r>
              <a:rPr lang="en-US" sz="1800" b="0" i="0" u="none" strike="noStrike" dirty="0" err="1">
                <a:solidFill>
                  <a:srgbClr val="13394F"/>
                </a:solidFill>
                <a:effectLst/>
                <a:latin typeface="Lexend Deca"/>
              </a:rPr>
              <a:t>randomForest</a:t>
            </a:r>
            <a:r>
              <a:rPr lang="en-US" sz="1800" b="0" i="0" u="none" strike="noStrike" dirty="0">
                <a:solidFill>
                  <a:srgbClr val="13394F"/>
                </a:solidFill>
                <a:effectLst/>
                <a:latin typeface="Lexend Deca"/>
              </a:rPr>
              <a:t>() function. The fitted model is then plotted using the plot() function. </a:t>
            </a:r>
          </a:p>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The importance of each variable in the model is plotted </a:t>
            </a:r>
            <a:r>
              <a:rPr lang="en-US" sz="1800" b="0" i="0" u="none" strike="noStrike" dirty="0" err="1">
                <a:solidFill>
                  <a:srgbClr val="13394F"/>
                </a:solidFill>
                <a:effectLst/>
                <a:latin typeface="Lexend Deca"/>
              </a:rPr>
              <a:t>varImplot</a:t>
            </a:r>
            <a:r>
              <a:rPr lang="en-US" sz="1800" b="0" i="0" u="none" strike="noStrike" dirty="0">
                <a:solidFill>
                  <a:srgbClr val="13394F"/>
                </a:solidFill>
                <a:effectLst/>
                <a:latin typeface="Lexend Deca"/>
              </a:rPr>
              <a:t>() function.</a:t>
            </a:r>
          </a:p>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We then made predictions on the training and testing data and the resulting predictions are compared with the actual data to calculate the F1 score</a:t>
            </a:r>
          </a:p>
          <a:p>
            <a:pPr rtl="0" fontAlgn="base">
              <a:spcBef>
                <a:spcPts val="0"/>
              </a:spcBef>
              <a:spcAft>
                <a:spcPts val="0"/>
              </a:spcAft>
              <a:buFont typeface="Arial" panose="020B0604020202020204" pitchFamily="34" charset="0"/>
              <a:buChar char="•"/>
            </a:pPr>
            <a:r>
              <a:rPr lang="en-US" sz="1800" b="0" i="0" u="none" strike="noStrike" dirty="0">
                <a:solidFill>
                  <a:srgbClr val="13394F"/>
                </a:solidFill>
                <a:effectLst/>
                <a:latin typeface="Lexend Deca"/>
              </a:rPr>
              <a:t> Once the model is trained on the historical data, it can be used to predict the satisfaction of the future airline customers by putting their information into the model.</a:t>
            </a:r>
          </a:p>
        </p:txBody>
      </p:sp>
      <p:pic>
        <p:nvPicPr>
          <p:cNvPr id="10" name="Picture 9" descr="A blue clouds on a black background&#10;&#10;Description automatically generated with low confidence">
            <a:extLst>
              <a:ext uri="{FF2B5EF4-FFF2-40B4-BE49-F238E27FC236}">
                <a16:creationId xmlns:a16="http://schemas.microsoft.com/office/drawing/2014/main" id="{D945DBBE-41F7-9980-C6D9-072D5C5E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090" y="-554456"/>
            <a:ext cx="2592895" cy="2592895"/>
          </a:xfrm>
          <a:prstGeom prst="rect">
            <a:avLst/>
          </a:prstGeom>
        </p:spPr>
      </p:pic>
    </p:spTree>
    <p:extLst>
      <p:ext uri="{BB962C8B-B14F-4D97-AF65-F5344CB8AC3E}">
        <p14:creationId xmlns:p14="http://schemas.microsoft.com/office/powerpoint/2010/main" val="2429735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77194C-C77A-B75A-E87B-F0EB06A43AD9}"/>
              </a:ext>
            </a:extLst>
          </p:cNvPr>
          <p:cNvSpPr txBox="1"/>
          <p:nvPr/>
        </p:nvSpPr>
        <p:spPr>
          <a:xfrm>
            <a:off x="947057" y="563936"/>
            <a:ext cx="8156749" cy="707886"/>
          </a:xfrm>
          <a:prstGeom prst="rect">
            <a:avLst/>
          </a:prstGeom>
          <a:noFill/>
        </p:spPr>
        <p:txBody>
          <a:bodyPr wrap="square">
            <a:spAutoFit/>
          </a:bodyPr>
          <a:lstStyle/>
          <a:p>
            <a:pPr rtl="0">
              <a:spcBef>
                <a:spcPts val="0"/>
              </a:spcBef>
              <a:spcAft>
                <a:spcPts val="0"/>
              </a:spcAft>
            </a:pPr>
            <a:r>
              <a:rPr lang="en-US" sz="4000" b="0" i="0" u="none" strike="noStrike" dirty="0">
                <a:solidFill>
                  <a:srgbClr val="13394F"/>
                </a:solidFill>
                <a:effectLst/>
                <a:latin typeface="Bebas Neue" panose="020B0606020202050201" pitchFamily="34" charset="0"/>
              </a:rPr>
              <a:t>Appendix D: Evaluation of the models</a:t>
            </a:r>
            <a:endParaRPr lang="en-US" sz="4000" dirty="0">
              <a:effectLst/>
            </a:endParaRPr>
          </a:p>
        </p:txBody>
      </p:sp>
      <p:pic>
        <p:nvPicPr>
          <p:cNvPr id="9" name="Picture 8" descr="A screenshot of a computer&#10;&#10;Description automatically generated with low confidence">
            <a:extLst>
              <a:ext uri="{FF2B5EF4-FFF2-40B4-BE49-F238E27FC236}">
                <a16:creationId xmlns:a16="http://schemas.microsoft.com/office/drawing/2014/main" id="{7C62187A-0570-4D5C-6E84-4C45A1A4A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16" y="1398093"/>
            <a:ext cx="11248568" cy="4811787"/>
          </a:xfrm>
          <a:prstGeom prst="rect">
            <a:avLst/>
          </a:prstGeom>
        </p:spPr>
      </p:pic>
    </p:spTree>
    <p:extLst>
      <p:ext uri="{BB962C8B-B14F-4D97-AF65-F5344CB8AC3E}">
        <p14:creationId xmlns:p14="http://schemas.microsoft.com/office/powerpoint/2010/main" val="92850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hape&#10;&#10;Description automatically generated with low confidence">
            <a:extLst>
              <a:ext uri="{FF2B5EF4-FFF2-40B4-BE49-F238E27FC236}">
                <a16:creationId xmlns:a16="http://schemas.microsoft.com/office/drawing/2014/main" id="{CDCE1122-16D3-E45E-BE68-64C2001847E0}"/>
              </a:ext>
            </a:extLst>
          </p:cNvPr>
          <p:cNvPicPr>
            <a:picLocks noChangeAspect="1"/>
          </p:cNvPicPr>
          <p:nvPr/>
        </p:nvPicPr>
        <p:blipFill rotWithShape="1">
          <a:blip r:embed="rId2">
            <a:extLst>
              <a:ext uri="{28A0092B-C50C-407E-A947-70E740481C1C}">
                <a14:useLocalDpi xmlns:a14="http://schemas.microsoft.com/office/drawing/2010/main" val="0"/>
              </a:ext>
            </a:extLst>
          </a:blip>
          <a:srcRect l="85810" t="16164" r="10414" b="34502"/>
          <a:stretch/>
        </p:blipFill>
        <p:spPr>
          <a:xfrm rot="5400000">
            <a:off x="-109574664" y="-164806310"/>
            <a:ext cx="7459303" cy="337071924"/>
          </a:xfrm>
          <a:prstGeom prst="rect">
            <a:avLst/>
          </a:prstGeom>
        </p:spPr>
      </p:pic>
      <p:pic>
        <p:nvPicPr>
          <p:cNvPr id="17" name="Picture 16" descr="A blue clouds on a black background&#10;&#10;Description automatically generated with low confidence">
            <a:extLst>
              <a:ext uri="{FF2B5EF4-FFF2-40B4-BE49-F238E27FC236}">
                <a16:creationId xmlns:a16="http://schemas.microsoft.com/office/drawing/2014/main" id="{08067974-4E98-4EF6-D190-0E9A477FD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600" y="2256830"/>
            <a:ext cx="2592895" cy="2592895"/>
          </a:xfrm>
          <a:prstGeom prst="rect">
            <a:avLst/>
          </a:prstGeom>
        </p:spPr>
      </p:pic>
      <p:pic>
        <p:nvPicPr>
          <p:cNvPr id="15" name="Picture 14" descr="A blue cloud on a black background&#10;&#10;Description automatically generated with medium confidence">
            <a:extLst>
              <a:ext uri="{FF2B5EF4-FFF2-40B4-BE49-F238E27FC236}">
                <a16:creationId xmlns:a16="http://schemas.microsoft.com/office/drawing/2014/main" id="{8ADD0481-BA55-F09C-6E35-1E49EACF2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27" y="3944767"/>
            <a:ext cx="2592894" cy="2592894"/>
          </a:xfrm>
          <a:prstGeom prst="rect">
            <a:avLst/>
          </a:prstGeom>
        </p:spPr>
      </p:pic>
      <p:sp>
        <p:nvSpPr>
          <p:cNvPr id="11" name="Rectangle 10">
            <a:extLst>
              <a:ext uri="{FF2B5EF4-FFF2-40B4-BE49-F238E27FC236}">
                <a16:creationId xmlns:a16="http://schemas.microsoft.com/office/drawing/2014/main" id="{BF45FFAF-A86C-A743-6FB6-6C29449FEB1B}"/>
              </a:ext>
            </a:extLst>
          </p:cNvPr>
          <p:cNvSpPr/>
          <p:nvPr/>
        </p:nvSpPr>
        <p:spPr>
          <a:xfrm>
            <a:off x="228905" y="410170"/>
            <a:ext cx="742645" cy="751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A picture containing aircraft&#10;&#10;Description automatically generated">
            <a:extLst>
              <a:ext uri="{FF2B5EF4-FFF2-40B4-BE49-F238E27FC236}">
                <a16:creationId xmlns:a16="http://schemas.microsoft.com/office/drawing/2014/main" id="{3F2E8EDB-6557-E7B4-9E3A-25551B8CAC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50989">
            <a:off x="5275098" y="1478026"/>
            <a:ext cx="6743395" cy="6743395"/>
          </a:xfrm>
          <a:prstGeom prst="rect">
            <a:avLst/>
          </a:prstGeom>
        </p:spPr>
      </p:pic>
      <p:sp>
        <p:nvSpPr>
          <p:cNvPr id="8" name="TextBox 7">
            <a:extLst>
              <a:ext uri="{FF2B5EF4-FFF2-40B4-BE49-F238E27FC236}">
                <a16:creationId xmlns:a16="http://schemas.microsoft.com/office/drawing/2014/main" id="{F168FFCD-EB74-9100-3536-7F69E607D4B3}"/>
              </a:ext>
            </a:extLst>
          </p:cNvPr>
          <p:cNvSpPr txBox="1"/>
          <p:nvPr/>
        </p:nvSpPr>
        <p:spPr>
          <a:xfrm>
            <a:off x="228905" y="1333500"/>
            <a:ext cx="4990795" cy="923330"/>
          </a:xfrm>
          <a:prstGeom prst="rect">
            <a:avLst/>
          </a:prstGeom>
          <a:noFill/>
        </p:spPr>
        <p:txBody>
          <a:bodyPr wrap="square">
            <a:spAutoFit/>
          </a:bodyPr>
          <a:lstStyle/>
          <a:p>
            <a:pPr rtl="0">
              <a:spcBef>
                <a:spcPts val="0"/>
              </a:spcBef>
              <a:spcAft>
                <a:spcPts val="0"/>
              </a:spcAft>
            </a:pPr>
            <a:r>
              <a:rPr lang="en-US" sz="5400" b="0" i="0" u="none" strike="noStrike" dirty="0">
                <a:solidFill>
                  <a:srgbClr val="13394F"/>
                </a:solidFill>
                <a:effectLst/>
                <a:latin typeface="Bebas Neue" panose="020B0606020202050201" pitchFamily="34" charset="0"/>
              </a:rPr>
              <a:t>Introduction</a:t>
            </a:r>
            <a:endParaRPr lang="en-US" sz="5400" dirty="0">
              <a:effectLst/>
            </a:endParaRPr>
          </a:p>
        </p:txBody>
      </p:sp>
      <p:sp>
        <p:nvSpPr>
          <p:cNvPr id="10" name="TextBox 9">
            <a:extLst>
              <a:ext uri="{FF2B5EF4-FFF2-40B4-BE49-F238E27FC236}">
                <a16:creationId xmlns:a16="http://schemas.microsoft.com/office/drawing/2014/main" id="{8212947B-6ED9-619B-128F-76A07D870CF1}"/>
              </a:ext>
            </a:extLst>
          </p:cNvPr>
          <p:cNvSpPr txBox="1"/>
          <p:nvPr/>
        </p:nvSpPr>
        <p:spPr>
          <a:xfrm>
            <a:off x="228905" y="410170"/>
            <a:ext cx="837895" cy="923330"/>
          </a:xfrm>
          <a:prstGeom prst="rect">
            <a:avLst/>
          </a:prstGeom>
          <a:noFill/>
        </p:spPr>
        <p:txBody>
          <a:bodyPr wrap="square">
            <a:spAutoFit/>
          </a:bodyPr>
          <a:lstStyle/>
          <a:p>
            <a:pPr rtl="0">
              <a:spcBef>
                <a:spcPts val="0"/>
              </a:spcBef>
              <a:spcAft>
                <a:spcPts val="0"/>
              </a:spcAft>
            </a:pPr>
            <a:r>
              <a:rPr lang="en-US" sz="5400" dirty="0">
                <a:solidFill>
                  <a:srgbClr val="13394F"/>
                </a:solidFill>
                <a:latin typeface="Bebas Neue" panose="020B0606020202050201" pitchFamily="34" charset="0"/>
              </a:rPr>
              <a:t>01</a:t>
            </a:r>
            <a:endParaRPr lang="en-US" sz="5400" dirty="0">
              <a:effectLst/>
            </a:endParaRPr>
          </a:p>
        </p:txBody>
      </p:sp>
      <p:pic>
        <p:nvPicPr>
          <p:cNvPr id="13" name="Picture 12" descr="Icon&#10;&#10;Description automatically generated">
            <a:extLst>
              <a:ext uri="{FF2B5EF4-FFF2-40B4-BE49-F238E27FC236}">
                <a16:creationId xmlns:a16="http://schemas.microsoft.com/office/drawing/2014/main" id="{8E84BB2C-8DAE-70D8-9FAA-8A0388854F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0414" y="425064"/>
            <a:ext cx="1915386" cy="1915386"/>
          </a:xfrm>
          <a:prstGeom prst="rect">
            <a:avLst/>
          </a:prstGeom>
        </p:spPr>
      </p:pic>
    </p:spTree>
    <p:extLst>
      <p:ext uri="{BB962C8B-B14F-4D97-AF65-F5344CB8AC3E}">
        <p14:creationId xmlns:p14="http://schemas.microsoft.com/office/powerpoint/2010/main" val="397258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aircraft&#10;&#10;Description automatically generated">
            <a:extLst>
              <a:ext uri="{FF2B5EF4-FFF2-40B4-BE49-F238E27FC236}">
                <a16:creationId xmlns:a16="http://schemas.microsoft.com/office/drawing/2014/main" id="{C540A071-7686-30F6-BF32-D2363FF3283B}"/>
              </a:ext>
            </a:extLst>
          </p:cNvPr>
          <p:cNvPicPr>
            <a:picLocks noChangeAspect="1"/>
          </p:cNvPicPr>
          <p:nvPr/>
        </p:nvPicPr>
        <p:blipFill rotWithShape="1">
          <a:blip r:embed="rId2">
            <a:extLst>
              <a:ext uri="{28A0092B-C50C-407E-A947-70E740481C1C}">
                <a14:useLocalDpi xmlns:a14="http://schemas.microsoft.com/office/drawing/2010/main" val="0"/>
              </a:ext>
            </a:extLst>
          </a:blip>
          <a:srcRect l="70293" t="47953" r="17186" b="48633"/>
          <a:stretch/>
        </p:blipFill>
        <p:spPr>
          <a:xfrm>
            <a:off x="-47229403" y="-10362154"/>
            <a:ext cx="103357240" cy="28185697"/>
          </a:xfrm>
          <a:prstGeom prst="rect">
            <a:avLst/>
          </a:prstGeom>
        </p:spPr>
      </p:pic>
      <p:sp>
        <p:nvSpPr>
          <p:cNvPr id="5" name="TextBox 4">
            <a:extLst>
              <a:ext uri="{FF2B5EF4-FFF2-40B4-BE49-F238E27FC236}">
                <a16:creationId xmlns:a16="http://schemas.microsoft.com/office/drawing/2014/main" id="{8FE991D9-3037-F797-1AA1-6BF08E888E5D}"/>
              </a:ext>
            </a:extLst>
          </p:cNvPr>
          <p:cNvSpPr txBox="1"/>
          <p:nvPr/>
        </p:nvSpPr>
        <p:spPr>
          <a:xfrm>
            <a:off x="675967" y="491997"/>
            <a:ext cx="10840063" cy="646331"/>
          </a:xfrm>
          <a:prstGeom prst="rect">
            <a:avLst/>
          </a:prstGeom>
          <a:noFill/>
        </p:spPr>
        <p:txBody>
          <a:bodyPr wrap="square">
            <a:spAutoFit/>
          </a:bodyPr>
          <a:lstStyle/>
          <a:p>
            <a:pPr algn="ctr" rtl="0">
              <a:spcBef>
                <a:spcPts val="0"/>
              </a:spcBef>
              <a:spcAft>
                <a:spcPts val="0"/>
              </a:spcAft>
            </a:pPr>
            <a:r>
              <a:rPr lang="en-US" sz="3600" b="0" i="0" u="none" strike="noStrike" dirty="0">
                <a:solidFill>
                  <a:schemeClr val="bg1"/>
                </a:solidFill>
                <a:effectLst/>
                <a:latin typeface="Bebas Neue" panose="020B0606020202050201" pitchFamily="34" charset="0"/>
              </a:rPr>
              <a:t>BUMK746 consultants: Measuring passenger satisfaction </a:t>
            </a:r>
            <a:endParaRPr lang="en-US" sz="3600" dirty="0">
              <a:solidFill>
                <a:schemeClr val="bg1"/>
              </a:solidFill>
              <a:effectLst/>
            </a:endParaRPr>
          </a:p>
        </p:txBody>
      </p:sp>
      <p:sp>
        <p:nvSpPr>
          <p:cNvPr id="12" name="TextBox 11">
            <a:extLst>
              <a:ext uri="{FF2B5EF4-FFF2-40B4-BE49-F238E27FC236}">
                <a16:creationId xmlns:a16="http://schemas.microsoft.com/office/drawing/2014/main" id="{40BC9657-FE51-585F-A1B3-C6AC0CE40F6C}"/>
              </a:ext>
            </a:extLst>
          </p:cNvPr>
          <p:cNvSpPr txBox="1"/>
          <p:nvPr/>
        </p:nvSpPr>
        <p:spPr>
          <a:xfrm>
            <a:off x="876070" y="1363564"/>
            <a:ext cx="10639960" cy="3693319"/>
          </a:xfrm>
          <a:prstGeom prst="rect">
            <a:avLst/>
          </a:prstGeom>
          <a:noFill/>
        </p:spPr>
        <p:txBody>
          <a:bodyPr wrap="square">
            <a:spAutoFit/>
          </a:bodyPr>
          <a:lstStyle/>
          <a:p>
            <a:pPr rtl="0">
              <a:spcBef>
                <a:spcPts val="0"/>
              </a:spcBef>
              <a:spcAft>
                <a:spcPts val="0"/>
              </a:spcAft>
            </a:pPr>
            <a:r>
              <a:rPr lang="en-US" sz="1800" b="1" i="0" u="none" strike="noStrike" dirty="0">
                <a:solidFill>
                  <a:schemeClr val="bg1"/>
                </a:solidFill>
                <a:effectLst/>
                <a:latin typeface="Lexend Deca"/>
              </a:rPr>
              <a:t>The Dataset:</a:t>
            </a:r>
            <a:endParaRPr lang="en-US" sz="2400" b="1" dirty="0">
              <a:solidFill>
                <a:schemeClr val="bg1"/>
              </a:solidFill>
              <a:effectLst/>
            </a:endParaRPr>
          </a:p>
          <a:p>
            <a:pPr lvl="1" fontAlgn="base">
              <a:buFont typeface="Arial" panose="020B0604020202020204" pitchFamily="34" charset="0"/>
              <a:buChar char="•"/>
            </a:pPr>
            <a:r>
              <a:rPr lang="en-US" b="0" i="0" u="none" strike="noStrike" dirty="0">
                <a:solidFill>
                  <a:schemeClr val="bg1"/>
                </a:solidFill>
                <a:effectLst/>
                <a:latin typeface="Lexend Deca"/>
              </a:rPr>
              <a:t> Anonymous passenger data from an airline</a:t>
            </a:r>
          </a:p>
          <a:p>
            <a:pPr lvl="1" fontAlgn="base">
              <a:buFont typeface="Arial" panose="020B0604020202020204" pitchFamily="34" charset="0"/>
              <a:buChar char="•"/>
            </a:pPr>
            <a:r>
              <a:rPr lang="en-US" b="0" i="0" u="none" strike="noStrike" dirty="0">
                <a:solidFill>
                  <a:schemeClr val="bg1"/>
                </a:solidFill>
                <a:effectLst/>
                <a:latin typeface="Lexend Deca"/>
              </a:rPr>
              <a:t> Includes 129,880 observations and 23 variables</a:t>
            </a:r>
          </a:p>
          <a:p>
            <a:pPr rtl="0">
              <a:spcBef>
                <a:spcPts val="0"/>
              </a:spcBef>
              <a:spcAft>
                <a:spcPts val="0"/>
              </a:spcAft>
            </a:pPr>
            <a:endParaRPr lang="en-US" sz="1800" b="1" i="0" u="none" strike="noStrike" dirty="0">
              <a:solidFill>
                <a:schemeClr val="bg1"/>
              </a:solidFill>
              <a:effectLst/>
              <a:latin typeface="Lexend Deca"/>
            </a:endParaRPr>
          </a:p>
          <a:p>
            <a:pPr rtl="0">
              <a:spcBef>
                <a:spcPts val="0"/>
              </a:spcBef>
              <a:spcAft>
                <a:spcPts val="0"/>
              </a:spcAft>
            </a:pPr>
            <a:r>
              <a:rPr lang="en-US" sz="1800" b="1" i="0" u="none" strike="noStrike" dirty="0">
                <a:solidFill>
                  <a:schemeClr val="bg1"/>
                </a:solidFill>
                <a:effectLst/>
                <a:latin typeface="Lexend Deca"/>
              </a:rPr>
              <a:t>The Variables:</a:t>
            </a:r>
            <a:endParaRPr lang="en-US" sz="2400" b="1" dirty="0">
              <a:solidFill>
                <a:schemeClr val="bg1"/>
              </a:solidFill>
              <a:effectLst/>
            </a:endParaRPr>
          </a:p>
          <a:p>
            <a:pPr lvl="1" fontAlgn="base">
              <a:buFont typeface="Arial" panose="020B0604020202020204" pitchFamily="34" charset="0"/>
              <a:buChar char="•"/>
            </a:pPr>
            <a:r>
              <a:rPr lang="en-US" b="0" i="0" u="none" strike="noStrike" dirty="0">
                <a:solidFill>
                  <a:schemeClr val="bg1"/>
                </a:solidFill>
                <a:effectLst/>
                <a:latin typeface="Lexend Deca"/>
              </a:rPr>
              <a:t> Continuous (e.g. age, flight distance, departure delay, etc.)</a:t>
            </a:r>
          </a:p>
          <a:p>
            <a:pPr lvl="1" fontAlgn="base">
              <a:buFont typeface="Arial" panose="020B0604020202020204" pitchFamily="34" charset="0"/>
              <a:buChar char="•"/>
            </a:pPr>
            <a:r>
              <a:rPr lang="en-US" b="0" i="0" u="none" strike="noStrike" dirty="0">
                <a:solidFill>
                  <a:schemeClr val="bg1"/>
                </a:solidFill>
                <a:effectLst/>
                <a:latin typeface="Lexend Deca"/>
              </a:rPr>
              <a:t> Categorical (e.g. class, type of travel, gender, etc.) </a:t>
            </a:r>
          </a:p>
          <a:p>
            <a:pPr lvl="1" fontAlgn="base">
              <a:buFont typeface="Arial" panose="020B0604020202020204" pitchFamily="34" charset="0"/>
              <a:buChar char="•"/>
            </a:pPr>
            <a:r>
              <a:rPr lang="en-US" b="0" i="0" u="none" strike="noStrike" dirty="0">
                <a:solidFill>
                  <a:schemeClr val="bg1"/>
                </a:solidFill>
                <a:effectLst/>
                <a:latin typeface="Lexend Deca"/>
              </a:rPr>
              <a:t> Satisfaction Likert Scale from 1-5 (i.e. satisfaction with seat comfort, satisfaction within flight service, etc.)</a:t>
            </a:r>
          </a:p>
          <a:p>
            <a:pPr lvl="1" fontAlgn="base">
              <a:buFont typeface="Arial" panose="020B0604020202020204" pitchFamily="34" charset="0"/>
              <a:buChar char="•"/>
            </a:pPr>
            <a:r>
              <a:rPr lang="en-US" b="0" i="0" u="none" strike="noStrike" dirty="0">
                <a:solidFill>
                  <a:schemeClr val="bg1"/>
                </a:solidFill>
                <a:effectLst/>
                <a:latin typeface="Lexend Deca"/>
              </a:rPr>
              <a:t> Y-Variable: Overall satisfaction binary (either “satisfied” or not)</a:t>
            </a:r>
          </a:p>
          <a:p>
            <a:pPr rtl="0">
              <a:spcBef>
                <a:spcPts val="0"/>
              </a:spcBef>
              <a:spcAft>
                <a:spcPts val="0"/>
              </a:spcAft>
            </a:pPr>
            <a:endParaRPr lang="en-US" sz="1800" b="1" i="0" u="none" strike="noStrike" dirty="0">
              <a:solidFill>
                <a:schemeClr val="bg1"/>
              </a:solidFill>
              <a:effectLst/>
              <a:latin typeface="Lexend Deca"/>
            </a:endParaRPr>
          </a:p>
          <a:p>
            <a:pPr rtl="0">
              <a:spcBef>
                <a:spcPts val="0"/>
              </a:spcBef>
              <a:spcAft>
                <a:spcPts val="0"/>
              </a:spcAft>
            </a:pPr>
            <a:r>
              <a:rPr lang="en-US" sz="1800" b="1" i="0" u="none" strike="noStrike" dirty="0">
                <a:solidFill>
                  <a:schemeClr val="bg1"/>
                </a:solidFill>
                <a:effectLst/>
                <a:latin typeface="Lexend Deca"/>
              </a:rPr>
              <a:t>Our Objective:</a:t>
            </a:r>
            <a:endParaRPr lang="en-US" sz="2400" b="1" dirty="0">
              <a:solidFill>
                <a:schemeClr val="bg1"/>
              </a:solidFill>
              <a:effectLst/>
            </a:endParaRPr>
          </a:p>
          <a:p>
            <a:pPr lvl="1" fontAlgn="base">
              <a:buFont typeface="Arial" panose="020B0604020202020204" pitchFamily="34" charset="0"/>
              <a:buChar char="•"/>
            </a:pPr>
            <a:r>
              <a:rPr lang="en-US" b="0" i="0" u="none" strike="noStrike" dirty="0">
                <a:solidFill>
                  <a:schemeClr val="bg1"/>
                </a:solidFill>
                <a:effectLst/>
                <a:latin typeface="Lexend Deca"/>
              </a:rPr>
              <a:t> Determine where the airline should focus its resources to efficiently improve overall customer satisfaction for key customer segments including loyal customers and business travelers.</a:t>
            </a:r>
            <a:endParaRPr lang="en-US" sz="2400" dirty="0">
              <a:solidFill>
                <a:schemeClr val="bg1"/>
              </a:solidFill>
            </a:endParaRPr>
          </a:p>
        </p:txBody>
      </p:sp>
      <p:pic>
        <p:nvPicPr>
          <p:cNvPr id="3" name="Picture 2" descr="A picture containing aircraft&#10;&#10;Description automatically generated">
            <a:extLst>
              <a:ext uri="{FF2B5EF4-FFF2-40B4-BE49-F238E27FC236}">
                <a16:creationId xmlns:a16="http://schemas.microsoft.com/office/drawing/2014/main" id="{B87F0134-32AC-7C3C-B5B7-09E147E80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511" y="2998150"/>
            <a:ext cx="5886997" cy="5886997"/>
          </a:xfrm>
          <a:prstGeom prst="rect">
            <a:avLst/>
          </a:prstGeom>
        </p:spPr>
      </p:pic>
      <p:pic>
        <p:nvPicPr>
          <p:cNvPr id="4" name="Picture 3" descr="A blue clouds on a black background&#10;&#10;Description automatically generated with low confidence">
            <a:extLst>
              <a:ext uri="{FF2B5EF4-FFF2-40B4-BE49-F238E27FC236}">
                <a16:creationId xmlns:a16="http://schemas.microsoft.com/office/drawing/2014/main" id="{30D87003-1D2C-27CB-2551-539665116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7859" y="1337571"/>
            <a:ext cx="2592895" cy="2592895"/>
          </a:xfrm>
          <a:prstGeom prst="rect">
            <a:avLst/>
          </a:prstGeom>
        </p:spPr>
      </p:pic>
      <p:pic>
        <p:nvPicPr>
          <p:cNvPr id="6" name="Picture 5" descr="A blue cloud on a black background&#10;&#10;Description automatically generated with medium confidence">
            <a:extLst>
              <a:ext uri="{FF2B5EF4-FFF2-40B4-BE49-F238E27FC236}">
                <a16:creationId xmlns:a16="http://schemas.microsoft.com/office/drawing/2014/main" id="{954994E1-2714-37AE-BA9B-01A919D724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98243" y="948122"/>
            <a:ext cx="1446064" cy="1446064"/>
          </a:xfrm>
          <a:prstGeom prst="rect">
            <a:avLst/>
          </a:prstGeom>
        </p:spPr>
      </p:pic>
      <p:pic>
        <p:nvPicPr>
          <p:cNvPr id="7" name="Picture 6" descr="Icon&#10;&#10;Description automatically generated">
            <a:extLst>
              <a:ext uri="{FF2B5EF4-FFF2-40B4-BE49-F238E27FC236}">
                <a16:creationId xmlns:a16="http://schemas.microsoft.com/office/drawing/2014/main" id="{3B9558A4-2310-CE37-AB95-59CD9BF63A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98534" y="4084001"/>
            <a:ext cx="2592895" cy="2592895"/>
          </a:xfrm>
          <a:prstGeom prst="rect">
            <a:avLst/>
          </a:prstGeom>
        </p:spPr>
      </p:pic>
    </p:spTree>
    <p:extLst>
      <p:ext uri="{BB962C8B-B14F-4D97-AF65-F5344CB8AC3E}">
        <p14:creationId xmlns:p14="http://schemas.microsoft.com/office/powerpoint/2010/main" val="304452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ue clouds on a black background&#10;&#10;Description automatically generated with low confidence">
            <a:extLst>
              <a:ext uri="{FF2B5EF4-FFF2-40B4-BE49-F238E27FC236}">
                <a16:creationId xmlns:a16="http://schemas.microsoft.com/office/drawing/2014/main" id="{08067974-4E98-4EF6-D190-0E9A477FD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829" y="4001048"/>
            <a:ext cx="2592895" cy="2592895"/>
          </a:xfrm>
          <a:prstGeom prst="rect">
            <a:avLst/>
          </a:prstGeom>
        </p:spPr>
      </p:pic>
      <p:pic>
        <p:nvPicPr>
          <p:cNvPr id="15" name="Picture 14" descr="A blue cloud on a black background&#10;&#10;Description automatically generated with medium confidence">
            <a:extLst>
              <a:ext uri="{FF2B5EF4-FFF2-40B4-BE49-F238E27FC236}">
                <a16:creationId xmlns:a16="http://schemas.microsoft.com/office/drawing/2014/main" id="{8ADD0481-BA55-F09C-6E35-1E49EACF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9936" y="525020"/>
            <a:ext cx="1446064" cy="1446064"/>
          </a:xfrm>
          <a:prstGeom prst="rect">
            <a:avLst/>
          </a:prstGeom>
        </p:spPr>
      </p:pic>
      <p:sp>
        <p:nvSpPr>
          <p:cNvPr id="11" name="Rectangle 10">
            <a:extLst>
              <a:ext uri="{FF2B5EF4-FFF2-40B4-BE49-F238E27FC236}">
                <a16:creationId xmlns:a16="http://schemas.microsoft.com/office/drawing/2014/main" id="{BF45FFAF-A86C-A743-6FB6-6C29449FEB1B}"/>
              </a:ext>
            </a:extLst>
          </p:cNvPr>
          <p:cNvSpPr/>
          <p:nvPr/>
        </p:nvSpPr>
        <p:spPr>
          <a:xfrm>
            <a:off x="228905" y="410170"/>
            <a:ext cx="742645" cy="751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A picture containing aircraft&#10;&#10;Description automatically generated">
            <a:extLst>
              <a:ext uri="{FF2B5EF4-FFF2-40B4-BE49-F238E27FC236}">
                <a16:creationId xmlns:a16="http://schemas.microsoft.com/office/drawing/2014/main" id="{3F2E8EDB-6557-E7B4-9E3A-25551B8CA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708" y="-804603"/>
            <a:ext cx="6743395" cy="6743395"/>
          </a:xfrm>
          <a:prstGeom prst="rect">
            <a:avLst/>
          </a:prstGeom>
        </p:spPr>
      </p:pic>
      <p:sp>
        <p:nvSpPr>
          <p:cNvPr id="8" name="TextBox 7">
            <a:extLst>
              <a:ext uri="{FF2B5EF4-FFF2-40B4-BE49-F238E27FC236}">
                <a16:creationId xmlns:a16="http://schemas.microsoft.com/office/drawing/2014/main" id="{F168FFCD-EB74-9100-3536-7F69E607D4B3}"/>
              </a:ext>
            </a:extLst>
          </p:cNvPr>
          <p:cNvSpPr txBox="1"/>
          <p:nvPr/>
        </p:nvSpPr>
        <p:spPr>
          <a:xfrm>
            <a:off x="228905" y="1333500"/>
            <a:ext cx="4990795" cy="923330"/>
          </a:xfrm>
          <a:prstGeom prst="rect">
            <a:avLst/>
          </a:prstGeom>
          <a:noFill/>
        </p:spPr>
        <p:txBody>
          <a:bodyPr wrap="square">
            <a:spAutoFit/>
          </a:bodyPr>
          <a:lstStyle/>
          <a:p>
            <a:pPr rtl="0">
              <a:spcBef>
                <a:spcPts val="0"/>
              </a:spcBef>
              <a:spcAft>
                <a:spcPts val="0"/>
              </a:spcAft>
            </a:pPr>
            <a:r>
              <a:rPr lang="en-US" sz="5400" b="0" i="0" u="none" strike="noStrike" dirty="0">
                <a:solidFill>
                  <a:srgbClr val="13394F"/>
                </a:solidFill>
                <a:effectLst/>
                <a:latin typeface="Bebas Neue" panose="020B0606020202050201" pitchFamily="34" charset="0"/>
              </a:rPr>
              <a:t>METHODOLOGY</a:t>
            </a:r>
            <a:endParaRPr lang="en-US" sz="5400" dirty="0">
              <a:effectLst/>
            </a:endParaRPr>
          </a:p>
        </p:txBody>
      </p:sp>
      <p:sp>
        <p:nvSpPr>
          <p:cNvPr id="10" name="TextBox 9">
            <a:extLst>
              <a:ext uri="{FF2B5EF4-FFF2-40B4-BE49-F238E27FC236}">
                <a16:creationId xmlns:a16="http://schemas.microsoft.com/office/drawing/2014/main" id="{8212947B-6ED9-619B-128F-76A07D870CF1}"/>
              </a:ext>
            </a:extLst>
          </p:cNvPr>
          <p:cNvSpPr txBox="1"/>
          <p:nvPr/>
        </p:nvSpPr>
        <p:spPr>
          <a:xfrm>
            <a:off x="228905" y="410170"/>
            <a:ext cx="837895" cy="923330"/>
          </a:xfrm>
          <a:prstGeom prst="rect">
            <a:avLst/>
          </a:prstGeom>
          <a:noFill/>
        </p:spPr>
        <p:txBody>
          <a:bodyPr wrap="square">
            <a:spAutoFit/>
          </a:bodyPr>
          <a:lstStyle/>
          <a:p>
            <a:pPr rtl="0">
              <a:spcBef>
                <a:spcPts val="0"/>
              </a:spcBef>
              <a:spcAft>
                <a:spcPts val="0"/>
              </a:spcAft>
            </a:pPr>
            <a:r>
              <a:rPr lang="en-US" sz="5400" dirty="0">
                <a:solidFill>
                  <a:srgbClr val="13394F"/>
                </a:solidFill>
                <a:latin typeface="Bebas Neue" panose="020B0606020202050201" pitchFamily="34" charset="0"/>
              </a:rPr>
              <a:t>02</a:t>
            </a:r>
            <a:endParaRPr lang="en-US" sz="5400" dirty="0">
              <a:effectLst/>
            </a:endParaRPr>
          </a:p>
        </p:txBody>
      </p:sp>
      <p:pic>
        <p:nvPicPr>
          <p:cNvPr id="13" name="Picture 12" descr="Icon&#10;&#10;Description automatically generated">
            <a:extLst>
              <a:ext uri="{FF2B5EF4-FFF2-40B4-BE49-F238E27FC236}">
                <a16:creationId xmlns:a16="http://schemas.microsoft.com/office/drawing/2014/main" id="{8E84BB2C-8DAE-70D8-9FAA-8A0388854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8222" y="4265105"/>
            <a:ext cx="2592895" cy="2592895"/>
          </a:xfrm>
          <a:prstGeom prst="rect">
            <a:avLst/>
          </a:prstGeom>
        </p:spPr>
      </p:pic>
    </p:spTree>
    <p:extLst>
      <p:ext uri="{BB962C8B-B14F-4D97-AF65-F5344CB8AC3E}">
        <p14:creationId xmlns:p14="http://schemas.microsoft.com/office/powerpoint/2010/main" val="3797150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F36451A-6EED-059B-A29E-F7F8CEFA4A0F}"/>
              </a:ext>
            </a:extLst>
          </p:cNvPr>
          <p:cNvSpPr txBox="1"/>
          <p:nvPr/>
        </p:nvSpPr>
        <p:spPr>
          <a:xfrm>
            <a:off x="630935" y="927635"/>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Bebas Neue" panose="020B0606020202050201" pitchFamily="34" charset="0"/>
                <a:ea typeface="+mj-ea"/>
                <a:cs typeface="+mj-cs"/>
              </a:rPr>
              <a:t>M</a:t>
            </a:r>
            <a:r>
              <a:rPr lang="en-US" sz="5400" i="0" u="none" strike="noStrike" kern="1200" dirty="0">
                <a:solidFill>
                  <a:schemeClr val="tx1"/>
                </a:solidFill>
                <a:effectLst/>
                <a:latin typeface="Bebas Neue" panose="020B0606020202050201" pitchFamily="34" charset="0"/>
                <a:ea typeface="+mj-ea"/>
                <a:cs typeface="+mj-cs"/>
              </a:rPr>
              <a:t>ethodology</a:t>
            </a:r>
            <a:r>
              <a:rPr lang="en-US" sz="5400" b="0" i="0" u="none" strike="noStrike" kern="1200" dirty="0">
                <a:solidFill>
                  <a:schemeClr val="tx1"/>
                </a:solidFill>
                <a:effectLst/>
                <a:latin typeface="Bebas Neue" panose="020B0606020202050201" pitchFamily="34" charset="0"/>
                <a:ea typeface="+mj-ea"/>
                <a:cs typeface="+mj-cs"/>
              </a:rPr>
              <a:t> </a:t>
            </a:r>
            <a:endParaRPr lang="en-US" sz="5400" kern="1200" dirty="0">
              <a:solidFill>
                <a:schemeClr val="tx1"/>
              </a:solidFill>
              <a:effectLst/>
              <a:latin typeface="Bebas Neue" panose="020B0606020202050201" pitchFamily="34" charset="0"/>
              <a:ea typeface="+mj-ea"/>
              <a:cs typeface="+mj-cs"/>
            </a:endParaRPr>
          </a:p>
        </p:txBody>
      </p:sp>
      <p:sp>
        <p:nvSpPr>
          <p:cNvPr id="3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C040D62-908B-98EC-611C-F97418CFC9A0}"/>
              </a:ext>
            </a:extLst>
          </p:cNvPr>
          <p:cNvSpPr txBox="1"/>
          <p:nvPr/>
        </p:nvSpPr>
        <p:spPr>
          <a:xfrm>
            <a:off x="630935" y="2660904"/>
            <a:ext cx="5382388" cy="3994674"/>
          </a:xfrm>
          <a:prstGeom prst="rect">
            <a:avLst/>
          </a:prstGeom>
        </p:spPr>
        <p:txBody>
          <a:bodyPr vert="horz" lIns="91440" tIns="45720" rIns="91440" bIns="45720" rtlCol="0" anchor="t">
            <a:noAutofit/>
          </a:bodyPr>
          <a:lstStyle/>
          <a:p>
            <a:pPr rtl="0">
              <a:spcBef>
                <a:spcPts val="0"/>
              </a:spcBef>
              <a:spcAft>
                <a:spcPts val="0"/>
              </a:spcAft>
            </a:pPr>
            <a:r>
              <a:rPr lang="en-US" b="0" i="0" u="none" strike="noStrike" dirty="0">
                <a:solidFill>
                  <a:srgbClr val="13394F"/>
                </a:solidFill>
                <a:effectLst/>
                <a:latin typeface="Lexend Deca"/>
              </a:rPr>
              <a:t>This is a </a:t>
            </a:r>
            <a:r>
              <a:rPr lang="en-US" b="1" i="0" u="none" strike="noStrike" dirty="0">
                <a:solidFill>
                  <a:srgbClr val="13394F"/>
                </a:solidFill>
                <a:effectLst/>
                <a:latin typeface="Lexend Deca"/>
              </a:rPr>
              <a:t>Feature Importance </a:t>
            </a:r>
            <a:r>
              <a:rPr lang="en-US" b="0" i="0" u="none" strike="noStrike" dirty="0">
                <a:solidFill>
                  <a:srgbClr val="13394F"/>
                </a:solidFill>
                <a:effectLst/>
                <a:latin typeface="Lexend Deca"/>
              </a:rPr>
              <a:t>and </a:t>
            </a:r>
            <a:r>
              <a:rPr lang="en-US" b="1" i="0" u="none" strike="noStrike" dirty="0">
                <a:solidFill>
                  <a:srgbClr val="13394F"/>
                </a:solidFill>
                <a:effectLst/>
                <a:latin typeface="Lexend Deca"/>
              </a:rPr>
              <a:t>Classification </a:t>
            </a:r>
            <a:r>
              <a:rPr lang="en-US" b="0" i="0" u="none" strike="noStrike" dirty="0">
                <a:solidFill>
                  <a:srgbClr val="13394F"/>
                </a:solidFill>
                <a:effectLst/>
                <a:latin typeface="Lexend Deca"/>
              </a:rPr>
              <a:t>machine learning problem.</a:t>
            </a:r>
            <a:endParaRPr lang="en-US" dirty="0">
              <a:effectLst/>
            </a:endParaRPr>
          </a:p>
          <a:p>
            <a:pPr lvl="1" fontAlgn="base">
              <a:buFont typeface="Arial" panose="020B0604020202020204" pitchFamily="34" charset="0"/>
              <a:buChar char="•"/>
            </a:pPr>
            <a:r>
              <a:rPr lang="en-US" b="0" i="0" u="none" strike="noStrike" dirty="0">
                <a:solidFill>
                  <a:srgbClr val="13394F"/>
                </a:solidFill>
                <a:effectLst/>
                <a:latin typeface="Lexend Deca"/>
              </a:rPr>
              <a:t> Divided data to 80% training, 20% test data  </a:t>
            </a:r>
          </a:p>
          <a:p>
            <a:pPr lvl="1" fontAlgn="base">
              <a:buFont typeface="Arial" panose="020B0604020202020204" pitchFamily="34" charset="0"/>
              <a:buChar char="•"/>
            </a:pPr>
            <a:r>
              <a:rPr lang="en-US" b="0" i="0" u="none" strike="noStrike" dirty="0">
                <a:solidFill>
                  <a:srgbClr val="13394F"/>
                </a:solidFill>
                <a:effectLst/>
                <a:latin typeface="Lexend Deca"/>
              </a:rPr>
              <a:t> Used several ML algorithms to find models with  the best F1, AUC, and Accuracy scores</a:t>
            </a:r>
          </a:p>
          <a:p>
            <a:pPr lvl="1"/>
            <a:br>
              <a:rPr lang="en-US" dirty="0"/>
            </a:br>
            <a:r>
              <a:rPr lang="en-US" b="1" i="0" u="none" strike="noStrike" dirty="0">
                <a:solidFill>
                  <a:srgbClr val="13394F"/>
                </a:solidFill>
                <a:effectLst/>
                <a:latin typeface="Lexend Deca"/>
              </a:rPr>
              <a:t>Algorithms tested:</a:t>
            </a:r>
            <a:endParaRPr lang="en-US" b="1" dirty="0">
              <a:effectLst/>
            </a:endParaRPr>
          </a:p>
          <a:p>
            <a:pPr lvl="1" fontAlgn="base">
              <a:buFont typeface="Arial" panose="020B0604020202020204" pitchFamily="34" charset="0"/>
              <a:buChar char="•"/>
            </a:pPr>
            <a:r>
              <a:rPr lang="en-US" b="0" i="0" u="none" strike="noStrike" dirty="0">
                <a:solidFill>
                  <a:srgbClr val="13394F"/>
                </a:solidFill>
                <a:effectLst/>
                <a:latin typeface="Lexend Deca"/>
              </a:rPr>
              <a:t> Decision Tree </a:t>
            </a:r>
          </a:p>
          <a:p>
            <a:pPr lvl="1" fontAlgn="base">
              <a:buFont typeface="Arial" panose="020B0604020202020204" pitchFamily="34" charset="0"/>
              <a:buChar char="•"/>
            </a:pPr>
            <a:r>
              <a:rPr lang="en-US" b="0" i="0" u="none" strike="noStrike" dirty="0">
                <a:solidFill>
                  <a:srgbClr val="13394F"/>
                </a:solidFill>
                <a:effectLst/>
                <a:latin typeface="Lexend Deca"/>
              </a:rPr>
              <a:t> Random Forest </a:t>
            </a:r>
          </a:p>
          <a:p>
            <a:pPr lvl="1" fontAlgn="base">
              <a:buFont typeface="Arial" panose="020B0604020202020204" pitchFamily="34" charset="0"/>
              <a:buChar char="•"/>
            </a:pPr>
            <a:r>
              <a:rPr lang="en-US" b="0" i="0" u="none" strike="noStrike" dirty="0">
                <a:solidFill>
                  <a:srgbClr val="13394F"/>
                </a:solidFill>
                <a:effectLst/>
                <a:latin typeface="Lexend Deca"/>
              </a:rPr>
              <a:t> Full Model Search</a:t>
            </a:r>
          </a:p>
          <a:p>
            <a:pPr lvl="1" fontAlgn="base">
              <a:buFont typeface="Arial" panose="020B0604020202020204" pitchFamily="34" charset="0"/>
              <a:buChar char="•"/>
            </a:pPr>
            <a:r>
              <a:rPr lang="en-US" b="0" i="0" u="none" strike="noStrike" dirty="0">
                <a:solidFill>
                  <a:srgbClr val="13394F"/>
                </a:solidFill>
                <a:effectLst/>
                <a:latin typeface="Lexend Deca"/>
              </a:rPr>
              <a:t> Forward Stepwise Regression </a:t>
            </a:r>
          </a:p>
          <a:p>
            <a:pPr lvl="1" fontAlgn="base">
              <a:buFont typeface="Arial" panose="020B0604020202020204" pitchFamily="34" charset="0"/>
              <a:buChar char="•"/>
            </a:pPr>
            <a:r>
              <a:rPr lang="en-US" b="0" i="0" u="none" strike="noStrike" dirty="0">
                <a:solidFill>
                  <a:srgbClr val="13394F"/>
                </a:solidFill>
                <a:effectLst/>
                <a:latin typeface="Lexend Deca"/>
              </a:rPr>
              <a:t> Ridge Regression</a:t>
            </a:r>
          </a:p>
          <a:p>
            <a:pPr lvl="1" fontAlgn="base">
              <a:buFont typeface="Arial" panose="020B0604020202020204" pitchFamily="34" charset="0"/>
              <a:buChar char="•"/>
            </a:pPr>
            <a:r>
              <a:rPr lang="en-US" b="0" i="0" u="none" strike="noStrike" dirty="0">
                <a:solidFill>
                  <a:srgbClr val="13394F"/>
                </a:solidFill>
                <a:effectLst/>
                <a:latin typeface="Lexend Deca"/>
              </a:rPr>
              <a:t> K-NN</a:t>
            </a:r>
          </a:p>
        </p:txBody>
      </p:sp>
      <p:pic>
        <p:nvPicPr>
          <p:cNvPr id="13" name="Picture 12" descr="A picture containing circle, colorfulness, graphics, screenshot&#10;&#10;Description automatically generated">
            <a:extLst>
              <a:ext uri="{FF2B5EF4-FFF2-40B4-BE49-F238E27FC236}">
                <a16:creationId xmlns:a16="http://schemas.microsoft.com/office/drawing/2014/main" id="{9BDD4576-98EE-C5E9-D70F-24485B67DD97}"/>
              </a:ext>
            </a:extLst>
          </p:cNvPr>
          <p:cNvPicPr>
            <a:picLocks noChangeAspect="1"/>
          </p:cNvPicPr>
          <p:nvPr/>
        </p:nvPicPr>
        <p:blipFill rotWithShape="1">
          <a:blip r:embed="rId2">
            <a:extLst>
              <a:ext uri="{28A0092B-C50C-407E-A947-70E740481C1C}">
                <a14:useLocalDpi xmlns:a14="http://schemas.microsoft.com/office/drawing/2010/main" val="0"/>
              </a:ext>
            </a:extLst>
          </a:blip>
          <a:srcRect l="1" t="-1531" r="1" b="-144"/>
          <a:stretch/>
        </p:blipFill>
        <p:spPr>
          <a:xfrm>
            <a:off x="6099048" y="658369"/>
            <a:ext cx="5458968" cy="5550407"/>
          </a:xfrm>
          <a:prstGeom prst="rect">
            <a:avLst/>
          </a:prstGeom>
        </p:spPr>
      </p:pic>
      <p:pic>
        <p:nvPicPr>
          <p:cNvPr id="4" name="Picture 3" descr="A picture containing aircraft&#10;&#10;Description automatically generated">
            <a:extLst>
              <a:ext uri="{FF2B5EF4-FFF2-40B4-BE49-F238E27FC236}">
                <a16:creationId xmlns:a16="http://schemas.microsoft.com/office/drawing/2014/main" id="{F2361060-A600-DD46-E5E5-649E717D0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7725" y="-2444894"/>
            <a:ext cx="6743395" cy="6743395"/>
          </a:xfrm>
          <a:prstGeom prst="rect">
            <a:avLst/>
          </a:prstGeom>
        </p:spPr>
      </p:pic>
      <p:pic>
        <p:nvPicPr>
          <p:cNvPr id="14" name="Picture 13" descr="A blue clouds on a black background&#10;&#10;Description automatically generated with low confidence">
            <a:extLst>
              <a:ext uri="{FF2B5EF4-FFF2-40B4-BE49-F238E27FC236}">
                <a16:creationId xmlns:a16="http://schemas.microsoft.com/office/drawing/2014/main" id="{0013CC09-6C2B-2757-5416-5B52E697A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0937" y="1316253"/>
            <a:ext cx="2592895" cy="2592895"/>
          </a:xfrm>
          <a:prstGeom prst="rect">
            <a:avLst/>
          </a:prstGeom>
        </p:spPr>
      </p:pic>
      <p:pic>
        <p:nvPicPr>
          <p:cNvPr id="15" name="Picture 14" descr="A blue cloud on a black background&#10;&#10;Description automatically generated with medium confidence">
            <a:extLst>
              <a:ext uri="{FF2B5EF4-FFF2-40B4-BE49-F238E27FC236}">
                <a16:creationId xmlns:a16="http://schemas.microsoft.com/office/drawing/2014/main" id="{9AC7BCE9-596C-12FE-FE01-63BB0FD76A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0553" y="926804"/>
            <a:ext cx="1446064" cy="1446064"/>
          </a:xfrm>
          <a:prstGeom prst="rect">
            <a:avLst/>
          </a:prstGeom>
        </p:spPr>
      </p:pic>
      <p:pic>
        <p:nvPicPr>
          <p:cNvPr id="16" name="Picture 15" descr="Icon&#10;&#10;Description automatically generated">
            <a:extLst>
              <a:ext uri="{FF2B5EF4-FFF2-40B4-BE49-F238E27FC236}">
                <a16:creationId xmlns:a16="http://schemas.microsoft.com/office/drawing/2014/main" id="{A07786F3-D6F8-08DC-C338-D7D45F002B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0262" y="4062683"/>
            <a:ext cx="2592895" cy="2592895"/>
          </a:xfrm>
          <a:prstGeom prst="rect">
            <a:avLst/>
          </a:prstGeom>
        </p:spPr>
      </p:pic>
    </p:spTree>
    <p:extLst>
      <p:ext uri="{BB962C8B-B14F-4D97-AF65-F5344CB8AC3E}">
        <p14:creationId xmlns:p14="http://schemas.microsoft.com/office/powerpoint/2010/main" val="150160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con&#10;&#10;Description automatically generated">
            <a:extLst>
              <a:ext uri="{FF2B5EF4-FFF2-40B4-BE49-F238E27FC236}">
                <a16:creationId xmlns:a16="http://schemas.microsoft.com/office/drawing/2014/main" id="{8E84BB2C-8DAE-70D8-9FAA-8A0388854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386" y="114605"/>
            <a:ext cx="2592895" cy="2592895"/>
          </a:xfrm>
          <a:prstGeom prst="rect">
            <a:avLst/>
          </a:prstGeom>
        </p:spPr>
      </p:pic>
      <p:pic>
        <p:nvPicPr>
          <p:cNvPr id="17" name="Picture 16" descr="A blue clouds on a black background&#10;&#10;Description automatically generated with low confidence">
            <a:extLst>
              <a:ext uri="{FF2B5EF4-FFF2-40B4-BE49-F238E27FC236}">
                <a16:creationId xmlns:a16="http://schemas.microsoft.com/office/drawing/2014/main" id="{08067974-4E98-4EF6-D190-0E9A477FD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244" y="4197917"/>
            <a:ext cx="2592895" cy="2592895"/>
          </a:xfrm>
          <a:prstGeom prst="rect">
            <a:avLst/>
          </a:prstGeom>
        </p:spPr>
      </p:pic>
      <p:pic>
        <p:nvPicPr>
          <p:cNvPr id="15" name="Picture 14" descr="A blue cloud on a black background&#10;&#10;Description automatically generated with medium confidence">
            <a:extLst>
              <a:ext uri="{FF2B5EF4-FFF2-40B4-BE49-F238E27FC236}">
                <a16:creationId xmlns:a16="http://schemas.microsoft.com/office/drawing/2014/main" id="{8ADD0481-BA55-F09C-6E35-1E49EACF2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892" y="4048300"/>
            <a:ext cx="1446064" cy="1446064"/>
          </a:xfrm>
          <a:prstGeom prst="rect">
            <a:avLst/>
          </a:prstGeom>
        </p:spPr>
      </p:pic>
      <p:sp>
        <p:nvSpPr>
          <p:cNvPr id="11" name="Rectangle 10">
            <a:extLst>
              <a:ext uri="{FF2B5EF4-FFF2-40B4-BE49-F238E27FC236}">
                <a16:creationId xmlns:a16="http://schemas.microsoft.com/office/drawing/2014/main" id="{BF45FFAF-A86C-A743-6FB6-6C29449FEB1B}"/>
              </a:ext>
            </a:extLst>
          </p:cNvPr>
          <p:cNvSpPr/>
          <p:nvPr/>
        </p:nvSpPr>
        <p:spPr>
          <a:xfrm>
            <a:off x="228905" y="410170"/>
            <a:ext cx="742645" cy="751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A picture containing aircraft&#10;&#10;Description automatically generated">
            <a:extLst>
              <a:ext uri="{FF2B5EF4-FFF2-40B4-BE49-F238E27FC236}">
                <a16:creationId xmlns:a16="http://schemas.microsoft.com/office/drawing/2014/main" id="{3F2E8EDB-6557-E7B4-9E3A-25551B8CAC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955" y="114605"/>
            <a:ext cx="6743395" cy="6743395"/>
          </a:xfrm>
          <a:prstGeom prst="rect">
            <a:avLst/>
          </a:prstGeom>
        </p:spPr>
      </p:pic>
      <p:sp>
        <p:nvSpPr>
          <p:cNvPr id="8" name="TextBox 7">
            <a:extLst>
              <a:ext uri="{FF2B5EF4-FFF2-40B4-BE49-F238E27FC236}">
                <a16:creationId xmlns:a16="http://schemas.microsoft.com/office/drawing/2014/main" id="{F168FFCD-EB74-9100-3536-7F69E607D4B3}"/>
              </a:ext>
            </a:extLst>
          </p:cNvPr>
          <p:cNvSpPr txBox="1"/>
          <p:nvPr/>
        </p:nvSpPr>
        <p:spPr>
          <a:xfrm>
            <a:off x="228905" y="1333500"/>
            <a:ext cx="4990795" cy="923330"/>
          </a:xfrm>
          <a:prstGeom prst="rect">
            <a:avLst/>
          </a:prstGeom>
          <a:noFill/>
        </p:spPr>
        <p:txBody>
          <a:bodyPr wrap="square">
            <a:spAutoFit/>
          </a:bodyPr>
          <a:lstStyle/>
          <a:p>
            <a:pPr rtl="0">
              <a:spcBef>
                <a:spcPts val="0"/>
              </a:spcBef>
              <a:spcAft>
                <a:spcPts val="0"/>
              </a:spcAft>
            </a:pPr>
            <a:r>
              <a:rPr lang="en-US" sz="5400" b="0" i="0" u="none" strike="noStrike" dirty="0">
                <a:solidFill>
                  <a:srgbClr val="13394F"/>
                </a:solidFill>
                <a:effectLst/>
                <a:latin typeface="Bebas Neue" panose="020B0606020202050201" pitchFamily="34" charset="0"/>
              </a:rPr>
              <a:t>Key findings</a:t>
            </a:r>
            <a:endParaRPr lang="en-US" sz="5400" dirty="0">
              <a:effectLst/>
            </a:endParaRPr>
          </a:p>
        </p:txBody>
      </p:sp>
      <p:sp>
        <p:nvSpPr>
          <p:cNvPr id="10" name="TextBox 9">
            <a:extLst>
              <a:ext uri="{FF2B5EF4-FFF2-40B4-BE49-F238E27FC236}">
                <a16:creationId xmlns:a16="http://schemas.microsoft.com/office/drawing/2014/main" id="{8212947B-6ED9-619B-128F-76A07D870CF1}"/>
              </a:ext>
            </a:extLst>
          </p:cNvPr>
          <p:cNvSpPr txBox="1"/>
          <p:nvPr/>
        </p:nvSpPr>
        <p:spPr>
          <a:xfrm>
            <a:off x="228905" y="410170"/>
            <a:ext cx="837895" cy="923330"/>
          </a:xfrm>
          <a:prstGeom prst="rect">
            <a:avLst/>
          </a:prstGeom>
          <a:noFill/>
        </p:spPr>
        <p:txBody>
          <a:bodyPr wrap="square">
            <a:spAutoFit/>
          </a:bodyPr>
          <a:lstStyle/>
          <a:p>
            <a:pPr rtl="0">
              <a:spcBef>
                <a:spcPts val="0"/>
              </a:spcBef>
              <a:spcAft>
                <a:spcPts val="0"/>
              </a:spcAft>
            </a:pPr>
            <a:r>
              <a:rPr lang="en-US" sz="5400" dirty="0">
                <a:solidFill>
                  <a:srgbClr val="13394F"/>
                </a:solidFill>
                <a:latin typeface="Bebas Neue" panose="020B0606020202050201" pitchFamily="34" charset="0"/>
              </a:rPr>
              <a:t>03</a:t>
            </a:r>
            <a:endParaRPr lang="en-US" sz="5400" dirty="0">
              <a:effectLst/>
            </a:endParaRPr>
          </a:p>
        </p:txBody>
      </p:sp>
    </p:spTree>
    <p:extLst>
      <p:ext uri="{BB962C8B-B14F-4D97-AF65-F5344CB8AC3E}">
        <p14:creationId xmlns:p14="http://schemas.microsoft.com/office/powerpoint/2010/main" val="2602569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958B3A-5828-C6EF-DF27-1B1A80B88DB5}"/>
              </a:ext>
            </a:extLst>
          </p:cNvPr>
          <p:cNvSpPr txBox="1"/>
          <p:nvPr/>
        </p:nvSpPr>
        <p:spPr>
          <a:xfrm>
            <a:off x="630936" y="844893"/>
            <a:ext cx="4818888" cy="1481328"/>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5000" i="0" u="none" strike="noStrike" kern="1200" dirty="0">
                <a:solidFill>
                  <a:schemeClr val="tx1"/>
                </a:solidFill>
                <a:effectLst/>
                <a:latin typeface="Bebas Neue" panose="020B0606020202050201" pitchFamily="34" charset="0"/>
                <a:ea typeface="+mj-ea"/>
                <a:cs typeface="+mj-cs"/>
              </a:rPr>
              <a:t>Exploratory data analysis</a:t>
            </a:r>
            <a:endParaRPr lang="en-US" sz="5000" kern="1200" dirty="0">
              <a:solidFill>
                <a:schemeClr val="tx1"/>
              </a:solidFill>
              <a:effectLst/>
              <a:latin typeface="Bebas Neue" panose="020B0606020202050201" pitchFamily="34" charset="0"/>
              <a:ea typeface="+mj-ea"/>
              <a:cs typeface="+mj-cs"/>
            </a:endParaRP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8F0036A-E717-EC75-01B3-78D0D8D8D089}"/>
              </a:ext>
            </a:extLst>
          </p:cNvPr>
          <p:cNvSpPr txBox="1"/>
          <p:nvPr/>
        </p:nvSpPr>
        <p:spPr>
          <a:xfrm>
            <a:off x="630936" y="2660904"/>
            <a:ext cx="4818888" cy="3547872"/>
          </a:xfrm>
          <a:prstGeom prst="rect">
            <a:avLst/>
          </a:prstGeom>
        </p:spPr>
        <p:txBody>
          <a:bodyPr vert="horz" lIns="91440" tIns="45720" rIns="91440" bIns="45720" rtlCol="0" anchor="t">
            <a:noAutofit/>
          </a:bodyPr>
          <a:lstStyle/>
          <a:p>
            <a:pPr rtl="0" fontAlgn="base">
              <a:spcBef>
                <a:spcPts val="0"/>
              </a:spcBef>
              <a:spcAft>
                <a:spcPts val="0"/>
              </a:spcAft>
              <a:buFont typeface="Arial" panose="020B0604020202020204" pitchFamily="34" charset="0"/>
              <a:buChar char="•"/>
            </a:pPr>
            <a:r>
              <a:rPr lang="en-US" b="0" i="0" u="none" strike="noStrike" dirty="0">
                <a:solidFill>
                  <a:srgbClr val="13394F"/>
                </a:solidFill>
                <a:effectLst/>
                <a:latin typeface="Lexend Deca"/>
              </a:rPr>
              <a:t> Overall satisfaction is highly positively correlated with…</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13394F"/>
                </a:solidFill>
                <a:effectLst/>
                <a:latin typeface="Lexend Deca"/>
              </a:rPr>
              <a:t>online boarding, business class travel, seat comfort, cleanliness, onboard service and leg room service. </a:t>
            </a:r>
            <a:endParaRPr lang="en-US" b="0" i="0" u="none" strike="noStrike" dirty="0">
              <a:solidFill>
                <a:srgbClr val="E76A28"/>
              </a:solidFill>
              <a:effectLst/>
              <a:latin typeface="Nunito" panose="020B0604020202020204" pitchFamily="2" charset="0"/>
            </a:endParaRPr>
          </a:p>
          <a:p>
            <a:pPr rtl="0" fontAlgn="base">
              <a:spcBef>
                <a:spcPts val="0"/>
              </a:spcBef>
              <a:spcAft>
                <a:spcPts val="0"/>
              </a:spcAft>
              <a:buFont typeface="Arial" panose="020B0604020202020204" pitchFamily="34" charset="0"/>
              <a:buChar char="•"/>
            </a:pPr>
            <a:endParaRPr lang="en-US" b="0" i="0" u="none" strike="noStrike" dirty="0">
              <a:solidFill>
                <a:srgbClr val="13394F"/>
              </a:solidFill>
              <a:effectLst/>
              <a:latin typeface="Lexend Deca"/>
            </a:endParaRPr>
          </a:p>
          <a:p>
            <a:pPr rtl="0" fontAlgn="base">
              <a:spcBef>
                <a:spcPts val="0"/>
              </a:spcBef>
              <a:spcAft>
                <a:spcPts val="0"/>
              </a:spcAft>
              <a:buFont typeface="Arial" panose="020B0604020202020204" pitchFamily="34" charset="0"/>
              <a:buChar char="•"/>
            </a:pPr>
            <a:r>
              <a:rPr lang="en-US" b="0" i="0" u="none" strike="noStrike" dirty="0">
                <a:solidFill>
                  <a:srgbClr val="13394F"/>
                </a:solidFill>
                <a:effectLst/>
                <a:latin typeface="Lexend Deca"/>
              </a:rPr>
              <a:t> This gives us a preliminary sense of the variables that </a:t>
            </a:r>
            <a:r>
              <a:rPr lang="en-US" b="0" i="0" u="sng" strike="noStrike" dirty="0">
                <a:solidFill>
                  <a:srgbClr val="13394F"/>
                </a:solidFill>
                <a:effectLst/>
                <a:latin typeface="Lexend Deca"/>
              </a:rPr>
              <a:t>could</a:t>
            </a:r>
            <a:r>
              <a:rPr lang="en-US" b="0" i="0" u="none" strike="noStrike" dirty="0">
                <a:solidFill>
                  <a:srgbClr val="13394F"/>
                </a:solidFill>
                <a:effectLst/>
                <a:latin typeface="Lexend Deca"/>
              </a:rPr>
              <a:t> play a significant role in predicting future satisfaction</a:t>
            </a:r>
          </a:p>
          <a:p>
            <a:pPr rtl="0" fontAlgn="base">
              <a:spcBef>
                <a:spcPts val="0"/>
              </a:spcBef>
              <a:spcAft>
                <a:spcPts val="0"/>
              </a:spcAft>
              <a:buFont typeface="Arial" panose="020B0604020202020204" pitchFamily="34" charset="0"/>
              <a:buChar char="•"/>
            </a:pPr>
            <a:endParaRPr lang="en-US" b="0" i="0" u="none" strike="noStrike" dirty="0">
              <a:solidFill>
                <a:srgbClr val="13394F"/>
              </a:solidFill>
              <a:effectLst/>
              <a:latin typeface="Lexend Deca"/>
            </a:endParaRPr>
          </a:p>
          <a:p>
            <a:pPr rtl="0" fontAlgn="base">
              <a:spcBef>
                <a:spcPts val="0"/>
              </a:spcBef>
              <a:spcAft>
                <a:spcPts val="0"/>
              </a:spcAft>
              <a:buFont typeface="Arial" panose="020B0604020202020204" pitchFamily="34" charset="0"/>
              <a:buChar char="•"/>
            </a:pPr>
            <a:r>
              <a:rPr lang="en-US" b="0" i="0" u="none" strike="noStrike" dirty="0">
                <a:solidFill>
                  <a:srgbClr val="13394F"/>
                </a:solidFill>
                <a:effectLst/>
                <a:latin typeface="Lexend Deca"/>
              </a:rPr>
              <a:t> There is some multicollinearity among our independent variables which we will address in our choice of machine learning algorithms.</a:t>
            </a:r>
          </a:p>
        </p:txBody>
      </p:sp>
      <p:pic>
        <p:nvPicPr>
          <p:cNvPr id="1026" name="Picture 2">
            <a:extLst>
              <a:ext uri="{FF2B5EF4-FFF2-40B4-BE49-F238E27FC236}">
                <a16:creationId xmlns:a16="http://schemas.microsoft.com/office/drawing/2014/main" id="{1BCC10CD-C878-4ACA-394C-6D13651246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9825" y="350797"/>
            <a:ext cx="6585170" cy="63217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aircraft&#10;&#10;Description automatically generated">
            <a:extLst>
              <a:ext uri="{FF2B5EF4-FFF2-40B4-BE49-F238E27FC236}">
                <a16:creationId xmlns:a16="http://schemas.microsoft.com/office/drawing/2014/main" id="{B3FB3C63-776B-0AAC-5BE5-52C6532D2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9400" y="-3371698"/>
            <a:ext cx="6743395" cy="6743395"/>
          </a:xfrm>
          <a:prstGeom prst="rect">
            <a:avLst/>
          </a:prstGeom>
        </p:spPr>
      </p:pic>
      <p:pic>
        <p:nvPicPr>
          <p:cNvPr id="5" name="Picture 4" descr="A blue clouds on a black background&#10;&#10;Description automatically generated with low confidence">
            <a:extLst>
              <a:ext uri="{FF2B5EF4-FFF2-40B4-BE49-F238E27FC236}">
                <a16:creationId xmlns:a16="http://schemas.microsoft.com/office/drawing/2014/main" id="{A78E1B75-0CB9-DEED-F233-A481039FA4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862" y="7192683"/>
            <a:ext cx="2592895" cy="2592895"/>
          </a:xfrm>
          <a:prstGeom prst="rect">
            <a:avLst/>
          </a:prstGeom>
        </p:spPr>
      </p:pic>
      <p:pic>
        <p:nvPicPr>
          <p:cNvPr id="6" name="Picture 5" descr="A blue cloud on a black background&#10;&#10;Description automatically generated with medium confidence">
            <a:extLst>
              <a:ext uri="{FF2B5EF4-FFF2-40B4-BE49-F238E27FC236}">
                <a16:creationId xmlns:a16="http://schemas.microsoft.com/office/drawing/2014/main" id="{BEDE1D53-9FD2-F892-7AEE-80FE5C63D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68" y="6946158"/>
            <a:ext cx="1446064" cy="1446064"/>
          </a:xfrm>
          <a:prstGeom prst="rect">
            <a:avLst/>
          </a:prstGeom>
        </p:spPr>
      </p:pic>
      <p:pic>
        <p:nvPicPr>
          <p:cNvPr id="7" name="Picture 6" descr="Icon&#10;&#10;Description automatically generated">
            <a:extLst>
              <a:ext uri="{FF2B5EF4-FFF2-40B4-BE49-F238E27FC236}">
                <a16:creationId xmlns:a16="http://schemas.microsoft.com/office/drawing/2014/main" id="{D84FD1B4-2F56-500F-446B-4067429899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2456" y="6858000"/>
            <a:ext cx="2592895" cy="2592895"/>
          </a:xfrm>
          <a:prstGeom prst="rect">
            <a:avLst/>
          </a:prstGeom>
        </p:spPr>
      </p:pic>
      <p:pic>
        <p:nvPicPr>
          <p:cNvPr id="2" name="Picture 1" descr="A picture containing black, darkness&#10;&#10;Description automatically generated">
            <a:extLst>
              <a:ext uri="{FF2B5EF4-FFF2-40B4-BE49-F238E27FC236}">
                <a16:creationId xmlns:a16="http://schemas.microsoft.com/office/drawing/2014/main" id="{E1C539B5-7838-FE9A-28BE-8C0A3DBCDB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20575" y="5330635"/>
            <a:ext cx="1522877" cy="1556849"/>
          </a:xfrm>
          <a:prstGeom prst="rect">
            <a:avLst/>
          </a:prstGeom>
        </p:spPr>
      </p:pic>
    </p:spTree>
    <p:extLst>
      <p:ext uri="{BB962C8B-B14F-4D97-AF65-F5344CB8AC3E}">
        <p14:creationId xmlns:p14="http://schemas.microsoft.com/office/powerpoint/2010/main" val="317584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9A098CC-480C-BB92-EB10-FE2F82A60D7F}"/>
              </a:ext>
            </a:extLst>
          </p:cNvPr>
          <p:cNvSpPr txBox="1"/>
          <p:nvPr/>
        </p:nvSpPr>
        <p:spPr>
          <a:xfrm>
            <a:off x="630936" y="639520"/>
            <a:ext cx="4624236"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0" i="0" u="none" strike="noStrike" kern="1200" dirty="0">
                <a:solidFill>
                  <a:schemeClr val="tx1"/>
                </a:solidFill>
                <a:effectLst/>
                <a:latin typeface="Bebas Neue" panose="020B0606020202050201" pitchFamily="34" charset="0"/>
                <a:ea typeface="+mj-ea"/>
                <a:cs typeface="+mj-cs"/>
              </a:rPr>
              <a:t>Evaluation of models</a:t>
            </a:r>
            <a:endParaRPr lang="en-US" sz="5400" kern="1200" dirty="0">
              <a:solidFill>
                <a:schemeClr val="tx1"/>
              </a:solidFill>
              <a:effectLst/>
              <a:latin typeface="Bebas Neue" panose="020B0606020202050201" pitchFamily="34" charset="0"/>
              <a:ea typeface="+mj-ea"/>
              <a:cs typeface="+mj-cs"/>
            </a:endParaRPr>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9BDA3B-8122-4A03-D99E-9479BFF5DE96}"/>
              </a:ext>
            </a:extLst>
          </p:cNvPr>
          <p:cNvSpPr txBox="1"/>
          <p:nvPr/>
        </p:nvSpPr>
        <p:spPr>
          <a:xfrm>
            <a:off x="6025266" y="5382244"/>
            <a:ext cx="4161781" cy="3410712"/>
          </a:xfrm>
          <a:prstGeom prst="rect">
            <a:avLst/>
          </a:prstGeom>
        </p:spPr>
        <p:txBody>
          <a:bodyPr vert="horz" lIns="91440" tIns="45720" rIns="91440" bIns="45720" rtlCol="0" anchor="t">
            <a:normAutofit/>
          </a:bodyPr>
          <a:lstStyle/>
          <a:p>
            <a:pPr>
              <a:lnSpc>
                <a:spcPct val="90000"/>
              </a:lnSpc>
              <a:spcBef>
                <a:spcPts val="0"/>
              </a:spcBef>
              <a:spcAft>
                <a:spcPts val="600"/>
              </a:spcAft>
            </a:pPr>
            <a:r>
              <a:rPr lang="en-US" sz="2200" b="1" i="0" u="none" strike="noStrike" dirty="0">
                <a:effectLst/>
              </a:rPr>
              <a:t>Random Forest performs best</a:t>
            </a:r>
            <a:endParaRPr lang="en-US" sz="2200" dirty="0">
              <a:effectLst/>
            </a:endParaRPr>
          </a:p>
        </p:txBody>
      </p:sp>
      <p:graphicFrame>
        <p:nvGraphicFramePr>
          <p:cNvPr id="3" name="Table 2">
            <a:extLst>
              <a:ext uri="{FF2B5EF4-FFF2-40B4-BE49-F238E27FC236}">
                <a16:creationId xmlns:a16="http://schemas.microsoft.com/office/drawing/2014/main" id="{D0793E91-BE17-1E14-A09E-3ABCF120EC14}"/>
              </a:ext>
            </a:extLst>
          </p:cNvPr>
          <p:cNvGraphicFramePr>
            <a:graphicFrameLocks noGrp="1"/>
          </p:cNvGraphicFramePr>
          <p:nvPr>
            <p:extLst>
              <p:ext uri="{D42A27DB-BD31-4B8C-83A1-F6EECF244321}">
                <p14:modId xmlns:p14="http://schemas.microsoft.com/office/powerpoint/2010/main" val="2551821553"/>
              </p:ext>
            </p:extLst>
          </p:nvPr>
        </p:nvGraphicFramePr>
        <p:xfrm>
          <a:off x="4654296" y="2138037"/>
          <a:ext cx="6903722" cy="2581930"/>
        </p:xfrm>
        <a:graphic>
          <a:graphicData uri="http://schemas.openxmlformats.org/drawingml/2006/table">
            <a:tbl>
              <a:tblPr firstRow="1" bandRow="1"/>
              <a:tblGrid>
                <a:gridCol w="1352536">
                  <a:extLst>
                    <a:ext uri="{9D8B030D-6E8A-4147-A177-3AD203B41FA5}">
                      <a16:colId xmlns:a16="http://schemas.microsoft.com/office/drawing/2014/main" val="162030761"/>
                    </a:ext>
                  </a:extLst>
                </a:gridCol>
                <a:gridCol w="1240676">
                  <a:extLst>
                    <a:ext uri="{9D8B030D-6E8A-4147-A177-3AD203B41FA5}">
                      <a16:colId xmlns:a16="http://schemas.microsoft.com/office/drawing/2014/main" val="1029600657"/>
                    </a:ext>
                  </a:extLst>
                </a:gridCol>
                <a:gridCol w="1245540">
                  <a:extLst>
                    <a:ext uri="{9D8B030D-6E8A-4147-A177-3AD203B41FA5}">
                      <a16:colId xmlns:a16="http://schemas.microsoft.com/office/drawing/2014/main" val="1274756093"/>
                    </a:ext>
                  </a:extLst>
                </a:gridCol>
                <a:gridCol w="1470759">
                  <a:extLst>
                    <a:ext uri="{9D8B030D-6E8A-4147-A177-3AD203B41FA5}">
                      <a16:colId xmlns:a16="http://schemas.microsoft.com/office/drawing/2014/main" val="2307604165"/>
                    </a:ext>
                  </a:extLst>
                </a:gridCol>
                <a:gridCol w="1594211">
                  <a:extLst>
                    <a:ext uri="{9D8B030D-6E8A-4147-A177-3AD203B41FA5}">
                      <a16:colId xmlns:a16="http://schemas.microsoft.com/office/drawing/2014/main" val="1636359522"/>
                    </a:ext>
                  </a:extLst>
                </a:gridCol>
              </a:tblGrid>
              <a:tr h="803059">
                <a:tc>
                  <a:txBody>
                    <a:bodyPr/>
                    <a:lstStyle/>
                    <a:p>
                      <a:pPr fontAlgn="t"/>
                      <a:r>
                        <a:rPr lang="en-US" sz="2800">
                          <a:effectLst/>
                        </a:rPr>
                        <a:t> </a:t>
                      </a: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1700" b="1" i="0" u="none" strike="noStrike" dirty="0">
                          <a:solidFill>
                            <a:srgbClr val="13394F"/>
                          </a:solidFill>
                          <a:effectLst/>
                          <a:latin typeface="Lexend Deca"/>
                        </a:rPr>
                        <a:t>DECISION TREE</a:t>
                      </a:r>
                      <a:endParaRPr lang="en-US" sz="2800" dirty="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1700" b="1" i="0" u="none" strike="noStrike">
                          <a:solidFill>
                            <a:srgbClr val="13394F"/>
                          </a:solidFill>
                          <a:effectLst/>
                          <a:latin typeface="Lexend Deca"/>
                        </a:rPr>
                        <a:t>RANDOM FOREST</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1700" b="1" i="0" u="none" strike="noStrike" dirty="0">
                          <a:solidFill>
                            <a:srgbClr val="13394F"/>
                          </a:solidFill>
                          <a:effectLst/>
                          <a:latin typeface="Lexend Deca"/>
                        </a:rPr>
                        <a:t>LOGISTIC REGRESSION</a:t>
                      </a:r>
                      <a:endParaRPr lang="en-US" sz="2800" dirty="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1700" b="1" i="0" u="none" strike="noStrike">
                          <a:solidFill>
                            <a:srgbClr val="13394F"/>
                          </a:solidFill>
                          <a:effectLst/>
                          <a:latin typeface="Lexend Deca"/>
                        </a:rPr>
                        <a:t>RIDGE REGRESSION</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extLst>
                  <a:ext uri="{0D108BD9-81ED-4DB2-BD59-A6C34878D82A}">
                    <a16:rowId xmlns:a16="http://schemas.microsoft.com/office/drawing/2014/main" val="3842349734"/>
                  </a:ext>
                </a:extLst>
              </a:tr>
              <a:tr h="592957">
                <a:tc>
                  <a:txBody>
                    <a:bodyPr/>
                    <a:lstStyle/>
                    <a:p>
                      <a:pPr algn="ctr" rtl="0" fontAlgn="t">
                        <a:spcBef>
                          <a:spcPts val="0"/>
                        </a:spcBef>
                        <a:spcAft>
                          <a:spcPts val="0"/>
                        </a:spcAft>
                      </a:pPr>
                      <a:r>
                        <a:rPr lang="en-US" sz="2000" b="1" i="0" u="none" strike="noStrike">
                          <a:solidFill>
                            <a:srgbClr val="13394F"/>
                          </a:solidFill>
                          <a:effectLst/>
                          <a:latin typeface="Lexend Deca"/>
                        </a:rPr>
                        <a:t>Accuracy</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a:solidFill>
                            <a:srgbClr val="13394F"/>
                          </a:solidFill>
                          <a:effectLst/>
                          <a:latin typeface="Lexend Deca"/>
                        </a:rPr>
                        <a:t>93.06%</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a:solidFill>
                            <a:srgbClr val="13394F"/>
                          </a:solidFill>
                          <a:effectLst/>
                          <a:latin typeface="Lexend Deca"/>
                        </a:rPr>
                        <a:t>96.45%</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solidFill>
                      <a:srgbClr val="F4CCCC"/>
                    </a:solidFill>
                  </a:tcPr>
                </a:tc>
                <a:tc>
                  <a:txBody>
                    <a:bodyPr/>
                    <a:lstStyle/>
                    <a:p>
                      <a:pPr algn="ctr" rtl="0" fontAlgn="t">
                        <a:spcBef>
                          <a:spcPts val="0"/>
                        </a:spcBef>
                        <a:spcAft>
                          <a:spcPts val="0"/>
                        </a:spcAft>
                      </a:pPr>
                      <a:r>
                        <a:rPr lang="en-US" sz="2000" b="1" i="0" u="none" strike="noStrike">
                          <a:solidFill>
                            <a:srgbClr val="13394F"/>
                          </a:solidFill>
                          <a:effectLst/>
                          <a:latin typeface="Lexend Deca"/>
                        </a:rPr>
                        <a:t>93.18%</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a:solidFill>
                            <a:srgbClr val="13394F"/>
                          </a:solidFill>
                          <a:effectLst/>
                          <a:latin typeface="Lexend Deca"/>
                        </a:rPr>
                        <a:t>92.15%</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extLst>
                  <a:ext uri="{0D108BD9-81ED-4DB2-BD59-A6C34878D82A}">
                    <a16:rowId xmlns:a16="http://schemas.microsoft.com/office/drawing/2014/main" val="2294000981"/>
                  </a:ext>
                </a:extLst>
              </a:tr>
              <a:tr h="592957">
                <a:tc>
                  <a:txBody>
                    <a:bodyPr/>
                    <a:lstStyle/>
                    <a:p>
                      <a:pPr algn="ctr" rtl="0" fontAlgn="t">
                        <a:spcBef>
                          <a:spcPts val="0"/>
                        </a:spcBef>
                        <a:spcAft>
                          <a:spcPts val="0"/>
                        </a:spcAft>
                      </a:pPr>
                      <a:r>
                        <a:rPr lang="en-US" sz="2000" b="1" i="0" u="none" strike="noStrike">
                          <a:solidFill>
                            <a:srgbClr val="13394F"/>
                          </a:solidFill>
                          <a:effectLst/>
                          <a:latin typeface="Lexend Deca"/>
                        </a:rPr>
                        <a:t>AUC</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a:solidFill>
                            <a:srgbClr val="13394F"/>
                          </a:solidFill>
                          <a:effectLst/>
                          <a:latin typeface="Lexend Deca"/>
                        </a:rPr>
                        <a:t>95.90%</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a:solidFill>
                            <a:srgbClr val="13394F"/>
                          </a:solidFill>
                          <a:effectLst/>
                          <a:latin typeface="Lexend Deca"/>
                        </a:rPr>
                        <a:t>96.21%</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13394F"/>
                          </a:solidFill>
                          <a:effectLst/>
                          <a:latin typeface="Lexend Deca"/>
                        </a:rPr>
                        <a:t>97.91%</a:t>
                      </a:r>
                      <a:endParaRPr lang="en-US" sz="2800" dirty="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solidFill>
                      <a:srgbClr val="F4CCCC"/>
                    </a:solidFill>
                  </a:tcPr>
                </a:tc>
                <a:tc>
                  <a:txBody>
                    <a:bodyPr/>
                    <a:lstStyle/>
                    <a:p>
                      <a:pPr algn="ctr" rtl="0" fontAlgn="t">
                        <a:spcBef>
                          <a:spcPts val="0"/>
                        </a:spcBef>
                        <a:spcAft>
                          <a:spcPts val="0"/>
                        </a:spcAft>
                      </a:pPr>
                      <a:r>
                        <a:rPr lang="en-US" sz="2000" b="1" i="0" u="none" strike="noStrike" dirty="0">
                          <a:solidFill>
                            <a:srgbClr val="13394F"/>
                          </a:solidFill>
                          <a:effectLst/>
                          <a:latin typeface="Lexend Deca"/>
                        </a:rPr>
                        <a:t>97.31%</a:t>
                      </a:r>
                      <a:endParaRPr lang="en-US" sz="2800" dirty="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extLst>
                  <a:ext uri="{0D108BD9-81ED-4DB2-BD59-A6C34878D82A}">
                    <a16:rowId xmlns:a16="http://schemas.microsoft.com/office/drawing/2014/main" val="369177558"/>
                  </a:ext>
                </a:extLst>
              </a:tr>
              <a:tr h="592957">
                <a:tc>
                  <a:txBody>
                    <a:bodyPr/>
                    <a:lstStyle/>
                    <a:p>
                      <a:pPr algn="ctr" rtl="0" fontAlgn="t">
                        <a:spcBef>
                          <a:spcPts val="0"/>
                        </a:spcBef>
                        <a:spcAft>
                          <a:spcPts val="0"/>
                        </a:spcAft>
                      </a:pPr>
                      <a:r>
                        <a:rPr lang="en-US" sz="2000" b="1" i="0" u="none" strike="noStrike">
                          <a:solidFill>
                            <a:srgbClr val="13394F"/>
                          </a:solidFill>
                          <a:effectLst/>
                          <a:latin typeface="Lexend Deca"/>
                        </a:rPr>
                        <a:t>F1-score</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a:solidFill>
                            <a:srgbClr val="13394F"/>
                          </a:solidFill>
                          <a:effectLst/>
                          <a:latin typeface="Lexend Deca"/>
                        </a:rPr>
                        <a:t>96.42%</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a:solidFill>
                            <a:srgbClr val="13394F"/>
                          </a:solidFill>
                          <a:effectLst/>
                          <a:latin typeface="Lexend Deca"/>
                        </a:rPr>
                        <a:t>96.90%</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solidFill>
                      <a:srgbClr val="F4CCCC"/>
                    </a:solidFill>
                  </a:tcPr>
                </a:tc>
                <a:tc>
                  <a:txBody>
                    <a:bodyPr/>
                    <a:lstStyle/>
                    <a:p>
                      <a:pPr algn="ctr" rtl="0" fontAlgn="t">
                        <a:spcBef>
                          <a:spcPts val="0"/>
                        </a:spcBef>
                        <a:spcAft>
                          <a:spcPts val="0"/>
                        </a:spcAft>
                      </a:pPr>
                      <a:r>
                        <a:rPr lang="en-US" sz="2000" b="1" i="0" u="none" strike="noStrike">
                          <a:solidFill>
                            <a:srgbClr val="13394F"/>
                          </a:solidFill>
                          <a:effectLst/>
                          <a:latin typeface="Lexend Deca"/>
                        </a:rPr>
                        <a:t>92.17%</a:t>
                      </a:r>
                      <a:endParaRPr lang="en-US" sz="280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13394F"/>
                          </a:solidFill>
                          <a:effectLst/>
                          <a:latin typeface="Lexend Deca"/>
                        </a:rPr>
                        <a:t>90.94%</a:t>
                      </a:r>
                      <a:endParaRPr lang="en-US" sz="2800" dirty="0">
                        <a:effectLst/>
                      </a:endParaRPr>
                    </a:p>
                  </a:txBody>
                  <a:tcPr marL="116724" marR="116724" marT="116724" marB="116724">
                    <a:lnL w="7620" cap="flat" cmpd="sng" algn="ctr">
                      <a:solidFill>
                        <a:srgbClr val="13394F"/>
                      </a:solidFill>
                      <a:prstDash val="solid"/>
                      <a:round/>
                      <a:headEnd type="none" w="med" len="med"/>
                      <a:tailEnd type="none" w="med" len="med"/>
                    </a:lnL>
                    <a:lnR w="7620" cap="flat" cmpd="sng" algn="ctr">
                      <a:solidFill>
                        <a:srgbClr val="13394F"/>
                      </a:solidFill>
                      <a:prstDash val="solid"/>
                      <a:round/>
                      <a:headEnd type="none" w="med" len="med"/>
                      <a:tailEnd type="none" w="med" len="med"/>
                    </a:lnR>
                    <a:lnT w="7620" cap="flat" cmpd="sng" algn="ctr">
                      <a:solidFill>
                        <a:srgbClr val="13394F"/>
                      </a:solidFill>
                      <a:prstDash val="solid"/>
                      <a:round/>
                      <a:headEnd type="none" w="med" len="med"/>
                      <a:tailEnd type="none" w="med" len="med"/>
                    </a:lnT>
                    <a:lnB w="7620" cap="flat" cmpd="sng" algn="ctr">
                      <a:solidFill>
                        <a:srgbClr val="13394F"/>
                      </a:solidFill>
                      <a:prstDash val="solid"/>
                      <a:round/>
                      <a:headEnd type="none" w="med" len="med"/>
                      <a:tailEnd type="none" w="med" len="med"/>
                    </a:lnB>
                  </a:tcPr>
                </a:tc>
                <a:extLst>
                  <a:ext uri="{0D108BD9-81ED-4DB2-BD59-A6C34878D82A}">
                    <a16:rowId xmlns:a16="http://schemas.microsoft.com/office/drawing/2014/main" val="3902867656"/>
                  </a:ext>
                </a:extLst>
              </a:tr>
            </a:tbl>
          </a:graphicData>
        </a:graphic>
      </p:graphicFrame>
      <p:cxnSp>
        <p:nvCxnSpPr>
          <p:cNvPr id="9" name="Straight Arrow Connector 8">
            <a:extLst>
              <a:ext uri="{FF2B5EF4-FFF2-40B4-BE49-F238E27FC236}">
                <a16:creationId xmlns:a16="http://schemas.microsoft.com/office/drawing/2014/main" id="{1ACC825E-C709-E266-C9E4-284D5F7988B7}"/>
              </a:ext>
            </a:extLst>
          </p:cNvPr>
          <p:cNvCxnSpPr>
            <a:cxnSpLocks/>
          </p:cNvCxnSpPr>
          <p:nvPr/>
        </p:nvCxnSpPr>
        <p:spPr>
          <a:xfrm>
            <a:off x="7887775" y="4694029"/>
            <a:ext cx="1" cy="6622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black, darkness&#10;&#10;Description automatically generated">
            <a:extLst>
              <a:ext uri="{FF2B5EF4-FFF2-40B4-BE49-F238E27FC236}">
                <a16:creationId xmlns:a16="http://schemas.microsoft.com/office/drawing/2014/main" id="{95594EC5-9B96-0A91-3D04-F00303D9B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9123" y="5301151"/>
            <a:ext cx="1522877" cy="1556849"/>
          </a:xfrm>
          <a:prstGeom prst="rect">
            <a:avLst/>
          </a:prstGeom>
        </p:spPr>
      </p:pic>
    </p:spTree>
    <p:extLst>
      <p:ext uri="{BB962C8B-B14F-4D97-AF65-F5344CB8AC3E}">
        <p14:creationId xmlns:p14="http://schemas.microsoft.com/office/powerpoint/2010/main" val="38795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1268</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Bebas Neue</vt:lpstr>
      <vt:lpstr>Calibri</vt:lpstr>
      <vt:lpstr>Calibri Light</vt:lpstr>
      <vt:lpstr>Lexend Deca</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Mehta</dc:creator>
  <cp:lastModifiedBy>Shreyas Mehta</cp:lastModifiedBy>
  <cp:revision>2</cp:revision>
  <dcterms:created xsi:type="dcterms:W3CDTF">2023-05-11T22:39:15Z</dcterms:created>
  <dcterms:modified xsi:type="dcterms:W3CDTF">2023-05-12T03:59:07Z</dcterms:modified>
</cp:coreProperties>
</file>