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handoutMasterIdLst>
    <p:handoutMasterId r:id="rId11"/>
  </p:handoutMasterIdLst>
  <p:sldIdLst>
    <p:sldId id="399" r:id="rId5"/>
    <p:sldId id="401" r:id="rId6"/>
    <p:sldId id="402" r:id="rId7"/>
    <p:sldId id="403" r:id="rId8"/>
    <p:sldId id="410" r:id="rId9"/>
  </p:sldIdLst>
  <p:sldSz cx="12192000" cy="6858000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0"/>
    <p:restoredTop sz="96965" autoAdjust="0"/>
  </p:normalViewPr>
  <p:slideViewPr>
    <p:cSldViewPr snapToGrid="0" showGuides="1">
      <p:cViewPr varScale="1">
        <p:scale>
          <a:sx n="154" d="100"/>
          <a:sy n="154" d="100"/>
        </p:scale>
        <p:origin x="271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gs" Target="tags/tag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han, Sibbir (NHS Dorset)" userId="92f4de6c-4fdc-48fd-8be4-62d328c4a756" providerId="ADAL" clId="{42505C56-0183-4938-A2BB-9B32C364CA2D}"/>
    <pc:docChg chg="delSld">
      <pc:chgData name="Sihan, Sibbir (NHS Dorset)" userId="92f4de6c-4fdc-48fd-8be4-62d328c4a756" providerId="ADAL" clId="{42505C56-0183-4938-A2BB-9B32C364CA2D}" dt="2025-05-22T13:03:33.061" v="11" actId="47"/>
      <pc:docMkLst>
        <pc:docMk/>
      </pc:docMkLst>
      <pc:sldChg chg="del">
        <pc:chgData name="Sihan, Sibbir (NHS Dorset)" userId="92f4de6c-4fdc-48fd-8be4-62d328c4a756" providerId="ADAL" clId="{42505C56-0183-4938-A2BB-9B32C364CA2D}" dt="2025-05-22T13:03:19.588" v="5" actId="47"/>
        <pc:sldMkLst>
          <pc:docMk/>
          <pc:sldMk cId="1486135720" sldId="309"/>
        </pc:sldMkLst>
      </pc:sldChg>
      <pc:sldChg chg="del">
        <pc:chgData name="Sihan, Sibbir (NHS Dorset)" userId="92f4de6c-4fdc-48fd-8be4-62d328c4a756" providerId="ADAL" clId="{42505C56-0183-4938-A2BB-9B32C364CA2D}" dt="2025-05-22T13:02:53.603" v="3" actId="47"/>
        <pc:sldMkLst>
          <pc:docMk/>
          <pc:sldMk cId="2282397125" sldId="369"/>
        </pc:sldMkLst>
      </pc:sldChg>
      <pc:sldChg chg="del">
        <pc:chgData name="Sihan, Sibbir (NHS Dorset)" userId="92f4de6c-4fdc-48fd-8be4-62d328c4a756" providerId="ADAL" clId="{42505C56-0183-4938-A2BB-9B32C364CA2D}" dt="2025-05-22T13:02:51.209" v="2" actId="47"/>
        <pc:sldMkLst>
          <pc:docMk/>
          <pc:sldMk cId="3029364494" sldId="380"/>
        </pc:sldMkLst>
      </pc:sldChg>
      <pc:sldChg chg="del">
        <pc:chgData name="Sihan, Sibbir (NHS Dorset)" userId="92f4de6c-4fdc-48fd-8be4-62d328c4a756" providerId="ADAL" clId="{42505C56-0183-4938-A2BB-9B32C364CA2D}" dt="2025-05-22T13:03:18.579" v="4" actId="47"/>
        <pc:sldMkLst>
          <pc:docMk/>
          <pc:sldMk cId="3480926223" sldId="391"/>
        </pc:sldMkLst>
      </pc:sldChg>
      <pc:sldChg chg="del">
        <pc:chgData name="Sihan, Sibbir (NHS Dorset)" userId="92f4de6c-4fdc-48fd-8be4-62d328c4a756" providerId="ADAL" clId="{42505C56-0183-4938-A2BB-9B32C364CA2D}" dt="2025-05-22T13:02:50.383" v="1" actId="47"/>
        <pc:sldMkLst>
          <pc:docMk/>
          <pc:sldMk cId="3656576612" sldId="397"/>
        </pc:sldMkLst>
      </pc:sldChg>
      <pc:sldChg chg="del">
        <pc:chgData name="Sihan, Sibbir (NHS Dorset)" userId="92f4de6c-4fdc-48fd-8be4-62d328c4a756" providerId="ADAL" clId="{42505C56-0183-4938-A2BB-9B32C364CA2D}" dt="2025-05-22T13:02:48.713" v="0" actId="47"/>
        <pc:sldMkLst>
          <pc:docMk/>
          <pc:sldMk cId="3558438836" sldId="400"/>
        </pc:sldMkLst>
      </pc:sldChg>
      <pc:sldChg chg="del">
        <pc:chgData name="Sihan, Sibbir (NHS Dorset)" userId="92f4de6c-4fdc-48fd-8be4-62d328c4a756" providerId="ADAL" clId="{42505C56-0183-4938-A2BB-9B32C364CA2D}" dt="2025-05-22T13:03:29.239" v="9" actId="47"/>
        <pc:sldMkLst>
          <pc:docMk/>
          <pc:sldMk cId="2185359017" sldId="404"/>
        </pc:sldMkLst>
      </pc:sldChg>
      <pc:sldChg chg="del">
        <pc:chgData name="Sihan, Sibbir (NHS Dorset)" userId="92f4de6c-4fdc-48fd-8be4-62d328c4a756" providerId="ADAL" clId="{42505C56-0183-4938-A2BB-9B32C364CA2D}" dt="2025-05-22T13:03:33.061" v="11" actId="47"/>
        <pc:sldMkLst>
          <pc:docMk/>
          <pc:sldMk cId="207516398" sldId="405"/>
        </pc:sldMkLst>
      </pc:sldChg>
      <pc:sldChg chg="del">
        <pc:chgData name="Sihan, Sibbir (NHS Dorset)" userId="92f4de6c-4fdc-48fd-8be4-62d328c4a756" providerId="ADAL" clId="{42505C56-0183-4938-A2BB-9B32C364CA2D}" dt="2025-05-22T13:03:25.977" v="6" actId="47"/>
        <pc:sldMkLst>
          <pc:docMk/>
          <pc:sldMk cId="1461113923" sldId="406"/>
        </pc:sldMkLst>
      </pc:sldChg>
      <pc:sldChg chg="del">
        <pc:chgData name="Sihan, Sibbir (NHS Dorset)" userId="92f4de6c-4fdc-48fd-8be4-62d328c4a756" providerId="ADAL" clId="{42505C56-0183-4938-A2BB-9B32C364CA2D}" dt="2025-05-22T13:03:26.447" v="7" actId="47"/>
        <pc:sldMkLst>
          <pc:docMk/>
          <pc:sldMk cId="484567515" sldId="407"/>
        </pc:sldMkLst>
      </pc:sldChg>
      <pc:sldChg chg="del">
        <pc:chgData name="Sihan, Sibbir (NHS Dorset)" userId="92f4de6c-4fdc-48fd-8be4-62d328c4a756" providerId="ADAL" clId="{42505C56-0183-4938-A2BB-9B32C364CA2D}" dt="2025-05-22T13:03:28.321" v="8" actId="47"/>
        <pc:sldMkLst>
          <pc:docMk/>
          <pc:sldMk cId="1434691922" sldId="408"/>
        </pc:sldMkLst>
      </pc:sldChg>
      <pc:sldChg chg="del">
        <pc:chgData name="Sihan, Sibbir (NHS Dorset)" userId="92f4de6c-4fdc-48fd-8be4-62d328c4a756" providerId="ADAL" clId="{42505C56-0183-4938-A2BB-9B32C364CA2D}" dt="2025-05-22T13:03:31.874" v="10" actId="47"/>
        <pc:sldMkLst>
          <pc:docMk/>
          <pc:sldMk cId="1696176829" sldId="40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13452E4A-D5D2-4922-A1D4-97FCD3C046A0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96198108-7774-4295-8058-C7EEEAD37D9A}" type="parTrans" cxnId="{4EE8EB0A-8EEB-48A3-A40D-F5F3CF588035}">
      <dgm:prSet/>
      <dgm:spPr/>
      <dgm:t>
        <a:bodyPr/>
        <a:lstStyle/>
        <a:p>
          <a:endParaRPr lang="en-GB"/>
        </a:p>
      </dgm:t>
    </dgm:pt>
    <dgm:pt modelId="{1C1A49E8-A0D1-4BAB-BFAD-D2C21EF25355}" type="sibTrans" cxnId="{4EE8EB0A-8EEB-48A3-A40D-F5F3CF588035}">
      <dgm:prSet/>
      <dgm:spPr/>
      <dgm:t>
        <a:bodyPr/>
        <a:lstStyle/>
        <a:p>
          <a:endParaRPr lang="en-GB"/>
        </a:p>
      </dgm:t>
    </dgm:pt>
    <dgm:pt modelId="{6DD9C81C-86E9-4755-914F-14928D541776}">
      <dgm:prSet phldrT="[Text]"/>
      <dgm:spPr/>
      <dgm:t>
        <a:bodyPr/>
        <a:lstStyle/>
        <a:p>
          <a:r>
            <a:rPr lang="en-GB" dirty="0"/>
            <a:t>REPORTING ESTATE</a:t>
          </a:r>
        </a:p>
      </dgm:t>
    </dgm:pt>
    <dgm:pt modelId="{94CD4A24-0027-42BA-9E3A-D60D63A8A2A9}" type="parTrans" cxnId="{02386019-7E70-4DA7-A495-703B6DADADDB}">
      <dgm:prSet/>
      <dgm:spPr/>
      <dgm:t>
        <a:bodyPr/>
        <a:lstStyle/>
        <a:p>
          <a:endParaRPr lang="en-GB"/>
        </a:p>
      </dgm:t>
    </dgm:pt>
    <dgm:pt modelId="{0AB2DE00-54CF-4C49-90F6-863D20597A5A}" type="sibTrans" cxnId="{02386019-7E70-4DA7-A495-703B6DADADDB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3">
        <dgm:presLayoutVars>
          <dgm:bulletEnabled val="1"/>
        </dgm:presLayoutVars>
      </dgm:prSet>
      <dgm:spPr/>
    </dgm:pt>
    <dgm:pt modelId="{505D5E33-6727-4382-AE84-837387978361}" type="pres">
      <dgm:prSet presAssocID="{57120AFC-2DA2-4465-ADD1-9198AA0294C5}" presName="spacerL" presStyleCnt="0"/>
      <dgm:spPr/>
    </dgm:pt>
    <dgm:pt modelId="{4574A99E-3000-4901-9DA0-1F0535D9D2BB}" type="pres">
      <dgm:prSet presAssocID="{57120AFC-2DA2-4465-ADD1-9198AA0294C5}" presName="sibTrans" presStyleLbl="sibTrans2D1" presStyleIdx="0" presStyleCnt="2"/>
      <dgm:spPr/>
    </dgm:pt>
    <dgm:pt modelId="{89E15704-C17D-4B16-A436-EFE64AE86F60}" type="pres">
      <dgm:prSet presAssocID="{57120AFC-2DA2-4465-ADD1-9198AA0294C5}" presName="spacerR" presStyleCnt="0"/>
      <dgm:spPr/>
    </dgm:pt>
    <dgm:pt modelId="{195EB3F4-CDED-4491-B4D5-140DCA79983E}" type="pres">
      <dgm:prSet presAssocID="{13452E4A-D5D2-4922-A1D4-97FCD3C046A0}" presName="node" presStyleLbl="node1" presStyleIdx="1" presStyleCnt="3">
        <dgm:presLayoutVars>
          <dgm:bulletEnabled val="1"/>
        </dgm:presLayoutVars>
      </dgm:prSet>
      <dgm:spPr/>
    </dgm:pt>
    <dgm:pt modelId="{31C50F95-7C09-4B69-AFA7-D8F666791928}" type="pres">
      <dgm:prSet presAssocID="{1C1A49E8-A0D1-4BAB-BFAD-D2C21EF25355}" presName="spacerL" presStyleCnt="0"/>
      <dgm:spPr/>
    </dgm:pt>
    <dgm:pt modelId="{93B726F0-B88B-4918-A666-559437ED3314}" type="pres">
      <dgm:prSet presAssocID="{1C1A49E8-A0D1-4BAB-BFAD-D2C21EF25355}" presName="sibTrans" presStyleLbl="sibTrans2D1" presStyleIdx="1" presStyleCnt="2"/>
      <dgm:spPr/>
    </dgm:pt>
    <dgm:pt modelId="{1F4A7FDD-60F4-461C-98DF-85E07B9FB6A0}" type="pres">
      <dgm:prSet presAssocID="{1C1A49E8-A0D1-4BAB-BFAD-D2C21EF25355}" presName="spacerR" presStyleCnt="0"/>
      <dgm:spPr/>
    </dgm:pt>
    <dgm:pt modelId="{97A07FCD-ABCD-4FF1-B0EB-ABC53EDFBE5B}" type="pres">
      <dgm:prSet presAssocID="{6DD9C81C-86E9-4755-914F-14928D541776}" presName="node" presStyleLbl="node1" presStyleIdx="2" presStyleCnt="3">
        <dgm:presLayoutVars>
          <dgm:bulletEnabled val="1"/>
        </dgm:presLayoutVars>
      </dgm:prSet>
      <dgm:spPr/>
    </dgm:pt>
  </dgm:ptLst>
  <dgm:cxnLst>
    <dgm:cxn modelId="{4EE8EB0A-8EEB-48A3-A40D-F5F3CF588035}" srcId="{4DD870B2-0B66-4662-AF03-B122A3E663C9}" destId="{13452E4A-D5D2-4922-A1D4-97FCD3C046A0}" srcOrd="1" destOrd="0" parTransId="{96198108-7774-4295-8058-C7EEEAD37D9A}" sibTransId="{1C1A49E8-A0D1-4BAB-BFAD-D2C21EF25355}"/>
    <dgm:cxn modelId="{02386019-7E70-4DA7-A495-703B6DADADDB}" srcId="{4DD870B2-0B66-4662-AF03-B122A3E663C9}" destId="{6DD9C81C-86E9-4755-914F-14928D541776}" srcOrd="2" destOrd="0" parTransId="{94CD4A24-0027-42BA-9E3A-D60D63A8A2A9}" sibTransId="{0AB2DE00-54CF-4C49-90F6-863D20597A5A}"/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CDD2119E-3644-4D3A-A876-62D2723EBEF8}" type="presOf" srcId="{57120AFC-2DA2-4465-ADD1-9198AA0294C5}" destId="{4574A99E-3000-4901-9DA0-1F0535D9D2BB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F2E5ABD1-23BD-4F64-9D08-46C82D7A2AF8}" type="presOf" srcId="{13452E4A-D5D2-4922-A1D4-97FCD3C046A0}" destId="{195EB3F4-CDED-4491-B4D5-140DCA79983E}" srcOrd="0" destOrd="0" presId="urn:microsoft.com/office/officeart/2005/8/layout/equation1"/>
    <dgm:cxn modelId="{A2D2F9EF-67E3-424E-94D7-42BF7A3BEBDC}" type="presOf" srcId="{1C1A49E8-A0D1-4BAB-BFAD-D2C21EF25355}" destId="{93B726F0-B88B-4918-A666-559437ED3314}" srcOrd="0" destOrd="0" presId="urn:microsoft.com/office/officeart/2005/8/layout/equation1"/>
    <dgm:cxn modelId="{DECACBF3-0855-4410-BA41-CE5393315754}" type="presOf" srcId="{6DD9C81C-86E9-4755-914F-14928D541776}" destId="{97A07FCD-ABCD-4FF1-B0EB-ABC53EDFBE5B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  <dgm:cxn modelId="{6E1E3CA6-229F-4C4D-AB7C-90BB470140DC}" type="presParOf" srcId="{AF10708C-2406-4221-B210-1D1DEDE85AD4}" destId="{505D5E33-6727-4382-AE84-837387978361}" srcOrd="1" destOrd="0" presId="urn:microsoft.com/office/officeart/2005/8/layout/equation1"/>
    <dgm:cxn modelId="{1A7FDB56-02FD-495F-8246-5962591916B6}" type="presParOf" srcId="{AF10708C-2406-4221-B210-1D1DEDE85AD4}" destId="{4574A99E-3000-4901-9DA0-1F0535D9D2BB}" srcOrd="2" destOrd="0" presId="urn:microsoft.com/office/officeart/2005/8/layout/equation1"/>
    <dgm:cxn modelId="{FA715080-1620-498C-876D-F6F431CC95C3}" type="presParOf" srcId="{AF10708C-2406-4221-B210-1D1DEDE85AD4}" destId="{89E15704-C17D-4B16-A436-EFE64AE86F60}" srcOrd="3" destOrd="0" presId="urn:microsoft.com/office/officeart/2005/8/layout/equation1"/>
    <dgm:cxn modelId="{F6F962EB-653C-4A59-B8BB-0A976328E45E}" type="presParOf" srcId="{AF10708C-2406-4221-B210-1D1DEDE85AD4}" destId="{195EB3F4-CDED-4491-B4D5-140DCA79983E}" srcOrd="4" destOrd="0" presId="urn:microsoft.com/office/officeart/2005/8/layout/equation1"/>
    <dgm:cxn modelId="{9AD770C5-3C36-4F5D-882F-93F1B912607E}" type="presParOf" srcId="{AF10708C-2406-4221-B210-1D1DEDE85AD4}" destId="{31C50F95-7C09-4B69-AFA7-D8F666791928}" srcOrd="5" destOrd="0" presId="urn:microsoft.com/office/officeart/2005/8/layout/equation1"/>
    <dgm:cxn modelId="{DF5DEB42-ADA9-4D23-A706-8BD4F2965C40}" type="presParOf" srcId="{AF10708C-2406-4221-B210-1D1DEDE85AD4}" destId="{93B726F0-B88B-4918-A666-559437ED3314}" srcOrd="6" destOrd="0" presId="urn:microsoft.com/office/officeart/2005/8/layout/equation1"/>
    <dgm:cxn modelId="{24617830-4481-409D-B06B-1E67C6B514C9}" type="presParOf" srcId="{AF10708C-2406-4221-B210-1D1DEDE85AD4}" destId="{1F4A7FDD-60F4-461C-98DF-85E07B9FB6A0}" srcOrd="7" destOrd="0" presId="urn:microsoft.com/office/officeart/2005/8/layout/equation1"/>
    <dgm:cxn modelId="{BB1F86A7-EF09-4531-B85E-874938329F6A}" type="presParOf" srcId="{AF10708C-2406-4221-B210-1D1DEDE85AD4}" destId="{97A07FCD-ABCD-4FF1-B0EB-ABC53EDFBE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(Fabric LH)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(Fabric LH)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(Fabric 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(Fabric LH)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(Fabric LH)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(Fabric 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1016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DATA ENGINEERING</a:t>
          </a:r>
        </a:p>
      </dsp:txBody>
      <dsp:txXfrm>
        <a:off x="198349" y="959753"/>
        <a:ext cx="952811" cy="952811"/>
      </dsp:txXfrm>
    </dsp:sp>
    <dsp:sp modelId="{4574A99E-3000-4901-9DA0-1F0535D9D2BB}">
      <dsp:nvSpPr>
        <dsp:cNvPr id="0" name=""/>
        <dsp:cNvSpPr/>
      </dsp:nvSpPr>
      <dsp:spPr>
        <a:xfrm>
          <a:off x="1457909" y="1045390"/>
          <a:ext cx="781536" cy="7815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561502" y="1344249"/>
        <a:ext cx="574350" cy="183818"/>
      </dsp:txXfrm>
    </dsp:sp>
    <dsp:sp modelId="{195EB3F4-CDED-4491-B4D5-140DCA79983E}">
      <dsp:nvSpPr>
        <dsp:cNvPr id="0" name=""/>
        <dsp:cNvSpPr/>
      </dsp:nvSpPr>
      <dsp:spPr>
        <a:xfrm>
          <a:off x="2348861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POWER BI DEVELOPMENT</a:t>
          </a:r>
        </a:p>
      </dsp:txBody>
      <dsp:txXfrm>
        <a:off x="2546194" y="959753"/>
        <a:ext cx="952811" cy="952811"/>
      </dsp:txXfrm>
    </dsp:sp>
    <dsp:sp modelId="{93B726F0-B88B-4918-A666-559437ED3314}">
      <dsp:nvSpPr>
        <dsp:cNvPr id="0" name=""/>
        <dsp:cNvSpPr/>
      </dsp:nvSpPr>
      <dsp:spPr>
        <a:xfrm>
          <a:off x="3805753" y="1045390"/>
          <a:ext cx="781536" cy="78153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909346" y="1206386"/>
        <a:ext cx="574350" cy="459544"/>
      </dsp:txXfrm>
    </dsp:sp>
    <dsp:sp modelId="{97A07FCD-ABCD-4FF1-B0EB-ABC53EDFBE5B}">
      <dsp:nvSpPr>
        <dsp:cNvPr id="0" name=""/>
        <dsp:cNvSpPr/>
      </dsp:nvSpPr>
      <dsp:spPr>
        <a:xfrm>
          <a:off x="4696705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REPORTING ESTATE</a:t>
          </a:r>
        </a:p>
      </dsp:txBody>
      <dsp:txXfrm>
        <a:off x="4894038" y="959753"/>
        <a:ext cx="952811" cy="952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ENGINEERING</a:t>
          </a:r>
        </a:p>
      </dsp:txBody>
      <dsp:txXfrm>
        <a:off x="342178" y="342438"/>
        <a:ext cx="1652183" cy="1652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72515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Bronze (Fabric LH)</a:t>
          </a:r>
        </a:p>
      </dsp:txBody>
      <dsp:txXfrm>
        <a:off x="99645" y="443944"/>
        <a:ext cx="587725" cy="501492"/>
      </dsp:txXfrm>
    </dsp:sp>
    <dsp:sp modelId="{A38ED3D3-D819-4204-83DE-047C8E1AA6EB}">
      <dsp:nvSpPr>
        <dsp:cNvPr id="0" name=""/>
        <dsp:cNvSpPr/>
      </dsp:nvSpPr>
      <dsp:spPr>
        <a:xfrm>
          <a:off x="748982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Silver (Fabric LH)</a:t>
          </a:r>
        </a:p>
      </dsp:txBody>
      <dsp:txXfrm>
        <a:off x="776112" y="443944"/>
        <a:ext cx="587725" cy="501492"/>
      </dsp:txXfrm>
    </dsp:sp>
    <dsp:sp modelId="{DF547110-6BDF-4DD7-A74E-7242117799BE}">
      <dsp:nvSpPr>
        <dsp:cNvPr id="0" name=""/>
        <dsp:cNvSpPr/>
      </dsp:nvSpPr>
      <dsp:spPr>
        <a:xfrm>
          <a:off x="1425449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Gold (Fabric DW)</a:t>
          </a:r>
        </a:p>
      </dsp:txBody>
      <dsp:txXfrm>
        <a:off x="1452579" y="443944"/>
        <a:ext cx="587725" cy="501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72515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Bronze (Fabric LH)</a:t>
          </a:r>
        </a:p>
      </dsp:txBody>
      <dsp:txXfrm>
        <a:off x="99645" y="443944"/>
        <a:ext cx="587725" cy="501492"/>
      </dsp:txXfrm>
    </dsp:sp>
    <dsp:sp modelId="{A38ED3D3-D819-4204-83DE-047C8E1AA6EB}">
      <dsp:nvSpPr>
        <dsp:cNvPr id="0" name=""/>
        <dsp:cNvSpPr/>
      </dsp:nvSpPr>
      <dsp:spPr>
        <a:xfrm>
          <a:off x="748982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Silver (Fabric LH)</a:t>
          </a:r>
        </a:p>
      </dsp:txBody>
      <dsp:txXfrm>
        <a:off x="776112" y="443944"/>
        <a:ext cx="587725" cy="501492"/>
      </dsp:txXfrm>
    </dsp:sp>
    <dsp:sp modelId="{DF547110-6BDF-4DD7-A74E-7242117799BE}">
      <dsp:nvSpPr>
        <dsp:cNvPr id="0" name=""/>
        <dsp:cNvSpPr/>
      </dsp:nvSpPr>
      <dsp:spPr>
        <a:xfrm>
          <a:off x="1425449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Gold (Fabric DW)</a:t>
          </a:r>
        </a:p>
      </dsp:txBody>
      <dsp:txXfrm>
        <a:off x="1452579" y="443944"/>
        <a:ext cx="587725" cy="501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Power BI Development</a:t>
          </a:r>
        </a:p>
      </dsp:txBody>
      <dsp:txXfrm>
        <a:off x="342178" y="342438"/>
        <a:ext cx="1652183" cy="165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5/22/2025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5/22/2025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2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628" y="482261"/>
            <a:ext cx="5824186" cy="2197439"/>
          </a:xfrm>
        </p:spPr>
        <p:txBody>
          <a:bodyPr/>
          <a:lstStyle/>
          <a:p>
            <a:r>
              <a:rPr lang="en-US" altLang="zh-CN" dirty="0"/>
              <a:t>Sibbir Sihan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2729354"/>
            <a:ext cx="5824186" cy="876323"/>
          </a:xfrm>
        </p:spPr>
        <p:txBody>
          <a:bodyPr/>
          <a:lstStyle/>
          <a:p>
            <a:r>
              <a:rPr lang="en-US" altLang="zh-CN" dirty="0"/>
              <a:t>Microsoft Certified Data 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E120-ADD1-2A77-D56A-D37AA9A86104}"/>
              </a:ext>
            </a:extLst>
          </p:cNvPr>
          <p:cNvSpPr txBox="1"/>
          <p:nvPr/>
        </p:nvSpPr>
        <p:spPr>
          <a:xfrm>
            <a:off x="828078" y="3352800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NHS Dorset Lead Data Engineer</a:t>
            </a:r>
          </a:p>
          <a:p>
            <a:pPr marL="285750" indent="-285750">
              <a:buFontTx/>
              <a:buChar char="-"/>
            </a:pPr>
            <a:r>
              <a:rPr lang="en-GB" dirty="0"/>
              <a:t>British Civil Service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American Silicone Valley Software Company</a:t>
            </a:r>
          </a:p>
          <a:p>
            <a:pPr marL="285750" indent="-285750">
              <a:buFontTx/>
              <a:buChar char="-"/>
            </a:pPr>
            <a:r>
              <a:rPr lang="en-GB" dirty="0"/>
              <a:t>AG: Largest RMG Denim Manufacturer in the world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5579-153C-623F-2D7F-4B693FE1C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2612126-AD05-78B3-3AD6-D91BA65E5E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711325" y="1079500"/>
            <a:ext cx="2333625" cy="3280836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4D8992-012F-A85F-3C99-546D11CB3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626609"/>
              </p:ext>
            </p:extLst>
          </p:nvPr>
        </p:nvGraphicFramePr>
        <p:xfrm>
          <a:off x="5067300" y="442382"/>
          <a:ext cx="6045200" cy="2872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4E6F72-9C2F-7F18-0479-7CA2EE46BFCC}"/>
              </a:ext>
            </a:extLst>
          </p:cNvPr>
          <p:cNvSpPr txBox="1"/>
          <p:nvPr/>
        </p:nvSpPr>
        <p:spPr>
          <a:xfrm>
            <a:off x="5670551" y="3130550"/>
            <a:ext cx="588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Need a way to maintain the data ingestion, cleaning and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data warehouse where data is finalised for Power Bi Consumption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Maintain Extract, Transform and Load logics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Implementing Slow Changing Dimension in Code to load data into Warehouse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way to save analytical cost by implementing Kimball Data Model at Warehouse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37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E924-621E-A019-3332-48B863BA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7B2516-5E86-B88A-6F29-749BD79E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02709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EA6E8-676A-696A-96B7-E907C7C90392}"/>
              </a:ext>
            </a:extLst>
          </p:cNvPr>
          <p:cNvSpPr txBox="1"/>
          <p:nvPr/>
        </p:nvSpPr>
        <p:spPr>
          <a:xfrm>
            <a:off x="5651500" y="171450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Engineering Architecture</a:t>
            </a:r>
          </a:p>
          <a:p>
            <a:pPr algn="ctr"/>
            <a:r>
              <a:rPr lang="en-GB" dirty="0"/>
              <a:t>(if you do not have one already)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D7F549-35B1-DF02-0ED7-6137A511C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96673"/>
              </p:ext>
            </p:extLst>
          </p:nvPr>
        </p:nvGraphicFramePr>
        <p:xfrm>
          <a:off x="7820025" y="1269255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6B44B0-503A-E0B4-E034-19FDBEC62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03792"/>
              </p:ext>
            </p:extLst>
          </p:nvPr>
        </p:nvGraphicFramePr>
        <p:xfrm>
          <a:off x="5076825" y="1561727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A1ACA-A487-5D82-7943-CA8FB8CAC2D1}"/>
              </a:ext>
            </a:extLst>
          </p:cNvPr>
          <p:cNvCxnSpPr>
            <a:cxnSpLocks/>
          </p:cNvCxnSpPr>
          <p:nvPr/>
        </p:nvCxnSpPr>
        <p:spPr>
          <a:xfrm>
            <a:off x="6369050" y="2019300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6BD23F-F661-8B93-C4BE-BD4C13977B8E}"/>
              </a:ext>
            </a:extLst>
          </p:cNvPr>
          <p:cNvSpPr txBox="1"/>
          <p:nvPr/>
        </p:nvSpPr>
        <p:spPr>
          <a:xfrm>
            <a:off x="6411000" y="2019300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90C8-5283-DF8A-ADDC-ECA8A7B33B69}"/>
              </a:ext>
            </a:extLst>
          </p:cNvPr>
          <p:cNvSpPr txBox="1"/>
          <p:nvPr/>
        </p:nvSpPr>
        <p:spPr>
          <a:xfrm>
            <a:off x="7423150" y="974310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Lakehouse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AB856-A1B6-9D6F-42E5-258E9229A005}"/>
              </a:ext>
            </a:extLst>
          </p:cNvPr>
          <p:cNvSpPr/>
          <p:nvPr/>
        </p:nvSpPr>
        <p:spPr>
          <a:xfrm>
            <a:off x="4749800" y="1189754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31664-072E-3EBB-7758-EE2EF500ADF4}"/>
              </a:ext>
            </a:extLst>
          </p:cNvPr>
          <p:cNvSpPr txBox="1"/>
          <p:nvPr/>
        </p:nvSpPr>
        <p:spPr>
          <a:xfrm>
            <a:off x="7820025" y="2639749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Notebooks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Notebooks Orchestration in Data Pipeline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8440992-6164-E9DE-3F09-0B7B93412996}"/>
              </a:ext>
            </a:extLst>
          </p:cNvPr>
          <p:cNvSpPr/>
          <p:nvPr/>
        </p:nvSpPr>
        <p:spPr>
          <a:xfrm>
            <a:off x="7277100" y="3232150"/>
            <a:ext cx="304802" cy="406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CCC22-1B57-AB68-2B24-53D906713598}"/>
              </a:ext>
            </a:extLst>
          </p:cNvPr>
          <p:cNvSpPr/>
          <p:nvPr/>
        </p:nvSpPr>
        <p:spPr>
          <a:xfrm>
            <a:off x="4813300" y="1269255"/>
            <a:ext cx="1390650" cy="16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Sandbox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C5AE0D9-8D17-2AF3-0943-F975E745C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82793"/>
              </p:ext>
            </p:extLst>
          </p:nvPr>
        </p:nvGraphicFramePr>
        <p:xfrm>
          <a:off x="7820025" y="3855899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9EFFA4B-E864-BD5B-EE5E-EE62B02F7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069711"/>
              </p:ext>
            </p:extLst>
          </p:nvPr>
        </p:nvGraphicFramePr>
        <p:xfrm>
          <a:off x="5076825" y="4148371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B808D-0A69-6564-B7E8-B02FE9FA51C9}"/>
              </a:ext>
            </a:extLst>
          </p:cNvPr>
          <p:cNvCxnSpPr>
            <a:cxnSpLocks/>
          </p:cNvCxnSpPr>
          <p:nvPr/>
        </p:nvCxnSpPr>
        <p:spPr>
          <a:xfrm>
            <a:off x="6369050" y="4605944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755203-18D7-5E41-F959-7C840B9A2F9F}"/>
              </a:ext>
            </a:extLst>
          </p:cNvPr>
          <p:cNvSpPr txBox="1"/>
          <p:nvPr/>
        </p:nvSpPr>
        <p:spPr>
          <a:xfrm>
            <a:off x="6411000" y="460594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7229-F048-AC10-1025-4DE7BB8E79B1}"/>
              </a:ext>
            </a:extLst>
          </p:cNvPr>
          <p:cNvSpPr/>
          <p:nvPr/>
        </p:nvSpPr>
        <p:spPr>
          <a:xfrm>
            <a:off x="4749800" y="3776398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8A280-0334-FA09-3C6F-AD70ABD10884}"/>
              </a:ext>
            </a:extLst>
          </p:cNvPr>
          <p:cNvSpPr txBox="1"/>
          <p:nvPr/>
        </p:nvSpPr>
        <p:spPr>
          <a:xfrm>
            <a:off x="7820025" y="5226393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Notebooks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Notebooks Orchestration in Data 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303E5A-4C44-84A7-1471-ADC84CF2D073}"/>
              </a:ext>
            </a:extLst>
          </p:cNvPr>
          <p:cNvSpPr/>
          <p:nvPr/>
        </p:nvSpPr>
        <p:spPr>
          <a:xfrm>
            <a:off x="4813300" y="3855899"/>
            <a:ext cx="1390650" cy="170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Test/Live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BC36354-DD95-D5B2-CDBD-3944B980CF71}"/>
              </a:ext>
            </a:extLst>
          </p:cNvPr>
          <p:cNvSpPr/>
          <p:nvPr/>
        </p:nvSpPr>
        <p:spPr>
          <a:xfrm>
            <a:off x="10236200" y="1035050"/>
            <a:ext cx="730250" cy="4870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E974C-6E59-92B9-5150-28F849433BBC}"/>
              </a:ext>
            </a:extLst>
          </p:cNvPr>
          <p:cNvSpPr/>
          <p:nvPr/>
        </p:nvSpPr>
        <p:spPr>
          <a:xfrm>
            <a:off x="11071227" y="2235165"/>
            <a:ext cx="898525" cy="2315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to auto deploy from Environments</a:t>
            </a:r>
            <a:br>
              <a:rPr lang="en-GB" sz="800" dirty="0"/>
            </a:b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92026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B8E3-4AA7-B37C-8547-44DFAAF5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96CA57-5C99-8D64-7A29-6E8BBDFEE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03774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CB0F51-40C3-D2B8-B97B-E4ACB62B3BCE}"/>
              </a:ext>
            </a:extLst>
          </p:cNvPr>
          <p:cNvSpPr txBox="1"/>
          <p:nvPr/>
        </p:nvSpPr>
        <p:spPr>
          <a:xfrm>
            <a:off x="5595937" y="217549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BI Development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542A6-EC12-AAC5-4479-0A779CC2C8BD}"/>
              </a:ext>
            </a:extLst>
          </p:cNvPr>
          <p:cNvSpPr/>
          <p:nvPr/>
        </p:nvSpPr>
        <p:spPr>
          <a:xfrm>
            <a:off x="4749800" y="1189753"/>
            <a:ext cx="6005286" cy="4398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E90DFC2-2356-DBC3-C3C2-6FBCA35728D0}"/>
              </a:ext>
            </a:extLst>
          </p:cNvPr>
          <p:cNvSpPr/>
          <p:nvPr/>
        </p:nvSpPr>
        <p:spPr>
          <a:xfrm rot="5400000">
            <a:off x="7296150" y="1229799"/>
            <a:ext cx="730250" cy="5134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87DF2-64E5-382F-EA2E-61C5C2F9A720}"/>
              </a:ext>
            </a:extLst>
          </p:cNvPr>
          <p:cNvSpPr/>
          <p:nvPr/>
        </p:nvSpPr>
        <p:spPr>
          <a:xfrm>
            <a:off x="5508625" y="4161959"/>
            <a:ext cx="4305300" cy="107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and PowerShell to auto deploy from Git and Stages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A782-8432-4FA3-7150-F46736D45645}"/>
              </a:ext>
            </a:extLst>
          </p:cNvPr>
          <p:cNvSpPr txBox="1"/>
          <p:nvPr/>
        </p:nvSpPr>
        <p:spPr>
          <a:xfrm>
            <a:off x="5222282" y="2939503"/>
            <a:ext cx="105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 Repo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8EF71-D52D-B566-03B8-7409ED617DBD}"/>
              </a:ext>
            </a:extLst>
          </p:cNvPr>
          <p:cNvSpPr/>
          <p:nvPr/>
        </p:nvSpPr>
        <p:spPr>
          <a:xfrm>
            <a:off x="5156199" y="2226105"/>
            <a:ext cx="879477" cy="633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pbip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AE2CB-E707-635C-4D61-EBADA831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717114"/>
            <a:ext cx="3492147" cy="17091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70F6F-8741-0ADD-C8B8-3B8D3B14A7E6}"/>
              </a:ext>
            </a:extLst>
          </p:cNvPr>
          <p:cNvSpPr/>
          <p:nvPr/>
        </p:nvSpPr>
        <p:spPr>
          <a:xfrm>
            <a:off x="5032310" y="2065176"/>
            <a:ext cx="1063690" cy="1151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77A4C-990E-A33D-1407-7ABF1958238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96000" y="2640839"/>
            <a:ext cx="547396" cy="34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0FE8-E7B2-4B7E-A525-88208628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1194506"/>
            <a:ext cx="10504000" cy="4468988"/>
          </a:xfrm>
        </p:spPr>
        <p:txBody>
          <a:bodyPr/>
          <a:lstStyle/>
          <a:p>
            <a:r>
              <a:rPr lang="en-GB" dirty="0"/>
              <a:t>MANY ways of implementing a data INFRASTRUCTURE, we just talked about one APPROACH.</a:t>
            </a:r>
          </a:p>
        </p:txBody>
      </p:sp>
    </p:spTree>
    <p:extLst>
      <p:ext uri="{BB962C8B-B14F-4D97-AF65-F5344CB8AC3E}">
        <p14:creationId xmlns:p14="http://schemas.microsoft.com/office/powerpoint/2010/main" val="40267225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1333B44-FF7C-4DD4-AB3A-1FC68C05FF35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21705155-b4ce-4c69-95dc-4fd6cb8c557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8de0ec0-4312-429b-9ba4-a6f7899b86f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536</TotalTime>
  <Words>265</Words>
  <Application>Microsoft Office PowerPoint</Application>
  <PresentationFormat>Widescreen</PresentationFormat>
  <Paragraphs>48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等线</vt:lpstr>
      <vt:lpstr>Arial</vt:lpstr>
      <vt:lpstr>Segoe UI Black</vt:lpstr>
      <vt:lpstr>Wingdings</vt:lpstr>
      <vt:lpstr>Custom</vt:lpstr>
      <vt:lpstr>Sibbir Sihan</vt:lpstr>
      <vt:lpstr>PowerPoint Presentation</vt:lpstr>
      <vt:lpstr>PowerPoint Presentation</vt:lpstr>
      <vt:lpstr>PowerPoint Presentation</vt:lpstr>
      <vt:lpstr>MANY ways of implementing a data INFRASTRUCTURE, we just talked about one APPROACH.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Sihan, Sibbir (NHS Dorset)</dc:creator>
  <cp:lastModifiedBy>Sihan, Sibbir (NHS Dorset)</cp:lastModifiedBy>
  <cp:revision>2</cp:revision>
  <dcterms:modified xsi:type="dcterms:W3CDTF">2025-05-22T13:03:37Z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