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0"/>
  </p:notesMasterIdLst>
  <p:sldIdLst>
    <p:sldId id="257" r:id="rId5"/>
    <p:sldId id="258" r:id="rId6"/>
    <p:sldId id="259" r:id="rId7"/>
    <p:sldId id="264" r:id="rId8"/>
    <p:sldId id="285" r:id="rId9"/>
    <p:sldId id="272" r:id="rId10"/>
    <p:sldId id="273" r:id="rId11"/>
    <p:sldId id="284" r:id="rId12"/>
    <p:sldId id="275" r:id="rId13"/>
    <p:sldId id="276" r:id="rId14"/>
    <p:sldId id="277" r:id="rId15"/>
    <p:sldId id="278" r:id="rId16"/>
    <p:sldId id="279" r:id="rId17"/>
    <p:sldId id="283"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16A5C4-9874-47D6-9C37-A37E3F179CF9}" v="1" dt="2023-11-20T23:08:06.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wani, Zeeshan Hanif" userId="ea655875-a3e8-437b-bd1d-dc978d13beea" providerId="ADAL" clId="{9BFA9383-1C49-4929-8300-6E989FF726F9}"/>
    <pc:docChg chg="custSel delSld modSld">
      <pc:chgData name="Mawani, Zeeshan Hanif" userId="ea655875-a3e8-437b-bd1d-dc978d13beea" providerId="ADAL" clId="{9BFA9383-1C49-4929-8300-6E989FF726F9}" dt="2023-11-15T01:15:59.288" v="154" actId="1076"/>
      <pc:docMkLst>
        <pc:docMk/>
      </pc:docMkLst>
      <pc:sldChg chg="addSp delSp modSp mod">
        <pc:chgData name="Mawani, Zeeshan Hanif" userId="ea655875-a3e8-437b-bd1d-dc978d13beea" providerId="ADAL" clId="{9BFA9383-1C49-4929-8300-6E989FF726F9}" dt="2023-11-15T01:15:00.749" v="153" actId="165"/>
        <pc:sldMkLst>
          <pc:docMk/>
          <pc:sldMk cId="1263282767" sldId="257"/>
        </pc:sldMkLst>
        <pc:spChg chg="mod">
          <ac:chgData name="Mawani, Zeeshan Hanif" userId="ea655875-a3e8-437b-bd1d-dc978d13beea" providerId="ADAL" clId="{9BFA9383-1C49-4929-8300-6E989FF726F9}" dt="2023-11-15T01:12:26.602" v="135" actId="20577"/>
          <ac:spMkLst>
            <pc:docMk/>
            <pc:sldMk cId="1263282767" sldId="257"/>
            <ac:spMk id="9" creationId="{CD040C75-7BDA-D34C-E74D-B66EE2C8D393}"/>
          </ac:spMkLst>
        </pc:spChg>
        <pc:spChg chg="mod">
          <ac:chgData name="Mawani, Zeeshan Hanif" userId="ea655875-a3e8-437b-bd1d-dc978d13beea" providerId="ADAL" clId="{9BFA9383-1C49-4929-8300-6E989FF726F9}" dt="2023-11-15T01:14:57.123" v="152" actId="1076"/>
          <ac:spMkLst>
            <pc:docMk/>
            <pc:sldMk cId="1263282767" sldId="257"/>
            <ac:spMk id="1031" creationId="{860606AA-8650-6F12-01CC-AA1145023916}"/>
          </ac:spMkLst>
        </pc:spChg>
        <pc:grpChg chg="add del mod">
          <ac:chgData name="Mawani, Zeeshan Hanif" userId="ea655875-a3e8-437b-bd1d-dc978d13beea" providerId="ADAL" clId="{9BFA9383-1C49-4929-8300-6E989FF726F9}" dt="2023-11-15T01:15:00.749" v="153" actId="165"/>
          <ac:grpSpMkLst>
            <pc:docMk/>
            <pc:sldMk cId="1263282767" sldId="257"/>
            <ac:grpSpMk id="10" creationId="{0DDDE755-AA08-50F1-2A99-C48D604D9FF6}"/>
          </ac:grpSpMkLst>
        </pc:grpChg>
        <pc:picChg chg="mod topLvl">
          <ac:chgData name="Mawani, Zeeshan Hanif" userId="ea655875-a3e8-437b-bd1d-dc978d13beea" providerId="ADAL" clId="{9BFA9383-1C49-4929-8300-6E989FF726F9}" dt="2023-11-15T01:15:00.749" v="153" actId="165"/>
          <ac:picMkLst>
            <pc:docMk/>
            <pc:sldMk cId="1263282767" sldId="257"/>
            <ac:picMk id="2" creationId="{575615E0-C4F2-74CF-CC7A-1563C739527E}"/>
          </ac:picMkLst>
        </pc:picChg>
        <pc:picChg chg="mod topLvl">
          <ac:chgData name="Mawani, Zeeshan Hanif" userId="ea655875-a3e8-437b-bd1d-dc978d13beea" providerId="ADAL" clId="{9BFA9383-1C49-4929-8300-6E989FF726F9}" dt="2023-11-15T01:15:00.749" v="153" actId="165"/>
          <ac:picMkLst>
            <pc:docMk/>
            <pc:sldMk cId="1263282767" sldId="257"/>
            <ac:picMk id="3" creationId="{322663D5-5105-30E8-59A3-CB565CECC931}"/>
          </ac:picMkLst>
        </pc:picChg>
        <pc:picChg chg="mod topLvl">
          <ac:chgData name="Mawani, Zeeshan Hanif" userId="ea655875-a3e8-437b-bd1d-dc978d13beea" providerId="ADAL" clId="{9BFA9383-1C49-4929-8300-6E989FF726F9}" dt="2023-11-15T01:15:00.749" v="153" actId="165"/>
          <ac:picMkLst>
            <pc:docMk/>
            <pc:sldMk cId="1263282767" sldId="257"/>
            <ac:picMk id="4" creationId="{4B269F42-BE5C-11D7-7A63-4650C872007B}"/>
          </ac:picMkLst>
        </pc:picChg>
        <pc:picChg chg="mod topLvl">
          <ac:chgData name="Mawani, Zeeshan Hanif" userId="ea655875-a3e8-437b-bd1d-dc978d13beea" providerId="ADAL" clId="{9BFA9383-1C49-4929-8300-6E989FF726F9}" dt="2023-11-15T01:15:00.749" v="153" actId="165"/>
          <ac:picMkLst>
            <pc:docMk/>
            <pc:sldMk cId="1263282767" sldId="257"/>
            <ac:picMk id="5" creationId="{2D843DAD-11DC-BB1B-1AE7-A302E437BFF7}"/>
          </ac:picMkLst>
        </pc:picChg>
        <pc:picChg chg="mod topLvl">
          <ac:chgData name="Mawani, Zeeshan Hanif" userId="ea655875-a3e8-437b-bd1d-dc978d13beea" providerId="ADAL" clId="{9BFA9383-1C49-4929-8300-6E989FF726F9}" dt="2023-11-15T01:15:00.749" v="153" actId="165"/>
          <ac:picMkLst>
            <pc:docMk/>
            <pc:sldMk cId="1263282767" sldId="257"/>
            <ac:picMk id="6" creationId="{443D4899-8507-0F3C-5BD4-D458A7C15440}"/>
          </ac:picMkLst>
        </pc:picChg>
        <pc:picChg chg="mod topLvl">
          <ac:chgData name="Mawani, Zeeshan Hanif" userId="ea655875-a3e8-437b-bd1d-dc978d13beea" providerId="ADAL" clId="{9BFA9383-1C49-4929-8300-6E989FF726F9}" dt="2023-11-15T01:15:00.749" v="153" actId="165"/>
          <ac:picMkLst>
            <pc:docMk/>
            <pc:sldMk cId="1263282767" sldId="257"/>
            <ac:picMk id="7" creationId="{B69247A0-5D75-1D8E-A3C9-4D35EB7A85C0}"/>
          </ac:picMkLst>
        </pc:picChg>
        <pc:picChg chg="mod topLvl">
          <ac:chgData name="Mawani, Zeeshan Hanif" userId="ea655875-a3e8-437b-bd1d-dc978d13beea" providerId="ADAL" clId="{9BFA9383-1C49-4929-8300-6E989FF726F9}" dt="2023-11-15T01:15:00.749" v="153" actId="165"/>
          <ac:picMkLst>
            <pc:docMk/>
            <pc:sldMk cId="1263282767" sldId="257"/>
            <ac:picMk id="8" creationId="{B8358399-002A-AC74-B8A6-F2FB9E395F75}"/>
          </ac:picMkLst>
        </pc:picChg>
        <pc:picChg chg="add mod">
          <ac:chgData name="Mawani, Zeeshan Hanif" userId="ea655875-a3e8-437b-bd1d-dc978d13beea" providerId="ADAL" clId="{9BFA9383-1C49-4929-8300-6E989FF726F9}" dt="2023-11-15T01:12:46.347" v="140" actId="1076"/>
          <ac:picMkLst>
            <pc:docMk/>
            <pc:sldMk cId="1263282767" sldId="257"/>
            <ac:picMk id="1026" creationId="{3C3F3521-5547-D856-51B6-5A6F2EA74D4C}"/>
          </ac:picMkLst>
        </pc:picChg>
        <pc:picChg chg="add mod">
          <ac:chgData name="Mawani, Zeeshan Hanif" userId="ea655875-a3e8-437b-bd1d-dc978d13beea" providerId="ADAL" clId="{9BFA9383-1C49-4929-8300-6E989FF726F9}" dt="2023-11-15T01:12:55.859" v="141" actId="1076"/>
          <ac:picMkLst>
            <pc:docMk/>
            <pc:sldMk cId="1263282767" sldId="257"/>
            <ac:picMk id="1028" creationId="{88E97554-704C-3D5C-C522-692F78779FA6}"/>
          </ac:picMkLst>
        </pc:picChg>
      </pc:sldChg>
      <pc:sldChg chg="addSp modSp">
        <pc:chgData name="Mawani, Zeeshan Hanif" userId="ea655875-a3e8-437b-bd1d-dc978d13beea" providerId="ADAL" clId="{9BFA9383-1C49-4929-8300-6E989FF726F9}" dt="2023-11-15T01:13:43.184" v="147" actId="1076"/>
        <pc:sldMkLst>
          <pc:docMk/>
          <pc:sldMk cId="2306333148" sldId="258"/>
        </pc:sldMkLst>
        <pc:picChg chg="add mod">
          <ac:chgData name="Mawani, Zeeshan Hanif" userId="ea655875-a3e8-437b-bd1d-dc978d13beea" providerId="ADAL" clId="{9BFA9383-1C49-4929-8300-6E989FF726F9}" dt="2023-11-15T01:13:28.486" v="144" actId="1076"/>
          <ac:picMkLst>
            <pc:docMk/>
            <pc:sldMk cId="2306333148" sldId="258"/>
            <ac:picMk id="5" creationId="{3747098B-5492-0BE3-4C50-11AD8785EE91}"/>
          </ac:picMkLst>
        </pc:picChg>
        <pc:picChg chg="add mod">
          <ac:chgData name="Mawani, Zeeshan Hanif" userId="ea655875-a3e8-437b-bd1d-dc978d13beea" providerId="ADAL" clId="{9BFA9383-1C49-4929-8300-6E989FF726F9}" dt="2023-11-15T01:13:43.184" v="147" actId="1076"/>
          <ac:picMkLst>
            <pc:docMk/>
            <pc:sldMk cId="2306333148" sldId="258"/>
            <ac:picMk id="11" creationId="{DF7D1D34-90B3-6486-41D5-CA081D7DD0D7}"/>
          </ac:picMkLst>
        </pc:picChg>
      </pc:sldChg>
      <pc:sldChg chg="modSp mod">
        <pc:chgData name="Mawani, Zeeshan Hanif" userId="ea655875-a3e8-437b-bd1d-dc978d13beea" providerId="ADAL" clId="{9BFA9383-1C49-4929-8300-6E989FF726F9}" dt="2023-11-15T01:15:59.288" v="154" actId="1076"/>
        <pc:sldMkLst>
          <pc:docMk/>
          <pc:sldMk cId="1884655312" sldId="259"/>
        </pc:sldMkLst>
        <pc:spChg chg="mod">
          <ac:chgData name="Mawani, Zeeshan Hanif" userId="ea655875-a3e8-437b-bd1d-dc978d13beea" providerId="ADAL" clId="{9BFA9383-1C49-4929-8300-6E989FF726F9}" dt="2023-11-15T01:15:59.288" v="154" actId="1076"/>
          <ac:spMkLst>
            <pc:docMk/>
            <pc:sldMk cId="1884655312" sldId="259"/>
            <ac:spMk id="4" creationId="{8CADE936-B09C-26F6-3748-2252515ED98C}"/>
          </ac:spMkLst>
        </pc:spChg>
      </pc:sldChg>
      <pc:sldChg chg="addSp modSp mod">
        <pc:chgData name="Mawani, Zeeshan Hanif" userId="ea655875-a3e8-437b-bd1d-dc978d13beea" providerId="ADAL" clId="{9BFA9383-1C49-4929-8300-6E989FF726F9}" dt="2023-11-15T00:19:26.420" v="3" actId="1076"/>
        <pc:sldMkLst>
          <pc:docMk/>
          <pc:sldMk cId="3202126655" sldId="264"/>
        </pc:sldMkLst>
        <pc:picChg chg="add mod">
          <ac:chgData name="Mawani, Zeeshan Hanif" userId="ea655875-a3e8-437b-bd1d-dc978d13beea" providerId="ADAL" clId="{9BFA9383-1C49-4929-8300-6E989FF726F9}" dt="2023-11-15T00:19:26.420" v="3" actId="1076"/>
          <ac:picMkLst>
            <pc:docMk/>
            <pc:sldMk cId="3202126655" sldId="264"/>
            <ac:picMk id="5" creationId="{05BDF0FC-9FC8-2201-DB4C-0E9F454AA60A}"/>
          </ac:picMkLst>
        </pc:picChg>
      </pc:sldChg>
      <pc:sldChg chg="addSp modSp mod">
        <pc:chgData name="Mawani, Zeeshan Hanif" userId="ea655875-a3e8-437b-bd1d-dc978d13beea" providerId="ADAL" clId="{9BFA9383-1C49-4929-8300-6E989FF726F9}" dt="2023-11-15T00:25:19.729" v="14" actId="1076"/>
        <pc:sldMkLst>
          <pc:docMk/>
          <pc:sldMk cId="128939244" sldId="275"/>
        </pc:sldMkLst>
        <pc:picChg chg="add mod">
          <ac:chgData name="Mawani, Zeeshan Hanif" userId="ea655875-a3e8-437b-bd1d-dc978d13beea" providerId="ADAL" clId="{9BFA9383-1C49-4929-8300-6E989FF726F9}" dt="2023-11-15T00:25:19.729" v="14" actId="1076"/>
          <ac:picMkLst>
            <pc:docMk/>
            <pc:sldMk cId="128939244" sldId="275"/>
            <ac:picMk id="13" creationId="{3AB28DDE-41EC-D8C4-DE7A-A8EC68AAF230}"/>
          </ac:picMkLst>
        </pc:picChg>
        <pc:picChg chg="add mod">
          <ac:chgData name="Mawani, Zeeshan Hanif" userId="ea655875-a3e8-437b-bd1d-dc978d13beea" providerId="ADAL" clId="{9BFA9383-1C49-4929-8300-6E989FF726F9}" dt="2023-11-15T00:25:19.729" v="14" actId="1076"/>
          <ac:picMkLst>
            <pc:docMk/>
            <pc:sldMk cId="128939244" sldId="275"/>
            <ac:picMk id="14" creationId="{5F9025B0-C7D3-28B0-7E67-502EA5D60900}"/>
          </ac:picMkLst>
        </pc:picChg>
      </pc:sldChg>
      <pc:sldChg chg="modSp mod">
        <pc:chgData name="Mawani, Zeeshan Hanif" userId="ea655875-a3e8-437b-bd1d-dc978d13beea" providerId="ADAL" clId="{9BFA9383-1C49-4929-8300-6E989FF726F9}" dt="2023-11-15T00:52:45.661" v="92" actId="20577"/>
        <pc:sldMkLst>
          <pc:docMk/>
          <pc:sldMk cId="3235463366" sldId="277"/>
        </pc:sldMkLst>
        <pc:spChg chg="mod">
          <ac:chgData name="Mawani, Zeeshan Hanif" userId="ea655875-a3e8-437b-bd1d-dc978d13beea" providerId="ADAL" clId="{9BFA9383-1C49-4929-8300-6E989FF726F9}" dt="2023-11-15T00:41:55.607" v="17" actId="20577"/>
          <ac:spMkLst>
            <pc:docMk/>
            <pc:sldMk cId="3235463366" sldId="277"/>
            <ac:spMk id="3" creationId="{27EF32A7-5F1F-7317-A2B0-C139806ABAF0}"/>
          </ac:spMkLst>
        </pc:spChg>
        <pc:spChg chg="mod">
          <ac:chgData name="Mawani, Zeeshan Hanif" userId="ea655875-a3e8-437b-bd1d-dc978d13beea" providerId="ADAL" clId="{9BFA9383-1C49-4929-8300-6E989FF726F9}" dt="2023-11-15T00:52:45.661" v="92" actId="20577"/>
          <ac:spMkLst>
            <pc:docMk/>
            <pc:sldMk cId="3235463366" sldId="277"/>
            <ac:spMk id="22" creationId="{1C6CD18A-27CF-C070-C53A-9F0460BD7B59}"/>
          </ac:spMkLst>
        </pc:spChg>
      </pc:sldChg>
      <pc:sldChg chg="addSp modSp mod">
        <pc:chgData name="Mawani, Zeeshan Hanif" userId="ea655875-a3e8-437b-bd1d-dc978d13beea" providerId="ADAL" clId="{9BFA9383-1C49-4929-8300-6E989FF726F9}" dt="2023-11-15T00:27:07.721" v="16" actId="1076"/>
        <pc:sldMkLst>
          <pc:docMk/>
          <pc:sldMk cId="236117857" sldId="278"/>
        </pc:sldMkLst>
        <pc:spChg chg="add mod">
          <ac:chgData name="Mawani, Zeeshan Hanif" userId="ea655875-a3e8-437b-bd1d-dc978d13beea" providerId="ADAL" clId="{9BFA9383-1C49-4929-8300-6E989FF726F9}" dt="2023-11-15T00:27:07.721" v="16" actId="1076"/>
          <ac:spMkLst>
            <pc:docMk/>
            <pc:sldMk cId="236117857" sldId="278"/>
            <ac:spMk id="2" creationId="{566FB5FF-22BE-C303-D6F4-DC7039CFA67F}"/>
          </ac:spMkLst>
        </pc:spChg>
      </pc:sldChg>
      <pc:sldChg chg="modSp mod">
        <pc:chgData name="Mawani, Zeeshan Hanif" userId="ea655875-a3e8-437b-bd1d-dc978d13beea" providerId="ADAL" clId="{9BFA9383-1C49-4929-8300-6E989FF726F9}" dt="2023-11-15T00:24:37.560" v="10" actId="1076"/>
        <pc:sldMkLst>
          <pc:docMk/>
          <pc:sldMk cId="3214515131" sldId="279"/>
        </pc:sldMkLst>
        <pc:spChg chg="mod">
          <ac:chgData name="Mawani, Zeeshan Hanif" userId="ea655875-a3e8-437b-bd1d-dc978d13beea" providerId="ADAL" clId="{9BFA9383-1C49-4929-8300-6E989FF726F9}" dt="2023-11-15T00:24:20.601" v="6" actId="27636"/>
          <ac:spMkLst>
            <pc:docMk/>
            <pc:sldMk cId="3214515131" sldId="279"/>
            <ac:spMk id="3" creationId="{27EF32A7-5F1F-7317-A2B0-C139806ABAF0}"/>
          </ac:spMkLst>
        </pc:spChg>
        <pc:spChg chg="mod">
          <ac:chgData name="Mawani, Zeeshan Hanif" userId="ea655875-a3e8-437b-bd1d-dc978d13beea" providerId="ADAL" clId="{9BFA9383-1C49-4929-8300-6E989FF726F9}" dt="2023-11-15T00:24:37.560" v="10" actId="1076"/>
          <ac:spMkLst>
            <pc:docMk/>
            <pc:sldMk cId="3214515131" sldId="279"/>
            <ac:spMk id="14" creationId="{B83CEAAC-03F8-057D-6B98-218E746FA771}"/>
          </ac:spMkLst>
        </pc:spChg>
      </pc:sldChg>
      <pc:sldChg chg="modSp">
        <pc:chgData name="Mawani, Zeeshan Hanif" userId="ea655875-a3e8-437b-bd1d-dc978d13beea" providerId="ADAL" clId="{9BFA9383-1C49-4929-8300-6E989FF726F9}" dt="2023-11-15T01:09:11.664" v="93"/>
        <pc:sldMkLst>
          <pc:docMk/>
          <pc:sldMk cId="3785556719" sldId="280"/>
        </pc:sldMkLst>
        <pc:picChg chg="mod">
          <ac:chgData name="Mawani, Zeeshan Hanif" userId="ea655875-a3e8-437b-bd1d-dc978d13beea" providerId="ADAL" clId="{9BFA9383-1C49-4929-8300-6E989FF726F9}" dt="2023-11-15T01:09:11.664" v="93"/>
          <ac:picMkLst>
            <pc:docMk/>
            <pc:sldMk cId="3785556719" sldId="280"/>
            <ac:picMk id="2050" creationId="{B13682EC-49C4-7C90-4628-AF9CC105D790}"/>
          </ac:picMkLst>
        </pc:picChg>
      </pc:sldChg>
      <pc:sldChg chg="modTransition">
        <pc:chgData name="Mawani, Zeeshan Hanif" userId="ea655875-a3e8-437b-bd1d-dc978d13beea" providerId="ADAL" clId="{9BFA9383-1C49-4929-8300-6E989FF726F9}" dt="2023-11-15T00:19:13.692" v="0"/>
        <pc:sldMkLst>
          <pc:docMk/>
          <pc:sldMk cId="2325931546" sldId="285"/>
        </pc:sldMkLst>
      </pc:sldChg>
      <pc:sldChg chg="del">
        <pc:chgData name="Mawani, Zeeshan Hanif" userId="ea655875-a3e8-437b-bd1d-dc978d13beea" providerId="ADAL" clId="{9BFA9383-1C49-4929-8300-6E989FF726F9}" dt="2023-11-15T00:20:58.469" v="4" actId="47"/>
        <pc:sldMkLst>
          <pc:docMk/>
          <pc:sldMk cId="998366603" sldId="286"/>
        </pc:sldMkLst>
      </pc:sldChg>
    </pc:docChg>
  </pc:docChgLst>
  <pc:docChgLst>
    <pc:chgData name="Mawani, Zeeshan Hanif" userId="ea655875-a3e8-437b-bd1d-dc978d13beea" providerId="ADAL" clId="{7916A5C4-9874-47D6-9C37-A37E3F179CF9}"/>
    <pc:docChg chg="undo custSel modSld">
      <pc:chgData name="Mawani, Zeeshan Hanif" userId="ea655875-a3e8-437b-bd1d-dc978d13beea" providerId="ADAL" clId="{7916A5C4-9874-47D6-9C37-A37E3F179CF9}" dt="2023-11-20T23:08:06.859" v="3"/>
      <pc:docMkLst>
        <pc:docMk/>
      </pc:docMkLst>
      <pc:sldChg chg="modSp mod">
        <pc:chgData name="Mawani, Zeeshan Hanif" userId="ea655875-a3e8-437b-bd1d-dc978d13beea" providerId="ADAL" clId="{7916A5C4-9874-47D6-9C37-A37E3F179CF9}" dt="2023-11-20T23:07:30.875" v="2"/>
        <pc:sldMkLst>
          <pc:docMk/>
          <pc:sldMk cId="128939244" sldId="275"/>
        </pc:sldMkLst>
        <pc:spChg chg="mod">
          <ac:chgData name="Mawani, Zeeshan Hanif" userId="ea655875-a3e8-437b-bd1d-dc978d13beea" providerId="ADAL" clId="{7916A5C4-9874-47D6-9C37-A37E3F179CF9}" dt="2023-11-20T23:07:30.875" v="2"/>
          <ac:spMkLst>
            <pc:docMk/>
            <pc:sldMk cId="128939244" sldId="275"/>
            <ac:spMk id="3" creationId="{27EF32A7-5F1F-7317-A2B0-C139806ABAF0}"/>
          </ac:spMkLst>
        </pc:spChg>
      </pc:sldChg>
      <pc:sldChg chg="modSp">
        <pc:chgData name="Mawani, Zeeshan Hanif" userId="ea655875-a3e8-437b-bd1d-dc978d13beea" providerId="ADAL" clId="{7916A5C4-9874-47D6-9C37-A37E3F179CF9}" dt="2023-11-20T23:08:06.859" v="3"/>
        <pc:sldMkLst>
          <pc:docMk/>
          <pc:sldMk cId="3235463366" sldId="277"/>
        </pc:sldMkLst>
        <pc:spChg chg="mod">
          <ac:chgData name="Mawani, Zeeshan Hanif" userId="ea655875-a3e8-437b-bd1d-dc978d13beea" providerId="ADAL" clId="{7916A5C4-9874-47D6-9C37-A37E3F179CF9}" dt="2023-11-20T23:08:06.859" v="3"/>
          <ac:spMkLst>
            <pc:docMk/>
            <pc:sldMk cId="3235463366" sldId="277"/>
            <ac:spMk id="22" creationId="{1C6CD18A-27CF-C070-C53A-9F0460BD7B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2974A-089C-43A8-8D7E-E4F2DAD94567}" type="datetimeFigureOut">
              <a:rPr lang="en-IN" smtClean="0"/>
              <a:t>20-11-2023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0D76B-6963-46E5-BE8B-361C2A5A3E17}" type="slidenum">
              <a:rPr lang="en-IN" smtClean="0"/>
              <a:t>‹#›</a:t>
            </a:fld>
            <a:endParaRPr lang="en-IN"/>
          </a:p>
        </p:txBody>
      </p:sp>
    </p:spTree>
    <p:extLst>
      <p:ext uri="{BB962C8B-B14F-4D97-AF65-F5344CB8AC3E}">
        <p14:creationId xmlns:p14="http://schemas.microsoft.com/office/powerpoint/2010/main" val="417050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43541"/>
                </a:solidFill>
                <a:latin typeface="Couture"/>
                <a:cs typeface="Times New Roman"/>
              </a:rPr>
              <a:t>Filtered out data to contain URL which have content – We mean to say that we are removing rows based the </a:t>
            </a:r>
            <a:r>
              <a:rPr lang="en-US" sz="1200" err="1">
                <a:solidFill>
                  <a:srgbClr val="343541"/>
                </a:solidFill>
                <a:latin typeface="Couture"/>
                <a:cs typeface="Times New Roman"/>
              </a:rPr>
              <a:t>the</a:t>
            </a:r>
            <a:r>
              <a:rPr lang="en-US" sz="1200">
                <a:solidFill>
                  <a:srgbClr val="343541"/>
                </a:solidFill>
                <a:latin typeface="Couture"/>
                <a:cs typeface="Times New Roman"/>
              </a:rPr>
              <a:t> </a:t>
            </a:r>
            <a:r>
              <a:rPr lang="en-US" sz="1200" err="1">
                <a:solidFill>
                  <a:srgbClr val="343541"/>
                </a:solidFill>
                <a:latin typeface="Couture"/>
                <a:cs typeface="Times New Roman"/>
              </a:rPr>
              <a:t>n_tokens_content</a:t>
            </a:r>
            <a:r>
              <a:rPr lang="en-US" sz="1200">
                <a:solidFill>
                  <a:srgbClr val="343541"/>
                </a:solidFill>
                <a:latin typeface="Couture"/>
                <a:cs typeface="Times New Roman"/>
              </a:rPr>
              <a:t> column. Which tells us the number of tokens in a </a:t>
            </a:r>
            <a:r>
              <a:rPr lang="en-US" sz="1200" err="1">
                <a:solidFill>
                  <a:srgbClr val="343541"/>
                </a:solidFill>
                <a:latin typeface="Couture"/>
                <a:cs typeface="Times New Roman"/>
              </a:rPr>
              <a:t>url</a:t>
            </a:r>
            <a:r>
              <a:rPr lang="en-US" sz="1200">
                <a:solidFill>
                  <a:srgbClr val="343541"/>
                </a:solidFill>
                <a:latin typeface="Couture"/>
                <a:cs typeface="Times New Roman"/>
              </a:rPr>
              <a:t> and if its zero it means that the </a:t>
            </a:r>
            <a:r>
              <a:rPr lang="en-US" sz="1200" err="1">
                <a:solidFill>
                  <a:srgbClr val="343541"/>
                </a:solidFill>
                <a:latin typeface="Couture"/>
                <a:cs typeface="Times New Roman"/>
              </a:rPr>
              <a:t>url</a:t>
            </a:r>
            <a:r>
              <a:rPr lang="en-US" sz="1200">
                <a:solidFill>
                  <a:srgbClr val="343541"/>
                </a:solidFill>
                <a:latin typeface="Couture"/>
                <a:cs typeface="Times New Roman"/>
              </a:rPr>
              <a:t> has no content </a:t>
            </a:r>
          </a:p>
          <a:p>
            <a:endParaRPr lang="en-US"/>
          </a:p>
          <a:p>
            <a:r>
              <a:rPr lang="en-US"/>
              <a:t>Removed IV’s based on Correlation values &gt;0.9 and VIF values greater than  &gt;10</a:t>
            </a:r>
          </a:p>
        </p:txBody>
      </p:sp>
      <p:sp>
        <p:nvSpPr>
          <p:cNvPr id="4" name="Slide Number Placeholder 3"/>
          <p:cNvSpPr>
            <a:spLocks noGrp="1"/>
          </p:cNvSpPr>
          <p:nvPr>
            <p:ph type="sldNum" sz="quarter" idx="5"/>
          </p:nvPr>
        </p:nvSpPr>
        <p:spPr/>
        <p:txBody>
          <a:bodyPr/>
          <a:lstStyle/>
          <a:p>
            <a:fld id="{6F60D76B-6963-46E5-BE8B-361C2A5A3E17}" type="slidenum">
              <a:rPr lang="en-IN" smtClean="0"/>
              <a:t>6</a:t>
            </a:fld>
            <a:endParaRPr lang="en-IN"/>
          </a:p>
        </p:txBody>
      </p:sp>
    </p:spTree>
    <p:extLst>
      <p:ext uri="{BB962C8B-B14F-4D97-AF65-F5344CB8AC3E}">
        <p14:creationId xmlns:p14="http://schemas.microsoft.com/office/powerpoint/2010/main" val="4202454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n_non_stop_unique_tokens,shares</a:t>
            </a:r>
            <a:r>
              <a:rPr lang="en-US"/>
              <a:t> we have performed log transformation to reduce the </a:t>
            </a:r>
            <a:r>
              <a:rPr lang="en-US" err="1"/>
              <a:t>hetrosadaticity</a:t>
            </a:r>
            <a:endParaRPr lang="en-US"/>
          </a:p>
          <a:p>
            <a:endParaRPr lang="en-US"/>
          </a:p>
          <a:p>
            <a:r>
              <a:rPr lang="en-IN"/>
              <a:t>Interaction Term: </a:t>
            </a:r>
            <a:r>
              <a:rPr lang="en-IN" err="1"/>
              <a:t>n_unique_tokens</a:t>
            </a:r>
            <a:r>
              <a:rPr lang="en-IN"/>
              <a:t> * data1$n_non_stop_unique_tokens</a:t>
            </a:r>
          </a:p>
        </p:txBody>
      </p:sp>
      <p:sp>
        <p:nvSpPr>
          <p:cNvPr id="4" name="Slide Number Placeholder 3"/>
          <p:cNvSpPr>
            <a:spLocks noGrp="1"/>
          </p:cNvSpPr>
          <p:nvPr>
            <p:ph type="sldNum" sz="quarter" idx="5"/>
          </p:nvPr>
        </p:nvSpPr>
        <p:spPr/>
        <p:txBody>
          <a:bodyPr/>
          <a:lstStyle/>
          <a:p>
            <a:fld id="{6F60D76B-6963-46E5-BE8B-361C2A5A3E17}" type="slidenum">
              <a:rPr lang="en-IN" smtClean="0"/>
              <a:t>9</a:t>
            </a:fld>
            <a:endParaRPr lang="en-IN"/>
          </a:p>
        </p:txBody>
      </p:sp>
    </p:spTree>
    <p:extLst>
      <p:ext uri="{BB962C8B-B14F-4D97-AF65-F5344CB8AC3E}">
        <p14:creationId xmlns:p14="http://schemas.microsoft.com/office/powerpoint/2010/main" val="2513473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Ridge 0.059, Lasso 0.09286 and elastic net 0.09281</a:t>
            </a:r>
          </a:p>
        </p:txBody>
      </p:sp>
      <p:sp>
        <p:nvSpPr>
          <p:cNvPr id="4" name="Slide Number Placeholder 3"/>
          <p:cNvSpPr>
            <a:spLocks noGrp="1"/>
          </p:cNvSpPr>
          <p:nvPr>
            <p:ph type="sldNum" sz="quarter" idx="5"/>
          </p:nvPr>
        </p:nvSpPr>
        <p:spPr/>
        <p:txBody>
          <a:bodyPr/>
          <a:lstStyle/>
          <a:p>
            <a:fld id="{6F60D76B-6963-46E5-BE8B-361C2A5A3E17}" type="slidenum">
              <a:rPr lang="en-IN" smtClean="0"/>
              <a:t>11</a:t>
            </a:fld>
            <a:endParaRPr lang="en-IN"/>
          </a:p>
        </p:txBody>
      </p:sp>
    </p:spTree>
    <p:extLst>
      <p:ext uri="{BB962C8B-B14F-4D97-AF65-F5344CB8AC3E}">
        <p14:creationId xmlns:p14="http://schemas.microsoft.com/office/powerpoint/2010/main" val="78599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a:t>You have to say these metrics were cross validated.</a:t>
            </a:r>
            <a:br>
              <a:rPr lang="en-US"/>
            </a:br>
            <a:br>
              <a:rPr lang="en-US"/>
            </a:br>
            <a:r>
              <a:rPr lang="en-US" b="1" i="0">
                <a:solidFill>
                  <a:srgbClr val="D1D5DB"/>
                </a:solidFill>
                <a:effectLst/>
                <a:latin typeface="Söhne"/>
              </a:rPr>
              <a:t>Recall:</a:t>
            </a:r>
            <a:r>
              <a:rPr lang="en-US" b="0" i="0">
                <a:solidFill>
                  <a:srgbClr val="D1D5DB"/>
                </a:solidFill>
                <a:effectLst/>
                <a:latin typeface="Söhne"/>
              </a:rPr>
              <a:t> Focuses on the model's ability to capture all positive cases, minimizing false negatives.</a:t>
            </a:r>
          </a:p>
          <a:p>
            <a:pPr algn="l">
              <a:buFont typeface="Arial" panose="020B0604020202020204" pitchFamily="34" charset="0"/>
              <a:buNone/>
            </a:pPr>
            <a:r>
              <a:rPr lang="en-US" b="1" i="0">
                <a:solidFill>
                  <a:srgbClr val="D1D5DB"/>
                </a:solidFill>
                <a:effectLst/>
                <a:latin typeface="Söhne"/>
              </a:rPr>
              <a:t>Precision:</a:t>
            </a:r>
            <a:r>
              <a:rPr lang="en-US" b="0" i="0">
                <a:solidFill>
                  <a:srgbClr val="D1D5DB"/>
                </a:solidFill>
                <a:effectLst/>
                <a:latin typeface="Söhne"/>
              </a:rPr>
              <a:t> Focuses on the model's ability to avoid falsely labeling negative cases as positive, minimizing false positives.</a:t>
            </a:r>
          </a:p>
          <a:p>
            <a:endParaRPr lang="en-US"/>
          </a:p>
        </p:txBody>
      </p:sp>
      <p:sp>
        <p:nvSpPr>
          <p:cNvPr id="4" name="Slide Number Placeholder 3"/>
          <p:cNvSpPr>
            <a:spLocks noGrp="1"/>
          </p:cNvSpPr>
          <p:nvPr>
            <p:ph type="sldNum" sz="quarter" idx="5"/>
          </p:nvPr>
        </p:nvSpPr>
        <p:spPr/>
        <p:txBody>
          <a:bodyPr/>
          <a:lstStyle/>
          <a:p>
            <a:fld id="{6F60D76B-6963-46E5-BE8B-361C2A5A3E17}" type="slidenum">
              <a:rPr lang="en-IN" smtClean="0"/>
              <a:t>12</a:t>
            </a:fld>
            <a:endParaRPr lang="en-IN"/>
          </a:p>
        </p:txBody>
      </p:sp>
    </p:spTree>
    <p:extLst>
      <p:ext uri="{BB962C8B-B14F-4D97-AF65-F5344CB8AC3E}">
        <p14:creationId xmlns:p14="http://schemas.microsoft.com/office/powerpoint/2010/main" val="2074298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say these performance metrics have come from the confusion metrics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Interpretation: High precision indicates that an algorithm returned substantially more relevant results than irrelevant ones. It’s particularly important in scenarios where false positives are more costly than false negatives.</a:t>
            </a:r>
          </a:p>
          <a:p>
            <a:endParaRPr lang="en-US"/>
          </a:p>
          <a:p>
            <a:r>
              <a:rPr lang="en-US" b="0" i="0">
                <a:solidFill>
                  <a:srgbClr val="ECECF1"/>
                </a:solidFill>
                <a:effectLst/>
                <a:latin typeface="Söhne"/>
              </a:rPr>
              <a:t>High recall indicates that an algorithm returned most of the relevant results. It is crucial in situations where missing a positive instance is more detrimental than mistakenly labeling negative instances as positive.</a:t>
            </a:r>
            <a:endParaRPr lang="en-US"/>
          </a:p>
        </p:txBody>
      </p:sp>
      <p:sp>
        <p:nvSpPr>
          <p:cNvPr id="4" name="Slide Number Placeholder 3"/>
          <p:cNvSpPr>
            <a:spLocks noGrp="1"/>
          </p:cNvSpPr>
          <p:nvPr>
            <p:ph type="sldNum" sz="quarter" idx="5"/>
          </p:nvPr>
        </p:nvSpPr>
        <p:spPr/>
        <p:txBody>
          <a:bodyPr/>
          <a:lstStyle/>
          <a:p>
            <a:fld id="{6F60D76B-6963-46E5-BE8B-361C2A5A3E17}" type="slidenum">
              <a:rPr lang="en-IN" smtClean="0"/>
              <a:t>13</a:t>
            </a:fld>
            <a:endParaRPr lang="en-IN"/>
          </a:p>
        </p:txBody>
      </p:sp>
    </p:spTree>
    <p:extLst>
      <p:ext uri="{BB962C8B-B14F-4D97-AF65-F5344CB8AC3E}">
        <p14:creationId xmlns:p14="http://schemas.microsoft.com/office/powerpoint/2010/main" val="39289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B94C-A609-B39B-86F2-96F30C543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573D3B-D402-EA22-973D-3FF925785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FF874E-C543-1617-304F-04E0B2B8290E}"/>
              </a:ext>
            </a:extLst>
          </p:cNvPr>
          <p:cNvSpPr>
            <a:spLocks noGrp="1"/>
          </p:cNvSpPr>
          <p:nvPr>
            <p:ph type="dt" sz="half" idx="10"/>
          </p:nvPr>
        </p:nvSpPr>
        <p:spPr/>
        <p:txBody>
          <a:bodyPr/>
          <a:lstStyle/>
          <a:p>
            <a:fld id="{0D4DAC93-AC7D-4E74-92BC-7C72DD02690C}" type="datetimeFigureOut">
              <a:rPr lang="en-IN" smtClean="0"/>
              <a:t>20-11-2023</a:t>
            </a:fld>
            <a:endParaRPr lang="en-IN"/>
          </a:p>
        </p:txBody>
      </p:sp>
      <p:sp>
        <p:nvSpPr>
          <p:cNvPr id="5" name="Footer Placeholder 4">
            <a:extLst>
              <a:ext uri="{FF2B5EF4-FFF2-40B4-BE49-F238E27FC236}">
                <a16:creationId xmlns:a16="http://schemas.microsoft.com/office/drawing/2014/main" id="{59C751B1-A79F-D158-F4C3-631ACA6996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0B852B-5D4F-45B0-9418-4FED4FEDB822}"/>
              </a:ext>
            </a:extLst>
          </p:cNvPr>
          <p:cNvSpPr>
            <a:spLocks noGrp="1"/>
          </p:cNvSpPr>
          <p:nvPr>
            <p:ph type="sldNum" sz="quarter" idx="12"/>
          </p:nvPr>
        </p:nvSpPr>
        <p:spPr/>
        <p:txBody>
          <a:bodyPr/>
          <a:lstStyle/>
          <a:p>
            <a:fld id="{3C2B0990-6A91-4D83-A5BE-537325186FF2}" type="slidenum">
              <a:rPr lang="en-IN" smtClean="0"/>
              <a:t>‹#›</a:t>
            </a:fld>
            <a:endParaRPr lang="en-IN"/>
          </a:p>
        </p:txBody>
      </p:sp>
    </p:spTree>
    <p:extLst>
      <p:ext uri="{BB962C8B-B14F-4D97-AF65-F5344CB8AC3E}">
        <p14:creationId xmlns:p14="http://schemas.microsoft.com/office/powerpoint/2010/main" val="1518433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6BAA-CB03-A2A9-30E0-1C7FE9C95B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118AF2-E430-69A5-2416-DF9E68B09C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3F1ED1-5982-4836-E31E-6D82B5560544}"/>
              </a:ext>
            </a:extLst>
          </p:cNvPr>
          <p:cNvSpPr>
            <a:spLocks noGrp="1"/>
          </p:cNvSpPr>
          <p:nvPr>
            <p:ph type="dt" sz="half" idx="10"/>
          </p:nvPr>
        </p:nvSpPr>
        <p:spPr/>
        <p:txBody>
          <a:bodyPr/>
          <a:lstStyle/>
          <a:p>
            <a:fld id="{0D4DAC93-AC7D-4E74-92BC-7C72DD02690C}" type="datetimeFigureOut">
              <a:rPr lang="en-IN" smtClean="0"/>
              <a:t>20-11-2023</a:t>
            </a:fld>
            <a:endParaRPr lang="en-IN"/>
          </a:p>
        </p:txBody>
      </p:sp>
      <p:sp>
        <p:nvSpPr>
          <p:cNvPr id="5" name="Footer Placeholder 4">
            <a:extLst>
              <a:ext uri="{FF2B5EF4-FFF2-40B4-BE49-F238E27FC236}">
                <a16:creationId xmlns:a16="http://schemas.microsoft.com/office/drawing/2014/main" id="{20AF6BC1-C1D0-B321-3DC1-D58A41031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ADB0C-9042-5904-BBFF-6531B3CE429F}"/>
              </a:ext>
            </a:extLst>
          </p:cNvPr>
          <p:cNvSpPr>
            <a:spLocks noGrp="1"/>
          </p:cNvSpPr>
          <p:nvPr>
            <p:ph type="sldNum" sz="quarter" idx="12"/>
          </p:nvPr>
        </p:nvSpPr>
        <p:spPr/>
        <p:txBody>
          <a:bodyPr/>
          <a:lstStyle/>
          <a:p>
            <a:fld id="{3C2B0990-6A91-4D83-A5BE-537325186FF2}" type="slidenum">
              <a:rPr lang="en-IN" smtClean="0"/>
              <a:t>‹#›</a:t>
            </a:fld>
            <a:endParaRPr lang="en-IN"/>
          </a:p>
        </p:txBody>
      </p:sp>
    </p:spTree>
    <p:extLst>
      <p:ext uri="{BB962C8B-B14F-4D97-AF65-F5344CB8AC3E}">
        <p14:creationId xmlns:p14="http://schemas.microsoft.com/office/powerpoint/2010/main" val="1612957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70849A-27AF-5C31-EC63-2A0D5366C8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7B1928-AC1E-1732-DFC5-8AD11754AB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F3C44F-88A9-98E5-8F54-BABCEC2C75D6}"/>
              </a:ext>
            </a:extLst>
          </p:cNvPr>
          <p:cNvSpPr>
            <a:spLocks noGrp="1"/>
          </p:cNvSpPr>
          <p:nvPr>
            <p:ph type="dt" sz="half" idx="10"/>
          </p:nvPr>
        </p:nvSpPr>
        <p:spPr/>
        <p:txBody>
          <a:bodyPr/>
          <a:lstStyle/>
          <a:p>
            <a:fld id="{0D4DAC93-AC7D-4E74-92BC-7C72DD02690C}" type="datetimeFigureOut">
              <a:rPr lang="en-IN" smtClean="0"/>
              <a:t>20-11-2023</a:t>
            </a:fld>
            <a:endParaRPr lang="en-IN"/>
          </a:p>
        </p:txBody>
      </p:sp>
      <p:sp>
        <p:nvSpPr>
          <p:cNvPr id="5" name="Footer Placeholder 4">
            <a:extLst>
              <a:ext uri="{FF2B5EF4-FFF2-40B4-BE49-F238E27FC236}">
                <a16:creationId xmlns:a16="http://schemas.microsoft.com/office/drawing/2014/main" id="{DCAE5EA5-C517-DBF6-4266-DE7956CD6A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7C74E0-06FC-2B26-DBC8-A1A92154046A}"/>
              </a:ext>
            </a:extLst>
          </p:cNvPr>
          <p:cNvSpPr>
            <a:spLocks noGrp="1"/>
          </p:cNvSpPr>
          <p:nvPr>
            <p:ph type="sldNum" sz="quarter" idx="12"/>
          </p:nvPr>
        </p:nvSpPr>
        <p:spPr/>
        <p:txBody>
          <a:bodyPr/>
          <a:lstStyle/>
          <a:p>
            <a:fld id="{3C2B0990-6A91-4D83-A5BE-537325186FF2}" type="slidenum">
              <a:rPr lang="en-IN" smtClean="0"/>
              <a:t>‹#›</a:t>
            </a:fld>
            <a:endParaRPr lang="en-IN"/>
          </a:p>
        </p:txBody>
      </p:sp>
    </p:spTree>
    <p:extLst>
      <p:ext uri="{BB962C8B-B14F-4D97-AF65-F5344CB8AC3E}">
        <p14:creationId xmlns:p14="http://schemas.microsoft.com/office/powerpoint/2010/main" val="76585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D776-12F1-EA57-0D2F-DA56375D4C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C24784-DE42-6E3B-530F-6AA78E4A56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266F1D-A013-0C1F-BCEB-23FC87F2796D}"/>
              </a:ext>
            </a:extLst>
          </p:cNvPr>
          <p:cNvSpPr>
            <a:spLocks noGrp="1"/>
          </p:cNvSpPr>
          <p:nvPr>
            <p:ph type="dt" sz="half" idx="10"/>
          </p:nvPr>
        </p:nvSpPr>
        <p:spPr/>
        <p:txBody>
          <a:bodyPr/>
          <a:lstStyle/>
          <a:p>
            <a:fld id="{0D4DAC93-AC7D-4E74-92BC-7C72DD02690C}" type="datetimeFigureOut">
              <a:rPr lang="en-IN" smtClean="0"/>
              <a:t>20-11-2023</a:t>
            </a:fld>
            <a:endParaRPr lang="en-IN"/>
          </a:p>
        </p:txBody>
      </p:sp>
      <p:sp>
        <p:nvSpPr>
          <p:cNvPr id="5" name="Footer Placeholder 4">
            <a:extLst>
              <a:ext uri="{FF2B5EF4-FFF2-40B4-BE49-F238E27FC236}">
                <a16:creationId xmlns:a16="http://schemas.microsoft.com/office/drawing/2014/main" id="{8A903BB3-AF5A-8E06-1158-45E3FC10EB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567CE-51B6-B274-545E-116404E048D3}"/>
              </a:ext>
            </a:extLst>
          </p:cNvPr>
          <p:cNvSpPr>
            <a:spLocks noGrp="1"/>
          </p:cNvSpPr>
          <p:nvPr>
            <p:ph type="sldNum" sz="quarter" idx="12"/>
          </p:nvPr>
        </p:nvSpPr>
        <p:spPr/>
        <p:txBody>
          <a:bodyPr/>
          <a:lstStyle/>
          <a:p>
            <a:fld id="{3C2B0990-6A91-4D83-A5BE-537325186FF2}" type="slidenum">
              <a:rPr lang="en-IN" smtClean="0"/>
              <a:t>‹#›</a:t>
            </a:fld>
            <a:endParaRPr lang="en-IN"/>
          </a:p>
        </p:txBody>
      </p:sp>
    </p:spTree>
    <p:extLst>
      <p:ext uri="{BB962C8B-B14F-4D97-AF65-F5344CB8AC3E}">
        <p14:creationId xmlns:p14="http://schemas.microsoft.com/office/powerpoint/2010/main" val="751235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403D-0407-E618-558F-F167FE5822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FEDD8C-CA5E-5863-7EA7-852DFC38ED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09B40-3A1F-4CA4-5C10-BC30DA7B60AE}"/>
              </a:ext>
            </a:extLst>
          </p:cNvPr>
          <p:cNvSpPr>
            <a:spLocks noGrp="1"/>
          </p:cNvSpPr>
          <p:nvPr>
            <p:ph type="dt" sz="half" idx="10"/>
          </p:nvPr>
        </p:nvSpPr>
        <p:spPr/>
        <p:txBody>
          <a:bodyPr/>
          <a:lstStyle/>
          <a:p>
            <a:fld id="{0D4DAC93-AC7D-4E74-92BC-7C72DD02690C}" type="datetimeFigureOut">
              <a:rPr lang="en-IN" smtClean="0"/>
              <a:t>20-11-2023</a:t>
            </a:fld>
            <a:endParaRPr lang="en-IN"/>
          </a:p>
        </p:txBody>
      </p:sp>
      <p:sp>
        <p:nvSpPr>
          <p:cNvPr id="5" name="Footer Placeholder 4">
            <a:extLst>
              <a:ext uri="{FF2B5EF4-FFF2-40B4-BE49-F238E27FC236}">
                <a16:creationId xmlns:a16="http://schemas.microsoft.com/office/drawing/2014/main" id="{105D80EA-0028-3986-D1E8-B4EABE4C8D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DCF829-3963-20E0-5D2C-5E6B5E336D39}"/>
              </a:ext>
            </a:extLst>
          </p:cNvPr>
          <p:cNvSpPr>
            <a:spLocks noGrp="1"/>
          </p:cNvSpPr>
          <p:nvPr>
            <p:ph type="sldNum" sz="quarter" idx="12"/>
          </p:nvPr>
        </p:nvSpPr>
        <p:spPr/>
        <p:txBody>
          <a:bodyPr/>
          <a:lstStyle/>
          <a:p>
            <a:fld id="{3C2B0990-6A91-4D83-A5BE-537325186FF2}" type="slidenum">
              <a:rPr lang="en-IN" smtClean="0"/>
              <a:t>‹#›</a:t>
            </a:fld>
            <a:endParaRPr lang="en-IN"/>
          </a:p>
        </p:txBody>
      </p:sp>
    </p:spTree>
    <p:extLst>
      <p:ext uri="{BB962C8B-B14F-4D97-AF65-F5344CB8AC3E}">
        <p14:creationId xmlns:p14="http://schemas.microsoft.com/office/powerpoint/2010/main" val="95436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E6AF-F4C6-AAB3-ACC4-C9FBDEC373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6B931B-EB87-D4E6-5C35-D9772A3591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E0A78E-3A5A-C0A8-2E06-1E3FEED953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8E8C61-A5DA-6EF8-03B1-1C4D8E004A4A}"/>
              </a:ext>
            </a:extLst>
          </p:cNvPr>
          <p:cNvSpPr>
            <a:spLocks noGrp="1"/>
          </p:cNvSpPr>
          <p:nvPr>
            <p:ph type="dt" sz="half" idx="10"/>
          </p:nvPr>
        </p:nvSpPr>
        <p:spPr/>
        <p:txBody>
          <a:bodyPr/>
          <a:lstStyle/>
          <a:p>
            <a:fld id="{0D4DAC93-AC7D-4E74-92BC-7C72DD02690C}" type="datetimeFigureOut">
              <a:rPr lang="en-IN" smtClean="0"/>
              <a:t>20-11-2023</a:t>
            </a:fld>
            <a:endParaRPr lang="en-IN"/>
          </a:p>
        </p:txBody>
      </p:sp>
      <p:sp>
        <p:nvSpPr>
          <p:cNvPr id="6" name="Footer Placeholder 5">
            <a:extLst>
              <a:ext uri="{FF2B5EF4-FFF2-40B4-BE49-F238E27FC236}">
                <a16:creationId xmlns:a16="http://schemas.microsoft.com/office/drawing/2014/main" id="{F3A3DCDF-11CA-C82E-EEA7-55B66CA20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847FD6-D878-C9CB-9BF1-3FAB8E40D1C4}"/>
              </a:ext>
            </a:extLst>
          </p:cNvPr>
          <p:cNvSpPr>
            <a:spLocks noGrp="1"/>
          </p:cNvSpPr>
          <p:nvPr>
            <p:ph type="sldNum" sz="quarter" idx="12"/>
          </p:nvPr>
        </p:nvSpPr>
        <p:spPr/>
        <p:txBody>
          <a:bodyPr/>
          <a:lstStyle/>
          <a:p>
            <a:fld id="{3C2B0990-6A91-4D83-A5BE-537325186FF2}" type="slidenum">
              <a:rPr lang="en-IN" smtClean="0"/>
              <a:t>‹#›</a:t>
            </a:fld>
            <a:endParaRPr lang="en-IN"/>
          </a:p>
        </p:txBody>
      </p:sp>
    </p:spTree>
    <p:extLst>
      <p:ext uri="{BB962C8B-B14F-4D97-AF65-F5344CB8AC3E}">
        <p14:creationId xmlns:p14="http://schemas.microsoft.com/office/powerpoint/2010/main" val="27159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466B-A40E-73C0-B53F-B425F8C482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BBC39D-07FD-1908-89D3-F3339190B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30B398-26CB-E895-3CDD-1376740FF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02B704-1B3C-496E-3C44-988CE6DFED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7CCC9F-AA42-D531-A321-D644941046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E09041-B5CE-549C-6001-39751F043256}"/>
              </a:ext>
            </a:extLst>
          </p:cNvPr>
          <p:cNvSpPr>
            <a:spLocks noGrp="1"/>
          </p:cNvSpPr>
          <p:nvPr>
            <p:ph type="dt" sz="half" idx="10"/>
          </p:nvPr>
        </p:nvSpPr>
        <p:spPr/>
        <p:txBody>
          <a:bodyPr/>
          <a:lstStyle/>
          <a:p>
            <a:fld id="{0D4DAC93-AC7D-4E74-92BC-7C72DD02690C}" type="datetimeFigureOut">
              <a:rPr lang="en-IN" smtClean="0"/>
              <a:t>20-11-2023</a:t>
            </a:fld>
            <a:endParaRPr lang="en-IN"/>
          </a:p>
        </p:txBody>
      </p:sp>
      <p:sp>
        <p:nvSpPr>
          <p:cNvPr id="8" name="Footer Placeholder 7">
            <a:extLst>
              <a:ext uri="{FF2B5EF4-FFF2-40B4-BE49-F238E27FC236}">
                <a16:creationId xmlns:a16="http://schemas.microsoft.com/office/drawing/2014/main" id="{01F88054-3B80-B5FD-445A-58790FCE56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2CA9C8-8A1A-35DD-9705-903BCAE33411}"/>
              </a:ext>
            </a:extLst>
          </p:cNvPr>
          <p:cNvSpPr>
            <a:spLocks noGrp="1"/>
          </p:cNvSpPr>
          <p:nvPr>
            <p:ph type="sldNum" sz="quarter" idx="12"/>
          </p:nvPr>
        </p:nvSpPr>
        <p:spPr/>
        <p:txBody>
          <a:bodyPr/>
          <a:lstStyle/>
          <a:p>
            <a:fld id="{3C2B0990-6A91-4D83-A5BE-537325186FF2}" type="slidenum">
              <a:rPr lang="en-IN" smtClean="0"/>
              <a:t>‹#›</a:t>
            </a:fld>
            <a:endParaRPr lang="en-IN"/>
          </a:p>
        </p:txBody>
      </p:sp>
    </p:spTree>
    <p:extLst>
      <p:ext uri="{BB962C8B-B14F-4D97-AF65-F5344CB8AC3E}">
        <p14:creationId xmlns:p14="http://schemas.microsoft.com/office/powerpoint/2010/main" val="196020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AC82-A21A-3AE2-D751-D5DEA5464C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C22CD9-C193-43C2-8D91-4B9450F41D42}"/>
              </a:ext>
            </a:extLst>
          </p:cNvPr>
          <p:cNvSpPr>
            <a:spLocks noGrp="1"/>
          </p:cNvSpPr>
          <p:nvPr>
            <p:ph type="dt" sz="half" idx="10"/>
          </p:nvPr>
        </p:nvSpPr>
        <p:spPr/>
        <p:txBody>
          <a:bodyPr/>
          <a:lstStyle/>
          <a:p>
            <a:fld id="{0D4DAC93-AC7D-4E74-92BC-7C72DD02690C}" type="datetimeFigureOut">
              <a:rPr lang="en-IN" smtClean="0"/>
              <a:t>20-11-2023</a:t>
            </a:fld>
            <a:endParaRPr lang="en-IN"/>
          </a:p>
        </p:txBody>
      </p:sp>
      <p:sp>
        <p:nvSpPr>
          <p:cNvPr id="4" name="Footer Placeholder 3">
            <a:extLst>
              <a:ext uri="{FF2B5EF4-FFF2-40B4-BE49-F238E27FC236}">
                <a16:creationId xmlns:a16="http://schemas.microsoft.com/office/drawing/2014/main" id="{EE39AE3B-E7CA-F68E-B9E1-4773FA6712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3B2386-0B95-A36A-3867-1A4A911FE605}"/>
              </a:ext>
            </a:extLst>
          </p:cNvPr>
          <p:cNvSpPr>
            <a:spLocks noGrp="1"/>
          </p:cNvSpPr>
          <p:nvPr>
            <p:ph type="sldNum" sz="quarter" idx="12"/>
          </p:nvPr>
        </p:nvSpPr>
        <p:spPr/>
        <p:txBody>
          <a:bodyPr/>
          <a:lstStyle/>
          <a:p>
            <a:fld id="{3C2B0990-6A91-4D83-A5BE-537325186FF2}" type="slidenum">
              <a:rPr lang="en-IN" smtClean="0"/>
              <a:t>‹#›</a:t>
            </a:fld>
            <a:endParaRPr lang="en-IN"/>
          </a:p>
        </p:txBody>
      </p:sp>
    </p:spTree>
    <p:extLst>
      <p:ext uri="{BB962C8B-B14F-4D97-AF65-F5344CB8AC3E}">
        <p14:creationId xmlns:p14="http://schemas.microsoft.com/office/powerpoint/2010/main" val="42232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9AF9BD-E797-E90F-E7A9-95C770D70439}"/>
              </a:ext>
            </a:extLst>
          </p:cNvPr>
          <p:cNvSpPr>
            <a:spLocks noGrp="1"/>
          </p:cNvSpPr>
          <p:nvPr>
            <p:ph type="dt" sz="half" idx="10"/>
          </p:nvPr>
        </p:nvSpPr>
        <p:spPr/>
        <p:txBody>
          <a:bodyPr/>
          <a:lstStyle/>
          <a:p>
            <a:fld id="{0D4DAC93-AC7D-4E74-92BC-7C72DD02690C}" type="datetimeFigureOut">
              <a:rPr lang="en-IN" smtClean="0"/>
              <a:t>20-11-2023</a:t>
            </a:fld>
            <a:endParaRPr lang="en-IN"/>
          </a:p>
        </p:txBody>
      </p:sp>
      <p:sp>
        <p:nvSpPr>
          <p:cNvPr id="3" name="Footer Placeholder 2">
            <a:extLst>
              <a:ext uri="{FF2B5EF4-FFF2-40B4-BE49-F238E27FC236}">
                <a16:creationId xmlns:a16="http://schemas.microsoft.com/office/drawing/2014/main" id="{09DB8BCF-AEF8-A3AD-C7A6-DFF2CEEA9B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2C2E6F-9D37-5D05-4727-A8240D7B3283}"/>
              </a:ext>
            </a:extLst>
          </p:cNvPr>
          <p:cNvSpPr>
            <a:spLocks noGrp="1"/>
          </p:cNvSpPr>
          <p:nvPr>
            <p:ph type="sldNum" sz="quarter" idx="12"/>
          </p:nvPr>
        </p:nvSpPr>
        <p:spPr/>
        <p:txBody>
          <a:bodyPr/>
          <a:lstStyle/>
          <a:p>
            <a:fld id="{3C2B0990-6A91-4D83-A5BE-537325186FF2}" type="slidenum">
              <a:rPr lang="en-IN" smtClean="0"/>
              <a:t>‹#›</a:t>
            </a:fld>
            <a:endParaRPr lang="en-IN"/>
          </a:p>
        </p:txBody>
      </p:sp>
    </p:spTree>
    <p:extLst>
      <p:ext uri="{BB962C8B-B14F-4D97-AF65-F5344CB8AC3E}">
        <p14:creationId xmlns:p14="http://schemas.microsoft.com/office/powerpoint/2010/main" val="39915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29C4-7CD6-CD97-4FD6-8BCCEC74E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5EA931-4A18-E8EF-9FD2-508D21149B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0CDB1E-9DF8-157C-D858-106513586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41D2D-823A-74E0-731A-8A3079F11F3C}"/>
              </a:ext>
            </a:extLst>
          </p:cNvPr>
          <p:cNvSpPr>
            <a:spLocks noGrp="1"/>
          </p:cNvSpPr>
          <p:nvPr>
            <p:ph type="dt" sz="half" idx="10"/>
          </p:nvPr>
        </p:nvSpPr>
        <p:spPr/>
        <p:txBody>
          <a:bodyPr/>
          <a:lstStyle/>
          <a:p>
            <a:fld id="{0D4DAC93-AC7D-4E74-92BC-7C72DD02690C}" type="datetimeFigureOut">
              <a:rPr lang="en-IN" smtClean="0"/>
              <a:t>20-11-2023</a:t>
            </a:fld>
            <a:endParaRPr lang="en-IN"/>
          </a:p>
        </p:txBody>
      </p:sp>
      <p:sp>
        <p:nvSpPr>
          <p:cNvPr id="6" name="Footer Placeholder 5">
            <a:extLst>
              <a:ext uri="{FF2B5EF4-FFF2-40B4-BE49-F238E27FC236}">
                <a16:creationId xmlns:a16="http://schemas.microsoft.com/office/drawing/2014/main" id="{1855D849-B7B9-F97E-ACE9-183D7C913B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8D144A-E705-B64D-6631-7EC4873C24FB}"/>
              </a:ext>
            </a:extLst>
          </p:cNvPr>
          <p:cNvSpPr>
            <a:spLocks noGrp="1"/>
          </p:cNvSpPr>
          <p:nvPr>
            <p:ph type="sldNum" sz="quarter" idx="12"/>
          </p:nvPr>
        </p:nvSpPr>
        <p:spPr/>
        <p:txBody>
          <a:bodyPr/>
          <a:lstStyle/>
          <a:p>
            <a:fld id="{3C2B0990-6A91-4D83-A5BE-537325186FF2}" type="slidenum">
              <a:rPr lang="en-IN" smtClean="0"/>
              <a:t>‹#›</a:t>
            </a:fld>
            <a:endParaRPr lang="en-IN"/>
          </a:p>
        </p:txBody>
      </p:sp>
    </p:spTree>
    <p:extLst>
      <p:ext uri="{BB962C8B-B14F-4D97-AF65-F5344CB8AC3E}">
        <p14:creationId xmlns:p14="http://schemas.microsoft.com/office/powerpoint/2010/main" val="1685557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3AC8-3615-06F3-A528-77E190D68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5F3A64-9BC9-E489-E369-2A1F7B9F4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5EC7A1-9E87-06BF-41A6-2F2414D6E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577A9-D357-0AB7-DDFA-DEFB5409B11E}"/>
              </a:ext>
            </a:extLst>
          </p:cNvPr>
          <p:cNvSpPr>
            <a:spLocks noGrp="1"/>
          </p:cNvSpPr>
          <p:nvPr>
            <p:ph type="dt" sz="half" idx="10"/>
          </p:nvPr>
        </p:nvSpPr>
        <p:spPr/>
        <p:txBody>
          <a:bodyPr/>
          <a:lstStyle/>
          <a:p>
            <a:fld id="{0D4DAC93-AC7D-4E74-92BC-7C72DD02690C}" type="datetimeFigureOut">
              <a:rPr lang="en-IN" smtClean="0"/>
              <a:t>20-11-2023</a:t>
            </a:fld>
            <a:endParaRPr lang="en-IN"/>
          </a:p>
        </p:txBody>
      </p:sp>
      <p:sp>
        <p:nvSpPr>
          <p:cNvPr id="6" name="Footer Placeholder 5">
            <a:extLst>
              <a:ext uri="{FF2B5EF4-FFF2-40B4-BE49-F238E27FC236}">
                <a16:creationId xmlns:a16="http://schemas.microsoft.com/office/drawing/2014/main" id="{984C2330-CFCD-0B22-4905-7DDCAE146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8CD593-93D4-1445-DE6B-1A21C4A36F5E}"/>
              </a:ext>
            </a:extLst>
          </p:cNvPr>
          <p:cNvSpPr>
            <a:spLocks noGrp="1"/>
          </p:cNvSpPr>
          <p:nvPr>
            <p:ph type="sldNum" sz="quarter" idx="12"/>
          </p:nvPr>
        </p:nvSpPr>
        <p:spPr/>
        <p:txBody>
          <a:bodyPr/>
          <a:lstStyle/>
          <a:p>
            <a:fld id="{3C2B0990-6A91-4D83-A5BE-537325186FF2}" type="slidenum">
              <a:rPr lang="en-IN" smtClean="0"/>
              <a:t>‹#›</a:t>
            </a:fld>
            <a:endParaRPr lang="en-IN"/>
          </a:p>
        </p:txBody>
      </p:sp>
    </p:spTree>
    <p:extLst>
      <p:ext uri="{BB962C8B-B14F-4D97-AF65-F5344CB8AC3E}">
        <p14:creationId xmlns:p14="http://schemas.microsoft.com/office/powerpoint/2010/main" val="1425482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CC24D-C8D6-199D-5F5A-1456724F5F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7B12C7-9732-57AC-8BB1-33CB922925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394E00-2268-ACD8-63A7-56F1940681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DAC93-AC7D-4E74-92BC-7C72DD02690C}" type="datetimeFigureOut">
              <a:rPr lang="en-IN" smtClean="0"/>
              <a:t>20-11-2023</a:t>
            </a:fld>
            <a:endParaRPr lang="en-IN"/>
          </a:p>
        </p:txBody>
      </p:sp>
      <p:sp>
        <p:nvSpPr>
          <p:cNvPr id="5" name="Footer Placeholder 4">
            <a:extLst>
              <a:ext uri="{FF2B5EF4-FFF2-40B4-BE49-F238E27FC236}">
                <a16:creationId xmlns:a16="http://schemas.microsoft.com/office/drawing/2014/main" id="{0F942EC2-88E0-9668-720E-454844526A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3F7209-BDC8-CDBF-15ED-B76D855584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B0990-6A91-4D83-A5BE-537325186FF2}" type="slidenum">
              <a:rPr lang="en-IN" smtClean="0"/>
              <a:t>‹#›</a:t>
            </a:fld>
            <a:endParaRPr lang="en-IN"/>
          </a:p>
        </p:txBody>
      </p:sp>
    </p:spTree>
    <p:extLst>
      <p:ext uri="{BB962C8B-B14F-4D97-AF65-F5344CB8AC3E}">
        <p14:creationId xmlns:p14="http://schemas.microsoft.com/office/powerpoint/2010/main" val="23571121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3.svg"/><Relationship Id="rId7"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jpeg"/><Relationship Id="rId4" Type="http://schemas.openxmlformats.org/officeDocument/2006/relationships/image" Target="../media/image13.svg"/><Relationship Id="rId9"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6.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extBox 1030">
            <a:extLst>
              <a:ext uri="{FF2B5EF4-FFF2-40B4-BE49-F238E27FC236}">
                <a16:creationId xmlns:a16="http://schemas.microsoft.com/office/drawing/2014/main" id="{860606AA-8650-6F12-01CC-AA1145023916}"/>
              </a:ext>
            </a:extLst>
          </p:cNvPr>
          <p:cNvSpPr txBox="1"/>
          <p:nvPr/>
        </p:nvSpPr>
        <p:spPr>
          <a:xfrm>
            <a:off x="1683025" y="1930255"/>
            <a:ext cx="2909611" cy="2677656"/>
          </a:xfrm>
          <a:prstGeom prst="rect">
            <a:avLst/>
          </a:prstGeom>
          <a:noFill/>
        </p:spPr>
        <p:txBody>
          <a:bodyPr wrap="square" rtlCol="0">
            <a:spAutoFit/>
          </a:bodyPr>
          <a:lstStyle/>
          <a:p>
            <a:pPr algn="ctr"/>
            <a:r>
              <a:rPr lang="en-US" sz="5400" i="0">
                <a:solidFill>
                  <a:srgbClr val="303030"/>
                </a:solidFill>
                <a:effectLst/>
                <a:latin typeface="Abadi Extra Light" panose="020F0502020204030204" pitchFamily="34" charset="0"/>
              </a:rPr>
              <a:t>Online </a:t>
            </a:r>
            <a:r>
              <a:rPr lang="en-US" sz="6000" i="0">
                <a:solidFill>
                  <a:srgbClr val="303030"/>
                </a:solidFill>
                <a:effectLst/>
                <a:latin typeface="Abadi Extra Light" panose="020F0502020204030204" pitchFamily="34" charset="0"/>
              </a:rPr>
              <a:t>News</a:t>
            </a:r>
            <a:r>
              <a:rPr lang="en-US" sz="5400" i="0">
                <a:solidFill>
                  <a:srgbClr val="303030"/>
                </a:solidFill>
                <a:effectLst/>
                <a:latin typeface="Abadi Extra Light" panose="020F0502020204030204" pitchFamily="34" charset="0"/>
              </a:rPr>
              <a:t> Popularity</a:t>
            </a:r>
            <a:endParaRPr lang="en-IN" sz="5400">
              <a:latin typeface="Abadi Extra Light" panose="020F0502020204030204" pitchFamily="34" charset="0"/>
            </a:endParaRPr>
          </a:p>
        </p:txBody>
      </p:sp>
      <p:pic>
        <p:nvPicPr>
          <p:cNvPr id="2" name="Picture 1">
            <a:extLst>
              <a:ext uri="{FF2B5EF4-FFF2-40B4-BE49-F238E27FC236}">
                <a16:creationId xmlns:a16="http://schemas.microsoft.com/office/drawing/2014/main" id="{575615E0-C4F2-74CF-CC7A-1563C739527E}"/>
              </a:ext>
            </a:extLst>
          </p:cNvPr>
          <p:cNvPicPr>
            <a:picLocks noChangeAspect="1"/>
          </p:cNvPicPr>
          <p:nvPr/>
        </p:nvPicPr>
        <p:blipFill rotWithShape="1">
          <a:blip r:embed="rId2"/>
          <a:srcRect t="-3128" b="-3128"/>
          <a:stretch/>
        </p:blipFill>
        <p:spPr>
          <a:xfrm rot="2249847">
            <a:off x="833231" y="4989519"/>
            <a:ext cx="2347652" cy="1158696"/>
          </a:xfrm>
          <a:custGeom>
            <a:avLst/>
            <a:gdLst>
              <a:gd name="connsiteX0" fmla="*/ 152193 w 1442801"/>
              <a:gd name="connsiteY0" fmla="*/ 160548 h 682910"/>
              <a:gd name="connsiteX1" fmla="*/ 222786 w 1442801"/>
              <a:gd name="connsiteY1" fmla="*/ 182374 h 682910"/>
              <a:gd name="connsiteX2" fmla="*/ 1103964 w 1442801"/>
              <a:gd name="connsiteY2" fmla="*/ 47339 h 682910"/>
              <a:gd name="connsiteX3" fmla="*/ 1176392 w 1442801"/>
              <a:gd name="connsiteY3" fmla="*/ 0 h 682910"/>
              <a:gd name="connsiteX4" fmla="*/ 1442801 w 1442801"/>
              <a:gd name="connsiteY4" fmla="*/ 430925 h 682910"/>
              <a:gd name="connsiteX5" fmla="*/ 0 w 1442801"/>
              <a:gd name="connsiteY5" fmla="*/ 586131 h 68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2801" h="682910">
                <a:moveTo>
                  <a:pt x="152193" y="160548"/>
                </a:moveTo>
                <a:lnTo>
                  <a:pt x="222786" y="182374"/>
                </a:lnTo>
                <a:cubicBezTo>
                  <a:pt x="517644" y="256805"/>
                  <a:pt x="834699" y="205841"/>
                  <a:pt x="1103964" y="47339"/>
                </a:cubicBezTo>
                <a:lnTo>
                  <a:pt x="1176392" y="0"/>
                </a:lnTo>
                <a:lnTo>
                  <a:pt x="1442801" y="430925"/>
                </a:lnTo>
                <a:cubicBezTo>
                  <a:pt x="1010005" y="699689"/>
                  <a:pt x="478962" y="756814"/>
                  <a:pt x="0" y="586131"/>
                </a:cubicBezTo>
                <a:close/>
              </a:path>
            </a:pathLst>
          </a:custGeom>
        </p:spPr>
      </p:pic>
      <p:pic>
        <p:nvPicPr>
          <p:cNvPr id="3" name="Picture 2">
            <a:extLst>
              <a:ext uri="{FF2B5EF4-FFF2-40B4-BE49-F238E27FC236}">
                <a16:creationId xmlns:a16="http://schemas.microsoft.com/office/drawing/2014/main" id="{322663D5-5105-30E8-59A3-CB565CECC931}"/>
              </a:ext>
            </a:extLst>
          </p:cNvPr>
          <p:cNvPicPr>
            <a:picLocks noChangeAspect="1"/>
          </p:cNvPicPr>
          <p:nvPr/>
        </p:nvPicPr>
        <p:blipFill rotWithShape="1">
          <a:blip r:embed="rId3"/>
          <a:srcRect l="8884" t="9611" r="-154" b="50000"/>
          <a:stretch/>
        </p:blipFill>
        <p:spPr>
          <a:xfrm rot="20400022">
            <a:off x="2730978" y="5212324"/>
            <a:ext cx="2465910" cy="1011558"/>
          </a:xfrm>
          <a:custGeom>
            <a:avLst/>
            <a:gdLst>
              <a:gd name="connsiteX0" fmla="*/ 220274 w 1453353"/>
              <a:gd name="connsiteY0" fmla="*/ 0 h 621675"/>
              <a:gd name="connsiteX1" fmla="*/ 248763 w 1453353"/>
              <a:gd name="connsiteY1" fmla="*/ 12880 h 621675"/>
              <a:gd name="connsiteX2" fmla="*/ 726695 w 1453353"/>
              <a:gd name="connsiteY2" fmla="*/ 103437 h 621675"/>
              <a:gd name="connsiteX3" fmla="*/ 1204627 w 1453353"/>
              <a:gd name="connsiteY3" fmla="*/ 12880 h 621675"/>
              <a:gd name="connsiteX4" fmla="*/ 1233090 w 1453353"/>
              <a:gd name="connsiteY4" fmla="*/ 11 h 621675"/>
              <a:gd name="connsiteX5" fmla="*/ 1453353 w 1453353"/>
              <a:gd name="connsiteY5" fmla="*/ 456253 h 621675"/>
              <a:gd name="connsiteX6" fmla="*/ 0 w 1453353"/>
              <a:gd name="connsiteY6" fmla="*/ 456236 h 62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353" h="621675">
                <a:moveTo>
                  <a:pt x="220274" y="0"/>
                </a:moveTo>
                <a:lnTo>
                  <a:pt x="248763" y="12880"/>
                </a:lnTo>
                <a:cubicBezTo>
                  <a:pt x="395660" y="71192"/>
                  <a:pt x="557165" y="103437"/>
                  <a:pt x="726695" y="103437"/>
                </a:cubicBezTo>
                <a:cubicBezTo>
                  <a:pt x="896225" y="103437"/>
                  <a:pt x="1057729" y="71192"/>
                  <a:pt x="1204627" y="12880"/>
                </a:cubicBezTo>
                <a:lnTo>
                  <a:pt x="1233090" y="11"/>
                </a:lnTo>
                <a:lnTo>
                  <a:pt x="1453353" y="456253"/>
                </a:lnTo>
                <a:cubicBezTo>
                  <a:pt x="994135" y="676822"/>
                  <a:pt x="459212" y="676816"/>
                  <a:pt x="0" y="456236"/>
                </a:cubicBezTo>
                <a:close/>
              </a:path>
            </a:pathLst>
          </a:custGeom>
        </p:spPr>
      </p:pic>
      <p:pic>
        <p:nvPicPr>
          <p:cNvPr id="4" name="Picture 3">
            <a:extLst>
              <a:ext uri="{FF2B5EF4-FFF2-40B4-BE49-F238E27FC236}">
                <a16:creationId xmlns:a16="http://schemas.microsoft.com/office/drawing/2014/main" id="{4B269F42-BE5C-11D7-7A63-4650C872007B}"/>
              </a:ext>
            </a:extLst>
          </p:cNvPr>
          <p:cNvPicPr>
            <a:picLocks noChangeAspect="1"/>
          </p:cNvPicPr>
          <p:nvPr/>
        </p:nvPicPr>
        <p:blipFill rotWithShape="1">
          <a:blip r:embed="rId4"/>
          <a:srcRect l="-8657" t="-3381" r="8657" b="21279"/>
          <a:stretch/>
        </p:blipFill>
        <p:spPr>
          <a:xfrm rot="20400022">
            <a:off x="4496057" y="3229394"/>
            <a:ext cx="1911247" cy="2007475"/>
          </a:xfrm>
          <a:custGeom>
            <a:avLst/>
            <a:gdLst>
              <a:gd name="connsiteX0" fmla="*/ 685745 w 1126447"/>
              <a:gd name="connsiteY0" fmla="*/ 0 h 1233738"/>
              <a:gd name="connsiteX1" fmla="*/ 1126447 w 1126447"/>
              <a:gd name="connsiteY1" fmla="*/ 100331 h 1233738"/>
              <a:gd name="connsiteX2" fmla="*/ 220273 w 1126447"/>
              <a:gd name="connsiteY2" fmla="*/ 1233738 h 1233738"/>
              <a:gd name="connsiteX3" fmla="*/ 0 w 1126447"/>
              <a:gd name="connsiteY3" fmla="*/ 777502 h 1233738"/>
              <a:gd name="connsiteX4" fmla="*/ 78842 w 1126447"/>
              <a:gd name="connsiteY4" fmla="*/ 741857 h 1233738"/>
              <a:gd name="connsiteX5" fmla="*/ 666221 w 1126447"/>
              <a:gd name="connsiteY5" fmla="*/ 71263 h 123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447" h="1233738">
                <a:moveTo>
                  <a:pt x="685745" y="0"/>
                </a:moveTo>
                <a:lnTo>
                  <a:pt x="1126447" y="100331"/>
                </a:lnTo>
                <a:cubicBezTo>
                  <a:pt x="1013028" y="595986"/>
                  <a:pt x="679499" y="1013151"/>
                  <a:pt x="220273" y="1233738"/>
                </a:cubicBezTo>
                <a:lnTo>
                  <a:pt x="0" y="777502"/>
                </a:lnTo>
                <a:lnTo>
                  <a:pt x="78842" y="741857"/>
                </a:lnTo>
                <a:cubicBezTo>
                  <a:pt x="357206" y="599938"/>
                  <a:pt x="570554" y="359931"/>
                  <a:pt x="666221" y="71263"/>
                </a:cubicBezTo>
                <a:close/>
              </a:path>
            </a:pathLst>
          </a:custGeom>
        </p:spPr>
      </p:pic>
      <p:pic>
        <p:nvPicPr>
          <p:cNvPr id="5" name="Picture 4">
            <a:extLst>
              <a:ext uri="{FF2B5EF4-FFF2-40B4-BE49-F238E27FC236}">
                <a16:creationId xmlns:a16="http://schemas.microsoft.com/office/drawing/2014/main" id="{2D843DAD-11DC-BB1B-1AE7-A302E437BFF7}"/>
              </a:ext>
            </a:extLst>
          </p:cNvPr>
          <p:cNvPicPr>
            <a:picLocks noChangeAspect="1"/>
          </p:cNvPicPr>
          <p:nvPr/>
        </p:nvPicPr>
        <p:blipFill>
          <a:blip r:embed="rId5"/>
          <a:srcRect l="2318" t="21898" r="778" b="5692"/>
          <a:stretch>
            <a:fillRect/>
          </a:stretch>
        </p:blipFill>
        <p:spPr>
          <a:xfrm rot="3271596">
            <a:off x="4064664" y="1514392"/>
            <a:ext cx="2356746" cy="1014656"/>
          </a:xfrm>
          <a:custGeom>
            <a:avLst/>
            <a:gdLst>
              <a:gd name="connsiteX0" fmla="*/ 0 w 1448390"/>
              <a:gd name="connsiteY0" fmla="*/ 134669 h 598016"/>
              <a:gd name="connsiteX1" fmla="*/ 1448390 w 1448390"/>
              <a:gd name="connsiteY1" fmla="*/ 200057 h 598016"/>
              <a:gd name="connsiteX2" fmla="*/ 1234118 w 1448390"/>
              <a:gd name="connsiteY2" fmla="*/ 598016 h 598016"/>
              <a:gd name="connsiteX3" fmla="*/ 1199228 w 1448390"/>
              <a:gd name="connsiteY3" fmla="*/ 577223 h 598016"/>
              <a:gd name="connsiteX4" fmla="*/ 982063 w 1448390"/>
              <a:gd name="connsiteY4" fmla="*/ 491221 h 598016"/>
              <a:gd name="connsiteX5" fmla="*/ 200826 w 1448390"/>
              <a:gd name="connsiteY5" fmla="*/ 565874 h 598016"/>
              <a:gd name="connsiteX6" fmla="*/ 186573 w 1448390"/>
              <a:gd name="connsiteY6" fmla="*/ 573647 h 59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390" h="598016">
                <a:moveTo>
                  <a:pt x="0" y="134669"/>
                </a:moveTo>
                <a:cubicBezTo>
                  <a:pt x="467862" y="-65557"/>
                  <a:pt x="1000962" y="-41490"/>
                  <a:pt x="1448390" y="200057"/>
                </a:cubicBezTo>
                <a:lnTo>
                  <a:pt x="1234118" y="598016"/>
                </a:lnTo>
                <a:lnTo>
                  <a:pt x="1199228" y="577223"/>
                </a:lnTo>
                <a:cubicBezTo>
                  <a:pt x="1131296" y="541445"/>
                  <a:pt x="1058732" y="512445"/>
                  <a:pt x="982063" y="491221"/>
                </a:cubicBezTo>
                <a:cubicBezTo>
                  <a:pt x="713719" y="416935"/>
                  <a:pt x="439531" y="450209"/>
                  <a:pt x="200826" y="565874"/>
                </a:cubicBezTo>
                <a:lnTo>
                  <a:pt x="186573" y="573647"/>
                </a:lnTo>
                <a:close/>
              </a:path>
            </a:pathLst>
          </a:custGeom>
        </p:spPr>
      </p:pic>
      <p:pic>
        <p:nvPicPr>
          <p:cNvPr id="6" name="Picture 5" descr="a white question mark on a pink background">
            <a:extLst>
              <a:ext uri="{FF2B5EF4-FFF2-40B4-BE49-F238E27FC236}">
                <a16:creationId xmlns:a16="http://schemas.microsoft.com/office/drawing/2014/main" id="{443D4899-8507-0F3C-5BD4-D458A7C154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30492" t="5756" r="36013" b="7279"/>
          <a:stretch>
            <a:fillRect/>
          </a:stretch>
        </p:blipFill>
        <p:spPr bwMode="auto">
          <a:xfrm rot="17028566">
            <a:off x="2739289" y="-217575"/>
            <a:ext cx="1212185" cy="2339861"/>
          </a:xfrm>
          <a:custGeom>
            <a:avLst/>
            <a:gdLst>
              <a:gd name="connsiteX0" fmla="*/ 430600 w 714435"/>
              <a:gd name="connsiteY0" fmla="*/ 0 h 1438013"/>
              <a:gd name="connsiteX1" fmla="*/ 636590 w 714435"/>
              <a:gd name="connsiteY1" fmla="*/ 1438013 h 1438013"/>
              <a:gd name="connsiteX2" fmla="*/ 182164 w 714435"/>
              <a:gd name="connsiteY2" fmla="*/ 1293069 h 1438013"/>
              <a:gd name="connsiteX3" fmla="*/ 202658 w 714435"/>
              <a:gd name="connsiteY3" fmla="*/ 1197561 h 1438013"/>
              <a:gd name="connsiteX4" fmla="*/ 64909 w 714435"/>
              <a:gd name="connsiteY4" fmla="*/ 395982 h 1438013"/>
              <a:gd name="connsiteX5" fmla="*/ 0 w 714435"/>
              <a:gd name="connsiteY5" fmla="*/ 288361 h 14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35" h="1438013">
                <a:moveTo>
                  <a:pt x="430600" y="0"/>
                </a:moveTo>
                <a:cubicBezTo>
                  <a:pt x="714211" y="423508"/>
                  <a:pt x="790029" y="952789"/>
                  <a:pt x="636590" y="1438013"/>
                </a:cubicBezTo>
                <a:lnTo>
                  <a:pt x="182164" y="1293069"/>
                </a:lnTo>
                <a:lnTo>
                  <a:pt x="202658" y="1197561"/>
                </a:lnTo>
                <a:cubicBezTo>
                  <a:pt x="246088" y="934487"/>
                  <a:pt x="202799" y="651380"/>
                  <a:pt x="64909" y="395982"/>
                </a:cubicBezTo>
                <a:lnTo>
                  <a:pt x="0" y="288361"/>
                </a:lnTo>
                <a:close/>
              </a:path>
            </a:pathLst>
          </a:custGeom>
          <a:noFill/>
          <a:extLst>
            <a:ext uri="{909E8E84-426E-40DD-AFC4-6F175D3DCCD1}">
              <a14:hiddenFill xmlns:a14="http://schemas.microsoft.com/office/drawing/2010/main">
                <a:solidFill>
                  <a:srgbClr val="FFFFFF"/>
                </a:solidFill>
              </a14:hiddenFill>
            </a:ext>
          </a:extLst>
        </p:spPr>
      </p:pic>
      <p:pic>
        <p:nvPicPr>
          <p:cNvPr id="7" name="Picture 6" descr="person holding Hello! sticker">
            <a:extLst>
              <a:ext uri="{FF2B5EF4-FFF2-40B4-BE49-F238E27FC236}">
                <a16:creationId xmlns:a16="http://schemas.microsoft.com/office/drawing/2014/main" id="{B69247A0-5D75-1D8E-A3C9-4D35EB7A85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4477" t="3667" r="7981" b="3667"/>
          <a:stretch>
            <a:fillRect/>
          </a:stretch>
        </p:blipFill>
        <p:spPr bwMode="auto">
          <a:xfrm rot="20400022">
            <a:off x="170648" y="1002761"/>
            <a:ext cx="2221764" cy="1506613"/>
          </a:xfrm>
          <a:custGeom>
            <a:avLst/>
            <a:gdLst>
              <a:gd name="connsiteX0" fmla="*/ 1309459 w 1309459"/>
              <a:gd name="connsiteY0" fmla="*/ 0 h 925922"/>
              <a:gd name="connsiteX1" fmla="*/ 1309459 w 1309459"/>
              <a:gd name="connsiteY1" fmla="*/ 518236 h 925922"/>
              <a:gd name="connsiteX2" fmla="*/ 1309458 w 1309459"/>
              <a:gd name="connsiteY2" fmla="*/ 518236 h 925922"/>
              <a:gd name="connsiteX3" fmla="*/ 441242 w 1309459"/>
              <a:gd name="connsiteY3" fmla="*/ 855752 h 925922"/>
              <a:gd name="connsiteX4" fmla="*/ 373289 w 1309459"/>
              <a:gd name="connsiteY4" fmla="*/ 925922 h 925922"/>
              <a:gd name="connsiteX5" fmla="*/ 0 w 1309459"/>
              <a:gd name="connsiteY5" fmla="*/ 628994 h 925922"/>
              <a:gd name="connsiteX6" fmla="*/ 1309459 w 1309459"/>
              <a:gd name="connsiteY6" fmla="*/ 0 h 92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459" h="925922">
                <a:moveTo>
                  <a:pt x="1309459" y="0"/>
                </a:moveTo>
                <a:lnTo>
                  <a:pt x="1309459" y="518236"/>
                </a:lnTo>
                <a:lnTo>
                  <a:pt x="1309458" y="518236"/>
                </a:lnTo>
                <a:cubicBezTo>
                  <a:pt x="970399" y="518236"/>
                  <a:pt x="663439" y="647217"/>
                  <a:pt x="441242" y="855752"/>
                </a:cubicBezTo>
                <a:lnTo>
                  <a:pt x="373289" y="925922"/>
                </a:lnTo>
                <a:lnTo>
                  <a:pt x="0" y="628994"/>
                </a:lnTo>
                <a:cubicBezTo>
                  <a:pt x="317794" y="231510"/>
                  <a:pt x="799758" y="0"/>
                  <a:pt x="1309459" y="0"/>
                </a:cubicBezTo>
                <a:close/>
              </a:path>
            </a:pathLst>
          </a:cu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8358399-002A-AC74-B8A6-F2FB9E395F75}"/>
              </a:ext>
            </a:extLst>
          </p:cNvPr>
          <p:cNvPicPr>
            <a:picLocks noChangeAspect="1"/>
          </p:cNvPicPr>
          <p:nvPr/>
        </p:nvPicPr>
        <p:blipFill rotWithShape="1">
          <a:blip r:embed="rId8"/>
          <a:srcRect t="17160" b="17160"/>
          <a:stretch/>
        </p:blipFill>
        <p:spPr>
          <a:xfrm rot="15547526">
            <a:off x="-644984" y="3208278"/>
            <a:ext cx="2651629" cy="1111458"/>
          </a:xfrm>
          <a:custGeom>
            <a:avLst/>
            <a:gdLst>
              <a:gd name="connsiteX0" fmla="*/ 1446738 w 1446738"/>
              <a:gd name="connsiteY0" fmla="*/ 216682 h 632338"/>
              <a:gd name="connsiteX1" fmla="*/ 1212767 w 1446738"/>
              <a:gd name="connsiteY1" fmla="*/ 632338 h 632338"/>
              <a:gd name="connsiteX2" fmla="*/ 1199461 w 1446738"/>
              <a:gd name="connsiteY2" fmla="*/ 623037 h 632338"/>
              <a:gd name="connsiteX3" fmla="*/ 431270 w 1446738"/>
              <a:gd name="connsiteY3" fmla="*/ 462452 h 632338"/>
              <a:gd name="connsiteX4" fmla="*/ 205926 w 1446738"/>
              <a:gd name="connsiteY4" fmla="*/ 523912 h 632338"/>
              <a:gd name="connsiteX5" fmla="*/ 168952 w 1446738"/>
              <a:gd name="connsiteY5" fmla="*/ 540721 h 632338"/>
              <a:gd name="connsiteX6" fmla="*/ 0 w 1446738"/>
              <a:gd name="connsiteY6" fmla="*/ 121506 h 632338"/>
              <a:gd name="connsiteX7" fmla="*/ 1446738 w 1446738"/>
              <a:gd name="connsiteY7" fmla="*/ 216682 h 63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738" h="632338">
                <a:moveTo>
                  <a:pt x="1446738" y="216682"/>
                </a:moveTo>
                <a:lnTo>
                  <a:pt x="1212767" y="632338"/>
                </a:lnTo>
                <a:lnTo>
                  <a:pt x="1199461" y="623037"/>
                </a:lnTo>
                <a:cubicBezTo>
                  <a:pt x="975009" y="481684"/>
                  <a:pt x="706183" y="418294"/>
                  <a:pt x="431270" y="462452"/>
                </a:cubicBezTo>
                <a:cubicBezTo>
                  <a:pt x="352724" y="475068"/>
                  <a:pt x="277398" y="495867"/>
                  <a:pt x="205926" y="523912"/>
                </a:cubicBezTo>
                <a:lnTo>
                  <a:pt x="168952" y="540721"/>
                </a:lnTo>
                <a:lnTo>
                  <a:pt x="0" y="121506"/>
                </a:lnTo>
                <a:cubicBezTo>
                  <a:pt x="471395" y="-69082"/>
                  <a:pt x="1003886" y="-34052"/>
                  <a:pt x="1446738" y="216682"/>
                </a:cubicBezTo>
                <a:close/>
              </a:path>
            </a:pathLst>
          </a:custGeom>
        </p:spPr>
      </p:pic>
      <p:sp>
        <p:nvSpPr>
          <p:cNvPr id="9" name="TextBox 8">
            <a:extLst>
              <a:ext uri="{FF2B5EF4-FFF2-40B4-BE49-F238E27FC236}">
                <a16:creationId xmlns:a16="http://schemas.microsoft.com/office/drawing/2014/main" id="{CD040C75-7BDA-D34C-E74D-B66EE2C8D393}"/>
              </a:ext>
            </a:extLst>
          </p:cNvPr>
          <p:cNvSpPr txBox="1"/>
          <p:nvPr/>
        </p:nvSpPr>
        <p:spPr>
          <a:xfrm>
            <a:off x="6642579" y="624237"/>
            <a:ext cx="4783949" cy="2062103"/>
          </a:xfrm>
          <a:prstGeom prst="rect">
            <a:avLst/>
          </a:prstGeom>
          <a:noFill/>
        </p:spPr>
        <p:txBody>
          <a:bodyPr wrap="square" lIns="91440" tIns="45720" rIns="91440" bIns="45720" anchor="t">
            <a:spAutoFit/>
          </a:bodyPr>
          <a:lstStyle/>
          <a:p>
            <a:r>
              <a:rPr lang="en-US" sz="3200" b="1">
                <a:latin typeface="Couture" panose="020B0604020202020204"/>
                <a:cs typeface="Arial"/>
              </a:rPr>
              <a:t>Health Data Healers (HDH)</a:t>
            </a:r>
            <a:endParaRPr lang="en-US" sz="2800" b="1">
              <a:latin typeface="Couture" panose="020B0604020202020204"/>
              <a:cs typeface="Arial"/>
            </a:endParaRPr>
          </a:p>
          <a:p>
            <a:pPr marL="342900" indent="-342900">
              <a:buFont typeface="Arial" panose="020B0604020202020204" pitchFamily="34" charset="0"/>
              <a:buChar char="•"/>
            </a:pPr>
            <a:r>
              <a:rPr lang="en-IN" sz="2400">
                <a:latin typeface="Couture" panose="020B0604020202020204"/>
                <a:cs typeface="Arial"/>
              </a:rPr>
              <a:t>Sara Yavari</a:t>
            </a:r>
          </a:p>
          <a:p>
            <a:pPr marL="342900" indent="-342900">
              <a:buFont typeface="Arial" panose="020B0604020202020204" pitchFamily="34" charset="0"/>
              <a:buChar char="•"/>
            </a:pPr>
            <a:r>
              <a:rPr lang="en-IN" sz="2400">
                <a:latin typeface="Couture" panose="020B0604020202020204"/>
                <a:cs typeface="Arial"/>
              </a:rPr>
              <a:t>Taraka </a:t>
            </a:r>
            <a:r>
              <a:rPr lang="en-IN" sz="2400" err="1">
                <a:latin typeface="Couture" panose="020B0604020202020204"/>
                <a:cs typeface="Arial"/>
              </a:rPr>
              <a:t>Paruchuru</a:t>
            </a:r>
            <a:endParaRPr lang="en-US" sz="2400">
              <a:latin typeface="Couture" panose="020B0604020202020204"/>
              <a:cs typeface="Arial"/>
            </a:endParaRPr>
          </a:p>
          <a:p>
            <a:pPr marL="342900" indent="-342900">
              <a:buFont typeface="Arial" panose="020B0604020202020204" pitchFamily="34" charset="0"/>
              <a:buChar char="•"/>
            </a:pPr>
            <a:r>
              <a:rPr lang="en-US" sz="2400">
                <a:latin typeface="Couture" panose="020B0604020202020204"/>
                <a:cs typeface="Arial"/>
              </a:rPr>
              <a:t>Zeeshan Mawani</a:t>
            </a:r>
          </a:p>
          <a:p>
            <a:pPr marL="342900" indent="-342900">
              <a:buFont typeface="Arial" panose="020B0604020202020204" pitchFamily="34" charset="0"/>
              <a:buChar char="•"/>
            </a:pPr>
            <a:r>
              <a:rPr lang="en-IN" sz="2400" err="1">
                <a:latin typeface="Couture" panose="020B0604020202020204"/>
                <a:cs typeface="Arial"/>
              </a:rPr>
              <a:t>Sashank</a:t>
            </a:r>
            <a:r>
              <a:rPr lang="en-IN" sz="2400">
                <a:latin typeface="Couture" panose="020B0604020202020204"/>
                <a:cs typeface="Arial"/>
              </a:rPr>
              <a:t> </a:t>
            </a:r>
            <a:r>
              <a:rPr lang="en-IN" sz="2400" err="1">
                <a:latin typeface="Couture" panose="020B0604020202020204"/>
                <a:cs typeface="Arial"/>
              </a:rPr>
              <a:t>Makanaboyina</a:t>
            </a:r>
            <a:endParaRPr lang="en-IN" sz="2400">
              <a:latin typeface="Couture" panose="020B0604020202020204"/>
              <a:cs typeface="Arial"/>
            </a:endParaRPr>
          </a:p>
        </p:txBody>
      </p:sp>
      <p:pic>
        <p:nvPicPr>
          <p:cNvPr id="1026" name="Picture 2" descr="Depaul University Logo PNG Vector (EPS) Free Download">
            <a:extLst>
              <a:ext uri="{FF2B5EF4-FFF2-40B4-BE49-F238E27FC236}">
                <a16:creationId xmlns:a16="http://schemas.microsoft.com/office/drawing/2014/main" id="{3C3F3521-5547-D856-51B6-5A6F2EA74D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56577" y="5396467"/>
            <a:ext cx="1809617" cy="11883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Science for Business Leaders - Pragmatic Institute - Pragmatic  Institute - Data">
            <a:extLst>
              <a:ext uri="{FF2B5EF4-FFF2-40B4-BE49-F238E27FC236}">
                <a16:creationId xmlns:a16="http://schemas.microsoft.com/office/drawing/2014/main" id="{88E97554-704C-3D5C-C522-692F78779FA6}"/>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3282" y="3429000"/>
            <a:ext cx="2506180" cy="227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2827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F32A7-5F1F-7317-A2B0-C139806ABAF0}"/>
              </a:ext>
            </a:extLst>
          </p:cNvPr>
          <p:cNvSpPr>
            <a:spLocks noGrp="1"/>
          </p:cNvSpPr>
          <p:nvPr>
            <p:ph idx="1"/>
          </p:nvPr>
        </p:nvSpPr>
        <p:spPr>
          <a:xfrm>
            <a:off x="3087329" y="1653999"/>
            <a:ext cx="7802290" cy="4932312"/>
          </a:xfrm>
        </p:spPr>
        <p:txBody>
          <a:bodyPr>
            <a:normAutofit/>
          </a:bodyPr>
          <a:lstStyle/>
          <a:p>
            <a:r>
              <a:rPr lang="en-IN" sz="2000" dirty="0">
                <a:latin typeface="Couture" panose="020B0604020202020204"/>
              </a:rPr>
              <a:t>Backward AIC step wise regression model was performed to the select features which are the most significant </a:t>
            </a:r>
          </a:p>
          <a:p>
            <a:r>
              <a:rPr lang="en-IN" sz="2000" dirty="0">
                <a:latin typeface="Couture" panose="020B0604020202020204"/>
              </a:rPr>
              <a:t>From a total of 43 independent variables, we went down to 33 variables based on t test with an alpha value of 0.05</a:t>
            </a:r>
          </a:p>
          <a:p>
            <a:r>
              <a:rPr lang="en-IN" sz="2000" dirty="0">
                <a:latin typeface="Couture" panose="020B0604020202020204"/>
              </a:rPr>
              <a:t>This improved the adjusted R-Squared value improved by 4 percent.</a:t>
            </a:r>
          </a:p>
        </p:txBody>
      </p:sp>
      <p:cxnSp>
        <p:nvCxnSpPr>
          <p:cNvPr id="6" name="Straight Connector 5">
            <a:extLst>
              <a:ext uri="{FF2B5EF4-FFF2-40B4-BE49-F238E27FC236}">
                <a16:creationId xmlns:a16="http://schemas.microsoft.com/office/drawing/2014/main" id="{B3B63FAC-B6A5-A036-1834-8F81AA4FA466}"/>
              </a:ext>
            </a:extLst>
          </p:cNvPr>
          <p:cNvCxnSpPr>
            <a:cxnSpLocks/>
          </p:cNvCxnSpPr>
          <p:nvPr/>
        </p:nvCxnSpPr>
        <p:spPr>
          <a:xfrm>
            <a:off x="3447807" y="1184753"/>
            <a:ext cx="7875351" cy="102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67522F-84CC-9CDF-2E84-F17E8E3708B3}"/>
              </a:ext>
            </a:extLst>
          </p:cNvPr>
          <p:cNvSpPr txBox="1"/>
          <p:nvPr/>
        </p:nvSpPr>
        <p:spPr>
          <a:xfrm>
            <a:off x="3598606" y="271690"/>
            <a:ext cx="7629832" cy="923330"/>
          </a:xfrm>
          <a:prstGeom prst="rect">
            <a:avLst/>
          </a:prstGeom>
          <a:noFill/>
        </p:spPr>
        <p:txBody>
          <a:bodyPr wrap="square" lIns="91440" tIns="45720" rIns="91440" bIns="45720" rtlCol="0" anchor="t">
            <a:spAutoFit/>
          </a:bodyPr>
          <a:lstStyle/>
          <a:p>
            <a:r>
              <a:rPr lang="en-IN" sz="5400" b="1" dirty="0">
                <a:latin typeface="Couture"/>
              </a:rPr>
              <a:t>Step Wise Model</a:t>
            </a:r>
          </a:p>
        </p:txBody>
      </p:sp>
      <p:pic>
        <p:nvPicPr>
          <p:cNvPr id="4" name="Picture 3">
            <a:extLst>
              <a:ext uri="{FF2B5EF4-FFF2-40B4-BE49-F238E27FC236}">
                <a16:creationId xmlns:a16="http://schemas.microsoft.com/office/drawing/2014/main" id="{DA76D6CC-9B18-32E8-46E8-D8C091808954}"/>
              </a:ext>
            </a:extLst>
          </p:cNvPr>
          <p:cNvPicPr>
            <a:picLocks noChangeAspect="1"/>
          </p:cNvPicPr>
          <p:nvPr/>
        </p:nvPicPr>
        <p:blipFill rotWithShape="1">
          <a:blip r:embed="rId2"/>
          <a:srcRect t="-3128" b="-3128"/>
          <a:stretch/>
        </p:blipFill>
        <p:spPr>
          <a:xfrm rot="18038712">
            <a:off x="1485261" y="4662157"/>
            <a:ext cx="1536021" cy="758111"/>
          </a:xfrm>
          <a:custGeom>
            <a:avLst/>
            <a:gdLst>
              <a:gd name="connsiteX0" fmla="*/ 152193 w 1442801"/>
              <a:gd name="connsiteY0" fmla="*/ 160548 h 682910"/>
              <a:gd name="connsiteX1" fmla="*/ 222786 w 1442801"/>
              <a:gd name="connsiteY1" fmla="*/ 182374 h 682910"/>
              <a:gd name="connsiteX2" fmla="*/ 1103964 w 1442801"/>
              <a:gd name="connsiteY2" fmla="*/ 47339 h 682910"/>
              <a:gd name="connsiteX3" fmla="*/ 1176392 w 1442801"/>
              <a:gd name="connsiteY3" fmla="*/ 0 h 682910"/>
              <a:gd name="connsiteX4" fmla="*/ 1442801 w 1442801"/>
              <a:gd name="connsiteY4" fmla="*/ 430925 h 682910"/>
              <a:gd name="connsiteX5" fmla="*/ 0 w 1442801"/>
              <a:gd name="connsiteY5" fmla="*/ 586131 h 68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2801" h="682910">
                <a:moveTo>
                  <a:pt x="152193" y="160548"/>
                </a:moveTo>
                <a:lnTo>
                  <a:pt x="222786" y="182374"/>
                </a:lnTo>
                <a:cubicBezTo>
                  <a:pt x="517644" y="256805"/>
                  <a:pt x="834699" y="205841"/>
                  <a:pt x="1103964" y="47339"/>
                </a:cubicBezTo>
                <a:lnTo>
                  <a:pt x="1176392" y="0"/>
                </a:lnTo>
                <a:lnTo>
                  <a:pt x="1442801" y="430925"/>
                </a:lnTo>
                <a:cubicBezTo>
                  <a:pt x="1010005" y="699689"/>
                  <a:pt x="478962" y="756814"/>
                  <a:pt x="0" y="586131"/>
                </a:cubicBezTo>
                <a:close/>
              </a:path>
            </a:pathLst>
          </a:custGeom>
        </p:spPr>
      </p:pic>
      <p:pic>
        <p:nvPicPr>
          <p:cNvPr id="5" name="Picture 4">
            <a:extLst>
              <a:ext uri="{FF2B5EF4-FFF2-40B4-BE49-F238E27FC236}">
                <a16:creationId xmlns:a16="http://schemas.microsoft.com/office/drawing/2014/main" id="{1E4CD5F2-B80A-C6E8-92F1-14439A5861B8}"/>
              </a:ext>
            </a:extLst>
          </p:cNvPr>
          <p:cNvPicPr>
            <a:picLocks noChangeAspect="1"/>
          </p:cNvPicPr>
          <p:nvPr/>
        </p:nvPicPr>
        <p:blipFill rotWithShape="1">
          <a:blip r:embed="rId3"/>
          <a:srcRect l="8884" t="9611" r="-154" b="50000"/>
          <a:stretch/>
        </p:blipFill>
        <p:spPr>
          <a:xfrm rot="14588887">
            <a:off x="1390761" y="3427443"/>
            <a:ext cx="1613395" cy="661842"/>
          </a:xfrm>
          <a:custGeom>
            <a:avLst/>
            <a:gdLst>
              <a:gd name="connsiteX0" fmla="*/ 220274 w 1453353"/>
              <a:gd name="connsiteY0" fmla="*/ 0 h 621675"/>
              <a:gd name="connsiteX1" fmla="*/ 248763 w 1453353"/>
              <a:gd name="connsiteY1" fmla="*/ 12880 h 621675"/>
              <a:gd name="connsiteX2" fmla="*/ 726695 w 1453353"/>
              <a:gd name="connsiteY2" fmla="*/ 103437 h 621675"/>
              <a:gd name="connsiteX3" fmla="*/ 1204627 w 1453353"/>
              <a:gd name="connsiteY3" fmla="*/ 12880 h 621675"/>
              <a:gd name="connsiteX4" fmla="*/ 1233090 w 1453353"/>
              <a:gd name="connsiteY4" fmla="*/ 11 h 621675"/>
              <a:gd name="connsiteX5" fmla="*/ 1453353 w 1453353"/>
              <a:gd name="connsiteY5" fmla="*/ 456253 h 621675"/>
              <a:gd name="connsiteX6" fmla="*/ 0 w 1453353"/>
              <a:gd name="connsiteY6" fmla="*/ 456236 h 62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353" h="621675">
                <a:moveTo>
                  <a:pt x="220274" y="0"/>
                </a:moveTo>
                <a:lnTo>
                  <a:pt x="248763" y="12880"/>
                </a:lnTo>
                <a:cubicBezTo>
                  <a:pt x="395660" y="71192"/>
                  <a:pt x="557165" y="103437"/>
                  <a:pt x="726695" y="103437"/>
                </a:cubicBezTo>
                <a:cubicBezTo>
                  <a:pt x="896225" y="103437"/>
                  <a:pt x="1057729" y="71192"/>
                  <a:pt x="1204627" y="12880"/>
                </a:cubicBezTo>
                <a:lnTo>
                  <a:pt x="1233090" y="11"/>
                </a:lnTo>
                <a:lnTo>
                  <a:pt x="1453353" y="456253"/>
                </a:lnTo>
                <a:cubicBezTo>
                  <a:pt x="994135" y="676822"/>
                  <a:pt x="459212" y="676816"/>
                  <a:pt x="0" y="456236"/>
                </a:cubicBezTo>
                <a:close/>
              </a:path>
            </a:pathLst>
          </a:custGeom>
        </p:spPr>
      </p:pic>
      <p:pic>
        <p:nvPicPr>
          <p:cNvPr id="8" name="Picture 7">
            <a:extLst>
              <a:ext uri="{FF2B5EF4-FFF2-40B4-BE49-F238E27FC236}">
                <a16:creationId xmlns:a16="http://schemas.microsoft.com/office/drawing/2014/main" id="{ACF62E13-FB9A-85FC-A449-F1830589E2E7}"/>
              </a:ext>
            </a:extLst>
          </p:cNvPr>
          <p:cNvPicPr>
            <a:picLocks noChangeAspect="1"/>
          </p:cNvPicPr>
          <p:nvPr/>
        </p:nvPicPr>
        <p:blipFill rotWithShape="1">
          <a:blip r:embed="rId4"/>
          <a:srcRect l="-8657" t="-3381" r="8657" b="21279"/>
          <a:stretch/>
        </p:blipFill>
        <p:spPr>
          <a:xfrm rot="14588887">
            <a:off x="485524" y="1425711"/>
            <a:ext cx="1633715" cy="1715969"/>
          </a:xfrm>
          <a:custGeom>
            <a:avLst/>
            <a:gdLst>
              <a:gd name="connsiteX0" fmla="*/ 685745 w 1126447"/>
              <a:gd name="connsiteY0" fmla="*/ 0 h 1233738"/>
              <a:gd name="connsiteX1" fmla="*/ 1126447 w 1126447"/>
              <a:gd name="connsiteY1" fmla="*/ 100331 h 1233738"/>
              <a:gd name="connsiteX2" fmla="*/ 220273 w 1126447"/>
              <a:gd name="connsiteY2" fmla="*/ 1233738 h 1233738"/>
              <a:gd name="connsiteX3" fmla="*/ 0 w 1126447"/>
              <a:gd name="connsiteY3" fmla="*/ 777502 h 1233738"/>
              <a:gd name="connsiteX4" fmla="*/ 78842 w 1126447"/>
              <a:gd name="connsiteY4" fmla="*/ 741857 h 1233738"/>
              <a:gd name="connsiteX5" fmla="*/ 666221 w 1126447"/>
              <a:gd name="connsiteY5" fmla="*/ 71263 h 123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447" h="1233738">
                <a:moveTo>
                  <a:pt x="685745" y="0"/>
                </a:moveTo>
                <a:lnTo>
                  <a:pt x="1126447" y="100331"/>
                </a:lnTo>
                <a:cubicBezTo>
                  <a:pt x="1013028" y="595986"/>
                  <a:pt x="679499" y="1013151"/>
                  <a:pt x="220273" y="1233738"/>
                </a:cubicBezTo>
                <a:lnTo>
                  <a:pt x="0" y="777502"/>
                </a:lnTo>
                <a:lnTo>
                  <a:pt x="78842" y="741857"/>
                </a:lnTo>
                <a:cubicBezTo>
                  <a:pt x="357206" y="599938"/>
                  <a:pt x="570554" y="359931"/>
                  <a:pt x="666221" y="71263"/>
                </a:cubicBezTo>
                <a:close/>
              </a:path>
            </a:pathLst>
          </a:custGeom>
        </p:spPr>
      </p:pic>
      <p:pic>
        <p:nvPicPr>
          <p:cNvPr id="9" name="Picture 8">
            <a:extLst>
              <a:ext uri="{FF2B5EF4-FFF2-40B4-BE49-F238E27FC236}">
                <a16:creationId xmlns:a16="http://schemas.microsoft.com/office/drawing/2014/main" id="{78E08F60-CEF0-E670-E052-4886B23844B8}"/>
              </a:ext>
            </a:extLst>
          </p:cNvPr>
          <p:cNvPicPr>
            <a:picLocks noChangeAspect="1"/>
          </p:cNvPicPr>
          <p:nvPr/>
        </p:nvPicPr>
        <p:blipFill>
          <a:blip r:embed="rId5"/>
          <a:srcRect l="2318" t="21898" r="778" b="5692"/>
          <a:stretch>
            <a:fillRect/>
          </a:stretch>
        </p:blipFill>
        <p:spPr>
          <a:xfrm rot="19060461">
            <a:off x="-1074570" y="2884060"/>
            <a:ext cx="1541971" cy="663869"/>
          </a:xfrm>
          <a:custGeom>
            <a:avLst/>
            <a:gdLst>
              <a:gd name="connsiteX0" fmla="*/ 0 w 1448390"/>
              <a:gd name="connsiteY0" fmla="*/ 134669 h 598016"/>
              <a:gd name="connsiteX1" fmla="*/ 1448390 w 1448390"/>
              <a:gd name="connsiteY1" fmla="*/ 200057 h 598016"/>
              <a:gd name="connsiteX2" fmla="*/ 1234118 w 1448390"/>
              <a:gd name="connsiteY2" fmla="*/ 598016 h 598016"/>
              <a:gd name="connsiteX3" fmla="*/ 1199228 w 1448390"/>
              <a:gd name="connsiteY3" fmla="*/ 577223 h 598016"/>
              <a:gd name="connsiteX4" fmla="*/ 982063 w 1448390"/>
              <a:gd name="connsiteY4" fmla="*/ 491221 h 598016"/>
              <a:gd name="connsiteX5" fmla="*/ 200826 w 1448390"/>
              <a:gd name="connsiteY5" fmla="*/ 565874 h 598016"/>
              <a:gd name="connsiteX6" fmla="*/ 186573 w 1448390"/>
              <a:gd name="connsiteY6" fmla="*/ 573647 h 59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390" h="598016">
                <a:moveTo>
                  <a:pt x="0" y="134669"/>
                </a:moveTo>
                <a:cubicBezTo>
                  <a:pt x="467862" y="-65557"/>
                  <a:pt x="1000962" y="-41490"/>
                  <a:pt x="1448390" y="200057"/>
                </a:cubicBezTo>
                <a:lnTo>
                  <a:pt x="1234118" y="598016"/>
                </a:lnTo>
                <a:lnTo>
                  <a:pt x="1199228" y="577223"/>
                </a:lnTo>
                <a:cubicBezTo>
                  <a:pt x="1131296" y="541445"/>
                  <a:pt x="1058732" y="512445"/>
                  <a:pt x="982063" y="491221"/>
                </a:cubicBezTo>
                <a:cubicBezTo>
                  <a:pt x="713719" y="416935"/>
                  <a:pt x="439531" y="450209"/>
                  <a:pt x="200826" y="565874"/>
                </a:cubicBezTo>
                <a:lnTo>
                  <a:pt x="186573" y="573647"/>
                </a:lnTo>
                <a:close/>
              </a:path>
            </a:pathLst>
          </a:custGeom>
        </p:spPr>
      </p:pic>
      <p:pic>
        <p:nvPicPr>
          <p:cNvPr id="10" name="Picture 9" descr="a white question mark on a pink background">
            <a:extLst>
              <a:ext uri="{FF2B5EF4-FFF2-40B4-BE49-F238E27FC236}">
                <a16:creationId xmlns:a16="http://schemas.microsoft.com/office/drawing/2014/main" id="{8417E7FF-1065-94B8-3463-769091F468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30492" t="5756" r="36013" b="7279"/>
          <a:stretch>
            <a:fillRect/>
          </a:stretch>
        </p:blipFill>
        <p:spPr bwMode="auto">
          <a:xfrm rot="11217431">
            <a:off x="-1246670" y="3766739"/>
            <a:ext cx="793108" cy="1530924"/>
          </a:xfrm>
          <a:custGeom>
            <a:avLst/>
            <a:gdLst>
              <a:gd name="connsiteX0" fmla="*/ 430600 w 714435"/>
              <a:gd name="connsiteY0" fmla="*/ 0 h 1438013"/>
              <a:gd name="connsiteX1" fmla="*/ 636590 w 714435"/>
              <a:gd name="connsiteY1" fmla="*/ 1438013 h 1438013"/>
              <a:gd name="connsiteX2" fmla="*/ 182164 w 714435"/>
              <a:gd name="connsiteY2" fmla="*/ 1293069 h 1438013"/>
              <a:gd name="connsiteX3" fmla="*/ 202658 w 714435"/>
              <a:gd name="connsiteY3" fmla="*/ 1197561 h 1438013"/>
              <a:gd name="connsiteX4" fmla="*/ 64909 w 714435"/>
              <a:gd name="connsiteY4" fmla="*/ 395982 h 1438013"/>
              <a:gd name="connsiteX5" fmla="*/ 0 w 714435"/>
              <a:gd name="connsiteY5" fmla="*/ 288361 h 14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35" h="1438013">
                <a:moveTo>
                  <a:pt x="430600" y="0"/>
                </a:moveTo>
                <a:cubicBezTo>
                  <a:pt x="714211" y="423508"/>
                  <a:pt x="790029" y="952789"/>
                  <a:pt x="636590" y="1438013"/>
                </a:cubicBezTo>
                <a:lnTo>
                  <a:pt x="182164" y="1293069"/>
                </a:lnTo>
                <a:lnTo>
                  <a:pt x="202658" y="1197561"/>
                </a:lnTo>
                <a:cubicBezTo>
                  <a:pt x="246088" y="934487"/>
                  <a:pt x="202799" y="651380"/>
                  <a:pt x="64909" y="395982"/>
                </a:cubicBezTo>
                <a:lnTo>
                  <a:pt x="0" y="288361"/>
                </a:lnTo>
                <a:close/>
              </a:path>
            </a:pathLst>
          </a:custGeom>
          <a:noFill/>
          <a:extLst>
            <a:ext uri="{909E8E84-426E-40DD-AFC4-6F175D3DCCD1}">
              <a14:hiddenFill xmlns:a14="http://schemas.microsoft.com/office/drawing/2010/main">
                <a:solidFill>
                  <a:srgbClr val="FFFFFF"/>
                </a:solidFill>
              </a14:hiddenFill>
            </a:ext>
          </a:extLst>
        </p:spPr>
      </p:pic>
      <p:pic>
        <p:nvPicPr>
          <p:cNvPr id="11" name="Picture 10" descr="person holding Hello! sticker">
            <a:extLst>
              <a:ext uri="{FF2B5EF4-FFF2-40B4-BE49-F238E27FC236}">
                <a16:creationId xmlns:a16="http://schemas.microsoft.com/office/drawing/2014/main" id="{7E5BD5A4-B24F-201D-DB0C-31772195F2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4477" t="3667" r="7981" b="3667"/>
          <a:stretch>
            <a:fillRect/>
          </a:stretch>
        </p:blipFill>
        <p:spPr bwMode="auto">
          <a:xfrm rot="14588887">
            <a:off x="-893739" y="5317279"/>
            <a:ext cx="1453655" cy="985746"/>
          </a:xfrm>
          <a:custGeom>
            <a:avLst/>
            <a:gdLst>
              <a:gd name="connsiteX0" fmla="*/ 1309459 w 1309459"/>
              <a:gd name="connsiteY0" fmla="*/ 0 h 925922"/>
              <a:gd name="connsiteX1" fmla="*/ 1309459 w 1309459"/>
              <a:gd name="connsiteY1" fmla="*/ 518236 h 925922"/>
              <a:gd name="connsiteX2" fmla="*/ 1309458 w 1309459"/>
              <a:gd name="connsiteY2" fmla="*/ 518236 h 925922"/>
              <a:gd name="connsiteX3" fmla="*/ 441242 w 1309459"/>
              <a:gd name="connsiteY3" fmla="*/ 855752 h 925922"/>
              <a:gd name="connsiteX4" fmla="*/ 373289 w 1309459"/>
              <a:gd name="connsiteY4" fmla="*/ 925922 h 925922"/>
              <a:gd name="connsiteX5" fmla="*/ 0 w 1309459"/>
              <a:gd name="connsiteY5" fmla="*/ 628994 h 925922"/>
              <a:gd name="connsiteX6" fmla="*/ 1309459 w 1309459"/>
              <a:gd name="connsiteY6" fmla="*/ 0 h 92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459" h="925922">
                <a:moveTo>
                  <a:pt x="1309459" y="0"/>
                </a:moveTo>
                <a:lnTo>
                  <a:pt x="1309459" y="518236"/>
                </a:lnTo>
                <a:lnTo>
                  <a:pt x="1309458" y="518236"/>
                </a:lnTo>
                <a:cubicBezTo>
                  <a:pt x="970399" y="518236"/>
                  <a:pt x="663439" y="647217"/>
                  <a:pt x="441242" y="855752"/>
                </a:cubicBezTo>
                <a:lnTo>
                  <a:pt x="373289" y="925922"/>
                </a:lnTo>
                <a:lnTo>
                  <a:pt x="0" y="628994"/>
                </a:lnTo>
                <a:cubicBezTo>
                  <a:pt x="317794" y="231510"/>
                  <a:pt x="799758" y="0"/>
                  <a:pt x="1309459" y="0"/>
                </a:cubicBezTo>
                <a:close/>
              </a:path>
            </a:pathLst>
          </a:cu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6382CE1-1134-FDBB-C4AB-A0AAA0438E08}"/>
              </a:ext>
            </a:extLst>
          </p:cNvPr>
          <p:cNvPicPr>
            <a:picLocks noChangeAspect="1"/>
          </p:cNvPicPr>
          <p:nvPr/>
        </p:nvPicPr>
        <p:blipFill rotWithShape="1">
          <a:blip r:embed="rId8"/>
          <a:srcRect t="17160" b="17160"/>
          <a:stretch/>
        </p:blipFill>
        <p:spPr>
          <a:xfrm rot="9736391">
            <a:off x="316896" y="5680024"/>
            <a:ext cx="1734907" cy="727205"/>
          </a:xfrm>
          <a:custGeom>
            <a:avLst/>
            <a:gdLst>
              <a:gd name="connsiteX0" fmla="*/ 1446738 w 1446738"/>
              <a:gd name="connsiteY0" fmla="*/ 216682 h 632338"/>
              <a:gd name="connsiteX1" fmla="*/ 1212767 w 1446738"/>
              <a:gd name="connsiteY1" fmla="*/ 632338 h 632338"/>
              <a:gd name="connsiteX2" fmla="*/ 1199461 w 1446738"/>
              <a:gd name="connsiteY2" fmla="*/ 623037 h 632338"/>
              <a:gd name="connsiteX3" fmla="*/ 431270 w 1446738"/>
              <a:gd name="connsiteY3" fmla="*/ 462452 h 632338"/>
              <a:gd name="connsiteX4" fmla="*/ 205926 w 1446738"/>
              <a:gd name="connsiteY4" fmla="*/ 523912 h 632338"/>
              <a:gd name="connsiteX5" fmla="*/ 168952 w 1446738"/>
              <a:gd name="connsiteY5" fmla="*/ 540721 h 632338"/>
              <a:gd name="connsiteX6" fmla="*/ 0 w 1446738"/>
              <a:gd name="connsiteY6" fmla="*/ 121506 h 632338"/>
              <a:gd name="connsiteX7" fmla="*/ 1446738 w 1446738"/>
              <a:gd name="connsiteY7" fmla="*/ 216682 h 63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738" h="632338">
                <a:moveTo>
                  <a:pt x="1446738" y="216682"/>
                </a:moveTo>
                <a:lnTo>
                  <a:pt x="1212767" y="632338"/>
                </a:lnTo>
                <a:lnTo>
                  <a:pt x="1199461" y="623037"/>
                </a:lnTo>
                <a:cubicBezTo>
                  <a:pt x="975009" y="481684"/>
                  <a:pt x="706183" y="418294"/>
                  <a:pt x="431270" y="462452"/>
                </a:cubicBezTo>
                <a:cubicBezTo>
                  <a:pt x="352724" y="475068"/>
                  <a:pt x="277398" y="495867"/>
                  <a:pt x="205926" y="523912"/>
                </a:cubicBezTo>
                <a:lnTo>
                  <a:pt x="168952" y="540721"/>
                </a:lnTo>
                <a:lnTo>
                  <a:pt x="0" y="121506"/>
                </a:lnTo>
                <a:cubicBezTo>
                  <a:pt x="471395" y="-69082"/>
                  <a:pt x="1003886" y="-34052"/>
                  <a:pt x="1446738" y="216682"/>
                </a:cubicBezTo>
                <a:close/>
              </a:path>
            </a:pathLst>
          </a:custGeom>
        </p:spPr>
      </p:pic>
      <p:grpSp>
        <p:nvGrpSpPr>
          <p:cNvPr id="2" name="Group 1">
            <a:extLst>
              <a:ext uri="{FF2B5EF4-FFF2-40B4-BE49-F238E27FC236}">
                <a16:creationId xmlns:a16="http://schemas.microsoft.com/office/drawing/2014/main" id="{2C1DE47E-A321-BDDA-2373-2867AAE5EFDB}"/>
              </a:ext>
            </a:extLst>
          </p:cNvPr>
          <p:cNvGrpSpPr/>
          <p:nvPr/>
        </p:nvGrpSpPr>
        <p:grpSpPr>
          <a:xfrm rot="12862598">
            <a:off x="-4385314" y="3518725"/>
            <a:ext cx="9580265" cy="13115089"/>
            <a:chOff x="-8397953" y="-14083912"/>
            <a:chExt cx="14642465" cy="20045082"/>
          </a:xfrm>
        </p:grpSpPr>
        <p:pic>
          <p:nvPicPr>
            <p:cNvPr id="13" name="Picture 3">
              <a:extLst>
                <a:ext uri="{FF2B5EF4-FFF2-40B4-BE49-F238E27FC236}">
                  <a16:creationId xmlns:a16="http://schemas.microsoft.com/office/drawing/2014/main" id="{DA76D6CC-9B18-32E8-46E8-D8C091808954}"/>
                </a:ext>
              </a:extLst>
            </p:cNvPr>
            <p:cNvPicPr>
              <a:picLocks noChangeAspect="1"/>
            </p:cNvPicPr>
            <p:nvPr/>
          </p:nvPicPr>
          <p:blipFill rotWithShape="1">
            <a:blip r:embed="rId2"/>
            <a:srcRect t="-3128" b="-3128"/>
            <a:stretch/>
          </p:blipFill>
          <p:spPr>
            <a:xfrm rot="5176114">
              <a:off x="-237127" y="3305954"/>
              <a:ext cx="2347652" cy="1158696"/>
            </a:xfrm>
            <a:custGeom>
              <a:avLst/>
              <a:gdLst>
                <a:gd name="connsiteX0" fmla="*/ 152193 w 1442801"/>
                <a:gd name="connsiteY0" fmla="*/ 160548 h 682910"/>
                <a:gd name="connsiteX1" fmla="*/ 222786 w 1442801"/>
                <a:gd name="connsiteY1" fmla="*/ 182374 h 682910"/>
                <a:gd name="connsiteX2" fmla="*/ 1103964 w 1442801"/>
                <a:gd name="connsiteY2" fmla="*/ 47339 h 682910"/>
                <a:gd name="connsiteX3" fmla="*/ 1176392 w 1442801"/>
                <a:gd name="connsiteY3" fmla="*/ 0 h 682910"/>
                <a:gd name="connsiteX4" fmla="*/ 1442801 w 1442801"/>
                <a:gd name="connsiteY4" fmla="*/ 430925 h 682910"/>
                <a:gd name="connsiteX5" fmla="*/ 0 w 1442801"/>
                <a:gd name="connsiteY5" fmla="*/ 586131 h 68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2801" h="682910">
                  <a:moveTo>
                    <a:pt x="152193" y="160548"/>
                  </a:moveTo>
                  <a:lnTo>
                    <a:pt x="222786" y="182374"/>
                  </a:lnTo>
                  <a:cubicBezTo>
                    <a:pt x="517644" y="256805"/>
                    <a:pt x="834699" y="205841"/>
                    <a:pt x="1103964" y="47339"/>
                  </a:cubicBezTo>
                  <a:lnTo>
                    <a:pt x="1176392" y="0"/>
                  </a:lnTo>
                  <a:lnTo>
                    <a:pt x="1442801" y="430925"/>
                  </a:lnTo>
                  <a:cubicBezTo>
                    <a:pt x="1010005" y="699689"/>
                    <a:pt x="478962" y="756814"/>
                    <a:pt x="0" y="586131"/>
                  </a:cubicBezTo>
                  <a:close/>
                </a:path>
              </a:pathLst>
            </a:custGeom>
          </p:spPr>
        </p:pic>
        <p:pic>
          <p:nvPicPr>
            <p:cNvPr id="14" name="Picture 4">
              <a:extLst>
                <a:ext uri="{FF2B5EF4-FFF2-40B4-BE49-F238E27FC236}">
                  <a16:creationId xmlns:a16="http://schemas.microsoft.com/office/drawing/2014/main" id="{1E4CD5F2-B80A-C6E8-92F1-14439A5861B8}"/>
                </a:ext>
              </a:extLst>
            </p:cNvPr>
            <p:cNvPicPr>
              <a:picLocks noChangeAspect="1"/>
            </p:cNvPicPr>
            <p:nvPr/>
          </p:nvPicPr>
          <p:blipFill rotWithShape="1">
            <a:blip r:embed="rId3"/>
            <a:srcRect l="8884" t="9611" r="-154" b="50000"/>
            <a:stretch/>
          </p:blipFill>
          <p:spPr>
            <a:xfrm rot="1726289">
              <a:off x="881222" y="4949612"/>
              <a:ext cx="2465911" cy="1011558"/>
            </a:xfrm>
            <a:custGeom>
              <a:avLst/>
              <a:gdLst>
                <a:gd name="connsiteX0" fmla="*/ 220274 w 1453353"/>
                <a:gd name="connsiteY0" fmla="*/ 0 h 621675"/>
                <a:gd name="connsiteX1" fmla="*/ 248763 w 1453353"/>
                <a:gd name="connsiteY1" fmla="*/ 12880 h 621675"/>
                <a:gd name="connsiteX2" fmla="*/ 726695 w 1453353"/>
                <a:gd name="connsiteY2" fmla="*/ 103437 h 621675"/>
                <a:gd name="connsiteX3" fmla="*/ 1204627 w 1453353"/>
                <a:gd name="connsiteY3" fmla="*/ 12880 h 621675"/>
                <a:gd name="connsiteX4" fmla="*/ 1233090 w 1453353"/>
                <a:gd name="connsiteY4" fmla="*/ 11 h 621675"/>
                <a:gd name="connsiteX5" fmla="*/ 1453353 w 1453353"/>
                <a:gd name="connsiteY5" fmla="*/ 456253 h 621675"/>
                <a:gd name="connsiteX6" fmla="*/ 0 w 1453353"/>
                <a:gd name="connsiteY6" fmla="*/ 456236 h 62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353" h="621675">
                  <a:moveTo>
                    <a:pt x="220274" y="0"/>
                  </a:moveTo>
                  <a:lnTo>
                    <a:pt x="248763" y="12880"/>
                  </a:lnTo>
                  <a:cubicBezTo>
                    <a:pt x="395660" y="71192"/>
                    <a:pt x="557165" y="103437"/>
                    <a:pt x="726695" y="103437"/>
                  </a:cubicBezTo>
                  <a:cubicBezTo>
                    <a:pt x="896225" y="103437"/>
                    <a:pt x="1057729" y="71192"/>
                    <a:pt x="1204627" y="12880"/>
                  </a:cubicBezTo>
                  <a:lnTo>
                    <a:pt x="1233090" y="11"/>
                  </a:lnTo>
                  <a:lnTo>
                    <a:pt x="1453353" y="456253"/>
                  </a:lnTo>
                  <a:cubicBezTo>
                    <a:pt x="994135" y="676822"/>
                    <a:pt x="459212" y="676816"/>
                    <a:pt x="0" y="456236"/>
                  </a:cubicBezTo>
                  <a:close/>
                </a:path>
              </a:pathLst>
            </a:custGeom>
          </p:spPr>
        </p:pic>
        <p:pic>
          <p:nvPicPr>
            <p:cNvPr id="15" name="Picture 7">
              <a:extLst>
                <a:ext uri="{FF2B5EF4-FFF2-40B4-BE49-F238E27FC236}">
                  <a16:creationId xmlns:a16="http://schemas.microsoft.com/office/drawing/2014/main" id="{ACF62E13-FB9A-85FC-A449-F1830589E2E7}"/>
                </a:ext>
              </a:extLst>
            </p:cNvPr>
            <p:cNvPicPr>
              <a:picLocks noChangeAspect="1"/>
            </p:cNvPicPr>
            <p:nvPr/>
          </p:nvPicPr>
          <p:blipFill rotWithShape="1">
            <a:blip r:embed="rId4"/>
            <a:srcRect l="-8657" t="-3381" r="8657" b="21279"/>
            <a:stretch/>
          </p:blipFill>
          <p:spPr>
            <a:xfrm rot="15075897">
              <a:off x="-8135402" y="-14346463"/>
              <a:ext cx="10429492" cy="10954593"/>
            </a:xfrm>
            <a:custGeom>
              <a:avLst/>
              <a:gdLst>
                <a:gd name="connsiteX0" fmla="*/ 685745 w 1126447"/>
                <a:gd name="connsiteY0" fmla="*/ 0 h 1233738"/>
                <a:gd name="connsiteX1" fmla="*/ 1126447 w 1126447"/>
                <a:gd name="connsiteY1" fmla="*/ 100331 h 1233738"/>
                <a:gd name="connsiteX2" fmla="*/ 220273 w 1126447"/>
                <a:gd name="connsiteY2" fmla="*/ 1233738 h 1233738"/>
                <a:gd name="connsiteX3" fmla="*/ 0 w 1126447"/>
                <a:gd name="connsiteY3" fmla="*/ 777502 h 1233738"/>
                <a:gd name="connsiteX4" fmla="*/ 78842 w 1126447"/>
                <a:gd name="connsiteY4" fmla="*/ 741857 h 1233738"/>
                <a:gd name="connsiteX5" fmla="*/ 666221 w 1126447"/>
                <a:gd name="connsiteY5" fmla="*/ 71263 h 123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447" h="1233738">
                  <a:moveTo>
                    <a:pt x="685745" y="0"/>
                  </a:moveTo>
                  <a:lnTo>
                    <a:pt x="1126447" y="100331"/>
                  </a:lnTo>
                  <a:cubicBezTo>
                    <a:pt x="1013028" y="595986"/>
                    <a:pt x="679499" y="1013151"/>
                    <a:pt x="220273" y="1233738"/>
                  </a:cubicBezTo>
                  <a:lnTo>
                    <a:pt x="0" y="777502"/>
                  </a:lnTo>
                  <a:lnTo>
                    <a:pt x="78842" y="741857"/>
                  </a:lnTo>
                  <a:cubicBezTo>
                    <a:pt x="357206" y="599938"/>
                    <a:pt x="570554" y="359931"/>
                    <a:pt x="666221" y="71263"/>
                  </a:cubicBezTo>
                  <a:close/>
                </a:path>
              </a:pathLst>
            </a:custGeom>
          </p:spPr>
        </p:pic>
        <p:pic>
          <p:nvPicPr>
            <p:cNvPr id="16" name="Picture 8">
              <a:extLst>
                <a:ext uri="{FF2B5EF4-FFF2-40B4-BE49-F238E27FC236}">
                  <a16:creationId xmlns:a16="http://schemas.microsoft.com/office/drawing/2014/main" id="{78E08F60-CEF0-E670-E052-4886B23844B8}"/>
                </a:ext>
              </a:extLst>
            </p:cNvPr>
            <p:cNvPicPr>
              <a:picLocks noChangeAspect="1"/>
            </p:cNvPicPr>
            <p:nvPr/>
          </p:nvPicPr>
          <p:blipFill>
            <a:blip r:embed="rId5"/>
            <a:srcRect l="2318" t="21898" r="778" b="5692"/>
            <a:stretch>
              <a:fillRect/>
            </a:stretch>
          </p:blipFill>
          <p:spPr>
            <a:xfrm rot="6197863">
              <a:off x="4558811" y="3473885"/>
              <a:ext cx="2356745" cy="1014657"/>
            </a:xfrm>
            <a:custGeom>
              <a:avLst/>
              <a:gdLst>
                <a:gd name="connsiteX0" fmla="*/ 0 w 1448390"/>
                <a:gd name="connsiteY0" fmla="*/ 134669 h 598016"/>
                <a:gd name="connsiteX1" fmla="*/ 1448390 w 1448390"/>
                <a:gd name="connsiteY1" fmla="*/ 200057 h 598016"/>
                <a:gd name="connsiteX2" fmla="*/ 1234118 w 1448390"/>
                <a:gd name="connsiteY2" fmla="*/ 598016 h 598016"/>
                <a:gd name="connsiteX3" fmla="*/ 1199228 w 1448390"/>
                <a:gd name="connsiteY3" fmla="*/ 577223 h 598016"/>
                <a:gd name="connsiteX4" fmla="*/ 982063 w 1448390"/>
                <a:gd name="connsiteY4" fmla="*/ 491221 h 598016"/>
                <a:gd name="connsiteX5" fmla="*/ 200826 w 1448390"/>
                <a:gd name="connsiteY5" fmla="*/ 565874 h 598016"/>
                <a:gd name="connsiteX6" fmla="*/ 186573 w 1448390"/>
                <a:gd name="connsiteY6" fmla="*/ 573647 h 59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390" h="598016">
                  <a:moveTo>
                    <a:pt x="0" y="134669"/>
                  </a:moveTo>
                  <a:cubicBezTo>
                    <a:pt x="467862" y="-65557"/>
                    <a:pt x="1000962" y="-41490"/>
                    <a:pt x="1448390" y="200057"/>
                  </a:cubicBezTo>
                  <a:lnTo>
                    <a:pt x="1234118" y="598016"/>
                  </a:lnTo>
                  <a:lnTo>
                    <a:pt x="1199228" y="577223"/>
                  </a:lnTo>
                  <a:cubicBezTo>
                    <a:pt x="1131296" y="541445"/>
                    <a:pt x="1058732" y="512445"/>
                    <a:pt x="982063" y="491221"/>
                  </a:cubicBezTo>
                  <a:cubicBezTo>
                    <a:pt x="713719" y="416935"/>
                    <a:pt x="439531" y="450209"/>
                    <a:pt x="200826" y="565874"/>
                  </a:cubicBezTo>
                  <a:lnTo>
                    <a:pt x="186573" y="573647"/>
                  </a:lnTo>
                  <a:close/>
                </a:path>
              </a:pathLst>
            </a:custGeom>
          </p:spPr>
        </p:pic>
        <p:pic>
          <p:nvPicPr>
            <p:cNvPr id="17" name="Picture 9" descr="a white question mark on a pink background">
              <a:extLst>
                <a:ext uri="{FF2B5EF4-FFF2-40B4-BE49-F238E27FC236}">
                  <a16:creationId xmlns:a16="http://schemas.microsoft.com/office/drawing/2014/main" id="{8417E7FF-1065-94B8-3463-769091F468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30492" t="5756" r="36013" b="7279"/>
            <a:stretch>
              <a:fillRect/>
            </a:stretch>
          </p:blipFill>
          <p:spPr bwMode="auto">
            <a:xfrm rot="19954833">
              <a:off x="4684656" y="679304"/>
              <a:ext cx="1212185" cy="2339861"/>
            </a:xfrm>
            <a:custGeom>
              <a:avLst/>
              <a:gdLst>
                <a:gd name="connsiteX0" fmla="*/ 430600 w 714435"/>
                <a:gd name="connsiteY0" fmla="*/ 0 h 1438013"/>
                <a:gd name="connsiteX1" fmla="*/ 636590 w 714435"/>
                <a:gd name="connsiteY1" fmla="*/ 1438013 h 1438013"/>
                <a:gd name="connsiteX2" fmla="*/ 182164 w 714435"/>
                <a:gd name="connsiteY2" fmla="*/ 1293069 h 1438013"/>
                <a:gd name="connsiteX3" fmla="*/ 202658 w 714435"/>
                <a:gd name="connsiteY3" fmla="*/ 1197561 h 1438013"/>
                <a:gd name="connsiteX4" fmla="*/ 64909 w 714435"/>
                <a:gd name="connsiteY4" fmla="*/ 395982 h 1438013"/>
                <a:gd name="connsiteX5" fmla="*/ 0 w 714435"/>
                <a:gd name="connsiteY5" fmla="*/ 288361 h 14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35" h="1438013">
                  <a:moveTo>
                    <a:pt x="430600" y="0"/>
                  </a:moveTo>
                  <a:cubicBezTo>
                    <a:pt x="714211" y="423508"/>
                    <a:pt x="790029" y="952789"/>
                    <a:pt x="636590" y="1438013"/>
                  </a:cubicBezTo>
                  <a:lnTo>
                    <a:pt x="182164" y="1293069"/>
                  </a:lnTo>
                  <a:lnTo>
                    <a:pt x="202658" y="1197561"/>
                  </a:lnTo>
                  <a:cubicBezTo>
                    <a:pt x="246088" y="934487"/>
                    <a:pt x="202799" y="651380"/>
                    <a:pt x="64909" y="395982"/>
                  </a:cubicBezTo>
                  <a:lnTo>
                    <a:pt x="0" y="288361"/>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0" descr="person holding Hello! sticker">
              <a:extLst>
                <a:ext uri="{FF2B5EF4-FFF2-40B4-BE49-F238E27FC236}">
                  <a16:creationId xmlns:a16="http://schemas.microsoft.com/office/drawing/2014/main" id="{7E5BD5A4-B24F-201D-DB0C-31772195F2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4477" t="3667" r="7981" b="3667"/>
            <a:stretch>
              <a:fillRect/>
            </a:stretch>
          </p:blipFill>
          <p:spPr bwMode="auto">
            <a:xfrm rot="1726289">
              <a:off x="2215187" y="73443"/>
              <a:ext cx="2221764" cy="1506613"/>
            </a:xfrm>
            <a:custGeom>
              <a:avLst/>
              <a:gdLst>
                <a:gd name="connsiteX0" fmla="*/ 1309459 w 1309459"/>
                <a:gd name="connsiteY0" fmla="*/ 0 h 925922"/>
                <a:gd name="connsiteX1" fmla="*/ 1309459 w 1309459"/>
                <a:gd name="connsiteY1" fmla="*/ 518236 h 925922"/>
                <a:gd name="connsiteX2" fmla="*/ 1309458 w 1309459"/>
                <a:gd name="connsiteY2" fmla="*/ 518236 h 925922"/>
                <a:gd name="connsiteX3" fmla="*/ 441242 w 1309459"/>
                <a:gd name="connsiteY3" fmla="*/ 855752 h 925922"/>
                <a:gd name="connsiteX4" fmla="*/ 373289 w 1309459"/>
                <a:gd name="connsiteY4" fmla="*/ 925922 h 925922"/>
                <a:gd name="connsiteX5" fmla="*/ 0 w 1309459"/>
                <a:gd name="connsiteY5" fmla="*/ 628994 h 925922"/>
                <a:gd name="connsiteX6" fmla="*/ 1309459 w 1309459"/>
                <a:gd name="connsiteY6" fmla="*/ 0 h 92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459" h="925922">
                  <a:moveTo>
                    <a:pt x="1309459" y="0"/>
                  </a:moveTo>
                  <a:lnTo>
                    <a:pt x="1309459" y="518236"/>
                  </a:lnTo>
                  <a:lnTo>
                    <a:pt x="1309458" y="518236"/>
                  </a:lnTo>
                  <a:cubicBezTo>
                    <a:pt x="970399" y="518236"/>
                    <a:pt x="663439" y="647217"/>
                    <a:pt x="441242" y="855752"/>
                  </a:cubicBezTo>
                  <a:lnTo>
                    <a:pt x="373289" y="925922"/>
                  </a:lnTo>
                  <a:lnTo>
                    <a:pt x="0" y="628994"/>
                  </a:lnTo>
                  <a:cubicBezTo>
                    <a:pt x="317794" y="231510"/>
                    <a:pt x="799758" y="0"/>
                    <a:pt x="1309459" y="0"/>
                  </a:cubicBezTo>
                  <a:close/>
                </a:path>
              </a:pathLst>
            </a:custGeom>
            <a:noFill/>
            <a:extLst>
              <a:ext uri="{909E8E84-426E-40DD-AFC4-6F175D3DCCD1}">
                <a14:hiddenFill xmlns:a14="http://schemas.microsoft.com/office/drawing/2010/main">
                  <a:solidFill>
                    <a:srgbClr val="FFFFFF"/>
                  </a:solidFill>
                </a14:hiddenFill>
              </a:ext>
            </a:extLst>
          </p:spPr>
        </p:pic>
        <p:pic>
          <p:nvPicPr>
            <p:cNvPr id="19" name="Picture 11">
              <a:extLst>
                <a:ext uri="{FF2B5EF4-FFF2-40B4-BE49-F238E27FC236}">
                  <a16:creationId xmlns:a16="http://schemas.microsoft.com/office/drawing/2014/main" id="{16382CE1-1134-FDBB-C4AB-A0AAA0438E08}"/>
                </a:ext>
              </a:extLst>
            </p:cNvPr>
            <p:cNvPicPr>
              <a:picLocks noChangeAspect="1"/>
            </p:cNvPicPr>
            <p:nvPr/>
          </p:nvPicPr>
          <p:blipFill rotWithShape="1">
            <a:blip r:embed="rId8"/>
            <a:srcRect t="17160" b="17160"/>
            <a:stretch/>
          </p:blipFill>
          <p:spPr>
            <a:xfrm rot="18473793">
              <a:off x="94216" y="1142615"/>
              <a:ext cx="2651629" cy="1111459"/>
            </a:xfrm>
            <a:custGeom>
              <a:avLst/>
              <a:gdLst>
                <a:gd name="connsiteX0" fmla="*/ 1446738 w 1446738"/>
                <a:gd name="connsiteY0" fmla="*/ 216682 h 632338"/>
                <a:gd name="connsiteX1" fmla="*/ 1212767 w 1446738"/>
                <a:gd name="connsiteY1" fmla="*/ 632338 h 632338"/>
                <a:gd name="connsiteX2" fmla="*/ 1199461 w 1446738"/>
                <a:gd name="connsiteY2" fmla="*/ 623037 h 632338"/>
                <a:gd name="connsiteX3" fmla="*/ 431270 w 1446738"/>
                <a:gd name="connsiteY3" fmla="*/ 462452 h 632338"/>
                <a:gd name="connsiteX4" fmla="*/ 205926 w 1446738"/>
                <a:gd name="connsiteY4" fmla="*/ 523912 h 632338"/>
                <a:gd name="connsiteX5" fmla="*/ 168952 w 1446738"/>
                <a:gd name="connsiteY5" fmla="*/ 540721 h 632338"/>
                <a:gd name="connsiteX6" fmla="*/ 0 w 1446738"/>
                <a:gd name="connsiteY6" fmla="*/ 121506 h 632338"/>
                <a:gd name="connsiteX7" fmla="*/ 1446738 w 1446738"/>
                <a:gd name="connsiteY7" fmla="*/ 216682 h 63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738" h="632338">
                  <a:moveTo>
                    <a:pt x="1446738" y="216682"/>
                  </a:moveTo>
                  <a:lnTo>
                    <a:pt x="1212767" y="632338"/>
                  </a:lnTo>
                  <a:lnTo>
                    <a:pt x="1199461" y="623037"/>
                  </a:lnTo>
                  <a:cubicBezTo>
                    <a:pt x="975009" y="481684"/>
                    <a:pt x="706183" y="418294"/>
                    <a:pt x="431270" y="462452"/>
                  </a:cubicBezTo>
                  <a:cubicBezTo>
                    <a:pt x="352724" y="475068"/>
                    <a:pt x="277398" y="495867"/>
                    <a:pt x="205926" y="523912"/>
                  </a:cubicBezTo>
                  <a:lnTo>
                    <a:pt x="168952" y="540721"/>
                  </a:lnTo>
                  <a:lnTo>
                    <a:pt x="0" y="121506"/>
                  </a:lnTo>
                  <a:cubicBezTo>
                    <a:pt x="471395" y="-69082"/>
                    <a:pt x="1003886" y="-34052"/>
                    <a:pt x="1446738" y="216682"/>
                  </a:cubicBezTo>
                  <a:close/>
                </a:path>
              </a:pathLst>
            </a:custGeom>
          </p:spPr>
        </p:pic>
      </p:grpSp>
      <p:sp>
        <p:nvSpPr>
          <p:cNvPr id="20" name="TextBox 19">
            <a:extLst>
              <a:ext uri="{FF2B5EF4-FFF2-40B4-BE49-F238E27FC236}">
                <a16:creationId xmlns:a16="http://schemas.microsoft.com/office/drawing/2014/main" id="{79BAA88B-BF36-DDD5-2EC4-FCB57E5AAA4E}"/>
              </a:ext>
            </a:extLst>
          </p:cNvPr>
          <p:cNvSpPr txBox="1"/>
          <p:nvPr/>
        </p:nvSpPr>
        <p:spPr>
          <a:xfrm>
            <a:off x="-171011" y="3546584"/>
            <a:ext cx="2119260" cy="1569660"/>
          </a:xfrm>
          <a:prstGeom prst="rect">
            <a:avLst/>
          </a:prstGeom>
          <a:noFill/>
        </p:spPr>
        <p:txBody>
          <a:bodyPr wrap="square" rtlCol="0">
            <a:spAutoFit/>
          </a:bodyPr>
          <a:lstStyle/>
          <a:p>
            <a:pPr algn="ctr"/>
            <a:r>
              <a:rPr lang="en-US" sz="3200" i="0">
                <a:solidFill>
                  <a:srgbClr val="303030"/>
                </a:solidFill>
                <a:effectLst/>
                <a:latin typeface="Abadi Extra Light" panose="020F0502020204030204" pitchFamily="34" charset="0"/>
              </a:rPr>
              <a:t>Data Science Wheel</a:t>
            </a:r>
            <a:endParaRPr lang="en-IN" sz="3200">
              <a:latin typeface="Abadi Extra Light" panose="020F0502020204030204" pitchFamily="34" charset="0"/>
            </a:endParaRPr>
          </a:p>
        </p:txBody>
      </p:sp>
      <p:pic>
        <p:nvPicPr>
          <p:cNvPr id="22" name="Picture 21">
            <a:extLst>
              <a:ext uri="{FF2B5EF4-FFF2-40B4-BE49-F238E27FC236}">
                <a16:creationId xmlns:a16="http://schemas.microsoft.com/office/drawing/2014/main" id="{842D91B5-4B84-20C4-EEEB-49A8FE7C7DBA}"/>
              </a:ext>
            </a:extLst>
          </p:cNvPr>
          <p:cNvPicPr>
            <a:picLocks noChangeAspect="1"/>
          </p:cNvPicPr>
          <p:nvPr/>
        </p:nvPicPr>
        <p:blipFill>
          <a:blip r:embed="rId9"/>
          <a:stretch>
            <a:fillRect/>
          </a:stretch>
        </p:blipFill>
        <p:spPr>
          <a:xfrm>
            <a:off x="3823076" y="3387978"/>
            <a:ext cx="6477561" cy="2507197"/>
          </a:xfrm>
          <a:prstGeom prst="rect">
            <a:avLst/>
          </a:prstGeom>
        </p:spPr>
      </p:pic>
      <p:pic>
        <p:nvPicPr>
          <p:cNvPr id="24" name="Picture 23">
            <a:extLst>
              <a:ext uri="{FF2B5EF4-FFF2-40B4-BE49-F238E27FC236}">
                <a16:creationId xmlns:a16="http://schemas.microsoft.com/office/drawing/2014/main" id="{FFC9509F-37A7-2315-A6FE-07008C22E82D}"/>
              </a:ext>
            </a:extLst>
          </p:cNvPr>
          <p:cNvPicPr>
            <a:picLocks noChangeAspect="1"/>
          </p:cNvPicPr>
          <p:nvPr/>
        </p:nvPicPr>
        <p:blipFill>
          <a:blip r:embed="rId10"/>
          <a:stretch>
            <a:fillRect/>
          </a:stretch>
        </p:blipFill>
        <p:spPr>
          <a:xfrm>
            <a:off x="3898780" y="5948813"/>
            <a:ext cx="4221846" cy="655377"/>
          </a:xfrm>
          <a:prstGeom prst="rect">
            <a:avLst/>
          </a:prstGeom>
        </p:spPr>
      </p:pic>
    </p:spTree>
    <p:extLst>
      <p:ext uri="{BB962C8B-B14F-4D97-AF65-F5344CB8AC3E}">
        <p14:creationId xmlns:p14="http://schemas.microsoft.com/office/powerpoint/2010/main" val="42128199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F32A7-5F1F-7317-A2B0-C139806ABAF0}"/>
              </a:ext>
            </a:extLst>
          </p:cNvPr>
          <p:cNvSpPr>
            <a:spLocks noGrp="1"/>
          </p:cNvSpPr>
          <p:nvPr>
            <p:ph idx="1"/>
          </p:nvPr>
        </p:nvSpPr>
        <p:spPr>
          <a:xfrm>
            <a:off x="3087329" y="1654000"/>
            <a:ext cx="7802290" cy="2828128"/>
          </a:xfrm>
        </p:spPr>
        <p:txBody>
          <a:bodyPr>
            <a:normAutofit/>
          </a:bodyPr>
          <a:lstStyle/>
          <a:p>
            <a:r>
              <a:rPr lang="en-US" sz="2000" dirty="0">
                <a:latin typeface="Couture" panose="020B0604020202020204"/>
              </a:rPr>
              <a:t>Feature Selection in Lasso: The Lasso model is effective in selecting the most important features, reducing the coefficients of less important ones to zero, which aids in feature selection and model simplicity.</a:t>
            </a:r>
          </a:p>
          <a:p>
            <a:r>
              <a:rPr lang="en-US" sz="2000" dirty="0">
                <a:latin typeface="Couture" panose="020B0604020202020204"/>
              </a:rPr>
              <a:t>Mean Squared Error (MSE): The model has a MSE of </a:t>
            </a:r>
            <a:r>
              <a:rPr lang="en-US" sz="2000" b="1" dirty="0">
                <a:latin typeface="Couture" panose="020B0604020202020204"/>
              </a:rPr>
              <a:t>0.7769744</a:t>
            </a:r>
            <a:r>
              <a:rPr lang="en-US" sz="2000" dirty="0">
                <a:latin typeface="Couture" panose="020B0604020202020204"/>
              </a:rPr>
              <a:t>, indicating the average squared difference between the estimated values and the actual value.</a:t>
            </a:r>
          </a:p>
          <a:p>
            <a:r>
              <a:rPr lang="en-US" sz="2000" dirty="0">
                <a:latin typeface="Couture" panose="020B0604020202020204"/>
              </a:rPr>
              <a:t>Root Mean Squared Error (RMSE): The RMSE of the model is </a:t>
            </a:r>
            <a:r>
              <a:rPr lang="en-US" sz="2000" b="1" dirty="0">
                <a:latin typeface="Couture" panose="020B0604020202020204"/>
              </a:rPr>
              <a:t>0.8814615</a:t>
            </a:r>
            <a:r>
              <a:rPr lang="en-US" sz="2000" dirty="0">
                <a:latin typeface="Couture" panose="020B0604020202020204"/>
              </a:rPr>
              <a:t>.</a:t>
            </a:r>
          </a:p>
        </p:txBody>
      </p:sp>
      <p:cxnSp>
        <p:nvCxnSpPr>
          <p:cNvPr id="6" name="Straight Connector 5">
            <a:extLst>
              <a:ext uri="{FF2B5EF4-FFF2-40B4-BE49-F238E27FC236}">
                <a16:creationId xmlns:a16="http://schemas.microsoft.com/office/drawing/2014/main" id="{B3B63FAC-B6A5-A036-1834-8F81AA4FA466}"/>
              </a:ext>
            </a:extLst>
          </p:cNvPr>
          <p:cNvCxnSpPr>
            <a:cxnSpLocks/>
          </p:cNvCxnSpPr>
          <p:nvPr/>
        </p:nvCxnSpPr>
        <p:spPr>
          <a:xfrm>
            <a:off x="3447807" y="1184753"/>
            <a:ext cx="7875351" cy="102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67522F-84CC-9CDF-2E84-F17E8E3708B3}"/>
              </a:ext>
            </a:extLst>
          </p:cNvPr>
          <p:cNvSpPr txBox="1"/>
          <p:nvPr/>
        </p:nvSpPr>
        <p:spPr>
          <a:xfrm>
            <a:off x="3598606" y="271690"/>
            <a:ext cx="7629832" cy="923330"/>
          </a:xfrm>
          <a:prstGeom prst="rect">
            <a:avLst/>
          </a:prstGeom>
          <a:noFill/>
        </p:spPr>
        <p:txBody>
          <a:bodyPr wrap="square" lIns="91440" tIns="45720" rIns="91440" bIns="45720" rtlCol="0" anchor="t">
            <a:spAutoFit/>
          </a:bodyPr>
          <a:lstStyle/>
          <a:p>
            <a:r>
              <a:rPr lang="en-IN" sz="5400" b="1" dirty="0">
                <a:latin typeface="Couture"/>
              </a:rPr>
              <a:t>Regularization</a:t>
            </a:r>
          </a:p>
        </p:txBody>
      </p:sp>
      <p:pic>
        <p:nvPicPr>
          <p:cNvPr id="14" name="Picture 13">
            <a:extLst>
              <a:ext uri="{FF2B5EF4-FFF2-40B4-BE49-F238E27FC236}">
                <a16:creationId xmlns:a16="http://schemas.microsoft.com/office/drawing/2014/main" id="{A749E8AD-C533-D2C1-3E76-4ED59DC05851}"/>
              </a:ext>
            </a:extLst>
          </p:cNvPr>
          <p:cNvPicPr>
            <a:picLocks noChangeAspect="1"/>
          </p:cNvPicPr>
          <p:nvPr/>
        </p:nvPicPr>
        <p:blipFill rotWithShape="1">
          <a:blip r:embed="rId3"/>
          <a:srcRect t="-3128" b="-3128"/>
          <a:stretch/>
        </p:blipFill>
        <p:spPr>
          <a:xfrm rot="15244515">
            <a:off x="1441897" y="3407408"/>
            <a:ext cx="1536021" cy="758111"/>
          </a:xfrm>
          <a:custGeom>
            <a:avLst/>
            <a:gdLst>
              <a:gd name="connsiteX0" fmla="*/ 152193 w 1442801"/>
              <a:gd name="connsiteY0" fmla="*/ 160548 h 682910"/>
              <a:gd name="connsiteX1" fmla="*/ 222786 w 1442801"/>
              <a:gd name="connsiteY1" fmla="*/ 182374 h 682910"/>
              <a:gd name="connsiteX2" fmla="*/ 1103964 w 1442801"/>
              <a:gd name="connsiteY2" fmla="*/ 47339 h 682910"/>
              <a:gd name="connsiteX3" fmla="*/ 1176392 w 1442801"/>
              <a:gd name="connsiteY3" fmla="*/ 0 h 682910"/>
              <a:gd name="connsiteX4" fmla="*/ 1442801 w 1442801"/>
              <a:gd name="connsiteY4" fmla="*/ 430925 h 682910"/>
              <a:gd name="connsiteX5" fmla="*/ 0 w 1442801"/>
              <a:gd name="connsiteY5" fmla="*/ 586131 h 68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2801" h="682910">
                <a:moveTo>
                  <a:pt x="152193" y="160548"/>
                </a:moveTo>
                <a:lnTo>
                  <a:pt x="222786" y="182374"/>
                </a:lnTo>
                <a:cubicBezTo>
                  <a:pt x="517644" y="256805"/>
                  <a:pt x="834699" y="205841"/>
                  <a:pt x="1103964" y="47339"/>
                </a:cubicBezTo>
                <a:lnTo>
                  <a:pt x="1176392" y="0"/>
                </a:lnTo>
                <a:lnTo>
                  <a:pt x="1442801" y="430925"/>
                </a:lnTo>
                <a:cubicBezTo>
                  <a:pt x="1010005" y="699689"/>
                  <a:pt x="478962" y="756814"/>
                  <a:pt x="0" y="586131"/>
                </a:cubicBezTo>
                <a:close/>
              </a:path>
            </a:pathLst>
          </a:custGeom>
        </p:spPr>
      </p:pic>
      <p:pic>
        <p:nvPicPr>
          <p:cNvPr id="15" name="Picture 14">
            <a:extLst>
              <a:ext uri="{FF2B5EF4-FFF2-40B4-BE49-F238E27FC236}">
                <a16:creationId xmlns:a16="http://schemas.microsoft.com/office/drawing/2014/main" id="{D3DFAC25-6439-7ADD-5DDD-1EA541352759}"/>
              </a:ext>
            </a:extLst>
          </p:cNvPr>
          <p:cNvPicPr>
            <a:picLocks noChangeAspect="1"/>
          </p:cNvPicPr>
          <p:nvPr/>
        </p:nvPicPr>
        <p:blipFill rotWithShape="1">
          <a:blip r:embed="rId4"/>
          <a:srcRect l="8884" t="9611" r="-154" b="50000"/>
          <a:stretch/>
        </p:blipFill>
        <p:spPr>
          <a:xfrm rot="11794690">
            <a:off x="421858" y="1939719"/>
            <a:ext cx="2074073" cy="850820"/>
          </a:xfrm>
          <a:custGeom>
            <a:avLst/>
            <a:gdLst>
              <a:gd name="connsiteX0" fmla="*/ 220274 w 1453353"/>
              <a:gd name="connsiteY0" fmla="*/ 0 h 621675"/>
              <a:gd name="connsiteX1" fmla="*/ 248763 w 1453353"/>
              <a:gd name="connsiteY1" fmla="*/ 12880 h 621675"/>
              <a:gd name="connsiteX2" fmla="*/ 726695 w 1453353"/>
              <a:gd name="connsiteY2" fmla="*/ 103437 h 621675"/>
              <a:gd name="connsiteX3" fmla="*/ 1204627 w 1453353"/>
              <a:gd name="connsiteY3" fmla="*/ 12880 h 621675"/>
              <a:gd name="connsiteX4" fmla="*/ 1233090 w 1453353"/>
              <a:gd name="connsiteY4" fmla="*/ 11 h 621675"/>
              <a:gd name="connsiteX5" fmla="*/ 1453353 w 1453353"/>
              <a:gd name="connsiteY5" fmla="*/ 456253 h 621675"/>
              <a:gd name="connsiteX6" fmla="*/ 0 w 1453353"/>
              <a:gd name="connsiteY6" fmla="*/ 456236 h 62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353" h="621675">
                <a:moveTo>
                  <a:pt x="220274" y="0"/>
                </a:moveTo>
                <a:lnTo>
                  <a:pt x="248763" y="12880"/>
                </a:lnTo>
                <a:cubicBezTo>
                  <a:pt x="395660" y="71192"/>
                  <a:pt x="557165" y="103437"/>
                  <a:pt x="726695" y="103437"/>
                </a:cubicBezTo>
                <a:cubicBezTo>
                  <a:pt x="896225" y="103437"/>
                  <a:pt x="1057729" y="71192"/>
                  <a:pt x="1204627" y="12880"/>
                </a:cubicBezTo>
                <a:lnTo>
                  <a:pt x="1233090" y="11"/>
                </a:lnTo>
                <a:lnTo>
                  <a:pt x="1453353" y="456253"/>
                </a:lnTo>
                <a:cubicBezTo>
                  <a:pt x="994135" y="676822"/>
                  <a:pt x="459212" y="676816"/>
                  <a:pt x="0" y="456236"/>
                </a:cubicBezTo>
                <a:close/>
              </a:path>
            </a:pathLst>
          </a:custGeom>
        </p:spPr>
      </p:pic>
      <p:pic>
        <p:nvPicPr>
          <p:cNvPr id="16" name="Picture 15">
            <a:extLst>
              <a:ext uri="{FF2B5EF4-FFF2-40B4-BE49-F238E27FC236}">
                <a16:creationId xmlns:a16="http://schemas.microsoft.com/office/drawing/2014/main" id="{190A32E8-6FDB-DE4A-0758-763EE8488F71}"/>
              </a:ext>
            </a:extLst>
          </p:cNvPr>
          <p:cNvPicPr>
            <a:picLocks noChangeAspect="1"/>
          </p:cNvPicPr>
          <p:nvPr/>
        </p:nvPicPr>
        <p:blipFill rotWithShape="1">
          <a:blip r:embed="rId5"/>
          <a:srcRect l="-8657" t="-3381" r="8657" b="21279"/>
          <a:stretch/>
        </p:blipFill>
        <p:spPr>
          <a:xfrm rot="11794690">
            <a:off x="-746002" y="2488520"/>
            <a:ext cx="1250490" cy="1313450"/>
          </a:xfrm>
          <a:custGeom>
            <a:avLst/>
            <a:gdLst>
              <a:gd name="connsiteX0" fmla="*/ 685745 w 1126447"/>
              <a:gd name="connsiteY0" fmla="*/ 0 h 1233738"/>
              <a:gd name="connsiteX1" fmla="*/ 1126447 w 1126447"/>
              <a:gd name="connsiteY1" fmla="*/ 100331 h 1233738"/>
              <a:gd name="connsiteX2" fmla="*/ 220273 w 1126447"/>
              <a:gd name="connsiteY2" fmla="*/ 1233738 h 1233738"/>
              <a:gd name="connsiteX3" fmla="*/ 0 w 1126447"/>
              <a:gd name="connsiteY3" fmla="*/ 777502 h 1233738"/>
              <a:gd name="connsiteX4" fmla="*/ 78842 w 1126447"/>
              <a:gd name="connsiteY4" fmla="*/ 741857 h 1233738"/>
              <a:gd name="connsiteX5" fmla="*/ 666221 w 1126447"/>
              <a:gd name="connsiteY5" fmla="*/ 71263 h 123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447" h="1233738">
                <a:moveTo>
                  <a:pt x="685745" y="0"/>
                </a:moveTo>
                <a:lnTo>
                  <a:pt x="1126447" y="100331"/>
                </a:lnTo>
                <a:cubicBezTo>
                  <a:pt x="1013028" y="595986"/>
                  <a:pt x="679499" y="1013151"/>
                  <a:pt x="220273" y="1233738"/>
                </a:cubicBezTo>
                <a:lnTo>
                  <a:pt x="0" y="777502"/>
                </a:lnTo>
                <a:lnTo>
                  <a:pt x="78842" y="741857"/>
                </a:lnTo>
                <a:cubicBezTo>
                  <a:pt x="357206" y="599938"/>
                  <a:pt x="570554" y="359931"/>
                  <a:pt x="666221" y="71263"/>
                </a:cubicBezTo>
                <a:close/>
              </a:path>
            </a:pathLst>
          </a:custGeom>
        </p:spPr>
      </p:pic>
      <p:pic>
        <p:nvPicPr>
          <p:cNvPr id="17" name="Picture 16">
            <a:extLst>
              <a:ext uri="{FF2B5EF4-FFF2-40B4-BE49-F238E27FC236}">
                <a16:creationId xmlns:a16="http://schemas.microsoft.com/office/drawing/2014/main" id="{FA29C964-0282-60AE-AD49-B21C070FDDA9}"/>
              </a:ext>
            </a:extLst>
          </p:cNvPr>
          <p:cNvPicPr>
            <a:picLocks noChangeAspect="1"/>
          </p:cNvPicPr>
          <p:nvPr/>
        </p:nvPicPr>
        <p:blipFill>
          <a:blip r:embed="rId6"/>
          <a:srcRect l="2318" t="21898" r="778" b="5692"/>
          <a:stretch>
            <a:fillRect/>
          </a:stretch>
        </p:blipFill>
        <p:spPr>
          <a:xfrm rot="16266264">
            <a:off x="-1644335" y="4056575"/>
            <a:ext cx="1541971" cy="663869"/>
          </a:xfrm>
          <a:custGeom>
            <a:avLst/>
            <a:gdLst>
              <a:gd name="connsiteX0" fmla="*/ 0 w 1448390"/>
              <a:gd name="connsiteY0" fmla="*/ 134669 h 598016"/>
              <a:gd name="connsiteX1" fmla="*/ 1448390 w 1448390"/>
              <a:gd name="connsiteY1" fmla="*/ 200057 h 598016"/>
              <a:gd name="connsiteX2" fmla="*/ 1234118 w 1448390"/>
              <a:gd name="connsiteY2" fmla="*/ 598016 h 598016"/>
              <a:gd name="connsiteX3" fmla="*/ 1199228 w 1448390"/>
              <a:gd name="connsiteY3" fmla="*/ 577223 h 598016"/>
              <a:gd name="connsiteX4" fmla="*/ 982063 w 1448390"/>
              <a:gd name="connsiteY4" fmla="*/ 491221 h 598016"/>
              <a:gd name="connsiteX5" fmla="*/ 200826 w 1448390"/>
              <a:gd name="connsiteY5" fmla="*/ 565874 h 598016"/>
              <a:gd name="connsiteX6" fmla="*/ 186573 w 1448390"/>
              <a:gd name="connsiteY6" fmla="*/ 573647 h 59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390" h="598016">
                <a:moveTo>
                  <a:pt x="0" y="134669"/>
                </a:moveTo>
                <a:cubicBezTo>
                  <a:pt x="467862" y="-65557"/>
                  <a:pt x="1000962" y="-41490"/>
                  <a:pt x="1448390" y="200057"/>
                </a:cubicBezTo>
                <a:lnTo>
                  <a:pt x="1234118" y="598016"/>
                </a:lnTo>
                <a:lnTo>
                  <a:pt x="1199228" y="577223"/>
                </a:lnTo>
                <a:cubicBezTo>
                  <a:pt x="1131296" y="541445"/>
                  <a:pt x="1058732" y="512445"/>
                  <a:pt x="982063" y="491221"/>
                </a:cubicBezTo>
                <a:cubicBezTo>
                  <a:pt x="713719" y="416935"/>
                  <a:pt x="439531" y="450209"/>
                  <a:pt x="200826" y="565874"/>
                </a:cubicBezTo>
                <a:lnTo>
                  <a:pt x="186573" y="573647"/>
                </a:lnTo>
                <a:close/>
              </a:path>
            </a:pathLst>
          </a:custGeom>
        </p:spPr>
      </p:pic>
      <p:pic>
        <p:nvPicPr>
          <p:cNvPr id="18" name="Picture 17" descr="a white question mark on a pink background">
            <a:extLst>
              <a:ext uri="{FF2B5EF4-FFF2-40B4-BE49-F238E27FC236}">
                <a16:creationId xmlns:a16="http://schemas.microsoft.com/office/drawing/2014/main" id="{F6935BB3-A0BA-395F-E19A-9AF2721767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30492" t="5756" r="36013" b="7279"/>
          <a:stretch>
            <a:fillRect/>
          </a:stretch>
        </p:blipFill>
        <p:spPr bwMode="auto">
          <a:xfrm rot="8423234">
            <a:off x="-689779" y="4924796"/>
            <a:ext cx="793108" cy="1530924"/>
          </a:xfrm>
          <a:custGeom>
            <a:avLst/>
            <a:gdLst>
              <a:gd name="connsiteX0" fmla="*/ 430600 w 714435"/>
              <a:gd name="connsiteY0" fmla="*/ 0 h 1438013"/>
              <a:gd name="connsiteX1" fmla="*/ 636590 w 714435"/>
              <a:gd name="connsiteY1" fmla="*/ 1438013 h 1438013"/>
              <a:gd name="connsiteX2" fmla="*/ 182164 w 714435"/>
              <a:gd name="connsiteY2" fmla="*/ 1293069 h 1438013"/>
              <a:gd name="connsiteX3" fmla="*/ 202658 w 714435"/>
              <a:gd name="connsiteY3" fmla="*/ 1197561 h 1438013"/>
              <a:gd name="connsiteX4" fmla="*/ 64909 w 714435"/>
              <a:gd name="connsiteY4" fmla="*/ 395982 h 1438013"/>
              <a:gd name="connsiteX5" fmla="*/ 0 w 714435"/>
              <a:gd name="connsiteY5" fmla="*/ 288361 h 14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35" h="1438013">
                <a:moveTo>
                  <a:pt x="430600" y="0"/>
                </a:moveTo>
                <a:cubicBezTo>
                  <a:pt x="714211" y="423508"/>
                  <a:pt x="790029" y="952789"/>
                  <a:pt x="636590" y="1438013"/>
                </a:cubicBezTo>
                <a:lnTo>
                  <a:pt x="182164" y="1293069"/>
                </a:lnTo>
                <a:lnTo>
                  <a:pt x="202658" y="1197561"/>
                </a:lnTo>
                <a:cubicBezTo>
                  <a:pt x="246088" y="934487"/>
                  <a:pt x="202799" y="651380"/>
                  <a:pt x="64909" y="395982"/>
                </a:cubicBezTo>
                <a:lnTo>
                  <a:pt x="0" y="288361"/>
                </a:lnTo>
                <a:close/>
              </a:path>
            </a:pathLst>
          </a:custGeom>
          <a:noFill/>
          <a:extLst>
            <a:ext uri="{909E8E84-426E-40DD-AFC4-6F175D3DCCD1}">
              <a14:hiddenFill xmlns:a14="http://schemas.microsoft.com/office/drawing/2010/main">
                <a:solidFill>
                  <a:srgbClr val="FFFFFF"/>
                </a:solidFill>
              </a14:hiddenFill>
            </a:ext>
          </a:extLst>
        </p:spPr>
      </p:pic>
      <p:pic>
        <p:nvPicPr>
          <p:cNvPr id="19" name="Picture 18" descr="person holding Hello! sticker">
            <a:extLst>
              <a:ext uri="{FF2B5EF4-FFF2-40B4-BE49-F238E27FC236}">
                <a16:creationId xmlns:a16="http://schemas.microsoft.com/office/drawing/2014/main" id="{35DD7DD8-5641-F98C-EBC7-1591DD5C42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4477" t="3667" r="7981" b="3667"/>
          <a:stretch>
            <a:fillRect/>
          </a:stretch>
        </p:blipFill>
        <p:spPr bwMode="auto">
          <a:xfrm rot="11794690">
            <a:off x="377696" y="5579783"/>
            <a:ext cx="1453655" cy="985746"/>
          </a:xfrm>
          <a:custGeom>
            <a:avLst/>
            <a:gdLst>
              <a:gd name="connsiteX0" fmla="*/ 1309459 w 1309459"/>
              <a:gd name="connsiteY0" fmla="*/ 0 h 925922"/>
              <a:gd name="connsiteX1" fmla="*/ 1309459 w 1309459"/>
              <a:gd name="connsiteY1" fmla="*/ 518236 h 925922"/>
              <a:gd name="connsiteX2" fmla="*/ 1309458 w 1309459"/>
              <a:gd name="connsiteY2" fmla="*/ 518236 h 925922"/>
              <a:gd name="connsiteX3" fmla="*/ 441242 w 1309459"/>
              <a:gd name="connsiteY3" fmla="*/ 855752 h 925922"/>
              <a:gd name="connsiteX4" fmla="*/ 373289 w 1309459"/>
              <a:gd name="connsiteY4" fmla="*/ 925922 h 925922"/>
              <a:gd name="connsiteX5" fmla="*/ 0 w 1309459"/>
              <a:gd name="connsiteY5" fmla="*/ 628994 h 925922"/>
              <a:gd name="connsiteX6" fmla="*/ 1309459 w 1309459"/>
              <a:gd name="connsiteY6" fmla="*/ 0 h 92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459" h="925922">
                <a:moveTo>
                  <a:pt x="1309459" y="0"/>
                </a:moveTo>
                <a:lnTo>
                  <a:pt x="1309459" y="518236"/>
                </a:lnTo>
                <a:lnTo>
                  <a:pt x="1309458" y="518236"/>
                </a:lnTo>
                <a:cubicBezTo>
                  <a:pt x="970399" y="518236"/>
                  <a:pt x="663439" y="647217"/>
                  <a:pt x="441242" y="855752"/>
                </a:cubicBezTo>
                <a:lnTo>
                  <a:pt x="373289" y="925922"/>
                </a:lnTo>
                <a:lnTo>
                  <a:pt x="0" y="628994"/>
                </a:lnTo>
                <a:cubicBezTo>
                  <a:pt x="317794" y="231510"/>
                  <a:pt x="799758" y="0"/>
                  <a:pt x="1309459" y="0"/>
                </a:cubicBezTo>
                <a:close/>
              </a:path>
            </a:pathLst>
          </a:cu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398EFF79-A239-4720-FFC3-6656DF3C553E}"/>
              </a:ext>
            </a:extLst>
          </p:cNvPr>
          <p:cNvPicPr>
            <a:picLocks noChangeAspect="1"/>
          </p:cNvPicPr>
          <p:nvPr/>
        </p:nvPicPr>
        <p:blipFill rotWithShape="1">
          <a:blip r:embed="rId9"/>
          <a:srcRect t="17160" b="17160"/>
          <a:stretch/>
        </p:blipFill>
        <p:spPr>
          <a:xfrm rot="6942194">
            <a:off x="1335572" y="4888255"/>
            <a:ext cx="1734907" cy="727205"/>
          </a:xfrm>
          <a:custGeom>
            <a:avLst/>
            <a:gdLst>
              <a:gd name="connsiteX0" fmla="*/ 1446738 w 1446738"/>
              <a:gd name="connsiteY0" fmla="*/ 216682 h 632338"/>
              <a:gd name="connsiteX1" fmla="*/ 1212767 w 1446738"/>
              <a:gd name="connsiteY1" fmla="*/ 632338 h 632338"/>
              <a:gd name="connsiteX2" fmla="*/ 1199461 w 1446738"/>
              <a:gd name="connsiteY2" fmla="*/ 623037 h 632338"/>
              <a:gd name="connsiteX3" fmla="*/ 431270 w 1446738"/>
              <a:gd name="connsiteY3" fmla="*/ 462452 h 632338"/>
              <a:gd name="connsiteX4" fmla="*/ 205926 w 1446738"/>
              <a:gd name="connsiteY4" fmla="*/ 523912 h 632338"/>
              <a:gd name="connsiteX5" fmla="*/ 168952 w 1446738"/>
              <a:gd name="connsiteY5" fmla="*/ 540721 h 632338"/>
              <a:gd name="connsiteX6" fmla="*/ 0 w 1446738"/>
              <a:gd name="connsiteY6" fmla="*/ 121506 h 632338"/>
              <a:gd name="connsiteX7" fmla="*/ 1446738 w 1446738"/>
              <a:gd name="connsiteY7" fmla="*/ 216682 h 63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738" h="632338">
                <a:moveTo>
                  <a:pt x="1446738" y="216682"/>
                </a:moveTo>
                <a:lnTo>
                  <a:pt x="1212767" y="632338"/>
                </a:lnTo>
                <a:lnTo>
                  <a:pt x="1199461" y="623037"/>
                </a:lnTo>
                <a:cubicBezTo>
                  <a:pt x="975009" y="481684"/>
                  <a:pt x="706183" y="418294"/>
                  <a:pt x="431270" y="462452"/>
                </a:cubicBezTo>
                <a:cubicBezTo>
                  <a:pt x="352724" y="475068"/>
                  <a:pt x="277398" y="495867"/>
                  <a:pt x="205926" y="523912"/>
                </a:cubicBezTo>
                <a:lnTo>
                  <a:pt x="168952" y="540721"/>
                </a:lnTo>
                <a:lnTo>
                  <a:pt x="0" y="121506"/>
                </a:lnTo>
                <a:cubicBezTo>
                  <a:pt x="471395" y="-69082"/>
                  <a:pt x="1003886" y="-34052"/>
                  <a:pt x="1446738" y="216682"/>
                </a:cubicBezTo>
                <a:close/>
              </a:path>
            </a:pathLst>
          </a:custGeom>
        </p:spPr>
      </p:pic>
      <p:sp>
        <p:nvSpPr>
          <p:cNvPr id="12" name="TextBox 11">
            <a:extLst>
              <a:ext uri="{FF2B5EF4-FFF2-40B4-BE49-F238E27FC236}">
                <a16:creationId xmlns:a16="http://schemas.microsoft.com/office/drawing/2014/main" id="{191748F7-37BF-713D-84A6-022B8EABDD20}"/>
              </a:ext>
            </a:extLst>
          </p:cNvPr>
          <p:cNvSpPr txBox="1"/>
          <p:nvPr/>
        </p:nvSpPr>
        <p:spPr>
          <a:xfrm>
            <a:off x="-171011" y="3546584"/>
            <a:ext cx="2119260" cy="1569660"/>
          </a:xfrm>
          <a:prstGeom prst="rect">
            <a:avLst/>
          </a:prstGeom>
          <a:noFill/>
        </p:spPr>
        <p:txBody>
          <a:bodyPr wrap="square" rtlCol="0">
            <a:spAutoFit/>
          </a:bodyPr>
          <a:lstStyle/>
          <a:p>
            <a:pPr algn="ctr"/>
            <a:r>
              <a:rPr lang="en-US" sz="3200" i="0">
                <a:solidFill>
                  <a:srgbClr val="303030"/>
                </a:solidFill>
                <a:effectLst/>
                <a:latin typeface="Abadi Extra Light" panose="020F0502020204030204" pitchFamily="34" charset="0"/>
              </a:rPr>
              <a:t>Data Science Wheel</a:t>
            </a:r>
            <a:endParaRPr lang="en-IN" sz="3200">
              <a:latin typeface="Abadi Extra Light" panose="020F0502020204030204" pitchFamily="34" charset="0"/>
            </a:endParaRPr>
          </a:p>
        </p:txBody>
      </p:sp>
      <p:sp>
        <p:nvSpPr>
          <p:cNvPr id="22" name="TextBox 21">
            <a:extLst>
              <a:ext uri="{FF2B5EF4-FFF2-40B4-BE49-F238E27FC236}">
                <a16:creationId xmlns:a16="http://schemas.microsoft.com/office/drawing/2014/main" id="{1C6CD18A-27CF-C070-C53A-9F0460BD7B59}"/>
              </a:ext>
            </a:extLst>
          </p:cNvPr>
          <p:cNvSpPr txBox="1"/>
          <p:nvPr/>
        </p:nvSpPr>
        <p:spPr>
          <a:xfrm>
            <a:off x="3087329" y="4202428"/>
            <a:ext cx="7629832"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Couture" panose="020B0604020202020204"/>
              </a:rPr>
              <a:t>R-squared Value: With an R-squared value of </a:t>
            </a:r>
            <a:r>
              <a:rPr lang="en-US" sz="2000" b="1" dirty="0">
                <a:latin typeface="Couture" panose="020B0604020202020204"/>
              </a:rPr>
              <a:t>0.09286953 </a:t>
            </a:r>
            <a:r>
              <a:rPr lang="en-US" sz="2000" dirty="0">
                <a:latin typeface="Couture" panose="020B0604020202020204"/>
              </a:rPr>
              <a:t>(an increase of 0.0004 over stepwise), the model explains about 9.29% of the variability in the dependent variable, which is still bad!</a:t>
            </a:r>
            <a:endParaRPr lang="en-IN" sz="2000" dirty="0">
              <a:latin typeface="Couture" panose="020B0604020202020204"/>
            </a:endParaRPr>
          </a:p>
        </p:txBody>
      </p:sp>
    </p:spTree>
    <p:extLst>
      <p:ext uri="{BB962C8B-B14F-4D97-AF65-F5344CB8AC3E}">
        <p14:creationId xmlns:p14="http://schemas.microsoft.com/office/powerpoint/2010/main" val="32354633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F32A7-5F1F-7317-A2B0-C139806ABAF0}"/>
              </a:ext>
            </a:extLst>
          </p:cNvPr>
          <p:cNvSpPr>
            <a:spLocks noGrp="1"/>
          </p:cNvSpPr>
          <p:nvPr>
            <p:ph idx="1"/>
          </p:nvPr>
        </p:nvSpPr>
        <p:spPr>
          <a:xfrm>
            <a:off x="2984794" y="1403567"/>
            <a:ext cx="8803359" cy="1733934"/>
          </a:xfrm>
        </p:spPr>
        <p:txBody>
          <a:bodyPr>
            <a:normAutofit lnSpcReduction="10000"/>
          </a:bodyPr>
          <a:lstStyle/>
          <a:p>
            <a:r>
              <a:rPr lang="en-IN" sz="1900">
                <a:latin typeface="Couture" panose="020B0604020202020204"/>
              </a:rPr>
              <a:t>Since we didn’t achieve a good Adjusted R Squared value even after regularization. And to create a business case for our model, we create a new dependent variable called engagement</a:t>
            </a:r>
          </a:p>
          <a:p>
            <a:r>
              <a:rPr lang="en-IN" sz="1900">
                <a:latin typeface="Couture" panose="020B0604020202020204"/>
              </a:rPr>
              <a:t>Engagement Column is derived from the previous share's column where the data below the median of 1400 is considered as </a:t>
            </a:r>
            <a:r>
              <a:rPr lang="en-IN" sz="1900" b="1">
                <a:latin typeface="Couture" panose="020B0604020202020204"/>
              </a:rPr>
              <a:t>Low Engagement</a:t>
            </a:r>
            <a:r>
              <a:rPr lang="en-IN" sz="1900">
                <a:latin typeface="Couture" panose="020B0604020202020204"/>
              </a:rPr>
              <a:t> and shares above the median is taken as </a:t>
            </a:r>
            <a:r>
              <a:rPr lang="en-IN" sz="1900" b="1">
                <a:latin typeface="Couture" panose="020B0604020202020204"/>
              </a:rPr>
              <a:t>High Engagement</a:t>
            </a:r>
          </a:p>
        </p:txBody>
      </p:sp>
      <p:cxnSp>
        <p:nvCxnSpPr>
          <p:cNvPr id="6" name="Straight Connector 5">
            <a:extLst>
              <a:ext uri="{FF2B5EF4-FFF2-40B4-BE49-F238E27FC236}">
                <a16:creationId xmlns:a16="http://schemas.microsoft.com/office/drawing/2014/main" id="{B3B63FAC-B6A5-A036-1834-8F81AA4FA466}"/>
              </a:ext>
            </a:extLst>
          </p:cNvPr>
          <p:cNvCxnSpPr>
            <a:cxnSpLocks/>
          </p:cNvCxnSpPr>
          <p:nvPr/>
        </p:nvCxnSpPr>
        <p:spPr>
          <a:xfrm>
            <a:off x="3447807" y="1184753"/>
            <a:ext cx="7875351" cy="102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67522F-84CC-9CDF-2E84-F17E8E3708B3}"/>
              </a:ext>
            </a:extLst>
          </p:cNvPr>
          <p:cNvSpPr txBox="1"/>
          <p:nvPr/>
        </p:nvSpPr>
        <p:spPr>
          <a:xfrm>
            <a:off x="3598606" y="271690"/>
            <a:ext cx="7629832" cy="923330"/>
          </a:xfrm>
          <a:prstGeom prst="rect">
            <a:avLst/>
          </a:prstGeom>
          <a:noFill/>
        </p:spPr>
        <p:txBody>
          <a:bodyPr wrap="square" lIns="91440" tIns="45720" rIns="91440" bIns="45720" rtlCol="0" anchor="t">
            <a:spAutoFit/>
          </a:bodyPr>
          <a:lstStyle/>
          <a:p>
            <a:r>
              <a:rPr lang="en-IN" sz="5400" b="1">
                <a:latin typeface="Couture"/>
              </a:rPr>
              <a:t>Logistic Regression</a:t>
            </a:r>
          </a:p>
        </p:txBody>
      </p:sp>
      <p:pic>
        <p:nvPicPr>
          <p:cNvPr id="4" name="Picture 3">
            <a:extLst>
              <a:ext uri="{FF2B5EF4-FFF2-40B4-BE49-F238E27FC236}">
                <a16:creationId xmlns:a16="http://schemas.microsoft.com/office/drawing/2014/main" id="{C1F65D27-C234-F5E8-3442-52EDBDFE2ECA}"/>
              </a:ext>
            </a:extLst>
          </p:cNvPr>
          <p:cNvPicPr>
            <a:picLocks noChangeAspect="1"/>
          </p:cNvPicPr>
          <p:nvPr/>
        </p:nvPicPr>
        <p:blipFill rotWithShape="1">
          <a:blip r:embed="rId3"/>
          <a:srcRect t="-3128" b="-3128"/>
          <a:stretch/>
        </p:blipFill>
        <p:spPr>
          <a:xfrm rot="12158704">
            <a:off x="512448" y="1681805"/>
            <a:ext cx="1923197" cy="949204"/>
          </a:xfrm>
          <a:custGeom>
            <a:avLst/>
            <a:gdLst>
              <a:gd name="connsiteX0" fmla="*/ 152193 w 1442801"/>
              <a:gd name="connsiteY0" fmla="*/ 160548 h 682910"/>
              <a:gd name="connsiteX1" fmla="*/ 222786 w 1442801"/>
              <a:gd name="connsiteY1" fmla="*/ 182374 h 682910"/>
              <a:gd name="connsiteX2" fmla="*/ 1103964 w 1442801"/>
              <a:gd name="connsiteY2" fmla="*/ 47339 h 682910"/>
              <a:gd name="connsiteX3" fmla="*/ 1176392 w 1442801"/>
              <a:gd name="connsiteY3" fmla="*/ 0 h 682910"/>
              <a:gd name="connsiteX4" fmla="*/ 1442801 w 1442801"/>
              <a:gd name="connsiteY4" fmla="*/ 430925 h 682910"/>
              <a:gd name="connsiteX5" fmla="*/ 0 w 1442801"/>
              <a:gd name="connsiteY5" fmla="*/ 586131 h 68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2801" h="682910">
                <a:moveTo>
                  <a:pt x="152193" y="160548"/>
                </a:moveTo>
                <a:lnTo>
                  <a:pt x="222786" y="182374"/>
                </a:lnTo>
                <a:cubicBezTo>
                  <a:pt x="517644" y="256805"/>
                  <a:pt x="834699" y="205841"/>
                  <a:pt x="1103964" y="47339"/>
                </a:cubicBezTo>
                <a:lnTo>
                  <a:pt x="1176392" y="0"/>
                </a:lnTo>
                <a:lnTo>
                  <a:pt x="1442801" y="430925"/>
                </a:lnTo>
                <a:cubicBezTo>
                  <a:pt x="1010005" y="699689"/>
                  <a:pt x="478962" y="756814"/>
                  <a:pt x="0" y="586131"/>
                </a:cubicBezTo>
                <a:close/>
              </a:path>
            </a:pathLst>
          </a:custGeom>
        </p:spPr>
      </p:pic>
      <p:pic>
        <p:nvPicPr>
          <p:cNvPr id="5" name="Picture 4">
            <a:extLst>
              <a:ext uri="{FF2B5EF4-FFF2-40B4-BE49-F238E27FC236}">
                <a16:creationId xmlns:a16="http://schemas.microsoft.com/office/drawing/2014/main" id="{87442170-0CE0-F945-ED29-1D5599B7EE82}"/>
              </a:ext>
            </a:extLst>
          </p:cNvPr>
          <p:cNvPicPr>
            <a:picLocks noChangeAspect="1"/>
          </p:cNvPicPr>
          <p:nvPr/>
        </p:nvPicPr>
        <p:blipFill rotWithShape="1">
          <a:blip r:embed="rId4"/>
          <a:srcRect l="8884" t="9611" r="-154" b="50000"/>
          <a:stretch/>
        </p:blipFill>
        <p:spPr>
          <a:xfrm rot="8708879">
            <a:off x="-930030" y="2821723"/>
            <a:ext cx="1613395" cy="661842"/>
          </a:xfrm>
          <a:custGeom>
            <a:avLst/>
            <a:gdLst>
              <a:gd name="connsiteX0" fmla="*/ 220274 w 1453353"/>
              <a:gd name="connsiteY0" fmla="*/ 0 h 621675"/>
              <a:gd name="connsiteX1" fmla="*/ 248763 w 1453353"/>
              <a:gd name="connsiteY1" fmla="*/ 12880 h 621675"/>
              <a:gd name="connsiteX2" fmla="*/ 726695 w 1453353"/>
              <a:gd name="connsiteY2" fmla="*/ 103437 h 621675"/>
              <a:gd name="connsiteX3" fmla="*/ 1204627 w 1453353"/>
              <a:gd name="connsiteY3" fmla="*/ 12880 h 621675"/>
              <a:gd name="connsiteX4" fmla="*/ 1233090 w 1453353"/>
              <a:gd name="connsiteY4" fmla="*/ 11 h 621675"/>
              <a:gd name="connsiteX5" fmla="*/ 1453353 w 1453353"/>
              <a:gd name="connsiteY5" fmla="*/ 456253 h 621675"/>
              <a:gd name="connsiteX6" fmla="*/ 0 w 1453353"/>
              <a:gd name="connsiteY6" fmla="*/ 456236 h 62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353" h="621675">
                <a:moveTo>
                  <a:pt x="220274" y="0"/>
                </a:moveTo>
                <a:lnTo>
                  <a:pt x="248763" y="12880"/>
                </a:lnTo>
                <a:cubicBezTo>
                  <a:pt x="395660" y="71192"/>
                  <a:pt x="557165" y="103437"/>
                  <a:pt x="726695" y="103437"/>
                </a:cubicBezTo>
                <a:cubicBezTo>
                  <a:pt x="896225" y="103437"/>
                  <a:pt x="1057729" y="71192"/>
                  <a:pt x="1204627" y="12880"/>
                </a:cubicBezTo>
                <a:lnTo>
                  <a:pt x="1233090" y="11"/>
                </a:lnTo>
                <a:lnTo>
                  <a:pt x="1453353" y="456253"/>
                </a:lnTo>
                <a:cubicBezTo>
                  <a:pt x="994135" y="676822"/>
                  <a:pt x="459212" y="676816"/>
                  <a:pt x="0" y="456236"/>
                </a:cubicBezTo>
                <a:close/>
              </a:path>
            </a:pathLst>
          </a:custGeom>
        </p:spPr>
      </p:pic>
      <p:pic>
        <p:nvPicPr>
          <p:cNvPr id="8" name="Picture 7">
            <a:extLst>
              <a:ext uri="{FF2B5EF4-FFF2-40B4-BE49-F238E27FC236}">
                <a16:creationId xmlns:a16="http://schemas.microsoft.com/office/drawing/2014/main" id="{2A689EAC-37B9-87E2-C1A9-C9F568336504}"/>
              </a:ext>
            </a:extLst>
          </p:cNvPr>
          <p:cNvPicPr>
            <a:picLocks noChangeAspect="1"/>
          </p:cNvPicPr>
          <p:nvPr/>
        </p:nvPicPr>
        <p:blipFill rotWithShape="1">
          <a:blip r:embed="rId5"/>
          <a:srcRect l="-8657" t="-3381" r="8657" b="21279"/>
          <a:stretch/>
        </p:blipFill>
        <p:spPr>
          <a:xfrm rot="8708879">
            <a:off x="-1440412" y="3684557"/>
            <a:ext cx="1250490" cy="1313449"/>
          </a:xfrm>
          <a:custGeom>
            <a:avLst/>
            <a:gdLst>
              <a:gd name="connsiteX0" fmla="*/ 685745 w 1126447"/>
              <a:gd name="connsiteY0" fmla="*/ 0 h 1233738"/>
              <a:gd name="connsiteX1" fmla="*/ 1126447 w 1126447"/>
              <a:gd name="connsiteY1" fmla="*/ 100331 h 1233738"/>
              <a:gd name="connsiteX2" fmla="*/ 220273 w 1126447"/>
              <a:gd name="connsiteY2" fmla="*/ 1233738 h 1233738"/>
              <a:gd name="connsiteX3" fmla="*/ 0 w 1126447"/>
              <a:gd name="connsiteY3" fmla="*/ 777502 h 1233738"/>
              <a:gd name="connsiteX4" fmla="*/ 78842 w 1126447"/>
              <a:gd name="connsiteY4" fmla="*/ 741857 h 1233738"/>
              <a:gd name="connsiteX5" fmla="*/ 666221 w 1126447"/>
              <a:gd name="connsiteY5" fmla="*/ 71263 h 123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447" h="1233738">
                <a:moveTo>
                  <a:pt x="685745" y="0"/>
                </a:moveTo>
                <a:lnTo>
                  <a:pt x="1126447" y="100331"/>
                </a:lnTo>
                <a:cubicBezTo>
                  <a:pt x="1013028" y="595986"/>
                  <a:pt x="679499" y="1013151"/>
                  <a:pt x="220273" y="1233738"/>
                </a:cubicBezTo>
                <a:lnTo>
                  <a:pt x="0" y="777502"/>
                </a:lnTo>
                <a:lnTo>
                  <a:pt x="78842" y="741857"/>
                </a:lnTo>
                <a:cubicBezTo>
                  <a:pt x="357206" y="599938"/>
                  <a:pt x="570554" y="359931"/>
                  <a:pt x="666221" y="71263"/>
                </a:cubicBezTo>
                <a:close/>
              </a:path>
            </a:pathLst>
          </a:custGeom>
        </p:spPr>
      </p:pic>
      <p:pic>
        <p:nvPicPr>
          <p:cNvPr id="9" name="Picture 8">
            <a:extLst>
              <a:ext uri="{FF2B5EF4-FFF2-40B4-BE49-F238E27FC236}">
                <a16:creationId xmlns:a16="http://schemas.microsoft.com/office/drawing/2014/main" id="{F8CE0511-7F67-36D9-180B-12A97E8270FD}"/>
              </a:ext>
            </a:extLst>
          </p:cNvPr>
          <p:cNvPicPr>
            <a:picLocks noChangeAspect="1"/>
          </p:cNvPicPr>
          <p:nvPr/>
        </p:nvPicPr>
        <p:blipFill>
          <a:blip r:embed="rId6"/>
          <a:srcRect l="2318" t="21898" r="778" b="5692"/>
          <a:stretch>
            <a:fillRect/>
          </a:stretch>
        </p:blipFill>
        <p:spPr>
          <a:xfrm rot="13180453">
            <a:off x="-1083324" y="5372896"/>
            <a:ext cx="1541970" cy="663869"/>
          </a:xfrm>
          <a:custGeom>
            <a:avLst/>
            <a:gdLst>
              <a:gd name="connsiteX0" fmla="*/ 0 w 1448390"/>
              <a:gd name="connsiteY0" fmla="*/ 134669 h 598016"/>
              <a:gd name="connsiteX1" fmla="*/ 1448390 w 1448390"/>
              <a:gd name="connsiteY1" fmla="*/ 200057 h 598016"/>
              <a:gd name="connsiteX2" fmla="*/ 1234118 w 1448390"/>
              <a:gd name="connsiteY2" fmla="*/ 598016 h 598016"/>
              <a:gd name="connsiteX3" fmla="*/ 1199228 w 1448390"/>
              <a:gd name="connsiteY3" fmla="*/ 577223 h 598016"/>
              <a:gd name="connsiteX4" fmla="*/ 982063 w 1448390"/>
              <a:gd name="connsiteY4" fmla="*/ 491221 h 598016"/>
              <a:gd name="connsiteX5" fmla="*/ 200826 w 1448390"/>
              <a:gd name="connsiteY5" fmla="*/ 565874 h 598016"/>
              <a:gd name="connsiteX6" fmla="*/ 186573 w 1448390"/>
              <a:gd name="connsiteY6" fmla="*/ 573647 h 59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390" h="598016">
                <a:moveTo>
                  <a:pt x="0" y="134669"/>
                </a:moveTo>
                <a:cubicBezTo>
                  <a:pt x="467862" y="-65557"/>
                  <a:pt x="1000962" y="-41490"/>
                  <a:pt x="1448390" y="200057"/>
                </a:cubicBezTo>
                <a:lnTo>
                  <a:pt x="1234118" y="598016"/>
                </a:lnTo>
                <a:lnTo>
                  <a:pt x="1199228" y="577223"/>
                </a:lnTo>
                <a:cubicBezTo>
                  <a:pt x="1131296" y="541445"/>
                  <a:pt x="1058732" y="512445"/>
                  <a:pt x="982063" y="491221"/>
                </a:cubicBezTo>
                <a:cubicBezTo>
                  <a:pt x="713719" y="416935"/>
                  <a:pt x="439531" y="450209"/>
                  <a:pt x="200826" y="565874"/>
                </a:cubicBezTo>
                <a:lnTo>
                  <a:pt x="186573" y="573647"/>
                </a:lnTo>
                <a:close/>
              </a:path>
            </a:pathLst>
          </a:custGeom>
        </p:spPr>
      </p:pic>
      <p:pic>
        <p:nvPicPr>
          <p:cNvPr id="10" name="Picture 9" descr="a white question mark on a pink background">
            <a:extLst>
              <a:ext uri="{FF2B5EF4-FFF2-40B4-BE49-F238E27FC236}">
                <a16:creationId xmlns:a16="http://schemas.microsoft.com/office/drawing/2014/main" id="{77130D7F-2ED4-2E53-BBAF-4B32B4DAD0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30492" t="5756" r="36013" b="7279"/>
          <a:stretch>
            <a:fillRect/>
          </a:stretch>
        </p:blipFill>
        <p:spPr bwMode="auto">
          <a:xfrm rot="5337423">
            <a:off x="670566" y="5297398"/>
            <a:ext cx="793108" cy="1530923"/>
          </a:xfrm>
          <a:custGeom>
            <a:avLst/>
            <a:gdLst>
              <a:gd name="connsiteX0" fmla="*/ 430600 w 714435"/>
              <a:gd name="connsiteY0" fmla="*/ 0 h 1438013"/>
              <a:gd name="connsiteX1" fmla="*/ 636590 w 714435"/>
              <a:gd name="connsiteY1" fmla="*/ 1438013 h 1438013"/>
              <a:gd name="connsiteX2" fmla="*/ 182164 w 714435"/>
              <a:gd name="connsiteY2" fmla="*/ 1293069 h 1438013"/>
              <a:gd name="connsiteX3" fmla="*/ 202658 w 714435"/>
              <a:gd name="connsiteY3" fmla="*/ 1197561 h 1438013"/>
              <a:gd name="connsiteX4" fmla="*/ 64909 w 714435"/>
              <a:gd name="connsiteY4" fmla="*/ 395982 h 1438013"/>
              <a:gd name="connsiteX5" fmla="*/ 0 w 714435"/>
              <a:gd name="connsiteY5" fmla="*/ 288361 h 14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35" h="1438013">
                <a:moveTo>
                  <a:pt x="430600" y="0"/>
                </a:moveTo>
                <a:cubicBezTo>
                  <a:pt x="714211" y="423508"/>
                  <a:pt x="790029" y="952789"/>
                  <a:pt x="636590" y="1438013"/>
                </a:cubicBezTo>
                <a:lnTo>
                  <a:pt x="182164" y="1293069"/>
                </a:lnTo>
                <a:lnTo>
                  <a:pt x="202658" y="1197561"/>
                </a:lnTo>
                <a:cubicBezTo>
                  <a:pt x="246088" y="934487"/>
                  <a:pt x="202799" y="651380"/>
                  <a:pt x="64909" y="395982"/>
                </a:cubicBezTo>
                <a:lnTo>
                  <a:pt x="0" y="288361"/>
                </a:lnTo>
                <a:close/>
              </a:path>
            </a:pathLst>
          </a:custGeom>
          <a:noFill/>
          <a:extLst>
            <a:ext uri="{909E8E84-426E-40DD-AFC4-6F175D3DCCD1}">
              <a14:hiddenFill xmlns:a14="http://schemas.microsoft.com/office/drawing/2010/main">
                <a:solidFill>
                  <a:srgbClr val="FFFFFF"/>
                </a:solidFill>
              </a14:hiddenFill>
            </a:ext>
          </a:extLst>
        </p:spPr>
      </p:pic>
      <p:pic>
        <p:nvPicPr>
          <p:cNvPr id="11" name="Picture 10" descr="person holding Hello! sticker">
            <a:extLst>
              <a:ext uri="{FF2B5EF4-FFF2-40B4-BE49-F238E27FC236}">
                <a16:creationId xmlns:a16="http://schemas.microsoft.com/office/drawing/2014/main" id="{ABD7573D-BE83-FAAC-6B9F-F520814858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4477" t="3667" r="7981" b="3667"/>
          <a:stretch>
            <a:fillRect/>
          </a:stretch>
        </p:blipFill>
        <p:spPr bwMode="auto">
          <a:xfrm rot="8708879">
            <a:off x="1510721" y="4715571"/>
            <a:ext cx="1453655" cy="985746"/>
          </a:xfrm>
          <a:custGeom>
            <a:avLst/>
            <a:gdLst>
              <a:gd name="connsiteX0" fmla="*/ 1309459 w 1309459"/>
              <a:gd name="connsiteY0" fmla="*/ 0 h 925922"/>
              <a:gd name="connsiteX1" fmla="*/ 1309459 w 1309459"/>
              <a:gd name="connsiteY1" fmla="*/ 518236 h 925922"/>
              <a:gd name="connsiteX2" fmla="*/ 1309458 w 1309459"/>
              <a:gd name="connsiteY2" fmla="*/ 518236 h 925922"/>
              <a:gd name="connsiteX3" fmla="*/ 441242 w 1309459"/>
              <a:gd name="connsiteY3" fmla="*/ 855752 h 925922"/>
              <a:gd name="connsiteX4" fmla="*/ 373289 w 1309459"/>
              <a:gd name="connsiteY4" fmla="*/ 925922 h 925922"/>
              <a:gd name="connsiteX5" fmla="*/ 0 w 1309459"/>
              <a:gd name="connsiteY5" fmla="*/ 628994 h 925922"/>
              <a:gd name="connsiteX6" fmla="*/ 1309459 w 1309459"/>
              <a:gd name="connsiteY6" fmla="*/ 0 h 92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459" h="925922">
                <a:moveTo>
                  <a:pt x="1309459" y="0"/>
                </a:moveTo>
                <a:lnTo>
                  <a:pt x="1309459" y="518236"/>
                </a:lnTo>
                <a:lnTo>
                  <a:pt x="1309458" y="518236"/>
                </a:lnTo>
                <a:cubicBezTo>
                  <a:pt x="970399" y="518236"/>
                  <a:pt x="663439" y="647217"/>
                  <a:pt x="441242" y="855752"/>
                </a:cubicBezTo>
                <a:lnTo>
                  <a:pt x="373289" y="925922"/>
                </a:lnTo>
                <a:lnTo>
                  <a:pt x="0" y="628994"/>
                </a:lnTo>
                <a:cubicBezTo>
                  <a:pt x="317794" y="231510"/>
                  <a:pt x="799758" y="0"/>
                  <a:pt x="1309459" y="0"/>
                </a:cubicBezTo>
                <a:close/>
              </a:path>
            </a:pathLst>
          </a:cu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4E3EE67-2926-9D63-65F7-2E7986BC61C5}"/>
              </a:ext>
            </a:extLst>
          </p:cNvPr>
          <p:cNvPicPr>
            <a:picLocks noChangeAspect="1"/>
          </p:cNvPicPr>
          <p:nvPr/>
        </p:nvPicPr>
        <p:blipFill rotWithShape="1">
          <a:blip r:embed="rId9"/>
          <a:srcRect t="17160" b="17160"/>
          <a:stretch/>
        </p:blipFill>
        <p:spPr>
          <a:xfrm rot="3856383">
            <a:off x="1413235" y="3474237"/>
            <a:ext cx="1734907" cy="727205"/>
          </a:xfrm>
          <a:custGeom>
            <a:avLst/>
            <a:gdLst>
              <a:gd name="connsiteX0" fmla="*/ 1446738 w 1446738"/>
              <a:gd name="connsiteY0" fmla="*/ 216682 h 632338"/>
              <a:gd name="connsiteX1" fmla="*/ 1212767 w 1446738"/>
              <a:gd name="connsiteY1" fmla="*/ 632338 h 632338"/>
              <a:gd name="connsiteX2" fmla="*/ 1199461 w 1446738"/>
              <a:gd name="connsiteY2" fmla="*/ 623037 h 632338"/>
              <a:gd name="connsiteX3" fmla="*/ 431270 w 1446738"/>
              <a:gd name="connsiteY3" fmla="*/ 462452 h 632338"/>
              <a:gd name="connsiteX4" fmla="*/ 205926 w 1446738"/>
              <a:gd name="connsiteY4" fmla="*/ 523912 h 632338"/>
              <a:gd name="connsiteX5" fmla="*/ 168952 w 1446738"/>
              <a:gd name="connsiteY5" fmla="*/ 540721 h 632338"/>
              <a:gd name="connsiteX6" fmla="*/ 0 w 1446738"/>
              <a:gd name="connsiteY6" fmla="*/ 121506 h 632338"/>
              <a:gd name="connsiteX7" fmla="*/ 1446738 w 1446738"/>
              <a:gd name="connsiteY7" fmla="*/ 216682 h 63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738" h="632338">
                <a:moveTo>
                  <a:pt x="1446738" y="216682"/>
                </a:moveTo>
                <a:lnTo>
                  <a:pt x="1212767" y="632338"/>
                </a:lnTo>
                <a:lnTo>
                  <a:pt x="1199461" y="623037"/>
                </a:lnTo>
                <a:cubicBezTo>
                  <a:pt x="975009" y="481684"/>
                  <a:pt x="706183" y="418294"/>
                  <a:pt x="431270" y="462452"/>
                </a:cubicBezTo>
                <a:cubicBezTo>
                  <a:pt x="352724" y="475068"/>
                  <a:pt x="277398" y="495867"/>
                  <a:pt x="205926" y="523912"/>
                </a:cubicBezTo>
                <a:lnTo>
                  <a:pt x="168952" y="540721"/>
                </a:lnTo>
                <a:lnTo>
                  <a:pt x="0" y="121506"/>
                </a:lnTo>
                <a:cubicBezTo>
                  <a:pt x="471395" y="-69082"/>
                  <a:pt x="1003886" y="-34052"/>
                  <a:pt x="1446738" y="216682"/>
                </a:cubicBezTo>
                <a:close/>
              </a:path>
            </a:pathLst>
          </a:custGeom>
        </p:spPr>
      </p:pic>
      <p:sp>
        <p:nvSpPr>
          <p:cNvPr id="13" name="TextBox 12">
            <a:extLst>
              <a:ext uri="{FF2B5EF4-FFF2-40B4-BE49-F238E27FC236}">
                <a16:creationId xmlns:a16="http://schemas.microsoft.com/office/drawing/2014/main" id="{A4145C43-1AB4-FDEC-B807-90DEE134FFF3}"/>
              </a:ext>
            </a:extLst>
          </p:cNvPr>
          <p:cNvSpPr txBox="1"/>
          <p:nvPr/>
        </p:nvSpPr>
        <p:spPr>
          <a:xfrm>
            <a:off x="-171011" y="3546584"/>
            <a:ext cx="2119260" cy="1569660"/>
          </a:xfrm>
          <a:prstGeom prst="rect">
            <a:avLst/>
          </a:prstGeom>
          <a:noFill/>
        </p:spPr>
        <p:txBody>
          <a:bodyPr wrap="square" rtlCol="0">
            <a:spAutoFit/>
          </a:bodyPr>
          <a:lstStyle/>
          <a:p>
            <a:pPr algn="ctr"/>
            <a:r>
              <a:rPr lang="en-US" sz="3200" i="0">
                <a:solidFill>
                  <a:srgbClr val="303030"/>
                </a:solidFill>
                <a:effectLst/>
                <a:latin typeface="Abadi Extra Light" panose="020F0502020204030204" pitchFamily="34" charset="0"/>
              </a:rPr>
              <a:t>Data Science Wheel</a:t>
            </a:r>
            <a:endParaRPr lang="en-IN" sz="3200">
              <a:latin typeface="Abadi Extra Light" panose="020F0502020204030204" pitchFamily="34" charset="0"/>
            </a:endParaRPr>
          </a:p>
        </p:txBody>
      </p:sp>
      <p:sp>
        <p:nvSpPr>
          <p:cNvPr id="15" name="TextBox 14">
            <a:extLst>
              <a:ext uri="{FF2B5EF4-FFF2-40B4-BE49-F238E27FC236}">
                <a16:creationId xmlns:a16="http://schemas.microsoft.com/office/drawing/2014/main" id="{2AE482F9-A841-3C0B-79A3-9061095C517D}"/>
              </a:ext>
            </a:extLst>
          </p:cNvPr>
          <p:cNvSpPr txBox="1"/>
          <p:nvPr/>
        </p:nvSpPr>
        <p:spPr>
          <a:xfrm>
            <a:off x="2984794" y="3061560"/>
            <a:ext cx="9043166" cy="3770263"/>
          </a:xfrm>
          <a:prstGeom prst="rect">
            <a:avLst/>
          </a:prstGeom>
          <a:noFill/>
        </p:spPr>
        <p:txBody>
          <a:bodyPr wrap="square">
            <a:spAutoFit/>
          </a:bodyPr>
          <a:lstStyle/>
          <a:p>
            <a:pPr marL="285750" indent="-285750">
              <a:buFont typeface="Arial" panose="020B0604020202020204" pitchFamily="34" charset="0"/>
              <a:buChar char="•"/>
            </a:pPr>
            <a:r>
              <a:rPr lang="en-US" sz="1900" b="1">
                <a:latin typeface="Couture" panose="020B0604020202020204"/>
              </a:rPr>
              <a:t>Accuracy</a:t>
            </a:r>
            <a:r>
              <a:rPr lang="en-US" sz="1900">
                <a:latin typeface="Couture" panose="020B0604020202020204"/>
              </a:rPr>
              <a:t>: The model has an accuracy of </a:t>
            </a:r>
            <a:r>
              <a:rPr lang="en-US" sz="1900" b="1">
                <a:latin typeface="Couture" panose="020B0604020202020204"/>
              </a:rPr>
              <a:t>62.42%, </a:t>
            </a:r>
            <a:r>
              <a:rPr lang="en-US" sz="1900">
                <a:latin typeface="Couture" panose="020B0604020202020204"/>
              </a:rPr>
              <a:t>predicting engagement levels correctly for approximately 62% of the articles.</a:t>
            </a:r>
          </a:p>
          <a:p>
            <a:endParaRPr lang="en-US" sz="1000">
              <a:latin typeface="Couture" panose="020B0604020202020204"/>
            </a:endParaRPr>
          </a:p>
          <a:p>
            <a:pPr marL="285750" indent="-285750">
              <a:buFont typeface="Arial" panose="020B0604020202020204" pitchFamily="34" charset="0"/>
              <a:buChar char="•"/>
            </a:pPr>
            <a:r>
              <a:rPr lang="en-US" sz="1900" b="1">
                <a:latin typeface="Couture" panose="020B0604020202020204"/>
              </a:rPr>
              <a:t>Sensitivity</a:t>
            </a:r>
            <a:r>
              <a:rPr lang="en-US" sz="1900">
                <a:latin typeface="Couture" panose="020B0604020202020204"/>
              </a:rPr>
              <a:t> - The model's ability to capture "high engagement" instances which is </a:t>
            </a:r>
            <a:r>
              <a:rPr lang="en-US" sz="1900" b="1">
                <a:latin typeface="Couture" panose="020B0604020202020204"/>
              </a:rPr>
              <a:t>62.57%. </a:t>
            </a:r>
            <a:r>
              <a:rPr lang="en-US" sz="1900">
                <a:latin typeface="Couture" panose="020B0604020202020204"/>
              </a:rPr>
              <a:t>This means the model successfully identifies about 62.57% of all articles that truly have "high engagement.“</a:t>
            </a:r>
          </a:p>
          <a:p>
            <a:endParaRPr lang="en-US" sz="1000">
              <a:latin typeface="Couture" panose="020B0604020202020204"/>
            </a:endParaRPr>
          </a:p>
          <a:p>
            <a:pPr marL="285750" indent="-285750">
              <a:buFont typeface="Arial" panose="020B0604020202020204" pitchFamily="34" charset="0"/>
              <a:buChar char="•"/>
            </a:pPr>
            <a:r>
              <a:rPr lang="en-US" sz="1900">
                <a:latin typeface="Couture" panose="020B0604020202020204"/>
              </a:rPr>
              <a:t>The </a:t>
            </a:r>
            <a:r>
              <a:rPr lang="en-US" sz="1900" b="1">
                <a:latin typeface="Couture" panose="020B0604020202020204"/>
              </a:rPr>
              <a:t>Specificity</a:t>
            </a:r>
            <a:r>
              <a:rPr lang="en-US" sz="1900">
                <a:latin typeface="Couture" panose="020B0604020202020204"/>
              </a:rPr>
              <a:t> is approximately </a:t>
            </a:r>
            <a:r>
              <a:rPr lang="en-US" sz="1900" b="1">
                <a:latin typeface="Couture" panose="020B0604020202020204"/>
              </a:rPr>
              <a:t>62.29%. </a:t>
            </a:r>
            <a:r>
              <a:rPr lang="en-US" sz="1900">
                <a:latin typeface="Couture" panose="020B0604020202020204"/>
              </a:rPr>
              <a:t>This means the model is about 62.29% accurate in correctly identifying articles with "low engagement" among all the instances that are actually "low engagement</a:t>
            </a:r>
          </a:p>
          <a:p>
            <a:endParaRPr lang="en-US" sz="1000" b="1">
              <a:latin typeface="Couture" panose="020B0604020202020204"/>
            </a:endParaRPr>
          </a:p>
          <a:p>
            <a:pPr marL="285750" indent="-285750">
              <a:buFont typeface="Arial" panose="020B0604020202020204" pitchFamily="34" charset="0"/>
              <a:buChar char="•"/>
            </a:pPr>
            <a:r>
              <a:rPr lang="en-US" sz="1900">
                <a:latin typeface="Couture" panose="020B0604020202020204"/>
              </a:rPr>
              <a:t>Mean Squared Error (MSE): The </a:t>
            </a:r>
            <a:r>
              <a:rPr lang="en-US" sz="1900" b="1">
                <a:latin typeface="Couture" panose="020B0604020202020204"/>
              </a:rPr>
              <a:t>MSE</a:t>
            </a:r>
            <a:r>
              <a:rPr lang="en-US" sz="1900">
                <a:latin typeface="Couture" panose="020B0604020202020204"/>
              </a:rPr>
              <a:t> is </a:t>
            </a:r>
            <a:r>
              <a:rPr lang="en-US" sz="1900" b="1">
                <a:latin typeface="Couture" panose="020B0604020202020204"/>
              </a:rPr>
              <a:t>0.2269</a:t>
            </a:r>
            <a:endParaRPr lang="en-US" sz="1900">
              <a:latin typeface="Couture" panose="020B0604020202020204"/>
            </a:endParaRPr>
          </a:p>
          <a:p>
            <a:endParaRPr lang="en-US" sz="1000">
              <a:latin typeface="Couture" panose="020B0604020202020204"/>
            </a:endParaRPr>
          </a:p>
          <a:p>
            <a:pPr marL="285750" indent="-285750">
              <a:buFont typeface="Arial" panose="020B0604020202020204" pitchFamily="34" charset="0"/>
              <a:buChar char="•"/>
            </a:pPr>
            <a:r>
              <a:rPr lang="en-US" sz="1900">
                <a:latin typeface="Couture" panose="020B0604020202020204"/>
              </a:rPr>
              <a:t>Root Mean Squared Error (RMSE): With an </a:t>
            </a:r>
            <a:r>
              <a:rPr lang="en-US" sz="1900" b="1">
                <a:latin typeface="Couture" panose="020B0604020202020204"/>
              </a:rPr>
              <a:t>RMSE</a:t>
            </a:r>
            <a:r>
              <a:rPr lang="en-US" sz="1900">
                <a:latin typeface="Couture" panose="020B0604020202020204"/>
              </a:rPr>
              <a:t> of </a:t>
            </a:r>
            <a:r>
              <a:rPr lang="en-US" sz="1900" b="1">
                <a:latin typeface="Couture" panose="020B0604020202020204"/>
              </a:rPr>
              <a:t>0.4763</a:t>
            </a:r>
            <a:endParaRPr lang="en-IN" sz="1900">
              <a:latin typeface="Couture" panose="020B0604020202020204"/>
            </a:endParaRPr>
          </a:p>
        </p:txBody>
      </p:sp>
      <p:sp>
        <p:nvSpPr>
          <p:cNvPr id="2" name="TextBox 1">
            <a:extLst>
              <a:ext uri="{FF2B5EF4-FFF2-40B4-BE49-F238E27FC236}">
                <a16:creationId xmlns:a16="http://schemas.microsoft.com/office/drawing/2014/main" id="{566FB5FF-22BE-C303-D6F4-DC7039CFA67F}"/>
              </a:ext>
            </a:extLst>
          </p:cNvPr>
          <p:cNvSpPr txBox="1"/>
          <p:nvPr/>
        </p:nvSpPr>
        <p:spPr>
          <a:xfrm>
            <a:off x="12798982" y="2767280"/>
            <a:ext cx="2200632" cy="1323439"/>
          </a:xfrm>
          <a:prstGeom prst="rect">
            <a:avLst/>
          </a:prstGeom>
          <a:noFill/>
        </p:spPr>
        <p:txBody>
          <a:bodyPr wrap="square" rtlCol="0">
            <a:spAutoFit/>
          </a:bodyPr>
          <a:lstStyle/>
          <a:p>
            <a:r>
              <a:rPr lang="en-US" sz="2000">
                <a:latin typeface="Couture" panose="020B0604020202020204"/>
              </a:rPr>
              <a:t>Accuracy: ~63%.</a:t>
            </a:r>
          </a:p>
          <a:p>
            <a:r>
              <a:rPr lang="en-US" sz="2000">
                <a:latin typeface="Couture" panose="020B0604020202020204"/>
              </a:rPr>
              <a:t>Precision: ~61%.</a:t>
            </a:r>
          </a:p>
          <a:p>
            <a:r>
              <a:rPr lang="en-US" sz="2000">
                <a:latin typeface="Couture" panose="020B0604020202020204"/>
              </a:rPr>
              <a:t>Sensitivity: ~63%.</a:t>
            </a:r>
          </a:p>
          <a:p>
            <a:r>
              <a:rPr lang="en-US" sz="2000">
                <a:latin typeface="Couture" panose="020B0604020202020204"/>
              </a:rPr>
              <a:t>F1-score: 62%.</a:t>
            </a:r>
          </a:p>
        </p:txBody>
      </p:sp>
    </p:spTree>
    <p:extLst>
      <p:ext uri="{BB962C8B-B14F-4D97-AF65-F5344CB8AC3E}">
        <p14:creationId xmlns:p14="http://schemas.microsoft.com/office/powerpoint/2010/main" val="2361178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F32A7-5F1F-7317-A2B0-C139806ABAF0}"/>
              </a:ext>
            </a:extLst>
          </p:cNvPr>
          <p:cNvSpPr>
            <a:spLocks noGrp="1"/>
          </p:cNvSpPr>
          <p:nvPr>
            <p:ph idx="1"/>
          </p:nvPr>
        </p:nvSpPr>
        <p:spPr>
          <a:xfrm>
            <a:off x="3087329" y="1653999"/>
            <a:ext cx="7802290" cy="4932312"/>
          </a:xfrm>
        </p:spPr>
        <p:txBody>
          <a:bodyPr>
            <a:normAutofit lnSpcReduction="10000"/>
          </a:bodyPr>
          <a:lstStyle/>
          <a:p>
            <a:r>
              <a:rPr lang="en-US" sz="2400">
                <a:latin typeface="Couture" panose="020B0604020202020204"/>
              </a:rPr>
              <a:t>Cross-Validation Method: The results were obtained using a 5-fold cross-validation approach, which helps in assessing the model's robustness and consistency across different subsets of the data.</a:t>
            </a:r>
          </a:p>
          <a:p>
            <a:r>
              <a:rPr lang="en-IN" sz="2400">
                <a:latin typeface="Couture" panose="020B0604020202020204"/>
              </a:rPr>
              <a:t>Training Set Performance:</a:t>
            </a:r>
          </a:p>
          <a:p>
            <a:pPr lvl="1"/>
            <a:r>
              <a:rPr lang="en-US" sz="2000">
                <a:latin typeface="Couture" panose="020B0604020202020204"/>
              </a:rPr>
              <a:t>Correctly identified 8,980 low engagement articles.</a:t>
            </a:r>
          </a:p>
          <a:p>
            <a:pPr lvl="1"/>
            <a:r>
              <a:rPr lang="en-US" sz="2000">
                <a:latin typeface="Couture" panose="020B0604020202020204"/>
              </a:rPr>
              <a:t>Correctly identified 8,149 high engagement articles.</a:t>
            </a:r>
          </a:p>
          <a:p>
            <a:pPr lvl="1"/>
            <a:r>
              <a:rPr lang="en-US" sz="2000">
                <a:latin typeface="Couture" panose="020B0604020202020204"/>
              </a:rPr>
              <a:t>Misclassified 5,055 articles as high engagement.</a:t>
            </a:r>
          </a:p>
          <a:p>
            <a:pPr lvl="1"/>
            <a:r>
              <a:rPr lang="en-US" sz="2000">
                <a:latin typeface="Couture" panose="020B0604020202020204"/>
              </a:rPr>
              <a:t>Misclassified 4,741 articles as low engagement</a:t>
            </a:r>
          </a:p>
          <a:p>
            <a:r>
              <a:rPr lang="en-IN" sz="2400">
                <a:latin typeface="Couture" panose="020B0604020202020204"/>
              </a:rPr>
              <a:t>Test Set Performance</a:t>
            </a:r>
          </a:p>
          <a:p>
            <a:pPr lvl="1"/>
            <a:r>
              <a:rPr lang="en-US" sz="2000">
                <a:latin typeface="Couture" panose="020B0604020202020204"/>
              </a:rPr>
              <a:t>Correctly identified 3,800 low engagement articles.</a:t>
            </a:r>
          </a:p>
          <a:p>
            <a:pPr lvl="1"/>
            <a:r>
              <a:rPr lang="en-US" sz="2000">
                <a:latin typeface="Couture" panose="020B0604020202020204"/>
              </a:rPr>
              <a:t>Correctly identified 3,482 high engagement articles.</a:t>
            </a:r>
          </a:p>
          <a:p>
            <a:pPr lvl="1"/>
            <a:r>
              <a:rPr lang="en-US" sz="2000">
                <a:latin typeface="Couture" panose="020B0604020202020204"/>
              </a:rPr>
              <a:t>Misclassified 2,226 articles as high engagement.</a:t>
            </a:r>
          </a:p>
          <a:p>
            <a:pPr lvl="1"/>
            <a:r>
              <a:rPr lang="en-US" sz="2000">
                <a:latin typeface="Couture" panose="020B0604020202020204"/>
              </a:rPr>
              <a:t>Misclassified 2,030 articles as low engagement.</a:t>
            </a:r>
            <a:endParaRPr lang="en-IN" sz="2000">
              <a:latin typeface="Couture" panose="020B0604020202020204"/>
            </a:endParaRPr>
          </a:p>
        </p:txBody>
      </p:sp>
      <p:cxnSp>
        <p:nvCxnSpPr>
          <p:cNvPr id="6" name="Straight Connector 5">
            <a:extLst>
              <a:ext uri="{FF2B5EF4-FFF2-40B4-BE49-F238E27FC236}">
                <a16:creationId xmlns:a16="http://schemas.microsoft.com/office/drawing/2014/main" id="{B3B63FAC-B6A5-A036-1834-8F81AA4FA466}"/>
              </a:ext>
            </a:extLst>
          </p:cNvPr>
          <p:cNvCxnSpPr>
            <a:cxnSpLocks/>
          </p:cNvCxnSpPr>
          <p:nvPr/>
        </p:nvCxnSpPr>
        <p:spPr>
          <a:xfrm>
            <a:off x="3447807" y="1184753"/>
            <a:ext cx="7875351" cy="102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67522F-84CC-9CDF-2E84-F17E8E3708B3}"/>
              </a:ext>
            </a:extLst>
          </p:cNvPr>
          <p:cNvSpPr txBox="1"/>
          <p:nvPr/>
        </p:nvSpPr>
        <p:spPr>
          <a:xfrm>
            <a:off x="3598606" y="271690"/>
            <a:ext cx="7629832" cy="923330"/>
          </a:xfrm>
          <a:prstGeom prst="rect">
            <a:avLst/>
          </a:prstGeom>
          <a:noFill/>
        </p:spPr>
        <p:txBody>
          <a:bodyPr wrap="square" lIns="91440" tIns="45720" rIns="91440" bIns="45720" rtlCol="0" anchor="t">
            <a:spAutoFit/>
          </a:bodyPr>
          <a:lstStyle/>
          <a:p>
            <a:r>
              <a:rPr lang="en-IN" sz="5400" b="1">
                <a:latin typeface="Couture"/>
              </a:rPr>
              <a:t>Results</a:t>
            </a:r>
          </a:p>
        </p:txBody>
      </p:sp>
      <p:pic>
        <p:nvPicPr>
          <p:cNvPr id="4" name="Picture 3">
            <a:extLst>
              <a:ext uri="{FF2B5EF4-FFF2-40B4-BE49-F238E27FC236}">
                <a16:creationId xmlns:a16="http://schemas.microsoft.com/office/drawing/2014/main" id="{CEAF761C-040F-A123-AC18-F0FBCD2495D5}"/>
              </a:ext>
            </a:extLst>
          </p:cNvPr>
          <p:cNvPicPr>
            <a:picLocks noChangeAspect="1"/>
          </p:cNvPicPr>
          <p:nvPr/>
        </p:nvPicPr>
        <p:blipFill rotWithShape="1">
          <a:blip r:embed="rId3"/>
          <a:srcRect t="-3128" b="-3128"/>
          <a:stretch/>
        </p:blipFill>
        <p:spPr>
          <a:xfrm rot="9070666">
            <a:off x="-975430" y="2836558"/>
            <a:ext cx="1536021" cy="758111"/>
          </a:xfrm>
          <a:custGeom>
            <a:avLst/>
            <a:gdLst>
              <a:gd name="connsiteX0" fmla="*/ 152193 w 1442801"/>
              <a:gd name="connsiteY0" fmla="*/ 160548 h 682910"/>
              <a:gd name="connsiteX1" fmla="*/ 222786 w 1442801"/>
              <a:gd name="connsiteY1" fmla="*/ 182374 h 682910"/>
              <a:gd name="connsiteX2" fmla="*/ 1103964 w 1442801"/>
              <a:gd name="connsiteY2" fmla="*/ 47339 h 682910"/>
              <a:gd name="connsiteX3" fmla="*/ 1176392 w 1442801"/>
              <a:gd name="connsiteY3" fmla="*/ 0 h 682910"/>
              <a:gd name="connsiteX4" fmla="*/ 1442801 w 1442801"/>
              <a:gd name="connsiteY4" fmla="*/ 430925 h 682910"/>
              <a:gd name="connsiteX5" fmla="*/ 0 w 1442801"/>
              <a:gd name="connsiteY5" fmla="*/ 586131 h 68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2801" h="682910">
                <a:moveTo>
                  <a:pt x="152193" y="160548"/>
                </a:moveTo>
                <a:lnTo>
                  <a:pt x="222786" y="182374"/>
                </a:lnTo>
                <a:cubicBezTo>
                  <a:pt x="517644" y="256805"/>
                  <a:pt x="834699" y="205841"/>
                  <a:pt x="1103964" y="47339"/>
                </a:cubicBezTo>
                <a:lnTo>
                  <a:pt x="1176392" y="0"/>
                </a:lnTo>
                <a:lnTo>
                  <a:pt x="1442801" y="430925"/>
                </a:lnTo>
                <a:cubicBezTo>
                  <a:pt x="1010005" y="699689"/>
                  <a:pt x="478962" y="756814"/>
                  <a:pt x="0" y="586131"/>
                </a:cubicBezTo>
                <a:close/>
              </a:path>
            </a:pathLst>
          </a:custGeom>
        </p:spPr>
      </p:pic>
      <p:pic>
        <p:nvPicPr>
          <p:cNvPr id="5" name="Picture 4">
            <a:extLst>
              <a:ext uri="{FF2B5EF4-FFF2-40B4-BE49-F238E27FC236}">
                <a16:creationId xmlns:a16="http://schemas.microsoft.com/office/drawing/2014/main" id="{D67F297D-2C36-3F7F-D7B7-66DA6E40114B}"/>
              </a:ext>
            </a:extLst>
          </p:cNvPr>
          <p:cNvPicPr>
            <a:picLocks noChangeAspect="1"/>
          </p:cNvPicPr>
          <p:nvPr/>
        </p:nvPicPr>
        <p:blipFill rotWithShape="1">
          <a:blip r:embed="rId4"/>
          <a:srcRect l="8884" t="9611" r="-154" b="50000"/>
          <a:stretch/>
        </p:blipFill>
        <p:spPr>
          <a:xfrm rot="5620841">
            <a:off x="-1617764" y="4018014"/>
            <a:ext cx="1613395" cy="661842"/>
          </a:xfrm>
          <a:custGeom>
            <a:avLst/>
            <a:gdLst>
              <a:gd name="connsiteX0" fmla="*/ 220274 w 1453353"/>
              <a:gd name="connsiteY0" fmla="*/ 0 h 621675"/>
              <a:gd name="connsiteX1" fmla="*/ 248763 w 1453353"/>
              <a:gd name="connsiteY1" fmla="*/ 12880 h 621675"/>
              <a:gd name="connsiteX2" fmla="*/ 726695 w 1453353"/>
              <a:gd name="connsiteY2" fmla="*/ 103437 h 621675"/>
              <a:gd name="connsiteX3" fmla="*/ 1204627 w 1453353"/>
              <a:gd name="connsiteY3" fmla="*/ 12880 h 621675"/>
              <a:gd name="connsiteX4" fmla="*/ 1233090 w 1453353"/>
              <a:gd name="connsiteY4" fmla="*/ 11 h 621675"/>
              <a:gd name="connsiteX5" fmla="*/ 1453353 w 1453353"/>
              <a:gd name="connsiteY5" fmla="*/ 456253 h 621675"/>
              <a:gd name="connsiteX6" fmla="*/ 0 w 1453353"/>
              <a:gd name="connsiteY6" fmla="*/ 456236 h 62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353" h="621675">
                <a:moveTo>
                  <a:pt x="220274" y="0"/>
                </a:moveTo>
                <a:lnTo>
                  <a:pt x="248763" y="12880"/>
                </a:lnTo>
                <a:cubicBezTo>
                  <a:pt x="395660" y="71192"/>
                  <a:pt x="557165" y="103437"/>
                  <a:pt x="726695" y="103437"/>
                </a:cubicBezTo>
                <a:cubicBezTo>
                  <a:pt x="896225" y="103437"/>
                  <a:pt x="1057729" y="71192"/>
                  <a:pt x="1204627" y="12880"/>
                </a:cubicBezTo>
                <a:lnTo>
                  <a:pt x="1233090" y="11"/>
                </a:lnTo>
                <a:lnTo>
                  <a:pt x="1453353" y="456253"/>
                </a:lnTo>
                <a:cubicBezTo>
                  <a:pt x="994135" y="676822"/>
                  <a:pt x="459212" y="676816"/>
                  <a:pt x="0" y="456236"/>
                </a:cubicBezTo>
                <a:close/>
              </a:path>
            </a:pathLst>
          </a:custGeom>
        </p:spPr>
      </p:pic>
      <p:pic>
        <p:nvPicPr>
          <p:cNvPr id="8" name="Picture 7">
            <a:extLst>
              <a:ext uri="{FF2B5EF4-FFF2-40B4-BE49-F238E27FC236}">
                <a16:creationId xmlns:a16="http://schemas.microsoft.com/office/drawing/2014/main" id="{D508175D-C314-6C1F-4F73-B77D3A35BCB8}"/>
              </a:ext>
            </a:extLst>
          </p:cNvPr>
          <p:cNvPicPr>
            <a:picLocks noChangeAspect="1"/>
          </p:cNvPicPr>
          <p:nvPr/>
        </p:nvPicPr>
        <p:blipFill rotWithShape="1">
          <a:blip r:embed="rId5"/>
          <a:srcRect l="-8657" t="-3381" r="8657" b="21279"/>
          <a:stretch/>
        </p:blipFill>
        <p:spPr>
          <a:xfrm rot="5620841">
            <a:off x="-937482" y="4973876"/>
            <a:ext cx="1250490" cy="1313449"/>
          </a:xfrm>
          <a:custGeom>
            <a:avLst/>
            <a:gdLst>
              <a:gd name="connsiteX0" fmla="*/ 685745 w 1126447"/>
              <a:gd name="connsiteY0" fmla="*/ 0 h 1233738"/>
              <a:gd name="connsiteX1" fmla="*/ 1126447 w 1126447"/>
              <a:gd name="connsiteY1" fmla="*/ 100331 h 1233738"/>
              <a:gd name="connsiteX2" fmla="*/ 220273 w 1126447"/>
              <a:gd name="connsiteY2" fmla="*/ 1233738 h 1233738"/>
              <a:gd name="connsiteX3" fmla="*/ 0 w 1126447"/>
              <a:gd name="connsiteY3" fmla="*/ 777502 h 1233738"/>
              <a:gd name="connsiteX4" fmla="*/ 78842 w 1126447"/>
              <a:gd name="connsiteY4" fmla="*/ 741857 h 1233738"/>
              <a:gd name="connsiteX5" fmla="*/ 666221 w 1126447"/>
              <a:gd name="connsiteY5" fmla="*/ 71263 h 123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447" h="1233738">
                <a:moveTo>
                  <a:pt x="685745" y="0"/>
                </a:moveTo>
                <a:lnTo>
                  <a:pt x="1126447" y="100331"/>
                </a:lnTo>
                <a:cubicBezTo>
                  <a:pt x="1013028" y="595986"/>
                  <a:pt x="679499" y="1013151"/>
                  <a:pt x="220273" y="1233738"/>
                </a:cubicBezTo>
                <a:lnTo>
                  <a:pt x="0" y="777502"/>
                </a:lnTo>
                <a:lnTo>
                  <a:pt x="78842" y="741857"/>
                </a:lnTo>
                <a:cubicBezTo>
                  <a:pt x="357206" y="599938"/>
                  <a:pt x="570554" y="359931"/>
                  <a:pt x="666221" y="71263"/>
                </a:cubicBezTo>
                <a:close/>
              </a:path>
            </a:pathLst>
          </a:custGeom>
        </p:spPr>
      </p:pic>
      <p:pic>
        <p:nvPicPr>
          <p:cNvPr id="9" name="Picture 8">
            <a:extLst>
              <a:ext uri="{FF2B5EF4-FFF2-40B4-BE49-F238E27FC236}">
                <a16:creationId xmlns:a16="http://schemas.microsoft.com/office/drawing/2014/main" id="{46D3839A-BE5A-B11B-9BFF-0A04A30AE599}"/>
              </a:ext>
            </a:extLst>
          </p:cNvPr>
          <p:cNvPicPr>
            <a:picLocks noChangeAspect="1"/>
          </p:cNvPicPr>
          <p:nvPr/>
        </p:nvPicPr>
        <p:blipFill>
          <a:blip r:embed="rId6"/>
          <a:srcRect l="2318" t="21898" r="778" b="5692"/>
          <a:stretch>
            <a:fillRect/>
          </a:stretch>
        </p:blipFill>
        <p:spPr>
          <a:xfrm rot="10092415">
            <a:off x="296660" y="5754765"/>
            <a:ext cx="1541970" cy="663869"/>
          </a:xfrm>
          <a:custGeom>
            <a:avLst/>
            <a:gdLst>
              <a:gd name="connsiteX0" fmla="*/ 0 w 1448390"/>
              <a:gd name="connsiteY0" fmla="*/ 134669 h 598016"/>
              <a:gd name="connsiteX1" fmla="*/ 1448390 w 1448390"/>
              <a:gd name="connsiteY1" fmla="*/ 200057 h 598016"/>
              <a:gd name="connsiteX2" fmla="*/ 1234118 w 1448390"/>
              <a:gd name="connsiteY2" fmla="*/ 598016 h 598016"/>
              <a:gd name="connsiteX3" fmla="*/ 1199228 w 1448390"/>
              <a:gd name="connsiteY3" fmla="*/ 577223 h 598016"/>
              <a:gd name="connsiteX4" fmla="*/ 982063 w 1448390"/>
              <a:gd name="connsiteY4" fmla="*/ 491221 h 598016"/>
              <a:gd name="connsiteX5" fmla="*/ 200826 w 1448390"/>
              <a:gd name="connsiteY5" fmla="*/ 565874 h 598016"/>
              <a:gd name="connsiteX6" fmla="*/ 186573 w 1448390"/>
              <a:gd name="connsiteY6" fmla="*/ 573647 h 59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390" h="598016">
                <a:moveTo>
                  <a:pt x="0" y="134669"/>
                </a:moveTo>
                <a:cubicBezTo>
                  <a:pt x="467862" y="-65557"/>
                  <a:pt x="1000962" y="-41490"/>
                  <a:pt x="1448390" y="200057"/>
                </a:cubicBezTo>
                <a:lnTo>
                  <a:pt x="1234118" y="598016"/>
                </a:lnTo>
                <a:lnTo>
                  <a:pt x="1199228" y="577223"/>
                </a:lnTo>
                <a:cubicBezTo>
                  <a:pt x="1131296" y="541445"/>
                  <a:pt x="1058732" y="512445"/>
                  <a:pt x="982063" y="491221"/>
                </a:cubicBezTo>
                <a:cubicBezTo>
                  <a:pt x="713719" y="416935"/>
                  <a:pt x="439531" y="450209"/>
                  <a:pt x="200826" y="565874"/>
                </a:cubicBezTo>
                <a:lnTo>
                  <a:pt x="186573" y="573647"/>
                </a:lnTo>
                <a:close/>
              </a:path>
            </a:pathLst>
          </a:custGeom>
        </p:spPr>
      </p:pic>
      <p:pic>
        <p:nvPicPr>
          <p:cNvPr id="10" name="Picture 9" descr="a white question mark on a pink background">
            <a:extLst>
              <a:ext uri="{FF2B5EF4-FFF2-40B4-BE49-F238E27FC236}">
                <a16:creationId xmlns:a16="http://schemas.microsoft.com/office/drawing/2014/main" id="{D6816440-33CF-3017-9DD9-9435F9CAA1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30492" t="5756" r="36013" b="7279"/>
          <a:stretch>
            <a:fillRect/>
          </a:stretch>
        </p:blipFill>
        <p:spPr bwMode="auto">
          <a:xfrm rot="2249385">
            <a:off x="1810509" y="4465190"/>
            <a:ext cx="793108" cy="1530923"/>
          </a:xfrm>
          <a:custGeom>
            <a:avLst/>
            <a:gdLst>
              <a:gd name="connsiteX0" fmla="*/ 430600 w 714435"/>
              <a:gd name="connsiteY0" fmla="*/ 0 h 1438013"/>
              <a:gd name="connsiteX1" fmla="*/ 636590 w 714435"/>
              <a:gd name="connsiteY1" fmla="*/ 1438013 h 1438013"/>
              <a:gd name="connsiteX2" fmla="*/ 182164 w 714435"/>
              <a:gd name="connsiteY2" fmla="*/ 1293069 h 1438013"/>
              <a:gd name="connsiteX3" fmla="*/ 202658 w 714435"/>
              <a:gd name="connsiteY3" fmla="*/ 1197561 h 1438013"/>
              <a:gd name="connsiteX4" fmla="*/ 64909 w 714435"/>
              <a:gd name="connsiteY4" fmla="*/ 395982 h 1438013"/>
              <a:gd name="connsiteX5" fmla="*/ 0 w 714435"/>
              <a:gd name="connsiteY5" fmla="*/ 288361 h 14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35" h="1438013">
                <a:moveTo>
                  <a:pt x="430600" y="0"/>
                </a:moveTo>
                <a:cubicBezTo>
                  <a:pt x="714211" y="423508"/>
                  <a:pt x="790029" y="952789"/>
                  <a:pt x="636590" y="1438013"/>
                </a:cubicBezTo>
                <a:lnTo>
                  <a:pt x="182164" y="1293069"/>
                </a:lnTo>
                <a:lnTo>
                  <a:pt x="202658" y="1197561"/>
                </a:lnTo>
                <a:cubicBezTo>
                  <a:pt x="246088" y="934487"/>
                  <a:pt x="202799" y="651380"/>
                  <a:pt x="64909" y="395982"/>
                </a:cubicBezTo>
                <a:lnTo>
                  <a:pt x="0" y="288361"/>
                </a:lnTo>
                <a:close/>
              </a:path>
            </a:pathLst>
          </a:custGeom>
          <a:noFill/>
          <a:extLst>
            <a:ext uri="{909E8E84-426E-40DD-AFC4-6F175D3DCCD1}">
              <a14:hiddenFill xmlns:a14="http://schemas.microsoft.com/office/drawing/2010/main">
                <a:solidFill>
                  <a:srgbClr val="FFFFFF"/>
                </a:solidFill>
              </a14:hiddenFill>
            </a:ext>
          </a:extLst>
        </p:spPr>
      </p:pic>
      <p:pic>
        <p:nvPicPr>
          <p:cNvPr id="11" name="Picture 10" descr="person holding Hello! sticker">
            <a:extLst>
              <a:ext uri="{FF2B5EF4-FFF2-40B4-BE49-F238E27FC236}">
                <a16:creationId xmlns:a16="http://schemas.microsoft.com/office/drawing/2014/main" id="{DAE11022-A32E-61B9-9CA5-28AD18E856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4477" t="3667" r="7981" b="3667"/>
          <a:stretch>
            <a:fillRect/>
          </a:stretch>
        </p:blipFill>
        <p:spPr bwMode="auto">
          <a:xfrm rot="5620841">
            <a:off x="1540999" y="3289940"/>
            <a:ext cx="1453655" cy="985746"/>
          </a:xfrm>
          <a:custGeom>
            <a:avLst/>
            <a:gdLst>
              <a:gd name="connsiteX0" fmla="*/ 1309459 w 1309459"/>
              <a:gd name="connsiteY0" fmla="*/ 0 h 925922"/>
              <a:gd name="connsiteX1" fmla="*/ 1309459 w 1309459"/>
              <a:gd name="connsiteY1" fmla="*/ 518236 h 925922"/>
              <a:gd name="connsiteX2" fmla="*/ 1309458 w 1309459"/>
              <a:gd name="connsiteY2" fmla="*/ 518236 h 925922"/>
              <a:gd name="connsiteX3" fmla="*/ 441242 w 1309459"/>
              <a:gd name="connsiteY3" fmla="*/ 855752 h 925922"/>
              <a:gd name="connsiteX4" fmla="*/ 373289 w 1309459"/>
              <a:gd name="connsiteY4" fmla="*/ 925922 h 925922"/>
              <a:gd name="connsiteX5" fmla="*/ 0 w 1309459"/>
              <a:gd name="connsiteY5" fmla="*/ 628994 h 925922"/>
              <a:gd name="connsiteX6" fmla="*/ 1309459 w 1309459"/>
              <a:gd name="connsiteY6" fmla="*/ 0 h 92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459" h="925922">
                <a:moveTo>
                  <a:pt x="1309459" y="0"/>
                </a:moveTo>
                <a:lnTo>
                  <a:pt x="1309459" y="518236"/>
                </a:lnTo>
                <a:lnTo>
                  <a:pt x="1309458" y="518236"/>
                </a:lnTo>
                <a:cubicBezTo>
                  <a:pt x="970399" y="518236"/>
                  <a:pt x="663439" y="647217"/>
                  <a:pt x="441242" y="855752"/>
                </a:cubicBezTo>
                <a:lnTo>
                  <a:pt x="373289" y="925922"/>
                </a:lnTo>
                <a:lnTo>
                  <a:pt x="0" y="628994"/>
                </a:lnTo>
                <a:cubicBezTo>
                  <a:pt x="317794" y="231510"/>
                  <a:pt x="799758" y="0"/>
                  <a:pt x="1309459" y="0"/>
                </a:cubicBezTo>
                <a:close/>
              </a:path>
            </a:pathLst>
          </a:cu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40CEC4E-D5A7-29EB-8991-E8885CA397C4}"/>
              </a:ext>
            </a:extLst>
          </p:cNvPr>
          <p:cNvPicPr>
            <a:picLocks noChangeAspect="1"/>
          </p:cNvPicPr>
          <p:nvPr/>
        </p:nvPicPr>
        <p:blipFill rotWithShape="1">
          <a:blip r:embed="rId9"/>
          <a:srcRect t="17160" b="17160"/>
          <a:stretch/>
        </p:blipFill>
        <p:spPr>
          <a:xfrm rot="768345">
            <a:off x="281537" y="1780376"/>
            <a:ext cx="2290002" cy="959879"/>
          </a:xfrm>
          <a:custGeom>
            <a:avLst/>
            <a:gdLst>
              <a:gd name="connsiteX0" fmla="*/ 1446738 w 1446738"/>
              <a:gd name="connsiteY0" fmla="*/ 216682 h 632338"/>
              <a:gd name="connsiteX1" fmla="*/ 1212767 w 1446738"/>
              <a:gd name="connsiteY1" fmla="*/ 632338 h 632338"/>
              <a:gd name="connsiteX2" fmla="*/ 1199461 w 1446738"/>
              <a:gd name="connsiteY2" fmla="*/ 623037 h 632338"/>
              <a:gd name="connsiteX3" fmla="*/ 431270 w 1446738"/>
              <a:gd name="connsiteY3" fmla="*/ 462452 h 632338"/>
              <a:gd name="connsiteX4" fmla="*/ 205926 w 1446738"/>
              <a:gd name="connsiteY4" fmla="*/ 523912 h 632338"/>
              <a:gd name="connsiteX5" fmla="*/ 168952 w 1446738"/>
              <a:gd name="connsiteY5" fmla="*/ 540721 h 632338"/>
              <a:gd name="connsiteX6" fmla="*/ 0 w 1446738"/>
              <a:gd name="connsiteY6" fmla="*/ 121506 h 632338"/>
              <a:gd name="connsiteX7" fmla="*/ 1446738 w 1446738"/>
              <a:gd name="connsiteY7" fmla="*/ 216682 h 63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738" h="632338">
                <a:moveTo>
                  <a:pt x="1446738" y="216682"/>
                </a:moveTo>
                <a:lnTo>
                  <a:pt x="1212767" y="632338"/>
                </a:lnTo>
                <a:lnTo>
                  <a:pt x="1199461" y="623037"/>
                </a:lnTo>
                <a:cubicBezTo>
                  <a:pt x="975009" y="481684"/>
                  <a:pt x="706183" y="418294"/>
                  <a:pt x="431270" y="462452"/>
                </a:cubicBezTo>
                <a:cubicBezTo>
                  <a:pt x="352724" y="475068"/>
                  <a:pt x="277398" y="495867"/>
                  <a:pt x="205926" y="523912"/>
                </a:cubicBezTo>
                <a:lnTo>
                  <a:pt x="168952" y="540721"/>
                </a:lnTo>
                <a:lnTo>
                  <a:pt x="0" y="121506"/>
                </a:lnTo>
                <a:cubicBezTo>
                  <a:pt x="471395" y="-69082"/>
                  <a:pt x="1003886" y="-34052"/>
                  <a:pt x="1446738" y="216682"/>
                </a:cubicBezTo>
                <a:close/>
              </a:path>
            </a:pathLst>
          </a:custGeom>
        </p:spPr>
      </p:pic>
      <p:sp>
        <p:nvSpPr>
          <p:cNvPr id="14" name="TextBox 13">
            <a:extLst>
              <a:ext uri="{FF2B5EF4-FFF2-40B4-BE49-F238E27FC236}">
                <a16:creationId xmlns:a16="http://schemas.microsoft.com/office/drawing/2014/main" id="{B83CEAAC-03F8-057D-6B98-218E746FA771}"/>
              </a:ext>
            </a:extLst>
          </p:cNvPr>
          <p:cNvSpPr txBox="1"/>
          <p:nvPr/>
        </p:nvSpPr>
        <p:spPr>
          <a:xfrm>
            <a:off x="9557615" y="3792805"/>
            <a:ext cx="2200632" cy="1323439"/>
          </a:xfrm>
          <a:prstGeom prst="rect">
            <a:avLst/>
          </a:prstGeom>
          <a:noFill/>
        </p:spPr>
        <p:txBody>
          <a:bodyPr wrap="square" rtlCol="0">
            <a:spAutoFit/>
          </a:bodyPr>
          <a:lstStyle/>
          <a:p>
            <a:r>
              <a:rPr lang="en-US" sz="2000">
                <a:latin typeface="Couture" panose="020B0604020202020204"/>
              </a:rPr>
              <a:t>Accuracy: ~63%.</a:t>
            </a:r>
          </a:p>
          <a:p>
            <a:r>
              <a:rPr lang="en-US" sz="2000">
                <a:latin typeface="Couture" panose="020B0604020202020204"/>
              </a:rPr>
              <a:t>Precision: ~61%.</a:t>
            </a:r>
          </a:p>
          <a:p>
            <a:r>
              <a:rPr lang="en-US" sz="2000">
                <a:latin typeface="Couture" panose="020B0604020202020204"/>
              </a:rPr>
              <a:t>Sensitivity: ~63%.</a:t>
            </a:r>
          </a:p>
          <a:p>
            <a:r>
              <a:rPr lang="en-US" sz="2000">
                <a:latin typeface="Couture" panose="020B0604020202020204"/>
              </a:rPr>
              <a:t>F1-score: 62%.</a:t>
            </a:r>
          </a:p>
        </p:txBody>
      </p:sp>
      <p:sp>
        <p:nvSpPr>
          <p:cNvPr id="13" name="TextBox 12">
            <a:extLst>
              <a:ext uri="{FF2B5EF4-FFF2-40B4-BE49-F238E27FC236}">
                <a16:creationId xmlns:a16="http://schemas.microsoft.com/office/drawing/2014/main" id="{178209A9-F5B7-E7DC-C7B7-05B4CA949A01}"/>
              </a:ext>
            </a:extLst>
          </p:cNvPr>
          <p:cNvSpPr txBox="1"/>
          <p:nvPr/>
        </p:nvSpPr>
        <p:spPr>
          <a:xfrm>
            <a:off x="-171011" y="3546584"/>
            <a:ext cx="2119260" cy="1569660"/>
          </a:xfrm>
          <a:prstGeom prst="rect">
            <a:avLst/>
          </a:prstGeom>
          <a:noFill/>
        </p:spPr>
        <p:txBody>
          <a:bodyPr wrap="square" rtlCol="0">
            <a:spAutoFit/>
          </a:bodyPr>
          <a:lstStyle/>
          <a:p>
            <a:pPr algn="ctr"/>
            <a:r>
              <a:rPr lang="en-US" sz="3200" i="0">
                <a:solidFill>
                  <a:srgbClr val="303030"/>
                </a:solidFill>
                <a:effectLst/>
                <a:latin typeface="Abadi Extra Light" panose="020F0502020204030204" pitchFamily="34" charset="0"/>
              </a:rPr>
              <a:t>Data Science Wheel</a:t>
            </a:r>
            <a:endParaRPr lang="en-IN" sz="3200">
              <a:latin typeface="Abadi Extra Light" panose="020F0502020204030204" pitchFamily="34" charset="0"/>
            </a:endParaRPr>
          </a:p>
        </p:txBody>
      </p:sp>
    </p:spTree>
    <p:extLst>
      <p:ext uri="{BB962C8B-B14F-4D97-AF65-F5344CB8AC3E}">
        <p14:creationId xmlns:p14="http://schemas.microsoft.com/office/powerpoint/2010/main" val="32145151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F32A7-5F1F-7317-A2B0-C139806ABAF0}"/>
              </a:ext>
            </a:extLst>
          </p:cNvPr>
          <p:cNvSpPr>
            <a:spLocks noGrp="1"/>
          </p:cNvSpPr>
          <p:nvPr>
            <p:ph idx="1"/>
          </p:nvPr>
        </p:nvSpPr>
        <p:spPr>
          <a:xfrm>
            <a:off x="3087329" y="1653999"/>
            <a:ext cx="7802290" cy="4932312"/>
          </a:xfrm>
        </p:spPr>
        <p:txBody>
          <a:bodyPr>
            <a:normAutofit/>
          </a:bodyPr>
          <a:lstStyle/>
          <a:p>
            <a:r>
              <a:rPr lang="en-US" sz="2400">
                <a:latin typeface="Couture" panose="020B0604020202020204"/>
              </a:rPr>
              <a:t>Word Count in Title: Titles with 7-13 words are indicative of higher engagement levels in articles.</a:t>
            </a:r>
          </a:p>
          <a:p>
            <a:r>
              <a:rPr lang="en-US" sz="2400">
                <a:latin typeface="Couture" panose="020B0604020202020204"/>
              </a:rPr>
              <a:t>Weekend Publishing: Articles published on weekends, particularly on Sundays, tend to have significantly lower engagement.</a:t>
            </a:r>
          </a:p>
          <a:p>
            <a:r>
              <a:rPr lang="en-US" sz="2400">
                <a:latin typeface="Couture" panose="020B0604020202020204"/>
              </a:rPr>
              <a:t>Robust Model Recommendation: There's a suggestion to develop a more robust model that considers data points within the Interquartile Range (IQR) to improve reliability</a:t>
            </a:r>
          </a:p>
          <a:p>
            <a:r>
              <a:rPr lang="en-US" sz="2400">
                <a:latin typeface="Couture" panose="020B0604020202020204"/>
              </a:rPr>
              <a:t>Data Quality Issue: The presence of articles with 0 </a:t>
            </a:r>
            <a:r>
              <a:rPr lang="en-US" sz="2400" err="1">
                <a:latin typeface="Couture" panose="020B0604020202020204"/>
              </a:rPr>
              <a:t>n_tokens_content</a:t>
            </a:r>
            <a:r>
              <a:rPr lang="en-US" sz="2400">
                <a:latin typeface="Couture" panose="020B0604020202020204"/>
              </a:rPr>
              <a:t> but actual content suggests we could create a script to scrap the data from these </a:t>
            </a:r>
            <a:r>
              <a:rPr lang="en-US" sz="2400" err="1">
                <a:latin typeface="Couture" panose="020B0604020202020204"/>
              </a:rPr>
              <a:t>urls</a:t>
            </a:r>
            <a:r>
              <a:rPr lang="en-US" sz="2400">
                <a:latin typeface="Couture" panose="020B0604020202020204"/>
              </a:rPr>
              <a:t> to fill the missing data</a:t>
            </a:r>
            <a:endParaRPr lang="en-IN" sz="2400">
              <a:latin typeface="Couture" panose="020B0604020202020204"/>
            </a:endParaRPr>
          </a:p>
        </p:txBody>
      </p:sp>
      <p:cxnSp>
        <p:nvCxnSpPr>
          <p:cNvPr id="6" name="Straight Connector 5">
            <a:extLst>
              <a:ext uri="{FF2B5EF4-FFF2-40B4-BE49-F238E27FC236}">
                <a16:creationId xmlns:a16="http://schemas.microsoft.com/office/drawing/2014/main" id="{B3B63FAC-B6A5-A036-1834-8F81AA4FA466}"/>
              </a:ext>
            </a:extLst>
          </p:cNvPr>
          <p:cNvCxnSpPr>
            <a:cxnSpLocks/>
          </p:cNvCxnSpPr>
          <p:nvPr/>
        </p:nvCxnSpPr>
        <p:spPr>
          <a:xfrm>
            <a:off x="3447807" y="1184753"/>
            <a:ext cx="7875351" cy="102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67522F-84CC-9CDF-2E84-F17E8E3708B3}"/>
              </a:ext>
            </a:extLst>
          </p:cNvPr>
          <p:cNvSpPr txBox="1"/>
          <p:nvPr/>
        </p:nvSpPr>
        <p:spPr>
          <a:xfrm>
            <a:off x="3519948" y="271690"/>
            <a:ext cx="7708490" cy="923330"/>
          </a:xfrm>
          <a:prstGeom prst="rect">
            <a:avLst/>
          </a:prstGeom>
          <a:noFill/>
        </p:spPr>
        <p:txBody>
          <a:bodyPr wrap="square" lIns="91440" tIns="45720" rIns="91440" bIns="45720" rtlCol="0" anchor="t">
            <a:spAutoFit/>
          </a:bodyPr>
          <a:lstStyle/>
          <a:p>
            <a:r>
              <a:rPr lang="en-IN" sz="5400" b="1">
                <a:latin typeface="Couture"/>
              </a:rPr>
              <a:t>Take Home &amp; Future Work</a:t>
            </a:r>
          </a:p>
        </p:txBody>
      </p:sp>
      <p:pic>
        <p:nvPicPr>
          <p:cNvPr id="13" name="Picture 12">
            <a:extLst>
              <a:ext uri="{FF2B5EF4-FFF2-40B4-BE49-F238E27FC236}">
                <a16:creationId xmlns:a16="http://schemas.microsoft.com/office/drawing/2014/main" id="{C69CD5BF-DCF9-C98F-5AF8-EFE03053DB6B}"/>
              </a:ext>
            </a:extLst>
          </p:cNvPr>
          <p:cNvPicPr>
            <a:picLocks noChangeAspect="1"/>
          </p:cNvPicPr>
          <p:nvPr/>
        </p:nvPicPr>
        <p:blipFill rotWithShape="1">
          <a:blip r:embed="rId2"/>
          <a:srcRect t="-3128" b="-3128"/>
          <a:stretch/>
        </p:blipFill>
        <p:spPr>
          <a:xfrm rot="9070666">
            <a:off x="-975430" y="2836558"/>
            <a:ext cx="1536021" cy="758111"/>
          </a:xfrm>
          <a:custGeom>
            <a:avLst/>
            <a:gdLst>
              <a:gd name="connsiteX0" fmla="*/ 152193 w 1442801"/>
              <a:gd name="connsiteY0" fmla="*/ 160548 h 682910"/>
              <a:gd name="connsiteX1" fmla="*/ 222786 w 1442801"/>
              <a:gd name="connsiteY1" fmla="*/ 182374 h 682910"/>
              <a:gd name="connsiteX2" fmla="*/ 1103964 w 1442801"/>
              <a:gd name="connsiteY2" fmla="*/ 47339 h 682910"/>
              <a:gd name="connsiteX3" fmla="*/ 1176392 w 1442801"/>
              <a:gd name="connsiteY3" fmla="*/ 0 h 682910"/>
              <a:gd name="connsiteX4" fmla="*/ 1442801 w 1442801"/>
              <a:gd name="connsiteY4" fmla="*/ 430925 h 682910"/>
              <a:gd name="connsiteX5" fmla="*/ 0 w 1442801"/>
              <a:gd name="connsiteY5" fmla="*/ 586131 h 68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2801" h="682910">
                <a:moveTo>
                  <a:pt x="152193" y="160548"/>
                </a:moveTo>
                <a:lnTo>
                  <a:pt x="222786" y="182374"/>
                </a:lnTo>
                <a:cubicBezTo>
                  <a:pt x="517644" y="256805"/>
                  <a:pt x="834699" y="205841"/>
                  <a:pt x="1103964" y="47339"/>
                </a:cubicBezTo>
                <a:lnTo>
                  <a:pt x="1176392" y="0"/>
                </a:lnTo>
                <a:lnTo>
                  <a:pt x="1442801" y="430925"/>
                </a:lnTo>
                <a:cubicBezTo>
                  <a:pt x="1010005" y="699689"/>
                  <a:pt x="478962" y="756814"/>
                  <a:pt x="0" y="586131"/>
                </a:cubicBezTo>
                <a:close/>
              </a:path>
            </a:pathLst>
          </a:custGeom>
        </p:spPr>
      </p:pic>
      <p:pic>
        <p:nvPicPr>
          <p:cNvPr id="14" name="Picture 13">
            <a:extLst>
              <a:ext uri="{FF2B5EF4-FFF2-40B4-BE49-F238E27FC236}">
                <a16:creationId xmlns:a16="http://schemas.microsoft.com/office/drawing/2014/main" id="{2D8F9B6F-DEF7-DC8F-242B-5DED06A62FD2}"/>
              </a:ext>
            </a:extLst>
          </p:cNvPr>
          <p:cNvPicPr>
            <a:picLocks noChangeAspect="1"/>
          </p:cNvPicPr>
          <p:nvPr/>
        </p:nvPicPr>
        <p:blipFill rotWithShape="1">
          <a:blip r:embed="rId3"/>
          <a:srcRect l="8884" t="9611" r="-154" b="50000"/>
          <a:stretch/>
        </p:blipFill>
        <p:spPr>
          <a:xfrm rot="5620841">
            <a:off x="-1617764" y="4018014"/>
            <a:ext cx="1613395" cy="661842"/>
          </a:xfrm>
          <a:custGeom>
            <a:avLst/>
            <a:gdLst>
              <a:gd name="connsiteX0" fmla="*/ 220274 w 1453353"/>
              <a:gd name="connsiteY0" fmla="*/ 0 h 621675"/>
              <a:gd name="connsiteX1" fmla="*/ 248763 w 1453353"/>
              <a:gd name="connsiteY1" fmla="*/ 12880 h 621675"/>
              <a:gd name="connsiteX2" fmla="*/ 726695 w 1453353"/>
              <a:gd name="connsiteY2" fmla="*/ 103437 h 621675"/>
              <a:gd name="connsiteX3" fmla="*/ 1204627 w 1453353"/>
              <a:gd name="connsiteY3" fmla="*/ 12880 h 621675"/>
              <a:gd name="connsiteX4" fmla="*/ 1233090 w 1453353"/>
              <a:gd name="connsiteY4" fmla="*/ 11 h 621675"/>
              <a:gd name="connsiteX5" fmla="*/ 1453353 w 1453353"/>
              <a:gd name="connsiteY5" fmla="*/ 456253 h 621675"/>
              <a:gd name="connsiteX6" fmla="*/ 0 w 1453353"/>
              <a:gd name="connsiteY6" fmla="*/ 456236 h 62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353" h="621675">
                <a:moveTo>
                  <a:pt x="220274" y="0"/>
                </a:moveTo>
                <a:lnTo>
                  <a:pt x="248763" y="12880"/>
                </a:lnTo>
                <a:cubicBezTo>
                  <a:pt x="395660" y="71192"/>
                  <a:pt x="557165" y="103437"/>
                  <a:pt x="726695" y="103437"/>
                </a:cubicBezTo>
                <a:cubicBezTo>
                  <a:pt x="896225" y="103437"/>
                  <a:pt x="1057729" y="71192"/>
                  <a:pt x="1204627" y="12880"/>
                </a:cubicBezTo>
                <a:lnTo>
                  <a:pt x="1233090" y="11"/>
                </a:lnTo>
                <a:lnTo>
                  <a:pt x="1453353" y="456253"/>
                </a:lnTo>
                <a:cubicBezTo>
                  <a:pt x="994135" y="676822"/>
                  <a:pt x="459212" y="676816"/>
                  <a:pt x="0" y="456236"/>
                </a:cubicBezTo>
                <a:close/>
              </a:path>
            </a:pathLst>
          </a:custGeom>
        </p:spPr>
      </p:pic>
      <p:pic>
        <p:nvPicPr>
          <p:cNvPr id="15" name="Picture 14">
            <a:extLst>
              <a:ext uri="{FF2B5EF4-FFF2-40B4-BE49-F238E27FC236}">
                <a16:creationId xmlns:a16="http://schemas.microsoft.com/office/drawing/2014/main" id="{71A40E23-7D2D-DCD9-0E36-3A0FB40DCFC9}"/>
              </a:ext>
            </a:extLst>
          </p:cNvPr>
          <p:cNvPicPr>
            <a:picLocks noChangeAspect="1"/>
          </p:cNvPicPr>
          <p:nvPr/>
        </p:nvPicPr>
        <p:blipFill rotWithShape="1">
          <a:blip r:embed="rId4"/>
          <a:srcRect l="-8657" t="-3381" r="8657" b="21279"/>
          <a:stretch/>
        </p:blipFill>
        <p:spPr>
          <a:xfrm rot="5620841">
            <a:off x="-937482" y="4973876"/>
            <a:ext cx="1250490" cy="1313449"/>
          </a:xfrm>
          <a:custGeom>
            <a:avLst/>
            <a:gdLst>
              <a:gd name="connsiteX0" fmla="*/ 685745 w 1126447"/>
              <a:gd name="connsiteY0" fmla="*/ 0 h 1233738"/>
              <a:gd name="connsiteX1" fmla="*/ 1126447 w 1126447"/>
              <a:gd name="connsiteY1" fmla="*/ 100331 h 1233738"/>
              <a:gd name="connsiteX2" fmla="*/ 220273 w 1126447"/>
              <a:gd name="connsiteY2" fmla="*/ 1233738 h 1233738"/>
              <a:gd name="connsiteX3" fmla="*/ 0 w 1126447"/>
              <a:gd name="connsiteY3" fmla="*/ 777502 h 1233738"/>
              <a:gd name="connsiteX4" fmla="*/ 78842 w 1126447"/>
              <a:gd name="connsiteY4" fmla="*/ 741857 h 1233738"/>
              <a:gd name="connsiteX5" fmla="*/ 666221 w 1126447"/>
              <a:gd name="connsiteY5" fmla="*/ 71263 h 123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447" h="1233738">
                <a:moveTo>
                  <a:pt x="685745" y="0"/>
                </a:moveTo>
                <a:lnTo>
                  <a:pt x="1126447" y="100331"/>
                </a:lnTo>
                <a:cubicBezTo>
                  <a:pt x="1013028" y="595986"/>
                  <a:pt x="679499" y="1013151"/>
                  <a:pt x="220273" y="1233738"/>
                </a:cubicBezTo>
                <a:lnTo>
                  <a:pt x="0" y="777502"/>
                </a:lnTo>
                <a:lnTo>
                  <a:pt x="78842" y="741857"/>
                </a:lnTo>
                <a:cubicBezTo>
                  <a:pt x="357206" y="599938"/>
                  <a:pt x="570554" y="359931"/>
                  <a:pt x="666221" y="71263"/>
                </a:cubicBezTo>
                <a:close/>
              </a:path>
            </a:pathLst>
          </a:custGeom>
        </p:spPr>
      </p:pic>
      <p:pic>
        <p:nvPicPr>
          <p:cNvPr id="16" name="Picture 15">
            <a:extLst>
              <a:ext uri="{FF2B5EF4-FFF2-40B4-BE49-F238E27FC236}">
                <a16:creationId xmlns:a16="http://schemas.microsoft.com/office/drawing/2014/main" id="{D3A6B51B-3B90-D5DD-18AE-6AC24387FBAA}"/>
              </a:ext>
            </a:extLst>
          </p:cNvPr>
          <p:cNvPicPr>
            <a:picLocks noChangeAspect="1"/>
          </p:cNvPicPr>
          <p:nvPr/>
        </p:nvPicPr>
        <p:blipFill>
          <a:blip r:embed="rId5"/>
          <a:srcRect l="2318" t="21898" r="778" b="5692"/>
          <a:stretch>
            <a:fillRect/>
          </a:stretch>
        </p:blipFill>
        <p:spPr>
          <a:xfrm rot="10092415">
            <a:off x="296660" y="5754765"/>
            <a:ext cx="1541970" cy="663869"/>
          </a:xfrm>
          <a:custGeom>
            <a:avLst/>
            <a:gdLst>
              <a:gd name="connsiteX0" fmla="*/ 0 w 1448390"/>
              <a:gd name="connsiteY0" fmla="*/ 134669 h 598016"/>
              <a:gd name="connsiteX1" fmla="*/ 1448390 w 1448390"/>
              <a:gd name="connsiteY1" fmla="*/ 200057 h 598016"/>
              <a:gd name="connsiteX2" fmla="*/ 1234118 w 1448390"/>
              <a:gd name="connsiteY2" fmla="*/ 598016 h 598016"/>
              <a:gd name="connsiteX3" fmla="*/ 1199228 w 1448390"/>
              <a:gd name="connsiteY3" fmla="*/ 577223 h 598016"/>
              <a:gd name="connsiteX4" fmla="*/ 982063 w 1448390"/>
              <a:gd name="connsiteY4" fmla="*/ 491221 h 598016"/>
              <a:gd name="connsiteX5" fmla="*/ 200826 w 1448390"/>
              <a:gd name="connsiteY5" fmla="*/ 565874 h 598016"/>
              <a:gd name="connsiteX6" fmla="*/ 186573 w 1448390"/>
              <a:gd name="connsiteY6" fmla="*/ 573647 h 59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390" h="598016">
                <a:moveTo>
                  <a:pt x="0" y="134669"/>
                </a:moveTo>
                <a:cubicBezTo>
                  <a:pt x="467862" y="-65557"/>
                  <a:pt x="1000962" y="-41490"/>
                  <a:pt x="1448390" y="200057"/>
                </a:cubicBezTo>
                <a:lnTo>
                  <a:pt x="1234118" y="598016"/>
                </a:lnTo>
                <a:lnTo>
                  <a:pt x="1199228" y="577223"/>
                </a:lnTo>
                <a:cubicBezTo>
                  <a:pt x="1131296" y="541445"/>
                  <a:pt x="1058732" y="512445"/>
                  <a:pt x="982063" y="491221"/>
                </a:cubicBezTo>
                <a:cubicBezTo>
                  <a:pt x="713719" y="416935"/>
                  <a:pt x="439531" y="450209"/>
                  <a:pt x="200826" y="565874"/>
                </a:cubicBezTo>
                <a:lnTo>
                  <a:pt x="186573" y="573647"/>
                </a:lnTo>
                <a:close/>
              </a:path>
            </a:pathLst>
          </a:custGeom>
        </p:spPr>
      </p:pic>
      <p:pic>
        <p:nvPicPr>
          <p:cNvPr id="17" name="Picture 16" descr="a white question mark on a pink background">
            <a:extLst>
              <a:ext uri="{FF2B5EF4-FFF2-40B4-BE49-F238E27FC236}">
                <a16:creationId xmlns:a16="http://schemas.microsoft.com/office/drawing/2014/main" id="{DA7AFD18-5802-AA81-3FF2-E618A6CD1C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30492" t="5756" r="36013" b="7279"/>
          <a:stretch>
            <a:fillRect/>
          </a:stretch>
        </p:blipFill>
        <p:spPr bwMode="auto">
          <a:xfrm rot="2249385">
            <a:off x="1810509" y="4465190"/>
            <a:ext cx="793108" cy="1530923"/>
          </a:xfrm>
          <a:custGeom>
            <a:avLst/>
            <a:gdLst>
              <a:gd name="connsiteX0" fmla="*/ 430600 w 714435"/>
              <a:gd name="connsiteY0" fmla="*/ 0 h 1438013"/>
              <a:gd name="connsiteX1" fmla="*/ 636590 w 714435"/>
              <a:gd name="connsiteY1" fmla="*/ 1438013 h 1438013"/>
              <a:gd name="connsiteX2" fmla="*/ 182164 w 714435"/>
              <a:gd name="connsiteY2" fmla="*/ 1293069 h 1438013"/>
              <a:gd name="connsiteX3" fmla="*/ 202658 w 714435"/>
              <a:gd name="connsiteY3" fmla="*/ 1197561 h 1438013"/>
              <a:gd name="connsiteX4" fmla="*/ 64909 w 714435"/>
              <a:gd name="connsiteY4" fmla="*/ 395982 h 1438013"/>
              <a:gd name="connsiteX5" fmla="*/ 0 w 714435"/>
              <a:gd name="connsiteY5" fmla="*/ 288361 h 14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35" h="1438013">
                <a:moveTo>
                  <a:pt x="430600" y="0"/>
                </a:moveTo>
                <a:cubicBezTo>
                  <a:pt x="714211" y="423508"/>
                  <a:pt x="790029" y="952789"/>
                  <a:pt x="636590" y="1438013"/>
                </a:cubicBezTo>
                <a:lnTo>
                  <a:pt x="182164" y="1293069"/>
                </a:lnTo>
                <a:lnTo>
                  <a:pt x="202658" y="1197561"/>
                </a:lnTo>
                <a:cubicBezTo>
                  <a:pt x="246088" y="934487"/>
                  <a:pt x="202799" y="651380"/>
                  <a:pt x="64909" y="395982"/>
                </a:cubicBezTo>
                <a:lnTo>
                  <a:pt x="0" y="288361"/>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descr="person holding Hello! sticker">
            <a:extLst>
              <a:ext uri="{FF2B5EF4-FFF2-40B4-BE49-F238E27FC236}">
                <a16:creationId xmlns:a16="http://schemas.microsoft.com/office/drawing/2014/main" id="{C68365C0-11A4-EE3D-463F-EB65D4A534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4477" t="3667" r="7981" b="3667"/>
          <a:stretch>
            <a:fillRect/>
          </a:stretch>
        </p:blipFill>
        <p:spPr bwMode="auto">
          <a:xfrm rot="5620841">
            <a:off x="1540999" y="3289940"/>
            <a:ext cx="1453655" cy="985746"/>
          </a:xfrm>
          <a:custGeom>
            <a:avLst/>
            <a:gdLst>
              <a:gd name="connsiteX0" fmla="*/ 1309459 w 1309459"/>
              <a:gd name="connsiteY0" fmla="*/ 0 h 925922"/>
              <a:gd name="connsiteX1" fmla="*/ 1309459 w 1309459"/>
              <a:gd name="connsiteY1" fmla="*/ 518236 h 925922"/>
              <a:gd name="connsiteX2" fmla="*/ 1309458 w 1309459"/>
              <a:gd name="connsiteY2" fmla="*/ 518236 h 925922"/>
              <a:gd name="connsiteX3" fmla="*/ 441242 w 1309459"/>
              <a:gd name="connsiteY3" fmla="*/ 855752 h 925922"/>
              <a:gd name="connsiteX4" fmla="*/ 373289 w 1309459"/>
              <a:gd name="connsiteY4" fmla="*/ 925922 h 925922"/>
              <a:gd name="connsiteX5" fmla="*/ 0 w 1309459"/>
              <a:gd name="connsiteY5" fmla="*/ 628994 h 925922"/>
              <a:gd name="connsiteX6" fmla="*/ 1309459 w 1309459"/>
              <a:gd name="connsiteY6" fmla="*/ 0 h 92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459" h="925922">
                <a:moveTo>
                  <a:pt x="1309459" y="0"/>
                </a:moveTo>
                <a:lnTo>
                  <a:pt x="1309459" y="518236"/>
                </a:lnTo>
                <a:lnTo>
                  <a:pt x="1309458" y="518236"/>
                </a:lnTo>
                <a:cubicBezTo>
                  <a:pt x="970399" y="518236"/>
                  <a:pt x="663439" y="647217"/>
                  <a:pt x="441242" y="855752"/>
                </a:cubicBezTo>
                <a:lnTo>
                  <a:pt x="373289" y="925922"/>
                </a:lnTo>
                <a:lnTo>
                  <a:pt x="0" y="628994"/>
                </a:lnTo>
                <a:cubicBezTo>
                  <a:pt x="317794" y="231510"/>
                  <a:pt x="799758" y="0"/>
                  <a:pt x="1309459" y="0"/>
                </a:cubicBezTo>
                <a:close/>
              </a:path>
            </a:pathLst>
          </a:cu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36F516B8-1919-7775-DE9F-269ADC4C584A}"/>
              </a:ext>
            </a:extLst>
          </p:cNvPr>
          <p:cNvPicPr>
            <a:picLocks noChangeAspect="1"/>
          </p:cNvPicPr>
          <p:nvPr/>
        </p:nvPicPr>
        <p:blipFill rotWithShape="1">
          <a:blip r:embed="rId8"/>
          <a:srcRect t="17160" b="17160"/>
          <a:stretch/>
        </p:blipFill>
        <p:spPr>
          <a:xfrm rot="768345">
            <a:off x="281537" y="1780376"/>
            <a:ext cx="2290002" cy="959879"/>
          </a:xfrm>
          <a:custGeom>
            <a:avLst/>
            <a:gdLst>
              <a:gd name="connsiteX0" fmla="*/ 1446738 w 1446738"/>
              <a:gd name="connsiteY0" fmla="*/ 216682 h 632338"/>
              <a:gd name="connsiteX1" fmla="*/ 1212767 w 1446738"/>
              <a:gd name="connsiteY1" fmla="*/ 632338 h 632338"/>
              <a:gd name="connsiteX2" fmla="*/ 1199461 w 1446738"/>
              <a:gd name="connsiteY2" fmla="*/ 623037 h 632338"/>
              <a:gd name="connsiteX3" fmla="*/ 431270 w 1446738"/>
              <a:gd name="connsiteY3" fmla="*/ 462452 h 632338"/>
              <a:gd name="connsiteX4" fmla="*/ 205926 w 1446738"/>
              <a:gd name="connsiteY4" fmla="*/ 523912 h 632338"/>
              <a:gd name="connsiteX5" fmla="*/ 168952 w 1446738"/>
              <a:gd name="connsiteY5" fmla="*/ 540721 h 632338"/>
              <a:gd name="connsiteX6" fmla="*/ 0 w 1446738"/>
              <a:gd name="connsiteY6" fmla="*/ 121506 h 632338"/>
              <a:gd name="connsiteX7" fmla="*/ 1446738 w 1446738"/>
              <a:gd name="connsiteY7" fmla="*/ 216682 h 63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738" h="632338">
                <a:moveTo>
                  <a:pt x="1446738" y="216682"/>
                </a:moveTo>
                <a:lnTo>
                  <a:pt x="1212767" y="632338"/>
                </a:lnTo>
                <a:lnTo>
                  <a:pt x="1199461" y="623037"/>
                </a:lnTo>
                <a:cubicBezTo>
                  <a:pt x="975009" y="481684"/>
                  <a:pt x="706183" y="418294"/>
                  <a:pt x="431270" y="462452"/>
                </a:cubicBezTo>
                <a:cubicBezTo>
                  <a:pt x="352724" y="475068"/>
                  <a:pt x="277398" y="495867"/>
                  <a:pt x="205926" y="523912"/>
                </a:cubicBezTo>
                <a:lnTo>
                  <a:pt x="168952" y="540721"/>
                </a:lnTo>
                <a:lnTo>
                  <a:pt x="0" y="121506"/>
                </a:lnTo>
                <a:cubicBezTo>
                  <a:pt x="471395" y="-69082"/>
                  <a:pt x="1003886" y="-34052"/>
                  <a:pt x="1446738" y="216682"/>
                </a:cubicBezTo>
                <a:close/>
              </a:path>
            </a:pathLst>
          </a:custGeom>
        </p:spPr>
      </p:pic>
      <p:sp>
        <p:nvSpPr>
          <p:cNvPr id="20" name="TextBox 19">
            <a:extLst>
              <a:ext uri="{FF2B5EF4-FFF2-40B4-BE49-F238E27FC236}">
                <a16:creationId xmlns:a16="http://schemas.microsoft.com/office/drawing/2014/main" id="{CCE06F07-2093-847D-A2E2-BD8BBEFA5217}"/>
              </a:ext>
            </a:extLst>
          </p:cNvPr>
          <p:cNvSpPr txBox="1"/>
          <p:nvPr/>
        </p:nvSpPr>
        <p:spPr>
          <a:xfrm>
            <a:off x="-171011" y="3546584"/>
            <a:ext cx="2119260" cy="1569660"/>
          </a:xfrm>
          <a:prstGeom prst="rect">
            <a:avLst/>
          </a:prstGeom>
          <a:noFill/>
        </p:spPr>
        <p:txBody>
          <a:bodyPr wrap="square" rtlCol="0">
            <a:spAutoFit/>
          </a:bodyPr>
          <a:lstStyle/>
          <a:p>
            <a:pPr algn="ctr"/>
            <a:r>
              <a:rPr lang="en-US" sz="3200" i="0">
                <a:solidFill>
                  <a:srgbClr val="303030"/>
                </a:solidFill>
                <a:effectLst/>
                <a:latin typeface="Abadi Extra Light" panose="020F0502020204030204" pitchFamily="34" charset="0"/>
              </a:rPr>
              <a:t>Data Science Wheel</a:t>
            </a:r>
            <a:endParaRPr lang="en-IN" sz="3200">
              <a:latin typeface="Abadi Extra Light" panose="020F0502020204030204" pitchFamily="34" charset="0"/>
            </a:endParaRPr>
          </a:p>
        </p:txBody>
      </p:sp>
    </p:spTree>
    <p:extLst>
      <p:ext uri="{BB962C8B-B14F-4D97-AF65-F5344CB8AC3E}">
        <p14:creationId xmlns:p14="http://schemas.microsoft.com/office/powerpoint/2010/main" val="20425038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B3B63FAC-B6A5-A036-1834-8F81AA4FA466}"/>
              </a:ext>
            </a:extLst>
          </p:cNvPr>
          <p:cNvCxnSpPr>
            <a:cxnSpLocks/>
          </p:cNvCxnSpPr>
          <p:nvPr/>
        </p:nvCxnSpPr>
        <p:spPr>
          <a:xfrm>
            <a:off x="3447807" y="1184753"/>
            <a:ext cx="7875351" cy="102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67522F-84CC-9CDF-2E84-F17E8E3708B3}"/>
              </a:ext>
            </a:extLst>
          </p:cNvPr>
          <p:cNvSpPr txBox="1"/>
          <p:nvPr/>
        </p:nvSpPr>
        <p:spPr>
          <a:xfrm>
            <a:off x="3598606" y="271690"/>
            <a:ext cx="7629832" cy="923330"/>
          </a:xfrm>
          <a:prstGeom prst="rect">
            <a:avLst/>
          </a:prstGeom>
          <a:noFill/>
        </p:spPr>
        <p:txBody>
          <a:bodyPr wrap="square" lIns="91440" tIns="45720" rIns="91440" bIns="45720" rtlCol="0" anchor="t">
            <a:spAutoFit/>
          </a:bodyPr>
          <a:lstStyle/>
          <a:p>
            <a:r>
              <a:rPr lang="en-IN" sz="5400" b="1">
                <a:latin typeface="Couture"/>
              </a:rPr>
              <a:t>Trivia</a:t>
            </a:r>
            <a:endParaRPr lang="en-IN" sz="5400" b="1">
              <a:latin typeface="Couture" panose="020B0604020202020204" charset="0"/>
            </a:endParaRPr>
          </a:p>
        </p:txBody>
      </p:sp>
      <p:sp>
        <p:nvSpPr>
          <p:cNvPr id="12" name="TextBox 11">
            <a:extLst>
              <a:ext uri="{FF2B5EF4-FFF2-40B4-BE49-F238E27FC236}">
                <a16:creationId xmlns:a16="http://schemas.microsoft.com/office/drawing/2014/main" id="{9E7C3ECC-2DF4-D97A-AD09-4D492DE7364A}"/>
              </a:ext>
            </a:extLst>
          </p:cNvPr>
          <p:cNvSpPr txBox="1"/>
          <p:nvPr/>
        </p:nvSpPr>
        <p:spPr>
          <a:xfrm>
            <a:off x="1612826" y="3393664"/>
            <a:ext cx="2512749" cy="1569660"/>
          </a:xfrm>
          <a:prstGeom prst="rect">
            <a:avLst/>
          </a:prstGeom>
          <a:noFill/>
        </p:spPr>
        <p:txBody>
          <a:bodyPr wrap="square" rtlCol="0">
            <a:spAutoFit/>
          </a:bodyPr>
          <a:lstStyle/>
          <a:p>
            <a:pPr algn="ctr"/>
            <a:r>
              <a:rPr lang="en-US" sz="2400" b="1">
                <a:latin typeface="Couture" panose="020B0604020202020204" charset="0"/>
              </a:rPr>
              <a:t>Why did the data scientist break up with the statistician?</a:t>
            </a:r>
            <a:endParaRPr lang="en-IN" sz="2400" b="1">
              <a:latin typeface="Couture" panose="020B0604020202020204" charset="0"/>
            </a:endParaRPr>
          </a:p>
        </p:txBody>
      </p:sp>
      <p:pic>
        <p:nvPicPr>
          <p:cNvPr id="13" name="Picture 12">
            <a:extLst>
              <a:ext uri="{FF2B5EF4-FFF2-40B4-BE49-F238E27FC236}">
                <a16:creationId xmlns:a16="http://schemas.microsoft.com/office/drawing/2014/main" id="{17666D9D-56C9-3EB5-3DF3-A35F0D65DD81}"/>
              </a:ext>
            </a:extLst>
          </p:cNvPr>
          <p:cNvPicPr>
            <a:picLocks noChangeAspect="1"/>
          </p:cNvPicPr>
          <p:nvPr/>
        </p:nvPicPr>
        <p:blipFill rotWithShape="1">
          <a:blip r:embed="rId2"/>
          <a:srcRect t="-3128" b="-3128"/>
          <a:stretch/>
        </p:blipFill>
        <p:spPr>
          <a:xfrm rot="4910228">
            <a:off x="-79583" y="4347021"/>
            <a:ext cx="1890564" cy="933098"/>
          </a:xfrm>
          <a:custGeom>
            <a:avLst/>
            <a:gdLst>
              <a:gd name="connsiteX0" fmla="*/ 152193 w 1442801"/>
              <a:gd name="connsiteY0" fmla="*/ 160548 h 682910"/>
              <a:gd name="connsiteX1" fmla="*/ 222786 w 1442801"/>
              <a:gd name="connsiteY1" fmla="*/ 182374 h 682910"/>
              <a:gd name="connsiteX2" fmla="*/ 1103964 w 1442801"/>
              <a:gd name="connsiteY2" fmla="*/ 47339 h 682910"/>
              <a:gd name="connsiteX3" fmla="*/ 1176392 w 1442801"/>
              <a:gd name="connsiteY3" fmla="*/ 0 h 682910"/>
              <a:gd name="connsiteX4" fmla="*/ 1442801 w 1442801"/>
              <a:gd name="connsiteY4" fmla="*/ 430925 h 682910"/>
              <a:gd name="connsiteX5" fmla="*/ 0 w 1442801"/>
              <a:gd name="connsiteY5" fmla="*/ 586131 h 68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2801" h="682910">
                <a:moveTo>
                  <a:pt x="152193" y="160548"/>
                </a:moveTo>
                <a:lnTo>
                  <a:pt x="222786" y="182374"/>
                </a:lnTo>
                <a:cubicBezTo>
                  <a:pt x="517644" y="256805"/>
                  <a:pt x="834699" y="205841"/>
                  <a:pt x="1103964" y="47339"/>
                </a:cubicBezTo>
                <a:lnTo>
                  <a:pt x="1176392" y="0"/>
                </a:lnTo>
                <a:lnTo>
                  <a:pt x="1442801" y="430925"/>
                </a:lnTo>
                <a:cubicBezTo>
                  <a:pt x="1010005" y="699689"/>
                  <a:pt x="478962" y="756814"/>
                  <a:pt x="0" y="586131"/>
                </a:cubicBezTo>
                <a:close/>
              </a:path>
            </a:pathLst>
          </a:custGeom>
        </p:spPr>
      </p:pic>
      <p:pic>
        <p:nvPicPr>
          <p:cNvPr id="14" name="Picture 13">
            <a:extLst>
              <a:ext uri="{FF2B5EF4-FFF2-40B4-BE49-F238E27FC236}">
                <a16:creationId xmlns:a16="http://schemas.microsoft.com/office/drawing/2014/main" id="{4FF1EE7B-D511-9D66-C2D1-387E2CE0A6CD}"/>
              </a:ext>
            </a:extLst>
          </p:cNvPr>
          <p:cNvPicPr>
            <a:picLocks noChangeAspect="1"/>
          </p:cNvPicPr>
          <p:nvPr/>
        </p:nvPicPr>
        <p:blipFill rotWithShape="1">
          <a:blip r:embed="rId3"/>
          <a:srcRect l="8884" t="9611" r="-154" b="50000"/>
          <a:stretch/>
        </p:blipFill>
        <p:spPr>
          <a:xfrm rot="1460403">
            <a:off x="915882" y="5593610"/>
            <a:ext cx="1985798" cy="814607"/>
          </a:xfrm>
          <a:custGeom>
            <a:avLst/>
            <a:gdLst>
              <a:gd name="connsiteX0" fmla="*/ 220274 w 1453353"/>
              <a:gd name="connsiteY0" fmla="*/ 0 h 621675"/>
              <a:gd name="connsiteX1" fmla="*/ 248763 w 1453353"/>
              <a:gd name="connsiteY1" fmla="*/ 12880 h 621675"/>
              <a:gd name="connsiteX2" fmla="*/ 726695 w 1453353"/>
              <a:gd name="connsiteY2" fmla="*/ 103437 h 621675"/>
              <a:gd name="connsiteX3" fmla="*/ 1204627 w 1453353"/>
              <a:gd name="connsiteY3" fmla="*/ 12880 h 621675"/>
              <a:gd name="connsiteX4" fmla="*/ 1233090 w 1453353"/>
              <a:gd name="connsiteY4" fmla="*/ 11 h 621675"/>
              <a:gd name="connsiteX5" fmla="*/ 1453353 w 1453353"/>
              <a:gd name="connsiteY5" fmla="*/ 456253 h 621675"/>
              <a:gd name="connsiteX6" fmla="*/ 0 w 1453353"/>
              <a:gd name="connsiteY6" fmla="*/ 456236 h 62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353" h="621675">
                <a:moveTo>
                  <a:pt x="220274" y="0"/>
                </a:moveTo>
                <a:lnTo>
                  <a:pt x="248763" y="12880"/>
                </a:lnTo>
                <a:cubicBezTo>
                  <a:pt x="395660" y="71192"/>
                  <a:pt x="557165" y="103437"/>
                  <a:pt x="726695" y="103437"/>
                </a:cubicBezTo>
                <a:cubicBezTo>
                  <a:pt x="896225" y="103437"/>
                  <a:pt x="1057729" y="71192"/>
                  <a:pt x="1204627" y="12880"/>
                </a:cubicBezTo>
                <a:lnTo>
                  <a:pt x="1233090" y="11"/>
                </a:lnTo>
                <a:lnTo>
                  <a:pt x="1453353" y="456253"/>
                </a:lnTo>
                <a:cubicBezTo>
                  <a:pt x="994135" y="676822"/>
                  <a:pt x="459212" y="676816"/>
                  <a:pt x="0" y="456236"/>
                </a:cubicBezTo>
                <a:close/>
              </a:path>
            </a:pathLst>
          </a:custGeom>
        </p:spPr>
      </p:pic>
      <p:pic>
        <p:nvPicPr>
          <p:cNvPr id="15" name="Picture 14">
            <a:extLst>
              <a:ext uri="{FF2B5EF4-FFF2-40B4-BE49-F238E27FC236}">
                <a16:creationId xmlns:a16="http://schemas.microsoft.com/office/drawing/2014/main" id="{73648F1A-36A4-2176-82F8-EEA464643DE6}"/>
              </a:ext>
            </a:extLst>
          </p:cNvPr>
          <p:cNvPicPr>
            <a:picLocks noChangeAspect="1"/>
          </p:cNvPicPr>
          <p:nvPr/>
        </p:nvPicPr>
        <p:blipFill rotWithShape="1">
          <a:blip r:embed="rId4"/>
          <a:srcRect l="-8657" t="-3381" r="8657" b="21279"/>
          <a:stretch/>
        </p:blipFill>
        <p:spPr>
          <a:xfrm rot="1460403">
            <a:off x="2831889" y="5174677"/>
            <a:ext cx="1539127" cy="1616618"/>
          </a:xfrm>
          <a:custGeom>
            <a:avLst/>
            <a:gdLst>
              <a:gd name="connsiteX0" fmla="*/ 685745 w 1126447"/>
              <a:gd name="connsiteY0" fmla="*/ 0 h 1233738"/>
              <a:gd name="connsiteX1" fmla="*/ 1126447 w 1126447"/>
              <a:gd name="connsiteY1" fmla="*/ 100331 h 1233738"/>
              <a:gd name="connsiteX2" fmla="*/ 220273 w 1126447"/>
              <a:gd name="connsiteY2" fmla="*/ 1233738 h 1233738"/>
              <a:gd name="connsiteX3" fmla="*/ 0 w 1126447"/>
              <a:gd name="connsiteY3" fmla="*/ 777502 h 1233738"/>
              <a:gd name="connsiteX4" fmla="*/ 78842 w 1126447"/>
              <a:gd name="connsiteY4" fmla="*/ 741857 h 1233738"/>
              <a:gd name="connsiteX5" fmla="*/ 666221 w 1126447"/>
              <a:gd name="connsiteY5" fmla="*/ 71263 h 123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447" h="1233738">
                <a:moveTo>
                  <a:pt x="685745" y="0"/>
                </a:moveTo>
                <a:lnTo>
                  <a:pt x="1126447" y="100331"/>
                </a:lnTo>
                <a:cubicBezTo>
                  <a:pt x="1013028" y="595986"/>
                  <a:pt x="679499" y="1013151"/>
                  <a:pt x="220273" y="1233738"/>
                </a:cubicBezTo>
                <a:lnTo>
                  <a:pt x="0" y="777502"/>
                </a:lnTo>
                <a:lnTo>
                  <a:pt x="78842" y="741857"/>
                </a:lnTo>
                <a:cubicBezTo>
                  <a:pt x="357206" y="599938"/>
                  <a:pt x="570554" y="359931"/>
                  <a:pt x="666221" y="71263"/>
                </a:cubicBezTo>
                <a:close/>
              </a:path>
            </a:pathLst>
          </a:custGeom>
        </p:spPr>
      </p:pic>
      <p:pic>
        <p:nvPicPr>
          <p:cNvPr id="16" name="Picture 15">
            <a:extLst>
              <a:ext uri="{FF2B5EF4-FFF2-40B4-BE49-F238E27FC236}">
                <a16:creationId xmlns:a16="http://schemas.microsoft.com/office/drawing/2014/main" id="{3D3CE963-3688-520F-186F-44EB79DC02CD}"/>
              </a:ext>
            </a:extLst>
          </p:cNvPr>
          <p:cNvPicPr>
            <a:picLocks noChangeAspect="1"/>
          </p:cNvPicPr>
          <p:nvPr/>
        </p:nvPicPr>
        <p:blipFill>
          <a:blip r:embed="rId5"/>
          <a:srcRect l="2318" t="21898" r="778" b="5692"/>
          <a:stretch>
            <a:fillRect/>
          </a:stretch>
        </p:blipFill>
        <p:spPr>
          <a:xfrm rot="5931977">
            <a:off x="3776995" y="4183324"/>
            <a:ext cx="1897886" cy="817103"/>
          </a:xfrm>
          <a:custGeom>
            <a:avLst/>
            <a:gdLst>
              <a:gd name="connsiteX0" fmla="*/ 0 w 1448390"/>
              <a:gd name="connsiteY0" fmla="*/ 134669 h 598016"/>
              <a:gd name="connsiteX1" fmla="*/ 1448390 w 1448390"/>
              <a:gd name="connsiteY1" fmla="*/ 200057 h 598016"/>
              <a:gd name="connsiteX2" fmla="*/ 1234118 w 1448390"/>
              <a:gd name="connsiteY2" fmla="*/ 598016 h 598016"/>
              <a:gd name="connsiteX3" fmla="*/ 1199228 w 1448390"/>
              <a:gd name="connsiteY3" fmla="*/ 577223 h 598016"/>
              <a:gd name="connsiteX4" fmla="*/ 982063 w 1448390"/>
              <a:gd name="connsiteY4" fmla="*/ 491221 h 598016"/>
              <a:gd name="connsiteX5" fmla="*/ 200826 w 1448390"/>
              <a:gd name="connsiteY5" fmla="*/ 565874 h 598016"/>
              <a:gd name="connsiteX6" fmla="*/ 186573 w 1448390"/>
              <a:gd name="connsiteY6" fmla="*/ 573647 h 59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390" h="598016">
                <a:moveTo>
                  <a:pt x="0" y="134669"/>
                </a:moveTo>
                <a:cubicBezTo>
                  <a:pt x="467862" y="-65557"/>
                  <a:pt x="1000962" y="-41490"/>
                  <a:pt x="1448390" y="200057"/>
                </a:cubicBezTo>
                <a:lnTo>
                  <a:pt x="1234118" y="598016"/>
                </a:lnTo>
                <a:lnTo>
                  <a:pt x="1199228" y="577223"/>
                </a:lnTo>
                <a:cubicBezTo>
                  <a:pt x="1131296" y="541445"/>
                  <a:pt x="1058732" y="512445"/>
                  <a:pt x="982063" y="491221"/>
                </a:cubicBezTo>
                <a:cubicBezTo>
                  <a:pt x="713719" y="416935"/>
                  <a:pt x="439531" y="450209"/>
                  <a:pt x="200826" y="565874"/>
                </a:cubicBezTo>
                <a:lnTo>
                  <a:pt x="186573" y="573647"/>
                </a:lnTo>
                <a:close/>
              </a:path>
            </a:pathLst>
          </a:custGeom>
        </p:spPr>
      </p:pic>
      <p:pic>
        <p:nvPicPr>
          <p:cNvPr id="17" name="Picture 16" descr="a white question mark on a pink background">
            <a:extLst>
              <a:ext uri="{FF2B5EF4-FFF2-40B4-BE49-F238E27FC236}">
                <a16:creationId xmlns:a16="http://schemas.microsoft.com/office/drawing/2014/main" id="{361D9135-F03F-B2E9-7258-120EDC733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30492" t="5756" r="36013" b="7279"/>
          <a:stretch>
            <a:fillRect/>
          </a:stretch>
        </p:blipFill>
        <p:spPr bwMode="auto">
          <a:xfrm rot="19688947">
            <a:off x="4054155" y="1403422"/>
            <a:ext cx="1163208" cy="2245319"/>
          </a:xfrm>
          <a:custGeom>
            <a:avLst/>
            <a:gdLst>
              <a:gd name="connsiteX0" fmla="*/ 430600 w 714435"/>
              <a:gd name="connsiteY0" fmla="*/ 0 h 1438013"/>
              <a:gd name="connsiteX1" fmla="*/ 636590 w 714435"/>
              <a:gd name="connsiteY1" fmla="*/ 1438013 h 1438013"/>
              <a:gd name="connsiteX2" fmla="*/ 182164 w 714435"/>
              <a:gd name="connsiteY2" fmla="*/ 1293069 h 1438013"/>
              <a:gd name="connsiteX3" fmla="*/ 202658 w 714435"/>
              <a:gd name="connsiteY3" fmla="*/ 1197561 h 1438013"/>
              <a:gd name="connsiteX4" fmla="*/ 64909 w 714435"/>
              <a:gd name="connsiteY4" fmla="*/ 395982 h 1438013"/>
              <a:gd name="connsiteX5" fmla="*/ 0 w 714435"/>
              <a:gd name="connsiteY5" fmla="*/ 288361 h 14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35" h="1438013">
                <a:moveTo>
                  <a:pt x="430600" y="0"/>
                </a:moveTo>
                <a:cubicBezTo>
                  <a:pt x="714211" y="423508"/>
                  <a:pt x="790029" y="952789"/>
                  <a:pt x="636590" y="1438013"/>
                </a:cubicBezTo>
                <a:lnTo>
                  <a:pt x="182164" y="1293069"/>
                </a:lnTo>
                <a:lnTo>
                  <a:pt x="202658" y="1197561"/>
                </a:lnTo>
                <a:cubicBezTo>
                  <a:pt x="246088" y="934487"/>
                  <a:pt x="202799" y="651380"/>
                  <a:pt x="64909" y="395982"/>
                </a:cubicBezTo>
                <a:lnTo>
                  <a:pt x="0" y="288361"/>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descr="person holding Hello! sticker">
            <a:extLst>
              <a:ext uri="{FF2B5EF4-FFF2-40B4-BE49-F238E27FC236}">
                <a16:creationId xmlns:a16="http://schemas.microsoft.com/office/drawing/2014/main" id="{3E1E2FF5-514D-E4C4-3792-4F2C27543F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4477" t="3667" r="7981" b="3667"/>
          <a:stretch>
            <a:fillRect/>
          </a:stretch>
        </p:blipFill>
        <p:spPr bwMode="auto">
          <a:xfrm rot="1460403">
            <a:off x="1699201" y="1602568"/>
            <a:ext cx="1789186" cy="1213275"/>
          </a:xfrm>
          <a:custGeom>
            <a:avLst/>
            <a:gdLst>
              <a:gd name="connsiteX0" fmla="*/ 1309459 w 1309459"/>
              <a:gd name="connsiteY0" fmla="*/ 0 h 925922"/>
              <a:gd name="connsiteX1" fmla="*/ 1309459 w 1309459"/>
              <a:gd name="connsiteY1" fmla="*/ 518236 h 925922"/>
              <a:gd name="connsiteX2" fmla="*/ 1309458 w 1309459"/>
              <a:gd name="connsiteY2" fmla="*/ 518236 h 925922"/>
              <a:gd name="connsiteX3" fmla="*/ 441242 w 1309459"/>
              <a:gd name="connsiteY3" fmla="*/ 855752 h 925922"/>
              <a:gd name="connsiteX4" fmla="*/ 373289 w 1309459"/>
              <a:gd name="connsiteY4" fmla="*/ 925922 h 925922"/>
              <a:gd name="connsiteX5" fmla="*/ 0 w 1309459"/>
              <a:gd name="connsiteY5" fmla="*/ 628994 h 925922"/>
              <a:gd name="connsiteX6" fmla="*/ 1309459 w 1309459"/>
              <a:gd name="connsiteY6" fmla="*/ 0 h 92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459" h="925922">
                <a:moveTo>
                  <a:pt x="1309459" y="0"/>
                </a:moveTo>
                <a:lnTo>
                  <a:pt x="1309459" y="518236"/>
                </a:lnTo>
                <a:lnTo>
                  <a:pt x="1309458" y="518236"/>
                </a:lnTo>
                <a:cubicBezTo>
                  <a:pt x="970399" y="518236"/>
                  <a:pt x="663439" y="647217"/>
                  <a:pt x="441242" y="855752"/>
                </a:cubicBezTo>
                <a:lnTo>
                  <a:pt x="373289" y="925922"/>
                </a:lnTo>
                <a:lnTo>
                  <a:pt x="0" y="628994"/>
                </a:lnTo>
                <a:cubicBezTo>
                  <a:pt x="317794" y="231510"/>
                  <a:pt x="799758" y="0"/>
                  <a:pt x="1309459" y="0"/>
                </a:cubicBezTo>
                <a:close/>
              </a:path>
            </a:pathLst>
          </a:cu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3AEF62A2-331B-79E6-1805-11E2A5AB9A96}"/>
              </a:ext>
            </a:extLst>
          </p:cNvPr>
          <p:cNvPicPr>
            <a:picLocks noChangeAspect="1"/>
          </p:cNvPicPr>
          <p:nvPr/>
        </p:nvPicPr>
        <p:blipFill rotWithShape="1">
          <a:blip r:embed="rId8"/>
          <a:srcRect t="17160" b="17160"/>
          <a:stretch/>
        </p:blipFill>
        <p:spPr>
          <a:xfrm rot="18207907">
            <a:off x="50005" y="2580072"/>
            <a:ext cx="2135356" cy="895058"/>
          </a:xfrm>
          <a:custGeom>
            <a:avLst/>
            <a:gdLst>
              <a:gd name="connsiteX0" fmla="*/ 1446738 w 1446738"/>
              <a:gd name="connsiteY0" fmla="*/ 216682 h 632338"/>
              <a:gd name="connsiteX1" fmla="*/ 1212767 w 1446738"/>
              <a:gd name="connsiteY1" fmla="*/ 632338 h 632338"/>
              <a:gd name="connsiteX2" fmla="*/ 1199461 w 1446738"/>
              <a:gd name="connsiteY2" fmla="*/ 623037 h 632338"/>
              <a:gd name="connsiteX3" fmla="*/ 431270 w 1446738"/>
              <a:gd name="connsiteY3" fmla="*/ 462452 h 632338"/>
              <a:gd name="connsiteX4" fmla="*/ 205926 w 1446738"/>
              <a:gd name="connsiteY4" fmla="*/ 523912 h 632338"/>
              <a:gd name="connsiteX5" fmla="*/ 168952 w 1446738"/>
              <a:gd name="connsiteY5" fmla="*/ 540721 h 632338"/>
              <a:gd name="connsiteX6" fmla="*/ 0 w 1446738"/>
              <a:gd name="connsiteY6" fmla="*/ 121506 h 632338"/>
              <a:gd name="connsiteX7" fmla="*/ 1446738 w 1446738"/>
              <a:gd name="connsiteY7" fmla="*/ 216682 h 63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738" h="632338">
                <a:moveTo>
                  <a:pt x="1446738" y="216682"/>
                </a:moveTo>
                <a:lnTo>
                  <a:pt x="1212767" y="632338"/>
                </a:lnTo>
                <a:lnTo>
                  <a:pt x="1199461" y="623037"/>
                </a:lnTo>
                <a:cubicBezTo>
                  <a:pt x="975009" y="481684"/>
                  <a:pt x="706183" y="418294"/>
                  <a:pt x="431270" y="462452"/>
                </a:cubicBezTo>
                <a:cubicBezTo>
                  <a:pt x="352724" y="475068"/>
                  <a:pt x="277398" y="495867"/>
                  <a:pt x="205926" y="523912"/>
                </a:cubicBezTo>
                <a:lnTo>
                  <a:pt x="168952" y="540721"/>
                </a:lnTo>
                <a:lnTo>
                  <a:pt x="0" y="121506"/>
                </a:lnTo>
                <a:cubicBezTo>
                  <a:pt x="471395" y="-69082"/>
                  <a:pt x="1003886" y="-34052"/>
                  <a:pt x="1446738" y="216682"/>
                </a:cubicBezTo>
                <a:close/>
              </a:path>
            </a:pathLst>
          </a:custGeom>
        </p:spPr>
      </p:pic>
      <p:sp>
        <p:nvSpPr>
          <p:cNvPr id="20" name="TextBox 19">
            <a:extLst>
              <a:ext uri="{FF2B5EF4-FFF2-40B4-BE49-F238E27FC236}">
                <a16:creationId xmlns:a16="http://schemas.microsoft.com/office/drawing/2014/main" id="{2C7866CE-DB0F-C2C9-AF79-0F36286F7784}"/>
              </a:ext>
            </a:extLst>
          </p:cNvPr>
          <p:cNvSpPr txBox="1"/>
          <p:nvPr/>
        </p:nvSpPr>
        <p:spPr>
          <a:xfrm rot="409711">
            <a:off x="7567265" y="3381899"/>
            <a:ext cx="2473764" cy="2677656"/>
          </a:xfrm>
          <a:prstGeom prst="rect">
            <a:avLst/>
          </a:prstGeom>
          <a:noFill/>
        </p:spPr>
        <p:txBody>
          <a:bodyPr wrap="square" rtlCol="0">
            <a:spAutoFit/>
          </a:bodyPr>
          <a:lstStyle/>
          <a:p>
            <a:pPr algn="ctr"/>
            <a:r>
              <a:rPr lang="en-US" sz="2400" b="1">
                <a:latin typeface="Couture" panose="020B0604020202020204" charset="0"/>
              </a:rPr>
              <a:t>Because every time they met, the statistician just couldn't stop bringing up their "significant" other</a:t>
            </a:r>
            <a:endParaRPr lang="en-IN" sz="2400" b="1">
              <a:latin typeface="Couture" panose="020B0604020202020204" charset="0"/>
            </a:endParaRPr>
          </a:p>
        </p:txBody>
      </p:sp>
      <p:pic>
        <p:nvPicPr>
          <p:cNvPr id="2050" name="Picture 2" descr="answer logo by Delwar Denim on Dribbble">
            <a:extLst>
              <a:ext uri="{FF2B5EF4-FFF2-40B4-BE49-F238E27FC236}">
                <a16:creationId xmlns:a16="http://schemas.microsoft.com/office/drawing/2014/main" id="{B13682EC-49C4-7C90-4628-AF9CC105D790}"/>
              </a:ext>
            </a:extLst>
          </p:cNvPr>
          <p:cNvPicPr>
            <a:picLocks noChangeAspect="1" noChangeArrowheads="1"/>
          </p:cNvPicPr>
          <p:nvPr/>
        </p:nvPicPr>
        <p:blipFill rotWithShape="1">
          <a:blip r:embed="rId9">
            <a:clrChange>
              <a:clrFrom>
                <a:srgbClr val="FEFEFE"/>
              </a:clrFrom>
              <a:clrTo>
                <a:srgbClr val="FEFEFE">
                  <a:alpha val="0"/>
                </a:srgbClr>
              </a:clrTo>
            </a:clrChange>
            <a:extLst>
              <a:ext uri="{28A0092B-C50C-407E-A947-70E740481C1C}">
                <a14:useLocalDpi xmlns:a14="http://schemas.microsoft.com/office/drawing/2010/main" val="0"/>
              </a:ext>
            </a:extLst>
          </a:blip>
          <a:srcRect l="13369" t="29127" r="10891" b="29996"/>
          <a:stretch/>
        </p:blipFill>
        <p:spPr bwMode="auto">
          <a:xfrm rot="20955387">
            <a:off x="7084913" y="2100245"/>
            <a:ext cx="2343375" cy="94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556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BE060E18-FD13-1751-6B28-28C726996203}"/>
              </a:ext>
            </a:extLst>
          </p:cNvPr>
          <p:cNvCxnSpPr>
            <a:cxnSpLocks/>
          </p:cNvCxnSpPr>
          <p:nvPr/>
        </p:nvCxnSpPr>
        <p:spPr>
          <a:xfrm>
            <a:off x="3447807" y="1184753"/>
            <a:ext cx="7875351" cy="102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4B4A8E-DDA6-10A3-92D1-C679240D9580}"/>
              </a:ext>
            </a:extLst>
          </p:cNvPr>
          <p:cNvSpPr txBox="1"/>
          <p:nvPr/>
        </p:nvSpPr>
        <p:spPr>
          <a:xfrm>
            <a:off x="3598605" y="271690"/>
            <a:ext cx="7629833" cy="923330"/>
          </a:xfrm>
          <a:prstGeom prst="rect">
            <a:avLst/>
          </a:prstGeom>
          <a:noFill/>
        </p:spPr>
        <p:txBody>
          <a:bodyPr wrap="square" lIns="91440" tIns="45720" rIns="91440" bIns="45720" rtlCol="0" anchor="t">
            <a:spAutoFit/>
          </a:bodyPr>
          <a:lstStyle/>
          <a:p>
            <a:r>
              <a:rPr lang="en-IN" sz="5400" b="1">
                <a:latin typeface="Couture"/>
              </a:rPr>
              <a:t>Introduction</a:t>
            </a:r>
            <a:endParaRPr lang="en-IN" sz="5400" b="1">
              <a:latin typeface="Couture" panose="020B0604020202020204" charset="0"/>
            </a:endParaRPr>
          </a:p>
        </p:txBody>
      </p:sp>
      <p:sp>
        <p:nvSpPr>
          <p:cNvPr id="4" name="TextBox 3">
            <a:extLst>
              <a:ext uri="{FF2B5EF4-FFF2-40B4-BE49-F238E27FC236}">
                <a16:creationId xmlns:a16="http://schemas.microsoft.com/office/drawing/2014/main" id="{CEE4DE96-22F2-0CA7-D7E5-2C69FEB66742}"/>
              </a:ext>
            </a:extLst>
          </p:cNvPr>
          <p:cNvSpPr txBox="1"/>
          <p:nvPr/>
        </p:nvSpPr>
        <p:spPr>
          <a:xfrm>
            <a:off x="2440850" y="1693770"/>
            <a:ext cx="8152482" cy="4893647"/>
          </a:xfrm>
          <a:prstGeom prst="rect">
            <a:avLst/>
          </a:prstGeom>
          <a:noFill/>
        </p:spPr>
        <p:txBody>
          <a:bodyPr wrap="square" lIns="91440" tIns="45720" rIns="91440" bIns="45720" anchor="t">
            <a:spAutoFit/>
          </a:bodyPr>
          <a:lstStyle/>
          <a:p>
            <a:pPr marL="1200150" lvl="2" indent="-285750">
              <a:buFont typeface="Arial"/>
              <a:buChar char="•"/>
            </a:pPr>
            <a:r>
              <a:rPr lang="en-IN" sz="2400">
                <a:latin typeface="Couture"/>
                <a:cs typeface="Times New Roman"/>
              </a:rPr>
              <a:t>We focus on </a:t>
            </a:r>
            <a:r>
              <a:rPr lang="en-US" sz="2400">
                <a:latin typeface="Couture"/>
                <a:cs typeface="Times New Roman"/>
              </a:rPr>
              <a:t>the Online News Popularity dataset which offers a valuable resource for research and academic purposes.</a:t>
            </a:r>
          </a:p>
          <a:p>
            <a:pPr marL="1200150" lvl="2" indent="-285750">
              <a:buFont typeface="Arial"/>
              <a:buChar char="•"/>
            </a:pPr>
            <a:endParaRPr lang="en-US" sz="2400">
              <a:latin typeface="Couture"/>
              <a:cs typeface="Times New Roman" panose="02020603050405020304" pitchFamily="18" charset="0"/>
            </a:endParaRPr>
          </a:p>
          <a:p>
            <a:pPr marL="1200150" lvl="2" indent="-285750">
              <a:buFont typeface="Arial"/>
              <a:buChar char="•"/>
            </a:pPr>
            <a:r>
              <a:rPr lang="en-US" sz="2400" kern="100">
                <a:effectLst/>
                <a:latin typeface="Couture"/>
                <a:ea typeface="Calibri" panose="020F0502020204030204" pitchFamily="34" charset="0"/>
                <a:cs typeface="Times New Roman"/>
              </a:rPr>
              <a:t>The primary objective is to predict the number of shares in social networks (popularity) as a regression problem.</a:t>
            </a:r>
            <a:r>
              <a:rPr lang="en-US" sz="2400" kern="100">
                <a:latin typeface="Couture"/>
                <a:ea typeface="Calibri" panose="020F0502020204030204" pitchFamily="34" charset="0"/>
                <a:cs typeface="Times New Roman"/>
              </a:rPr>
              <a:t> </a:t>
            </a:r>
          </a:p>
          <a:p>
            <a:pPr marL="1200150" lvl="2" indent="-285750">
              <a:buFont typeface="Arial"/>
              <a:buChar char="•"/>
            </a:pPr>
            <a:endParaRPr lang="en-US" sz="2400" kern="100">
              <a:latin typeface="Couture"/>
              <a:ea typeface="Calibri" panose="020F0502020204030204" pitchFamily="34" charset="0"/>
              <a:cs typeface="Times New Roman"/>
            </a:endParaRPr>
          </a:p>
          <a:p>
            <a:pPr marL="1200150" lvl="2" indent="-285750">
              <a:buFont typeface="Arial"/>
              <a:buChar char="•"/>
            </a:pPr>
            <a:r>
              <a:rPr lang="en-US" sz="2400" kern="100">
                <a:effectLst/>
                <a:latin typeface="Couture"/>
                <a:ea typeface="Calibri" panose="020F0502020204030204" pitchFamily="34" charset="0"/>
                <a:cs typeface="Times New Roman"/>
              </a:rPr>
              <a:t>In regression, the goal is to predict a continuous variable (in this case, the number of shares) based on other features in the dataset.</a:t>
            </a:r>
          </a:p>
          <a:p>
            <a:pPr lvl="2"/>
            <a:endParaRPr lang="en-US" sz="2400">
              <a:latin typeface="Couture"/>
              <a:cs typeface="Times New Roman"/>
            </a:endParaRPr>
          </a:p>
          <a:p>
            <a:pPr algn="ctr"/>
            <a:endParaRPr lang="en-IN" sz="2400">
              <a:latin typeface="Couture"/>
              <a:cs typeface="Times New Roman"/>
            </a:endParaRPr>
          </a:p>
        </p:txBody>
      </p:sp>
      <p:pic>
        <p:nvPicPr>
          <p:cNvPr id="6" name="Picture 5">
            <a:extLst>
              <a:ext uri="{FF2B5EF4-FFF2-40B4-BE49-F238E27FC236}">
                <a16:creationId xmlns:a16="http://schemas.microsoft.com/office/drawing/2014/main" id="{CB779FA2-8910-333F-DB00-C63CADB6B3D1}"/>
              </a:ext>
            </a:extLst>
          </p:cNvPr>
          <p:cNvPicPr>
            <a:picLocks noChangeAspect="1"/>
          </p:cNvPicPr>
          <p:nvPr/>
        </p:nvPicPr>
        <p:blipFill rotWithShape="1">
          <a:blip r:embed="rId2"/>
          <a:srcRect t="-3128" b="-3128"/>
          <a:stretch/>
        </p:blipFill>
        <p:spPr>
          <a:xfrm rot="5728523">
            <a:off x="-1578622" y="4192181"/>
            <a:ext cx="1536021" cy="758111"/>
          </a:xfrm>
          <a:custGeom>
            <a:avLst/>
            <a:gdLst>
              <a:gd name="connsiteX0" fmla="*/ 152193 w 1442801"/>
              <a:gd name="connsiteY0" fmla="*/ 160548 h 682910"/>
              <a:gd name="connsiteX1" fmla="*/ 222786 w 1442801"/>
              <a:gd name="connsiteY1" fmla="*/ 182374 h 682910"/>
              <a:gd name="connsiteX2" fmla="*/ 1103964 w 1442801"/>
              <a:gd name="connsiteY2" fmla="*/ 47339 h 682910"/>
              <a:gd name="connsiteX3" fmla="*/ 1176392 w 1442801"/>
              <a:gd name="connsiteY3" fmla="*/ 0 h 682910"/>
              <a:gd name="connsiteX4" fmla="*/ 1442801 w 1442801"/>
              <a:gd name="connsiteY4" fmla="*/ 430925 h 682910"/>
              <a:gd name="connsiteX5" fmla="*/ 0 w 1442801"/>
              <a:gd name="connsiteY5" fmla="*/ 586131 h 68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2801" h="682910">
                <a:moveTo>
                  <a:pt x="152193" y="160548"/>
                </a:moveTo>
                <a:lnTo>
                  <a:pt x="222786" y="182374"/>
                </a:lnTo>
                <a:cubicBezTo>
                  <a:pt x="517644" y="256805"/>
                  <a:pt x="834699" y="205841"/>
                  <a:pt x="1103964" y="47339"/>
                </a:cubicBezTo>
                <a:lnTo>
                  <a:pt x="1176392" y="0"/>
                </a:lnTo>
                <a:lnTo>
                  <a:pt x="1442801" y="430925"/>
                </a:lnTo>
                <a:cubicBezTo>
                  <a:pt x="1010005" y="699689"/>
                  <a:pt x="478962" y="756814"/>
                  <a:pt x="0" y="586131"/>
                </a:cubicBezTo>
                <a:close/>
              </a:path>
            </a:pathLst>
          </a:custGeom>
        </p:spPr>
      </p:pic>
      <p:pic>
        <p:nvPicPr>
          <p:cNvPr id="7" name="Picture 6">
            <a:extLst>
              <a:ext uri="{FF2B5EF4-FFF2-40B4-BE49-F238E27FC236}">
                <a16:creationId xmlns:a16="http://schemas.microsoft.com/office/drawing/2014/main" id="{DC6E28E7-1AB9-245D-0138-820249A41D6B}"/>
              </a:ext>
            </a:extLst>
          </p:cNvPr>
          <p:cNvPicPr>
            <a:picLocks noChangeAspect="1"/>
          </p:cNvPicPr>
          <p:nvPr/>
        </p:nvPicPr>
        <p:blipFill rotWithShape="1">
          <a:blip r:embed="rId3"/>
          <a:srcRect l="8884" t="9611" r="-154" b="50000"/>
          <a:stretch/>
        </p:blipFill>
        <p:spPr>
          <a:xfrm rot="2278698">
            <a:off x="-1021197" y="5377622"/>
            <a:ext cx="1613395" cy="661842"/>
          </a:xfrm>
          <a:custGeom>
            <a:avLst/>
            <a:gdLst>
              <a:gd name="connsiteX0" fmla="*/ 220274 w 1453353"/>
              <a:gd name="connsiteY0" fmla="*/ 0 h 621675"/>
              <a:gd name="connsiteX1" fmla="*/ 248763 w 1453353"/>
              <a:gd name="connsiteY1" fmla="*/ 12880 h 621675"/>
              <a:gd name="connsiteX2" fmla="*/ 726695 w 1453353"/>
              <a:gd name="connsiteY2" fmla="*/ 103437 h 621675"/>
              <a:gd name="connsiteX3" fmla="*/ 1204627 w 1453353"/>
              <a:gd name="connsiteY3" fmla="*/ 12880 h 621675"/>
              <a:gd name="connsiteX4" fmla="*/ 1233090 w 1453353"/>
              <a:gd name="connsiteY4" fmla="*/ 11 h 621675"/>
              <a:gd name="connsiteX5" fmla="*/ 1453353 w 1453353"/>
              <a:gd name="connsiteY5" fmla="*/ 456253 h 621675"/>
              <a:gd name="connsiteX6" fmla="*/ 0 w 1453353"/>
              <a:gd name="connsiteY6" fmla="*/ 456236 h 62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353" h="621675">
                <a:moveTo>
                  <a:pt x="220274" y="0"/>
                </a:moveTo>
                <a:lnTo>
                  <a:pt x="248763" y="12880"/>
                </a:lnTo>
                <a:cubicBezTo>
                  <a:pt x="395660" y="71192"/>
                  <a:pt x="557165" y="103437"/>
                  <a:pt x="726695" y="103437"/>
                </a:cubicBezTo>
                <a:cubicBezTo>
                  <a:pt x="896225" y="103437"/>
                  <a:pt x="1057729" y="71192"/>
                  <a:pt x="1204627" y="12880"/>
                </a:cubicBezTo>
                <a:lnTo>
                  <a:pt x="1233090" y="11"/>
                </a:lnTo>
                <a:lnTo>
                  <a:pt x="1453353" y="456253"/>
                </a:lnTo>
                <a:cubicBezTo>
                  <a:pt x="994135" y="676822"/>
                  <a:pt x="459212" y="676816"/>
                  <a:pt x="0" y="456236"/>
                </a:cubicBezTo>
                <a:close/>
              </a:path>
            </a:pathLst>
          </a:custGeom>
        </p:spPr>
      </p:pic>
      <p:pic>
        <p:nvPicPr>
          <p:cNvPr id="8" name="Picture 7">
            <a:extLst>
              <a:ext uri="{FF2B5EF4-FFF2-40B4-BE49-F238E27FC236}">
                <a16:creationId xmlns:a16="http://schemas.microsoft.com/office/drawing/2014/main" id="{C5DDF13A-1782-68D7-8912-A403057105BD}"/>
              </a:ext>
            </a:extLst>
          </p:cNvPr>
          <p:cNvPicPr>
            <a:picLocks noChangeAspect="1"/>
          </p:cNvPicPr>
          <p:nvPr/>
        </p:nvPicPr>
        <p:blipFill rotWithShape="1">
          <a:blip r:embed="rId4"/>
          <a:srcRect l="-8657" t="-3381" r="8657" b="21279"/>
          <a:stretch/>
        </p:blipFill>
        <p:spPr>
          <a:xfrm rot="2278698">
            <a:off x="500153" y="5361932"/>
            <a:ext cx="1250490" cy="1313450"/>
          </a:xfrm>
          <a:custGeom>
            <a:avLst/>
            <a:gdLst>
              <a:gd name="connsiteX0" fmla="*/ 685745 w 1126447"/>
              <a:gd name="connsiteY0" fmla="*/ 0 h 1233738"/>
              <a:gd name="connsiteX1" fmla="*/ 1126447 w 1126447"/>
              <a:gd name="connsiteY1" fmla="*/ 100331 h 1233738"/>
              <a:gd name="connsiteX2" fmla="*/ 220273 w 1126447"/>
              <a:gd name="connsiteY2" fmla="*/ 1233738 h 1233738"/>
              <a:gd name="connsiteX3" fmla="*/ 0 w 1126447"/>
              <a:gd name="connsiteY3" fmla="*/ 777502 h 1233738"/>
              <a:gd name="connsiteX4" fmla="*/ 78842 w 1126447"/>
              <a:gd name="connsiteY4" fmla="*/ 741857 h 1233738"/>
              <a:gd name="connsiteX5" fmla="*/ 666221 w 1126447"/>
              <a:gd name="connsiteY5" fmla="*/ 71263 h 123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447" h="1233738">
                <a:moveTo>
                  <a:pt x="685745" y="0"/>
                </a:moveTo>
                <a:lnTo>
                  <a:pt x="1126447" y="100331"/>
                </a:lnTo>
                <a:cubicBezTo>
                  <a:pt x="1013028" y="595986"/>
                  <a:pt x="679499" y="1013151"/>
                  <a:pt x="220273" y="1233738"/>
                </a:cubicBezTo>
                <a:lnTo>
                  <a:pt x="0" y="777502"/>
                </a:lnTo>
                <a:lnTo>
                  <a:pt x="78842" y="741857"/>
                </a:lnTo>
                <a:cubicBezTo>
                  <a:pt x="357206" y="599938"/>
                  <a:pt x="570554" y="359931"/>
                  <a:pt x="666221" y="71263"/>
                </a:cubicBezTo>
                <a:close/>
              </a:path>
            </a:pathLst>
          </a:custGeom>
        </p:spPr>
      </p:pic>
      <p:pic>
        <p:nvPicPr>
          <p:cNvPr id="9" name="Picture 8">
            <a:extLst>
              <a:ext uri="{FF2B5EF4-FFF2-40B4-BE49-F238E27FC236}">
                <a16:creationId xmlns:a16="http://schemas.microsoft.com/office/drawing/2014/main" id="{B382E7E7-98D2-AC43-5E6E-ACBB34F9B9CC}"/>
              </a:ext>
            </a:extLst>
          </p:cNvPr>
          <p:cNvPicPr>
            <a:picLocks noChangeAspect="1"/>
          </p:cNvPicPr>
          <p:nvPr/>
        </p:nvPicPr>
        <p:blipFill>
          <a:blip r:embed="rId5"/>
          <a:srcRect l="2318" t="21898" r="778" b="5692"/>
          <a:stretch>
            <a:fillRect/>
          </a:stretch>
        </p:blipFill>
        <p:spPr>
          <a:xfrm rot="6750272">
            <a:off x="1508759" y="4803780"/>
            <a:ext cx="1541970" cy="663869"/>
          </a:xfrm>
          <a:custGeom>
            <a:avLst/>
            <a:gdLst>
              <a:gd name="connsiteX0" fmla="*/ 0 w 1448390"/>
              <a:gd name="connsiteY0" fmla="*/ 134669 h 598016"/>
              <a:gd name="connsiteX1" fmla="*/ 1448390 w 1448390"/>
              <a:gd name="connsiteY1" fmla="*/ 200057 h 598016"/>
              <a:gd name="connsiteX2" fmla="*/ 1234118 w 1448390"/>
              <a:gd name="connsiteY2" fmla="*/ 598016 h 598016"/>
              <a:gd name="connsiteX3" fmla="*/ 1199228 w 1448390"/>
              <a:gd name="connsiteY3" fmla="*/ 577223 h 598016"/>
              <a:gd name="connsiteX4" fmla="*/ 982063 w 1448390"/>
              <a:gd name="connsiteY4" fmla="*/ 491221 h 598016"/>
              <a:gd name="connsiteX5" fmla="*/ 200826 w 1448390"/>
              <a:gd name="connsiteY5" fmla="*/ 565874 h 598016"/>
              <a:gd name="connsiteX6" fmla="*/ 186573 w 1448390"/>
              <a:gd name="connsiteY6" fmla="*/ 573647 h 59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390" h="598016">
                <a:moveTo>
                  <a:pt x="0" y="134669"/>
                </a:moveTo>
                <a:cubicBezTo>
                  <a:pt x="467862" y="-65557"/>
                  <a:pt x="1000962" y="-41490"/>
                  <a:pt x="1448390" y="200057"/>
                </a:cubicBezTo>
                <a:lnTo>
                  <a:pt x="1234118" y="598016"/>
                </a:lnTo>
                <a:lnTo>
                  <a:pt x="1199228" y="577223"/>
                </a:lnTo>
                <a:cubicBezTo>
                  <a:pt x="1131296" y="541445"/>
                  <a:pt x="1058732" y="512445"/>
                  <a:pt x="982063" y="491221"/>
                </a:cubicBezTo>
                <a:cubicBezTo>
                  <a:pt x="713719" y="416935"/>
                  <a:pt x="439531" y="450209"/>
                  <a:pt x="200826" y="565874"/>
                </a:cubicBezTo>
                <a:lnTo>
                  <a:pt x="186573" y="573647"/>
                </a:lnTo>
                <a:close/>
              </a:path>
            </a:pathLst>
          </a:custGeom>
        </p:spPr>
      </p:pic>
      <p:pic>
        <p:nvPicPr>
          <p:cNvPr id="20" name="Picture 19" descr="a white question mark on a pink background">
            <a:extLst>
              <a:ext uri="{FF2B5EF4-FFF2-40B4-BE49-F238E27FC236}">
                <a16:creationId xmlns:a16="http://schemas.microsoft.com/office/drawing/2014/main" id="{40651A60-1086-7979-A16F-F38C76E36C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30492" t="5756" r="36013" b="7279"/>
          <a:stretch>
            <a:fillRect/>
          </a:stretch>
        </p:blipFill>
        <p:spPr bwMode="auto">
          <a:xfrm rot="20507242">
            <a:off x="1818043" y="2946578"/>
            <a:ext cx="793108" cy="1530924"/>
          </a:xfrm>
          <a:custGeom>
            <a:avLst/>
            <a:gdLst>
              <a:gd name="connsiteX0" fmla="*/ 430600 w 714435"/>
              <a:gd name="connsiteY0" fmla="*/ 0 h 1438013"/>
              <a:gd name="connsiteX1" fmla="*/ 636590 w 714435"/>
              <a:gd name="connsiteY1" fmla="*/ 1438013 h 1438013"/>
              <a:gd name="connsiteX2" fmla="*/ 182164 w 714435"/>
              <a:gd name="connsiteY2" fmla="*/ 1293069 h 1438013"/>
              <a:gd name="connsiteX3" fmla="*/ 202658 w 714435"/>
              <a:gd name="connsiteY3" fmla="*/ 1197561 h 1438013"/>
              <a:gd name="connsiteX4" fmla="*/ 64909 w 714435"/>
              <a:gd name="connsiteY4" fmla="*/ 395982 h 1438013"/>
              <a:gd name="connsiteX5" fmla="*/ 0 w 714435"/>
              <a:gd name="connsiteY5" fmla="*/ 288361 h 14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35" h="1438013">
                <a:moveTo>
                  <a:pt x="430600" y="0"/>
                </a:moveTo>
                <a:cubicBezTo>
                  <a:pt x="714211" y="423508"/>
                  <a:pt x="790029" y="952789"/>
                  <a:pt x="636590" y="1438013"/>
                </a:cubicBezTo>
                <a:lnTo>
                  <a:pt x="182164" y="1293069"/>
                </a:lnTo>
                <a:lnTo>
                  <a:pt x="202658" y="1197561"/>
                </a:lnTo>
                <a:cubicBezTo>
                  <a:pt x="246088" y="934487"/>
                  <a:pt x="202799" y="651380"/>
                  <a:pt x="64909" y="395982"/>
                </a:cubicBezTo>
                <a:lnTo>
                  <a:pt x="0" y="288361"/>
                </a:lnTo>
                <a:close/>
              </a:path>
            </a:pathLst>
          </a:custGeom>
          <a:noFill/>
          <a:extLst>
            <a:ext uri="{909E8E84-426E-40DD-AFC4-6F175D3DCCD1}">
              <a14:hiddenFill xmlns:a14="http://schemas.microsoft.com/office/drawing/2010/main">
                <a:solidFill>
                  <a:srgbClr val="FFFFFF"/>
                </a:solidFill>
              </a14:hiddenFill>
            </a:ext>
          </a:extLst>
        </p:spPr>
      </p:pic>
      <p:pic>
        <p:nvPicPr>
          <p:cNvPr id="24" name="Picture 23" descr="person holding Hello! sticker">
            <a:extLst>
              <a:ext uri="{FF2B5EF4-FFF2-40B4-BE49-F238E27FC236}">
                <a16:creationId xmlns:a16="http://schemas.microsoft.com/office/drawing/2014/main" id="{2AA0BB71-BC4D-8C5C-E79A-7CE3624341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4477" t="3667" r="7981" b="3667"/>
          <a:stretch>
            <a:fillRect/>
          </a:stretch>
        </p:blipFill>
        <p:spPr bwMode="auto">
          <a:xfrm rot="2278698">
            <a:off x="222976" y="1572451"/>
            <a:ext cx="1865099" cy="1264753"/>
          </a:xfrm>
          <a:custGeom>
            <a:avLst/>
            <a:gdLst>
              <a:gd name="connsiteX0" fmla="*/ 1309459 w 1309459"/>
              <a:gd name="connsiteY0" fmla="*/ 0 h 925922"/>
              <a:gd name="connsiteX1" fmla="*/ 1309459 w 1309459"/>
              <a:gd name="connsiteY1" fmla="*/ 518236 h 925922"/>
              <a:gd name="connsiteX2" fmla="*/ 1309458 w 1309459"/>
              <a:gd name="connsiteY2" fmla="*/ 518236 h 925922"/>
              <a:gd name="connsiteX3" fmla="*/ 441242 w 1309459"/>
              <a:gd name="connsiteY3" fmla="*/ 855752 h 925922"/>
              <a:gd name="connsiteX4" fmla="*/ 373289 w 1309459"/>
              <a:gd name="connsiteY4" fmla="*/ 925922 h 925922"/>
              <a:gd name="connsiteX5" fmla="*/ 0 w 1309459"/>
              <a:gd name="connsiteY5" fmla="*/ 628994 h 925922"/>
              <a:gd name="connsiteX6" fmla="*/ 1309459 w 1309459"/>
              <a:gd name="connsiteY6" fmla="*/ 0 h 92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459" h="925922">
                <a:moveTo>
                  <a:pt x="1309459" y="0"/>
                </a:moveTo>
                <a:lnTo>
                  <a:pt x="1309459" y="518236"/>
                </a:lnTo>
                <a:lnTo>
                  <a:pt x="1309458" y="518236"/>
                </a:lnTo>
                <a:cubicBezTo>
                  <a:pt x="970399" y="518236"/>
                  <a:pt x="663439" y="647217"/>
                  <a:pt x="441242" y="855752"/>
                </a:cubicBezTo>
                <a:lnTo>
                  <a:pt x="373289" y="925922"/>
                </a:lnTo>
                <a:lnTo>
                  <a:pt x="0" y="628994"/>
                </a:lnTo>
                <a:cubicBezTo>
                  <a:pt x="317794" y="231510"/>
                  <a:pt x="799758" y="0"/>
                  <a:pt x="1309459" y="0"/>
                </a:cubicBezTo>
                <a:close/>
              </a:path>
            </a:pathLst>
          </a:cu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5032B639-E9C6-C36C-E1CD-EA79A1F0AC2E}"/>
              </a:ext>
            </a:extLst>
          </p:cNvPr>
          <p:cNvPicPr>
            <a:picLocks noChangeAspect="1"/>
          </p:cNvPicPr>
          <p:nvPr/>
        </p:nvPicPr>
        <p:blipFill rotWithShape="1">
          <a:blip r:embed="rId8"/>
          <a:srcRect t="17160" b="17160"/>
          <a:stretch/>
        </p:blipFill>
        <p:spPr>
          <a:xfrm rot="19026202">
            <a:off x="-1136966" y="2845783"/>
            <a:ext cx="1734907" cy="727205"/>
          </a:xfrm>
          <a:custGeom>
            <a:avLst/>
            <a:gdLst>
              <a:gd name="connsiteX0" fmla="*/ 1446738 w 1446738"/>
              <a:gd name="connsiteY0" fmla="*/ 216682 h 632338"/>
              <a:gd name="connsiteX1" fmla="*/ 1212767 w 1446738"/>
              <a:gd name="connsiteY1" fmla="*/ 632338 h 632338"/>
              <a:gd name="connsiteX2" fmla="*/ 1199461 w 1446738"/>
              <a:gd name="connsiteY2" fmla="*/ 623037 h 632338"/>
              <a:gd name="connsiteX3" fmla="*/ 431270 w 1446738"/>
              <a:gd name="connsiteY3" fmla="*/ 462452 h 632338"/>
              <a:gd name="connsiteX4" fmla="*/ 205926 w 1446738"/>
              <a:gd name="connsiteY4" fmla="*/ 523912 h 632338"/>
              <a:gd name="connsiteX5" fmla="*/ 168952 w 1446738"/>
              <a:gd name="connsiteY5" fmla="*/ 540721 h 632338"/>
              <a:gd name="connsiteX6" fmla="*/ 0 w 1446738"/>
              <a:gd name="connsiteY6" fmla="*/ 121506 h 632338"/>
              <a:gd name="connsiteX7" fmla="*/ 1446738 w 1446738"/>
              <a:gd name="connsiteY7" fmla="*/ 216682 h 63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738" h="632338">
                <a:moveTo>
                  <a:pt x="1446738" y="216682"/>
                </a:moveTo>
                <a:lnTo>
                  <a:pt x="1212767" y="632338"/>
                </a:lnTo>
                <a:lnTo>
                  <a:pt x="1199461" y="623037"/>
                </a:lnTo>
                <a:cubicBezTo>
                  <a:pt x="975009" y="481684"/>
                  <a:pt x="706183" y="418294"/>
                  <a:pt x="431270" y="462452"/>
                </a:cubicBezTo>
                <a:cubicBezTo>
                  <a:pt x="352724" y="475068"/>
                  <a:pt x="277398" y="495867"/>
                  <a:pt x="205926" y="523912"/>
                </a:cubicBezTo>
                <a:lnTo>
                  <a:pt x="168952" y="540721"/>
                </a:lnTo>
                <a:lnTo>
                  <a:pt x="0" y="121506"/>
                </a:lnTo>
                <a:cubicBezTo>
                  <a:pt x="471395" y="-69082"/>
                  <a:pt x="1003886" y="-34052"/>
                  <a:pt x="1446738" y="216682"/>
                </a:cubicBezTo>
                <a:close/>
              </a:path>
            </a:pathLst>
          </a:custGeom>
        </p:spPr>
      </p:pic>
      <p:sp>
        <p:nvSpPr>
          <p:cNvPr id="2" name="TextBox 1">
            <a:extLst>
              <a:ext uri="{FF2B5EF4-FFF2-40B4-BE49-F238E27FC236}">
                <a16:creationId xmlns:a16="http://schemas.microsoft.com/office/drawing/2014/main" id="{CCA423B2-54DB-3EC1-6DE5-034CB558E6C2}"/>
              </a:ext>
            </a:extLst>
          </p:cNvPr>
          <p:cNvSpPr txBox="1"/>
          <p:nvPr/>
        </p:nvSpPr>
        <p:spPr>
          <a:xfrm>
            <a:off x="-171011" y="3546584"/>
            <a:ext cx="2119260" cy="1569660"/>
          </a:xfrm>
          <a:prstGeom prst="rect">
            <a:avLst/>
          </a:prstGeom>
          <a:noFill/>
        </p:spPr>
        <p:txBody>
          <a:bodyPr wrap="square" rtlCol="0">
            <a:spAutoFit/>
          </a:bodyPr>
          <a:lstStyle/>
          <a:p>
            <a:pPr algn="ctr"/>
            <a:r>
              <a:rPr lang="en-US" sz="3200" i="0">
                <a:solidFill>
                  <a:srgbClr val="303030"/>
                </a:solidFill>
                <a:effectLst/>
                <a:latin typeface="Abadi Extra Light" panose="020F0502020204030204" pitchFamily="34" charset="0"/>
              </a:rPr>
              <a:t>Data Science Wheel</a:t>
            </a:r>
            <a:endParaRPr lang="en-IN" sz="3200">
              <a:latin typeface="Abadi Extra Light" panose="020F0502020204030204" pitchFamily="34" charset="0"/>
            </a:endParaRPr>
          </a:p>
        </p:txBody>
      </p:sp>
      <p:sp>
        <p:nvSpPr>
          <p:cNvPr id="3" name="TextBox 2">
            <a:extLst>
              <a:ext uri="{FF2B5EF4-FFF2-40B4-BE49-F238E27FC236}">
                <a16:creationId xmlns:a16="http://schemas.microsoft.com/office/drawing/2014/main" id="{2AE75363-9697-D1B9-0A9C-F5A65B3AF007}"/>
              </a:ext>
            </a:extLst>
          </p:cNvPr>
          <p:cNvSpPr txBox="1"/>
          <p:nvPr/>
        </p:nvSpPr>
        <p:spPr>
          <a:xfrm>
            <a:off x="12619796" y="2078490"/>
            <a:ext cx="4783949" cy="2062103"/>
          </a:xfrm>
          <a:prstGeom prst="rect">
            <a:avLst/>
          </a:prstGeom>
          <a:noFill/>
        </p:spPr>
        <p:txBody>
          <a:bodyPr wrap="square" lIns="91440" tIns="45720" rIns="91440" bIns="45720" anchor="t">
            <a:spAutoFit/>
          </a:bodyPr>
          <a:lstStyle/>
          <a:p>
            <a:r>
              <a:rPr lang="en-US" sz="3200" b="1">
                <a:latin typeface="Couture" panose="020B0604020202020204"/>
                <a:cs typeface="Arial"/>
              </a:rPr>
              <a:t>Health Data Healers (HDH)</a:t>
            </a:r>
          </a:p>
          <a:p>
            <a:pPr marL="342900" indent="-342900">
              <a:buFont typeface="Arial" panose="020B0604020202020204" pitchFamily="34" charset="0"/>
              <a:buChar char="•"/>
            </a:pPr>
            <a:r>
              <a:rPr lang="en-IN" sz="2400">
                <a:latin typeface="Couture" panose="020B0604020202020204"/>
                <a:cs typeface="Arial"/>
              </a:rPr>
              <a:t>Sara Yavari</a:t>
            </a:r>
          </a:p>
          <a:p>
            <a:pPr marL="342900" indent="-342900">
              <a:buFont typeface="Arial" panose="020B0604020202020204" pitchFamily="34" charset="0"/>
              <a:buChar char="•"/>
            </a:pPr>
            <a:r>
              <a:rPr lang="en-IN" sz="2400">
                <a:latin typeface="Couture" panose="020B0604020202020204"/>
                <a:cs typeface="Arial"/>
              </a:rPr>
              <a:t>Taraka </a:t>
            </a:r>
            <a:r>
              <a:rPr lang="en-IN" sz="2400" err="1">
                <a:latin typeface="Couture" panose="020B0604020202020204"/>
                <a:cs typeface="Arial"/>
              </a:rPr>
              <a:t>Paruchuru</a:t>
            </a:r>
            <a:endParaRPr lang="en-US" sz="2400">
              <a:latin typeface="Couture" panose="020B0604020202020204"/>
              <a:cs typeface="Arial"/>
            </a:endParaRPr>
          </a:p>
          <a:p>
            <a:pPr marL="342900" indent="-342900">
              <a:buFont typeface="Arial" panose="020B0604020202020204" pitchFamily="34" charset="0"/>
              <a:buChar char="•"/>
            </a:pPr>
            <a:r>
              <a:rPr lang="en-US" sz="2400">
                <a:latin typeface="Couture" panose="020B0604020202020204"/>
                <a:cs typeface="Arial"/>
              </a:rPr>
              <a:t>Zeeshan Mawani</a:t>
            </a:r>
          </a:p>
          <a:p>
            <a:pPr marL="342900" indent="-342900">
              <a:buFont typeface="Arial" panose="020B0604020202020204" pitchFamily="34" charset="0"/>
              <a:buChar char="•"/>
            </a:pPr>
            <a:r>
              <a:rPr lang="en-IN" sz="2400" err="1">
                <a:latin typeface="Couture" panose="020B0604020202020204"/>
                <a:cs typeface="Arial"/>
              </a:rPr>
              <a:t>Sashank</a:t>
            </a:r>
            <a:r>
              <a:rPr lang="en-IN" sz="2400">
                <a:latin typeface="Couture" panose="020B0604020202020204"/>
                <a:cs typeface="Arial"/>
              </a:rPr>
              <a:t> </a:t>
            </a:r>
            <a:r>
              <a:rPr lang="en-IN" sz="2400" err="1">
                <a:latin typeface="Couture" panose="020B0604020202020204"/>
                <a:cs typeface="Arial"/>
              </a:rPr>
              <a:t>Makanaboyina</a:t>
            </a:r>
            <a:endParaRPr lang="en-IN" sz="2400">
              <a:latin typeface="Couture" panose="020B0604020202020204"/>
              <a:cs typeface="Arial"/>
            </a:endParaRPr>
          </a:p>
        </p:txBody>
      </p:sp>
      <p:pic>
        <p:nvPicPr>
          <p:cNvPr id="5" name="Picture 4" descr="Data Science for Business Leaders - Pragmatic Institute - Pragmatic  Institute - Data">
            <a:extLst>
              <a:ext uri="{FF2B5EF4-FFF2-40B4-BE49-F238E27FC236}">
                <a16:creationId xmlns:a16="http://schemas.microsoft.com/office/drawing/2014/main" id="{3747098B-5492-0BE3-4C50-11AD8785EE91}"/>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06778" y="7191341"/>
            <a:ext cx="2506180" cy="22725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epaul University Logo PNG Vector (EPS) Free Download">
            <a:extLst>
              <a:ext uri="{FF2B5EF4-FFF2-40B4-BE49-F238E27FC236}">
                <a16:creationId xmlns:a16="http://schemas.microsoft.com/office/drawing/2014/main" id="{DF7D1D34-90B3-6486-41D5-CA081D7DD0D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15392" y="7298840"/>
            <a:ext cx="1809617" cy="1188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331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ADE936-B09C-26F6-3748-2252515ED98C}"/>
              </a:ext>
            </a:extLst>
          </p:cNvPr>
          <p:cNvSpPr txBox="1"/>
          <p:nvPr/>
        </p:nvSpPr>
        <p:spPr>
          <a:xfrm>
            <a:off x="3504980" y="3038268"/>
            <a:ext cx="7030742" cy="1754326"/>
          </a:xfrm>
          <a:prstGeom prst="rect">
            <a:avLst/>
          </a:prstGeom>
          <a:noFill/>
        </p:spPr>
        <p:txBody>
          <a:bodyPr wrap="square" lIns="91440" tIns="45720" rIns="91440" bIns="45720" anchor="t">
            <a:spAutoFit/>
          </a:bodyPr>
          <a:lstStyle/>
          <a:p>
            <a:pPr lvl="2"/>
            <a:r>
              <a:rPr lang="en-IN" sz="2800">
                <a:latin typeface="Couture" panose="020B0604020202020204"/>
                <a:cs typeface="Arial"/>
              </a:rPr>
              <a:t>Predicting the popularity of articles published by Mashable using the Online News Popularity dataset.</a:t>
            </a:r>
            <a:endParaRPr lang="en-US" sz="2800">
              <a:latin typeface="Couture" panose="020B0604020202020204"/>
              <a:ea typeface="Calibri" panose="020F0502020204030204"/>
              <a:cs typeface="Calibri" panose="020F0502020204030204"/>
            </a:endParaRPr>
          </a:p>
          <a:p>
            <a:pPr algn="ctr"/>
            <a:endParaRPr lang="en-IN" sz="2400">
              <a:latin typeface="Couture" panose="020B0604020202020204"/>
            </a:endParaRPr>
          </a:p>
        </p:txBody>
      </p:sp>
      <p:pic>
        <p:nvPicPr>
          <p:cNvPr id="8" name="Picture 2" descr="Simple Schema of an ML Model. | Download Scientific Diagram">
            <a:extLst>
              <a:ext uri="{FF2B5EF4-FFF2-40B4-BE49-F238E27FC236}">
                <a16:creationId xmlns:a16="http://schemas.microsoft.com/office/drawing/2014/main" id="{88347CEA-19E7-7A06-5B25-453CDEAC4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764210">
            <a:off x="800263" y="8802460"/>
            <a:ext cx="5762625" cy="2981325"/>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1">
            <a:extLst>
              <a:ext uri="{FF2B5EF4-FFF2-40B4-BE49-F238E27FC236}">
                <a16:creationId xmlns:a16="http://schemas.microsoft.com/office/drawing/2014/main" id="{ABDCD463-8462-51E6-B4F0-71C9805F5AE4}"/>
              </a:ext>
            </a:extLst>
          </p:cNvPr>
          <p:cNvCxnSpPr>
            <a:cxnSpLocks/>
          </p:cNvCxnSpPr>
          <p:nvPr/>
        </p:nvCxnSpPr>
        <p:spPr>
          <a:xfrm>
            <a:off x="3447807" y="1184753"/>
            <a:ext cx="7875351" cy="102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DED0FD0-EE29-CC44-F1F1-177C57D3EFDA}"/>
              </a:ext>
            </a:extLst>
          </p:cNvPr>
          <p:cNvSpPr txBox="1"/>
          <p:nvPr/>
        </p:nvSpPr>
        <p:spPr>
          <a:xfrm>
            <a:off x="3598606" y="271690"/>
            <a:ext cx="7629832" cy="923330"/>
          </a:xfrm>
          <a:prstGeom prst="rect">
            <a:avLst/>
          </a:prstGeom>
          <a:noFill/>
        </p:spPr>
        <p:txBody>
          <a:bodyPr wrap="square" lIns="91440" tIns="45720" rIns="91440" bIns="45720" rtlCol="0" anchor="t">
            <a:spAutoFit/>
          </a:bodyPr>
          <a:lstStyle/>
          <a:p>
            <a:r>
              <a:rPr lang="en-IN" sz="5400" b="1">
                <a:latin typeface="Couture" panose="020B0604020202020204" charset="0"/>
              </a:rPr>
              <a:t>Problem Statement</a:t>
            </a:r>
          </a:p>
        </p:txBody>
      </p:sp>
      <p:pic>
        <p:nvPicPr>
          <p:cNvPr id="17" name="Picture 16">
            <a:extLst>
              <a:ext uri="{FF2B5EF4-FFF2-40B4-BE49-F238E27FC236}">
                <a16:creationId xmlns:a16="http://schemas.microsoft.com/office/drawing/2014/main" id="{7B5D774D-23B7-9876-DF98-DF9AF9AC8EBB}"/>
              </a:ext>
            </a:extLst>
          </p:cNvPr>
          <p:cNvPicPr>
            <a:picLocks noChangeAspect="1"/>
          </p:cNvPicPr>
          <p:nvPr/>
        </p:nvPicPr>
        <p:blipFill rotWithShape="1">
          <a:blip r:embed="rId3"/>
          <a:srcRect t="-3128" b="-3128"/>
          <a:stretch/>
        </p:blipFill>
        <p:spPr>
          <a:xfrm rot="2868993">
            <a:off x="-982285" y="5328351"/>
            <a:ext cx="1536021" cy="758111"/>
          </a:xfrm>
          <a:custGeom>
            <a:avLst/>
            <a:gdLst>
              <a:gd name="connsiteX0" fmla="*/ 152193 w 1442801"/>
              <a:gd name="connsiteY0" fmla="*/ 160548 h 682910"/>
              <a:gd name="connsiteX1" fmla="*/ 222786 w 1442801"/>
              <a:gd name="connsiteY1" fmla="*/ 182374 h 682910"/>
              <a:gd name="connsiteX2" fmla="*/ 1103964 w 1442801"/>
              <a:gd name="connsiteY2" fmla="*/ 47339 h 682910"/>
              <a:gd name="connsiteX3" fmla="*/ 1176392 w 1442801"/>
              <a:gd name="connsiteY3" fmla="*/ 0 h 682910"/>
              <a:gd name="connsiteX4" fmla="*/ 1442801 w 1442801"/>
              <a:gd name="connsiteY4" fmla="*/ 430925 h 682910"/>
              <a:gd name="connsiteX5" fmla="*/ 0 w 1442801"/>
              <a:gd name="connsiteY5" fmla="*/ 586131 h 68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2801" h="682910">
                <a:moveTo>
                  <a:pt x="152193" y="160548"/>
                </a:moveTo>
                <a:lnTo>
                  <a:pt x="222786" y="182374"/>
                </a:lnTo>
                <a:cubicBezTo>
                  <a:pt x="517644" y="256805"/>
                  <a:pt x="834699" y="205841"/>
                  <a:pt x="1103964" y="47339"/>
                </a:cubicBezTo>
                <a:lnTo>
                  <a:pt x="1176392" y="0"/>
                </a:lnTo>
                <a:lnTo>
                  <a:pt x="1442801" y="430925"/>
                </a:lnTo>
                <a:cubicBezTo>
                  <a:pt x="1010005" y="699689"/>
                  <a:pt x="478962" y="756814"/>
                  <a:pt x="0" y="586131"/>
                </a:cubicBezTo>
                <a:close/>
              </a:path>
            </a:pathLst>
          </a:custGeom>
        </p:spPr>
      </p:pic>
      <p:pic>
        <p:nvPicPr>
          <p:cNvPr id="18" name="Picture 17">
            <a:extLst>
              <a:ext uri="{FF2B5EF4-FFF2-40B4-BE49-F238E27FC236}">
                <a16:creationId xmlns:a16="http://schemas.microsoft.com/office/drawing/2014/main" id="{F0CF6EDD-C266-7EE4-8B25-F8F5AA43E5F4}"/>
              </a:ext>
            </a:extLst>
          </p:cNvPr>
          <p:cNvPicPr>
            <a:picLocks noChangeAspect="1"/>
          </p:cNvPicPr>
          <p:nvPr/>
        </p:nvPicPr>
        <p:blipFill rotWithShape="1">
          <a:blip r:embed="rId4"/>
          <a:srcRect l="8884" t="9611" r="-154" b="50000"/>
          <a:stretch/>
        </p:blipFill>
        <p:spPr>
          <a:xfrm rot="21019168">
            <a:off x="221173" y="5701897"/>
            <a:ext cx="1613395" cy="661842"/>
          </a:xfrm>
          <a:custGeom>
            <a:avLst/>
            <a:gdLst>
              <a:gd name="connsiteX0" fmla="*/ 220274 w 1453353"/>
              <a:gd name="connsiteY0" fmla="*/ 0 h 621675"/>
              <a:gd name="connsiteX1" fmla="*/ 248763 w 1453353"/>
              <a:gd name="connsiteY1" fmla="*/ 12880 h 621675"/>
              <a:gd name="connsiteX2" fmla="*/ 726695 w 1453353"/>
              <a:gd name="connsiteY2" fmla="*/ 103437 h 621675"/>
              <a:gd name="connsiteX3" fmla="*/ 1204627 w 1453353"/>
              <a:gd name="connsiteY3" fmla="*/ 12880 h 621675"/>
              <a:gd name="connsiteX4" fmla="*/ 1233090 w 1453353"/>
              <a:gd name="connsiteY4" fmla="*/ 11 h 621675"/>
              <a:gd name="connsiteX5" fmla="*/ 1453353 w 1453353"/>
              <a:gd name="connsiteY5" fmla="*/ 456253 h 621675"/>
              <a:gd name="connsiteX6" fmla="*/ 0 w 1453353"/>
              <a:gd name="connsiteY6" fmla="*/ 456236 h 62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353" h="621675">
                <a:moveTo>
                  <a:pt x="220274" y="0"/>
                </a:moveTo>
                <a:lnTo>
                  <a:pt x="248763" y="12880"/>
                </a:lnTo>
                <a:cubicBezTo>
                  <a:pt x="395660" y="71192"/>
                  <a:pt x="557165" y="103437"/>
                  <a:pt x="726695" y="103437"/>
                </a:cubicBezTo>
                <a:cubicBezTo>
                  <a:pt x="896225" y="103437"/>
                  <a:pt x="1057729" y="71192"/>
                  <a:pt x="1204627" y="12880"/>
                </a:cubicBezTo>
                <a:lnTo>
                  <a:pt x="1233090" y="11"/>
                </a:lnTo>
                <a:lnTo>
                  <a:pt x="1453353" y="456253"/>
                </a:lnTo>
                <a:cubicBezTo>
                  <a:pt x="994135" y="676822"/>
                  <a:pt x="459212" y="676816"/>
                  <a:pt x="0" y="456236"/>
                </a:cubicBezTo>
                <a:close/>
              </a:path>
            </a:pathLst>
          </a:custGeom>
        </p:spPr>
      </p:pic>
      <p:pic>
        <p:nvPicPr>
          <p:cNvPr id="19" name="Picture 18">
            <a:extLst>
              <a:ext uri="{FF2B5EF4-FFF2-40B4-BE49-F238E27FC236}">
                <a16:creationId xmlns:a16="http://schemas.microsoft.com/office/drawing/2014/main" id="{93A2E7A5-C7E5-725A-D825-B795C3ACC534}"/>
              </a:ext>
            </a:extLst>
          </p:cNvPr>
          <p:cNvPicPr>
            <a:picLocks noChangeAspect="1"/>
          </p:cNvPicPr>
          <p:nvPr/>
        </p:nvPicPr>
        <p:blipFill rotWithShape="1">
          <a:blip r:embed="rId5"/>
          <a:srcRect l="-8657" t="-3381" r="8657" b="21279"/>
          <a:stretch/>
        </p:blipFill>
        <p:spPr>
          <a:xfrm rot="21019168">
            <a:off x="1534325" y="4594587"/>
            <a:ext cx="1250490" cy="1313450"/>
          </a:xfrm>
          <a:custGeom>
            <a:avLst/>
            <a:gdLst>
              <a:gd name="connsiteX0" fmla="*/ 685745 w 1126447"/>
              <a:gd name="connsiteY0" fmla="*/ 0 h 1233738"/>
              <a:gd name="connsiteX1" fmla="*/ 1126447 w 1126447"/>
              <a:gd name="connsiteY1" fmla="*/ 100331 h 1233738"/>
              <a:gd name="connsiteX2" fmla="*/ 220273 w 1126447"/>
              <a:gd name="connsiteY2" fmla="*/ 1233738 h 1233738"/>
              <a:gd name="connsiteX3" fmla="*/ 0 w 1126447"/>
              <a:gd name="connsiteY3" fmla="*/ 777502 h 1233738"/>
              <a:gd name="connsiteX4" fmla="*/ 78842 w 1126447"/>
              <a:gd name="connsiteY4" fmla="*/ 741857 h 1233738"/>
              <a:gd name="connsiteX5" fmla="*/ 666221 w 1126447"/>
              <a:gd name="connsiteY5" fmla="*/ 71263 h 123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447" h="1233738">
                <a:moveTo>
                  <a:pt x="685745" y="0"/>
                </a:moveTo>
                <a:lnTo>
                  <a:pt x="1126447" y="100331"/>
                </a:lnTo>
                <a:cubicBezTo>
                  <a:pt x="1013028" y="595986"/>
                  <a:pt x="679499" y="1013151"/>
                  <a:pt x="220273" y="1233738"/>
                </a:cubicBezTo>
                <a:lnTo>
                  <a:pt x="0" y="777502"/>
                </a:lnTo>
                <a:lnTo>
                  <a:pt x="78842" y="741857"/>
                </a:lnTo>
                <a:cubicBezTo>
                  <a:pt x="357206" y="599938"/>
                  <a:pt x="570554" y="359931"/>
                  <a:pt x="666221" y="71263"/>
                </a:cubicBezTo>
                <a:close/>
              </a:path>
            </a:pathLst>
          </a:custGeom>
        </p:spPr>
      </p:pic>
      <p:pic>
        <p:nvPicPr>
          <p:cNvPr id="20" name="Picture 19">
            <a:extLst>
              <a:ext uri="{FF2B5EF4-FFF2-40B4-BE49-F238E27FC236}">
                <a16:creationId xmlns:a16="http://schemas.microsoft.com/office/drawing/2014/main" id="{A248E43A-3E5E-7CE7-3831-0594F2FD7785}"/>
              </a:ext>
            </a:extLst>
          </p:cNvPr>
          <p:cNvPicPr>
            <a:picLocks noChangeAspect="1"/>
          </p:cNvPicPr>
          <p:nvPr/>
        </p:nvPicPr>
        <p:blipFill>
          <a:blip r:embed="rId6"/>
          <a:srcRect l="2318" t="21898" r="778" b="5692"/>
          <a:stretch>
            <a:fillRect/>
          </a:stretch>
        </p:blipFill>
        <p:spPr>
          <a:xfrm rot="3890742">
            <a:off x="1513462" y="3471445"/>
            <a:ext cx="1541970" cy="663869"/>
          </a:xfrm>
          <a:custGeom>
            <a:avLst/>
            <a:gdLst>
              <a:gd name="connsiteX0" fmla="*/ 0 w 1448390"/>
              <a:gd name="connsiteY0" fmla="*/ 134669 h 598016"/>
              <a:gd name="connsiteX1" fmla="*/ 1448390 w 1448390"/>
              <a:gd name="connsiteY1" fmla="*/ 200057 h 598016"/>
              <a:gd name="connsiteX2" fmla="*/ 1234118 w 1448390"/>
              <a:gd name="connsiteY2" fmla="*/ 598016 h 598016"/>
              <a:gd name="connsiteX3" fmla="*/ 1199228 w 1448390"/>
              <a:gd name="connsiteY3" fmla="*/ 577223 h 598016"/>
              <a:gd name="connsiteX4" fmla="*/ 982063 w 1448390"/>
              <a:gd name="connsiteY4" fmla="*/ 491221 h 598016"/>
              <a:gd name="connsiteX5" fmla="*/ 200826 w 1448390"/>
              <a:gd name="connsiteY5" fmla="*/ 565874 h 598016"/>
              <a:gd name="connsiteX6" fmla="*/ 186573 w 1448390"/>
              <a:gd name="connsiteY6" fmla="*/ 573647 h 59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390" h="598016">
                <a:moveTo>
                  <a:pt x="0" y="134669"/>
                </a:moveTo>
                <a:cubicBezTo>
                  <a:pt x="467862" y="-65557"/>
                  <a:pt x="1000962" y="-41490"/>
                  <a:pt x="1448390" y="200057"/>
                </a:cubicBezTo>
                <a:lnTo>
                  <a:pt x="1234118" y="598016"/>
                </a:lnTo>
                <a:lnTo>
                  <a:pt x="1199228" y="577223"/>
                </a:lnTo>
                <a:cubicBezTo>
                  <a:pt x="1131296" y="541445"/>
                  <a:pt x="1058732" y="512445"/>
                  <a:pt x="982063" y="491221"/>
                </a:cubicBezTo>
                <a:cubicBezTo>
                  <a:pt x="713719" y="416935"/>
                  <a:pt x="439531" y="450209"/>
                  <a:pt x="200826" y="565874"/>
                </a:cubicBezTo>
                <a:lnTo>
                  <a:pt x="186573" y="573647"/>
                </a:lnTo>
                <a:close/>
              </a:path>
            </a:pathLst>
          </a:custGeom>
        </p:spPr>
      </p:pic>
      <p:pic>
        <p:nvPicPr>
          <p:cNvPr id="21" name="Picture 20" descr="a white question mark on a pink background">
            <a:extLst>
              <a:ext uri="{FF2B5EF4-FFF2-40B4-BE49-F238E27FC236}">
                <a16:creationId xmlns:a16="http://schemas.microsoft.com/office/drawing/2014/main" id="{3C65487B-B4B2-66E6-4789-E99F4D1C15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30492" t="5756" r="36013" b="7279"/>
          <a:stretch>
            <a:fillRect/>
          </a:stretch>
        </p:blipFill>
        <p:spPr bwMode="auto">
          <a:xfrm rot="17647712">
            <a:off x="848937" y="1173772"/>
            <a:ext cx="1125480" cy="2172496"/>
          </a:xfrm>
          <a:custGeom>
            <a:avLst/>
            <a:gdLst>
              <a:gd name="connsiteX0" fmla="*/ 430600 w 714435"/>
              <a:gd name="connsiteY0" fmla="*/ 0 h 1438013"/>
              <a:gd name="connsiteX1" fmla="*/ 636590 w 714435"/>
              <a:gd name="connsiteY1" fmla="*/ 1438013 h 1438013"/>
              <a:gd name="connsiteX2" fmla="*/ 182164 w 714435"/>
              <a:gd name="connsiteY2" fmla="*/ 1293069 h 1438013"/>
              <a:gd name="connsiteX3" fmla="*/ 202658 w 714435"/>
              <a:gd name="connsiteY3" fmla="*/ 1197561 h 1438013"/>
              <a:gd name="connsiteX4" fmla="*/ 64909 w 714435"/>
              <a:gd name="connsiteY4" fmla="*/ 395982 h 1438013"/>
              <a:gd name="connsiteX5" fmla="*/ 0 w 714435"/>
              <a:gd name="connsiteY5" fmla="*/ 288361 h 14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35" h="1438013">
                <a:moveTo>
                  <a:pt x="430600" y="0"/>
                </a:moveTo>
                <a:cubicBezTo>
                  <a:pt x="714211" y="423508"/>
                  <a:pt x="790029" y="952789"/>
                  <a:pt x="636590" y="1438013"/>
                </a:cubicBezTo>
                <a:lnTo>
                  <a:pt x="182164" y="1293069"/>
                </a:lnTo>
                <a:lnTo>
                  <a:pt x="202658" y="1197561"/>
                </a:lnTo>
                <a:cubicBezTo>
                  <a:pt x="246088" y="934487"/>
                  <a:pt x="202799" y="651380"/>
                  <a:pt x="64909" y="395982"/>
                </a:cubicBezTo>
                <a:lnTo>
                  <a:pt x="0" y="288361"/>
                </a:lnTo>
                <a:close/>
              </a:path>
            </a:pathLst>
          </a:custGeom>
          <a:noFill/>
          <a:extLst>
            <a:ext uri="{909E8E84-426E-40DD-AFC4-6F175D3DCCD1}">
              <a14:hiddenFill xmlns:a14="http://schemas.microsoft.com/office/drawing/2010/main">
                <a:solidFill>
                  <a:srgbClr val="FFFFFF"/>
                </a:solidFill>
              </a14:hiddenFill>
            </a:ext>
          </a:extLst>
        </p:spPr>
      </p:pic>
      <p:pic>
        <p:nvPicPr>
          <p:cNvPr id="22" name="Picture 21" descr="person holding Hello! sticker">
            <a:extLst>
              <a:ext uri="{FF2B5EF4-FFF2-40B4-BE49-F238E27FC236}">
                <a16:creationId xmlns:a16="http://schemas.microsoft.com/office/drawing/2014/main" id="{4172DC3B-B9AE-245A-D88F-6D38D34883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4477" t="3667" r="7981" b="3667"/>
          <a:stretch>
            <a:fillRect/>
          </a:stretch>
        </p:blipFill>
        <p:spPr bwMode="auto">
          <a:xfrm rot="21019168">
            <a:off x="-961256" y="2675214"/>
            <a:ext cx="1453655" cy="985746"/>
          </a:xfrm>
          <a:custGeom>
            <a:avLst/>
            <a:gdLst>
              <a:gd name="connsiteX0" fmla="*/ 1309459 w 1309459"/>
              <a:gd name="connsiteY0" fmla="*/ 0 h 925922"/>
              <a:gd name="connsiteX1" fmla="*/ 1309459 w 1309459"/>
              <a:gd name="connsiteY1" fmla="*/ 518236 h 925922"/>
              <a:gd name="connsiteX2" fmla="*/ 1309458 w 1309459"/>
              <a:gd name="connsiteY2" fmla="*/ 518236 h 925922"/>
              <a:gd name="connsiteX3" fmla="*/ 441242 w 1309459"/>
              <a:gd name="connsiteY3" fmla="*/ 855752 h 925922"/>
              <a:gd name="connsiteX4" fmla="*/ 373289 w 1309459"/>
              <a:gd name="connsiteY4" fmla="*/ 925922 h 925922"/>
              <a:gd name="connsiteX5" fmla="*/ 0 w 1309459"/>
              <a:gd name="connsiteY5" fmla="*/ 628994 h 925922"/>
              <a:gd name="connsiteX6" fmla="*/ 1309459 w 1309459"/>
              <a:gd name="connsiteY6" fmla="*/ 0 h 92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459" h="925922">
                <a:moveTo>
                  <a:pt x="1309459" y="0"/>
                </a:moveTo>
                <a:lnTo>
                  <a:pt x="1309459" y="518236"/>
                </a:lnTo>
                <a:lnTo>
                  <a:pt x="1309458" y="518236"/>
                </a:lnTo>
                <a:cubicBezTo>
                  <a:pt x="970399" y="518236"/>
                  <a:pt x="663439" y="647217"/>
                  <a:pt x="441242" y="855752"/>
                </a:cubicBezTo>
                <a:lnTo>
                  <a:pt x="373289" y="925922"/>
                </a:lnTo>
                <a:lnTo>
                  <a:pt x="0" y="628994"/>
                </a:lnTo>
                <a:cubicBezTo>
                  <a:pt x="317794" y="231510"/>
                  <a:pt x="799758" y="0"/>
                  <a:pt x="1309459" y="0"/>
                </a:cubicBezTo>
                <a:close/>
              </a:path>
            </a:pathLst>
          </a:cu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836F2CA2-E6A1-5073-C91A-CD6205926276}"/>
              </a:ext>
            </a:extLst>
          </p:cNvPr>
          <p:cNvPicPr>
            <a:picLocks noChangeAspect="1"/>
          </p:cNvPicPr>
          <p:nvPr/>
        </p:nvPicPr>
        <p:blipFill rotWithShape="1">
          <a:blip r:embed="rId9"/>
          <a:srcRect t="17160" b="17160"/>
          <a:stretch/>
        </p:blipFill>
        <p:spPr>
          <a:xfrm rot="16166672">
            <a:off x="-1723883" y="4026586"/>
            <a:ext cx="1734907" cy="727205"/>
          </a:xfrm>
          <a:custGeom>
            <a:avLst/>
            <a:gdLst>
              <a:gd name="connsiteX0" fmla="*/ 1446738 w 1446738"/>
              <a:gd name="connsiteY0" fmla="*/ 216682 h 632338"/>
              <a:gd name="connsiteX1" fmla="*/ 1212767 w 1446738"/>
              <a:gd name="connsiteY1" fmla="*/ 632338 h 632338"/>
              <a:gd name="connsiteX2" fmla="*/ 1199461 w 1446738"/>
              <a:gd name="connsiteY2" fmla="*/ 623037 h 632338"/>
              <a:gd name="connsiteX3" fmla="*/ 431270 w 1446738"/>
              <a:gd name="connsiteY3" fmla="*/ 462452 h 632338"/>
              <a:gd name="connsiteX4" fmla="*/ 205926 w 1446738"/>
              <a:gd name="connsiteY4" fmla="*/ 523912 h 632338"/>
              <a:gd name="connsiteX5" fmla="*/ 168952 w 1446738"/>
              <a:gd name="connsiteY5" fmla="*/ 540721 h 632338"/>
              <a:gd name="connsiteX6" fmla="*/ 0 w 1446738"/>
              <a:gd name="connsiteY6" fmla="*/ 121506 h 632338"/>
              <a:gd name="connsiteX7" fmla="*/ 1446738 w 1446738"/>
              <a:gd name="connsiteY7" fmla="*/ 216682 h 63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738" h="632338">
                <a:moveTo>
                  <a:pt x="1446738" y="216682"/>
                </a:moveTo>
                <a:lnTo>
                  <a:pt x="1212767" y="632338"/>
                </a:lnTo>
                <a:lnTo>
                  <a:pt x="1199461" y="623037"/>
                </a:lnTo>
                <a:cubicBezTo>
                  <a:pt x="975009" y="481684"/>
                  <a:pt x="706183" y="418294"/>
                  <a:pt x="431270" y="462452"/>
                </a:cubicBezTo>
                <a:cubicBezTo>
                  <a:pt x="352724" y="475068"/>
                  <a:pt x="277398" y="495867"/>
                  <a:pt x="205926" y="523912"/>
                </a:cubicBezTo>
                <a:lnTo>
                  <a:pt x="168952" y="540721"/>
                </a:lnTo>
                <a:lnTo>
                  <a:pt x="0" y="121506"/>
                </a:lnTo>
                <a:cubicBezTo>
                  <a:pt x="471395" y="-69082"/>
                  <a:pt x="1003886" y="-34052"/>
                  <a:pt x="1446738" y="216682"/>
                </a:cubicBezTo>
                <a:close/>
              </a:path>
            </a:pathLst>
          </a:custGeom>
        </p:spPr>
      </p:pic>
      <p:sp>
        <p:nvSpPr>
          <p:cNvPr id="9" name="TextBox 8">
            <a:extLst>
              <a:ext uri="{FF2B5EF4-FFF2-40B4-BE49-F238E27FC236}">
                <a16:creationId xmlns:a16="http://schemas.microsoft.com/office/drawing/2014/main" id="{4F0A145F-FA59-3CA5-1756-31353CEB4488}"/>
              </a:ext>
            </a:extLst>
          </p:cNvPr>
          <p:cNvSpPr txBox="1"/>
          <p:nvPr/>
        </p:nvSpPr>
        <p:spPr>
          <a:xfrm>
            <a:off x="-171011" y="3546584"/>
            <a:ext cx="2119260" cy="1569660"/>
          </a:xfrm>
          <a:prstGeom prst="rect">
            <a:avLst/>
          </a:prstGeom>
          <a:noFill/>
        </p:spPr>
        <p:txBody>
          <a:bodyPr wrap="square" rtlCol="0">
            <a:spAutoFit/>
          </a:bodyPr>
          <a:lstStyle/>
          <a:p>
            <a:pPr algn="ctr"/>
            <a:r>
              <a:rPr lang="en-US" sz="3200" i="0">
                <a:solidFill>
                  <a:srgbClr val="303030"/>
                </a:solidFill>
                <a:effectLst/>
                <a:latin typeface="Abadi Extra Light" panose="020F0502020204030204" pitchFamily="34" charset="0"/>
              </a:rPr>
              <a:t>Data Science Wheel</a:t>
            </a:r>
            <a:endParaRPr lang="en-IN" sz="3200">
              <a:latin typeface="Abadi Extra Light" panose="020F0502020204030204" pitchFamily="34" charset="0"/>
            </a:endParaRPr>
          </a:p>
        </p:txBody>
      </p:sp>
    </p:spTree>
    <p:extLst>
      <p:ext uri="{BB962C8B-B14F-4D97-AF65-F5344CB8AC3E}">
        <p14:creationId xmlns:p14="http://schemas.microsoft.com/office/powerpoint/2010/main" val="18846553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5A0FEA9-98BC-2348-BA2A-B5A49162CA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24437" y="6863952"/>
            <a:ext cx="5212480" cy="3785397"/>
          </a:xfrm>
          <a:prstGeom prst="rect">
            <a:avLst/>
          </a:prstGeom>
        </p:spPr>
      </p:pic>
      <p:pic>
        <p:nvPicPr>
          <p:cNvPr id="15" name="Graphic 14">
            <a:extLst>
              <a:ext uri="{FF2B5EF4-FFF2-40B4-BE49-F238E27FC236}">
                <a16:creationId xmlns:a16="http://schemas.microsoft.com/office/drawing/2014/main" id="{3B2F5CB0-28E2-B89F-9D8F-FBC9C5A3B8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72560" y="6833339"/>
            <a:ext cx="5212480" cy="3785397"/>
          </a:xfrm>
          <a:prstGeom prst="rect">
            <a:avLst/>
          </a:prstGeom>
        </p:spPr>
      </p:pic>
      <p:pic>
        <p:nvPicPr>
          <p:cNvPr id="16" name="Graphic 15">
            <a:extLst>
              <a:ext uri="{FF2B5EF4-FFF2-40B4-BE49-F238E27FC236}">
                <a16:creationId xmlns:a16="http://schemas.microsoft.com/office/drawing/2014/main" id="{90E26B28-8CEA-DA1B-9555-C26867D743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0024" y="6894565"/>
            <a:ext cx="5212480" cy="3785397"/>
          </a:xfrm>
          <a:prstGeom prst="rect">
            <a:avLst/>
          </a:prstGeom>
        </p:spPr>
      </p:pic>
      <p:sp>
        <p:nvSpPr>
          <p:cNvPr id="4" name="TextBox 3">
            <a:extLst>
              <a:ext uri="{FF2B5EF4-FFF2-40B4-BE49-F238E27FC236}">
                <a16:creationId xmlns:a16="http://schemas.microsoft.com/office/drawing/2014/main" id="{CEE4DE96-22F2-0CA7-D7E5-2C69FEB66742}"/>
              </a:ext>
            </a:extLst>
          </p:cNvPr>
          <p:cNvSpPr txBox="1"/>
          <p:nvPr/>
        </p:nvSpPr>
        <p:spPr>
          <a:xfrm>
            <a:off x="3039599" y="1653758"/>
            <a:ext cx="8596372" cy="4893647"/>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US" sz="2400">
                <a:latin typeface="Couture" panose="020B0604020202020204"/>
              </a:rPr>
              <a:t>The dataset encompasses metadata for around 39,000 articles published by Mashable over a span of two years. </a:t>
            </a:r>
          </a:p>
          <a:p>
            <a:pPr marL="342900" indent="-342900">
              <a:buFont typeface="Arial" panose="020B0604020202020204" pitchFamily="34" charset="0"/>
              <a:buChar char="•"/>
            </a:pPr>
            <a:endParaRPr lang="en-US" sz="2400">
              <a:latin typeface="Couture" panose="020B0604020202020204"/>
            </a:endParaRPr>
          </a:p>
          <a:p>
            <a:pPr marL="342900" indent="-342900">
              <a:buFont typeface="Arial" panose="020B0604020202020204" pitchFamily="34" charset="0"/>
              <a:buChar char="•"/>
            </a:pPr>
            <a:r>
              <a:rPr lang="en-US" sz="2400">
                <a:latin typeface="Couture" panose="020B0604020202020204"/>
              </a:rPr>
              <a:t>This wealth of data allows for </a:t>
            </a:r>
            <a:r>
              <a:rPr lang="en-US" sz="2400">
                <a:effectLst/>
                <a:latin typeface="Couture" panose="020B0604020202020204"/>
                <a:ea typeface="Calibri" panose="020F0502020204030204" pitchFamily="34" charset="0"/>
              </a:rPr>
              <a:t>an extensive exploration of online content and engagement. </a:t>
            </a:r>
          </a:p>
          <a:p>
            <a:pPr marL="342900" indent="-342900">
              <a:buFont typeface="Arial" panose="020B0604020202020204" pitchFamily="34" charset="0"/>
              <a:buChar char="•"/>
            </a:pPr>
            <a:endParaRPr lang="en-US" sz="2400">
              <a:effectLst/>
              <a:latin typeface="Couture" panose="020B0604020202020204"/>
              <a:ea typeface="Calibri" panose="020F0502020204030204" pitchFamily="34" charset="0"/>
            </a:endParaRPr>
          </a:p>
          <a:p>
            <a:pPr marL="342900" indent="-342900">
              <a:buFont typeface="Arial" panose="020B0604020202020204" pitchFamily="34" charset="0"/>
              <a:buChar char="•"/>
            </a:pPr>
            <a:r>
              <a:rPr lang="en-IN" sz="2400">
                <a:latin typeface="Couture" panose="020B0604020202020204"/>
                <a:cs typeface="Arial"/>
              </a:rPr>
              <a:t>We have a heterogeneous set of features, including </a:t>
            </a:r>
            <a:r>
              <a:rPr lang="en-US" sz="2400">
                <a:effectLst/>
                <a:latin typeface="Couture" panose="020B0604020202020204"/>
                <a:ea typeface="Calibri" panose="020F0502020204030204" pitchFamily="34" charset="0"/>
              </a:rPr>
              <a:t>61 attributes</a:t>
            </a:r>
            <a:r>
              <a:rPr lang="en-IN" sz="2400">
                <a:effectLst/>
                <a:latin typeface="Couture" panose="020B0604020202020204"/>
                <a:ea typeface="Calibri" panose="020F0502020204030204" pitchFamily="34" charset="0"/>
                <a:cs typeface="Arial"/>
              </a:rPr>
              <a:t> </a:t>
            </a:r>
            <a:r>
              <a:rPr lang="en-US" sz="2400">
                <a:latin typeface="Couture" panose="020B0604020202020204"/>
                <a:cs typeface="Arial"/>
              </a:rPr>
              <a:t>which </a:t>
            </a:r>
            <a:r>
              <a:rPr lang="en-US" sz="2400">
                <a:effectLst/>
                <a:latin typeface="Couture" panose="020B0604020202020204"/>
                <a:ea typeface="Calibri" panose="020F0502020204030204" pitchFamily="34" charset="0"/>
              </a:rPr>
              <a:t>provides a comprehensive view of each article.</a:t>
            </a:r>
          </a:p>
          <a:p>
            <a:pPr marL="342900" indent="-342900">
              <a:buFont typeface="Arial" panose="020B0604020202020204" pitchFamily="34" charset="0"/>
              <a:buChar char="•"/>
            </a:pPr>
            <a:endParaRPr lang="en-US" sz="2400">
              <a:latin typeface="Couture" panose="020B0604020202020204"/>
              <a:ea typeface="Calibri" panose="020F0502020204030204" pitchFamily="34" charset="0"/>
              <a:cs typeface="Arial"/>
            </a:endParaRPr>
          </a:p>
          <a:p>
            <a:pPr marL="342900" indent="-342900">
              <a:buFont typeface="Arial" panose="020B0604020202020204" pitchFamily="34" charset="0"/>
              <a:buChar char="•"/>
            </a:pPr>
            <a:r>
              <a:rPr lang="en-IN" sz="2400">
                <a:latin typeface="Couture" panose="020B0604020202020204"/>
                <a:cs typeface="Arial"/>
              </a:rPr>
              <a:t>For example, we have details on the title and content's word count, the number of unique and continuous words, the number of links, photos, and videos, as well as the subjectivity and sentiment polarity of the text. </a:t>
            </a:r>
          </a:p>
        </p:txBody>
      </p:sp>
      <p:cxnSp>
        <p:nvCxnSpPr>
          <p:cNvPr id="2" name="Straight Connector 1">
            <a:extLst>
              <a:ext uri="{FF2B5EF4-FFF2-40B4-BE49-F238E27FC236}">
                <a16:creationId xmlns:a16="http://schemas.microsoft.com/office/drawing/2014/main" id="{07274B33-944F-5785-929F-68EB25099585}"/>
              </a:ext>
            </a:extLst>
          </p:cNvPr>
          <p:cNvCxnSpPr>
            <a:cxnSpLocks/>
          </p:cNvCxnSpPr>
          <p:nvPr/>
        </p:nvCxnSpPr>
        <p:spPr>
          <a:xfrm>
            <a:off x="3447807" y="1184753"/>
            <a:ext cx="7875351" cy="102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16827AD-FCC1-23CC-8F81-DB0E1D14E610}"/>
              </a:ext>
            </a:extLst>
          </p:cNvPr>
          <p:cNvSpPr txBox="1"/>
          <p:nvPr/>
        </p:nvSpPr>
        <p:spPr>
          <a:xfrm>
            <a:off x="3598606" y="271690"/>
            <a:ext cx="7629832" cy="923330"/>
          </a:xfrm>
          <a:prstGeom prst="rect">
            <a:avLst/>
          </a:prstGeom>
          <a:noFill/>
        </p:spPr>
        <p:txBody>
          <a:bodyPr wrap="square" lIns="91440" tIns="45720" rIns="91440" bIns="45720" rtlCol="0" anchor="t">
            <a:spAutoFit/>
          </a:bodyPr>
          <a:lstStyle/>
          <a:p>
            <a:r>
              <a:rPr lang="en-IN" sz="5400" b="1">
                <a:latin typeface="Couture"/>
              </a:rPr>
              <a:t>Data Description </a:t>
            </a:r>
          </a:p>
        </p:txBody>
      </p:sp>
      <p:pic>
        <p:nvPicPr>
          <p:cNvPr id="6" name="Picture 5">
            <a:extLst>
              <a:ext uri="{FF2B5EF4-FFF2-40B4-BE49-F238E27FC236}">
                <a16:creationId xmlns:a16="http://schemas.microsoft.com/office/drawing/2014/main" id="{25B62DDD-1D6D-3482-A5EC-9D3001370A3C}"/>
              </a:ext>
            </a:extLst>
          </p:cNvPr>
          <p:cNvPicPr>
            <a:picLocks noChangeAspect="1"/>
          </p:cNvPicPr>
          <p:nvPr/>
        </p:nvPicPr>
        <p:blipFill rotWithShape="1">
          <a:blip r:embed="rId4"/>
          <a:srcRect t="-3128" b="-3128"/>
          <a:stretch/>
        </p:blipFill>
        <p:spPr>
          <a:xfrm rot="2868993">
            <a:off x="-982285" y="5328351"/>
            <a:ext cx="1536021" cy="758111"/>
          </a:xfrm>
          <a:custGeom>
            <a:avLst/>
            <a:gdLst>
              <a:gd name="connsiteX0" fmla="*/ 152193 w 1442801"/>
              <a:gd name="connsiteY0" fmla="*/ 160548 h 682910"/>
              <a:gd name="connsiteX1" fmla="*/ 222786 w 1442801"/>
              <a:gd name="connsiteY1" fmla="*/ 182374 h 682910"/>
              <a:gd name="connsiteX2" fmla="*/ 1103964 w 1442801"/>
              <a:gd name="connsiteY2" fmla="*/ 47339 h 682910"/>
              <a:gd name="connsiteX3" fmla="*/ 1176392 w 1442801"/>
              <a:gd name="connsiteY3" fmla="*/ 0 h 682910"/>
              <a:gd name="connsiteX4" fmla="*/ 1442801 w 1442801"/>
              <a:gd name="connsiteY4" fmla="*/ 430925 h 682910"/>
              <a:gd name="connsiteX5" fmla="*/ 0 w 1442801"/>
              <a:gd name="connsiteY5" fmla="*/ 586131 h 68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2801" h="682910">
                <a:moveTo>
                  <a:pt x="152193" y="160548"/>
                </a:moveTo>
                <a:lnTo>
                  <a:pt x="222786" y="182374"/>
                </a:lnTo>
                <a:cubicBezTo>
                  <a:pt x="517644" y="256805"/>
                  <a:pt x="834699" y="205841"/>
                  <a:pt x="1103964" y="47339"/>
                </a:cubicBezTo>
                <a:lnTo>
                  <a:pt x="1176392" y="0"/>
                </a:lnTo>
                <a:lnTo>
                  <a:pt x="1442801" y="430925"/>
                </a:lnTo>
                <a:cubicBezTo>
                  <a:pt x="1010005" y="699689"/>
                  <a:pt x="478962" y="756814"/>
                  <a:pt x="0" y="586131"/>
                </a:cubicBezTo>
                <a:close/>
              </a:path>
            </a:pathLst>
          </a:custGeom>
        </p:spPr>
      </p:pic>
      <p:pic>
        <p:nvPicPr>
          <p:cNvPr id="7" name="Picture 6">
            <a:extLst>
              <a:ext uri="{FF2B5EF4-FFF2-40B4-BE49-F238E27FC236}">
                <a16:creationId xmlns:a16="http://schemas.microsoft.com/office/drawing/2014/main" id="{8EAE40FB-B107-10A5-552E-582A3D5A0358}"/>
              </a:ext>
            </a:extLst>
          </p:cNvPr>
          <p:cNvPicPr>
            <a:picLocks noChangeAspect="1"/>
          </p:cNvPicPr>
          <p:nvPr/>
        </p:nvPicPr>
        <p:blipFill rotWithShape="1">
          <a:blip r:embed="rId5"/>
          <a:srcRect l="8884" t="9611" r="-154" b="50000"/>
          <a:stretch/>
        </p:blipFill>
        <p:spPr>
          <a:xfrm rot="21019168">
            <a:off x="221173" y="5701896"/>
            <a:ext cx="1613395" cy="661842"/>
          </a:xfrm>
          <a:custGeom>
            <a:avLst/>
            <a:gdLst>
              <a:gd name="connsiteX0" fmla="*/ 220274 w 1453353"/>
              <a:gd name="connsiteY0" fmla="*/ 0 h 621675"/>
              <a:gd name="connsiteX1" fmla="*/ 248763 w 1453353"/>
              <a:gd name="connsiteY1" fmla="*/ 12880 h 621675"/>
              <a:gd name="connsiteX2" fmla="*/ 726695 w 1453353"/>
              <a:gd name="connsiteY2" fmla="*/ 103437 h 621675"/>
              <a:gd name="connsiteX3" fmla="*/ 1204627 w 1453353"/>
              <a:gd name="connsiteY3" fmla="*/ 12880 h 621675"/>
              <a:gd name="connsiteX4" fmla="*/ 1233090 w 1453353"/>
              <a:gd name="connsiteY4" fmla="*/ 11 h 621675"/>
              <a:gd name="connsiteX5" fmla="*/ 1453353 w 1453353"/>
              <a:gd name="connsiteY5" fmla="*/ 456253 h 621675"/>
              <a:gd name="connsiteX6" fmla="*/ 0 w 1453353"/>
              <a:gd name="connsiteY6" fmla="*/ 456236 h 62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353" h="621675">
                <a:moveTo>
                  <a:pt x="220274" y="0"/>
                </a:moveTo>
                <a:lnTo>
                  <a:pt x="248763" y="12880"/>
                </a:lnTo>
                <a:cubicBezTo>
                  <a:pt x="395660" y="71192"/>
                  <a:pt x="557165" y="103437"/>
                  <a:pt x="726695" y="103437"/>
                </a:cubicBezTo>
                <a:cubicBezTo>
                  <a:pt x="896225" y="103437"/>
                  <a:pt x="1057729" y="71192"/>
                  <a:pt x="1204627" y="12880"/>
                </a:cubicBezTo>
                <a:lnTo>
                  <a:pt x="1233090" y="11"/>
                </a:lnTo>
                <a:lnTo>
                  <a:pt x="1453353" y="456253"/>
                </a:lnTo>
                <a:cubicBezTo>
                  <a:pt x="994135" y="676822"/>
                  <a:pt x="459212" y="676816"/>
                  <a:pt x="0" y="456236"/>
                </a:cubicBezTo>
                <a:close/>
              </a:path>
            </a:pathLst>
          </a:custGeom>
        </p:spPr>
      </p:pic>
      <p:pic>
        <p:nvPicPr>
          <p:cNvPr id="8" name="Picture 7">
            <a:extLst>
              <a:ext uri="{FF2B5EF4-FFF2-40B4-BE49-F238E27FC236}">
                <a16:creationId xmlns:a16="http://schemas.microsoft.com/office/drawing/2014/main" id="{8712A25A-004D-AEA3-C8A3-B2010E27843A}"/>
              </a:ext>
            </a:extLst>
          </p:cNvPr>
          <p:cNvPicPr>
            <a:picLocks noChangeAspect="1"/>
          </p:cNvPicPr>
          <p:nvPr/>
        </p:nvPicPr>
        <p:blipFill rotWithShape="1">
          <a:blip r:embed="rId6"/>
          <a:srcRect l="-8657" t="-3381" r="8657" b="21279"/>
          <a:stretch/>
        </p:blipFill>
        <p:spPr>
          <a:xfrm rot="21019168">
            <a:off x="1534326" y="4594586"/>
            <a:ext cx="1250490" cy="1313450"/>
          </a:xfrm>
          <a:custGeom>
            <a:avLst/>
            <a:gdLst>
              <a:gd name="connsiteX0" fmla="*/ 685745 w 1126447"/>
              <a:gd name="connsiteY0" fmla="*/ 0 h 1233738"/>
              <a:gd name="connsiteX1" fmla="*/ 1126447 w 1126447"/>
              <a:gd name="connsiteY1" fmla="*/ 100331 h 1233738"/>
              <a:gd name="connsiteX2" fmla="*/ 220273 w 1126447"/>
              <a:gd name="connsiteY2" fmla="*/ 1233738 h 1233738"/>
              <a:gd name="connsiteX3" fmla="*/ 0 w 1126447"/>
              <a:gd name="connsiteY3" fmla="*/ 777502 h 1233738"/>
              <a:gd name="connsiteX4" fmla="*/ 78842 w 1126447"/>
              <a:gd name="connsiteY4" fmla="*/ 741857 h 1233738"/>
              <a:gd name="connsiteX5" fmla="*/ 666221 w 1126447"/>
              <a:gd name="connsiteY5" fmla="*/ 71263 h 123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447" h="1233738">
                <a:moveTo>
                  <a:pt x="685745" y="0"/>
                </a:moveTo>
                <a:lnTo>
                  <a:pt x="1126447" y="100331"/>
                </a:lnTo>
                <a:cubicBezTo>
                  <a:pt x="1013028" y="595986"/>
                  <a:pt x="679499" y="1013151"/>
                  <a:pt x="220273" y="1233738"/>
                </a:cubicBezTo>
                <a:lnTo>
                  <a:pt x="0" y="777502"/>
                </a:lnTo>
                <a:lnTo>
                  <a:pt x="78842" y="741857"/>
                </a:lnTo>
                <a:cubicBezTo>
                  <a:pt x="357206" y="599938"/>
                  <a:pt x="570554" y="359931"/>
                  <a:pt x="666221" y="71263"/>
                </a:cubicBezTo>
                <a:close/>
              </a:path>
            </a:pathLst>
          </a:custGeom>
        </p:spPr>
      </p:pic>
      <p:pic>
        <p:nvPicPr>
          <p:cNvPr id="9" name="Picture 8">
            <a:extLst>
              <a:ext uri="{FF2B5EF4-FFF2-40B4-BE49-F238E27FC236}">
                <a16:creationId xmlns:a16="http://schemas.microsoft.com/office/drawing/2014/main" id="{B7871635-C449-0FF6-748D-267CC61A903E}"/>
              </a:ext>
            </a:extLst>
          </p:cNvPr>
          <p:cNvPicPr>
            <a:picLocks noChangeAspect="1"/>
          </p:cNvPicPr>
          <p:nvPr/>
        </p:nvPicPr>
        <p:blipFill>
          <a:blip r:embed="rId7"/>
          <a:srcRect l="2318" t="21898" r="778" b="5692"/>
          <a:stretch>
            <a:fillRect/>
          </a:stretch>
        </p:blipFill>
        <p:spPr>
          <a:xfrm rot="3890742">
            <a:off x="1513463" y="3471444"/>
            <a:ext cx="1541971" cy="663869"/>
          </a:xfrm>
          <a:custGeom>
            <a:avLst/>
            <a:gdLst>
              <a:gd name="connsiteX0" fmla="*/ 0 w 1448390"/>
              <a:gd name="connsiteY0" fmla="*/ 134669 h 598016"/>
              <a:gd name="connsiteX1" fmla="*/ 1448390 w 1448390"/>
              <a:gd name="connsiteY1" fmla="*/ 200057 h 598016"/>
              <a:gd name="connsiteX2" fmla="*/ 1234118 w 1448390"/>
              <a:gd name="connsiteY2" fmla="*/ 598016 h 598016"/>
              <a:gd name="connsiteX3" fmla="*/ 1199228 w 1448390"/>
              <a:gd name="connsiteY3" fmla="*/ 577223 h 598016"/>
              <a:gd name="connsiteX4" fmla="*/ 982063 w 1448390"/>
              <a:gd name="connsiteY4" fmla="*/ 491221 h 598016"/>
              <a:gd name="connsiteX5" fmla="*/ 200826 w 1448390"/>
              <a:gd name="connsiteY5" fmla="*/ 565874 h 598016"/>
              <a:gd name="connsiteX6" fmla="*/ 186573 w 1448390"/>
              <a:gd name="connsiteY6" fmla="*/ 573647 h 59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390" h="598016">
                <a:moveTo>
                  <a:pt x="0" y="134669"/>
                </a:moveTo>
                <a:cubicBezTo>
                  <a:pt x="467862" y="-65557"/>
                  <a:pt x="1000962" y="-41490"/>
                  <a:pt x="1448390" y="200057"/>
                </a:cubicBezTo>
                <a:lnTo>
                  <a:pt x="1234118" y="598016"/>
                </a:lnTo>
                <a:lnTo>
                  <a:pt x="1199228" y="577223"/>
                </a:lnTo>
                <a:cubicBezTo>
                  <a:pt x="1131296" y="541445"/>
                  <a:pt x="1058732" y="512445"/>
                  <a:pt x="982063" y="491221"/>
                </a:cubicBezTo>
                <a:cubicBezTo>
                  <a:pt x="713719" y="416935"/>
                  <a:pt x="439531" y="450209"/>
                  <a:pt x="200826" y="565874"/>
                </a:cubicBezTo>
                <a:lnTo>
                  <a:pt x="186573" y="573647"/>
                </a:lnTo>
                <a:close/>
              </a:path>
            </a:pathLst>
          </a:custGeom>
        </p:spPr>
      </p:pic>
      <p:pic>
        <p:nvPicPr>
          <p:cNvPr id="10" name="Picture 9" descr="a white question mark on a pink background">
            <a:extLst>
              <a:ext uri="{FF2B5EF4-FFF2-40B4-BE49-F238E27FC236}">
                <a16:creationId xmlns:a16="http://schemas.microsoft.com/office/drawing/2014/main" id="{0A1D19C9-5632-B67F-3428-D0B01C9D18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30492" t="5756" r="36013" b="7279"/>
          <a:stretch>
            <a:fillRect/>
          </a:stretch>
        </p:blipFill>
        <p:spPr bwMode="auto">
          <a:xfrm rot="17647712">
            <a:off x="848938" y="1173771"/>
            <a:ext cx="1125480" cy="2172496"/>
          </a:xfrm>
          <a:custGeom>
            <a:avLst/>
            <a:gdLst>
              <a:gd name="connsiteX0" fmla="*/ 430600 w 714435"/>
              <a:gd name="connsiteY0" fmla="*/ 0 h 1438013"/>
              <a:gd name="connsiteX1" fmla="*/ 636590 w 714435"/>
              <a:gd name="connsiteY1" fmla="*/ 1438013 h 1438013"/>
              <a:gd name="connsiteX2" fmla="*/ 182164 w 714435"/>
              <a:gd name="connsiteY2" fmla="*/ 1293069 h 1438013"/>
              <a:gd name="connsiteX3" fmla="*/ 202658 w 714435"/>
              <a:gd name="connsiteY3" fmla="*/ 1197561 h 1438013"/>
              <a:gd name="connsiteX4" fmla="*/ 64909 w 714435"/>
              <a:gd name="connsiteY4" fmla="*/ 395982 h 1438013"/>
              <a:gd name="connsiteX5" fmla="*/ 0 w 714435"/>
              <a:gd name="connsiteY5" fmla="*/ 288361 h 14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35" h="1438013">
                <a:moveTo>
                  <a:pt x="430600" y="0"/>
                </a:moveTo>
                <a:cubicBezTo>
                  <a:pt x="714211" y="423508"/>
                  <a:pt x="790029" y="952789"/>
                  <a:pt x="636590" y="1438013"/>
                </a:cubicBezTo>
                <a:lnTo>
                  <a:pt x="182164" y="1293069"/>
                </a:lnTo>
                <a:lnTo>
                  <a:pt x="202658" y="1197561"/>
                </a:lnTo>
                <a:cubicBezTo>
                  <a:pt x="246088" y="934487"/>
                  <a:pt x="202799" y="651380"/>
                  <a:pt x="64909" y="395982"/>
                </a:cubicBezTo>
                <a:lnTo>
                  <a:pt x="0" y="288361"/>
                </a:lnTo>
                <a:close/>
              </a:path>
            </a:pathLst>
          </a:custGeom>
          <a:noFill/>
          <a:extLst>
            <a:ext uri="{909E8E84-426E-40DD-AFC4-6F175D3DCCD1}">
              <a14:hiddenFill xmlns:a14="http://schemas.microsoft.com/office/drawing/2010/main">
                <a:solidFill>
                  <a:srgbClr val="FFFFFF"/>
                </a:solidFill>
              </a14:hiddenFill>
            </a:ext>
          </a:extLst>
        </p:spPr>
      </p:pic>
      <p:pic>
        <p:nvPicPr>
          <p:cNvPr id="11" name="Picture 10" descr="person holding Hello! sticker">
            <a:extLst>
              <a:ext uri="{FF2B5EF4-FFF2-40B4-BE49-F238E27FC236}">
                <a16:creationId xmlns:a16="http://schemas.microsoft.com/office/drawing/2014/main" id="{8D614D92-9A48-B484-1ED9-D28F85873EC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4477" t="3667" r="7981" b="3667"/>
          <a:stretch>
            <a:fillRect/>
          </a:stretch>
        </p:blipFill>
        <p:spPr bwMode="auto">
          <a:xfrm rot="21019168">
            <a:off x="-961256" y="2675213"/>
            <a:ext cx="1453655" cy="985747"/>
          </a:xfrm>
          <a:custGeom>
            <a:avLst/>
            <a:gdLst>
              <a:gd name="connsiteX0" fmla="*/ 1309459 w 1309459"/>
              <a:gd name="connsiteY0" fmla="*/ 0 h 925922"/>
              <a:gd name="connsiteX1" fmla="*/ 1309459 w 1309459"/>
              <a:gd name="connsiteY1" fmla="*/ 518236 h 925922"/>
              <a:gd name="connsiteX2" fmla="*/ 1309458 w 1309459"/>
              <a:gd name="connsiteY2" fmla="*/ 518236 h 925922"/>
              <a:gd name="connsiteX3" fmla="*/ 441242 w 1309459"/>
              <a:gd name="connsiteY3" fmla="*/ 855752 h 925922"/>
              <a:gd name="connsiteX4" fmla="*/ 373289 w 1309459"/>
              <a:gd name="connsiteY4" fmla="*/ 925922 h 925922"/>
              <a:gd name="connsiteX5" fmla="*/ 0 w 1309459"/>
              <a:gd name="connsiteY5" fmla="*/ 628994 h 925922"/>
              <a:gd name="connsiteX6" fmla="*/ 1309459 w 1309459"/>
              <a:gd name="connsiteY6" fmla="*/ 0 h 92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459" h="925922">
                <a:moveTo>
                  <a:pt x="1309459" y="0"/>
                </a:moveTo>
                <a:lnTo>
                  <a:pt x="1309459" y="518236"/>
                </a:lnTo>
                <a:lnTo>
                  <a:pt x="1309458" y="518236"/>
                </a:lnTo>
                <a:cubicBezTo>
                  <a:pt x="970399" y="518236"/>
                  <a:pt x="663439" y="647217"/>
                  <a:pt x="441242" y="855752"/>
                </a:cubicBezTo>
                <a:lnTo>
                  <a:pt x="373289" y="925922"/>
                </a:lnTo>
                <a:lnTo>
                  <a:pt x="0" y="628994"/>
                </a:lnTo>
                <a:cubicBezTo>
                  <a:pt x="317794" y="231510"/>
                  <a:pt x="799758" y="0"/>
                  <a:pt x="1309459" y="0"/>
                </a:cubicBezTo>
                <a:close/>
              </a:path>
            </a:pathLst>
          </a:cu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4180E5A-D8CD-40BF-3A20-3DE77AB66FD3}"/>
              </a:ext>
            </a:extLst>
          </p:cNvPr>
          <p:cNvPicPr>
            <a:picLocks noChangeAspect="1"/>
          </p:cNvPicPr>
          <p:nvPr/>
        </p:nvPicPr>
        <p:blipFill rotWithShape="1">
          <a:blip r:embed="rId10"/>
          <a:srcRect t="17160" b="17160"/>
          <a:stretch/>
        </p:blipFill>
        <p:spPr>
          <a:xfrm rot="16166672">
            <a:off x="-1723883" y="4026586"/>
            <a:ext cx="1734907" cy="727205"/>
          </a:xfrm>
          <a:custGeom>
            <a:avLst/>
            <a:gdLst>
              <a:gd name="connsiteX0" fmla="*/ 1446738 w 1446738"/>
              <a:gd name="connsiteY0" fmla="*/ 216682 h 632338"/>
              <a:gd name="connsiteX1" fmla="*/ 1212767 w 1446738"/>
              <a:gd name="connsiteY1" fmla="*/ 632338 h 632338"/>
              <a:gd name="connsiteX2" fmla="*/ 1199461 w 1446738"/>
              <a:gd name="connsiteY2" fmla="*/ 623037 h 632338"/>
              <a:gd name="connsiteX3" fmla="*/ 431270 w 1446738"/>
              <a:gd name="connsiteY3" fmla="*/ 462452 h 632338"/>
              <a:gd name="connsiteX4" fmla="*/ 205926 w 1446738"/>
              <a:gd name="connsiteY4" fmla="*/ 523912 h 632338"/>
              <a:gd name="connsiteX5" fmla="*/ 168952 w 1446738"/>
              <a:gd name="connsiteY5" fmla="*/ 540721 h 632338"/>
              <a:gd name="connsiteX6" fmla="*/ 0 w 1446738"/>
              <a:gd name="connsiteY6" fmla="*/ 121506 h 632338"/>
              <a:gd name="connsiteX7" fmla="*/ 1446738 w 1446738"/>
              <a:gd name="connsiteY7" fmla="*/ 216682 h 63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738" h="632338">
                <a:moveTo>
                  <a:pt x="1446738" y="216682"/>
                </a:moveTo>
                <a:lnTo>
                  <a:pt x="1212767" y="632338"/>
                </a:lnTo>
                <a:lnTo>
                  <a:pt x="1199461" y="623037"/>
                </a:lnTo>
                <a:cubicBezTo>
                  <a:pt x="975009" y="481684"/>
                  <a:pt x="706183" y="418294"/>
                  <a:pt x="431270" y="462452"/>
                </a:cubicBezTo>
                <a:cubicBezTo>
                  <a:pt x="352724" y="475068"/>
                  <a:pt x="277398" y="495867"/>
                  <a:pt x="205926" y="523912"/>
                </a:cubicBezTo>
                <a:lnTo>
                  <a:pt x="168952" y="540721"/>
                </a:lnTo>
                <a:lnTo>
                  <a:pt x="0" y="121506"/>
                </a:lnTo>
                <a:cubicBezTo>
                  <a:pt x="471395" y="-69082"/>
                  <a:pt x="1003886" y="-34052"/>
                  <a:pt x="1446738" y="216682"/>
                </a:cubicBezTo>
                <a:close/>
              </a:path>
            </a:pathLst>
          </a:custGeom>
        </p:spPr>
      </p:pic>
      <p:sp>
        <p:nvSpPr>
          <p:cNvPr id="17" name="TextBox 16">
            <a:extLst>
              <a:ext uri="{FF2B5EF4-FFF2-40B4-BE49-F238E27FC236}">
                <a16:creationId xmlns:a16="http://schemas.microsoft.com/office/drawing/2014/main" id="{82431515-3305-9322-9415-F3492BA06AC7}"/>
              </a:ext>
            </a:extLst>
          </p:cNvPr>
          <p:cNvSpPr txBox="1"/>
          <p:nvPr/>
        </p:nvSpPr>
        <p:spPr>
          <a:xfrm>
            <a:off x="-171011" y="3546584"/>
            <a:ext cx="2119260" cy="1569660"/>
          </a:xfrm>
          <a:prstGeom prst="rect">
            <a:avLst/>
          </a:prstGeom>
          <a:noFill/>
        </p:spPr>
        <p:txBody>
          <a:bodyPr wrap="square" rtlCol="0">
            <a:spAutoFit/>
          </a:bodyPr>
          <a:lstStyle/>
          <a:p>
            <a:pPr algn="ctr"/>
            <a:r>
              <a:rPr lang="en-US" sz="3200" i="0">
                <a:solidFill>
                  <a:srgbClr val="303030"/>
                </a:solidFill>
                <a:effectLst/>
                <a:latin typeface="Abadi Extra Light" panose="020F0502020204030204" pitchFamily="34" charset="0"/>
              </a:rPr>
              <a:t>Data Science Wheel</a:t>
            </a:r>
            <a:endParaRPr lang="en-IN" sz="3200">
              <a:latin typeface="Abadi Extra Light" panose="020F0502020204030204" pitchFamily="34" charset="0"/>
            </a:endParaRPr>
          </a:p>
        </p:txBody>
      </p:sp>
      <p:pic>
        <p:nvPicPr>
          <p:cNvPr id="5" name="Content Placeholder 4">
            <a:extLst>
              <a:ext uri="{FF2B5EF4-FFF2-40B4-BE49-F238E27FC236}">
                <a16:creationId xmlns:a16="http://schemas.microsoft.com/office/drawing/2014/main" id="{05BDF0FC-9FC8-2201-DB4C-0E9F454AA60A}"/>
              </a:ext>
            </a:extLst>
          </p:cNvPr>
          <p:cNvPicPr>
            <a:picLocks noGrp="1" noChangeAspect="1"/>
          </p:cNvPicPr>
          <p:nvPr>
            <p:ph idx="1"/>
          </p:nvPr>
        </p:nvPicPr>
        <p:blipFill>
          <a:blip r:embed="rId11"/>
          <a:stretch>
            <a:fillRect/>
          </a:stretch>
        </p:blipFill>
        <p:spPr>
          <a:xfrm>
            <a:off x="12688778" y="1836622"/>
            <a:ext cx="2808923" cy="2553566"/>
          </a:xfrm>
        </p:spPr>
      </p:pic>
    </p:spTree>
    <p:extLst>
      <p:ext uri="{BB962C8B-B14F-4D97-AF65-F5344CB8AC3E}">
        <p14:creationId xmlns:p14="http://schemas.microsoft.com/office/powerpoint/2010/main" val="320212665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691F98-54CC-5769-B5FF-74DCB74AF963}"/>
              </a:ext>
            </a:extLst>
          </p:cNvPr>
          <p:cNvPicPr>
            <a:picLocks noGrp="1" noChangeAspect="1"/>
          </p:cNvPicPr>
          <p:nvPr>
            <p:ph idx="1"/>
          </p:nvPr>
        </p:nvPicPr>
        <p:blipFill>
          <a:blip r:embed="rId2"/>
          <a:stretch>
            <a:fillRect/>
          </a:stretch>
        </p:blipFill>
        <p:spPr>
          <a:xfrm>
            <a:off x="2724369" y="363881"/>
            <a:ext cx="6743262" cy="6130238"/>
          </a:xfrm>
        </p:spPr>
      </p:pic>
    </p:spTree>
    <p:extLst>
      <p:ext uri="{BB962C8B-B14F-4D97-AF65-F5344CB8AC3E}">
        <p14:creationId xmlns:p14="http://schemas.microsoft.com/office/powerpoint/2010/main" val="2325931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5A0FEA9-98BC-2348-BA2A-B5A49162CA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4437" y="6863952"/>
            <a:ext cx="5212480" cy="3785397"/>
          </a:xfrm>
          <a:prstGeom prst="rect">
            <a:avLst/>
          </a:prstGeom>
        </p:spPr>
      </p:pic>
      <p:pic>
        <p:nvPicPr>
          <p:cNvPr id="15" name="Graphic 14">
            <a:extLst>
              <a:ext uri="{FF2B5EF4-FFF2-40B4-BE49-F238E27FC236}">
                <a16:creationId xmlns:a16="http://schemas.microsoft.com/office/drawing/2014/main" id="{3B2F5CB0-28E2-B89F-9D8F-FBC9C5A3B8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72560" y="6833339"/>
            <a:ext cx="5212480" cy="3785397"/>
          </a:xfrm>
          <a:prstGeom prst="rect">
            <a:avLst/>
          </a:prstGeom>
        </p:spPr>
      </p:pic>
      <p:pic>
        <p:nvPicPr>
          <p:cNvPr id="16" name="Graphic 15">
            <a:extLst>
              <a:ext uri="{FF2B5EF4-FFF2-40B4-BE49-F238E27FC236}">
                <a16:creationId xmlns:a16="http://schemas.microsoft.com/office/drawing/2014/main" id="{90E26B28-8CEA-DA1B-9555-C26867D74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0024" y="6894565"/>
            <a:ext cx="5212480" cy="3785397"/>
          </a:xfrm>
          <a:prstGeom prst="rect">
            <a:avLst/>
          </a:prstGeom>
        </p:spPr>
      </p:pic>
      <p:sp>
        <p:nvSpPr>
          <p:cNvPr id="4" name="TextBox 3">
            <a:extLst>
              <a:ext uri="{FF2B5EF4-FFF2-40B4-BE49-F238E27FC236}">
                <a16:creationId xmlns:a16="http://schemas.microsoft.com/office/drawing/2014/main" id="{CEE4DE96-22F2-0CA7-D7E5-2C69FEB66742}"/>
              </a:ext>
            </a:extLst>
          </p:cNvPr>
          <p:cNvSpPr txBox="1"/>
          <p:nvPr/>
        </p:nvSpPr>
        <p:spPr>
          <a:xfrm>
            <a:off x="2522733" y="2864024"/>
            <a:ext cx="8388659" cy="646331"/>
          </a:xfrm>
          <a:prstGeom prst="rect">
            <a:avLst/>
          </a:prstGeom>
          <a:noFill/>
        </p:spPr>
        <p:txBody>
          <a:bodyPr wrap="square" lIns="91440" tIns="45720" rIns="91440" bIns="45720" anchor="t">
            <a:spAutoFit/>
          </a:bodyPr>
          <a:lstStyle/>
          <a:p>
            <a:pPr lvl="2"/>
            <a:endParaRPr lang="en-US">
              <a:solidFill>
                <a:srgbClr val="343541"/>
              </a:solidFill>
              <a:latin typeface="Times New Roman" panose="02020603050405020304" pitchFamily="18" charset="0"/>
            </a:endParaRPr>
          </a:p>
          <a:p>
            <a:pPr algn="ctr"/>
            <a:endParaRPr lang="en-IN" sz="1800">
              <a:latin typeface="Couture" panose="020B0604020202020204" charset="0"/>
            </a:endParaRPr>
          </a:p>
        </p:txBody>
      </p:sp>
      <p:sp>
        <p:nvSpPr>
          <p:cNvPr id="56" name="TextBox 55">
            <a:extLst>
              <a:ext uri="{FF2B5EF4-FFF2-40B4-BE49-F238E27FC236}">
                <a16:creationId xmlns:a16="http://schemas.microsoft.com/office/drawing/2014/main" id="{3EE809C7-7E92-5078-856F-32871EFEFFC2}"/>
              </a:ext>
            </a:extLst>
          </p:cNvPr>
          <p:cNvSpPr txBox="1"/>
          <p:nvPr/>
        </p:nvSpPr>
        <p:spPr>
          <a:xfrm>
            <a:off x="2440473" y="1848839"/>
            <a:ext cx="8882685" cy="4462760"/>
          </a:xfrm>
          <a:prstGeom prst="rect">
            <a:avLst/>
          </a:prstGeom>
          <a:noFill/>
        </p:spPr>
        <p:txBody>
          <a:bodyPr wrap="square" lIns="91440" tIns="45720" rIns="91440" bIns="45720" anchor="t">
            <a:spAutoFit/>
          </a:bodyPr>
          <a:lstStyle/>
          <a:p>
            <a:pPr lvl="2"/>
            <a:r>
              <a:rPr lang="en-US" sz="2400" b="1">
                <a:solidFill>
                  <a:srgbClr val="343541"/>
                </a:solidFill>
                <a:latin typeface="Couture"/>
                <a:cs typeface="Times New Roman"/>
              </a:rPr>
              <a:t>Main Steps Taken:</a:t>
            </a:r>
          </a:p>
          <a:p>
            <a:pPr marL="1200150" lvl="2" indent="-285750">
              <a:buFont typeface="Arial"/>
              <a:buChar char="•"/>
            </a:pPr>
            <a:endParaRPr lang="en-US" sz="2000">
              <a:solidFill>
                <a:srgbClr val="343541"/>
              </a:solidFill>
              <a:latin typeface="Couture"/>
              <a:cs typeface="Times New Roman"/>
            </a:endParaRPr>
          </a:p>
          <a:p>
            <a:pPr marL="1200150" lvl="2" indent="-285750">
              <a:buFont typeface="Arial"/>
              <a:buChar char="•"/>
            </a:pPr>
            <a:r>
              <a:rPr lang="en-US" sz="2000">
                <a:solidFill>
                  <a:srgbClr val="343541"/>
                </a:solidFill>
                <a:latin typeface="Couture"/>
                <a:cs typeface="Times New Roman"/>
              </a:rPr>
              <a:t>Filtered out data to remove extraneous columns (</a:t>
            </a:r>
            <a:r>
              <a:rPr lang="en-US" sz="2000" err="1">
                <a:solidFill>
                  <a:srgbClr val="343541"/>
                </a:solidFill>
                <a:latin typeface="Couture"/>
                <a:cs typeface="Times New Roman"/>
              </a:rPr>
              <a:t>url</a:t>
            </a:r>
            <a:r>
              <a:rPr lang="en-US" sz="2000">
                <a:solidFill>
                  <a:srgbClr val="343541"/>
                </a:solidFill>
                <a:latin typeface="Couture"/>
                <a:cs typeface="Times New Roman"/>
              </a:rPr>
              <a:t>, </a:t>
            </a:r>
            <a:r>
              <a:rPr lang="en-US" sz="2000" err="1">
                <a:solidFill>
                  <a:srgbClr val="343541"/>
                </a:solidFill>
                <a:latin typeface="Couture"/>
                <a:cs typeface="Times New Roman"/>
              </a:rPr>
              <a:t>timedelta</a:t>
            </a:r>
            <a:r>
              <a:rPr lang="en-US" sz="2000">
                <a:solidFill>
                  <a:srgbClr val="343541"/>
                </a:solidFill>
                <a:latin typeface="Couture"/>
                <a:cs typeface="Times New Roman"/>
              </a:rPr>
              <a:t>)</a:t>
            </a:r>
          </a:p>
          <a:p>
            <a:pPr marL="1200150" lvl="2" indent="-285750">
              <a:buFont typeface="Arial"/>
              <a:buChar char="•"/>
            </a:pPr>
            <a:r>
              <a:rPr lang="en-US" sz="2000">
                <a:solidFill>
                  <a:srgbClr val="343541"/>
                </a:solidFill>
                <a:latin typeface="Couture"/>
                <a:cs typeface="Times New Roman"/>
              </a:rPr>
              <a:t>Dropped necessary columns based on the correlation metrics and VIF values</a:t>
            </a:r>
          </a:p>
          <a:p>
            <a:pPr marL="1200150" lvl="2" indent="-285750">
              <a:buFont typeface="Arial"/>
              <a:buChar char="•"/>
            </a:pPr>
            <a:endParaRPr lang="en-US" sz="2000">
              <a:solidFill>
                <a:srgbClr val="343541"/>
              </a:solidFill>
              <a:latin typeface="Couture"/>
              <a:cs typeface="Times New Roman"/>
            </a:endParaRPr>
          </a:p>
          <a:p>
            <a:pPr marL="1200150" lvl="2" indent="-285750">
              <a:buFont typeface="Arial"/>
              <a:buChar char="•"/>
            </a:pPr>
            <a:r>
              <a:rPr lang="en-US" sz="2000">
                <a:solidFill>
                  <a:srgbClr val="343541"/>
                </a:solidFill>
                <a:latin typeface="Couture"/>
                <a:cs typeface="Times New Roman"/>
              </a:rPr>
              <a:t>Log transformation of necessary columns based on residual analysis</a:t>
            </a:r>
          </a:p>
          <a:p>
            <a:pPr marL="1200150" lvl="2" indent="-285750">
              <a:buFont typeface="Arial"/>
              <a:buChar char="•"/>
            </a:pPr>
            <a:endParaRPr lang="en-US" sz="2000">
              <a:solidFill>
                <a:srgbClr val="343541"/>
              </a:solidFill>
              <a:latin typeface="Couture"/>
              <a:cs typeface="Times New Roman"/>
            </a:endParaRPr>
          </a:p>
          <a:p>
            <a:pPr marL="1200150" lvl="2" indent="-285750">
              <a:buFont typeface="Arial"/>
              <a:buChar char="•"/>
            </a:pPr>
            <a:r>
              <a:rPr lang="en-US" sz="2000">
                <a:solidFill>
                  <a:srgbClr val="343541"/>
                </a:solidFill>
                <a:latin typeface="Couture"/>
                <a:cs typeface="Times New Roman"/>
              </a:rPr>
              <a:t>Created interaction appropriate terms between </a:t>
            </a:r>
            <a:r>
              <a:rPr lang="en-US" sz="2000" err="1">
                <a:solidFill>
                  <a:srgbClr val="343541"/>
                </a:solidFill>
                <a:latin typeface="Couture"/>
                <a:cs typeface="Times New Roman"/>
              </a:rPr>
              <a:t>n_unique_tokens</a:t>
            </a:r>
            <a:r>
              <a:rPr lang="en-US" sz="2000">
                <a:solidFill>
                  <a:srgbClr val="343541"/>
                </a:solidFill>
                <a:latin typeface="Couture"/>
                <a:cs typeface="Times New Roman"/>
              </a:rPr>
              <a:t> and </a:t>
            </a:r>
            <a:r>
              <a:rPr lang="en-US" sz="2000" err="1">
                <a:solidFill>
                  <a:srgbClr val="343541"/>
                </a:solidFill>
                <a:latin typeface="Couture"/>
                <a:cs typeface="Times New Roman"/>
              </a:rPr>
              <a:t>n_non_stop_unique_tokens</a:t>
            </a:r>
            <a:endParaRPr lang="en-US" sz="2000">
              <a:solidFill>
                <a:srgbClr val="343541"/>
              </a:solidFill>
              <a:latin typeface="Couture"/>
              <a:cs typeface="Times New Roman"/>
            </a:endParaRPr>
          </a:p>
          <a:p>
            <a:pPr marL="1200150" lvl="2" indent="-285750">
              <a:buFont typeface="Arial"/>
              <a:buChar char="•"/>
            </a:pPr>
            <a:endParaRPr lang="en-US" sz="2000">
              <a:solidFill>
                <a:srgbClr val="343541"/>
              </a:solidFill>
              <a:latin typeface="Couture"/>
              <a:cs typeface="Times New Roman"/>
            </a:endParaRPr>
          </a:p>
          <a:p>
            <a:pPr marL="1200150" lvl="2" indent="-285750">
              <a:buFont typeface="Arial"/>
              <a:buChar char="•"/>
            </a:pPr>
            <a:r>
              <a:rPr lang="en-US" sz="2000">
                <a:solidFill>
                  <a:srgbClr val="343541"/>
                </a:solidFill>
                <a:latin typeface="Couture"/>
                <a:cs typeface="Times New Roman"/>
              </a:rPr>
              <a:t>Used stepwise regression to select all significant independent variables</a:t>
            </a:r>
          </a:p>
          <a:p>
            <a:pPr lvl="2"/>
            <a:endParaRPr lang="en-US" sz="2000">
              <a:solidFill>
                <a:srgbClr val="343541"/>
              </a:solidFill>
              <a:latin typeface="Couture"/>
              <a:cs typeface="Times New Roman"/>
            </a:endParaRPr>
          </a:p>
          <a:p>
            <a:pPr algn="ctr"/>
            <a:endParaRPr lang="en-IN" sz="2000">
              <a:latin typeface="Couture"/>
              <a:cs typeface="Times New Roman"/>
            </a:endParaRPr>
          </a:p>
        </p:txBody>
      </p:sp>
      <p:cxnSp>
        <p:nvCxnSpPr>
          <p:cNvPr id="2" name="Straight Connector 1">
            <a:extLst>
              <a:ext uri="{FF2B5EF4-FFF2-40B4-BE49-F238E27FC236}">
                <a16:creationId xmlns:a16="http://schemas.microsoft.com/office/drawing/2014/main" id="{67D042E0-6B8D-5904-38CA-CDD238F47387}"/>
              </a:ext>
            </a:extLst>
          </p:cNvPr>
          <p:cNvCxnSpPr>
            <a:cxnSpLocks/>
          </p:cNvCxnSpPr>
          <p:nvPr/>
        </p:nvCxnSpPr>
        <p:spPr>
          <a:xfrm>
            <a:off x="3447807" y="1184753"/>
            <a:ext cx="7875351" cy="102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8C24442-88F1-333E-007A-7CF491F90B19}"/>
              </a:ext>
            </a:extLst>
          </p:cNvPr>
          <p:cNvSpPr txBox="1"/>
          <p:nvPr/>
        </p:nvSpPr>
        <p:spPr>
          <a:xfrm>
            <a:off x="3598606" y="271690"/>
            <a:ext cx="7629832" cy="923330"/>
          </a:xfrm>
          <a:prstGeom prst="rect">
            <a:avLst/>
          </a:prstGeom>
          <a:noFill/>
        </p:spPr>
        <p:txBody>
          <a:bodyPr wrap="square" lIns="91440" tIns="45720" rIns="91440" bIns="45720" rtlCol="0" anchor="t">
            <a:spAutoFit/>
          </a:bodyPr>
          <a:lstStyle/>
          <a:p>
            <a:r>
              <a:rPr lang="en-IN" sz="5400" b="1">
                <a:latin typeface="Couture"/>
              </a:rPr>
              <a:t>Data Preprocessing</a:t>
            </a:r>
          </a:p>
        </p:txBody>
      </p:sp>
      <p:pic>
        <p:nvPicPr>
          <p:cNvPr id="6" name="Picture 5">
            <a:extLst>
              <a:ext uri="{FF2B5EF4-FFF2-40B4-BE49-F238E27FC236}">
                <a16:creationId xmlns:a16="http://schemas.microsoft.com/office/drawing/2014/main" id="{2633999D-453C-000C-779F-822A51F0B592}"/>
              </a:ext>
            </a:extLst>
          </p:cNvPr>
          <p:cNvPicPr>
            <a:picLocks noChangeAspect="1"/>
          </p:cNvPicPr>
          <p:nvPr/>
        </p:nvPicPr>
        <p:blipFill rotWithShape="1">
          <a:blip r:embed="rId5"/>
          <a:srcRect t="-3128" b="-3128"/>
          <a:stretch/>
        </p:blipFill>
        <p:spPr>
          <a:xfrm rot="2868993">
            <a:off x="-982285" y="5328351"/>
            <a:ext cx="1536021" cy="758111"/>
          </a:xfrm>
          <a:custGeom>
            <a:avLst/>
            <a:gdLst>
              <a:gd name="connsiteX0" fmla="*/ 152193 w 1442801"/>
              <a:gd name="connsiteY0" fmla="*/ 160548 h 682910"/>
              <a:gd name="connsiteX1" fmla="*/ 222786 w 1442801"/>
              <a:gd name="connsiteY1" fmla="*/ 182374 h 682910"/>
              <a:gd name="connsiteX2" fmla="*/ 1103964 w 1442801"/>
              <a:gd name="connsiteY2" fmla="*/ 47339 h 682910"/>
              <a:gd name="connsiteX3" fmla="*/ 1176392 w 1442801"/>
              <a:gd name="connsiteY3" fmla="*/ 0 h 682910"/>
              <a:gd name="connsiteX4" fmla="*/ 1442801 w 1442801"/>
              <a:gd name="connsiteY4" fmla="*/ 430925 h 682910"/>
              <a:gd name="connsiteX5" fmla="*/ 0 w 1442801"/>
              <a:gd name="connsiteY5" fmla="*/ 586131 h 68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2801" h="682910">
                <a:moveTo>
                  <a:pt x="152193" y="160548"/>
                </a:moveTo>
                <a:lnTo>
                  <a:pt x="222786" y="182374"/>
                </a:lnTo>
                <a:cubicBezTo>
                  <a:pt x="517644" y="256805"/>
                  <a:pt x="834699" y="205841"/>
                  <a:pt x="1103964" y="47339"/>
                </a:cubicBezTo>
                <a:lnTo>
                  <a:pt x="1176392" y="0"/>
                </a:lnTo>
                <a:lnTo>
                  <a:pt x="1442801" y="430925"/>
                </a:lnTo>
                <a:cubicBezTo>
                  <a:pt x="1010005" y="699689"/>
                  <a:pt x="478962" y="756814"/>
                  <a:pt x="0" y="586131"/>
                </a:cubicBezTo>
                <a:close/>
              </a:path>
            </a:pathLst>
          </a:custGeom>
        </p:spPr>
      </p:pic>
      <p:pic>
        <p:nvPicPr>
          <p:cNvPr id="7" name="Picture 6">
            <a:extLst>
              <a:ext uri="{FF2B5EF4-FFF2-40B4-BE49-F238E27FC236}">
                <a16:creationId xmlns:a16="http://schemas.microsoft.com/office/drawing/2014/main" id="{0B1CABC6-A542-DFC2-4C44-E619651F55D6}"/>
              </a:ext>
            </a:extLst>
          </p:cNvPr>
          <p:cNvPicPr>
            <a:picLocks noChangeAspect="1"/>
          </p:cNvPicPr>
          <p:nvPr/>
        </p:nvPicPr>
        <p:blipFill rotWithShape="1">
          <a:blip r:embed="rId6"/>
          <a:srcRect l="8884" t="9611" r="-154" b="50000"/>
          <a:stretch/>
        </p:blipFill>
        <p:spPr>
          <a:xfrm rot="21019168">
            <a:off x="221173" y="5701896"/>
            <a:ext cx="1613395" cy="661842"/>
          </a:xfrm>
          <a:custGeom>
            <a:avLst/>
            <a:gdLst>
              <a:gd name="connsiteX0" fmla="*/ 220274 w 1453353"/>
              <a:gd name="connsiteY0" fmla="*/ 0 h 621675"/>
              <a:gd name="connsiteX1" fmla="*/ 248763 w 1453353"/>
              <a:gd name="connsiteY1" fmla="*/ 12880 h 621675"/>
              <a:gd name="connsiteX2" fmla="*/ 726695 w 1453353"/>
              <a:gd name="connsiteY2" fmla="*/ 103437 h 621675"/>
              <a:gd name="connsiteX3" fmla="*/ 1204627 w 1453353"/>
              <a:gd name="connsiteY3" fmla="*/ 12880 h 621675"/>
              <a:gd name="connsiteX4" fmla="*/ 1233090 w 1453353"/>
              <a:gd name="connsiteY4" fmla="*/ 11 h 621675"/>
              <a:gd name="connsiteX5" fmla="*/ 1453353 w 1453353"/>
              <a:gd name="connsiteY5" fmla="*/ 456253 h 621675"/>
              <a:gd name="connsiteX6" fmla="*/ 0 w 1453353"/>
              <a:gd name="connsiteY6" fmla="*/ 456236 h 62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353" h="621675">
                <a:moveTo>
                  <a:pt x="220274" y="0"/>
                </a:moveTo>
                <a:lnTo>
                  <a:pt x="248763" y="12880"/>
                </a:lnTo>
                <a:cubicBezTo>
                  <a:pt x="395660" y="71192"/>
                  <a:pt x="557165" y="103437"/>
                  <a:pt x="726695" y="103437"/>
                </a:cubicBezTo>
                <a:cubicBezTo>
                  <a:pt x="896225" y="103437"/>
                  <a:pt x="1057729" y="71192"/>
                  <a:pt x="1204627" y="12880"/>
                </a:cubicBezTo>
                <a:lnTo>
                  <a:pt x="1233090" y="11"/>
                </a:lnTo>
                <a:lnTo>
                  <a:pt x="1453353" y="456253"/>
                </a:lnTo>
                <a:cubicBezTo>
                  <a:pt x="994135" y="676822"/>
                  <a:pt x="459212" y="676816"/>
                  <a:pt x="0" y="456236"/>
                </a:cubicBezTo>
                <a:close/>
              </a:path>
            </a:pathLst>
          </a:custGeom>
        </p:spPr>
      </p:pic>
      <p:pic>
        <p:nvPicPr>
          <p:cNvPr id="8" name="Picture 7">
            <a:extLst>
              <a:ext uri="{FF2B5EF4-FFF2-40B4-BE49-F238E27FC236}">
                <a16:creationId xmlns:a16="http://schemas.microsoft.com/office/drawing/2014/main" id="{32804548-F9DF-D34E-9563-E20A4D38CB8D}"/>
              </a:ext>
            </a:extLst>
          </p:cNvPr>
          <p:cNvPicPr>
            <a:picLocks noChangeAspect="1"/>
          </p:cNvPicPr>
          <p:nvPr/>
        </p:nvPicPr>
        <p:blipFill rotWithShape="1">
          <a:blip r:embed="rId7"/>
          <a:srcRect l="-8657" t="-3381" r="8657" b="21279"/>
          <a:stretch/>
        </p:blipFill>
        <p:spPr>
          <a:xfrm rot="21019168">
            <a:off x="1534326" y="4594586"/>
            <a:ext cx="1250490" cy="1313450"/>
          </a:xfrm>
          <a:custGeom>
            <a:avLst/>
            <a:gdLst>
              <a:gd name="connsiteX0" fmla="*/ 685745 w 1126447"/>
              <a:gd name="connsiteY0" fmla="*/ 0 h 1233738"/>
              <a:gd name="connsiteX1" fmla="*/ 1126447 w 1126447"/>
              <a:gd name="connsiteY1" fmla="*/ 100331 h 1233738"/>
              <a:gd name="connsiteX2" fmla="*/ 220273 w 1126447"/>
              <a:gd name="connsiteY2" fmla="*/ 1233738 h 1233738"/>
              <a:gd name="connsiteX3" fmla="*/ 0 w 1126447"/>
              <a:gd name="connsiteY3" fmla="*/ 777502 h 1233738"/>
              <a:gd name="connsiteX4" fmla="*/ 78842 w 1126447"/>
              <a:gd name="connsiteY4" fmla="*/ 741857 h 1233738"/>
              <a:gd name="connsiteX5" fmla="*/ 666221 w 1126447"/>
              <a:gd name="connsiteY5" fmla="*/ 71263 h 123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447" h="1233738">
                <a:moveTo>
                  <a:pt x="685745" y="0"/>
                </a:moveTo>
                <a:lnTo>
                  <a:pt x="1126447" y="100331"/>
                </a:lnTo>
                <a:cubicBezTo>
                  <a:pt x="1013028" y="595986"/>
                  <a:pt x="679499" y="1013151"/>
                  <a:pt x="220273" y="1233738"/>
                </a:cubicBezTo>
                <a:lnTo>
                  <a:pt x="0" y="777502"/>
                </a:lnTo>
                <a:lnTo>
                  <a:pt x="78842" y="741857"/>
                </a:lnTo>
                <a:cubicBezTo>
                  <a:pt x="357206" y="599938"/>
                  <a:pt x="570554" y="359931"/>
                  <a:pt x="666221" y="71263"/>
                </a:cubicBezTo>
                <a:close/>
              </a:path>
            </a:pathLst>
          </a:custGeom>
        </p:spPr>
      </p:pic>
      <p:pic>
        <p:nvPicPr>
          <p:cNvPr id="9" name="Picture 8">
            <a:extLst>
              <a:ext uri="{FF2B5EF4-FFF2-40B4-BE49-F238E27FC236}">
                <a16:creationId xmlns:a16="http://schemas.microsoft.com/office/drawing/2014/main" id="{09C3EFCE-CD69-CC3B-3A94-31F819C9A2BE}"/>
              </a:ext>
            </a:extLst>
          </p:cNvPr>
          <p:cNvPicPr>
            <a:picLocks noChangeAspect="1"/>
          </p:cNvPicPr>
          <p:nvPr/>
        </p:nvPicPr>
        <p:blipFill>
          <a:blip r:embed="rId8"/>
          <a:srcRect l="2318" t="21898" r="778" b="5692"/>
          <a:stretch>
            <a:fillRect/>
          </a:stretch>
        </p:blipFill>
        <p:spPr>
          <a:xfrm rot="3890742">
            <a:off x="1513463" y="3471444"/>
            <a:ext cx="1541971" cy="663869"/>
          </a:xfrm>
          <a:custGeom>
            <a:avLst/>
            <a:gdLst>
              <a:gd name="connsiteX0" fmla="*/ 0 w 1448390"/>
              <a:gd name="connsiteY0" fmla="*/ 134669 h 598016"/>
              <a:gd name="connsiteX1" fmla="*/ 1448390 w 1448390"/>
              <a:gd name="connsiteY1" fmla="*/ 200057 h 598016"/>
              <a:gd name="connsiteX2" fmla="*/ 1234118 w 1448390"/>
              <a:gd name="connsiteY2" fmla="*/ 598016 h 598016"/>
              <a:gd name="connsiteX3" fmla="*/ 1199228 w 1448390"/>
              <a:gd name="connsiteY3" fmla="*/ 577223 h 598016"/>
              <a:gd name="connsiteX4" fmla="*/ 982063 w 1448390"/>
              <a:gd name="connsiteY4" fmla="*/ 491221 h 598016"/>
              <a:gd name="connsiteX5" fmla="*/ 200826 w 1448390"/>
              <a:gd name="connsiteY5" fmla="*/ 565874 h 598016"/>
              <a:gd name="connsiteX6" fmla="*/ 186573 w 1448390"/>
              <a:gd name="connsiteY6" fmla="*/ 573647 h 59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390" h="598016">
                <a:moveTo>
                  <a:pt x="0" y="134669"/>
                </a:moveTo>
                <a:cubicBezTo>
                  <a:pt x="467862" y="-65557"/>
                  <a:pt x="1000962" y="-41490"/>
                  <a:pt x="1448390" y="200057"/>
                </a:cubicBezTo>
                <a:lnTo>
                  <a:pt x="1234118" y="598016"/>
                </a:lnTo>
                <a:lnTo>
                  <a:pt x="1199228" y="577223"/>
                </a:lnTo>
                <a:cubicBezTo>
                  <a:pt x="1131296" y="541445"/>
                  <a:pt x="1058732" y="512445"/>
                  <a:pt x="982063" y="491221"/>
                </a:cubicBezTo>
                <a:cubicBezTo>
                  <a:pt x="713719" y="416935"/>
                  <a:pt x="439531" y="450209"/>
                  <a:pt x="200826" y="565874"/>
                </a:cubicBezTo>
                <a:lnTo>
                  <a:pt x="186573" y="573647"/>
                </a:lnTo>
                <a:close/>
              </a:path>
            </a:pathLst>
          </a:custGeom>
        </p:spPr>
      </p:pic>
      <p:pic>
        <p:nvPicPr>
          <p:cNvPr id="10" name="Picture 9" descr="a white question mark on a pink background">
            <a:extLst>
              <a:ext uri="{FF2B5EF4-FFF2-40B4-BE49-F238E27FC236}">
                <a16:creationId xmlns:a16="http://schemas.microsoft.com/office/drawing/2014/main" id="{053D1266-4EC4-2FB6-BFED-464CB8638A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30492" t="5756" r="36013" b="7279"/>
          <a:stretch>
            <a:fillRect/>
          </a:stretch>
        </p:blipFill>
        <p:spPr bwMode="auto">
          <a:xfrm rot="17647712">
            <a:off x="848938" y="1173771"/>
            <a:ext cx="1125480" cy="2172496"/>
          </a:xfrm>
          <a:custGeom>
            <a:avLst/>
            <a:gdLst>
              <a:gd name="connsiteX0" fmla="*/ 430600 w 714435"/>
              <a:gd name="connsiteY0" fmla="*/ 0 h 1438013"/>
              <a:gd name="connsiteX1" fmla="*/ 636590 w 714435"/>
              <a:gd name="connsiteY1" fmla="*/ 1438013 h 1438013"/>
              <a:gd name="connsiteX2" fmla="*/ 182164 w 714435"/>
              <a:gd name="connsiteY2" fmla="*/ 1293069 h 1438013"/>
              <a:gd name="connsiteX3" fmla="*/ 202658 w 714435"/>
              <a:gd name="connsiteY3" fmla="*/ 1197561 h 1438013"/>
              <a:gd name="connsiteX4" fmla="*/ 64909 w 714435"/>
              <a:gd name="connsiteY4" fmla="*/ 395982 h 1438013"/>
              <a:gd name="connsiteX5" fmla="*/ 0 w 714435"/>
              <a:gd name="connsiteY5" fmla="*/ 288361 h 14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35" h="1438013">
                <a:moveTo>
                  <a:pt x="430600" y="0"/>
                </a:moveTo>
                <a:cubicBezTo>
                  <a:pt x="714211" y="423508"/>
                  <a:pt x="790029" y="952789"/>
                  <a:pt x="636590" y="1438013"/>
                </a:cubicBezTo>
                <a:lnTo>
                  <a:pt x="182164" y="1293069"/>
                </a:lnTo>
                <a:lnTo>
                  <a:pt x="202658" y="1197561"/>
                </a:lnTo>
                <a:cubicBezTo>
                  <a:pt x="246088" y="934487"/>
                  <a:pt x="202799" y="651380"/>
                  <a:pt x="64909" y="395982"/>
                </a:cubicBezTo>
                <a:lnTo>
                  <a:pt x="0" y="288361"/>
                </a:lnTo>
                <a:close/>
              </a:path>
            </a:pathLst>
          </a:custGeom>
          <a:noFill/>
          <a:extLst>
            <a:ext uri="{909E8E84-426E-40DD-AFC4-6F175D3DCCD1}">
              <a14:hiddenFill xmlns:a14="http://schemas.microsoft.com/office/drawing/2010/main">
                <a:solidFill>
                  <a:srgbClr val="FFFFFF"/>
                </a:solidFill>
              </a14:hiddenFill>
            </a:ext>
          </a:extLst>
        </p:spPr>
      </p:pic>
      <p:pic>
        <p:nvPicPr>
          <p:cNvPr id="11" name="Picture 10" descr="person holding Hello! sticker">
            <a:extLst>
              <a:ext uri="{FF2B5EF4-FFF2-40B4-BE49-F238E27FC236}">
                <a16:creationId xmlns:a16="http://schemas.microsoft.com/office/drawing/2014/main" id="{AFFF309F-27D0-AE84-F3ED-8B6D9F5164F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l="4477" t="3667" r="7981" b="3667"/>
          <a:stretch>
            <a:fillRect/>
          </a:stretch>
        </p:blipFill>
        <p:spPr bwMode="auto">
          <a:xfrm rot="21019168">
            <a:off x="-961256" y="2675213"/>
            <a:ext cx="1453655" cy="985747"/>
          </a:xfrm>
          <a:custGeom>
            <a:avLst/>
            <a:gdLst>
              <a:gd name="connsiteX0" fmla="*/ 1309459 w 1309459"/>
              <a:gd name="connsiteY0" fmla="*/ 0 h 925922"/>
              <a:gd name="connsiteX1" fmla="*/ 1309459 w 1309459"/>
              <a:gd name="connsiteY1" fmla="*/ 518236 h 925922"/>
              <a:gd name="connsiteX2" fmla="*/ 1309458 w 1309459"/>
              <a:gd name="connsiteY2" fmla="*/ 518236 h 925922"/>
              <a:gd name="connsiteX3" fmla="*/ 441242 w 1309459"/>
              <a:gd name="connsiteY3" fmla="*/ 855752 h 925922"/>
              <a:gd name="connsiteX4" fmla="*/ 373289 w 1309459"/>
              <a:gd name="connsiteY4" fmla="*/ 925922 h 925922"/>
              <a:gd name="connsiteX5" fmla="*/ 0 w 1309459"/>
              <a:gd name="connsiteY5" fmla="*/ 628994 h 925922"/>
              <a:gd name="connsiteX6" fmla="*/ 1309459 w 1309459"/>
              <a:gd name="connsiteY6" fmla="*/ 0 h 92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459" h="925922">
                <a:moveTo>
                  <a:pt x="1309459" y="0"/>
                </a:moveTo>
                <a:lnTo>
                  <a:pt x="1309459" y="518236"/>
                </a:lnTo>
                <a:lnTo>
                  <a:pt x="1309458" y="518236"/>
                </a:lnTo>
                <a:cubicBezTo>
                  <a:pt x="970399" y="518236"/>
                  <a:pt x="663439" y="647217"/>
                  <a:pt x="441242" y="855752"/>
                </a:cubicBezTo>
                <a:lnTo>
                  <a:pt x="373289" y="925922"/>
                </a:lnTo>
                <a:lnTo>
                  <a:pt x="0" y="628994"/>
                </a:lnTo>
                <a:cubicBezTo>
                  <a:pt x="317794" y="231510"/>
                  <a:pt x="799758" y="0"/>
                  <a:pt x="1309459" y="0"/>
                </a:cubicBezTo>
                <a:close/>
              </a:path>
            </a:pathLst>
          </a:cu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D16D8CE-B2B3-0FCA-E793-0ACCFE484CD8}"/>
              </a:ext>
            </a:extLst>
          </p:cNvPr>
          <p:cNvPicPr>
            <a:picLocks noChangeAspect="1"/>
          </p:cNvPicPr>
          <p:nvPr/>
        </p:nvPicPr>
        <p:blipFill rotWithShape="1">
          <a:blip r:embed="rId11"/>
          <a:srcRect t="17160" b="17160"/>
          <a:stretch/>
        </p:blipFill>
        <p:spPr>
          <a:xfrm rot="16166672">
            <a:off x="-1723883" y="4026586"/>
            <a:ext cx="1734907" cy="727205"/>
          </a:xfrm>
          <a:custGeom>
            <a:avLst/>
            <a:gdLst>
              <a:gd name="connsiteX0" fmla="*/ 1446738 w 1446738"/>
              <a:gd name="connsiteY0" fmla="*/ 216682 h 632338"/>
              <a:gd name="connsiteX1" fmla="*/ 1212767 w 1446738"/>
              <a:gd name="connsiteY1" fmla="*/ 632338 h 632338"/>
              <a:gd name="connsiteX2" fmla="*/ 1199461 w 1446738"/>
              <a:gd name="connsiteY2" fmla="*/ 623037 h 632338"/>
              <a:gd name="connsiteX3" fmla="*/ 431270 w 1446738"/>
              <a:gd name="connsiteY3" fmla="*/ 462452 h 632338"/>
              <a:gd name="connsiteX4" fmla="*/ 205926 w 1446738"/>
              <a:gd name="connsiteY4" fmla="*/ 523912 h 632338"/>
              <a:gd name="connsiteX5" fmla="*/ 168952 w 1446738"/>
              <a:gd name="connsiteY5" fmla="*/ 540721 h 632338"/>
              <a:gd name="connsiteX6" fmla="*/ 0 w 1446738"/>
              <a:gd name="connsiteY6" fmla="*/ 121506 h 632338"/>
              <a:gd name="connsiteX7" fmla="*/ 1446738 w 1446738"/>
              <a:gd name="connsiteY7" fmla="*/ 216682 h 63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738" h="632338">
                <a:moveTo>
                  <a:pt x="1446738" y="216682"/>
                </a:moveTo>
                <a:lnTo>
                  <a:pt x="1212767" y="632338"/>
                </a:lnTo>
                <a:lnTo>
                  <a:pt x="1199461" y="623037"/>
                </a:lnTo>
                <a:cubicBezTo>
                  <a:pt x="975009" y="481684"/>
                  <a:pt x="706183" y="418294"/>
                  <a:pt x="431270" y="462452"/>
                </a:cubicBezTo>
                <a:cubicBezTo>
                  <a:pt x="352724" y="475068"/>
                  <a:pt x="277398" y="495867"/>
                  <a:pt x="205926" y="523912"/>
                </a:cubicBezTo>
                <a:lnTo>
                  <a:pt x="168952" y="540721"/>
                </a:lnTo>
                <a:lnTo>
                  <a:pt x="0" y="121506"/>
                </a:lnTo>
                <a:cubicBezTo>
                  <a:pt x="471395" y="-69082"/>
                  <a:pt x="1003886" y="-34052"/>
                  <a:pt x="1446738" y="216682"/>
                </a:cubicBezTo>
                <a:close/>
              </a:path>
            </a:pathLst>
          </a:custGeom>
        </p:spPr>
      </p:pic>
      <p:sp>
        <p:nvSpPr>
          <p:cNvPr id="5" name="TextBox 4">
            <a:extLst>
              <a:ext uri="{FF2B5EF4-FFF2-40B4-BE49-F238E27FC236}">
                <a16:creationId xmlns:a16="http://schemas.microsoft.com/office/drawing/2014/main" id="{30C29636-0507-2A48-F9E2-EC85D86C369B}"/>
              </a:ext>
            </a:extLst>
          </p:cNvPr>
          <p:cNvSpPr txBox="1"/>
          <p:nvPr/>
        </p:nvSpPr>
        <p:spPr>
          <a:xfrm>
            <a:off x="-171011" y="3546584"/>
            <a:ext cx="2119260" cy="1569660"/>
          </a:xfrm>
          <a:prstGeom prst="rect">
            <a:avLst/>
          </a:prstGeom>
          <a:noFill/>
        </p:spPr>
        <p:txBody>
          <a:bodyPr wrap="square" rtlCol="0">
            <a:spAutoFit/>
          </a:bodyPr>
          <a:lstStyle/>
          <a:p>
            <a:pPr algn="ctr"/>
            <a:r>
              <a:rPr lang="en-US" sz="3200" i="0">
                <a:solidFill>
                  <a:srgbClr val="303030"/>
                </a:solidFill>
                <a:effectLst/>
                <a:latin typeface="Abadi Extra Light" panose="020F0502020204030204" pitchFamily="34" charset="0"/>
              </a:rPr>
              <a:t>Data Science Wheel</a:t>
            </a:r>
            <a:endParaRPr lang="en-IN" sz="3200">
              <a:latin typeface="Abadi Extra Light" panose="020F0502020204030204" pitchFamily="34" charset="0"/>
            </a:endParaRPr>
          </a:p>
        </p:txBody>
      </p:sp>
    </p:spTree>
    <p:extLst>
      <p:ext uri="{BB962C8B-B14F-4D97-AF65-F5344CB8AC3E}">
        <p14:creationId xmlns:p14="http://schemas.microsoft.com/office/powerpoint/2010/main" val="141650435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Simple Schema of an ML Model. | Download Scientific Diagram">
            <a:extLst>
              <a:ext uri="{FF2B5EF4-FFF2-40B4-BE49-F238E27FC236}">
                <a16:creationId xmlns:a16="http://schemas.microsoft.com/office/drawing/2014/main" id="{17CEB55F-FC22-4541-D580-5EE597DA2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3334" y="5025810"/>
            <a:ext cx="3167394" cy="16386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7EF32A7-5F1F-7317-A2B0-C139806ABAF0}"/>
              </a:ext>
            </a:extLst>
          </p:cNvPr>
          <p:cNvSpPr>
            <a:spLocks noGrp="1"/>
          </p:cNvSpPr>
          <p:nvPr>
            <p:ph idx="1"/>
          </p:nvPr>
        </p:nvSpPr>
        <p:spPr>
          <a:xfrm>
            <a:off x="3245997" y="1100962"/>
            <a:ext cx="8492641" cy="4107335"/>
          </a:xfrm>
        </p:spPr>
        <p:txBody>
          <a:bodyPr>
            <a:normAutofit/>
          </a:bodyPr>
          <a:lstStyle/>
          <a:p>
            <a:pPr marL="0" indent="0">
              <a:buNone/>
            </a:pPr>
            <a:endParaRPr lang="en-US" sz="2000">
              <a:latin typeface="Couture" panose="020B0604020202020204"/>
            </a:endParaRPr>
          </a:p>
          <a:p>
            <a:r>
              <a:rPr lang="en-US" sz="2000">
                <a:latin typeface="Couture" panose="020B0604020202020204"/>
              </a:rPr>
              <a:t>Used 43 Independent variables to create a simple model</a:t>
            </a:r>
          </a:p>
          <a:p>
            <a:r>
              <a:rPr lang="en-US" sz="2000">
                <a:latin typeface="Couture" panose="020B0604020202020204"/>
              </a:rPr>
              <a:t>Statistical Significance: The analysis yielded a low p-value and a F statistic of 16.41, indicating the statistical significance of the results.</a:t>
            </a:r>
          </a:p>
          <a:p>
            <a:r>
              <a:rPr lang="en-US" sz="2000">
                <a:latin typeface="Couture" panose="020B0604020202020204"/>
              </a:rPr>
              <a:t>Model's Explained Variability: The adjusted R-squared value of 0.01655 suggests that the model explains a modest proportion of the variability in the number of shares an article receives.</a:t>
            </a:r>
          </a:p>
          <a:p>
            <a:r>
              <a:rPr lang="en-US" sz="2000">
                <a:latin typeface="Couture" panose="020B0604020202020204"/>
              </a:rPr>
              <a:t>Notably, elements like the number of links in the article, the presence of images, and certain types of content (like lifestyle, entertainment, business, social media, technology, and world news) significantly affect how often an article is shared. Surprisingly, the day of the week when the article is published doesn't seem to have a strong impact on shares.</a:t>
            </a:r>
          </a:p>
        </p:txBody>
      </p:sp>
      <p:cxnSp>
        <p:nvCxnSpPr>
          <p:cNvPr id="6" name="Straight Connector 5">
            <a:extLst>
              <a:ext uri="{FF2B5EF4-FFF2-40B4-BE49-F238E27FC236}">
                <a16:creationId xmlns:a16="http://schemas.microsoft.com/office/drawing/2014/main" id="{B3B63FAC-B6A5-A036-1834-8F81AA4FA466}"/>
              </a:ext>
            </a:extLst>
          </p:cNvPr>
          <p:cNvCxnSpPr>
            <a:cxnSpLocks/>
          </p:cNvCxnSpPr>
          <p:nvPr/>
        </p:nvCxnSpPr>
        <p:spPr>
          <a:xfrm>
            <a:off x="3447807" y="1184753"/>
            <a:ext cx="7875351" cy="102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67522F-84CC-9CDF-2E84-F17E8E3708B3}"/>
              </a:ext>
            </a:extLst>
          </p:cNvPr>
          <p:cNvSpPr txBox="1"/>
          <p:nvPr/>
        </p:nvSpPr>
        <p:spPr>
          <a:xfrm>
            <a:off x="3598606" y="271690"/>
            <a:ext cx="7629832" cy="923330"/>
          </a:xfrm>
          <a:prstGeom prst="rect">
            <a:avLst/>
          </a:prstGeom>
          <a:noFill/>
        </p:spPr>
        <p:txBody>
          <a:bodyPr wrap="square" lIns="91440" tIns="45720" rIns="91440" bIns="45720" rtlCol="0" anchor="t">
            <a:spAutoFit/>
          </a:bodyPr>
          <a:lstStyle/>
          <a:p>
            <a:r>
              <a:rPr lang="en-IN" sz="5400" b="1">
                <a:latin typeface="Couture"/>
              </a:rPr>
              <a:t>Simple Model</a:t>
            </a:r>
          </a:p>
        </p:txBody>
      </p:sp>
      <p:pic>
        <p:nvPicPr>
          <p:cNvPr id="10" name="Picture 9">
            <a:extLst>
              <a:ext uri="{FF2B5EF4-FFF2-40B4-BE49-F238E27FC236}">
                <a16:creationId xmlns:a16="http://schemas.microsoft.com/office/drawing/2014/main" id="{DA875E1B-A75F-9D53-5A46-32D851B02893}"/>
              </a:ext>
            </a:extLst>
          </p:cNvPr>
          <p:cNvPicPr>
            <a:picLocks noChangeAspect="1"/>
          </p:cNvPicPr>
          <p:nvPr/>
        </p:nvPicPr>
        <p:blipFill rotWithShape="1">
          <a:blip r:embed="rId3"/>
          <a:srcRect t="-3128" b="-3128"/>
          <a:stretch/>
        </p:blipFill>
        <p:spPr>
          <a:xfrm rot="22287">
            <a:off x="253324" y="5653762"/>
            <a:ext cx="1536021" cy="758111"/>
          </a:xfrm>
          <a:custGeom>
            <a:avLst/>
            <a:gdLst>
              <a:gd name="connsiteX0" fmla="*/ 152193 w 1442801"/>
              <a:gd name="connsiteY0" fmla="*/ 160548 h 682910"/>
              <a:gd name="connsiteX1" fmla="*/ 222786 w 1442801"/>
              <a:gd name="connsiteY1" fmla="*/ 182374 h 682910"/>
              <a:gd name="connsiteX2" fmla="*/ 1103964 w 1442801"/>
              <a:gd name="connsiteY2" fmla="*/ 47339 h 682910"/>
              <a:gd name="connsiteX3" fmla="*/ 1176392 w 1442801"/>
              <a:gd name="connsiteY3" fmla="*/ 0 h 682910"/>
              <a:gd name="connsiteX4" fmla="*/ 1442801 w 1442801"/>
              <a:gd name="connsiteY4" fmla="*/ 430925 h 682910"/>
              <a:gd name="connsiteX5" fmla="*/ 0 w 1442801"/>
              <a:gd name="connsiteY5" fmla="*/ 586131 h 68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2801" h="682910">
                <a:moveTo>
                  <a:pt x="152193" y="160548"/>
                </a:moveTo>
                <a:lnTo>
                  <a:pt x="222786" y="182374"/>
                </a:lnTo>
                <a:cubicBezTo>
                  <a:pt x="517644" y="256805"/>
                  <a:pt x="834699" y="205841"/>
                  <a:pt x="1103964" y="47339"/>
                </a:cubicBezTo>
                <a:lnTo>
                  <a:pt x="1176392" y="0"/>
                </a:lnTo>
                <a:lnTo>
                  <a:pt x="1442801" y="430925"/>
                </a:lnTo>
                <a:cubicBezTo>
                  <a:pt x="1010005" y="699689"/>
                  <a:pt x="478962" y="756814"/>
                  <a:pt x="0" y="586131"/>
                </a:cubicBezTo>
                <a:close/>
              </a:path>
            </a:pathLst>
          </a:custGeom>
        </p:spPr>
      </p:pic>
      <p:pic>
        <p:nvPicPr>
          <p:cNvPr id="11" name="Picture 10">
            <a:extLst>
              <a:ext uri="{FF2B5EF4-FFF2-40B4-BE49-F238E27FC236}">
                <a16:creationId xmlns:a16="http://schemas.microsoft.com/office/drawing/2014/main" id="{AC6B6A41-5D3E-496D-0EC9-92D9ED2E9537}"/>
              </a:ext>
            </a:extLst>
          </p:cNvPr>
          <p:cNvPicPr>
            <a:picLocks noChangeAspect="1"/>
          </p:cNvPicPr>
          <p:nvPr/>
        </p:nvPicPr>
        <p:blipFill rotWithShape="1">
          <a:blip r:embed="rId4"/>
          <a:srcRect l="8884" t="9611" r="-154" b="50000"/>
          <a:stretch/>
        </p:blipFill>
        <p:spPr>
          <a:xfrm rot="18172462">
            <a:off x="1294402" y="5006970"/>
            <a:ext cx="1613395" cy="661842"/>
          </a:xfrm>
          <a:custGeom>
            <a:avLst/>
            <a:gdLst>
              <a:gd name="connsiteX0" fmla="*/ 220274 w 1453353"/>
              <a:gd name="connsiteY0" fmla="*/ 0 h 621675"/>
              <a:gd name="connsiteX1" fmla="*/ 248763 w 1453353"/>
              <a:gd name="connsiteY1" fmla="*/ 12880 h 621675"/>
              <a:gd name="connsiteX2" fmla="*/ 726695 w 1453353"/>
              <a:gd name="connsiteY2" fmla="*/ 103437 h 621675"/>
              <a:gd name="connsiteX3" fmla="*/ 1204627 w 1453353"/>
              <a:gd name="connsiteY3" fmla="*/ 12880 h 621675"/>
              <a:gd name="connsiteX4" fmla="*/ 1233090 w 1453353"/>
              <a:gd name="connsiteY4" fmla="*/ 11 h 621675"/>
              <a:gd name="connsiteX5" fmla="*/ 1453353 w 1453353"/>
              <a:gd name="connsiteY5" fmla="*/ 456253 h 621675"/>
              <a:gd name="connsiteX6" fmla="*/ 0 w 1453353"/>
              <a:gd name="connsiteY6" fmla="*/ 456236 h 62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353" h="621675">
                <a:moveTo>
                  <a:pt x="220274" y="0"/>
                </a:moveTo>
                <a:lnTo>
                  <a:pt x="248763" y="12880"/>
                </a:lnTo>
                <a:cubicBezTo>
                  <a:pt x="395660" y="71192"/>
                  <a:pt x="557165" y="103437"/>
                  <a:pt x="726695" y="103437"/>
                </a:cubicBezTo>
                <a:cubicBezTo>
                  <a:pt x="896225" y="103437"/>
                  <a:pt x="1057729" y="71192"/>
                  <a:pt x="1204627" y="12880"/>
                </a:cubicBezTo>
                <a:lnTo>
                  <a:pt x="1233090" y="11"/>
                </a:lnTo>
                <a:lnTo>
                  <a:pt x="1453353" y="456253"/>
                </a:lnTo>
                <a:cubicBezTo>
                  <a:pt x="994135" y="676822"/>
                  <a:pt x="459212" y="676816"/>
                  <a:pt x="0" y="456236"/>
                </a:cubicBezTo>
                <a:close/>
              </a:path>
            </a:pathLst>
          </a:custGeom>
        </p:spPr>
      </p:pic>
      <p:pic>
        <p:nvPicPr>
          <p:cNvPr id="12" name="Picture 11">
            <a:extLst>
              <a:ext uri="{FF2B5EF4-FFF2-40B4-BE49-F238E27FC236}">
                <a16:creationId xmlns:a16="http://schemas.microsoft.com/office/drawing/2014/main" id="{9159888D-367F-F4B9-76C9-B1BEFE085549}"/>
              </a:ext>
            </a:extLst>
          </p:cNvPr>
          <p:cNvPicPr>
            <a:picLocks noChangeAspect="1"/>
          </p:cNvPicPr>
          <p:nvPr/>
        </p:nvPicPr>
        <p:blipFill rotWithShape="1">
          <a:blip r:embed="rId5"/>
          <a:srcRect l="-8657" t="-3381" r="8657" b="21279"/>
          <a:stretch/>
        </p:blipFill>
        <p:spPr>
          <a:xfrm rot="18172462">
            <a:off x="1665539" y="3318993"/>
            <a:ext cx="1250490" cy="1313450"/>
          </a:xfrm>
          <a:custGeom>
            <a:avLst/>
            <a:gdLst>
              <a:gd name="connsiteX0" fmla="*/ 685745 w 1126447"/>
              <a:gd name="connsiteY0" fmla="*/ 0 h 1233738"/>
              <a:gd name="connsiteX1" fmla="*/ 1126447 w 1126447"/>
              <a:gd name="connsiteY1" fmla="*/ 100331 h 1233738"/>
              <a:gd name="connsiteX2" fmla="*/ 220273 w 1126447"/>
              <a:gd name="connsiteY2" fmla="*/ 1233738 h 1233738"/>
              <a:gd name="connsiteX3" fmla="*/ 0 w 1126447"/>
              <a:gd name="connsiteY3" fmla="*/ 777502 h 1233738"/>
              <a:gd name="connsiteX4" fmla="*/ 78842 w 1126447"/>
              <a:gd name="connsiteY4" fmla="*/ 741857 h 1233738"/>
              <a:gd name="connsiteX5" fmla="*/ 666221 w 1126447"/>
              <a:gd name="connsiteY5" fmla="*/ 71263 h 123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447" h="1233738">
                <a:moveTo>
                  <a:pt x="685745" y="0"/>
                </a:moveTo>
                <a:lnTo>
                  <a:pt x="1126447" y="100331"/>
                </a:lnTo>
                <a:cubicBezTo>
                  <a:pt x="1013028" y="595986"/>
                  <a:pt x="679499" y="1013151"/>
                  <a:pt x="220273" y="1233738"/>
                </a:cubicBezTo>
                <a:lnTo>
                  <a:pt x="0" y="777502"/>
                </a:lnTo>
                <a:lnTo>
                  <a:pt x="78842" y="741857"/>
                </a:lnTo>
                <a:cubicBezTo>
                  <a:pt x="357206" y="599938"/>
                  <a:pt x="570554" y="359931"/>
                  <a:pt x="666221" y="71263"/>
                </a:cubicBezTo>
                <a:close/>
              </a:path>
            </a:pathLst>
          </a:custGeom>
        </p:spPr>
      </p:pic>
      <p:pic>
        <p:nvPicPr>
          <p:cNvPr id="13" name="Picture 12">
            <a:extLst>
              <a:ext uri="{FF2B5EF4-FFF2-40B4-BE49-F238E27FC236}">
                <a16:creationId xmlns:a16="http://schemas.microsoft.com/office/drawing/2014/main" id="{9BFCDFB3-CF71-C546-4DF2-8FBB9F08F0E0}"/>
              </a:ext>
            </a:extLst>
          </p:cNvPr>
          <p:cNvPicPr>
            <a:picLocks noChangeAspect="1"/>
          </p:cNvPicPr>
          <p:nvPr/>
        </p:nvPicPr>
        <p:blipFill>
          <a:blip r:embed="rId6"/>
          <a:srcRect l="2318" t="21898" r="778" b="5692"/>
          <a:stretch>
            <a:fillRect/>
          </a:stretch>
        </p:blipFill>
        <p:spPr>
          <a:xfrm rot="1044036">
            <a:off x="441467" y="1800591"/>
            <a:ext cx="2211997" cy="952337"/>
          </a:xfrm>
          <a:custGeom>
            <a:avLst/>
            <a:gdLst>
              <a:gd name="connsiteX0" fmla="*/ 0 w 1448390"/>
              <a:gd name="connsiteY0" fmla="*/ 134669 h 598016"/>
              <a:gd name="connsiteX1" fmla="*/ 1448390 w 1448390"/>
              <a:gd name="connsiteY1" fmla="*/ 200057 h 598016"/>
              <a:gd name="connsiteX2" fmla="*/ 1234118 w 1448390"/>
              <a:gd name="connsiteY2" fmla="*/ 598016 h 598016"/>
              <a:gd name="connsiteX3" fmla="*/ 1199228 w 1448390"/>
              <a:gd name="connsiteY3" fmla="*/ 577223 h 598016"/>
              <a:gd name="connsiteX4" fmla="*/ 982063 w 1448390"/>
              <a:gd name="connsiteY4" fmla="*/ 491221 h 598016"/>
              <a:gd name="connsiteX5" fmla="*/ 200826 w 1448390"/>
              <a:gd name="connsiteY5" fmla="*/ 565874 h 598016"/>
              <a:gd name="connsiteX6" fmla="*/ 186573 w 1448390"/>
              <a:gd name="connsiteY6" fmla="*/ 573647 h 59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390" h="598016">
                <a:moveTo>
                  <a:pt x="0" y="134669"/>
                </a:moveTo>
                <a:cubicBezTo>
                  <a:pt x="467862" y="-65557"/>
                  <a:pt x="1000962" y="-41490"/>
                  <a:pt x="1448390" y="200057"/>
                </a:cubicBezTo>
                <a:lnTo>
                  <a:pt x="1234118" y="598016"/>
                </a:lnTo>
                <a:lnTo>
                  <a:pt x="1199228" y="577223"/>
                </a:lnTo>
                <a:cubicBezTo>
                  <a:pt x="1131296" y="541445"/>
                  <a:pt x="1058732" y="512445"/>
                  <a:pt x="982063" y="491221"/>
                </a:cubicBezTo>
                <a:cubicBezTo>
                  <a:pt x="713719" y="416935"/>
                  <a:pt x="439531" y="450209"/>
                  <a:pt x="200826" y="565874"/>
                </a:cubicBezTo>
                <a:lnTo>
                  <a:pt x="186573" y="573647"/>
                </a:lnTo>
                <a:close/>
              </a:path>
            </a:pathLst>
          </a:custGeom>
        </p:spPr>
      </p:pic>
      <p:pic>
        <p:nvPicPr>
          <p:cNvPr id="14" name="Picture 13" descr="a white question mark on a pink background">
            <a:extLst>
              <a:ext uri="{FF2B5EF4-FFF2-40B4-BE49-F238E27FC236}">
                <a16:creationId xmlns:a16="http://schemas.microsoft.com/office/drawing/2014/main" id="{00E107C1-448F-6A1A-8566-4DF9AE31DA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30492" t="5756" r="36013" b="7279"/>
          <a:stretch>
            <a:fillRect/>
          </a:stretch>
        </p:blipFill>
        <p:spPr bwMode="auto">
          <a:xfrm rot="14801006">
            <a:off x="-500141" y="2330579"/>
            <a:ext cx="793108" cy="1530924"/>
          </a:xfrm>
          <a:custGeom>
            <a:avLst/>
            <a:gdLst>
              <a:gd name="connsiteX0" fmla="*/ 430600 w 714435"/>
              <a:gd name="connsiteY0" fmla="*/ 0 h 1438013"/>
              <a:gd name="connsiteX1" fmla="*/ 636590 w 714435"/>
              <a:gd name="connsiteY1" fmla="*/ 1438013 h 1438013"/>
              <a:gd name="connsiteX2" fmla="*/ 182164 w 714435"/>
              <a:gd name="connsiteY2" fmla="*/ 1293069 h 1438013"/>
              <a:gd name="connsiteX3" fmla="*/ 202658 w 714435"/>
              <a:gd name="connsiteY3" fmla="*/ 1197561 h 1438013"/>
              <a:gd name="connsiteX4" fmla="*/ 64909 w 714435"/>
              <a:gd name="connsiteY4" fmla="*/ 395982 h 1438013"/>
              <a:gd name="connsiteX5" fmla="*/ 0 w 714435"/>
              <a:gd name="connsiteY5" fmla="*/ 288361 h 14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35" h="1438013">
                <a:moveTo>
                  <a:pt x="430600" y="0"/>
                </a:moveTo>
                <a:cubicBezTo>
                  <a:pt x="714211" y="423508"/>
                  <a:pt x="790029" y="952789"/>
                  <a:pt x="636590" y="1438013"/>
                </a:cubicBezTo>
                <a:lnTo>
                  <a:pt x="182164" y="1293069"/>
                </a:lnTo>
                <a:lnTo>
                  <a:pt x="202658" y="1197561"/>
                </a:lnTo>
                <a:cubicBezTo>
                  <a:pt x="246088" y="934487"/>
                  <a:pt x="202799" y="651380"/>
                  <a:pt x="64909" y="395982"/>
                </a:cubicBezTo>
                <a:lnTo>
                  <a:pt x="0" y="288361"/>
                </a:lnTo>
                <a:close/>
              </a:path>
            </a:pathLst>
          </a:custGeom>
          <a:noFill/>
          <a:extLst>
            <a:ext uri="{909E8E84-426E-40DD-AFC4-6F175D3DCCD1}">
              <a14:hiddenFill xmlns:a14="http://schemas.microsoft.com/office/drawing/2010/main">
                <a:solidFill>
                  <a:srgbClr val="FFFFFF"/>
                </a:solidFill>
              </a14:hiddenFill>
            </a:ext>
          </a:extLst>
        </p:spPr>
      </p:pic>
      <p:pic>
        <p:nvPicPr>
          <p:cNvPr id="15" name="Picture 14" descr="person holding Hello! sticker">
            <a:extLst>
              <a:ext uri="{FF2B5EF4-FFF2-40B4-BE49-F238E27FC236}">
                <a16:creationId xmlns:a16="http://schemas.microsoft.com/office/drawing/2014/main" id="{4CC47D78-3F99-F843-78C1-452841ABA9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4477" t="3667" r="7981" b="3667"/>
          <a:stretch>
            <a:fillRect/>
          </a:stretch>
        </p:blipFill>
        <p:spPr bwMode="auto">
          <a:xfrm rot="18172462">
            <a:off x="-1589662" y="3837458"/>
            <a:ext cx="1453654" cy="985746"/>
          </a:xfrm>
          <a:custGeom>
            <a:avLst/>
            <a:gdLst>
              <a:gd name="connsiteX0" fmla="*/ 1309459 w 1309459"/>
              <a:gd name="connsiteY0" fmla="*/ 0 h 925922"/>
              <a:gd name="connsiteX1" fmla="*/ 1309459 w 1309459"/>
              <a:gd name="connsiteY1" fmla="*/ 518236 h 925922"/>
              <a:gd name="connsiteX2" fmla="*/ 1309458 w 1309459"/>
              <a:gd name="connsiteY2" fmla="*/ 518236 h 925922"/>
              <a:gd name="connsiteX3" fmla="*/ 441242 w 1309459"/>
              <a:gd name="connsiteY3" fmla="*/ 855752 h 925922"/>
              <a:gd name="connsiteX4" fmla="*/ 373289 w 1309459"/>
              <a:gd name="connsiteY4" fmla="*/ 925922 h 925922"/>
              <a:gd name="connsiteX5" fmla="*/ 0 w 1309459"/>
              <a:gd name="connsiteY5" fmla="*/ 628994 h 925922"/>
              <a:gd name="connsiteX6" fmla="*/ 1309459 w 1309459"/>
              <a:gd name="connsiteY6" fmla="*/ 0 h 92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459" h="925922">
                <a:moveTo>
                  <a:pt x="1309459" y="0"/>
                </a:moveTo>
                <a:lnTo>
                  <a:pt x="1309459" y="518236"/>
                </a:lnTo>
                <a:lnTo>
                  <a:pt x="1309458" y="518236"/>
                </a:lnTo>
                <a:cubicBezTo>
                  <a:pt x="970399" y="518236"/>
                  <a:pt x="663439" y="647217"/>
                  <a:pt x="441242" y="855752"/>
                </a:cubicBezTo>
                <a:lnTo>
                  <a:pt x="373289" y="925922"/>
                </a:lnTo>
                <a:lnTo>
                  <a:pt x="0" y="628994"/>
                </a:lnTo>
                <a:cubicBezTo>
                  <a:pt x="317794" y="231510"/>
                  <a:pt x="799758" y="0"/>
                  <a:pt x="1309459" y="0"/>
                </a:cubicBezTo>
                <a:close/>
              </a:path>
            </a:pathLst>
          </a:cu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3CAE52E7-1ED8-C8FE-D219-3BE2501AEE25}"/>
              </a:ext>
            </a:extLst>
          </p:cNvPr>
          <p:cNvPicPr>
            <a:picLocks noChangeAspect="1"/>
          </p:cNvPicPr>
          <p:nvPr/>
        </p:nvPicPr>
        <p:blipFill rotWithShape="1">
          <a:blip r:embed="rId9"/>
          <a:srcRect t="17160" b="17160"/>
          <a:stretch/>
        </p:blipFill>
        <p:spPr>
          <a:xfrm rot="13319966">
            <a:off x="-1250708" y="5251415"/>
            <a:ext cx="1734907" cy="727205"/>
          </a:xfrm>
          <a:custGeom>
            <a:avLst/>
            <a:gdLst>
              <a:gd name="connsiteX0" fmla="*/ 1446738 w 1446738"/>
              <a:gd name="connsiteY0" fmla="*/ 216682 h 632338"/>
              <a:gd name="connsiteX1" fmla="*/ 1212767 w 1446738"/>
              <a:gd name="connsiteY1" fmla="*/ 632338 h 632338"/>
              <a:gd name="connsiteX2" fmla="*/ 1199461 w 1446738"/>
              <a:gd name="connsiteY2" fmla="*/ 623037 h 632338"/>
              <a:gd name="connsiteX3" fmla="*/ 431270 w 1446738"/>
              <a:gd name="connsiteY3" fmla="*/ 462452 h 632338"/>
              <a:gd name="connsiteX4" fmla="*/ 205926 w 1446738"/>
              <a:gd name="connsiteY4" fmla="*/ 523912 h 632338"/>
              <a:gd name="connsiteX5" fmla="*/ 168952 w 1446738"/>
              <a:gd name="connsiteY5" fmla="*/ 540721 h 632338"/>
              <a:gd name="connsiteX6" fmla="*/ 0 w 1446738"/>
              <a:gd name="connsiteY6" fmla="*/ 121506 h 632338"/>
              <a:gd name="connsiteX7" fmla="*/ 1446738 w 1446738"/>
              <a:gd name="connsiteY7" fmla="*/ 216682 h 63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738" h="632338">
                <a:moveTo>
                  <a:pt x="1446738" y="216682"/>
                </a:moveTo>
                <a:lnTo>
                  <a:pt x="1212767" y="632338"/>
                </a:lnTo>
                <a:lnTo>
                  <a:pt x="1199461" y="623037"/>
                </a:lnTo>
                <a:cubicBezTo>
                  <a:pt x="975009" y="481684"/>
                  <a:pt x="706183" y="418294"/>
                  <a:pt x="431270" y="462452"/>
                </a:cubicBezTo>
                <a:cubicBezTo>
                  <a:pt x="352724" y="475068"/>
                  <a:pt x="277398" y="495867"/>
                  <a:pt x="205926" y="523912"/>
                </a:cubicBezTo>
                <a:lnTo>
                  <a:pt x="168952" y="540721"/>
                </a:lnTo>
                <a:lnTo>
                  <a:pt x="0" y="121506"/>
                </a:lnTo>
                <a:cubicBezTo>
                  <a:pt x="471395" y="-69082"/>
                  <a:pt x="1003886" y="-34052"/>
                  <a:pt x="1446738" y="216682"/>
                </a:cubicBezTo>
                <a:close/>
              </a:path>
            </a:pathLst>
          </a:custGeom>
        </p:spPr>
      </p:pic>
      <p:sp>
        <p:nvSpPr>
          <p:cNvPr id="4" name="TextBox 3">
            <a:extLst>
              <a:ext uri="{FF2B5EF4-FFF2-40B4-BE49-F238E27FC236}">
                <a16:creationId xmlns:a16="http://schemas.microsoft.com/office/drawing/2014/main" id="{8944BE94-E05C-4730-32C9-EDAD7AC17FB6}"/>
              </a:ext>
            </a:extLst>
          </p:cNvPr>
          <p:cNvSpPr txBox="1"/>
          <p:nvPr/>
        </p:nvSpPr>
        <p:spPr>
          <a:xfrm>
            <a:off x="-171011" y="3546584"/>
            <a:ext cx="2119260" cy="1569660"/>
          </a:xfrm>
          <a:prstGeom prst="rect">
            <a:avLst/>
          </a:prstGeom>
          <a:noFill/>
        </p:spPr>
        <p:txBody>
          <a:bodyPr wrap="square" rtlCol="0">
            <a:spAutoFit/>
          </a:bodyPr>
          <a:lstStyle/>
          <a:p>
            <a:pPr algn="ctr"/>
            <a:r>
              <a:rPr lang="en-US" sz="3200" i="0">
                <a:solidFill>
                  <a:srgbClr val="303030"/>
                </a:solidFill>
                <a:effectLst/>
                <a:latin typeface="Abadi Extra Light" panose="020F0502020204030204" pitchFamily="34" charset="0"/>
              </a:rPr>
              <a:t>Data Science Wheel</a:t>
            </a:r>
            <a:endParaRPr lang="en-IN" sz="3200">
              <a:latin typeface="Abadi Extra Light" panose="020F0502020204030204" pitchFamily="34" charset="0"/>
            </a:endParaRPr>
          </a:p>
        </p:txBody>
      </p:sp>
    </p:spTree>
    <p:extLst>
      <p:ext uri="{BB962C8B-B14F-4D97-AF65-F5344CB8AC3E}">
        <p14:creationId xmlns:p14="http://schemas.microsoft.com/office/powerpoint/2010/main" val="23774484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imple Schema of an ML Model. | Download Scientific Diagram">
            <a:extLst>
              <a:ext uri="{FF2B5EF4-FFF2-40B4-BE49-F238E27FC236}">
                <a16:creationId xmlns:a16="http://schemas.microsoft.com/office/drawing/2014/main" id="{2374EB6E-C89B-CC04-9EC2-F410462B0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509" y="1586644"/>
            <a:ext cx="7576766" cy="391988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955D4724-773A-F19F-1C46-0F32EC9F24D9}"/>
              </a:ext>
            </a:extLst>
          </p:cNvPr>
          <p:cNvPicPr>
            <a:picLocks noChangeAspect="1"/>
          </p:cNvPicPr>
          <p:nvPr/>
        </p:nvPicPr>
        <p:blipFill rotWithShape="1">
          <a:blip r:embed="rId3"/>
          <a:srcRect t="-3128" b="-3128"/>
          <a:stretch/>
        </p:blipFill>
        <p:spPr>
          <a:xfrm rot="22287">
            <a:off x="253324" y="5653762"/>
            <a:ext cx="1536021" cy="758111"/>
          </a:xfrm>
          <a:custGeom>
            <a:avLst/>
            <a:gdLst>
              <a:gd name="connsiteX0" fmla="*/ 152193 w 1442801"/>
              <a:gd name="connsiteY0" fmla="*/ 160548 h 682910"/>
              <a:gd name="connsiteX1" fmla="*/ 222786 w 1442801"/>
              <a:gd name="connsiteY1" fmla="*/ 182374 h 682910"/>
              <a:gd name="connsiteX2" fmla="*/ 1103964 w 1442801"/>
              <a:gd name="connsiteY2" fmla="*/ 47339 h 682910"/>
              <a:gd name="connsiteX3" fmla="*/ 1176392 w 1442801"/>
              <a:gd name="connsiteY3" fmla="*/ 0 h 682910"/>
              <a:gd name="connsiteX4" fmla="*/ 1442801 w 1442801"/>
              <a:gd name="connsiteY4" fmla="*/ 430925 h 682910"/>
              <a:gd name="connsiteX5" fmla="*/ 0 w 1442801"/>
              <a:gd name="connsiteY5" fmla="*/ 586131 h 68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2801" h="682910">
                <a:moveTo>
                  <a:pt x="152193" y="160548"/>
                </a:moveTo>
                <a:lnTo>
                  <a:pt x="222786" y="182374"/>
                </a:lnTo>
                <a:cubicBezTo>
                  <a:pt x="517644" y="256805"/>
                  <a:pt x="834699" y="205841"/>
                  <a:pt x="1103964" y="47339"/>
                </a:cubicBezTo>
                <a:lnTo>
                  <a:pt x="1176392" y="0"/>
                </a:lnTo>
                <a:lnTo>
                  <a:pt x="1442801" y="430925"/>
                </a:lnTo>
                <a:cubicBezTo>
                  <a:pt x="1010005" y="699689"/>
                  <a:pt x="478962" y="756814"/>
                  <a:pt x="0" y="586131"/>
                </a:cubicBezTo>
                <a:close/>
              </a:path>
            </a:pathLst>
          </a:custGeom>
        </p:spPr>
      </p:pic>
      <p:pic>
        <p:nvPicPr>
          <p:cNvPr id="6" name="Picture 5">
            <a:extLst>
              <a:ext uri="{FF2B5EF4-FFF2-40B4-BE49-F238E27FC236}">
                <a16:creationId xmlns:a16="http://schemas.microsoft.com/office/drawing/2014/main" id="{F53A3BD2-BBBC-78F0-3F53-DECEE3126FA9}"/>
              </a:ext>
            </a:extLst>
          </p:cNvPr>
          <p:cNvPicPr>
            <a:picLocks noChangeAspect="1"/>
          </p:cNvPicPr>
          <p:nvPr/>
        </p:nvPicPr>
        <p:blipFill rotWithShape="1">
          <a:blip r:embed="rId4"/>
          <a:srcRect l="8884" t="9611" r="-154" b="50000"/>
          <a:stretch/>
        </p:blipFill>
        <p:spPr>
          <a:xfrm rot="18172462">
            <a:off x="1294402" y="5006970"/>
            <a:ext cx="1613395" cy="661842"/>
          </a:xfrm>
          <a:custGeom>
            <a:avLst/>
            <a:gdLst>
              <a:gd name="connsiteX0" fmla="*/ 220274 w 1453353"/>
              <a:gd name="connsiteY0" fmla="*/ 0 h 621675"/>
              <a:gd name="connsiteX1" fmla="*/ 248763 w 1453353"/>
              <a:gd name="connsiteY1" fmla="*/ 12880 h 621675"/>
              <a:gd name="connsiteX2" fmla="*/ 726695 w 1453353"/>
              <a:gd name="connsiteY2" fmla="*/ 103437 h 621675"/>
              <a:gd name="connsiteX3" fmla="*/ 1204627 w 1453353"/>
              <a:gd name="connsiteY3" fmla="*/ 12880 h 621675"/>
              <a:gd name="connsiteX4" fmla="*/ 1233090 w 1453353"/>
              <a:gd name="connsiteY4" fmla="*/ 11 h 621675"/>
              <a:gd name="connsiteX5" fmla="*/ 1453353 w 1453353"/>
              <a:gd name="connsiteY5" fmla="*/ 456253 h 621675"/>
              <a:gd name="connsiteX6" fmla="*/ 0 w 1453353"/>
              <a:gd name="connsiteY6" fmla="*/ 456236 h 62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353" h="621675">
                <a:moveTo>
                  <a:pt x="220274" y="0"/>
                </a:moveTo>
                <a:lnTo>
                  <a:pt x="248763" y="12880"/>
                </a:lnTo>
                <a:cubicBezTo>
                  <a:pt x="395660" y="71192"/>
                  <a:pt x="557165" y="103437"/>
                  <a:pt x="726695" y="103437"/>
                </a:cubicBezTo>
                <a:cubicBezTo>
                  <a:pt x="896225" y="103437"/>
                  <a:pt x="1057729" y="71192"/>
                  <a:pt x="1204627" y="12880"/>
                </a:cubicBezTo>
                <a:lnTo>
                  <a:pt x="1233090" y="11"/>
                </a:lnTo>
                <a:lnTo>
                  <a:pt x="1453353" y="456253"/>
                </a:lnTo>
                <a:cubicBezTo>
                  <a:pt x="994135" y="676822"/>
                  <a:pt x="459212" y="676816"/>
                  <a:pt x="0" y="456236"/>
                </a:cubicBezTo>
                <a:close/>
              </a:path>
            </a:pathLst>
          </a:custGeom>
        </p:spPr>
      </p:pic>
      <p:pic>
        <p:nvPicPr>
          <p:cNvPr id="7" name="Picture 6">
            <a:extLst>
              <a:ext uri="{FF2B5EF4-FFF2-40B4-BE49-F238E27FC236}">
                <a16:creationId xmlns:a16="http://schemas.microsoft.com/office/drawing/2014/main" id="{0884C29D-4E0E-9923-66DE-1AA51CB147CB}"/>
              </a:ext>
            </a:extLst>
          </p:cNvPr>
          <p:cNvPicPr>
            <a:picLocks noChangeAspect="1"/>
          </p:cNvPicPr>
          <p:nvPr/>
        </p:nvPicPr>
        <p:blipFill rotWithShape="1">
          <a:blip r:embed="rId5"/>
          <a:srcRect l="-8657" t="-3381" r="8657" b="21279"/>
          <a:stretch/>
        </p:blipFill>
        <p:spPr>
          <a:xfrm rot="18172462">
            <a:off x="1665539" y="3318993"/>
            <a:ext cx="1250490" cy="1313450"/>
          </a:xfrm>
          <a:custGeom>
            <a:avLst/>
            <a:gdLst>
              <a:gd name="connsiteX0" fmla="*/ 685745 w 1126447"/>
              <a:gd name="connsiteY0" fmla="*/ 0 h 1233738"/>
              <a:gd name="connsiteX1" fmla="*/ 1126447 w 1126447"/>
              <a:gd name="connsiteY1" fmla="*/ 100331 h 1233738"/>
              <a:gd name="connsiteX2" fmla="*/ 220273 w 1126447"/>
              <a:gd name="connsiteY2" fmla="*/ 1233738 h 1233738"/>
              <a:gd name="connsiteX3" fmla="*/ 0 w 1126447"/>
              <a:gd name="connsiteY3" fmla="*/ 777502 h 1233738"/>
              <a:gd name="connsiteX4" fmla="*/ 78842 w 1126447"/>
              <a:gd name="connsiteY4" fmla="*/ 741857 h 1233738"/>
              <a:gd name="connsiteX5" fmla="*/ 666221 w 1126447"/>
              <a:gd name="connsiteY5" fmla="*/ 71263 h 123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447" h="1233738">
                <a:moveTo>
                  <a:pt x="685745" y="0"/>
                </a:moveTo>
                <a:lnTo>
                  <a:pt x="1126447" y="100331"/>
                </a:lnTo>
                <a:cubicBezTo>
                  <a:pt x="1013028" y="595986"/>
                  <a:pt x="679499" y="1013151"/>
                  <a:pt x="220273" y="1233738"/>
                </a:cubicBezTo>
                <a:lnTo>
                  <a:pt x="0" y="777502"/>
                </a:lnTo>
                <a:lnTo>
                  <a:pt x="78842" y="741857"/>
                </a:lnTo>
                <a:cubicBezTo>
                  <a:pt x="357206" y="599938"/>
                  <a:pt x="570554" y="359931"/>
                  <a:pt x="666221" y="71263"/>
                </a:cubicBezTo>
                <a:close/>
              </a:path>
            </a:pathLst>
          </a:custGeom>
        </p:spPr>
      </p:pic>
      <p:pic>
        <p:nvPicPr>
          <p:cNvPr id="8" name="Picture 7">
            <a:extLst>
              <a:ext uri="{FF2B5EF4-FFF2-40B4-BE49-F238E27FC236}">
                <a16:creationId xmlns:a16="http://schemas.microsoft.com/office/drawing/2014/main" id="{94A26F04-BDF0-BB59-33E0-CD33CEEAB917}"/>
              </a:ext>
            </a:extLst>
          </p:cNvPr>
          <p:cNvPicPr>
            <a:picLocks noChangeAspect="1"/>
          </p:cNvPicPr>
          <p:nvPr/>
        </p:nvPicPr>
        <p:blipFill>
          <a:blip r:embed="rId6"/>
          <a:srcRect l="2318" t="21898" r="778" b="5692"/>
          <a:stretch>
            <a:fillRect/>
          </a:stretch>
        </p:blipFill>
        <p:spPr>
          <a:xfrm rot="1044036">
            <a:off x="441467" y="1800591"/>
            <a:ext cx="2211997" cy="952337"/>
          </a:xfrm>
          <a:custGeom>
            <a:avLst/>
            <a:gdLst>
              <a:gd name="connsiteX0" fmla="*/ 0 w 1448390"/>
              <a:gd name="connsiteY0" fmla="*/ 134669 h 598016"/>
              <a:gd name="connsiteX1" fmla="*/ 1448390 w 1448390"/>
              <a:gd name="connsiteY1" fmla="*/ 200057 h 598016"/>
              <a:gd name="connsiteX2" fmla="*/ 1234118 w 1448390"/>
              <a:gd name="connsiteY2" fmla="*/ 598016 h 598016"/>
              <a:gd name="connsiteX3" fmla="*/ 1199228 w 1448390"/>
              <a:gd name="connsiteY3" fmla="*/ 577223 h 598016"/>
              <a:gd name="connsiteX4" fmla="*/ 982063 w 1448390"/>
              <a:gd name="connsiteY4" fmla="*/ 491221 h 598016"/>
              <a:gd name="connsiteX5" fmla="*/ 200826 w 1448390"/>
              <a:gd name="connsiteY5" fmla="*/ 565874 h 598016"/>
              <a:gd name="connsiteX6" fmla="*/ 186573 w 1448390"/>
              <a:gd name="connsiteY6" fmla="*/ 573647 h 59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390" h="598016">
                <a:moveTo>
                  <a:pt x="0" y="134669"/>
                </a:moveTo>
                <a:cubicBezTo>
                  <a:pt x="467862" y="-65557"/>
                  <a:pt x="1000962" y="-41490"/>
                  <a:pt x="1448390" y="200057"/>
                </a:cubicBezTo>
                <a:lnTo>
                  <a:pt x="1234118" y="598016"/>
                </a:lnTo>
                <a:lnTo>
                  <a:pt x="1199228" y="577223"/>
                </a:lnTo>
                <a:cubicBezTo>
                  <a:pt x="1131296" y="541445"/>
                  <a:pt x="1058732" y="512445"/>
                  <a:pt x="982063" y="491221"/>
                </a:cubicBezTo>
                <a:cubicBezTo>
                  <a:pt x="713719" y="416935"/>
                  <a:pt x="439531" y="450209"/>
                  <a:pt x="200826" y="565874"/>
                </a:cubicBezTo>
                <a:lnTo>
                  <a:pt x="186573" y="573647"/>
                </a:lnTo>
                <a:close/>
              </a:path>
            </a:pathLst>
          </a:custGeom>
        </p:spPr>
      </p:pic>
      <p:pic>
        <p:nvPicPr>
          <p:cNvPr id="9" name="Picture 8" descr="a white question mark on a pink background">
            <a:extLst>
              <a:ext uri="{FF2B5EF4-FFF2-40B4-BE49-F238E27FC236}">
                <a16:creationId xmlns:a16="http://schemas.microsoft.com/office/drawing/2014/main" id="{A4B697B2-5FE0-8900-6CD0-C6AE5F84F5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30492" t="5756" r="36013" b="7279"/>
          <a:stretch>
            <a:fillRect/>
          </a:stretch>
        </p:blipFill>
        <p:spPr bwMode="auto">
          <a:xfrm rot="14801006">
            <a:off x="-500141" y="2330579"/>
            <a:ext cx="793108" cy="1530924"/>
          </a:xfrm>
          <a:custGeom>
            <a:avLst/>
            <a:gdLst>
              <a:gd name="connsiteX0" fmla="*/ 430600 w 714435"/>
              <a:gd name="connsiteY0" fmla="*/ 0 h 1438013"/>
              <a:gd name="connsiteX1" fmla="*/ 636590 w 714435"/>
              <a:gd name="connsiteY1" fmla="*/ 1438013 h 1438013"/>
              <a:gd name="connsiteX2" fmla="*/ 182164 w 714435"/>
              <a:gd name="connsiteY2" fmla="*/ 1293069 h 1438013"/>
              <a:gd name="connsiteX3" fmla="*/ 202658 w 714435"/>
              <a:gd name="connsiteY3" fmla="*/ 1197561 h 1438013"/>
              <a:gd name="connsiteX4" fmla="*/ 64909 w 714435"/>
              <a:gd name="connsiteY4" fmla="*/ 395982 h 1438013"/>
              <a:gd name="connsiteX5" fmla="*/ 0 w 714435"/>
              <a:gd name="connsiteY5" fmla="*/ 288361 h 14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35" h="1438013">
                <a:moveTo>
                  <a:pt x="430600" y="0"/>
                </a:moveTo>
                <a:cubicBezTo>
                  <a:pt x="714211" y="423508"/>
                  <a:pt x="790029" y="952789"/>
                  <a:pt x="636590" y="1438013"/>
                </a:cubicBezTo>
                <a:lnTo>
                  <a:pt x="182164" y="1293069"/>
                </a:lnTo>
                <a:lnTo>
                  <a:pt x="202658" y="1197561"/>
                </a:lnTo>
                <a:cubicBezTo>
                  <a:pt x="246088" y="934487"/>
                  <a:pt x="202799" y="651380"/>
                  <a:pt x="64909" y="395982"/>
                </a:cubicBezTo>
                <a:lnTo>
                  <a:pt x="0" y="288361"/>
                </a:lnTo>
                <a:close/>
              </a:path>
            </a:pathLst>
          </a:custGeom>
          <a:noFill/>
          <a:extLst>
            <a:ext uri="{909E8E84-426E-40DD-AFC4-6F175D3DCCD1}">
              <a14:hiddenFill xmlns:a14="http://schemas.microsoft.com/office/drawing/2010/main">
                <a:solidFill>
                  <a:srgbClr val="FFFFFF"/>
                </a:solidFill>
              </a14:hiddenFill>
            </a:ext>
          </a:extLst>
        </p:spPr>
      </p:pic>
      <p:pic>
        <p:nvPicPr>
          <p:cNvPr id="10" name="Picture 9" descr="person holding Hello! sticker">
            <a:extLst>
              <a:ext uri="{FF2B5EF4-FFF2-40B4-BE49-F238E27FC236}">
                <a16:creationId xmlns:a16="http://schemas.microsoft.com/office/drawing/2014/main" id="{985977A2-CB1A-2C11-C5BA-97CBE85346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4477" t="3667" r="7981" b="3667"/>
          <a:stretch>
            <a:fillRect/>
          </a:stretch>
        </p:blipFill>
        <p:spPr bwMode="auto">
          <a:xfrm rot="18172462">
            <a:off x="-1589662" y="3837458"/>
            <a:ext cx="1453654" cy="985746"/>
          </a:xfrm>
          <a:custGeom>
            <a:avLst/>
            <a:gdLst>
              <a:gd name="connsiteX0" fmla="*/ 1309459 w 1309459"/>
              <a:gd name="connsiteY0" fmla="*/ 0 h 925922"/>
              <a:gd name="connsiteX1" fmla="*/ 1309459 w 1309459"/>
              <a:gd name="connsiteY1" fmla="*/ 518236 h 925922"/>
              <a:gd name="connsiteX2" fmla="*/ 1309458 w 1309459"/>
              <a:gd name="connsiteY2" fmla="*/ 518236 h 925922"/>
              <a:gd name="connsiteX3" fmla="*/ 441242 w 1309459"/>
              <a:gd name="connsiteY3" fmla="*/ 855752 h 925922"/>
              <a:gd name="connsiteX4" fmla="*/ 373289 w 1309459"/>
              <a:gd name="connsiteY4" fmla="*/ 925922 h 925922"/>
              <a:gd name="connsiteX5" fmla="*/ 0 w 1309459"/>
              <a:gd name="connsiteY5" fmla="*/ 628994 h 925922"/>
              <a:gd name="connsiteX6" fmla="*/ 1309459 w 1309459"/>
              <a:gd name="connsiteY6" fmla="*/ 0 h 92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459" h="925922">
                <a:moveTo>
                  <a:pt x="1309459" y="0"/>
                </a:moveTo>
                <a:lnTo>
                  <a:pt x="1309459" y="518236"/>
                </a:lnTo>
                <a:lnTo>
                  <a:pt x="1309458" y="518236"/>
                </a:lnTo>
                <a:cubicBezTo>
                  <a:pt x="970399" y="518236"/>
                  <a:pt x="663439" y="647217"/>
                  <a:pt x="441242" y="855752"/>
                </a:cubicBezTo>
                <a:lnTo>
                  <a:pt x="373289" y="925922"/>
                </a:lnTo>
                <a:lnTo>
                  <a:pt x="0" y="628994"/>
                </a:lnTo>
                <a:cubicBezTo>
                  <a:pt x="317794" y="231510"/>
                  <a:pt x="799758" y="0"/>
                  <a:pt x="1309459" y="0"/>
                </a:cubicBezTo>
                <a:close/>
              </a:path>
            </a:pathLst>
          </a:cu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91D0CDE-5077-4CC2-BB18-88F69D6A5C6C}"/>
              </a:ext>
            </a:extLst>
          </p:cNvPr>
          <p:cNvPicPr>
            <a:picLocks noChangeAspect="1"/>
          </p:cNvPicPr>
          <p:nvPr/>
        </p:nvPicPr>
        <p:blipFill rotWithShape="1">
          <a:blip r:embed="rId9"/>
          <a:srcRect t="17160" b="17160"/>
          <a:stretch/>
        </p:blipFill>
        <p:spPr>
          <a:xfrm rot="13319966">
            <a:off x="-1250708" y="5251415"/>
            <a:ext cx="1734907" cy="727205"/>
          </a:xfrm>
          <a:custGeom>
            <a:avLst/>
            <a:gdLst>
              <a:gd name="connsiteX0" fmla="*/ 1446738 w 1446738"/>
              <a:gd name="connsiteY0" fmla="*/ 216682 h 632338"/>
              <a:gd name="connsiteX1" fmla="*/ 1212767 w 1446738"/>
              <a:gd name="connsiteY1" fmla="*/ 632338 h 632338"/>
              <a:gd name="connsiteX2" fmla="*/ 1199461 w 1446738"/>
              <a:gd name="connsiteY2" fmla="*/ 623037 h 632338"/>
              <a:gd name="connsiteX3" fmla="*/ 431270 w 1446738"/>
              <a:gd name="connsiteY3" fmla="*/ 462452 h 632338"/>
              <a:gd name="connsiteX4" fmla="*/ 205926 w 1446738"/>
              <a:gd name="connsiteY4" fmla="*/ 523912 h 632338"/>
              <a:gd name="connsiteX5" fmla="*/ 168952 w 1446738"/>
              <a:gd name="connsiteY5" fmla="*/ 540721 h 632338"/>
              <a:gd name="connsiteX6" fmla="*/ 0 w 1446738"/>
              <a:gd name="connsiteY6" fmla="*/ 121506 h 632338"/>
              <a:gd name="connsiteX7" fmla="*/ 1446738 w 1446738"/>
              <a:gd name="connsiteY7" fmla="*/ 216682 h 63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738" h="632338">
                <a:moveTo>
                  <a:pt x="1446738" y="216682"/>
                </a:moveTo>
                <a:lnTo>
                  <a:pt x="1212767" y="632338"/>
                </a:lnTo>
                <a:lnTo>
                  <a:pt x="1199461" y="623037"/>
                </a:lnTo>
                <a:cubicBezTo>
                  <a:pt x="975009" y="481684"/>
                  <a:pt x="706183" y="418294"/>
                  <a:pt x="431270" y="462452"/>
                </a:cubicBezTo>
                <a:cubicBezTo>
                  <a:pt x="352724" y="475068"/>
                  <a:pt x="277398" y="495867"/>
                  <a:pt x="205926" y="523912"/>
                </a:cubicBezTo>
                <a:lnTo>
                  <a:pt x="168952" y="540721"/>
                </a:lnTo>
                <a:lnTo>
                  <a:pt x="0" y="121506"/>
                </a:lnTo>
                <a:cubicBezTo>
                  <a:pt x="471395" y="-69082"/>
                  <a:pt x="1003886" y="-34052"/>
                  <a:pt x="1446738" y="216682"/>
                </a:cubicBezTo>
                <a:close/>
              </a:path>
            </a:pathLst>
          </a:custGeom>
        </p:spPr>
      </p:pic>
      <p:sp>
        <p:nvSpPr>
          <p:cNvPr id="12" name="TextBox 11">
            <a:extLst>
              <a:ext uri="{FF2B5EF4-FFF2-40B4-BE49-F238E27FC236}">
                <a16:creationId xmlns:a16="http://schemas.microsoft.com/office/drawing/2014/main" id="{49AE16EB-9405-31DB-B629-67DDD621B64A}"/>
              </a:ext>
            </a:extLst>
          </p:cNvPr>
          <p:cNvSpPr txBox="1"/>
          <p:nvPr/>
        </p:nvSpPr>
        <p:spPr>
          <a:xfrm>
            <a:off x="-171011" y="3546584"/>
            <a:ext cx="2119260" cy="1569660"/>
          </a:xfrm>
          <a:prstGeom prst="rect">
            <a:avLst/>
          </a:prstGeom>
          <a:noFill/>
        </p:spPr>
        <p:txBody>
          <a:bodyPr wrap="square" rtlCol="0">
            <a:spAutoFit/>
          </a:bodyPr>
          <a:lstStyle/>
          <a:p>
            <a:pPr algn="ctr"/>
            <a:r>
              <a:rPr lang="en-US" sz="3200" i="0">
                <a:solidFill>
                  <a:srgbClr val="303030"/>
                </a:solidFill>
                <a:effectLst/>
                <a:latin typeface="Abadi Extra Light" panose="020F0502020204030204" pitchFamily="34" charset="0"/>
              </a:rPr>
              <a:t>Data Science Wheel</a:t>
            </a:r>
            <a:endParaRPr lang="en-IN" sz="3200">
              <a:latin typeface="Abadi Extra Light" panose="020F0502020204030204" pitchFamily="34" charset="0"/>
            </a:endParaRPr>
          </a:p>
        </p:txBody>
      </p:sp>
    </p:spTree>
    <p:extLst>
      <p:ext uri="{BB962C8B-B14F-4D97-AF65-F5344CB8AC3E}">
        <p14:creationId xmlns:p14="http://schemas.microsoft.com/office/powerpoint/2010/main" val="3815816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F32A7-5F1F-7317-A2B0-C139806ABAF0}"/>
              </a:ext>
            </a:extLst>
          </p:cNvPr>
          <p:cNvSpPr>
            <a:spLocks noGrp="1"/>
          </p:cNvSpPr>
          <p:nvPr>
            <p:ph idx="1"/>
          </p:nvPr>
        </p:nvSpPr>
        <p:spPr>
          <a:xfrm>
            <a:off x="3087329" y="1653999"/>
            <a:ext cx="7802290" cy="4932312"/>
          </a:xfrm>
        </p:spPr>
        <p:txBody>
          <a:bodyPr>
            <a:normAutofit/>
          </a:bodyPr>
          <a:lstStyle/>
          <a:p>
            <a:r>
              <a:rPr lang="en-IN" sz="2000" dirty="0">
                <a:latin typeface="Couture" panose="020B0604020202020204"/>
              </a:rPr>
              <a:t>Log Transformation of the dependent variable “shares” based on residual analysis </a:t>
            </a:r>
          </a:p>
          <a:p>
            <a:r>
              <a:rPr lang="en-US" sz="2000" dirty="0">
                <a:latin typeface="Couture" panose="020B0604020202020204"/>
              </a:rPr>
              <a:t>Improved Model Performance: The final model, which used a logarithmic transformation for the dependent variable, showed an improved adjusted R-squared value of 0.09234. This indicates a better fit and explanation of the variability in article shares compared to the initial model.</a:t>
            </a:r>
          </a:p>
          <a:p>
            <a:r>
              <a:rPr lang="en-US" sz="2000" dirty="0">
                <a:latin typeface="Couture" panose="020B0604020202020204"/>
              </a:rPr>
              <a:t>Higher F Statistic: The increase in the F statistic to 94.16 suggests that the model's predictors are collectively significant in explaining the variability in the number of shares an article receives.</a:t>
            </a:r>
            <a:endParaRPr lang="en-IN" sz="2000" dirty="0">
              <a:latin typeface="Couture" panose="020B0604020202020204"/>
            </a:endParaRPr>
          </a:p>
        </p:txBody>
      </p:sp>
      <p:cxnSp>
        <p:nvCxnSpPr>
          <p:cNvPr id="6" name="Straight Connector 5">
            <a:extLst>
              <a:ext uri="{FF2B5EF4-FFF2-40B4-BE49-F238E27FC236}">
                <a16:creationId xmlns:a16="http://schemas.microsoft.com/office/drawing/2014/main" id="{B3B63FAC-B6A5-A036-1834-8F81AA4FA466}"/>
              </a:ext>
            </a:extLst>
          </p:cNvPr>
          <p:cNvCxnSpPr>
            <a:cxnSpLocks/>
          </p:cNvCxnSpPr>
          <p:nvPr/>
        </p:nvCxnSpPr>
        <p:spPr>
          <a:xfrm>
            <a:off x="3447807" y="1184753"/>
            <a:ext cx="7875351" cy="102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67522F-84CC-9CDF-2E84-F17E8E3708B3}"/>
              </a:ext>
            </a:extLst>
          </p:cNvPr>
          <p:cNvSpPr txBox="1"/>
          <p:nvPr/>
        </p:nvSpPr>
        <p:spPr>
          <a:xfrm>
            <a:off x="3598606" y="271690"/>
            <a:ext cx="7629832" cy="923330"/>
          </a:xfrm>
          <a:prstGeom prst="rect">
            <a:avLst/>
          </a:prstGeom>
          <a:noFill/>
        </p:spPr>
        <p:txBody>
          <a:bodyPr wrap="square" lIns="91440" tIns="45720" rIns="91440" bIns="45720" rtlCol="0" anchor="t">
            <a:spAutoFit/>
          </a:bodyPr>
          <a:lstStyle/>
          <a:p>
            <a:r>
              <a:rPr lang="en-IN" sz="5400" b="1" dirty="0">
                <a:latin typeface="Couture"/>
              </a:rPr>
              <a:t>Variable Transformation</a:t>
            </a:r>
            <a:endParaRPr lang="en-IN" sz="5400" b="1" dirty="0">
              <a:latin typeface="Couture" panose="020B0604020202020204" charset="0"/>
            </a:endParaRPr>
          </a:p>
        </p:txBody>
      </p:sp>
      <p:pic>
        <p:nvPicPr>
          <p:cNvPr id="2" name="Picture 1">
            <a:extLst>
              <a:ext uri="{FF2B5EF4-FFF2-40B4-BE49-F238E27FC236}">
                <a16:creationId xmlns:a16="http://schemas.microsoft.com/office/drawing/2014/main" id="{37D27A6E-51C3-D5AA-7205-F57CAD5D90BE}"/>
              </a:ext>
            </a:extLst>
          </p:cNvPr>
          <p:cNvPicPr>
            <a:picLocks noChangeAspect="1"/>
          </p:cNvPicPr>
          <p:nvPr/>
        </p:nvPicPr>
        <p:blipFill rotWithShape="1">
          <a:blip r:embed="rId3"/>
          <a:srcRect t="-3128" b="-3128"/>
          <a:stretch/>
        </p:blipFill>
        <p:spPr>
          <a:xfrm rot="22287">
            <a:off x="253324" y="5653762"/>
            <a:ext cx="1536021" cy="758111"/>
          </a:xfrm>
          <a:custGeom>
            <a:avLst/>
            <a:gdLst>
              <a:gd name="connsiteX0" fmla="*/ 152193 w 1442801"/>
              <a:gd name="connsiteY0" fmla="*/ 160548 h 682910"/>
              <a:gd name="connsiteX1" fmla="*/ 222786 w 1442801"/>
              <a:gd name="connsiteY1" fmla="*/ 182374 h 682910"/>
              <a:gd name="connsiteX2" fmla="*/ 1103964 w 1442801"/>
              <a:gd name="connsiteY2" fmla="*/ 47339 h 682910"/>
              <a:gd name="connsiteX3" fmla="*/ 1176392 w 1442801"/>
              <a:gd name="connsiteY3" fmla="*/ 0 h 682910"/>
              <a:gd name="connsiteX4" fmla="*/ 1442801 w 1442801"/>
              <a:gd name="connsiteY4" fmla="*/ 430925 h 682910"/>
              <a:gd name="connsiteX5" fmla="*/ 0 w 1442801"/>
              <a:gd name="connsiteY5" fmla="*/ 586131 h 68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2801" h="682910">
                <a:moveTo>
                  <a:pt x="152193" y="160548"/>
                </a:moveTo>
                <a:lnTo>
                  <a:pt x="222786" y="182374"/>
                </a:lnTo>
                <a:cubicBezTo>
                  <a:pt x="517644" y="256805"/>
                  <a:pt x="834699" y="205841"/>
                  <a:pt x="1103964" y="47339"/>
                </a:cubicBezTo>
                <a:lnTo>
                  <a:pt x="1176392" y="0"/>
                </a:lnTo>
                <a:lnTo>
                  <a:pt x="1442801" y="430925"/>
                </a:lnTo>
                <a:cubicBezTo>
                  <a:pt x="1010005" y="699689"/>
                  <a:pt x="478962" y="756814"/>
                  <a:pt x="0" y="586131"/>
                </a:cubicBezTo>
                <a:close/>
              </a:path>
            </a:pathLst>
          </a:custGeom>
        </p:spPr>
      </p:pic>
      <p:pic>
        <p:nvPicPr>
          <p:cNvPr id="4" name="Picture 3">
            <a:extLst>
              <a:ext uri="{FF2B5EF4-FFF2-40B4-BE49-F238E27FC236}">
                <a16:creationId xmlns:a16="http://schemas.microsoft.com/office/drawing/2014/main" id="{21ED5668-1030-8219-A987-22D8DBCD261A}"/>
              </a:ext>
            </a:extLst>
          </p:cNvPr>
          <p:cNvPicPr>
            <a:picLocks noChangeAspect="1"/>
          </p:cNvPicPr>
          <p:nvPr/>
        </p:nvPicPr>
        <p:blipFill rotWithShape="1">
          <a:blip r:embed="rId4"/>
          <a:srcRect l="8884" t="9611" r="-154" b="50000"/>
          <a:stretch/>
        </p:blipFill>
        <p:spPr>
          <a:xfrm rot="18172462">
            <a:off x="1294402" y="5006970"/>
            <a:ext cx="1613395" cy="661842"/>
          </a:xfrm>
          <a:custGeom>
            <a:avLst/>
            <a:gdLst>
              <a:gd name="connsiteX0" fmla="*/ 220274 w 1453353"/>
              <a:gd name="connsiteY0" fmla="*/ 0 h 621675"/>
              <a:gd name="connsiteX1" fmla="*/ 248763 w 1453353"/>
              <a:gd name="connsiteY1" fmla="*/ 12880 h 621675"/>
              <a:gd name="connsiteX2" fmla="*/ 726695 w 1453353"/>
              <a:gd name="connsiteY2" fmla="*/ 103437 h 621675"/>
              <a:gd name="connsiteX3" fmla="*/ 1204627 w 1453353"/>
              <a:gd name="connsiteY3" fmla="*/ 12880 h 621675"/>
              <a:gd name="connsiteX4" fmla="*/ 1233090 w 1453353"/>
              <a:gd name="connsiteY4" fmla="*/ 11 h 621675"/>
              <a:gd name="connsiteX5" fmla="*/ 1453353 w 1453353"/>
              <a:gd name="connsiteY5" fmla="*/ 456253 h 621675"/>
              <a:gd name="connsiteX6" fmla="*/ 0 w 1453353"/>
              <a:gd name="connsiteY6" fmla="*/ 456236 h 62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353" h="621675">
                <a:moveTo>
                  <a:pt x="220274" y="0"/>
                </a:moveTo>
                <a:lnTo>
                  <a:pt x="248763" y="12880"/>
                </a:lnTo>
                <a:cubicBezTo>
                  <a:pt x="395660" y="71192"/>
                  <a:pt x="557165" y="103437"/>
                  <a:pt x="726695" y="103437"/>
                </a:cubicBezTo>
                <a:cubicBezTo>
                  <a:pt x="896225" y="103437"/>
                  <a:pt x="1057729" y="71192"/>
                  <a:pt x="1204627" y="12880"/>
                </a:cubicBezTo>
                <a:lnTo>
                  <a:pt x="1233090" y="11"/>
                </a:lnTo>
                <a:lnTo>
                  <a:pt x="1453353" y="456253"/>
                </a:lnTo>
                <a:cubicBezTo>
                  <a:pt x="994135" y="676822"/>
                  <a:pt x="459212" y="676816"/>
                  <a:pt x="0" y="456236"/>
                </a:cubicBezTo>
                <a:close/>
              </a:path>
            </a:pathLst>
          </a:custGeom>
        </p:spPr>
      </p:pic>
      <p:pic>
        <p:nvPicPr>
          <p:cNvPr id="5" name="Picture 4">
            <a:extLst>
              <a:ext uri="{FF2B5EF4-FFF2-40B4-BE49-F238E27FC236}">
                <a16:creationId xmlns:a16="http://schemas.microsoft.com/office/drawing/2014/main" id="{A0C23B17-34B5-967C-0459-A685490C7CB0}"/>
              </a:ext>
            </a:extLst>
          </p:cNvPr>
          <p:cNvPicPr>
            <a:picLocks noChangeAspect="1"/>
          </p:cNvPicPr>
          <p:nvPr/>
        </p:nvPicPr>
        <p:blipFill rotWithShape="1">
          <a:blip r:embed="rId5"/>
          <a:srcRect l="-8657" t="-3381" r="8657" b="21279"/>
          <a:stretch/>
        </p:blipFill>
        <p:spPr>
          <a:xfrm rot="18172462">
            <a:off x="1665539" y="3318993"/>
            <a:ext cx="1250490" cy="1313450"/>
          </a:xfrm>
          <a:custGeom>
            <a:avLst/>
            <a:gdLst>
              <a:gd name="connsiteX0" fmla="*/ 685745 w 1126447"/>
              <a:gd name="connsiteY0" fmla="*/ 0 h 1233738"/>
              <a:gd name="connsiteX1" fmla="*/ 1126447 w 1126447"/>
              <a:gd name="connsiteY1" fmla="*/ 100331 h 1233738"/>
              <a:gd name="connsiteX2" fmla="*/ 220273 w 1126447"/>
              <a:gd name="connsiteY2" fmla="*/ 1233738 h 1233738"/>
              <a:gd name="connsiteX3" fmla="*/ 0 w 1126447"/>
              <a:gd name="connsiteY3" fmla="*/ 777502 h 1233738"/>
              <a:gd name="connsiteX4" fmla="*/ 78842 w 1126447"/>
              <a:gd name="connsiteY4" fmla="*/ 741857 h 1233738"/>
              <a:gd name="connsiteX5" fmla="*/ 666221 w 1126447"/>
              <a:gd name="connsiteY5" fmla="*/ 71263 h 123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447" h="1233738">
                <a:moveTo>
                  <a:pt x="685745" y="0"/>
                </a:moveTo>
                <a:lnTo>
                  <a:pt x="1126447" y="100331"/>
                </a:lnTo>
                <a:cubicBezTo>
                  <a:pt x="1013028" y="595986"/>
                  <a:pt x="679499" y="1013151"/>
                  <a:pt x="220273" y="1233738"/>
                </a:cubicBezTo>
                <a:lnTo>
                  <a:pt x="0" y="777502"/>
                </a:lnTo>
                <a:lnTo>
                  <a:pt x="78842" y="741857"/>
                </a:lnTo>
                <a:cubicBezTo>
                  <a:pt x="357206" y="599938"/>
                  <a:pt x="570554" y="359931"/>
                  <a:pt x="666221" y="71263"/>
                </a:cubicBezTo>
                <a:close/>
              </a:path>
            </a:pathLst>
          </a:custGeom>
        </p:spPr>
      </p:pic>
      <p:pic>
        <p:nvPicPr>
          <p:cNvPr id="8" name="Picture 7">
            <a:extLst>
              <a:ext uri="{FF2B5EF4-FFF2-40B4-BE49-F238E27FC236}">
                <a16:creationId xmlns:a16="http://schemas.microsoft.com/office/drawing/2014/main" id="{25EF1865-8CBC-CD3D-5C39-266A9E984CC4}"/>
              </a:ext>
            </a:extLst>
          </p:cNvPr>
          <p:cNvPicPr>
            <a:picLocks noChangeAspect="1"/>
          </p:cNvPicPr>
          <p:nvPr/>
        </p:nvPicPr>
        <p:blipFill>
          <a:blip r:embed="rId6"/>
          <a:srcRect l="2318" t="21898" r="778" b="5692"/>
          <a:stretch>
            <a:fillRect/>
          </a:stretch>
        </p:blipFill>
        <p:spPr>
          <a:xfrm rot="1044036">
            <a:off x="441467" y="1800591"/>
            <a:ext cx="2211997" cy="952337"/>
          </a:xfrm>
          <a:custGeom>
            <a:avLst/>
            <a:gdLst>
              <a:gd name="connsiteX0" fmla="*/ 0 w 1448390"/>
              <a:gd name="connsiteY0" fmla="*/ 134669 h 598016"/>
              <a:gd name="connsiteX1" fmla="*/ 1448390 w 1448390"/>
              <a:gd name="connsiteY1" fmla="*/ 200057 h 598016"/>
              <a:gd name="connsiteX2" fmla="*/ 1234118 w 1448390"/>
              <a:gd name="connsiteY2" fmla="*/ 598016 h 598016"/>
              <a:gd name="connsiteX3" fmla="*/ 1199228 w 1448390"/>
              <a:gd name="connsiteY3" fmla="*/ 577223 h 598016"/>
              <a:gd name="connsiteX4" fmla="*/ 982063 w 1448390"/>
              <a:gd name="connsiteY4" fmla="*/ 491221 h 598016"/>
              <a:gd name="connsiteX5" fmla="*/ 200826 w 1448390"/>
              <a:gd name="connsiteY5" fmla="*/ 565874 h 598016"/>
              <a:gd name="connsiteX6" fmla="*/ 186573 w 1448390"/>
              <a:gd name="connsiteY6" fmla="*/ 573647 h 59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390" h="598016">
                <a:moveTo>
                  <a:pt x="0" y="134669"/>
                </a:moveTo>
                <a:cubicBezTo>
                  <a:pt x="467862" y="-65557"/>
                  <a:pt x="1000962" y="-41490"/>
                  <a:pt x="1448390" y="200057"/>
                </a:cubicBezTo>
                <a:lnTo>
                  <a:pt x="1234118" y="598016"/>
                </a:lnTo>
                <a:lnTo>
                  <a:pt x="1199228" y="577223"/>
                </a:lnTo>
                <a:cubicBezTo>
                  <a:pt x="1131296" y="541445"/>
                  <a:pt x="1058732" y="512445"/>
                  <a:pt x="982063" y="491221"/>
                </a:cubicBezTo>
                <a:cubicBezTo>
                  <a:pt x="713719" y="416935"/>
                  <a:pt x="439531" y="450209"/>
                  <a:pt x="200826" y="565874"/>
                </a:cubicBezTo>
                <a:lnTo>
                  <a:pt x="186573" y="573647"/>
                </a:lnTo>
                <a:close/>
              </a:path>
            </a:pathLst>
          </a:custGeom>
        </p:spPr>
      </p:pic>
      <p:pic>
        <p:nvPicPr>
          <p:cNvPr id="9" name="Picture 8" descr="a white question mark on a pink background">
            <a:extLst>
              <a:ext uri="{FF2B5EF4-FFF2-40B4-BE49-F238E27FC236}">
                <a16:creationId xmlns:a16="http://schemas.microsoft.com/office/drawing/2014/main" id="{4C9832E2-862A-582C-A765-55F703DA78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30492" t="5756" r="36013" b="7279"/>
          <a:stretch>
            <a:fillRect/>
          </a:stretch>
        </p:blipFill>
        <p:spPr bwMode="auto">
          <a:xfrm rot="14801006">
            <a:off x="-500141" y="2330579"/>
            <a:ext cx="793108" cy="1530924"/>
          </a:xfrm>
          <a:custGeom>
            <a:avLst/>
            <a:gdLst>
              <a:gd name="connsiteX0" fmla="*/ 430600 w 714435"/>
              <a:gd name="connsiteY0" fmla="*/ 0 h 1438013"/>
              <a:gd name="connsiteX1" fmla="*/ 636590 w 714435"/>
              <a:gd name="connsiteY1" fmla="*/ 1438013 h 1438013"/>
              <a:gd name="connsiteX2" fmla="*/ 182164 w 714435"/>
              <a:gd name="connsiteY2" fmla="*/ 1293069 h 1438013"/>
              <a:gd name="connsiteX3" fmla="*/ 202658 w 714435"/>
              <a:gd name="connsiteY3" fmla="*/ 1197561 h 1438013"/>
              <a:gd name="connsiteX4" fmla="*/ 64909 w 714435"/>
              <a:gd name="connsiteY4" fmla="*/ 395982 h 1438013"/>
              <a:gd name="connsiteX5" fmla="*/ 0 w 714435"/>
              <a:gd name="connsiteY5" fmla="*/ 288361 h 14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35" h="1438013">
                <a:moveTo>
                  <a:pt x="430600" y="0"/>
                </a:moveTo>
                <a:cubicBezTo>
                  <a:pt x="714211" y="423508"/>
                  <a:pt x="790029" y="952789"/>
                  <a:pt x="636590" y="1438013"/>
                </a:cubicBezTo>
                <a:lnTo>
                  <a:pt x="182164" y="1293069"/>
                </a:lnTo>
                <a:lnTo>
                  <a:pt x="202658" y="1197561"/>
                </a:lnTo>
                <a:cubicBezTo>
                  <a:pt x="246088" y="934487"/>
                  <a:pt x="202799" y="651380"/>
                  <a:pt x="64909" y="395982"/>
                </a:cubicBezTo>
                <a:lnTo>
                  <a:pt x="0" y="288361"/>
                </a:lnTo>
                <a:close/>
              </a:path>
            </a:pathLst>
          </a:custGeom>
          <a:noFill/>
          <a:extLst>
            <a:ext uri="{909E8E84-426E-40DD-AFC4-6F175D3DCCD1}">
              <a14:hiddenFill xmlns:a14="http://schemas.microsoft.com/office/drawing/2010/main">
                <a:solidFill>
                  <a:srgbClr val="FFFFFF"/>
                </a:solidFill>
              </a14:hiddenFill>
            </a:ext>
          </a:extLst>
        </p:spPr>
      </p:pic>
      <p:pic>
        <p:nvPicPr>
          <p:cNvPr id="10" name="Picture 9" descr="person holding Hello! sticker">
            <a:extLst>
              <a:ext uri="{FF2B5EF4-FFF2-40B4-BE49-F238E27FC236}">
                <a16:creationId xmlns:a16="http://schemas.microsoft.com/office/drawing/2014/main" id="{ECBE0C22-BF0B-3286-7B07-8BC5D5EE0B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4477" t="3667" r="7981" b="3667"/>
          <a:stretch>
            <a:fillRect/>
          </a:stretch>
        </p:blipFill>
        <p:spPr bwMode="auto">
          <a:xfrm rot="18172462">
            <a:off x="-1589662" y="3837458"/>
            <a:ext cx="1453654" cy="985746"/>
          </a:xfrm>
          <a:custGeom>
            <a:avLst/>
            <a:gdLst>
              <a:gd name="connsiteX0" fmla="*/ 1309459 w 1309459"/>
              <a:gd name="connsiteY0" fmla="*/ 0 h 925922"/>
              <a:gd name="connsiteX1" fmla="*/ 1309459 w 1309459"/>
              <a:gd name="connsiteY1" fmla="*/ 518236 h 925922"/>
              <a:gd name="connsiteX2" fmla="*/ 1309458 w 1309459"/>
              <a:gd name="connsiteY2" fmla="*/ 518236 h 925922"/>
              <a:gd name="connsiteX3" fmla="*/ 441242 w 1309459"/>
              <a:gd name="connsiteY3" fmla="*/ 855752 h 925922"/>
              <a:gd name="connsiteX4" fmla="*/ 373289 w 1309459"/>
              <a:gd name="connsiteY4" fmla="*/ 925922 h 925922"/>
              <a:gd name="connsiteX5" fmla="*/ 0 w 1309459"/>
              <a:gd name="connsiteY5" fmla="*/ 628994 h 925922"/>
              <a:gd name="connsiteX6" fmla="*/ 1309459 w 1309459"/>
              <a:gd name="connsiteY6" fmla="*/ 0 h 92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459" h="925922">
                <a:moveTo>
                  <a:pt x="1309459" y="0"/>
                </a:moveTo>
                <a:lnTo>
                  <a:pt x="1309459" y="518236"/>
                </a:lnTo>
                <a:lnTo>
                  <a:pt x="1309458" y="518236"/>
                </a:lnTo>
                <a:cubicBezTo>
                  <a:pt x="970399" y="518236"/>
                  <a:pt x="663439" y="647217"/>
                  <a:pt x="441242" y="855752"/>
                </a:cubicBezTo>
                <a:lnTo>
                  <a:pt x="373289" y="925922"/>
                </a:lnTo>
                <a:lnTo>
                  <a:pt x="0" y="628994"/>
                </a:lnTo>
                <a:cubicBezTo>
                  <a:pt x="317794" y="231510"/>
                  <a:pt x="799758" y="0"/>
                  <a:pt x="1309459" y="0"/>
                </a:cubicBezTo>
                <a:close/>
              </a:path>
            </a:pathLst>
          </a:cu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9B8CC97-03C4-F8AD-1E26-A15A421CF10C}"/>
              </a:ext>
            </a:extLst>
          </p:cNvPr>
          <p:cNvPicPr>
            <a:picLocks noChangeAspect="1"/>
          </p:cNvPicPr>
          <p:nvPr/>
        </p:nvPicPr>
        <p:blipFill rotWithShape="1">
          <a:blip r:embed="rId9"/>
          <a:srcRect t="17160" b="17160"/>
          <a:stretch/>
        </p:blipFill>
        <p:spPr>
          <a:xfrm rot="13319966">
            <a:off x="-1250708" y="5251415"/>
            <a:ext cx="1734907" cy="727205"/>
          </a:xfrm>
          <a:custGeom>
            <a:avLst/>
            <a:gdLst>
              <a:gd name="connsiteX0" fmla="*/ 1446738 w 1446738"/>
              <a:gd name="connsiteY0" fmla="*/ 216682 h 632338"/>
              <a:gd name="connsiteX1" fmla="*/ 1212767 w 1446738"/>
              <a:gd name="connsiteY1" fmla="*/ 632338 h 632338"/>
              <a:gd name="connsiteX2" fmla="*/ 1199461 w 1446738"/>
              <a:gd name="connsiteY2" fmla="*/ 623037 h 632338"/>
              <a:gd name="connsiteX3" fmla="*/ 431270 w 1446738"/>
              <a:gd name="connsiteY3" fmla="*/ 462452 h 632338"/>
              <a:gd name="connsiteX4" fmla="*/ 205926 w 1446738"/>
              <a:gd name="connsiteY4" fmla="*/ 523912 h 632338"/>
              <a:gd name="connsiteX5" fmla="*/ 168952 w 1446738"/>
              <a:gd name="connsiteY5" fmla="*/ 540721 h 632338"/>
              <a:gd name="connsiteX6" fmla="*/ 0 w 1446738"/>
              <a:gd name="connsiteY6" fmla="*/ 121506 h 632338"/>
              <a:gd name="connsiteX7" fmla="*/ 1446738 w 1446738"/>
              <a:gd name="connsiteY7" fmla="*/ 216682 h 63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738" h="632338">
                <a:moveTo>
                  <a:pt x="1446738" y="216682"/>
                </a:moveTo>
                <a:lnTo>
                  <a:pt x="1212767" y="632338"/>
                </a:lnTo>
                <a:lnTo>
                  <a:pt x="1199461" y="623037"/>
                </a:lnTo>
                <a:cubicBezTo>
                  <a:pt x="975009" y="481684"/>
                  <a:pt x="706183" y="418294"/>
                  <a:pt x="431270" y="462452"/>
                </a:cubicBezTo>
                <a:cubicBezTo>
                  <a:pt x="352724" y="475068"/>
                  <a:pt x="277398" y="495867"/>
                  <a:pt x="205926" y="523912"/>
                </a:cubicBezTo>
                <a:lnTo>
                  <a:pt x="168952" y="540721"/>
                </a:lnTo>
                <a:lnTo>
                  <a:pt x="0" y="121506"/>
                </a:lnTo>
                <a:cubicBezTo>
                  <a:pt x="471395" y="-69082"/>
                  <a:pt x="1003886" y="-34052"/>
                  <a:pt x="1446738" y="216682"/>
                </a:cubicBezTo>
                <a:close/>
              </a:path>
            </a:pathLst>
          </a:custGeom>
        </p:spPr>
      </p:pic>
      <p:sp>
        <p:nvSpPr>
          <p:cNvPr id="12" name="TextBox 11">
            <a:extLst>
              <a:ext uri="{FF2B5EF4-FFF2-40B4-BE49-F238E27FC236}">
                <a16:creationId xmlns:a16="http://schemas.microsoft.com/office/drawing/2014/main" id="{AF025B9C-77F8-D18E-DF0E-F8B0C9EF8311}"/>
              </a:ext>
            </a:extLst>
          </p:cNvPr>
          <p:cNvSpPr txBox="1"/>
          <p:nvPr/>
        </p:nvSpPr>
        <p:spPr>
          <a:xfrm>
            <a:off x="-171011" y="3546584"/>
            <a:ext cx="2119260" cy="1569660"/>
          </a:xfrm>
          <a:prstGeom prst="rect">
            <a:avLst/>
          </a:prstGeom>
          <a:noFill/>
        </p:spPr>
        <p:txBody>
          <a:bodyPr wrap="square" rtlCol="0">
            <a:spAutoFit/>
          </a:bodyPr>
          <a:lstStyle/>
          <a:p>
            <a:pPr algn="ctr"/>
            <a:r>
              <a:rPr lang="en-US" sz="3200" i="0">
                <a:solidFill>
                  <a:srgbClr val="303030"/>
                </a:solidFill>
                <a:effectLst/>
                <a:latin typeface="Abadi Extra Light" panose="020F0502020204030204" pitchFamily="34" charset="0"/>
              </a:rPr>
              <a:t>Data Science Wheel</a:t>
            </a:r>
            <a:endParaRPr lang="en-IN" sz="3200">
              <a:latin typeface="Abadi Extra Light" panose="020F0502020204030204" pitchFamily="34" charset="0"/>
            </a:endParaRPr>
          </a:p>
        </p:txBody>
      </p:sp>
      <p:pic>
        <p:nvPicPr>
          <p:cNvPr id="13" name="Picture 12">
            <a:extLst>
              <a:ext uri="{FF2B5EF4-FFF2-40B4-BE49-F238E27FC236}">
                <a16:creationId xmlns:a16="http://schemas.microsoft.com/office/drawing/2014/main" id="{3AB28DDE-41EC-D8C4-DE7A-A8EC68AAF230}"/>
              </a:ext>
            </a:extLst>
          </p:cNvPr>
          <p:cNvPicPr>
            <a:picLocks noChangeAspect="1"/>
          </p:cNvPicPr>
          <p:nvPr/>
        </p:nvPicPr>
        <p:blipFill>
          <a:blip r:embed="rId10"/>
          <a:stretch>
            <a:fillRect/>
          </a:stretch>
        </p:blipFill>
        <p:spPr>
          <a:xfrm>
            <a:off x="13472258" y="2376493"/>
            <a:ext cx="4108298" cy="1590153"/>
          </a:xfrm>
          <a:prstGeom prst="rect">
            <a:avLst/>
          </a:prstGeom>
        </p:spPr>
      </p:pic>
      <p:pic>
        <p:nvPicPr>
          <p:cNvPr id="14" name="Picture 13">
            <a:extLst>
              <a:ext uri="{FF2B5EF4-FFF2-40B4-BE49-F238E27FC236}">
                <a16:creationId xmlns:a16="http://schemas.microsoft.com/office/drawing/2014/main" id="{5F9025B0-C7D3-28B0-7E67-502EA5D60900}"/>
              </a:ext>
            </a:extLst>
          </p:cNvPr>
          <p:cNvPicPr>
            <a:picLocks noChangeAspect="1"/>
          </p:cNvPicPr>
          <p:nvPr/>
        </p:nvPicPr>
        <p:blipFill>
          <a:blip r:embed="rId11"/>
          <a:stretch>
            <a:fillRect/>
          </a:stretch>
        </p:blipFill>
        <p:spPr>
          <a:xfrm>
            <a:off x="12722901" y="4259998"/>
            <a:ext cx="2677644" cy="415663"/>
          </a:xfrm>
          <a:prstGeom prst="rect">
            <a:avLst/>
          </a:prstGeom>
        </p:spPr>
      </p:pic>
    </p:spTree>
    <p:extLst>
      <p:ext uri="{BB962C8B-B14F-4D97-AF65-F5344CB8AC3E}">
        <p14:creationId xmlns:p14="http://schemas.microsoft.com/office/powerpoint/2010/main" val="1289392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3AA04A2192F14A8123201E1291289A" ma:contentTypeVersion="10" ma:contentTypeDescription="Create a new document." ma:contentTypeScope="" ma:versionID="e1cb64738f1825ac8c935ab6630df3e5">
  <xsd:schema xmlns:xsd="http://www.w3.org/2001/XMLSchema" xmlns:xs="http://www.w3.org/2001/XMLSchema" xmlns:p="http://schemas.microsoft.com/office/2006/metadata/properties" xmlns:ns3="364a7e4e-ae89-4569-bcc6-9848f3f52d7e" targetNamespace="http://schemas.microsoft.com/office/2006/metadata/properties" ma:root="true" ma:fieldsID="044a26d153a072b3ff43dc5d2665c86c" ns3:_="">
    <xsd:import namespace="364a7e4e-ae89-4569-bcc6-9848f3f52d7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a7e4e-ae89-4569-bcc6-9848f3f52d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dexed="true"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64a7e4e-ae89-4569-bcc6-9848f3f52d7e" xsi:nil="true"/>
  </documentManagement>
</p:properties>
</file>

<file path=customXml/itemProps1.xml><?xml version="1.0" encoding="utf-8"?>
<ds:datastoreItem xmlns:ds="http://schemas.openxmlformats.org/officeDocument/2006/customXml" ds:itemID="{94D162B1-F387-484B-9DD6-E3B91758C506}">
  <ds:schemaRefs>
    <ds:schemaRef ds:uri="364a7e4e-ae89-4569-bcc6-9848f3f52d7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B63AFD9-10A4-413E-A5DD-3237131976ED}">
  <ds:schemaRefs>
    <ds:schemaRef ds:uri="http://schemas.microsoft.com/sharepoint/v3/contenttype/forms"/>
  </ds:schemaRefs>
</ds:datastoreItem>
</file>

<file path=customXml/itemProps3.xml><?xml version="1.0" encoding="utf-8"?>
<ds:datastoreItem xmlns:ds="http://schemas.openxmlformats.org/officeDocument/2006/customXml" ds:itemID="{1D8A7587-BD7C-4F53-9312-9F393FE64BC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64a7e4e-ae89-4569-bcc6-9848f3f52d7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TotalTime>
  <Words>1410</Words>
  <Application>Microsoft Office PowerPoint</Application>
  <PresentationFormat>Widescreen</PresentationFormat>
  <Paragraphs>127</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Abadi Extra Light</vt:lpstr>
      <vt:lpstr>Arial</vt:lpstr>
      <vt:lpstr>Calibri</vt:lpstr>
      <vt:lpstr>Calibri Light</vt:lpstr>
      <vt:lpstr>Couture</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Makanaboyina, Sashank</dc:creator>
  <cp:lastModifiedBy>Mawani, Zeeshan Hanif</cp:lastModifiedBy>
  <cp:revision>1</cp:revision>
  <dcterms:created xsi:type="dcterms:W3CDTF">2023-11-13T04:43:01Z</dcterms:created>
  <dcterms:modified xsi:type="dcterms:W3CDTF">2023-11-20T23:08:17Z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0x010100A83AA04A2192F14A8123201E1291289A</vt:lpwstr>
  </property>
</Properties>
</file>