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4"/>
  </p:notesMasterIdLst>
  <p:handoutMasterIdLst>
    <p:handoutMasterId r:id="rId25"/>
  </p:handoutMasterIdLst>
  <p:sldIdLst>
    <p:sldId id="256" r:id="rId5"/>
    <p:sldId id="257" r:id="rId6"/>
    <p:sldId id="267" r:id="rId7"/>
    <p:sldId id="268" r:id="rId8"/>
    <p:sldId id="269" r:id="rId9"/>
    <p:sldId id="270" r:id="rId10"/>
    <p:sldId id="271" r:id="rId11"/>
    <p:sldId id="272" r:id="rId12"/>
    <p:sldId id="258" r:id="rId13"/>
    <p:sldId id="274" r:id="rId14"/>
    <p:sldId id="275" r:id="rId15"/>
    <p:sldId id="276" r:id="rId16"/>
    <p:sldId id="277" r:id="rId17"/>
    <p:sldId id="278" r:id="rId18"/>
    <p:sldId id="279" r:id="rId19"/>
    <p:sldId id="280" r:id="rId20"/>
    <p:sldId id="281" r:id="rId21"/>
    <p:sldId id="283" r:id="rId22"/>
    <p:sldId id="282" r:id="rId23"/>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9F5BCB-2C8E-1845-711A-BB969FBCA163}" v="343" dt="2025-05-04T13:56:58.014"/>
    <p1510:client id="{687D0B35-FA02-0ACE-68F2-FC3A102DB8F3}" v="134" dt="2025-05-04T15:39:24.786"/>
    <p1510:client id="{92E7F538-3887-3FD4-01FE-EA84078CF29B}" v="24" dt="2025-05-04T14:46:55.673"/>
    <p1510:client id="{BC62F130-6D04-408D-0268-0B570E2A7D3B}" v="196" dt="2025-05-04T14:52:35.389"/>
    <p1510:client id="{C731405B-B750-2194-412A-4FFEAB1CB75F}" v="58" dt="2025-05-05T08:16:01.816"/>
    <p1510:client id="{E0555AE2-1767-5E46-453D-84D7DC75C2A7}" v="195" dt="2025-05-04T14:38:55.829"/>
    <p1510:client id="{F3AD960D-800D-28D1-1AC5-B81C796501D1}" v="61" dt="2025-05-05T08:09:59.595"/>
  </p1510:revLst>
</p1510:revInfo>
</file>

<file path=ppt/tableStyles.xml><?xml version="1.0" encoding="utf-8"?>
<a:tblStyleLst xmlns:a="http://schemas.openxmlformats.org/drawingml/2006/main" def="{6E25E649-3F16-4E02-A733-19D2CDBF48F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5/7/2025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5/7/2025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grpSp>
        <p:nvGrpSpPr>
          <p:cNvPr id="256" name="line"/>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Tree>
    <p:extLst>
      <p:ext uri="{BB962C8B-B14F-4D97-AF65-F5344CB8AC3E}">
        <p14:creationId xmlns:p14="http://schemas.microsoft.com/office/powerpoint/2010/main" val="1068651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line"/>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3010309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line"/>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8012" y="277813"/>
            <a:ext cx="9144001" cy="5898573"/>
          </a:xfrm>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927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67" name="line"/>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9AFE8FB1-0A7A-443E-AAF7-31D4FA1AA31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404487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55" name="line"/>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FE8FB1-0A7A-443E-AAF7-31D4FA1AA312}"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87100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58" name="line"/>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9AFE8FB1-0A7A-443E-AAF7-31D4FA1AA31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6826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60" name="line"/>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9AFE8FB1-0A7A-443E-AAF7-31D4FA1AA312}"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754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6" name="line"/>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9AFE8FB1-0A7A-443E-AAF7-31D4FA1AA312}"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1890875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E8FB1-0A7A-443E-AAF7-31D4FA1AA312}"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61343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615" name="frame"/>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4616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614" name="frame"/>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FE8FB1-0A7A-443E-AAF7-31D4FA1AA312}"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BA54BD-C84D-46CE-8B72-31BFB26ABA43}" type="slidenum">
              <a:rPr lang="en-US" smtClean="0"/>
              <a:t>‹#›</a:t>
            </a:fld>
            <a:endParaRPr lang="en-US"/>
          </a:p>
        </p:txBody>
      </p:sp>
    </p:spTree>
    <p:extLst>
      <p:ext uri="{BB962C8B-B14F-4D97-AF65-F5344CB8AC3E}">
        <p14:creationId xmlns:p14="http://schemas.microsoft.com/office/powerpoint/2010/main" val="2819491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9AFE8FB1-0A7A-443E-AAF7-31D4FA1AA312}" type="datetimeFigureOut">
              <a:rPr lang="en-US" smtClean="0"/>
              <a:pPr/>
              <a:t>5/7/2025</a:t>
            </a:fld>
            <a:endParaRPr lang="en-US"/>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0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271805945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userDrawn="1">
          <p15:clr>
            <a:srgbClr val="F26B43"/>
          </p15:clr>
        </p15:guide>
        <p15:guide id="4"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694" y="268555"/>
            <a:ext cx="10445719" cy="1827245"/>
          </a:xfrm>
        </p:spPr>
        <p:txBody>
          <a:bodyPr/>
          <a:lstStyle/>
          <a:p>
            <a:r>
              <a:rPr lang="en-US">
                <a:latin typeface="Times New Roman"/>
                <a:cs typeface="Times New Roman"/>
              </a:rPr>
              <a:t>Severity Detection of Chronic Fatigue Syndrome using ML Models</a:t>
            </a:r>
          </a:p>
        </p:txBody>
      </p:sp>
      <p:sp>
        <p:nvSpPr>
          <p:cNvPr id="3" name="Subtitle 2"/>
          <p:cNvSpPr>
            <a:spLocks noGrp="1"/>
          </p:cNvSpPr>
          <p:nvPr>
            <p:ph type="subTitle" idx="1"/>
          </p:nvPr>
        </p:nvSpPr>
        <p:spPr>
          <a:xfrm>
            <a:off x="532676" y="4890079"/>
            <a:ext cx="11144988" cy="1831191"/>
          </a:xfrm>
        </p:spPr>
        <p:txBody>
          <a:bodyPr vert="horz" lIns="91440" tIns="45720" rIns="91440" bIns="45720" rtlCol="0" anchor="t">
            <a:normAutofit/>
          </a:bodyPr>
          <a:lstStyle/>
          <a:p>
            <a:r>
              <a:rPr lang="en-US">
                <a:latin typeface="Times New Roman"/>
                <a:cs typeface="Times New Roman"/>
              </a:rPr>
              <a:t>By: Sarah Thomas       (EAC23049)</a:t>
            </a:r>
          </a:p>
          <a:p>
            <a:r>
              <a:rPr lang="en-US">
                <a:latin typeface="Times New Roman"/>
                <a:cs typeface="Times New Roman"/>
              </a:rPr>
              <a:t>        Samvrudha RR     (EAC23052)</a:t>
            </a:r>
          </a:p>
          <a:p>
            <a:r>
              <a:rPr lang="en-US">
                <a:latin typeface="Times New Roman"/>
                <a:cs typeface="Times New Roman"/>
              </a:rPr>
              <a:t>        Sashank </a:t>
            </a:r>
            <a:r>
              <a:rPr lang="en-US" err="1">
                <a:latin typeface="Times New Roman"/>
                <a:cs typeface="Times New Roman"/>
              </a:rPr>
              <a:t>Abburu</a:t>
            </a:r>
            <a:r>
              <a:rPr lang="en-US">
                <a:latin typeface="Times New Roman"/>
                <a:cs typeface="Times New Roman"/>
              </a:rPr>
              <a:t>  (EAC23053)</a:t>
            </a:r>
          </a:p>
          <a:p>
            <a:r>
              <a:rPr lang="en-US">
                <a:latin typeface="Times New Roman"/>
                <a:cs typeface="Times New Roman"/>
              </a:rPr>
              <a:t>        T Pushkar Reddy (EAC23057)</a:t>
            </a:r>
          </a:p>
          <a:p>
            <a:r>
              <a:rPr lang="en-US">
                <a:latin typeface="Times New Roman"/>
                <a:cs typeface="Times New Roman"/>
              </a:rPr>
              <a:t>        Batch 12</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A4F2-D90A-2DC8-3B79-110195E95BBC}"/>
              </a:ext>
            </a:extLst>
          </p:cNvPr>
          <p:cNvSpPr>
            <a:spLocks noGrp="1"/>
          </p:cNvSpPr>
          <p:nvPr>
            <p:ph type="title"/>
          </p:nvPr>
        </p:nvSpPr>
        <p:spPr/>
        <p:txBody>
          <a:bodyPr/>
          <a:lstStyle/>
          <a:p>
            <a:r>
              <a:rPr lang="en-US">
                <a:latin typeface="Times New Roman"/>
                <a:cs typeface="Times New Roman"/>
              </a:rPr>
              <a:t>Creating the target </a:t>
            </a:r>
            <a:r>
              <a:rPr lang="en-US" err="1">
                <a:latin typeface="Times New Roman"/>
                <a:cs typeface="Times New Roman"/>
              </a:rPr>
              <a:t>coloumn</a:t>
            </a:r>
            <a:endParaRPr lang="en-US">
              <a:latin typeface="Times New Roman"/>
              <a:cs typeface="Times New Roman"/>
            </a:endParaRPr>
          </a:p>
        </p:txBody>
      </p:sp>
      <p:pic>
        <p:nvPicPr>
          <p:cNvPr id="5" name="Content Placeholder 4" descr="A screenshot of a computer program&#10;&#10;AI-generated content may be incorrect.">
            <a:extLst>
              <a:ext uri="{FF2B5EF4-FFF2-40B4-BE49-F238E27FC236}">
                <a16:creationId xmlns:a16="http://schemas.microsoft.com/office/drawing/2014/main" id="{C090C02D-B8CF-B436-1DC2-2B0C4944717D}"/>
              </a:ext>
            </a:extLst>
          </p:cNvPr>
          <p:cNvPicPr>
            <a:picLocks noGrp="1" noChangeAspect="1"/>
          </p:cNvPicPr>
          <p:nvPr>
            <p:ph sz="half" idx="1"/>
          </p:nvPr>
        </p:nvPicPr>
        <p:blipFill>
          <a:blip r:embed="rId2"/>
          <a:stretch>
            <a:fillRect/>
          </a:stretch>
        </p:blipFill>
        <p:spPr>
          <a:xfrm>
            <a:off x="1522413" y="1994378"/>
            <a:ext cx="4419599" cy="4088444"/>
          </a:xfrm>
        </p:spPr>
      </p:pic>
      <p:pic>
        <p:nvPicPr>
          <p:cNvPr id="6" name="Content Placeholder 5" descr="A close-up of a text&#10;&#10;AI-generated content may be incorrect.">
            <a:extLst>
              <a:ext uri="{FF2B5EF4-FFF2-40B4-BE49-F238E27FC236}">
                <a16:creationId xmlns:a16="http://schemas.microsoft.com/office/drawing/2014/main" id="{C691544C-8A8B-A2A9-D254-E5D457C67D54}"/>
              </a:ext>
            </a:extLst>
          </p:cNvPr>
          <p:cNvPicPr>
            <a:picLocks noGrp="1" noChangeAspect="1"/>
          </p:cNvPicPr>
          <p:nvPr>
            <p:ph sz="half" idx="2"/>
          </p:nvPr>
        </p:nvPicPr>
        <p:blipFill>
          <a:blip r:embed="rId3"/>
          <a:stretch>
            <a:fillRect/>
          </a:stretch>
        </p:blipFill>
        <p:spPr>
          <a:xfrm>
            <a:off x="6246815" y="3706795"/>
            <a:ext cx="4419598" cy="663610"/>
          </a:xfrm>
        </p:spPr>
      </p:pic>
    </p:spTree>
    <p:extLst>
      <p:ext uri="{BB962C8B-B14F-4D97-AF65-F5344CB8AC3E}">
        <p14:creationId xmlns:p14="http://schemas.microsoft.com/office/powerpoint/2010/main" val="358507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41D7-0BD9-9C47-6E89-92665F11141A}"/>
              </a:ext>
            </a:extLst>
          </p:cNvPr>
          <p:cNvSpPr>
            <a:spLocks noGrp="1"/>
          </p:cNvSpPr>
          <p:nvPr>
            <p:ph type="title"/>
          </p:nvPr>
        </p:nvSpPr>
        <p:spPr/>
        <p:txBody>
          <a:bodyPr/>
          <a:lstStyle/>
          <a:p>
            <a:r>
              <a:rPr lang="en-US">
                <a:latin typeface="Times New Roman"/>
                <a:cs typeface="Times New Roman"/>
              </a:rPr>
              <a:t>Applying the GCN Model</a:t>
            </a:r>
          </a:p>
        </p:txBody>
      </p:sp>
      <p:pic>
        <p:nvPicPr>
          <p:cNvPr id="5" name="Content Placeholder 4" descr="A screenshot of a computer program&#10;&#10;AI-generated content may be incorrect.">
            <a:extLst>
              <a:ext uri="{FF2B5EF4-FFF2-40B4-BE49-F238E27FC236}">
                <a16:creationId xmlns:a16="http://schemas.microsoft.com/office/drawing/2014/main" id="{CAAB268D-84A2-1FA0-2BA6-2E1049AC297B}"/>
              </a:ext>
            </a:extLst>
          </p:cNvPr>
          <p:cNvPicPr>
            <a:picLocks noGrp="1" noChangeAspect="1"/>
          </p:cNvPicPr>
          <p:nvPr>
            <p:ph sz="half" idx="1"/>
          </p:nvPr>
        </p:nvPicPr>
        <p:blipFill>
          <a:blip r:embed="rId2"/>
          <a:stretch>
            <a:fillRect/>
          </a:stretch>
        </p:blipFill>
        <p:spPr>
          <a:xfrm>
            <a:off x="3621673" y="2037965"/>
            <a:ext cx="4416397" cy="3817846"/>
          </a:xfrm>
        </p:spPr>
      </p:pic>
    </p:spTree>
    <p:extLst>
      <p:ext uri="{BB962C8B-B14F-4D97-AF65-F5344CB8AC3E}">
        <p14:creationId xmlns:p14="http://schemas.microsoft.com/office/powerpoint/2010/main" val="82957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26CE6-BCEF-01F9-03E5-82BDD1685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0693E-8091-F166-3BFB-FC267B82DAC0}"/>
              </a:ext>
            </a:extLst>
          </p:cNvPr>
          <p:cNvSpPr>
            <a:spLocks noGrp="1"/>
          </p:cNvSpPr>
          <p:nvPr>
            <p:ph type="title"/>
          </p:nvPr>
        </p:nvSpPr>
        <p:spPr/>
        <p:txBody>
          <a:bodyPr/>
          <a:lstStyle/>
          <a:p>
            <a:r>
              <a:rPr lang="en-US">
                <a:latin typeface="Times New Roman"/>
                <a:cs typeface="Times New Roman"/>
              </a:rPr>
              <a:t>Applying the </a:t>
            </a:r>
            <a:r>
              <a:rPr lang="en-US" err="1">
                <a:latin typeface="Times New Roman"/>
                <a:cs typeface="Times New Roman"/>
              </a:rPr>
              <a:t>XGBoost</a:t>
            </a:r>
            <a:r>
              <a:rPr lang="en-US">
                <a:latin typeface="Times New Roman"/>
                <a:cs typeface="Times New Roman"/>
              </a:rPr>
              <a:t> Model</a:t>
            </a:r>
          </a:p>
        </p:txBody>
      </p:sp>
      <p:pic>
        <p:nvPicPr>
          <p:cNvPr id="6" name="Content Placeholder 5" descr="A screenshot of a computer code&#10;&#10;AI-generated content may be incorrect.">
            <a:extLst>
              <a:ext uri="{FF2B5EF4-FFF2-40B4-BE49-F238E27FC236}">
                <a16:creationId xmlns:a16="http://schemas.microsoft.com/office/drawing/2014/main" id="{1AB90EB8-FE70-7653-88B2-CC68D9CA85E0}"/>
              </a:ext>
            </a:extLst>
          </p:cNvPr>
          <p:cNvPicPr>
            <a:picLocks noGrp="1" noChangeAspect="1"/>
          </p:cNvPicPr>
          <p:nvPr>
            <p:ph sz="half" idx="1"/>
          </p:nvPr>
        </p:nvPicPr>
        <p:blipFill>
          <a:blip r:embed="rId2"/>
          <a:stretch>
            <a:fillRect/>
          </a:stretch>
        </p:blipFill>
        <p:spPr>
          <a:xfrm>
            <a:off x="2206260" y="2360797"/>
            <a:ext cx="6843781" cy="3971144"/>
          </a:xfrm>
        </p:spPr>
      </p:pic>
    </p:spTree>
    <p:extLst>
      <p:ext uri="{BB962C8B-B14F-4D97-AF65-F5344CB8AC3E}">
        <p14:creationId xmlns:p14="http://schemas.microsoft.com/office/powerpoint/2010/main" val="3358376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C7517-0CBF-62B6-7E26-3A11DE1DE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6987E-0518-D6FA-ABC4-675B0B46FF3B}"/>
              </a:ext>
            </a:extLst>
          </p:cNvPr>
          <p:cNvSpPr>
            <a:spLocks noGrp="1"/>
          </p:cNvSpPr>
          <p:nvPr>
            <p:ph type="title"/>
          </p:nvPr>
        </p:nvSpPr>
        <p:spPr/>
        <p:txBody>
          <a:bodyPr/>
          <a:lstStyle/>
          <a:p>
            <a:r>
              <a:rPr lang="en-US">
                <a:latin typeface="Times New Roman"/>
                <a:cs typeface="Times New Roman"/>
              </a:rPr>
              <a:t>Evaluation metrices</a:t>
            </a:r>
          </a:p>
        </p:txBody>
      </p:sp>
      <p:pic>
        <p:nvPicPr>
          <p:cNvPr id="5" name="Content Placeholder 4" descr="A screenshot of a computer program&#10;&#10;AI-generated content may be incorrect.">
            <a:extLst>
              <a:ext uri="{FF2B5EF4-FFF2-40B4-BE49-F238E27FC236}">
                <a16:creationId xmlns:a16="http://schemas.microsoft.com/office/drawing/2014/main" id="{4447B45B-185B-1EA8-1BBD-E65F87D0ED84}"/>
              </a:ext>
            </a:extLst>
          </p:cNvPr>
          <p:cNvPicPr>
            <a:picLocks noGrp="1" noChangeAspect="1"/>
          </p:cNvPicPr>
          <p:nvPr>
            <p:ph sz="half" idx="1"/>
          </p:nvPr>
        </p:nvPicPr>
        <p:blipFill>
          <a:blip r:embed="rId2"/>
          <a:stretch>
            <a:fillRect/>
          </a:stretch>
        </p:blipFill>
        <p:spPr>
          <a:xfrm>
            <a:off x="1345136" y="1718260"/>
            <a:ext cx="7240374" cy="4913574"/>
          </a:xfrm>
        </p:spPr>
      </p:pic>
    </p:spTree>
    <p:extLst>
      <p:ext uri="{BB962C8B-B14F-4D97-AF65-F5344CB8AC3E}">
        <p14:creationId xmlns:p14="http://schemas.microsoft.com/office/powerpoint/2010/main" val="2488681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894E-2789-315B-435C-7FE5467A7E29}"/>
              </a:ext>
            </a:extLst>
          </p:cNvPr>
          <p:cNvSpPr>
            <a:spLocks noGrp="1"/>
          </p:cNvSpPr>
          <p:nvPr>
            <p:ph type="title"/>
          </p:nvPr>
        </p:nvSpPr>
        <p:spPr/>
        <p:txBody>
          <a:bodyPr/>
          <a:lstStyle/>
          <a:p>
            <a:r>
              <a:rPr lang="en-US">
                <a:latin typeface="Times New Roman"/>
                <a:cs typeface="Times New Roman"/>
              </a:rPr>
              <a:t>Confusion Matrix</a:t>
            </a:r>
          </a:p>
        </p:txBody>
      </p:sp>
      <p:pic>
        <p:nvPicPr>
          <p:cNvPr id="5" name="Content Placeholder 4" descr="A screenshot of a computer program&#10;&#10;AI-generated content may be incorrect.">
            <a:extLst>
              <a:ext uri="{FF2B5EF4-FFF2-40B4-BE49-F238E27FC236}">
                <a16:creationId xmlns:a16="http://schemas.microsoft.com/office/drawing/2014/main" id="{154D4BDD-4098-3723-CD8F-F9E145485243}"/>
              </a:ext>
            </a:extLst>
          </p:cNvPr>
          <p:cNvPicPr>
            <a:picLocks noGrp="1" noChangeAspect="1"/>
          </p:cNvPicPr>
          <p:nvPr>
            <p:ph sz="half" idx="1"/>
          </p:nvPr>
        </p:nvPicPr>
        <p:blipFill>
          <a:blip r:embed="rId2"/>
          <a:stretch>
            <a:fillRect/>
          </a:stretch>
        </p:blipFill>
        <p:spPr>
          <a:xfrm>
            <a:off x="1523943" y="1966913"/>
            <a:ext cx="4416538" cy="4143374"/>
          </a:xfrm>
        </p:spPr>
      </p:pic>
      <p:pic>
        <p:nvPicPr>
          <p:cNvPr id="6" name="Content Placeholder 5" descr="A blue squares with white text&#10;&#10;AI-generated content may be incorrect.">
            <a:extLst>
              <a:ext uri="{FF2B5EF4-FFF2-40B4-BE49-F238E27FC236}">
                <a16:creationId xmlns:a16="http://schemas.microsoft.com/office/drawing/2014/main" id="{28A485CF-E8FC-60DD-EBEE-3A2504B85C39}"/>
              </a:ext>
            </a:extLst>
          </p:cNvPr>
          <p:cNvPicPr>
            <a:picLocks noGrp="1" noChangeAspect="1"/>
          </p:cNvPicPr>
          <p:nvPr>
            <p:ph sz="half" idx="2"/>
          </p:nvPr>
        </p:nvPicPr>
        <p:blipFill>
          <a:blip r:embed="rId3"/>
          <a:stretch>
            <a:fillRect/>
          </a:stretch>
        </p:blipFill>
        <p:spPr>
          <a:xfrm>
            <a:off x="6528053" y="1966951"/>
            <a:ext cx="4147587" cy="4143298"/>
          </a:xfrm>
        </p:spPr>
      </p:pic>
    </p:spTree>
    <p:extLst>
      <p:ext uri="{BB962C8B-B14F-4D97-AF65-F5344CB8AC3E}">
        <p14:creationId xmlns:p14="http://schemas.microsoft.com/office/powerpoint/2010/main" val="11658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A38B2-EDE1-AF92-D32A-C31A353DCDCC}"/>
              </a:ext>
            </a:extLst>
          </p:cNvPr>
          <p:cNvSpPr>
            <a:spLocks noGrp="1"/>
          </p:cNvSpPr>
          <p:nvPr>
            <p:ph type="title"/>
          </p:nvPr>
        </p:nvSpPr>
        <p:spPr/>
        <p:txBody>
          <a:bodyPr/>
          <a:lstStyle/>
          <a:p>
            <a:r>
              <a:rPr lang="en-US">
                <a:latin typeface="Times New Roman"/>
                <a:cs typeface="Times New Roman"/>
              </a:rPr>
              <a:t>Class wise Evaluation Metrices</a:t>
            </a:r>
          </a:p>
        </p:txBody>
      </p:sp>
      <p:pic>
        <p:nvPicPr>
          <p:cNvPr id="5" name="Content Placeholder 4" descr="A screenshot of a computer program&#10;&#10;AI-generated content may be incorrect.">
            <a:extLst>
              <a:ext uri="{FF2B5EF4-FFF2-40B4-BE49-F238E27FC236}">
                <a16:creationId xmlns:a16="http://schemas.microsoft.com/office/drawing/2014/main" id="{AD0ABAB9-490B-48B8-9F5F-739B6B1A2C93}"/>
              </a:ext>
            </a:extLst>
          </p:cNvPr>
          <p:cNvPicPr>
            <a:picLocks noGrp="1" noChangeAspect="1"/>
          </p:cNvPicPr>
          <p:nvPr>
            <p:ph sz="half" idx="1"/>
          </p:nvPr>
        </p:nvPicPr>
        <p:blipFill>
          <a:blip r:embed="rId2"/>
          <a:stretch>
            <a:fillRect/>
          </a:stretch>
        </p:blipFill>
        <p:spPr>
          <a:xfrm>
            <a:off x="737079" y="2286742"/>
            <a:ext cx="5204933" cy="3266861"/>
          </a:xfrm>
        </p:spPr>
      </p:pic>
      <p:pic>
        <p:nvPicPr>
          <p:cNvPr id="6" name="Content Placeholder 5" descr="A graph of different colored bars&#10;&#10;AI-generated content may be incorrect.">
            <a:extLst>
              <a:ext uri="{FF2B5EF4-FFF2-40B4-BE49-F238E27FC236}">
                <a16:creationId xmlns:a16="http://schemas.microsoft.com/office/drawing/2014/main" id="{51FC0E73-1606-7BA3-2077-8F568A5C444D}"/>
              </a:ext>
            </a:extLst>
          </p:cNvPr>
          <p:cNvPicPr>
            <a:picLocks noGrp="1" noChangeAspect="1"/>
          </p:cNvPicPr>
          <p:nvPr>
            <p:ph sz="half" idx="2"/>
          </p:nvPr>
        </p:nvPicPr>
        <p:blipFill>
          <a:blip r:embed="rId3"/>
          <a:stretch>
            <a:fillRect/>
          </a:stretch>
        </p:blipFill>
        <p:spPr>
          <a:xfrm>
            <a:off x="6246815" y="2284605"/>
            <a:ext cx="5215690" cy="3271136"/>
          </a:xfrm>
        </p:spPr>
      </p:pic>
    </p:spTree>
    <p:extLst>
      <p:ext uri="{BB962C8B-B14F-4D97-AF65-F5344CB8AC3E}">
        <p14:creationId xmlns:p14="http://schemas.microsoft.com/office/powerpoint/2010/main" val="75561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68E4C-1F48-636B-A2F3-DAEB0D8CCF03}"/>
              </a:ext>
            </a:extLst>
          </p:cNvPr>
          <p:cNvSpPr>
            <a:spLocks noGrp="1"/>
          </p:cNvSpPr>
          <p:nvPr>
            <p:ph type="title"/>
          </p:nvPr>
        </p:nvSpPr>
        <p:spPr/>
        <p:txBody>
          <a:bodyPr/>
          <a:lstStyle/>
          <a:p>
            <a:r>
              <a:rPr lang="en-US">
                <a:latin typeface="Times New Roman"/>
                <a:cs typeface="Times New Roman"/>
              </a:rPr>
              <a:t>Comparision with other models</a:t>
            </a:r>
          </a:p>
        </p:txBody>
      </p:sp>
      <p:pic>
        <p:nvPicPr>
          <p:cNvPr id="5" name="Content Placeholder 4" descr="A screenshot of a computer&#10;&#10;AI-generated content may be incorrect.">
            <a:extLst>
              <a:ext uri="{FF2B5EF4-FFF2-40B4-BE49-F238E27FC236}">
                <a16:creationId xmlns:a16="http://schemas.microsoft.com/office/drawing/2014/main" id="{E49C2A45-2857-D3D0-8694-7DCB177C6094}"/>
              </a:ext>
            </a:extLst>
          </p:cNvPr>
          <p:cNvPicPr>
            <a:picLocks noGrp="1" noChangeAspect="1"/>
          </p:cNvPicPr>
          <p:nvPr>
            <p:ph sz="half" idx="1"/>
          </p:nvPr>
        </p:nvPicPr>
        <p:blipFill>
          <a:blip r:embed="rId2"/>
          <a:stretch>
            <a:fillRect/>
          </a:stretch>
        </p:blipFill>
        <p:spPr>
          <a:xfrm>
            <a:off x="425240" y="2126909"/>
            <a:ext cx="4403257" cy="3702309"/>
          </a:xfrm>
        </p:spPr>
      </p:pic>
      <p:pic>
        <p:nvPicPr>
          <p:cNvPr id="6" name="Content Placeholder 5" descr="A screenshot of a computer&#10;&#10;AI-generated content may be incorrect.">
            <a:extLst>
              <a:ext uri="{FF2B5EF4-FFF2-40B4-BE49-F238E27FC236}">
                <a16:creationId xmlns:a16="http://schemas.microsoft.com/office/drawing/2014/main" id="{516B16BA-628C-C35D-9D24-AD6E4358A6A3}"/>
              </a:ext>
            </a:extLst>
          </p:cNvPr>
          <p:cNvPicPr>
            <a:picLocks noGrp="1" noChangeAspect="1"/>
          </p:cNvPicPr>
          <p:nvPr>
            <p:ph sz="half" idx="2"/>
          </p:nvPr>
        </p:nvPicPr>
        <p:blipFill>
          <a:blip r:embed="rId3"/>
          <a:stretch>
            <a:fillRect/>
          </a:stretch>
        </p:blipFill>
        <p:spPr>
          <a:xfrm>
            <a:off x="4552895" y="2124074"/>
            <a:ext cx="4514942" cy="3686670"/>
          </a:xfrm>
        </p:spPr>
      </p:pic>
      <p:pic>
        <p:nvPicPr>
          <p:cNvPr id="7" name="Picture 6" descr="A number on a white background&#10;&#10;AI-generated content may be incorrect.">
            <a:extLst>
              <a:ext uri="{FF2B5EF4-FFF2-40B4-BE49-F238E27FC236}">
                <a16:creationId xmlns:a16="http://schemas.microsoft.com/office/drawing/2014/main" id="{E3ADD30B-18DA-5722-648A-279399AB20BA}"/>
              </a:ext>
            </a:extLst>
          </p:cNvPr>
          <p:cNvPicPr>
            <a:picLocks noChangeAspect="1"/>
          </p:cNvPicPr>
          <p:nvPr/>
        </p:nvPicPr>
        <p:blipFill>
          <a:blip r:embed="rId4"/>
          <a:stretch>
            <a:fillRect/>
          </a:stretch>
        </p:blipFill>
        <p:spPr>
          <a:xfrm>
            <a:off x="8941502" y="2131227"/>
            <a:ext cx="3015696" cy="1208434"/>
          </a:xfrm>
          <a:prstGeom prst="rect">
            <a:avLst/>
          </a:prstGeom>
        </p:spPr>
      </p:pic>
      <p:pic>
        <p:nvPicPr>
          <p:cNvPr id="8" name="Picture 7" descr="A number on a white background&#10;&#10;AI-generated content may be incorrect.">
            <a:extLst>
              <a:ext uri="{FF2B5EF4-FFF2-40B4-BE49-F238E27FC236}">
                <a16:creationId xmlns:a16="http://schemas.microsoft.com/office/drawing/2014/main" id="{EF14F474-DCD6-00EE-0420-3A6285FE91BF}"/>
              </a:ext>
            </a:extLst>
          </p:cNvPr>
          <p:cNvPicPr>
            <a:picLocks noChangeAspect="1"/>
          </p:cNvPicPr>
          <p:nvPr/>
        </p:nvPicPr>
        <p:blipFill>
          <a:blip r:embed="rId5"/>
          <a:stretch>
            <a:fillRect/>
          </a:stretch>
        </p:blipFill>
        <p:spPr>
          <a:xfrm>
            <a:off x="8938346" y="3339204"/>
            <a:ext cx="3013216" cy="1141759"/>
          </a:xfrm>
          <a:prstGeom prst="rect">
            <a:avLst/>
          </a:prstGeom>
        </p:spPr>
      </p:pic>
      <p:pic>
        <p:nvPicPr>
          <p:cNvPr id="9" name="Picture 8">
            <a:extLst>
              <a:ext uri="{FF2B5EF4-FFF2-40B4-BE49-F238E27FC236}">
                <a16:creationId xmlns:a16="http://schemas.microsoft.com/office/drawing/2014/main" id="{037EAAD6-A094-324A-7196-EA89A4CC3CF5}"/>
              </a:ext>
            </a:extLst>
          </p:cNvPr>
          <p:cNvPicPr>
            <a:picLocks noChangeAspect="1"/>
          </p:cNvPicPr>
          <p:nvPr/>
        </p:nvPicPr>
        <p:blipFill>
          <a:blip r:embed="rId6"/>
          <a:stretch>
            <a:fillRect/>
          </a:stretch>
        </p:blipFill>
        <p:spPr>
          <a:xfrm>
            <a:off x="8938147" y="4482541"/>
            <a:ext cx="3013615" cy="1335982"/>
          </a:xfrm>
          <a:prstGeom prst="rect">
            <a:avLst/>
          </a:prstGeom>
        </p:spPr>
      </p:pic>
    </p:spTree>
    <p:extLst>
      <p:ext uri="{BB962C8B-B14F-4D97-AF65-F5344CB8AC3E}">
        <p14:creationId xmlns:p14="http://schemas.microsoft.com/office/powerpoint/2010/main" val="3940024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6F1ED-4952-2A24-47E3-E4D30663A564}"/>
              </a:ext>
            </a:extLst>
          </p:cNvPr>
          <p:cNvSpPr>
            <a:spLocks noGrp="1"/>
          </p:cNvSpPr>
          <p:nvPr>
            <p:ph type="title"/>
          </p:nvPr>
        </p:nvSpPr>
        <p:spPr/>
        <p:txBody>
          <a:bodyPr/>
          <a:lstStyle/>
          <a:p>
            <a:r>
              <a:rPr lang="en-US">
                <a:latin typeface="Times New Roman"/>
                <a:cs typeface="Times New Roman"/>
              </a:rPr>
              <a:t>How is GCN + </a:t>
            </a:r>
            <a:r>
              <a:rPr lang="en-US" err="1">
                <a:latin typeface="Times New Roman"/>
                <a:cs typeface="Times New Roman"/>
              </a:rPr>
              <a:t>XGBoost</a:t>
            </a:r>
            <a:r>
              <a:rPr lang="en-US">
                <a:latin typeface="Times New Roman"/>
                <a:cs typeface="Times New Roman"/>
              </a:rPr>
              <a:t> a better model?</a:t>
            </a:r>
          </a:p>
        </p:txBody>
      </p:sp>
      <p:sp>
        <p:nvSpPr>
          <p:cNvPr id="3" name="Content Placeholder 2">
            <a:extLst>
              <a:ext uri="{FF2B5EF4-FFF2-40B4-BE49-F238E27FC236}">
                <a16:creationId xmlns:a16="http://schemas.microsoft.com/office/drawing/2014/main" id="{13E767B7-D0B7-9AE5-F3A0-0BA269FD0D69}"/>
              </a:ext>
            </a:extLst>
          </p:cNvPr>
          <p:cNvSpPr>
            <a:spLocks noGrp="1"/>
          </p:cNvSpPr>
          <p:nvPr>
            <p:ph idx="1"/>
          </p:nvPr>
        </p:nvSpPr>
        <p:spPr>
          <a:xfrm>
            <a:off x="1522414" y="1905000"/>
            <a:ext cx="10391929" cy="4665545"/>
          </a:xfrm>
        </p:spPr>
        <p:txBody>
          <a:bodyPr vert="horz" lIns="91440" tIns="45720" rIns="91440" bIns="45720" rtlCol="0" anchor="t">
            <a:normAutofit fontScale="92500" lnSpcReduction="20000"/>
          </a:bodyPr>
          <a:lstStyle/>
          <a:p>
            <a:pPr marL="0" indent="0">
              <a:buNone/>
            </a:pPr>
            <a:r>
              <a:rPr lang="en-US" b="1" u="sng">
                <a:latin typeface="Times New Roman"/>
                <a:ea typeface="+mn-lt"/>
                <a:cs typeface="+mn-lt"/>
              </a:rPr>
              <a:t>Balanced Generalization:   </a:t>
            </a:r>
            <a:r>
              <a:rPr lang="en-US" b="1">
                <a:latin typeface="Times New Roman"/>
                <a:ea typeface="+mn-lt"/>
                <a:cs typeface="+mn-lt"/>
              </a:rPr>
              <a:t> </a:t>
            </a:r>
            <a:endParaRPr lang="en-US">
              <a:latin typeface="Times New Roman"/>
              <a:ea typeface="+mn-lt"/>
              <a:cs typeface="+mn-lt"/>
            </a:endParaRPr>
          </a:p>
          <a:p>
            <a:pPr lvl="1">
              <a:buFont typeface="Courier New" pitchFamily="34" charset="0"/>
              <a:buChar char="o"/>
            </a:pPr>
            <a:r>
              <a:rPr lang="en-US">
                <a:latin typeface="Times New Roman"/>
                <a:ea typeface="+mn-lt"/>
                <a:cs typeface="+mn-lt"/>
              </a:rPr>
              <a:t>Unlike models like Logistic Regression or SVM which may overfit or lack context-awareness,  GCN learns </a:t>
            </a:r>
            <a:r>
              <a:rPr lang="en-US" b="1">
                <a:latin typeface="Times New Roman"/>
                <a:ea typeface="+mn-lt"/>
                <a:cs typeface="+mn-lt"/>
              </a:rPr>
              <a:t>feature interdependencies</a:t>
            </a:r>
            <a:r>
              <a:rPr lang="en-US">
                <a:latin typeface="Times New Roman"/>
                <a:ea typeface="+mn-lt"/>
                <a:cs typeface="+mn-lt"/>
              </a:rPr>
              <a:t> by treating symptoms as connected nodes.</a:t>
            </a:r>
            <a:endParaRPr lang="en-US">
              <a:latin typeface="Times New Roman"/>
              <a:cs typeface="Times New Roman"/>
            </a:endParaRPr>
          </a:p>
          <a:p>
            <a:pPr lvl="1">
              <a:buFont typeface="Courier New" pitchFamily="34" charset="0"/>
              <a:buChar char="o"/>
            </a:pPr>
            <a:r>
              <a:rPr lang="en-US" err="1">
                <a:latin typeface="Times New Roman"/>
                <a:ea typeface="+mn-lt"/>
                <a:cs typeface="+mn-lt"/>
              </a:rPr>
              <a:t>XGBoost</a:t>
            </a:r>
            <a:r>
              <a:rPr lang="en-US">
                <a:latin typeface="Times New Roman"/>
                <a:ea typeface="+mn-lt"/>
                <a:cs typeface="+mn-lt"/>
              </a:rPr>
              <a:t> then capitalizes on these </a:t>
            </a:r>
            <a:r>
              <a:rPr lang="en-US" b="1">
                <a:latin typeface="Times New Roman"/>
                <a:ea typeface="+mn-lt"/>
                <a:cs typeface="+mn-lt"/>
              </a:rPr>
              <a:t>graph embeddings</a:t>
            </a:r>
            <a:r>
              <a:rPr lang="en-US">
                <a:latin typeface="Times New Roman"/>
                <a:ea typeface="+mn-lt"/>
                <a:cs typeface="+mn-lt"/>
              </a:rPr>
              <a:t> to make powerful ensemble-based decisions.</a:t>
            </a:r>
            <a:endParaRPr lang="en-US">
              <a:latin typeface="Times New Roman"/>
              <a:cs typeface="Times New Roman"/>
            </a:endParaRPr>
          </a:p>
          <a:p>
            <a:pPr marL="0" indent="0">
              <a:buNone/>
            </a:pPr>
            <a:r>
              <a:rPr lang="en-US" b="1" u="sng">
                <a:latin typeface="Times New Roman"/>
                <a:ea typeface="+mn-lt"/>
                <a:cs typeface="+mn-lt"/>
              </a:rPr>
              <a:t>Stability Across Metrics:</a:t>
            </a:r>
            <a:endParaRPr lang="en-US" u="sng">
              <a:latin typeface="Times New Roman"/>
              <a:ea typeface="+mn-lt"/>
              <a:cs typeface="+mn-lt"/>
            </a:endParaRPr>
          </a:p>
          <a:p>
            <a:pPr lvl="1">
              <a:buFont typeface="Courier New" pitchFamily="34" charset="0"/>
              <a:buChar char="o"/>
            </a:pPr>
            <a:r>
              <a:rPr lang="en-US">
                <a:latin typeface="Times New Roman"/>
                <a:ea typeface="+mn-lt"/>
                <a:cs typeface="+mn-lt"/>
              </a:rPr>
              <a:t>GCN + </a:t>
            </a:r>
            <a:r>
              <a:rPr lang="en-US" err="1">
                <a:latin typeface="Times New Roman"/>
                <a:ea typeface="+mn-lt"/>
                <a:cs typeface="+mn-lt"/>
              </a:rPr>
              <a:t>XGBoost</a:t>
            </a:r>
            <a:r>
              <a:rPr lang="en-US">
                <a:latin typeface="Times New Roman"/>
                <a:ea typeface="+mn-lt"/>
                <a:cs typeface="+mn-lt"/>
              </a:rPr>
              <a:t> maintains </a:t>
            </a:r>
            <a:r>
              <a:rPr lang="en-US" b="1">
                <a:latin typeface="Times New Roman"/>
                <a:ea typeface="+mn-lt"/>
                <a:cs typeface="+mn-lt"/>
              </a:rPr>
              <a:t>high precision and high recall</a:t>
            </a:r>
            <a:r>
              <a:rPr lang="en-US">
                <a:latin typeface="Times New Roman"/>
                <a:ea typeface="+mn-lt"/>
                <a:cs typeface="+mn-lt"/>
              </a:rPr>
              <a:t>, leading to an F1 Score that is </a:t>
            </a:r>
            <a:r>
              <a:rPr lang="en-US" b="1">
                <a:latin typeface="Times New Roman"/>
                <a:ea typeface="+mn-lt"/>
                <a:cs typeface="+mn-lt"/>
              </a:rPr>
              <a:t>competitive with even the top GNN hybrids</a:t>
            </a:r>
            <a:r>
              <a:rPr lang="en-US">
                <a:latin typeface="Times New Roman"/>
                <a:ea typeface="+mn-lt"/>
                <a:cs typeface="+mn-lt"/>
              </a:rPr>
              <a:t> (GIN, </a:t>
            </a:r>
            <a:r>
              <a:rPr lang="en-US" err="1">
                <a:latin typeface="Times New Roman"/>
                <a:ea typeface="+mn-lt"/>
                <a:cs typeface="+mn-lt"/>
              </a:rPr>
              <a:t>GraphSAGE</a:t>
            </a:r>
            <a:r>
              <a:rPr lang="en-US">
                <a:latin typeface="Times New Roman"/>
                <a:ea typeface="+mn-lt"/>
                <a:cs typeface="+mn-lt"/>
              </a:rPr>
              <a:t>), while remaining more interpretable and easier to tune.</a:t>
            </a:r>
            <a:endParaRPr lang="en-US">
              <a:latin typeface="Times New Roman"/>
              <a:cs typeface="Times New Roman"/>
            </a:endParaRPr>
          </a:p>
          <a:p>
            <a:pPr marL="0" indent="0">
              <a:buNone/>
            </a:pPr>
            <a:r>
              <a:rPr lang="en-US" b="1" u="sng">
                <a:latin typeface="Times New Roman"/>
                <a:ea typeface="+mn-lt"/>
                <a:cs typeface="+mn-lt"/>
              </a:rPr>
              <a:t>Model Simplicity + Interpretability:</a:t>
            </a:r>
            <a:endParaRPr lang="en-US" u="sng">
              <a:latin typeface="Times New Roman"/>
              <a:cs typeface="Times New Roman"/>
            </a:endParaRPr>
          </a:p>
          <a:p>
            <a:pPr lvl="1">
              <a:buFont typeface="Courier New" pitchFamily="34" charset="0"/>
              <a:buChar char="o"/>
            </a:pPr>
            <a:r>
              <a:rPr lang="en-US">
                <a:latin typeface="Times New Roman"/>
                <a:ea typeface="+mn-lt"/>
                <a:cs typeface="+mn-lt"/>
              </a:rPr>
              <a:t>Compared to deeper GNN architectures like GIN or </a:t>
            </a:r>
            <a:r>
              <a:rPr lang="en-US" err="1">
                <a:latin typeface="Times New Roman"/>
                <a:ea typeface="+mn-lt"/>
                <a:cs typeface="+mn-lt"/>
              </a:rPr>
              <a:t>Autoencoders,the</a:t>
            </a:r>
            <a:r>
              <a:rPr lang="en-US">
                <a:latin typeface="Times New Roman"/>
                <a:ea typeface="+mn-lt"/>
                <a:cs typeface="+mn-lt"/>
              </a:rPr>
              <a:t> model is </a:t>
            </a:r>
            <a:r>
              <a:rPr lang="en-US" b="1">
                <a:latin typeface="Times New Roman"/>
                <a:ea typeface="+mn-lt"/>
                <a:cs typeface="+mn-lt"/>
              </a:rPr>
              <a:t>simpler and faster yet</a:t>
            </a:r>
            <a:r>
              <a:rPr lang="en-US">
                <a:latin typeface="Times New Roman"/>
                <a:ea typeface="+mn-lt"/>
                <a:cs typeface="+mn-lt"/>
              </a:rPr>
              <a:t> delivers </a:t>
            </a:r>
            <a:r>
              <a:rPr lang="en-US" b="1">
                <a:latin typeface="Times New Roman"/>
                <a:ea typeface="+mn-lt"/>
                <a:cs typeface="+mn-lt"/>
              </a:rPr>
              <a:t>comparable or better results</a:t>
            </a:r>
            <a:r>
              <a:rPr lang="en-US">
                <a:latin typeface="Times New Roman"/>
                <a:ea typeface="+mn-lt"/>
                <a:cs typeface="+mn-lt"/>
              </a:rPr>
              <a:t>.</a:t>
            </a:r>
            <a:endParaRPr lang="en-US">
              <a:latin typeface="Times New Roman"/>
              <a:cs typeface="Times New Roman"/>
            </a:endParaRPr>
          </a:p>
          <a:p>
            <a:pPr marL="0" indent="0">
              <a:buNone/>
            </a:pPr>
            <a:r>
              <a:rPr lang="en-US" b="1" u="sng">
                <a:latin typeface="Times New Roman"/>
                <a:ea typeface="+mn-lt"/>
                <a:cs typeface="+mn-lt"/>
              </a:rPr>
              <a:t>Consistency with Medical Relevance:</a:t>
            </a:r>
            <a:endParaRPr lang="en-US" u="sng">
              <a:latin typeface="Times New Roman"/>
              <a:cs typeface="Times New Roman"/>
            </a:endParaRPr>
          </a:p>
          <a:p>
            <a:pPr lvl="1">
              <a:buFont typeface="Courier New" pitchFamily="34" charset="0"/>
              <a:buChar char="o"/>
            </a:pPr>
            <a:r>
              <a:rPr lang="en-US">
                <a:latin typeface="Times New Roman"/>
                <a:ea typeface="+mn-lt"/>
                <a:cs typeface="+mn-lt"/>
              </a:rPr>
              <a:t>CFS diagnosis demands models that </a:t>
            </a:r>
            <a:r>
              <a:rPr lang="en-US" b="1">
                <a:latin typeface="Times New Roman"/>
                <a:ea typeface="+mn-lt"/>
                <a:cs typeface="+mn-lt"/>
              </a:rPr>
              <a:t>don't miss any true cases (high recall)</a:t>
            </a:r>
            <a:r>
              <a:rPr lang="en-US">
                <a:latin typeface="Times New Roman"/>
                <a:ea typeface="+mn-lt"/>
                <a:cs typeface="+mn-lt"/>
              </a:rPr>
              <a:t> and </a:t>
            </a:r>
            <a:r>
              <a:rPr lang="en-US" b="1">
                <a:latin typeface="Times New Roman"/>
                <a:ea typeface="+mn-lt"/>
                <a:cs typeface="+mn-lt"/>
              </a:rPr>
              <a:t>don't mislabel healthy individuals (high precision)</a:t>
            </a:r>
            <a:r>
              <a:rPr lang="en-US">
                <a:latin typeface="Times New Roman"/>
                <a:ea typeface="+mn-lt"/>
                <a:cs typeface="+mn-lt"/>
              </a:rPr>
              <a:t>. The model achieves this trade-off well.</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3936949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9FD4D-14FE-31D6-9BF6-8AB97C53B9D3}"/>
              </a:ext>
            </a:extLst>
          </p:cNvPr>
          <p:cNvSpPr>
            <a:spLocks noGrp="1"/>
          </p:cNvSpPr>
          <p:nvPr>
            <p:ph type="title"/>
          </p:nvPr>
        </p:nvSpPr>
        <p:spPr/>
        <p:txBody>
          <a:bodyPr/>
          <a:lstStyle/>
          <a:p>
            <a:r>
              <a:rPr lang="en-US">
                <a:latin typeface="Times New Roman"/>
                <a:cs typeface="Times New Roman"/>
              </a:rPr>
              <a:t>Comparative Analysis</a:t>
            </a:r>
          </a:p>
        </p:txBody>
      </p:sp>
      <p:pic>
        <p:nvPicPr>
          <p:cNvPr id="4" name="Content Placeholder 3">
            <a:extLst>
              <a:ext uri="{FF2B5EF4-FFF2-40B4-BE49-F238E27FC236}">
                <a16:creationId xmlns:a16="http://schemas.microsoft.com/office/drawing/2014/main" id="{C6C3AD44-82CE-F0C4-5D1E-C7F34356F604}"/>
              </a:ext>
            </a:extLst>
          </p:cNvPr>
          <p:cNvPicPr>
            <a:picLocks noGrp="1" noChangeAspect="1"/>
          </p:cNvPicPr>
          <p:nvPr>
            <p:ph idx="1"/>
          </p:nvPr>
        </p:nvPicPr>
        <p:blipFill>
          <a:blip r:embed="rId2"/>
          <a:stretch>
            <a:fillRect/>
          </a:stretch>
        </p:blipFill>
        <p:spPr>
          <a:xfrm>
            <a:off x="1522414" y="1974142"/>
            <a:ext cx="9144000" cy="4128915"/>
          </a:xfrm>
        </p:spPr>
      </p:pic>
    </p:spTree>
    <p:extLst>
      <p:ext uri="{BB962C8B-B14F-4D97-AF65-F5344CB8AC3E}">
        <p14:creationId xmlns:p14="http://schemas.microsoft.com/office/powerpoint/2010/main" val="7713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515DB-FB03-2D0D-2E78-516E3A8836C2}"/>
              </a:ext>
            </a:extLst>
          </p:cNvPr>
          <p:cNvSpPr>
            <a:spLocks noGrp="1"/>
          </p:cNvSpPr>
          <p:nvPr>
            <p:ph type="title"/>
          </p:nvPr>
        </p:nvSpPr>
        <p:spPr/>
        <p:txBody>
          <a:bodyPr/>
          <a:lstStyle/>
          <a:p>
            <a:r>
              <a:rPr lang="en-US">
                <a:latin typeface="Times New Roman"/>
                <a:cs typeface="Times New Roman"/>
              </a:rPr>
              <a:t>Conclusion</a:t>
            </a:r>
          </a:p>
        </p:txBody>
      </p:sp>
      <p:sp>
        <p:nvSpPr>
          <p:cNvPr id="3" name="Content Placeholder 2">
            <a:extLst>
              <a:ext uri="{FF2B5EF4-FFF2-40B4-BE49-F238E27FC236}">
                <a16:creationId xmlns:a16="http://schemas.microsoft.com/office/drawing/2014/main" id="{885F929B-D8E1-73C1-0DC0-615C9A97EE74}"/>
              </a:ext>
            </a:extLst>
          </p:cNvPr>
          <p:cNvSpPr>
            <a:spLocks noGrp="1"/>
          </p:cNvSpPr>
          <p:nvPr>
            <p:ph idx="1"/>
          </p:nvPr>
        </p:nvSpPr>
        <p:spPr>
          <a:xfrm>
            <a:off x="1522414" y="1905000"/>
            <a:ext cx="10434961" cy="4687077"/>
          </a:xfrm>
        </p:spPr>
        <p:txBody>
          <a:bodyPr vert="horz" lIns="91440" tIns="45720" rIns="91440" bIns="45720" rtlCol="0" anchor="t">
            <a:normAutofit/>
          </a:bodyPr>
          <a:lstStyle/>
          <a:p>
            <a:pPr marL="0" indent="0">
              <a:buNone/>
            </a:pPr>
            <a:endParaRPr lang="en-US">
              <a:latin typeface="Times New Roman"/>
              <a:cs typeface="Times New Roman"/>
            </a:endParaRPr>
          </a:p>
          <a:p>
            <a:pPr marL="0" indent="0">
              <a:buNone/>
            </a:pPr>
            <a:r>
              <a:rPr lang="en-US">
                <a:latin typeface="Times New Roman"/>
                <a:ea typeface="+mn-lt"/>
                <a:cs typeface="+mn-lt"/>
              </a:rPr>
              <a:t>In conclusion, the CFS severity detection model, utilizing a hybrid approach of Graph Neural Networks (GNN) and </a:t>
            </a:r>
            <a:r>
              <a:rPr lang="en-US" err="1">
                <a:latin typeface="Times New Roman"/>
                <a:ea typeface="+mn-lt"/>
                <a:cs typeface="+mn-lt"/>
              </a:rPr>
              <a:t>XGBoost</a:t>
            </a:r>
            <a:r>
              <a:rPr lang="en-US">
                <a:latin typeface="Times New Roman"/>
                <a:ea typeface="+mn-lt"/>
                <a:cs typeface="+mn-lt"/>
              </a:rPr>
              <a:t>, effectively captures the complex relationships between symptoms, offering improved accuracy and interpretability over traditional methods. By training these models directly on the dataset, we’ve created a reliable solution that better handles the intricacies of CFS diagnosis. This project sets a new standard in using advanced machine learning techniques for real-world healthcare applications, providing a scalable and effective model for CFS severity prediction.</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3772332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a:latin typeface="Times New Roman"/>
                <a:cs typeface="Times New Roman"/>
              </a:rPr>
              <a:t>Introduction</a:t>
            </a:r>
          </a:p>
        </p:txBody>
      </p:sp>
      <p:sp>
        <p:nvSpPr>
          <p:cNvPr id="3" name="Content Placeholder 2">
            <a:extLst>
              <a:ext uri="{FF2B5EF4-FFF2-40B4-BE49-F238E27FC236}">
                <a16:creationId xmlns:a16="http://schemas.microsoft.com/office/drawing/2014/main" id="{C095A9BF-16B4-338E-BFAE-5E82B30034DE}"/>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Chronic Fatigue Syndrome (CFS), also known as </a:t>
            </a:r>
            <a:r>
              <a:rPr lang="en-US" err="1">
                <a:ea typeface="+mn-lt"/>
                <a:cs typeface="+mn-lt"/>
              </a:rPr>
              <a:t>Myalgic</a:t>
            </a:r>
            <a:r>
              <a:rPr lang="en-US">
                <a:ea typeface="+mn-lt"/>
                <a:cs typeface="+mn-lt"/>
              </a:rPr>
              <a:t> Encephalomyelitis (ME), is a serious, long-term illness characterized by extreme fatigue that isn’t improved by rest and worsens with physical or mental activity. Unlike ordinary tiredness, CFS reflects a complex disruption across the immune, neurological, and metabolic systems.</a:t>
            </a:r>
            <a:endParaRPr lang="en-US"/>
          </a:p>
          <a:p>
            <a:r>
              <a:rPr lang="en-US">
                <a:ea typeface="+mn-lt"/>
                <a:cs typeface="+mn-lt"/>
              </a:rPr>
              <a:t>With over 20 years of research backing, CFS is now recognized by the CDC, NIH, and WHO as a medically and socially impactful disorder. Core symptoms include post-exertional malaise (PEM), cognitive dysfunction ("brain fog"), unrefreshing sleep, pain, and orthostatic intolerance. The condition varies in severity—from mild to disabling—and lacks definitive biomarkers, making early diagnosis and management challenging.</a:t>
            </a:r>
            <a:endParaRPr lang="en-US"/>
          </a:p>
          <a:p>
            <a:r>
              <a:rPr lang="en-US">
                <a:ea typeface="+mn-lt"/>
                <a:cs typeface="+mn-lt"/>
              </a:rPr>
              <a:t>Globally, it affects around 0.2% to 0.8% of the population and significantly impacts quality of life and productivity. Recent advances in machine learning and biomedical data analysis are paving the way for more accurate severity prediction, early detection, and personalized care strategies.</a:t>
            </a:r>
            <a:endParaRPr lang="en-US"/>
          </a:p>
          <a:p>
            <a:endParaRPr lang="en-US"/>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909" y="274638"/>
            <a:ext cx="9103503" cy="1020762"/>
          </a:xfrm>
        </p:spPr>
        <p:txBody>
          <a:bodyPr/>
          <a:lstStyle/>
          <a:p>
            <a:r>
              <a:rPr lang="en-US">
                <a:latin typeface="Times New Roman"/>
                <a:cs typeface="Times New Roman"/>
              </a:rPr>
              <a:t>Problem Statement</a:t>
            </a:r>
          </a:p>
        </p:txBody>
      </p:sp>
      <p:sp>
        <p:nvSpPr>
          <p:cNvPr id="4" name="Content Placeholder 3">
            <a:extLst>
              <a:ext uri="{FF2B5EF4-FFF2-40B4-BE49-F238E27FC236}">
                <a16:creationId xmlns:a16="http://schemas.microsoft.com/office/drawing/2014/main" id="{9342205C-EE83-E0F5-C118-94417FC76E0E}"/>
              </a:ext>
            </a:extLst>
          </p:cNvPr>
          <p:cNvSpPr>
            <a:spLocks noGrp="1"/>
          </p:cNvSpPr>
          <p:nvPr>
            <p:ph idx="1"/>
          </p:nvPr>
        </p:nvSpPr>
        <p:spPr>
          <a:xfrm>
            <a:off x="1573033" y="1905000"/>
            <a:ext cx="10480315" cy="4213434"/>
          </a:xfrm>
        </p:spPr>
        <p:txBody>
          <a:bodyPr vert="horz" lIns="91440" tIns="45720" rIns="91440" bIns="45720" rtlCol="0" anchor="t">
            <a:normAutofit/>
          </a:bodyPr>
          <a:lstStyle/>
          <a:p>
            <a:pPr marL="0" indent="0">
              <a:buNone/>
            </a:pPr>
            <a:r>
              <a:rPr lang="en-US" sz="2200">
                <a:latin typeface="Times New Roman"/>
                <a:ea typeface="+mn-lt"/>
                <a:cs typeface="+mn-lt"/>
              </a:rPr>
              <a:t>Chronic Fatigue Syndrome (CFS) lacks objective tools for assessing severity, leading to inconsistent and delayed care. This project leverages machine learning to predict CFS severity from patient symptom data, aiming to support faster, more reliable clinical decision-making.</a:t>
            </a:r>
            <a:endParaRPr lang="en-US">
              <a:latin typeface="Times New Roman"/>
              <a:cs typeface="Times New Roman"/>
            </a:endParaRPr>
          </a:p>
        </p:txBody>
      </p:sp>
    </p:spTree>
    <p:extLst>
      <p:ext uri="{BB962C8B-B14F-4D97-AF65-F5344CB8AC3E}">
        <p14:creationId xmlns:p14="http://schemas.microsoft.com/office/powerpoint/2010/main" val="3965807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Literature Survey</a:t>
            </a:r>
          </a:p>
        </p:txBody>
      </p:sp>
      <p:sp>
        <p:nvSpPr>
          <p:cNvPr id="5" name="Content Placeholder 4"/>
          <p:cNvSpPr>
            <a:spLocks noGrp="1"/>
          </p:cNvSpPr>
          <p:nvPr>
            <p:ph sz="half" idx="1"/>
          </p:nvPr>
        </p:nvSpPr>
        <p:spPr>
          <a:xfrm>
            <a:off x="1522413" y="1297203"/>
            <a:ext cx="10455400" cy="5401756"/>
          </a:xfrm>
        </p:spPr>
        <p:txBody>
          <a:bodyPr vert="horz" lIns="91440" tIns="45720" rIns="91440" bIns="45720" rtlCol="0" anchor="t">
            <a:normAutofit fontScale="62500" lnSpcReduction="20000"/>
          </a:bodyPr>
          <a:lstStyle/>
          <a:p>
            <a:pPr marL="0" indent="0">
              <a:buNone/>
            </a:pPr>
            <a:endParaRPr lang="en-US">
              <a:latin typeface="Times New Roman"/>
              <a:cs typeface="Times New Roman"/>
            </a:endParaRPr>
          </a:p>
          <a:p>
            <a:r>
              <a:rPr lang="en-US" b="1">
                <a:latin typeface="Times New Roman"/>
                <a:ea typeface="+mn-lt"/>
                <a:cs typeface="+mn-lt"/>
              </a:rPr>
              <a:t>Objective</a:t>
            </a:r>
            <a:r>
              <a:rPr lang="en-US">
                <a:latin typeface="Times New Roman"/>
                <a:ea typeface="+mn-lt"/>
                <a:cs typeface="+mn-lt"/>
              </a:rPr>
              <a:t>: The study applies various machine learning (ML) models to detect and predict the severity of Chronic Fatigue Syndrome (CFS), aiming to support early diagnosis and treatment planning.</a:t>
            </a:r>
            <a:endParaRPr lang="en-US">
              <a:latin typeface="Times New Roman"/>
              <a:cs typeface="Times New Roman"/>
            </a:endParaRPr>
          </a:p>
          <a:p>
            <a:r>
              <a:rPr lang="en-US" b="1">
                <a:latin typeface="Times New Roman"/>
                <a:ea typeface="+mn-lt"/>
                <a:cs typeface="+mn-lt"/>
              </a:rPr>
              <a:t>ML Models Reviewed</a:t>
            </a:r>
            <a:r>
              <a:rPr lang="en-US">
                <a:latin typeface="Times New Roman"/>
                <a:ea typeface="+mn-lt"/>
                <a:cs typeface="+mn-lt"/>
              </a:rPr>
              <a:t>: The literature survey covers a wide range of ML techniques, including Support Vector Machines (SVM), Random Forest, Gradient Boosting, Decision Trees, Logistic Regression, CNNs, and RNNs.</a:t>
            </a:r>
            <a:endParaRPr lang="en-US">
              <a:latin typeface="Times New Roman"/>
              <a:cs typeface="Times New Roman"/>
            </a:endParaRPr>
          </a:p>
          <a:p>
            <a:r>
              <a:rPr lang="en-US" b="1">
                <a:latin typeface="Times New Roman"/>
                <a:ea typeface="+mn-lt"/>
                <a:cs typeface="+mn-lt"/>
              </a:rPr>
              <a:t>Key Findings</a:t>
            </a:r>
            <a:r>
              <a:rPr lang="en-US">
                <a:latin typeface="Times New Roman"/>
                <a:ea typeface="+mn-lt"/>
                <a:cs typeface="+mn-lt"/>
              </a:rPr>
              <a:t>:</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SVMs are effective on small, high-dimensional datasets but are computationally heavy.</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Ensemble models (like Random Forest and Gradient Boosting) enhance robustness but complicate interpretability.</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Deep learning models (CNNs, RNNs) offer high accuracy but need large datasets and computational resources.</a:t>
            </a:r>
            <a:endParaRPr lang="en-US">
              <a:latin typeface="Times New Roman"/>
              <a:cs typeface="Times New Roman"/>
            </a:endParaRPr>
          </a:p>
          <a:p>
            <a:r>
              <a:rPr lang="en-US" b="1">
                <a:latin typeface="Times New Roman"/>
                <a:ea typeface="+mn-lt"/>
                <a:cs typeface="+mn-lt"/>
              </a:rPr>
              <a:t>Challenges Identified</a:t>
            </a:r>
            <a:r>
              <a:rPr lang="en-US">
                <a:latin typeface="Times New Roman"/>
                <a:ea typeface="+mn-lt"/>
                <a:cs typeface="+mn-lt"/>
              </a:rPr>
              <a:t>:</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Lack of labeled data for rare diseases like CFS.</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High computational and data requirements for complex models.</a:t>
            </a:r>
            <a:endParaRPr lang="en-US">
              <a:latin typeface="Times New Roman"/>
              <a:cs typeface="Times New Roman"/>
            </a:endParaRPr>
          </a:p>
          <a:p>
            <a:pPr marL="575945" lvl="1">
              <a:buFont typeface="Consolas" pitchFamily="34" charset="0"/>
              <a:buChar char="–"/>
            </a:pPr>
            <a:r>
              <a:rPr lang="en-US">
                <a:latin typeface="Times New Roman"/>
                <a:ea typeface="+mn-lt"/>
                <a:cs typeface="+mn-lt"/>
              </a:rPr>
              <a:t>Limited interpretability of advanced models, which is crucial in healthcare.</a:t>
            </a:r>
            <a:endParaRPr lang="en-US">
              <a:latin typeface="Times New Roman"/>
              <a:cs typeface="Times New Roman"/>
            </a:endParaRPr>
          </a:p>
          <a:p>
            <a:r>
              <a:rPr lang="en-US" b="1">
                <a:latin typeface="Times New Roman"/>
                <a:ea typeface="+mn-lt"/>
                <a:cs typeface="+mn-lt"/>
              </a:rPr>
              <a:t>Emerging Trends</a:t>
            </a:r>
            <a:r>
              <a:rPr lang="en-US">
                <a:latin typeface="Times New Roman"/>
                <a:ea typeface="+mn-lt"/>
                <a:cs typeface="+mn-lt"/>
              </a:rPr>
              <a:t>: Integration of hybrid and multimodal approaches (e.g., combining clinical data with sensor data) improves performance but increases preprocessing complexity.</a:t>
            </a:r>
            <a:endParaRPr lang="en-US">
              <a:latin typeface="Times New Roman"/>
              <a:cs typeface="Times New Roman"/>
            </a:endParaRPr>
          </a:p>
          <a:p>
            <a:r>
              <a:rPr lang="en-US" b="1">
                <a:latin typeface="Times New Roman"/>
                <a:ea typeface="+mn-lt"/>
                <a:cs typeface="+mn-lt"/>
              </a:rPr>
              <a:t>Wearable Technology</a:t>
            </a:r>
            <a:r>
              <a:rPr lang="en-US">
                <a:latin typeface="Times New Roman"/>
                <a:ea typeface="+mn-lt"/>
                <a:cs typeface="+mn-lt"/>
              </a:rPr>
              <a:t>: Wearable sensors with deep learning enable real-time fatigue detection but depend on hardware reliability and face battery/data loss issues.</a:t>
            </a:r>
            <a:endParaRPr lang="en-US">
              <a:latin typeface="Times New Roman"/>
              <a:cs typeface="Times New Roman"/>
            </a:endParaRPr>
          </a:p>
          <a:p>
            <a:r>
              <a:rPr lang="en-US" b="1">
                <a:latin typeface="Times New Roman"/>
                <a:ea typeface="+mn-lt"/>
                <a:cs typeface="+mn-lt"/>
              </a:rPr>
              <a:t>Future Scope</a:t>
            </a:r>
            <a:r>
              <a:rPr lang="en-US">
                <a:latin typeface="Times New Roman"/>
                <a:ea typeface="+mn-lt"/>
                <a:cs typeface="+mn-lt"/>
              </a:rPr>
              <a:t>: Emphasis is placed on improving model explainability, incorporating multimodal data (EHR, sensors, genetics), and addressing ethical and practical challenges for clinical deployment.</a:t>
            </a:r>
            <a:endParaRPr lang="en-US">
              <a:latin typeface="Times New Roman"/>
              <a:cs typeface="Times New Roman"/>
            </a:endParaRPr>
          </a:p>
          <a:p>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22373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Methodology</a:t>
            </a:r>
          </a:p>
        </p:txBody>
      </p:sp>
      <p:sp>
        <p:nvSpPr>
          <p:cNvPr id="6" name="Content Placeholder 5"/>
          <p:cNvSpPr>
            <a:spLocks noGrp="1"/>
          </p:cNvSpPr>
          <p:nvPr>
            <p:ph sz="half" idx="2"/>
          </p:nvPr>
        </p:nvSpPr>
        <p:spPr>
          <a:xfrm>
            <a:off x="1166414" y="1905000"/>
            <a:ext cx="9499999" cy="4267200"/>
          </a:xfrm>
        </p:spPr>
        <p:txBody>
          <a:bodyPr vert="horz" lIns="91440" tIns="45720" rIns="91440" bIns="45720" rtlCol="0" anchor="t">
            <a:normAutofit/>
          </a:bodyPr>
          <a:lstStyle/>
          <a:p>
            <a:r>
              <a:rPr lang="en-US">
                <a:latin typeface="Times New Roman"/>
                <a:ea typeface="+mn-lt"/>
                <a:cs typeface="+mn-lt"/>
              </a:rPr>
              <a:t>To propose a hybrid model combining Graph Convolutional Network (GCN) for feature extraction and </a:t>
            </a:r>
            <a:r>
              <a:rPr lang="en-US" err="1">
                <a:latin typeface="Times New Roman"/>
                <a:ea typeface="+mn-lt"/>
                <a:cs typeface="+mn-lt"/>
              </a:rPr>
              <a:t>XGBoost</a:t>
            </a:r>
            <a:r>
              <a:rPr lang="en-US">
                <a:latin typeface="Times New Roman"/>
                <a:ea typeface="+mn-lt"/>
                <a:cs typeface="+mn-lt"/>
              </a:rPr>
              <a:t> for classification to improve CFS severity detection.</a:t>
            </a:r>
            <a:endParaRPr lang="en-US">
              <a:latin typeface="Times New Roman"/>
              <a:cs typeface="Times New Roman"/>
            </a:endParaRPr>
          </a:p>
          <a:p>
            <a:r>
              <a:rPr lang="en-US">
                <a:latin typeface="Times New Roman"/>
                <a:ea typeface="+mn-lt"/>
                <a:cs typeface="+mn-lt"/>
              </a:rPr>
              <a:t>Feature Extraction using GCN</a:t>
            </a:r>
            <a:endParaRPr lang="en-US">
              <a:latin typeface="Times New Roman"/>
              <a:cs typeface="Times New Roman"/>
            </a:endParaRPr>
          </a:p>
          <a:p>
            <a:r>
              <a:rPr lang="en-US">
                <a:latin typeface="Times New Roman"/>
                <a:ea typeface="+mn-lt"/>
                <a:cs typeface="+mn-lt"/>
              </a:rPr>
              <a:t>Classification using </a:t>
            </a:r>
            <a:r>
              <a:rPr lang="en-US" err="1">
                <a:latin typeface="Times New Roman"/>
                <a:ea typeface="+mn-lt"/>
                <a:cs typeface="+mn-lt"/>
              </a:rPr>
              <a:t>XGBoost</a:t>
            </a:r>
            <a:endParaRPr lang="en-US" err="1">
              <a:latin typeface="Times New Roman"/>
            </a:endParaRPr>
          </a:p>
          <a:p>
            <a:r>
              <a:rPr lang="en-US">
                <a:latin typeface="Times New Roman"/>
                <a:cs typeface="Times New Roman"/>
              </a:rPr>
              <a:t>Comparision with other models</a:t>
            </a:r>
          </a:p>
          <a:p>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198955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CDF54-B8F1-2BC0-DF83-049EB7DF6823}"/>
              </a:ext>
            </a:extLst>
          </p:cNvPr>
          <p:cNvSpPr>
            <a:spLocks noGrp="1"/>
          </p:cNvSpPr>
          <p:nvPr>
            <p:ph type="title"/>
          </p:nvPr>
        </p:nvSpPr>
        <p:spPr/>
        <p:txBody>
          <a:bodyPr/>
          <a:lstStyle/>
          <a:p>
            <a:pPr>
              <a:spcBef>
                <a:spcPts val="1800"/>
              </a:spcBef>
            </a:pPr>
            <a:r>
              <a:rPr lang="en-US" sz="2400">
                <a:latin typeface="Times New Roman"/>
                <a:cs typeface="Times New Roman"/>
              </a:rPr>
              <a:t>Feature Extraction with Graph Convolutional Network (GCN)</a:t>
            </a:r>
            <a:endParaRPr lang="en-US">
              <a:latin typeface="Times New Roman"/>
              <a:cs typeface="Times New Roman"/>
            </a:endParaRPr>
          </a:p>
          <a:p>
            <a:endParaRPr lang="en-US">
              <a:latin typeface="Times New Roman"/>
              <a:cs typeface="Times New Roman"/>
            </a:endParaRPr>
          </a:p>
        </p:txBody>
      </p:sp>
      <p:sp>
        <p:nvSpPr>
          <p:cNvPr id="3" name="Content Placeholder 2">
            <a:extLst>
              <a:ext uri="{FF2B5EF4-FFF2-40B4-BE49-F238E27FC236}">
                <a16:creationId xmlns:a16="http://schemas.microsoft.com/office/drawing/2014/main" id="{9E4A90DA-DFF3-DBE5-C831-B596FFA20E37}"/>
              </a:ext>
            </a:extLst>
          </p:cNvPr>
          <p:cNvSpPr>
            <a:spLocks noGrp="1"/>
          </p:cNvSpPr>
          <p:nvPr>
            <p:ph idx="1"/>
          </p:nvPr>
        </p:nvSpPr>
        <p:spPr/>
        <p:txBody>
          <a:bodyPr vert="horz" lIns="91440" tIns="45720" rIns="91440" bIns="45720" rtlCol="0" anchor="t">
            <a:normAutofit/>
          </a:bodyPr>
          <a:lstStyle/>
          <a:p>
            <a:r>
              <a:rPr lang="en-US" b="1">
                <a:latin typeface="Times New Roman"/>
                <a:ea typeface="+mn-lt"/>
                <a:cs typeface="+mn-lt"/>
              </a:rPr>
              <a:t>Graph Convolutional Network (GCN)</a:t>
            </a:r>
            <a:r>
              <a:rPr lang="en-US">
                <a:latin typeface="Times New Roman"/>
                <a:ea typeface="+mn-lt"/>
                <a:cs typeface="+mn-lt"/>
              </a:rPr>
              <a:t> is used to capture spatial dependencies between features.</a:t>
            </a:r>
            <a:endParaRPr lang="en-US">
              <a:latin typeface="Times New Roman"/>
              <a:cs typeface="Times New Roman"/>
            </a:endParaRPr>
          </a:p>
          <a:p>
            <a:r>
              <a:rPr lang="en-US" b="1">
                <a:latin typeface="Times New Roman"/>
                <a:ea typeface="+mn-lt"/>
                <a:cs typeface="+mn-lt"/>
              </a:rPr>
              <a:t>CFS Symptom Correlations:</a:t>
            </a:r>
            <a:r>
              <a:rPr lang="en-US">
                <a:latin typeface="Times New Roman"/>
                <a:ea typeface="+mn-lt"/>
                <a:cs typeface="+mn-lt"/>
              </a:rPr>
              <a:t> The relationships between different symptoms (e.g., pain, fatigue, sleep disturbances) are treated as nodes in a graph.</a:t>
            </a:r>
            <a:endParaRPr lang="en-US">
              <a:latin typeface="Times New Roman"/>
              <a:cs typeface="Times New Roman"/>
            </a:endParaRPr>
          </a:p>
          <a:p>
            <a:r>
              <a:rPr lang="en-US" b="1">
                <a:latin typeface="Times New Roman"/>
                <a:ea typeface="+mn-lt"/>
                <a:cs typeface="+mn-lt"/>
              </a:rPr>
              <a:t>Graph Construction:</a:t>
            </a:r>
            <a:r>
              <a:rPr lang="en-US">
                <a:latin typeface="Times New Roman"/>
                <a:ea typeface="+mn-lt"/>
                <a:cs typeface="+mn-lt"/>
              </a:rPr>
              <a:t> Construct a graph where each node represents a symptom, and edges represent correlations between symptoms.</a:t>
            </a:r>
            <a:endParaRPr lang="en-US">
              <a:latin typeface="Times New Roman"/>
              <a:cs typeface="Times New Roman"/>
            </a:endParaRPr>
          </a:p>
          <a:p>
            <a:r>
              <a:rPr lang="en-US">
                <a:latin typeface="Times New Roman"/>
                <a:ea typeface="+mn-lt"/>
                <a:cs typeface="+mn-lt"/>
              </a:rPr>
              <a:t>GCN output provides enriched feature representation.</a:t>
            </a:r>
            <a:endParaRPr lang="en-US">
              <a:latin typeface="Times New Roman"/>
              <a:cs typeface="Times New Roman"/>
            </a:endParaRPr>
          </a:p>
        </p:txBody>
      </p:sp>
    </p:spTree>
    <p:extLst>
      <p:ext uri="{BB962C8B-B14F-4D97-AF65-F5344CB8AC3E}">
        <p14:creationId xmlns:p14="http://schemas.microsoft.com/office/powerpoint/2010/main" val="39733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266C5-79D0-808E-4FC2-4A4627ED4E58}"/>
              </a:ext>
            </a:extLst>
          </p:cNvPr>
          <p:cNvSpPr>
            <a:spLocks noGrp="1"/>
          </p:cNvSpPr>
          <p:nvPr>
            <p:ph type="title"/>
          </p:nvPr>
        </p:nvSpPr>
        <p:spPr/>
        <p:txBody>
          <a:bodyPr/>
          <a:lstStyle/>
          <a:p>
            <a:r>
              <a:rPr lang="en-US">
                <a:latin typeface="Times New Roman"/>
                <a:ea typeface="+mj-lt"/>
                <a:cs typeface="+mj-lt"/>
              </a:rPr>
              <a:t>Feeding GCN Output into </a:t>
            </a:r>
            <a:r>
              <a:rPr lang="en-US" err="1">
                <a:latin typeface="Times New Roman"/>
                <a:ea typeface="+mj-lt"/>
                <a:cs typeface="+mj-lt"/>
              </a:rPr>
              <a:t>XGBoost</a:t>
            </a:r>
            <a:r>
              <a:rPr lang="en-US">
                <a:latin typeface="Times New Roman"/>
                <a:ea typeface="+mj-lt"/>
                <a:cs typeface="+mj-lt"/>
              </a:rPr>
              <a:t> Classifier</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2580A77A-AF80-1DA1-3AE5-85DFE2B1A0E4}"/>
              </a:ext>
            </a:extLst>
          </p:cNvPr>
          <p:cNvSpPr>
            <a:spLocks noGrp="1"/>
          </p:cNvSpPr>
          <p:nvPr>
            <p:ph idx="1"/>
          </p:nvPr>
        </p:nvSpPr>
        <p:spPr/>
        <p:txBody>
          <a:bodyPr vert="horz" lIns="91440" tIns="45720" rIns="91440" bIns="45720" rtlCol="0" anchor="t">
            <a:normAutofit/>
          </a:bodyPr>
          <a:lstStyle/>
          <a:p>
            <a:pPr marL="342900" indent="-342900"/>
            <a:r>
              <a:rPr lang="en-US">
                <a:latin typeface="Times New Roman"/>
                <a:ea typeface="+mn-lt"/>
                <a:cs typeface="+mn-lt"/>
              </a:rPr>
              <a:t> After feature extraction via GCN, the output is fed into </a:t>
            </a:r>
            <a:r>
              <a:rPr lang="en-US" b="1" err="1">
                <a:latin typeface="Times New Roman"/>
                <a:ea typeface="+mn-lt"/>
                <a:cs typeface="+mn-lt"/>
              </a:rPr>
              <a:t>XGBoost</a:t>
            </a:r>
            <a:r>
              <a:rPr lang="en-US">
                <a:latin typeface="Times New Roman"/>
                <a:ea typeface="+mn-lt"/>
                <a:cs typeface="+mn-lt"/>
              </a:rPr>
              <a:t> for classification.</a:t>
            </a:r>
            <a:endParaRPr lang="en-US">
              <a:latin typeface="Times New Roman"/>
              <a:cs typeface="Times New Roman"/>
            </a:endParaRPr>
          </a:p>
          <a:p>
            <a:pPr marL="342900" indent="-342900"/>
            <a:r>
              <a:rPr lang="en-US" b="1" err="1">
                <a:latin typeface="Times New Roman"/>
                <a:ea typeface="+mn-lt"/>
                <a:cs typeface="+mn-lt"/>
              </a:rPr>
              <a:t>XGBoost</a:t>
            </a:r>
            <a:r>
              <a:rPr lang="en-US" b="1">
                <a:latin typeface="Times New Roman"/>
                <a:ea typeface="+mn-lt"/>
                <a:cs typeface="+mn-lt"/>
              </a:rPr>
              <a:t>:</a:t>
            </a:r>
            <a:r>
              <a:rPr lang="en-US">
                <a:latin typeface="Times New Roman"/>
                <a:ea typeface="+mn-lt"/>
                <a:cs typeface="+mn-lt"/>
              </a:rPr>
              <a:t> A powerful gradient boosting algorithm known for its high performance on classification tasks.</a:t>
            </a:r>
            <a:endParaRPr lang="en-US">
              <a:latin typeface="Times New Roman"/>
              <a:cs typeface="Times New Roman"/>
            </a:endParaRPr>
          </a:p>
          <a:p>
            <a:pPr marL="342900" indent="-342900"/>
            <a:r>
              <a:rPr lang="en-US" b="1">
                <a:latin typeface="Times New Roman"/>
                <a:ea typeface="+mn-lt"/>
                <a:cs typeface="+mn-lt"/>
              </a:rPr>
              <a:t>Objective:</a:t>
            </a:r>
            <a:r>
              <a:rPr lang="en-US">
                <a:latin typeface="Times New Roman"/>
                <a:ea typeface="+mn-lt"/>
                <a:cs typeface="+mn-lt"/>
              </a:rPr>
              <a:t> To classify CFS severity levels based on the enriched feature set from the GCN.</a:t>
            </a:r>
            <a:endParaRPr lang="en-US">
              <a:latin typeface="Times New Roman"/>
              <a:cs typeface="Times New Roman"/>
            </a:endParaRPr>
          </a:p>
          <a:p>
            <a:pPr marL="342900" indent="-342900"/>
            <a:r>
              <a:rPr lang="en-US" b="1">
                <a:latin typeface="Times New Roman"/>
                <a:ea typeface="+mn-lt"/>
                <a:cs typeface="+mn-lt"/>
              </a:rPr>
              <a:t>Steps:</a:t>
            </a:r>
            <a:endParaRPr lang="en-US">
              <a:latin typeface="Times New Roman"/>
              <a:cs typeface="Times New Roman"/>
            </a:endParaRPr>
          </a:p>
          <a:p>
            <a:pPr lvl="1">
              <a:buFont typeface="Arial" pitchFamily="34" charset="0"/>
              <a:buChar char="▪"/>
            </a:pPr>
            <a:r>
              <a:rPr lang="en-US">
                <a:latin typeface="Times New Roman"/>
                <a:ea typeface="+mn-lt"/>
                <a:cs typeface="+mn-lt"/>
              </a:rPr>
              <a:t>GCN output is reshaped and preprocessed into a form suitable for </a:t>
            </a:r>
            <a:r>
              <a:rPr lang="en-US" err="1">
                <a:latin typeface="Times New Roman"/>
                <a:ea typeface="+mn-lt"/>
                <a:cs typeface="+mn-lt"/>
              </a:rPr>
              <a:t>XGBoost</a:t>
            </a:r>
            <a:r>
              <a:rPr lang="en-US">
                <a:latin typeface="Times New Roman"/>
                <a:ea typeface="+mn-lt"/>
                <a:cs typeface="+mn-lt"/>
              </a:rPr>
              <a:t>.</a:t>
            </a:r>
            <a:endParaRPr lang="en-US">
              <a:latin typeface="Times New Roman"/>
              <a:cs typeface="Times New Roman"/>
            </a:endParaRPr>
          </a:p>
          <a:p>
            <a:pPr lvl="1">
              <a:buFont typeface="Arial" pitchFamily="34" charset="0"/>
              <a:buChar char="▪"/>
            </a:pPr>
            <a:r>
              <a:rPr lang="en-US" err="1">
                <a:latin typeface="Times New Roman"/>
                <a:ea typeface="+mn-lt"/>
                <a:cs typeface="+mn-lt"/>
              </a:rPr>
              <a:t>XGBoost</a:t>
            </a:r>
            <a:r>
              <a:rPr lang="en-US">
                <a:latin typeface="Times New Roman"/>
                <a:ea typeface="+mn-lt"/>
                <a:cs typeface="+mn-lt"/>
              </a:rPr>
              <a:t> model is trained on the extracted features to predict the severity of CFS.</a:t>
            </a:r>
            <a:endParaRPr lang="en-US">
              <a:latin typeface="Times New Roman"/>
              <a:cs typeface="Times New Roman"/>
            </a:endParaRPr>
          </a:p>
          <a:p>
            <a:pPr lvl="1">
              <a:buFont typeface="Arial" pitchFamily="49" charset="0"/>
              <a:buChar char="▪"/>
            </a:pP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312779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83116-EBE3-4B5B-80ED-09895FAE65F4}"/>
              </a:ext>
            </a:extLst>
          </p:cNvPr>
          <p:cNvSpPr>
            <a:spLocks noGrp="1"/>
          </p:cNvSpPr>
          <p:nvPr>
            <p:ph type="title"/>
          </p:nvPr>
        </p:nvSpPr>
        <p:spPr/>
        <p:txBody>
          <a:bodyPr/>
          <a:lstStyle/>
          <a:p>
            <a:r>
              <a:rPr lang="en-US">
                <a:latin typeface="Times New Roman"/>
                <a:ea typeface="+mj-lt"/>
                <a:cs typeface="+mj-lt"/>
              </a:rPr>
              <a:t>Combined Approach Capturing Spatial and Statistical Patterns</a:t>
            </a:r>
            <a:endParaRPr lang="en-US">
              <a:latin typeface="Times New Roman"/>
              <a:cs typeface="Times New Roman"/>
            </a:endParaRPr>
          </a:p>
        </p:txBody>
      </p:sp>
      <p:sp>
        <p:nvSpPr>
          <p:cNvPr id="3" name="Content Placeholder 2">
            <a:extLst>
              <a:ext uri="{FF2B5EF4-FFF2-40B4-BE49-F238E27FC236}">
                <a16:creationId xmlns:a16="http://schemas.microsoft.com/office/drawing/2014/main" id="{87FA7855-F94A-E5A7-8969-E7D0F19CD746}"/>
              </a:ext>
            </a:extLst>
          </p:cNvPr>
          <p:cNvSpPr>
            <a:spLocks noGrp="1"/>
          </p:cNvSpPr>
          <p:nvPr>
            <p:ph idx="1"/>
          </p:nvPr>
        </p:nvSpPr>
        <p:spPr/>
        <p:txBody>
          <a:bodyPr vert="horz" lIns="91440" tIns="45720" rIns="91440" bIns="45720" rtlCol="0" anchor="t">
            <a:normAutofit/>
          </a:bodyPr>
          <a:lstStyle/>
          <a:p>
            <a:r>
              <a:rPr lang="en-US">
                <a:latin typeface="Times New Roman"/>
                <a:ea typeface="+mn-lt"/>
                <a:cs typeface="+mn-lt"/>
              </a:rPr>
              <a:t>The hybrid approach leverages </a:t>
            </a:r>
            <a:r>
              <a:rPr lang="en-US" b="1">
                <a:latin typeface="Times New Roman"/>
                <a:ea typeface="+mn-lt"/>
                <a:cs typeface="+mn-lt"/>
              </a:rPr>
              <a:t>spatial</a:t>
            </a:r>
            <a:r>
              <a:rPr lang="en-US">
                <a:latin typeface="Times New Roman"/>
                <a:ea typeface="+mn-lt"/>
                <a:cs typeface="+mn-lt"/>
              </a:rPr>
              <a:t> patterns (captured by GCN) and </a:t>
            </a:r>
            <a:r>
              <a:rPr lang="en-US" b="1">
                <a:latin typeface="Times New Roman"/>
                <a:ea typeface="+mn-lt"/>
                <a:cs typeface="+mn-lt"/>
              </a:rPr>
              <a:t>statistical patterns</a:t>
            </a:r>
            <a:r>
              <a:rPr lang="en-US">
                <a:latin typeface="Times New Roman"/>
                <a:ea typeface="+mn-lt"/>
                <a:cs typeface="+mn-lt"/>
              </a:rPr>
              <a:t> (extracted by </a:t>
            </a:r>
            <a:r>
              <a:rPr lang="en-US" err="1">
                <a:latin typeface="Times New Roman"/>
                <a:ea typeface="+mn-lt"/>
                <a:cs typeface="+mn-lt"/>
              </a:rPr>
              <a:t>XGBoost</a:t>
            </a:r>
            <a:r>
              <a:rPr lang="en-US">
                <a:latin typeface="Times New Roman"/>
                <a:ea typeface="+mn-lt"/>
                <a:cs typeface="+mn-lt"/>
              </a:rPr>
              <a:t>) to improve classification accuracy.</a:t>
            </a:r>
            <a:endParaRPr lang="en-US">
              <a:latin typeface="Times New Roman"/>
              <a:cs typeface="Times New Roman"/>
            </a:endParaRPr>
          </a:p>
          <a:p>
            <a:r>
              <a:rPr lang="en-US" b="1">
                <a:latin typeface="Times New Roman"/>
                <a:ea typeface="+mn-lt"/>
                <a:cs typeface="+mn-lt"/>
              </a:rPr>
              <a:t>GCN (Spatial Patterns):</a:t>
            </a:r>
            <a:r>
              <a:rPr lang="en-US">
                <a:latin typeface="Times New Roman"/>
                <a:ea typeface="+mn-lt"/>
                <a:cs typeface="+mn-lt"/>
              </a:rPr>
              <a:t> Captures relationships between different symptoms, understanding how they co-occur and affect each other.</a:t>
            </a:r>
            <a:endParaRPr lang="en-US">
              <a:latin typeface="Times New Roman"/>
              <a:cs typeface="Times New Roman"/>
            </a:endParaRPr>
          </a:p>
          <a:p>
            <a:r>
              <a:rPr lang="en-US" b="1" err="1">
                <a:latin typeface="Times New Roman"/>
                <a:ea typeface="+mn-lt"/>
                <a:cs typeface="+mn-lt"/>
              </a:rPr>
              <a:t>XGBoost</a:t>
            </a:r>
            <a:r>
              <a:rPr lang="en-US" b="1">
                <a:latin typeface="Times New Roman"/>
                <a:ea typeface="+mn-lt"/>
                <a:cs typeface="+mn-lt"/>
              </a:rPr>
              <a:t> (Statistical Patterns):</a:t>
            </a:r>
            <a:r>
              <a:rPr lang="en-US">
                <a:latin typeface="Times New Roman"/>
                <a:ea typeface="+mn-lt"/>
                <a:cs typeface="+mn-lt"/>
              </a:rPr>
              <a:t> Captures patterns in the distribution and importance of symptoms based on data features.</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155558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a:cs typeface="Times New Roman"/>
              </a:rPr>
              <a:t>Implementation and result</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Custom" id="{37DB63F3-72C7-4A67-82CB-DE1EC68F0B1F}" vid="{1DDF8815-C24B-4878-AB18-C1C7DB7407AA}"/>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5FC92C0-A33F-467F-A65D-AA0CE0BD2B63}">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82B82EB-80D3-4DDB-9A53-0D22163B57B3}">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EBA52FF4-E484-4953-8434-9402E3BE0AB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Application>Microsoft Office PowerPoint</Application>
  <PresentationFormat>Custom</PresentationFormat>
  <Slides>19</Slides>
  <Notes>0</Notes>
  <HiddenSlides>0</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Custom</vt:lpstr>
      <vt:lpstr>Severity Detection of Chronic Fatigue Syndrome using ML Models</vt:lpstr>
      <vt:lpstr>Introduction</vt:lpstr>
      <vt:lpstr>Problem Statement</vt:lpstr>
      <vt:lpstr>Literature Survey</vt:lpstr>
      <vt:lpstr>Methodology</vt:lpstr>
      <vt:lpstr>Feature Extraction with Graph Convolutional Network (GCN) </vt:lpstr>
      <vt:lpstr>Feeding GCN Output into XGBoost Classifier</vt:lpstr>
      <vt:lpstr>Combined Approach Capturing Spatial and Statistical Patterns</vt:lpstr>
      <vt:lpstr>Implementation and result</vt:lpstr>
      <vt:lpstr>Creating the target coloumn</vt:lpstr>
      <vt:lpstr>Applying the GCN Model</vt:lpstr>
      <vt:lpstr>Applying the XGBoost Model</vt:lpstr>
      <vt:lpstr>Evaluation metrices</vt:lpstr>
      <vt:lpstr>Confusion Matrix</vt:lpstr>
      <vt:lpstr>Class wise Evaluation Metrices</vt:lpstr>
      <vt:lpstr>Comparision with other models</vt:lpstr>
      <vt:lpstr>How is GCN + XGBoost a better model?</vt:lpstr>
      <vt:lpstr>Comparative Analysis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2025-05-04T10:27:47Z</dcterms:created>
  <dcterms:modified xsi:type="dcterms:W3CDTF">2025-05-07T09:21:03Z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