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66" r:id="rId5"/>
    <p:sldId id="272" r:id="rId6"/>
    <p:sldId id="259" r:id="rId7"/>
    <p:sldId id="273" r:id="rId8"/>
    <p:sldId id="260" r:id="rId9"/>
    <p:sldId id="267" r:id="rId10"/>
    <p:sldId id="268" r:id="rId11"/>
    <p:sldId id="269" r:id="rId12"/>
    <p:sldId id="281" r:id="rId13"/>
    <p:sldId id="282" r:id="rId14"/>
    <p:sldId id="270" r:id="rId15"/>
    <p:sldId id="274" r:id="rId16"/>
    <p:sldId id="275" r:id="rId17"/>
    <p:sldId id="280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4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4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9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3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3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4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1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1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9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8C5A24-0D67-4D91-A8AB-79267D9C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3765A-D258-42C0-DD59-56B1754D24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11" b="3034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5040" y="235039"/>
            <a:ext cx="6858000" cy="638792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766EA-6BC9-50D7-671B-2350AA25C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1327354"/>
            <a:ext cx="8256155" cy="343514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ource Sans Pro" panose="020B0503030403020204" pitchFamily="34" charset="0"/>
              </a:rPr>
              <a:t>Adapting Large Language Models via Reading Comprehension</a:t>
            </a:r>
            <a:br>
              <a:rPr lang="en-US" b="1" i="0" dirty="0"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E6EB7-2960-2F73-7682-6B6941F99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5448299" cy="113507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Daixuan</a:t>
            </a:r>
            <a:r>
              <a:rPr lang="en-US" dirty="0">
                <a:solidFill>
                  <a:srgbClr val="FFFFFF"/>
                </a:solidFill>
              </a:rPr>
              <a:t> Cheng, </a:t>
            </a:r>
            <a:r>
              <a:rPr lang="en-US" dirty="0" err="1">
                <a:solidFill>
                  <a:srgbClr val="FFFFFF"/>
                </a:solidFill>
              </a:rPr>
              <a:t>Shaohan</a:t>
            </a:r>
            <a:r>
              <a:rPr lang="en-US" dirty="0">
                <a:solidFill>
                  <a:srgbClr val="FFFFFF"/>
                </a:solidFill>
              </a:rPr>
              <a:t> Huang, </a:t>
            </a:r>
            <a:r>
              <a:rPr lang="en-US" dirty="0" err="1">
                <a:solidFill>
                  <a:srgbClr val="FFFFFF"/>
                </a:solidFill>
              </a:rPr>
              <a:t>Furu</a:t>
            </a:r>
            <a:r>
              <a:rPr lang="en-US" dirty="0">
                <a:solidFill>
                  <a:srgbClr val="FFFFFF"/>
                </a:solidFill>
              </a:rPr>
              <a:t> Wei</a:t>
            </a:r>
          </a:p>
          <a:p>
            <a:r>
              <a:rPr lang="en-US" dirty="0">
                <a:solidFill>
                  <a:srgbClr val="FFFFFF"/>
                </a:solidFill>
              </a:rPr>
              <a:t>ICLR 2024 Conference</a:t>
            </a:r>
          </a:p>
        </p:txBody>
      </p:sp>
    </p:spTree>
    <p:extLst>
      <p:ext uri="{BB962C8B-B14F-4D97-AF65-F5344CB8AC3E}">
        <p14:creationId xmlns:p14="http://schemas.microsoft.com/office/powerpoint/2010/main" val="324163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315AAD-2A79-C5AB-767F-4A0E5049B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F1E851-CD33-4DE3-B862-1D439E2B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936E3-32D5-83BF-015B-CAE0D277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92" y="914399"/>
            <a:ext cx="4787709" cy="1447801"/>
          </a:xfrm>
        </p:spPr>
        <p:txBody>
          <a:bodyPr anchor="b">
            <a:normAutofit/>
          </a:bodyPr>
          <a:lstStyle/>
          <a:p>
            <a:r>
              <a:rPr lang="en-US" dirty="0"/>
              <a:t>general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133B-EBA3-DC9F-2E59-810D577CC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92" y="2884869"/>
            <a:ext cx="4787710" cy="3325430"/>
          </a:xfrm>
        </p:spPr>
        <p:txBody>
          <a:bodyPr>
            <a:normAutofit/>
          </a:bodyPr>
          <a:lstStyle/>
          <a:p>
            <a:r>
              <a:rPr lang="en-US" dirty="0"/>
              <a:t>Input-output templates and task reversals to enhance prompting ability aren’t enough.</a:t>
            </a:r>
          </a:p>
          <a:p>
            <a:endParaRPr lang="en-US" dirty="0"/>
          </a:p>
          <a:p>
            <a:r>
              <a:rPr lang="en-US" dirty="0"/>
              <a:t>Mixing in general instructions to cover a wider range of input-output patterns.</a:t>
            </a:r>
          </a:p>
        </p:txBody>
      </p:sp>
      <p:pic>
        <p:nvPicPr>
          <p:cNvPr id="7" name="Graphic 6" descr="Translate">
            <a:extLst>
              <a:ext uri="{FF2B5EF4-FFF2-40B4-BE49-F238E27FC236}">
                <a16:creationId xmlns:a16="http://schemas.microsoft.com/office/drawing/2014/main" id="{A4590470-6178-1676-0A36-3A0B41E76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1287" y="817493"/>
            <a:ext cx="5223013" cy="522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53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4B766-CE2E-9A14-3F5A-2D9217801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29DB-305F-27F8-D1B5-73CB0608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701C6-6567-4DDF-9BD7-B623D2964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compare 4 types of models, each trained on different types of the same data, such as: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Raw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Reading Comprehension only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General Instructions only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Reading Comprehension + General Instructions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0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2E47-042E-292A-3F7E-A2871A5D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Findings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875FC-8804-D786-F068-DB7A5577C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71" y="2566867"/>
            <a:ext cx="10440857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31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5AF71-36E2-3FFB-5C9B-7959A2239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385" y="2281947"/>
            <a:ext cx="10625229" cy="114705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err="1">
                <a:solidFill>
                  <a:schemeClr val="tx1"/>
                </a:solidFill>
              </a:rPr>
              <a:t>ADAPTllm</a:t>
            </a:r>
            <a:endParaRPr lang="en-US" sz="80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A26EF-81D6-4E88-7FC3-BEC8B04D3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85" y="3804708"/>
            <a:ext cx="1061233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69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E6B23-CE37-2922-E112-7B97D55EF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4591ED-5A55-C3BD-FAC7-B238FFAAB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71" y="2169742"/>
            <a:ext cx="10259857" cy="323895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5EA8ACF-2689-0AED-0ACA-FCF55359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</p:spPr>
        <p:txBody>
          <a:bodyPr anchor="ctr"/>
          <a:lstStyle/>
          <a:p>
            <a:pPr algn="ctr"/>
            <a:r>
              <a:rPr lang="en-US" dirty="0"/>
              <a:t>BIOMEDICINE</a:t>
            </a:r>
          </a:p>
        </p:txBody>
      </p:sp>
    </p:spTree>
    <p:extLst>
      <p:ext uri="{BB962C8B-B14F-4D97-AF65-F5344CB8AC3E}">
        <p14:creationId xmlns:p14="http://schemas.microsoft.com/office/powerpoint/2010/main" val="1296516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8DA71-4835-675B-68F9-E734EDCFF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6544B87-B0A0-14F2-F179-85D93170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</p:spPr>
        <p:txBody>
          <a:bodyPr anchor="ctr"/>
          <a:lstStyle/>
          <a:p>
            <a:pPr algn="ctr"/>
            <a:r>
              <a:rPr lang="en-US" dirty="0"/>
              <a:t>FINANCE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BCF3C3-EA7E-751C-5B87-C2A96D714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66" y="2400156"/>
            <a:ext cx="10155067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75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AB949-34A6-29FF-1F7C-CF5D64A8E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D594E39-D75B-DF77-D139-8897962BE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</p:spPr>
        <p:txBody>
          <a:bodyPr anchor="ctr"/>
          <a:lstStyle/>
          <a:p>
            <a:pPr algn="ctr"/>
            <a:r>
              <a:rPr lang="en-US" dirty="0"/>
              <a:t>LAW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045D2D-19DF-BD9A-E9AF-7671CDE33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03" y="1930880"/>
            <a:ext cx="10164594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6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F4654-7D01-6116-FF7B-993C7D9BF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4AED-B65B-5917-1197-8AF3947C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976037" cy="1147053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issues with domain-adaptive pretraining?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BCE27-F19D-C92F-D50A-A7A72A520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1" y="1897092"/>
            <a:ext cx="10620855" cy="2571391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/>
              <a:t>Domain Knowledge 📈</a:t>
            </a:r>
          </a:p>
          <a:p>
            <a:pPr marL="0" indent="0" algn="ctr">
              <a:buNone/>
            </a:pPr>
            <a:r>
              <a:rPr lang="en-US" sz="4000" dirty="0"/>
              <a:t>Prompting Ability    📉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63154-FE33-B262-F41E-E26CEC843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23" y="4329247"/>
            <a:ext cx="11488753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4D5D-C231-A2CC-380E-6FA7326BD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0" y="339129"/>
            <a:ext cx="10625229" cy="1147053"/>
          </a:xfrm>
        </p:spPr>
        <p:txBody>
          <a:bodyPr anchor="ctr"/>
          <a:lstStyle/>
          <a:p>
            <a:pPr algn="ctr"/>
            <a:r>
              <a:rPr lang="en-US" dirty="0"/>
              <a:t>Conclusive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1BE1F-45B0-E8F6-AB13-6A89991F9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71" y="1584186"/>
            <a:ext cx="9150826" cy="477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3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A195-A71E-7095-F2EE-752280855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98318"/>
            <a:ext cx="10625229" cy="1147053"/>
          </a:xfrm>
        </p:spPr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2F68C-76B7-061D-7A7F-E415F028B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1" y="2095500"/>
            <a:ext cx="10620855" cy="4517736"/>
          </a:xfrm>
        </p:spPr>
        <p:txBody>
          <a:bodyPr/>
          <a:lstStyle/>
          <a:p>
            <a:r>
              <a:rPr lang="en-US" dirty="0"/>
              <a:t>What are General purpose language models?</a:t>
            </a:r>
          </a:p>
          <a:p>
            <a:r>
              <a:rPr lang="en-US" dirty="0"/>
              <a:t>Current techniques to teach domain specific knowledge.</a:t>
            </a:r>
          </a:p>
          <a:p>
            <a:r>
              <a:rPr lang="en-US" dirty="0"/>
              <a:t>What you are doing, Learning via Reading Comprehension.</a:t>
            </a:r>
          </a:p>
          <a:p>
            <a:r>
              <a:rPr lang="en-US" dirty="0"/>
              <a:t>Doing, </a:t>
            </a:r>
            <a:r>
              <a:rPr lang="en-US" dirty="0" err="1"/>
              <a:t>AdaptLLM</a:t>
            </a:r>
            <a:r>
              <a:rPr lang="en-US" dirty="0"/>
              <a:t> for 3 common domains.</a:t>
            </a:r>
          </a:p>
          <a:p>
            <a:r>
              <a:rPr lang="en-US" dirty="0"/>
              <a:t>Results -&gt; Careful experimental settings.</a:t>
            </a:r>
          </a:p>
          <a:p>
            <a:r>
              <a:rPr lang="en-US" dirty="0"/>
              <a:t>Results -&gt; Comparisons of performance.</a:t>
            </a:r>
          </a:p>
          <a:p>
            <a:r>
              <a:rPr lang="en-US" dirty="0"/>
              <a:t>Results -&gt; How do general instructions add value?</a:t>
            </a:r>
          </a:p>
          <a:p>
            <a:r>
              <a:rPr lang="en-US" dirty="0"/>
              <a:t>Results -&gt; Quantifying domain knowledge vs prompting ability tradeoff.</a:t>
            </a:r>
          </a:p>
          <a:p>
            <a:r>
              <a:rPr lang="en-US" dirty="0"/>
              <a:t>What you did, Conclude with why this is the right way to move forward.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4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0B9E-71F9-798A-9554-52B480569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385" y="285391"/>
            <a:ext cx="10625229" cy="1147053"/>
          </a:xfrm>
        </p:spPr>
        <p:txBody>
          <a:bodyPr/>
          <a:lstStyle/>
          <a:p>
            <a:pPr algn="ctr"/>
            <a:r>
              <a:rPr lang="en-US" dirty="0"/>
              <a:t>General-Purpose  </a:t>
            </a:r>
            <a:r>
              <a:rPr lang="en-US" dirty="0" err="1"/>
              <a:t>llms</a:t>
            </a:r>
            <a:endParaRPr lang="en-US" dirty="0"/>
          </a:p>
        </p:txBody>
      </p:sp>
      <p:pic>
        <p:nvPicPr>
          <p:cNvPr id="1026" name="Picture 2" descr="ChatGPT - Wikipedia">
            <a:extLst>
              <a:ext uri="{FF2B5EF4-FFF2-40B4-BE49-F238E27FC236}">
                <a16:creationId xmlns:a16="http://schemas.microsoft.com/office/drawing/2014/main" id="{5E9EB1BF-9E75-CB01-8F63-1470627C8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118" y="2796556"/>
            <a:ext cx="2567711" cy="256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7CBC3D-79F8-FC6E-75A7-2B61977E6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876" y="4265138"/>
            <a:ext cx="3982006" cy="1810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90B290-0893-02F1-7DF3-5A5F93050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023" y="2428217"/>
            <a:ext cx="3773859" cy="11061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40E1A6-9C81-9D0A-9599-06E018B86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4688" y="3336242"/>
            <a:ext cx="914528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8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EE3A8-7B20-44DB-A315-D74423376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F39B-E031-AF61-4E4F-854350F28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385" y="285391"/>
            <a:ext cx="10625229" cy="1147053"/>
          </a:xfrm>
        </p:spPr>
        <p:txBody>
          <a:bodyPr/>
          <a:lstStyle/>
          <a:p>
            <a:pPr algn="ctr"/>
            <a:r>
              <a:rPr lang="en-US" dirty="0"/>
              <a:t>Domain-specific  </a:t>
            </a:r>
            <a:r>
              <a:rPr lang="en-US" dirty="0" err="1"/>
              <a:t>llms</a:t>
            </a:r>
            <a:endParaRPr lang="en-US" dirty="0"/>
          </a:p>
        </p:txBody>
      </p:sp>
      <p:pic>
        <p:nvPicPr>
          <p:cNvPr id="2050" name="Picture 2" descr="GitHub - kbressem/medAlpaca: LLM finetuned for medical question answering">
            <a:extLst>
              <a:ext uri="{FF2B5EF4-FFF2-40B4-BE49-F238E27FC236}">
                <a16:creationId xmlns:a16="http://schemas.microsoft.com/office/drawing/2014/main" id="{4D6ECB89-DAD6-11ED-59A4-5DA49BD04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85" y="2906437"/>
            <a:ext cx="2489600" cy="247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2DB9DE-5A1F-E8AC-AB54-055C319EE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764" y="5184339"/>
            <a:ext cx="1819529" cy="457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3F4604-7B90-98EE-FD6D-6D87CFA67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96" y="5569990"/>
            <a:ext cx="2629267" cy="4477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3C59AC-1F3A-636C-468E-B2163747F9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83" y="1928768"/>
            <a:ext cx="10612331" cy="11145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51F5F1-86AF-CBF6-5854-627B6EF92B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1950" y="3814651"/>
            <a:ext cx="3088097" cy="1755339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AEE3921-9BF9-3169-1119-910144F44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0"/>
          <a:stretch/>
        </p:blipFill>
        <p:spPr bwMode="auto">
          <a:xfrm>
            <a:off x="8919012" y="4527022"/>
            <a:ext cx="2670797" cy="134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74085CF-1032-0AA4-3F9F-715AA48A81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" t="18964" r="70586" b="18846"/>
          <a:stretch/>
        </p:blipFill>
        <p:spPr bwMode="auto">
          <a:xfrm>
            <a:off x="9307020" y="3385127"/>
            <a:ext cx="1894780" cy="143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42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51AE00-39D4-002B-C90C-C9BC5A7AD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F1E851-CD33-4DE3-B862-1D439E2B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AC2DD-2928-7402-666C-13C3F1D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92" y="914399"/>
            <a:ext cx="4787709" cy="1447801"/>
          </a:xfrm>
        </p:spPr>
        <p:txBody>
          <a:bodyPr anchor="b">
            <a:normAutofit/>
          </a:bodyPr>
          <a:lstStyle/>
          <a:p>
            <a:r>
              <a:rPr lang="en-US" sz="3300"/>
              <a:t>domain-adaptive pretraining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F71F2-4948-B7E8-915D-3A105891B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92" y="2884869"/>
            <a:ext cx="4787710" cy="3325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source-serif-pro"/>
              </a:rPr>
              <a:t>C</a:t>
            </a:r>
            <a:r>
              <a:rPr lang="en-US" sz="2800" b="0" i="0" dirty="0">
                <a:effectLst/>
                <a:latin typeface="source-serif-pro"/>
              </a:rPr>
              <a:t>ontinued pre-training on domain-specific unlabeled data consistently improves performance on tasks from the target domain.</a:t>
            </a:r>
            <a:endParaRPr lang="en-US" sz="2800" dirty="0"/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3DD61517-0F6E-136E-F394-7859D5482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1287" y="817493"/>
            <a:ext cx="5223013" cy="522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6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DFCA-F07F-8B7A-BE99-E2A33E95D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dirty="0"/>
              <a:t>issues with domain-adaptive pretraining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7E674-BEAE-38B3-7E8D-ACBEE2694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1" y="1897092"/>
            <a:ext cx="10620855" cy="2571391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/>
              <a:t>Domain Knowledge 📈</a:t>
            </a:r>
          </a:p>
          <a:p>
            <a:pPr marL="0" indent="0" algn="ctr">
              <a:buNone/>
            </a:pPr>
            <a:r>
              <a:rPr lang="en-US" sz="4000" dirty="0"/>
              <a:t>Prompting Ability    📉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1FA02-4EC9-7FCF-BB10-E43798AF6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23" y="4329247"/>
            <a:ext cx="11488753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2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1002-7DDA-D6A8-D15D-BDFBD36A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385" y="1536220"/>
            <a:ext cx="10625229" cy="230253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ADAPTING LARGE LANGUAGE MODELS VIA READING COMPREHENSION</a:t>
            </a:r>
          </a:p>
        </p:txBody>
      </p:sp>
    </p:spTree>
    <p:extLst>
      <p:ext uri="{BB962C8B-B14F-4D97-AF65-F5344CB8AC3E}">
        <p14:creationId xmlns:p14="http://schemas.microsoft.com/office/powerpoint/2010/main" val="396007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AFDF-11A1-31A1-1BD6-B3070B48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385" y="126535"/>
            <a:ext cx="10625229" cy="1147053"/>
          </a:xfrm>
        </p:spPr>
        <p:txBody>
          <a:bodyPr anchor="ctr"/>
          <a:lstStyle/>
          <a:p>
            <a:pPr algn="ctr"/>
            <a:r>
              <a:rPr lang="en-US" dirty="0"/>
              <a:t>READING COMPREHENSIONs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5DE283-C828-8D4F-6E52-966E7C98B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06" y="1182253"/>
            <a:ext cx="9151786" cy="522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89B64-8A5D-66C9-1163-164716742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0E6B-B30A-E9CB-2466-881CADA04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READING COMPREHENSIONs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E5CD4C-C24D-B78C-3355-89E7B8465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04" y="1794753"/>
            <a:ext cx="9779762" cy="433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45841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AnalogousFromDarkSeedLeftStep">
      <a:dk1>
        <a:srgbClr val="000000"/>
      </a:dk1>
      <a:lt1>
        <a:srgbClr val="FFFFFF"/>
      </a:lt1>
      <a:dk2>
        <a:srgbClr val="223C26"/>
      </a:dk2>
      <a:lt2>
        <a:srgbClr val="E8E2E2"/>
      </a:lt2>
      <a:accent1>
        <a:srgbClr val="45AFAE"/>
      </a:accent1>
      <a:accent2>
        <a:srgbClr val="3BB17E"/>
      </a:accent2>
      <a:accent3>
        <a:srgbClr val="48B759"/>
      </a:accent3>
      <a:accent4>
        <a:srgbClr val="5AB13B"/>
      </a:accent4>
      <a:accent5>
        <a:srgbClr val="8BAC44"/>
      </a:accent5>
      <a:accent6>
        <a:srgbClr val="AEA33A"/>
      </a:accent6>
      <a:hlink>
        <a:srgbClr val="5F8D2F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222</Words>
  <Application>Microsoft Office PowerPoint</Application>
  <PresentationFormat>Widescreen</PresentationFormat>
  <Paragraphs>44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Grandview</vt:lpstr>
      <vt:lpstr>Grandview Display</vt:lpstr>
      <vt:lpstr>Source Sans Pro</vt:lpstr>
      <vt:lpstr>source-serif-pro</vt:lpstr>
      <vt:lpstr>CitationVTI</vt:lpstr>
      <vt:lpstr>Adapting Large Language Models via Reading Comprehension </vt:lpstr>
      <vt:lpstr>Steps</vt:lpstr>
      <vt:lpstr>General-Purpose  llms</vt:lpstr>
      <vt:lpstr>Domain-specific  llms</vt:lpstr>
      <vt:lpstr>domain-adaptive pretraining</vt:lpstr>
      <vt:lpstr>issues with domain-adaptive pretraining</vt:lpstr>
      <vt:lpstr>ADAPTING LARGE LANGUAGE MODELS VIA READING COMPREHENSION</vt:lpstr>
      <vt:lpstr>READING COMPREHENSIONs</vt:lpstr>
      <vt:lpstr>READING COMPREHENSIONs</vt:lpstr>
      <vt:lpstr>general instructions</vt:lpstr>
      <vt:lpstr>Results</vt:lpstr>
      <vt:lpstr>Findings</vt:lpstr>
      <vt:lpstr>ADAPTllm</vt:lpstr>
      <vt:lpstr>BIOMEDICINE</vt:lpstr>
      <vt:lpstr>FINANCE</vt:lpstr>
      <vt:lpstr>LAW</vt:lpstr>
      <vt:lpstr>issues with domain-adaptive pretraining?</vt:lpstr>
      <vt:lpstr>Conclusive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Adapting Large Language Models via Reading Comprehension </dc:title>
  <dc:creator>Sashank Reddy</dc:creator>
  <cp:lastModifiedBy>Sashank Reddy</cp:lastModifiedBy>
  <cp:revision>27</cp:revision>
  <dcterms:created xsi:type="dcterms:W3CDTF">2024-02-27T20:05:07Z</dcterms:created>
  <dcterms:modified xsi:type="dcterms:W3CDTF">2024-02-28T00:14:23Z</dcterms:modified>
</cp:coreProperties>
</file>