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64" r:id="rId4"/>
    <p:sldId id="266" r:id="rId5"/>
    <p:sldId id="263" r:id="rId6"/>
    <p:sldId id="260" r:id="rId7"/>
    <p:sldId id="265" r:id="rId8"/>
    <p:sldId id="271" r:id="rId9"/>
    <p:sldId id="261" r:id="rId10"/>
    <p:sldId id="262" r:id="rId11"/>
    <p:sldId id="272" r:id="rId12"/>
    <p:sldId id="274" r:id="rId13"/>
    <p:sldId id="276" r:id="rId14"/>
    <p:sldId id="273" r:id="rId15"/>
    <p:sldId id="286" r:id="rId16"/>
    <p:sldId id="277" r:id="rId17"/>
    <p:sldId id="281" r:id="rId18"/>
    <p:sldId id="278" r:id="rId19"/>
    <p:sldId id="282" r:id="rId20"/>
    <p:sldId id="289" r:id="rId21"/>
    <p:sldId id="287" r:id="rId22"/>
    <p:sldId id="290" r:id="rId23"/>
    <p:sldId id="291" r:id="rId24"/>
    <p:sldId id="293" r:id="rId25"/>
    <p:sldId id="292" r:id="rId26"/>
    <p:sldId id="288" r:id="rId27"/>
    <p:sldId id="279" r:id="rId28"/>
    <p:sldId id="283" r:id="rId29"/>
    <p:sldId id="294" r:id="rId30"/>
    <p:sldId id="280" r:id="rId31"/>
    <p:sldId id="268" r:id="rId32"/>
    <p:sldId id="295" r:id="rId33"/>
    <p:sldId id="269" r:id="rId34"/>
    <p:sldId id="270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5CA"/>
    <a:srgbClr val="E6D9C9"/>
    <a:srgbClr val="CDDBE3"/>
    <a:srgbClr val="F3A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11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53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6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34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96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71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66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85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21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791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63570E5-5BF1-1328-61F9-414A9E73C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5" b="3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74BF6-D92E-C65D-65B6-08C3C0891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5470237" cy="2802219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Fear &amp; Greed </a:t>
            </a:r>
            <a:r>
              <a:rPr lang="en-US" sz="5400" dirty="0"/>
              <a:t>Index – LLM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2C1C9-4CF4-97FE-34F2-4CCAE1A2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79080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Sashank Vasepalli</a:t>
            </a:r>
          </a:p>
          <a:p>
            <a:pPr algn="l"/>
            <a:r>
              <a:rPr lang="en-US" dirty="0"/>
              <a:t>CS 7290 – April 16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01480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BE3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Using LLMs to bridge the gap!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6022-6870-EA31-E6D5-7C6D04F2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9575"/>
            <a:ext cx="10515600" cy="38597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Providing </a:t>
            </a:r>
            <a:r>
              <a:rPr lang="en-US" b="1" dirty="0"/>
              <a:t>high-quality market sentiment data</a:t>
            </a:r>
            <a:r>
              <a:rPr lang="en-US" dirty="0"/>
              <a:t> using LLMs through an easy-to-interpret </a:t>
            </a:r>
            <a:r>
              <a:rPr lang="en-US" b="1" dirty="0"/>
              <a:t>Fear &amp; Greed Index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Enabling individual investors to make </a:t>
            </a:r>
            <a:r>
              <a:rPr lang="en-US" b="1" dirty="0"/>
              <a:t>more informed decisions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does my Fear &amp; Greed Index work?</a:t>
            </a:r>
          </a:p>
        </p:txBody>
      </p:sp>
    </p:spTree>
    <p:extLst>
      <p:ext uri="{BB962C8B-B14F-4D97-AF65-F5344CB8AC3E}">
        <p14:creationId xmlns:p14="http://schemas.microsoft.com/office/powerpoint/2010/main" val="178134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AC0123-A87A-B3B2-BF7D-23373A9D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25" y="1477819"/>
            <a:ext cx="12304250" cy="390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Fear &amp; Greed Index System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1481D-B514-8D1C-30BF-BB437ADC2442}"/>
              </a:ext>
            </a:extLst>
          </p:cNvPr>
          <p:cNvSpPr txBox="1"/>
          <p:nvPr/>
        </p:nvSpPr>
        <p:spPr>
          <a:xfrm>
            <a:off x="4077855" y="4202545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BA323-D5D2-4B80-BBBC-CA36D7841E53}"/>
              </a:ext>
            </a:extLst>
          </p:cNvPr>
          <p:cNvSpPr txBox="1"/>
          <p:nvPr/>
        </p:nvSpPr>
        <p:spPr>
          <a:xfrm>
            <a:off x="7042552" y="4059426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79435-CDF1-253F-2739-ED20FFDFA843}"/>
              </a:ext>
            </a:extLst>
          </p:cNvPr>
          <p:cNvSpPr txBox="1"/>
          <p:nvPr/>
        </p:nvSpPr>
        <p:spPr>
          <a:xfrm>
            <a:off x="9988959" y="4096832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Fear &amp; Greed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06661-DCBB-5662-AC3B-40BB2651843F}"/>
              </a:ext>
            </a:extLst>
          </p:cNvPr>
          <p:cNvSpPr txBox="1"/>
          <p:nvPr/>
        </p:nvSpPr>
        <p:spPr>
          <a:xfrm>
            <a:off x="298335" y="4197926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Scraper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D0FF-F8FD-B2F2-DFFE-0F3EFD070C0E}"/>
              </a:ext>
            </a:extLst>
          </p:cNvPr>
          <p:cNvSpPr txBox="1"/>
          <p:nvPr/>
        </p:nvSpPr>
        <p:spPr>
          <a:xfrm>
            <a:off x="6960131" y="1974810"/>
            <a:ext cx="189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 (Phi-2)</a:t>
            </a:r>
          </a:p>
        </p:txBody>
      </p:sp>
    </p:spTree>
    <p:extLst>
      <p:ext uri="{BB962C8B-B14F-4D97-AF65-F5344CB8AC3E}">
        <p14:creationId xmlns:p14="http://schemas.microsoft.com/office/powerpoint/2010/main" val="103922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AC0123-A87A-B3B2-BF7D-23373A9D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25" y="1477819"/>
            <a:ext cx="12304250" cy="390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Fear &amp; Greed Index System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1481D-B514-8D1C-30BF-BB437ADC2442}"/>
              </a:ext>
            </a:extLst>
          </p:cNvPr>
          <p:cNvSpPr txBox="1"/>
          <p:nvPr/>
        </p:nvSpPr>
        <p:spPr>
          <a:xfrm>
            <a:off x="4077855" y="4202545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BA323-D5D2-4B80-BBBC-CA36D7841E53}"/>
              </a:ext>
            </a:extLst>
          </p:cNvPr>
          <p:cNvSpPr txBox="1"/>
          <p:nvPr/>
        </p:nvSpPr>
        <p:spPr>
          <a:xfrm>
            <a:off x="7042552" y="4059426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79435-CDF1-253F-2739-ED20FFDFA843}"/>
              </a:ext>
            </a:extLst>
          </p:cNvPr>
          <p:cNvSpPr txBox="1"/>
          <p:nvPr/>
        </p:nvSpPr>
        <p:spPr>
          <a:xfrm>
            <a:off x="9988959" y="4096832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Fear &amp; Greed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06661-DCBB-5662-AC3B-40BB2651843F}"/>
              </a:ext>
            </a:extLst>
          </p:cNvPr>
          <p:cNvSpPr txBox="1"/>
          <p:nvPr/>
        </p:nvSpPr>
        <p:spPr>
          <a:xfrm>
            <a:off x="298335" y="4197926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Scraper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D0FF-F8FD-B2F2-DFFE-0F3EFD070C0E}"/>
              </a:ext>
            </a:extLst>
          </p:cNvPr>
          <p:cNvSpPr txBox="1"/>
          <p:nvPr/>
        </p:nvSpPr>
        <p:spPr>
          <a:xfrm>
            <a:off x="6960131" y="1974810"/>
            <a:ext cx="189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 (Phi-2)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813FFB8-C172-2553-3C5E-994D15E18721}"/>
              </a:ext>
            </a:extLst>
          </p:cNvPr>
          <p:cNvSpPr/>
          <p:nvPr/>
        </p:nvSpPr>
        <p:spPr>
          <a:xfrm rot="13225269">
            <a:off x="2212493" y="2674869"/>
            <a:ext cx="667512" cy="148132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4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Web Scraper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6022-6870-EA31-E6D5-7C6D04F2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Purpose</a:t>
            </a:r>
            <a:r>
              <a:rPr lang="en-US" dirty="0"/>
              <a:t>: To obtain the latest news articles from the internet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Website scraped</a:t>
            </a:r>
            <a:r>
              <a:rPr lang="en-US" dirty="0"/>
              <a:t>: Wall Street Journal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Implementation</a:t>
            </a:r>
            <a:r>
              <a:rPr lang="en-US" dirty="0"/>
              <a:t>: Beautiful Soup to obtain HTML content, along with data scraping to obtain news articles and metadata </a:t>
            </a:r>
          </a:p>
        </p:txBody>
      </p:sp>
    </p:spTree>
    <p:extLst>
      <p:ext uri="{BB962C8B-B14F-4D97-AF65-F5344CB8AC3E}">
        <p14:creationId xmlns:p14="http://schemas.microsoft.com/office/powerpoint/2010/main" val="247596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24CBC19-876D-3203-9D04-C511E98F7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692762"/>
              </p:ext>
            </p:extLst>
          </p:nvPr>
        </p:nvGraphicFramePr>
        <p:xfrm>
          <a:off x="838203" y="4532248"/>
          <a:ext cx="10515597" cy="111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0630447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980657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54895433"/>
                    </a:ext>
                  </a:extLst>
                </a:gridCol>
              </a:tblGrid>
              <a:tr h="324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321058"/>
                  </a:ext>
                </a:extLst>
              </a:tr>
              <a:tr h="748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Tesla to Cut More Than 10â€™% of Global Workforce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4/15/2024 17:01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https://www.wsj.com/tech/tesla-layoffs-</a:t>
                      </a:r>
                      <a:r>
                        <a:rPr lang="en-US" dirty="0" err="1"/>
                        <a:t>elon</a:t>
                      </a:r>
                      <a:r>
                        <a:rPr lang="en-US" dirty="0"/>
                        <a:t>-musk....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29250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3545E65-AAF7-A881-52EC-28F7EA21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Web Scraper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07FCC3-D907-8470-1196-22CC07039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35"/>
          <a:stretch/>
        </p:blipFill>
        <p:spPr>
          <a:xfrm>
            <a:off x="2390258" y="1600200"/>
            <a:ext cx="7411484" cy="1772670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2638CC8C-E387-7218-43A8-760251FA4204}"/>
              </a:ext>
            </a:extLst>
          </p:cNvPr>
          <p:cNvSpPr/>
          <p:nvPr/>
        </p:nvSpPr>
        <p:spPr>
          <a:xfrm rot="10800000">
            <a:off x="5940572" y="3675885"/>
            <a:ext cx="310856" cy="548641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7D281-E332-A6A4-FEBC-FD4B8C66AD24}"/>
              </a:ext>
            </a:extLst>
          </p:cNvPr>
          <p:cNvSpPr txBox="1"/>
          <p:nvPr/>
        </p:nvSpPr>
        <p:spPr>
          <a:xfrm>
            <a:off x="5670803" y="3368165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55606-C18A-DC42-6D5C-835A05C40B42}"/>
              </a:ext>
            </a:extLst>
          </p:cNvPr>
          <p:cNvSpPr txBox="1"/>
          <p:nvPr/>
        </p:nvSpPr>
        <p:spPr>
          <a:xfrm>
            <a:off x="5670803" y="4185845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07536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AC0123-A87A-B3B2-BF7D-23373A9D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25" y="1477819"/>
            <a:ext cx="12304250" cy="390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Fear &amp; Greed Index System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1481D-B514-8D1C-30BF-BB437ADC2442}"/>
              </a:ext>
            </a:extLst>
          </p:cNvPr>
          <p:cNvSpPr txBox="1"/>
          <p:nvPr/>
        </p:nvSpPr>
        <p:spPr>
          <a:xfrm>
            <a:off x="4077855" y="4202545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BA323-D5D2-4B80-BBBC-CA36D7841E53}"/>
              </a:ext>
            </a:extLst>
          </p:cNvPr>
          <p:cNvSpPr txBox="1"/>
          <p:nvPr/>
        </p:nvSpPr>
        <p:spPr>
          <a:xfrm>
            <a:off x="7042552" y="4059426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79435-CDF1-253F-2739-ED20FFDFA843}"/>
              </a:ext>
            </a:extLst>
          </p:cNvPr>
          <p:cNvSpPr txBox="1"/>
          <p:nvPr/>
        </p:nvSpPr>
        <p:spPr>
          <a:xfrm>
            <a:off x="9988959" y="4096832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Fear &amp; Greed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06661-DCBB-5662-AC3B-40BB2651843F}"/>
              </a:ext>
            </a:extLst>
          </p:cNvPr>
          <p:cNvSpPr txBox="1"/>
          <p:nvPr/>
        </p:nvSpPr>
        <p:spPr>
          <a:xfrm>
            <a:off x="298335" y="4197926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Scraper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D0FF-F8FD-B2F2-DFFE-0F3EFD070C0E}"/>
              </a:ext>
            </a:extLst>
          </p:cNvPr>
          <p:cNvSpPr txBox="1"/>
          <p:nvPr/>
        </p:nvSpPr>
        <p:spPr>
          <a:xfrm>
            <a:off x="6960131" y="1974810"/>
            <a:ext cx="189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 (Phi-2)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813FFB8-C172-2553-3C5E-994D15E18721}"/>
              </a:ext>
            </a:extLst>
          </p:cNvPr>
          <p:cNvSpPr/>
          <p:nvPr/>
        </p:nvSpPr>
        <p:spPr>
          <a:xfrm rot="11973633">
            <a:off x="5010952" y="2509100"/>
            <a:ext cx="667512" cy="148132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777F5-662F-98CF-EDAA-B668E0F8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77"/>
            <a:ext cx="10515600" cy="3859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Purpose</a:t>
            </a:r>
            <a:r>
              <a:rPr lang="en-US" dirty="0"/>
              <a:t>: To format and remove duplicate news articles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Implementation</a:t>
            </a:r>
            <a:r>
              <a:rPr lang="en-US" dirty="0"/>
              <a:t>: Python Regex and Pandas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C9700B2-6AB9-2A0E-96D4-D820BB865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955815"/>
              </p:ext>
            </p:extLst>
          </p:nvPr>
        </p:nvGraphicFramePr>
        <p:xfrm>
          <a:off x="1658111" y="2980944"/>
          <a:ext cx="8875776" cy="980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592">
                  <a:extLst>
                    <a:ext uri="{9D8B030D-6E8A-4147-A177-3AD203B41FA5}">
                      <a16:colId xmlns:a16="http://schemas.microsoft.com/office/drawing/2014/main" val="1706304477"/>
                    </a:ext>
                  </a:extLst>
                </a:gridCol>
                <a:gridCol w="2958592">
                  <a:extLst>
                    <a:ext uri="{9D8B030D-6E8A-4147-A177-3AD203B41FA5}">
                      <a16:colId xmlns:a16="http://schemas.microsoft.com/office/drawing/2014/main" val="1998065722"/>
                    </a:ext>
                  </a:extLst>
                </a:gridCol>
                <a:gridCol w="2958592">
                  <a:extLst>
                    <a:ext uri="{9D8B030D-6E8A-4147-A177-3AD203B41FA5}">
                      <a16:colId xmlns:a16="http://schemas.microsoft.com/office/drawing/2014/main" val="2954895433"/>
                    </a:ext>
                  </a:extLst>
                </a:gridCol>
              </a:tblGrid>
              <a:tr h="331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321058"/>
                  </a:ext>
                </a:extLst>
              </a:tr>
              <a:tr h="645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Tesla to Cut More Than 10â€™% of Global Workforce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4/15/2024 17:01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https://www.wsj.com/tech/tesla-layoffs-</a:t>
                      </a:r>
                      <a:r>
                        <a:rPr lang="en-US" sz="1600" dirty="0" err="1"/>
                        <a:t>elon</a:t>
                      </a:r>
                      <a:r>
                        <a:rPr lang="en-US" sz="1600" dirty="0"/>
                        <a:t>-musk....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29250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1693BEB-C94B-C292-F57D-DAA172B1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11" y="4014593"/>
            <a:ext cx="8875775" cy="598979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7D708060-049A-4532-4AAE-62B50C456EC0}"/>
              </a:ext>
            </a:extLst>
          </p:cNvPr>
          <p:cNvSpPr/>
          <p:nvPr/>
        </p:nvSpPr>
        <p:spPr>
          <a:xfrm rot="10800000">
            <a:off x="5940572" y="4742043"/>
            <a:ext cx="310856" cy="548641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76B3B610-BC94-7BB8-751B-DE43416A3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015883"/>
              </p:ext>
            </p:extLst>
          </p:nvPr>
        </p:nvGraphicFramePr>
        <p:xfrm>
          <a:off x="1658111" y="5336405"/>
          <a:ext cx="8875776" cy="980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592">
                  <a:extLst>
                    <a:ext uri="{9D8B030D-6E8A-4147-A177-3AD203B41FA5}">
                      <a16:colId xmlns:a16="http://schemas.microsoft.com/office/drawing/2014/main" val="1706304477"/>
                    </a:ext>
                  </a:extLst>
                </a:gridCol>
                <a:gridCol w="2958592">
                  <a:extLst>
                    <a:ext uri="{9D8B030D-6E8A-4147-A177-3AD203B41FA5}">
                      <a16:colId xmlns:a16="http://schemas.microsoft.com/office/drawing/2014/main" val="1998065722"/>
                    </a:ext>
                  </a:extLst>
                </a:gridCol>
                <a:gridCol w="2958592">
                  <a:extLst>
                    <a:ext uri="{9D8B030D-6E8A-4147-A177-3AD203B41FA5}">
                      <a16:colId xmlns:a16="http://schemas.microsoft.com/office/drawing/2014/main" val="2954895433"/>
                    </a:ext>
                  </a:extLst>
                </a:gridCol>
              </a:tblGrid>
              <a:tr h="331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321058"/>
                  </a:ext>
                </a:extLst>
              </a:tr>
              <a:tr h="645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Tesla to Cut More Than 10% of Global Workforce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4/15/2024 17:01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https://www.wsj.com/tech/tesla-layoffs-</a:t>
                      </a:r>
                      <a:r>
                        <a:rPr lang="en-US" sz="1600" dirty="0" err="1"/>
                        <a:t>elon</a:t>
                      </a:r>
                      <a:r>
                        <a:rPr lang="en-US" sz="1600" dirty="0"/>
                        <a:t>-musk....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29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45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AC0123-A87A-B3B2-BF7D-23373A9D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25" y="1477819"/>
            <a:ext cx="12304250" cy="390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Fear &amp; Greed Index System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1481D-B514-8D1C-30BF-BB437ADC2442}"/>
              </a:ext>
            </a:extLst>
          </p:cNvPr>
          <p:cNvSpPr txBox="1"/>
          <p:nvPr/>
        </p:nvSpPr>
        <p:spPr>
          <a:xfrm>
            <a:off x="4077855" y="4202545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BA323-D5D2-4B80-BBBC-CA36D7841E53}"/>
              </a:ext>
            </a:extLst>
          </p:cNvPr>
          <p:cNvSpPr txBox="1"/>
          <p:nvPr/>
        </p:nvSpPr>
        <p:spPr>
          <a:xfrm>
            <a:off x="7042552" y="4059426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79435-CDF1-253F-2739-ED20FFDFA843}"/>
              </a:ext>
            </a:extLst>
          </p:cNvPr>
          <p:cNvSpPr txBox="1"/>
          <p:nvPr/>
        </p:nvSpPr>
        <p:spPr>
          <a:xfrm>
            <a:off x="9988959" y="4096832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Fear &amp; Greed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06661-DCBB-5662-AC3B-40BB2651843F}"/>
              </a:ext>
            </a:extLst>
          </p:cNvPr>
          <p:cNvSpPr txBox="1"/>
          <p:nvPr/>
        </p:nvSpPr>
        <p:spPr>
          <a:xfrm>
            <a:off x="298335" y="4197926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Scraper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D0FF-F8FD-B2F2-DFFE-0F3EFD070C0E}"/>
              </a:ext>
            </a:extLst>
          </p:cNvPr>
          <p:cNvSpPr txBox="1"/>
          <p:nvPr/>
        </p:nvSpPr>
        <p:spPr>
          <a:xfrm>
            <a:off x="6960131" y="1974810"/>
            <a:ext cx="189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 (Phi-2)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813FFB8-C172-2553-3C5E-994D15E18721}"/>
              </a:ext>
            </a:extLst>
          </p:cNvPr>
          <p:cNvSpPr/>
          <p:nvPr/>
        </p:nvSpPr>
        <p:spPr>
          <a:xfrm rot="5400000">
            <a:off x="5885711" y="1729078"/>
            <a:ext cx="667512" cy="148132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8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Phi-2 Large Language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A54C58-C2FE-B0E4-BA00-2CFC4689C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201"/>
            <a:ext cx="10765536" cy="385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it is</a:t>
            </a:r>
            <a:r>
              <a:rPr lang="en-US" dirty="0"/>
              <a:t>: Smaller sized LLM (2.78 B) by Microsoft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Purpose</a:t>
            </a:r>
            <a:r>
              <a:rPr lang="en-US" dirty="0"/>
              <a:t>: To perform sentiment analysis on the news articles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Implementation</a:t>
            </a:r>
            <a:r>
              <a:rPr lang="en-US" dirty="0"/>
              <a:t>: Prompt Engineering with Two-shot prompting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730EBA-56F4-D81F-8CAB-D653CB59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64" y="1993392"/>
            <a:ext cx="438912" cy="4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13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46B7D703-9389-B401-2563-CF656526AF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15" b="3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FED4A-866F-103A-989A-68A892CC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Presentation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08C1-79EF-8900-5235-D7E3228F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001"/>
            <a:ext cx="10515600" cy="466725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Why does it matter?     (</a:t>
            </a:r>
            <a:r>
              <a:rPr lang="en-US" dirty="0"/>
              <a:t>3 Minutes</a:t>
            </a:r>
            <a:r>
              <a:rPr lang="en-US" sz="3200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How does it work?        (</a:t>
            </a:r>
            <a:r>
              <a:rPr lang="en-US" dirty="0"/>
              <a:t>7 Minutes</a:t>
            </a:r>
            <a:r>
              <a:rPr lang="en-US" sz="3200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Where can it be used? (</a:t>
            </a:r>
            <a:r>
              <a:rPr lang="en-US" dirty="0"/>
              <a:t>2 Minutes</a:t>
            </a:r>
            <a:r>
              <a:rPr lang="en-US" sz="3200" dirty="0"/>
              <a:t>)</a:t>
            </a:r>
          </a:p>
          <a:p>
            <a:pPr algn="ctr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003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Phi-2: Prompt Experiments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ACC1C8-D42B-FEDE-063E-8D97C202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Dataset Used</a:t>
            </a:r>
            <a:r>
              <a:rPr lang="en-US" dirty="0"/>
              <a:t>: Financial </a:t>
            </a:r>
            <a:r>
              <a:rPr lang="en-US" dirty="0" err="1"/>
              <a:t>Phrasebank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Dataset Description</a:t>
            </a:r>
            <a:r>
              <a:rPr lang="en-US" dirty="0"/>
              <a:t>: 4,850 financial news articles. 60% neutral, 28% positive, and 12% negative sentiments.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Objective</a:t>
            </a:r>
            <a:r>
              <a:rPr lang="en-US" dirty="0"/>
              <a:t>: Verify sentiment classification accuracies for Phi-2 </a:t>
            </a:r>
          </a:p>
        </p:txBody>
      </p:sp>
    </p:spTree>
    <p:extLst>
      <p:ext uri="{BB962C8B-B14F-4D97-AF65-F5344CB8AC3E}">
        <p14:creationId xmlns:p14="http://schemas.microsoft.com/office/powerpoint/2010/main" val="334588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Phi-2: Experimental Findings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ACC1C8-D42B-FEDE-063E-8D97C202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Extreme sensitivity to small changes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F20410-AC6B-16AD-B002-9D80A30E3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81798"/>
              </p:ext>
            </p:extLst>
          </p:nvPr>
        </p:nvGraphicFramePr>
        <p:xfrm>
          <a:off x="1234440" y="2914226"/>
          <a:ext cx="103438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24">
                  <a:extLst>
                    <a:ext uri="{9D8B030D-6E8A-4147-A177-3AD203B41FA5}">
                      <a16:colId xmlns:a16="http://schemas.microsoft.com/office/drawing/2014/main" val="179133461"/>
                    </a:ext>
                  </a:extLst>
                </a:gridCol>
                <a:gridCol w="1693672">
                  <a:extLst>
                    <a:ext uri="{9D8B030D-6E8A-4147-A177-3AD203B41FA5}">
                      <a16:colId xmlns:a16="http://schemas.microsoft.com/office/drawing/2014/main" val="326721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Classify the sentiment of the news article as a single number.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from 1 to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from 0 to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2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from 0 to 2. 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0, 1 or 2. 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395401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FBD6170A-4E90-E9E9-6473-F1818F52EC19}"/>
              </a:ext>
            </a:extLst>
          </p:cNvPr>
          <p:cNvSpPr/>
          <p:nvPr/>
        </p:nvSpPr>
        <p:spPr>
          <a:xfrm rot="13217817">
            <a:off x="8092896" y="2625651"/>
            <a:ext cx="461969" cy="1016719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81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Phi-2: Experimental Findings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ACC1C8-D42B-FEDE-063E-8D97C202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Extreme sensitivity to small changes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F20410-AC6B-16AD-B002-9D80A30E3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50717"/>
              </p:ext>
            </p:extLst>
          </p:nvPr>
        </p:nvGraphicFramePr>
        <p:xfrm>
          <a:off x="1234440" y="2914226"/>
          <a:ext cx="103438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24">
                  <a:extLst>
                    <a:ext uri="{9D8B030D-6E8A-4147-A177-3AD203B41FA5}">
                      <a16:colId xmlns:a16="http://schemas.microsoft.com/office/drawing/2014/main" val="179133461"/>
                    </a:ext>
                  </a:extLst>
                </a:gridCol>
                <a:gridCol w="1693672">
                  <a:extLst>
                    <a:ext uri="{9D8B030D-6E8A-4147-A177-3AD203B41FA5}">
                      <a16:colId xmlns:a16="http://schemas.microsoft.com/office/drawing/2014/main" val="326721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Classify the sentiment of the news article as a single number.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from 1 to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0.389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from 0 to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2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from 0 to 2. 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0, 1 or 2. 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395401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FBD6170A-4E90-E9E9-6473-F1818F52EC19}"/>
              </a:ext>
            </a:extLst>
          </p:cNvPr>
          <p:cNvSpPr/>
          <p:nvPr/>
        </p:nvSpPr>
        <p:spPr>
          <a:xfrm rot="13217817">
            <a:off x="8989008" y="3146859"/>
            <a:ext cx="461969" cy="1016719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5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Phi-2: Experimental Findings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ACC1C8-D42B-FEDE-063E-8D97C202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Experiment with various combinations!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F20410-AC6B-16AD-B002-9D80A30E3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71220"/>
              </p:ext>
            </p:extLst>
          </p:nvPr>
        </p:nvGraphicFramePr>
        <p:xfrm>
          <a:off x="1234440" y="2914226"/>
          <a:ext cx="103438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24">
                  <a:extLst>
                    <a:ext uri="{9D8B030D-6E8A-4147-A177-3AD203B41FA5}">
                      <a16:colId xmlns:a16="http://schemas.microsoft.com/office/drawing/2014/main" val="179133461"/>
                    </a:ext>
                  </a:extLst>
                </a:gridCol>
                <a:gridCol w="1693672">
                  <a:extLst>
                    <a:ext uri="{9D8B030D-6E8A-4147-A177-3AD203B41FA5}">
                      <a16:colId xmlns:a16="http://schemas.microsoft.com/office/drawing/2014/main" val="326721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Classify the sentiment of the news article as a single number.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from 1 to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from 0 to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2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from 0 to 2. 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0.675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Classify the sentiment of the news article as a single number 0, 1 or 2. 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395401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FBD6170A-4E90-E9E9-6473-F1818F52EC19}"/>
              </a:ext>
            </a:extLst>
          </p:cNvPr>
          <p:cNvSpPr/>
          <p:nvPr/>
        </p:nvSpPr>
        <p:spPr>
          <a:xfrm rot="19164203">
            <a:off x="9025584" y="4775105"/>
            <a:ext cx="461969" cy="1016719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Phi-2: Experimental Findings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ACC1C8-D42B-FEDE-063E-8D97C202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Quality of examples prompted matter!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A5DDFE-D599-5B2C-F476-68E76F64B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0407"/>
              </p:ext>
            </p:extLst>
          </p:nvPr>
        </p:nvGraphicFramePr>
        <p:xfrm>
          <a:off x="1234440" y="2914226"/>
          <a:ext cx="1034389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24">
                  <a:extLst>
                    <a:ext uri="{9D8B030D-6E8A-4147-A177-3AD203B41FA5}">
                      <a16:colId xmlns:a16="http://schemas.microsoft.com/office/drawing/2014/main" val="179133461"/>
                    </a:ext>
                  </a:extLst>
                </a:gridCol>
                <a:gridCol w="1693672">
                  <a:extLst>
                    <a:ext uri="{9D8B030D-6E8A-4147-A177-3AD203B41FA5}">
                      <a16:colId xmlns:a16="http://schemas.microsoft.com/office/drawing/2014/main" val="326721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Finnish electronics manufacturing services EMS company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Elcoteq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posted a net loss of 66.4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January-September 2009 , the Group 's net interest income increased to EUR 112.4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EUR 74.3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January-September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0.687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Two-shot prompting (combining the above two)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2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Three-shot prompting (adding a third well-performing prompt)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76553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41C653DB-D70A-F83A-BE41-9106FA6D26B9}"/>
              </a:ext>
            </a:extLst>
          </p:cNvPr>
          <p:cNvSpPr/>
          <p:nvPr/>
        </p:nvSpPr>
        <p:spPr>
          <a:xfrm rot="13936495">
            <a:off x="9848544" y="3108456"/>
            <a:ext cx="461969" cy="1016719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Phi-2: Experimental Findings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ACC1C8-D42B-FEDE-063E-8D97C202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Quality of examples prompted matter!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A5DDFE-D599-5B2C-F476-68E76F64B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14383"/>
              </p:ext>
            </p:extLst>
          </p:nvPr>
        </p:nvGraphicFramePr>
        <p:xfrm>
          <a:off x="1234440" y="2914226"/>
          <a:ext cx="1034389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24">
                  <a:extLst>
                    <a:ext uri="{9D8B030D-6E8A-4147-A177-3AD203B41FA5}">
                      <a16:colId xmlns:a16="http://schemas.microsoft.com/office/drawing/2014/main" val="179133461"/>
                    </a:ext>
                  </a:extLst>
                </a:gridCol>
                <a:gridCol w="1693672">
                  <a:extLst>
                    <a:ext uri="{9D8B030D-6E8A-4147-A177-3AD203B41FA5}">
                      <a16:colId xmlns:a16="http://schemas.microsoft.com/office/drawing/2014/main" val="326721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Finnish electronics manufacturing services EMS company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Elcoteq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posted a net loss of 66.4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January-September 2009 , the Group 's net interest income increased to EUR 112.4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EUR 74.3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January-September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0.687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Two-shot prompting (combining the above two)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2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Three-shot prompting (adding a third well-performing prompt)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76553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50CE3AE-30A1-8BA8-11F5-214BAAEE43A3}"/>
              </a:ext>
            </a:extLst>
          </p:cNvPr>
          <p:cNvSpPr/>
          <p:nvPr/>
        </p:nvSpPr>
        <p:spPr>
          <a:xfrm rot="16200000">
            <a:off x="8989008" y="4235609"/>
            <a:ext cx="461969" cy="1016719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Phi-2: Experimental Findings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ACC1C8-D42B-FEDE-063E-8D97C202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 the most generalized examples available!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A5DDFE-D599-5B2C-F476-68E76F64B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79229"/>
              </p:ext>
            </p:extLst>
          </p:nvPr>
        </p:nvGraphicFramePr>
        <p:xfrm>
          <a:off x="1234440" y="2914226"/>
          <a:ext cx="1034389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24">
                  <a:extLst>
                    <a:ext uri="{9D8B030D-6E8A-4147-A177-3AD203B41FA5}">
                      <a16:colId xmlns:a16="http://schemas.microsoft.com/office/drawing/2014/main" val="179133461"/>
                    </a:ext>
                  </a:extLst>
                </a:gridCol>
                <a:gridCol w="1693672">
                  <a:extLst>
                    <a:ext uri="{9D8B030D-6E8A-4147-A177-3AD203B41FA5}">
                      <a16:colId xmlns:a16="http://schemas.microsoft.com/office/drawing/2014/main" val="326721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Finnish electronics manufacturing services EMS company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Elcoteq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posted a net loss of 66.4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January-September 2009 , the Group 's net interest income increased to EUR 112.4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EUR 74.3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January-September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0.687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Two-shot prompting (combining the above two)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2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Three-shot prompting (adding a third well-performing prompt)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76553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67E64A0-563E-4491-A476-A6D6ABA32995}"/>
              </a:ext>
            </a:extLst>
          </p:cNvPr>
          <p:cNvSpPr/>
          <p:nvPr/>
        </p:nvSpPr>
        <p:spPr>
          <a:xfrm rot="17994093">
            <a:off x="8184336" y="4987512"/>
            <a:ext cx="461969" cy="1016719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AC0123-A87A-B3B2-BF7D-23373A9D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25" y="1477819"/>
            <a:ext cx="12304250" cy="390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Fear &amp; Greed Index System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1481D-B514-8D1C-30BF-BB437ADC2442}"/>
              </a:ext>
            </a:extLst>
          </p:cNvPr>
          <p:cNvSpPr txBox="1"/>
          <p:nvPr/>
        </p:nvSpPr>
        <p:spPr>
          <a:xfrm>
            <a:off x="4077855" y="4202545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BA323-D5D2-4B80-BBBC-CA36D7841E53}"/>
              </a:ext>
            </a:extLst>
          </p:cNvPr>
          <p:cNvSpPr txBox="1"/>
          <p:nvPr/>
        </p:nvSpPr>
        <p:spPr>
          <a:xfrm>
            <a:off x="7042552" y="4059426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79435-CDF1-253F-2739-ED20FFDFA843}"/>
              </a:ext>
            </a:extLst>
          </p:cNvPr>
          <p:cNvSpPr txBox="1"/>
          <p:nvPr/>
        </p:nvSpPr>
        <p:spPr>
          <a:xfrm>
            <a:off x="9988959" y="4096832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Fear &amp; Greed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06661-DCBB-5662-AC3B-40BB2651843F}"/>
              </a:ext>
            </a:extLst>
          </p:cNvPr>
          <p:cNvSpPr txBox="1"/>
          <p:nvPr/>
        </p:nvSpPr>
        <p:spPr>
          <a:xfrm>
            <a:off x="298335" y="4197926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Scraper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D0FF-F8FD-B2F2-DFFE-0F3EFD070C0E}"/>
              </a:ext>
            </a:extLst>
          </p:cNvPr>
          <p:cNvSpPr txBox="1"/>
          <p:nvPr/>
        </p:nvSpPr>
        <p:spPr>
          <a:xfrm>
            <a:off x="6960131" y="1974810"/>
            <a:ext cx="189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 (Phi-2)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813FFB8-C172-2553-3C5E-994D15E18721}"/>
              </a:ext>
            </a:extLst>
          </p:cNvPr>
          <p:cNvSpPr/>
          <p:nvPr/>
        </p:nvSpPr>
        <p:spPr>
          <a:xfrm rot="1756333">
            <a:off x="7123384" y="4774372"/>
            <a:ext cx="667512" cy="148132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09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ACC1C8-D42B-FEDE-063E-8D97C202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Purpose 1</a:t>
            </a:r>
            <a:r>
              <a:rPr lang="en-US" dirty="0"/>
              <a:t>: Obtain sentiment scores for news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Purpose 2</a:t>
            </a:r>
            <a:r>
              <a:rPr lang="en-US" dirty="0"/>
              <a:t>: Categorize news into subgroups like ‘Real-Estate’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Purpose 3</a:t>
            </a:r>
            <a:r>
              <a:rPr lang="en-US" dirty="0"/>
              <a:t>: Obtain daily, weekly, and monthly sentiment scores using aggregation algorithms for each subgroup.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Implementation</a:t>
            </a:r>
            <a:r>
              <a:rPr lang="en-US" dirty="0"/>
              <a:t>: NLP, Pandas, EMA Algorithm</a:t>
            </a:r>
          </a:p>
        </p:txBody>
      </p:sp>
    </p:spTree>
    <p:extLst>
      <p:ext uri="{BB962C8B-B14F-4D97-AF65-F5344CB8AC3E}">
        <p14:creationId xmlns:p14="http://schemas.microsoft.com/office/powerpoint/2010/main" val="461196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F80-93A3-AD5A-A46A-AA3179E5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E3EDAE3A-9232-76F6-8486-B4285370E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473615"/>
              </p:ext>
            </p:extLst>
          </p:nvPr>
        </p:nvGraphicFramePr>
        <p:xfrm>
          <a:off x="377951" y="2483477"/>
          <a:ext cx="11436098" cy="980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873">
                  <a:extLst>
                    <a:ext uri="{9D8B030D-6E8A-4147-A177-3AD203B41FA5}">
                      <a16:colId xmlns:a16="http://schemas.microsoft.com/office/drawing/2014/main" val="1706304477"/>
                    </a:ext>
                  </a:extLst>
                </a:gridCol>
                <a:gridCol w="1911096">
                  <a:extLst>
                    <a:ext uri="{9D8B030D-6E8A-4147-A177-3AD203B41FA5}">
                      <a16:colId xmlns:a16="http://schemas.microsoft.com/office/drawing/2014/main" val="1998065722"/>
                    </a:ext>
                  </a:extLst>
                </a:gridCol>
                <a:gridCol w="2761488">
                  <a:extLst>
                    <a:ext uri="{9D8B030D-6E8A-4147-A177-3AD203B41FA5}">
                      <a16:colId xmlns:a16="http://schemas.microsoft.com/office/drawing/2014/main" val="295489543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81363493"/>
                    </a:ext>
                  </a:extLst>
                </a:gridCol>
                <a:gridCol w="1691641">
                  <a:extLst>
                    <a:ext uri="{9D8B030D-6E8A-4147-A177-3AD203B41FA5}">
                      <a16:colId xmlns:a16="http://schemas.microsoft.com/office/drawing/2014/main" val="1783750055"/>
                    </a:ext>
                  </a:extLst>
                </a:gridCol>
              </a:tblGrid>
              <a:tr h="331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Sentiment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321058"/>
                  </a:ext>
                </a:extLst>
              </a:tr>
              <a:tr h="645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Tesla to Cut More Than 10% of Global Workforce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4/15/2024 17:01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https://www.wsj.com/tech/tesla-layoffs-....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292508"/>
                  </a:ext>
                </a:extLst>
              </a:tr>
            </a:tbl>
          </a:graphicData>
        </a:graphic>
      </p:graphicFrame>
      <p:sp>
        <p:nvSpPr>
          <p:cNvPr id="7" name="Arrow: Up 6">
            <a:extLst>
              <a:ext uri="{FF2B5EF4-FFF2-40B4-BE49-F238E27FC236}">
                <a16:creationId xmlns:a16="http://schemas.microsoft.com/office/drawing/2014/main" id="{AF8DDB6E-9A10-AC06-B74A-E6E3FD92F103}"/>
              </a:ext>
            </a:extLst>
          </p:cNvPr>
          <p:cNvSpPr/>
          <p:nvPr/>
        </p:nvSpPr>
        <p:spPr>
          <a:xfrm rot="10800000">
            <a:off x="8778696" y="1511512"/>
            <a:ext cx="461969" cy="1016719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3BC68B45-2514-1B7D-B4C9-409C76356FE9}"/>
              </a:ext>
            </a:extLst>
          </p:cNvPr>
          <p:cNvSpPr/>
          <p:nvPr/>
        </p:nvSpPr>
        <p:spPr>
          <a:xfrm rot="10800000">
            <a:off x="10787328" y="1511511"/>
            <a:ext cx="461969" cy="1016719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6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F74F-C4AB-6072-9B1E-18AAF14C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Are individual investors informed?</a:t>
            </a:r>
          </a:p>
        </p:txBody>
      </p:sp>
    </p:spTree>
    <p:extLst>
      <p:ext uri="{BB962C8B-B14F-4D97-AF65-F5344CB8AC3E}">
        <p14:creationId xmlns:p14="http://schemas.microsoft.com/office/powerpoint/2010/main" val="2764678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AC0123-A87A-B3B2-BF7D-23373A9D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25" y="1477819"/>
            <a:ext cx="12304250" cy="390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Fear &amp; Greed Index System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1481D-B514-8D1C-30BF-BB437ADC2442}"/>
              </a:ext>
            </a:extLst>
          </p:cNvPr>
          <p:cNvSpPr txBox="1"/>
          <p:nvPr/>
        </p:nvSpPr>
        <p:spPr>
          <a:xfrm>
            <a:off x="4077855" y="4202545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BA323-D5D2-4B80-BBBC-CA36D7841E53}"/>
              </a:ext>
            </a:extLst>
          </p:cNvPr>
          <p:cNvSpPr txBox="1"/>
          <p:nvPr/>
        </p:nvSpPr>
        <p:spPr>
          <a:xfrm>
            <a:off x="7042552" y="4059426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79435-CDF1-253F-2739-ED20FFDFA843}"/>
              </a:ext>
            </a:extLst>
          </p:cNvPr>
          <p:cNvSpPr txBox="1"/>
          <p:nvPr/>
        </p:nvSpPr>
        <p:spPr>
          <a:xfrm>
            <a:off x="9988959" y="4096832"/>
            <a:ext cx="181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Fear &amp; Greed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06661-DCBB-5662-AC3B-40BB2651843F}"/>
              </a:ext>
            </a:extLst>
          </p:cNvPr>
          <p:cNvSpPr txBox="1"/>
          <p:nvPr/>
        </p:nvSpPr>
        <p:spPr>
          <a:xfrm>
            <a:off x="298335" y="4197926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Scraper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D0FF-F8FD-B2F2-DFFE-0F3EFD070C0E}"/>
              </a:ext>
            </a:extLst>
          </p:cNvPr>
          <p:cNvSpPr txBox="1"/>
          <p:nvPr/>
        </p:nvSpPr>
        <p:spPr>
          <a:xfrm>
            <a:off x="6960131" y="1974810"/>
            <a:ext cx="189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 (Phi-2)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813FFB8-C172-2553-3C5E-994D15E18721}"/>
              </a:ext>
            </a:extLst>
          </p:cNvPr>
          <p:cNvSpPr/>
          <p:nvPr/>
        </p:nvSpPr>
        <p:spPr>
          <a:xfrm rot="9882586">
            <a:off x="10319167" y="2516301"/>
            <a:ext cx="667512" cy="148132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6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Fear &amp; Greed Index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8E946-6005-0BF5-5A22-EC36C5A6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Purpose</a:t>
            </a:r>
            <a:r>
              <a:rPr lang="en-US" dirty="0"/>
              <a:t>: Provide an overall online sentiment for different economic sectors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Implementation</a:t>
            </a:r>
            <a:r>
              <a:rPr lang="en-US" dirty="0"/>
              <a:t>: Plotly, Streamlit</a:t>
            </a:r>
          </a:p>
        </p:txBody>
      </p:sp>
    </p:spTree>
    <p:extLst>
      <p:ext uri="{BB962C8B-B14F-4D97-AF65-F5344CB8AC3E}">
        <p14:creationId xmlns:p14="http://schemas.microsoft.com/office/powerpoint/2010/main" val="3822223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5F22-A731-7543-0ADF-95009000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&amp; Greed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206E6-3450-9B53-AAC1-51AD6A80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296679"/>
            <a:ext cx="4645452" cy="3206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06F72-4342-7246-A6FF-3CAC13D9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64" y="2462472"/>
            <a:ext cx="6455057" cy="30409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A241F9-0BFA-EB72-6D1F-D0FED3BC3F98}"/>
              </a:ext>
            </a:extLst>
          </p:cNvPr>
          <p:cNvSpPr/>
          <p:nvPr/>
        </p:nvSpPr>
        <p:spPr>
          <a:xfrm>
            <a:off x="5915025" y="3086100"/>
            <a:ext cx="5729288" cy="757238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9BB92-A592-D591-5A36-238D17886568}"/>
              </a:ext>
            </a:extLst>
          </p:cNvPr>
          <p:cNvSpPr/>
          <p:nvPr/>
        </p:nvSpPr>
        <p:spPr>
          <a:xfrm>
            <a:off x="5915025" y="4218563"/>
            <a:ext cx="5729288" cy="757238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02C5B-6392-59C2-F7DD-C3C4112B4C58}"/>
              </a:ext>
            </a:extLst>
          </p:cNvPr>
          <p:cNvSpPr/>
          <p:nvPr/>
        </p:nvSpPr>
        <p:spPr>
          <a:xfrm>
            <a:off x="5915025" y="3843338"/>
            <a:ext cx="5729288" cy="3752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D0845-DC47-D549-96E7-B98C52C844F2}"/>
              </a:ext>
            </a:extLst>
          </p:cNvPr>
          <p:cNvSpPr txBox="1"/>
          <p:nvPr/>
        </p:nvSpPr>
        <p:spPr>
          <a:xfrm>
            <a:off x="10772776" y="3111949"/>
            <a:ext cx="871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Greed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CD0C3-8965-CC45-90F7-3E1EBFB9379D}"/>
              </a:ext>
            </a:extLst>
          </p:cNvPr>
          <p:cNvSpPr txBox="1"/>
          <p:nvPr/>
        </p:nvSpPr>
        <p:spPr>
          <a:xfrm>
            <a:off x="10772775" y="3907840"/>
            <a:ext cx="871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Neutral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A1257-7705-09B3-66E2-352998DF8058}"/>
              </a:ext>
            </a:extLst>
          </p:cNvPr>
          <p:cNvSpPr txBox="1"/>
          <p:nvPr/>
        </p:nvSpPr>
        <p:spPr>
          <a:xfrm>
            <a:off x="10772775" y="4703731"/>
            <a:ext cx="871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349548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Where can it be used?</a:t>
            </a:r>
          </a:p>
        </p:txBody>
      </p:sp>
    </p:spTree>
    <p:extLst>
      <p:ext uri="{BB962C8B-B14F-4D97-AF65-F5344CB8AC3E}">
        <p14:creationId xmlns:p14="http://schemas.microsoft.com/office/powerpoint/2010/main" val="2471012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6022-6870-EA31-E6D5-7C6D04F2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673"/>
            <a:ext cx="10515600" cy="49556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Should </a:t>
            </a:r>
            <a:r>
              <a:rPr lang="en-US" sz="3200" dirty="0"/>
              <a:t>be used:</a:t>
            </a:r>
            <a:endParaRPr lang="en-US" sz="32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Market Sentiment Analysis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Market Timing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Confirmation Tool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sz="3200" b="1" dirty="0"/>
              <a:t>Shouldn’t </a:t>
            </a:r>
            <a:r>
              <a:rPr lang="en-US" sz="3200" dirty="0"/>
              <a:t>be used:</a:t>
            </a:r>
            <a:endParaRPr lang="en-US" sz="32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Predicting Market Movements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Sole Indicator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Short-Term Trading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98185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3331-FE4B-85F6-F650-75A1E36D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07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94EEB2-DBF1-B5B9-6B5A-F1936CBB6363}"/>
              </a:ext>
            </a:extLst>
          </p:cNvPr>
          <p:cNvSpPr txBox="1"/>
          <p:nvPr/>
        </p:nvSpPr>
        <p:spPr>
          <a:xfrm>
            <a:off x="731096" y="5545513"/>
            <a:ext cx="512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Jim Simons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 CEO of Renaissance Technologies</a:t>
            </a:r>
          </a:p>
        </p:txBody>
      </p:sp>
      <p:pic>
        <p:nvPicPr>
          <p:cNvPr id="18" name="Picture 17" descr="A person holding a stick&#10;&#10;Description automatically generated">
            <a:extLst>
              <a:ext uri="{FF2B5EF4-FFF2-40B4-BE49-F238E27FC236}">
                <a16:creationId xmlns:a16="http://schemas.microsoft.com/office/drawing/2014/main" id="{01CD0251-D21F-41CE-D575-3BDE4CBA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31" y="928442"/>
            <a:ext cx="4657986" cy="4538314"/>
          </a:xfrm>
          <a:prstGeom prst="rect">
            <a:avLst/>
          </a:prstGeom>
        </p:spPr>
      </p:pic>
      <p:pic>
        <p:nvPicPr>
          <p:cNvPr id="5" name="Picture 4" descr="A red and yellow letters&#10;&#10;Description automatically generated">
            <a:extLst>
              <a:ext uri="{FF2B5EF4-FFF2-40B4-BE49-F238E27FC236}">
                <a16:creationId xmlns:a16="http://schemas.microsoft.com/office/drawing/2014/main" id="{1C70925C-B775-8731-7BEC-14A22CE1B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41" y="2585690"/>
            <a:ext cx="1427788" cy="12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1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94EEB2-DBF1-B5B9-6B5A-F1936CBB6363}"/>
              </a:ext>
            </a:extLst>
          </p:cNvPr>
          <p:cNvSpPr txBox="1"/>
          <p:nvPr/>
        </p:nvSpPr>
        <p:spPr>
          <a:xfrm>
            <a:off x="731096" y="5545513"/>
            <a:ext cx="512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Jim Simons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 CEO of Renaissance Technologies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4F72A-8030-C962-8632-379068B00468}"/>
              </a:ext>
            </a:extLst>
          </p:cNvPr>
          <p:cNvSpPr txBox="1"/>
          <p:nvPr/>
        </p:nvSpPr>
        <p:spPr>
          <a:xfrm>
            <a:off x="6096000" y="5545512"/>
            <a:ext cx="60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Average Gen Z Trader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 Chief Meme Officer, YOLO Capital Mgmt.</a:t>
            </a:r>
          </a:p>
        </p:txBody>
      </p:sp>
      <p:pic>
        <p:nvPicPr>
          <p:cNvPr id="18" name="Picture 17" descr="A person holding a stick&#10;&#10;Description automatically generated">
            <a:extLst>
              <a:ext uri="{FF2B5EF4-FFF2-40B4-BE49-F238E27FC236}">
                <a16:creationId xmlns:a16="http://schemas.microsoft.com/office/drawing/2014/main" id="{01CD0251-D21F-41CE-D575-3BDE4CBA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31" y="928442"/>
            <a:ext cx="4657986" cy="4538314"/>
          </a:xfrm>
          <a:prstGeom prst="rect">
            <a:avLst/>
          </a:prstGeom>
        </p:spPr>
      </p:pic>
      <p:pic>
        <p:nvPicPr>
          <p:cNvPr id="20" name="Picture 19" descr="Cartoon character with sunglasses and a sign&#10;&#10;Description automatically generated">
            <a:extLst>
              <a:ext uri="{FF2B5EF4-FFF2-40B4-BE49-F238E27FC236}">
                <a16:creationId xmlns:a16="http://schemas.microsoft.com/office/drawing/2014/main" id="{74FC9D6B-08CC-0E38-BC67-7459D9FB3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60" y="1322834"/>
            <a:ext cx="4345250" cy="3749530"/>
          </a:xfrm>
          <a:prstGeom prst="rect">
            <a:avLst/>
          </a:prstGeom>
        </p:spPr>
      </p:pic>
      <p:pic>
        <p:nvPicPr>
          <p:cNvPr id="5" name="Picture 4" descr="A red and yellow letters&#10;&#10;Description automatically generated">
            <a:extLst>
              <a:ext uri="{FF2B5EF4-FFF2-40B4-BE49-F238E27FC236}">
                <a16:creationId xmlns:a16="http://schemas.microsoft.com/office/drawing/2014/main" id="{1C70925C-B775-8731-7BEC-14A22CE1B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41" y="2585690"/>
            <a:ext cx="1427788" cy="12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6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Annual Returns from 1988-2021</a:t>
            </a:r>
          </a:p>
        </p:txBody>
      </p:sp>
      <p:pic>
        <p:nvPicPr>
          <p:cNvPr id="6" name="Picture 5" descr="A graph of blue and black bars&#10;&#10;Description automatically generated">
            <a:extLst>
              <a:ext uri="{FF2B5EF4-FFF2-40B4-BE49-F238E27FC236}">
                <a16:creationId xmlns:a16="http://schemas.microsoft.com/office/drawing/2014/main" id="{C62D1352-EF83-DD13-4F3B-8F8439EF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1" y="1340066"/>
            <a:ext cx="9421090" cy="5230814"/>
          </a:xfrm>
          <a:prstGeom prst="rect">
            <a:avLst/>
          </a:prstGeom>
        </p:spPr>
      </p:pic>
      <p:pic>
        <p:nvPicPr>
          <p:cNvPr id="7" name="Picture 6" descr="A person holding a stick&#10;&#10;Description automatically generated">
            <a:extLst>
              <a:ext uri="{FF2B5EF4-FFF2-40B4-BE49-F238E27FC236}">
                <a16:creationId xmlns:a16="http://schemas.microsoft.com/office/drawing/2014/main" id="{E766B40C-4C3A-5DC8-0899-A30EC51C13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r="43554" b="54314"/>
          <a:stretch/>
        </p:blipFill>
        <p:spPr>
          <a:xfrm>
            <a:off x="9746655" y="2103437"/>
            <a:ext cx="947155" cy="1325563"/>
          </a:xfrm>
          <a:prstGeom prst="rect">
            <a:avLst/>
          </a:prstGeom>
        </p:spPr>
      </p:pic>
      <p:pic>
        <p:nvPicPr>
          <p:cNvPr id="9" name="Picture 8" descr="Cartoon character with sunglasses and a sign&#10;&#10;Description automatically generated">
            <a:extLst>
              <a:ext uri="{FF2B5EF4-FFF2-40B4-BE49-F238E27FC236}">
                <a16:creationId xmlns:a16="http://schemas.microsoft.com/office/drawing/2014/main" id="{7A1E92D7-BB7B-3881-7096-912D29434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1" t="3894" r="29255" b="53319"/>
          <a:stretch/>
        </p:blipFill>
        <p:spPr>
          <a:xfrm>
            <a:off x="9649835" y="4411745"/>
            <a:ext cx="1092765" cy="10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4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Renaissance Technologies</a:t>
            </a:r>
          </a:p>
        </p:txBody>
      </p:sp>
      <p:pic>
        <p:nvPicPr>
          <p:cNvPr id="3" name="Picture 2" descr="A person holding a stick&#10;&#10;Description automatically generated">
            <a:extLst>
              <a:ext uri="{FF2B5EF4-FFF2-40B4-BE49-F238E27FC236}">
                <a16:creationId xmlns:a16="http://schemas.microsoft.com/office/drawing/2014/main" id="{53DCEA7A-91A3-2950-88FE-B53F5861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335" y="1593460"/>
            <a:ext cx="4657986" cy="4538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A04D1-56AC-76C9-CE1D-247D12BFACA3}"/>
              </a:ext>
            </a:extLst>
          </p:cNvPr>
          <p:cNvSpPr txBox="1"/>
          <p:nvPr/>
        </p:nvSpPr>
        <p:spPr>
          <a:xfrm>
            <a:off x="1005840" y="2176272"/>
            <a:ext cx="6766560" cy="16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Teams of Ivy League Quants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Infinite Budget for SOTA Trading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Enormous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280355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7A4-1B26-CED0-7399-8E93B79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Renaissance Technologies</a:t>
            </a:r>
          </a:p>
        </p:txBody>
      </p:sp>
      <p:pic>
        <p:nvPicPr>
          <p:cNvPr id="3" name="Picture 2" descr="A person holding a stick&#10;&#10;Description automatically generated">
            <a:extLst>
              <a:ext uri="{FF2B5EF4-FFF2-40B4-BE49-F238E27FC236}">
                <a16:creationId xmlns:a16="http://schemas.microsoft.com/office/drawing/2014/main" id="{53DCEA7A-91A3-2950-88FE-B53F5861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335" y="1593460"/>
            <a:ext cx="4657986" cy="4538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A04D1-56AC-76C9-CE1D-247D12BFACA3}"/>
              </a:ext>
            </a:extLst>
          </p:cNvPr>
          <p:cNvSpPr txBox="1"/>
          <p:nvPr/>
        </p:nvSpPr>
        <p:spPr>
          <a:xfrm>
            <a:off x="1005840" y="2176272"/>
            <a:ext cx="6766560" cy="16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Teams of Ivy League Quants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Infinite Budget for SOTA Trading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Enormous amounts of Data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0F6BFEC0-50EC-8793-5C3A-B5680EDB3142}"/>
              </a:ext>
            </a:extLst>
          </p:cNvPr>
          <p:cNvSpPr/>
          <p:nvPr/>
        </p:nvSpPr>
        <p:spPr>
          <a:xfrm rot="19499009">
            <a:off x="3447289" y="3887133"/>
            <a:ext cx="667512" cy="148132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rtoon character with sunglasses and a sign&#10;&#10;Description automatically generated">
            <a:extLst>
              <a:ext uri="{FF2B5EF4-FFF2-40B4-BE49-F238E27FC236}">
                <a16:creationId xmlns:a16="http://schemas.microsoft.com/office/drawing/2014/main" id="{AD47B426-EA5F-E5E3-795D-88B75ACC7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1" t="3894" r="29255" b="53319"/>
          <a:stretch/>
        </p:blipFill>
        <p:spPr>
          <a:xfrm>
            <a:off x="4108571" y="5109946"/>
            <a:ext cx="1092765" cy="10218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153E59-6173-AEB1-89F4-E12BFB3B5F44}"/>
              </a:ext>
            </a:extLst>
          </p:cNvPr>
          <p:cNvCxnSpPr>
            <a:cxnSpLocks/>
          </p:cNvCxnSpPr>
          <p:nvPr/>
        </p:nvCxnSpPr>
        <p:spPr>
          <a:xfrm>
            <a:off x="1307592" y="3429000"/>
            <a:ext cx="3977640" cy="0"/>
          </a:xfrm>
          <a:prstGeom prst="line">
            <a:avLst/>
          </a:prstGeom>
          <a:ln w="25400">
            <a:solidFill>
              <a:srgbClr val="F3A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DB153B-3DE0-D33F-5561-6CDC075061B6}"/>
              </a:ext>
            </a:extLst>
          </p:cNvPr>
          <p:cNvCxnSpPr>
            <a:cxnSpLocks/>
          </p:cNvCxnSpPr>
          <p:nvPr/>
        </p:nvCxnSpPr>
        <p:spPr>
          <a:xfrm>
            <a:off x="1307592" y="3862617"/>
            <a:ext cx="3977640" cy="0"/>
          </a:xfrm>
          <a:prstGeom prst="line">
            <a:avLst/>
          </a:prstGeom>
          <a:ln w="25400">
            <a:solidFill>
              <a:srgbClr val="F3A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56CC8D-86BD-D3EC-62AA-49A3296D798D}"/>
              </a:ext>
            </a:extLst>
          </p:cNvPr>
          <p:cNvCxnSpPr>
            <a:cxnSpLocks/>
          </p:cNvCxnSpPr>
          <p:nvPr/>
        </p:nvCxnSpPr>
        <p:spPr>
          <a:xfrm>
            <a:off x="5285232" y="3429000"/>
            <a:ext cx="0" cy="433617"/>
          </a:xfrm>
          <a:prstGeom prst="line">
            <a:avLst/>
          </a:prstGeom>
          <a:ln w="25400">
            <a:solidFill>
              <a:srgbClr val="F3A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38F781-C747-7F04-CDDD-02127FB8AFF1}"/>
              </a:ext>
            </a:extLst>
          </p:cNvPr>
          <p:cNvCxnSpPr>
            <a:cxnSpLocks/>
          </p:cNvCxnSpPr>
          <p:nvPr/>
        </p:nvCxnSpPr>
        <p:spPr>
          <a:xfrm>
            <a:off x="1307592" y="3429000"/>
            <a:ext cx="0" cy="433617"/>
          </a:xfrm>
          <a:prstGeom prst="line">
            <a:avLst/>
          </a:prstGeom>
          <a:ln w="25400">
            <a:solidFill>
              <a:srgbClr val="F3A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ercy Offers a Hand | Know Your Meme">
            <a:extLst>
              <a:ext uri="{FF2B5EF4-FFF2-40B4-BE49-F238E27FC236}">
                <a16:creationId xmlns:a16="http://schemas.microsoft.com/office/drawing/2014/main" id="{D5E50FFD-7D49-5261-C32A-7BA2A12F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hatGPT logo and Its History | LogoMyWay">
            <a:extLst>
              <a:ext uri="{FF2B5EF4-FFF2-40B4-BE49-F238E27FC236}">
                <a16:creationId xmlns:a16="http://schemas.microsoft.com/office/drawing/2014/main" id="{A0AD5146-6C0B-875F-D09E-476BC7387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5" t="14466" r="25447" b="11522"/>
          <a:stretch/>
        </p:blipFill>
        <p:spPr bwMode="auto">
          <a:xfrm>
            <a:off x="5134106" y="3894611"/>
            <a:ext cx="2299965" cy="21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OpenAI Logo Animation | Top Logo Animation Company | 2d logo animation, 2d  logo animation agency, 2d logo animation artist and more | Sickboat Blog  blog">
            <a:extLst>
              <a:ext uri="{FF2B5EF4-FFF2-40B4-BE49-F238E27FC236}">
                <a16:creationId xmlns:a16="http://schemas.microsoft.com/office/drawing/2014/main" id="{E73BD385-0769-9FB8-217F-767404D6B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5" t="38203" r="4124" b="35841"/>
          <a:stretch/>
        </p:blipFill>
        <p:spPr bwMode="auto">
          <a:xfrm>
            <a:off x="5063324" y="1027522"/>
            <a:ext cx="2590112" cy="9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764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1188</Words>
  <Application>Microsoft Office PowerPoint</Application>
  <PresentationFormat>Widescreen</PresentationFormat>
  <Paragraphs>211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Avenir Next LT Pro</vt:lpstr>
      <vt:lpstr>Calibri</vt:lpstr>
      <vt:lpstr>Courier New</vt:lpstr>
      <vt:lpstr>Tw Cen MT</vt:lpstr>
      <vt:lpstr>ShapesVTI</vt:lpstr>
      <vt:lpstr>Fear &amp; Greed Index – LLM Edition</vt:lpstr>
      <vt:lpstr>Presentation Timeline</vt:lpstr>
      <vt:lpstr>Are individual investors informed?</vt:lpstr>
      <vt:lpstr>PowerPoint Presentation</vt:lpstr>
      <vt:lpstr>PowerPoint Presentation</vt:lpstr>
      <vt:lpstr>Annual Returns from 1988-2021</vt:lpstr>
      <vt:lpstr>Renaissance Technologies</vt:lpstr>
      <vt:lpstr>Renaissance Technologies</vt:lpstr>
      <vt:lpstr>PowerPoint Presentation</vt:lpstr>
      <vt:lpstr>Using LLMs to bridge the gap!</vt:lpstr>
      <vt:lpstr>How does my Fear &amp; Greed Index work?</vt:lpstr>
      <vt:lpstr>Fear &amp; Greed Index System Schema</vt:lpstr>
      <vt:lpstr>Fear &amp; Greed Index System Schema</vt:lpstr>
      <vt:lpstr>Web Scraper</vt:lpstr>
      <vt:lpstr>Web Scraper</vt:lpstr>
      <vt:lpstr>Fear &amp; Greed Index System Schema</vt:lpstr>
      <vt:lpstr>Data Cleaning</vt:lpstr>
      <vt:lpstr>Fear &amp; Greed Index System Schema</vt:lpstr>
      <vt:lpstr>Phi-2 Large Language Model</vt:lpstr>
      <vt:lpstr>Phi-2: Prompt Experiments</vt:lpstr>
      <vt:lpstr>Phi-2: Experimental Findings 1</vt:lpstr>
      <vt:lpstr>Phi-2: Experimental Findings 1</vt:lpstr>
      <vt:lpstr>Phi-2: Experimental Findings 1</vt:lpstr>
      <vt:lpstr>Phi-2: Experimental Findings 2</vt:lpstr>
      <vt:lpstr>Phi-2: Experimental Findings 2</vt:lpstr>
      <vt:lpstr>Phi-2: Experimental Findings 2</vt:lpstr>
      <vt:lpstr>Fear &amp; Greed Index System Schema</vt:lpstr>
      <vt:lpstr>Feature Engineering</vt:lpstr>
      <vt:lpstr>Feature Engineering</vt:lpstr>
      <vt:lpstr>Fear &amp; Greed Index System Schema</vt:lpstr>
      <vt:lpstr>Fear &amp; Greed Index</vt:lpstr>
      <vt:lpstr>Fear &amp; Greed Index</vt:lpstr>
      <vt:lpstr>Where can it be used?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Sashank Reddy</dc:creator>
  <cp:lastModifiedBy>Sashank Reddy</cp:lastModifiedBy>
  <cp:revision>144</cp:revision>
  <dcterms:created xsi:type="dcterms:W3CDTF">2024-04-15T16:02:52Z</dcterms:created>
  <dcterms:modified xsi:type="dcterms:W3CDTF">2024-04-16T06:56:37Z</dcterms:modified>
</cp:coreProperties>
</file>