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PT Sans Narrow"/>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583699-AAAE-4C79-AA31-7E36ACA8DBC6}">
  <a:tblStyle styleId="{FF583699-AAAE-4C79-AA31-7E36ACA8DBC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2a15e9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2a15e9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2a15e921_2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2a15e92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2a15e9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2a15e9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2a15e9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2a15e9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2a15e92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2a15e92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2a15e9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2a15e9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ad82588d7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ad82588d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ad82588d7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ad82588d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ad8258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ad8258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ad82588d7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ad82588d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2a15e921_2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2a15e92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hyperlink" Target="http://drive.google.com/file/d/1G4nwewePpZ0hSjoUIIzDMR7woTnrA_c4/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45400" y="107450"/>
            <a:ext cx="8768400" cy="182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400"/>
              <a:t>Group: B1-07</a:t>
            </a:r>
            <a:endParaRPr sz="4400"/>
          </a:p>
          <a:p>
            <a:pPr indent="0" lvl="0" marL="0" rtl="0" algn="l">
              <a:spcBef>
                <a:spcPts val="0"/>
              </a:spcBef>
              <a:spcAft>
                <a:spcPts val="0"/>
              </a:spcAft>
              <a:buNone/>
            </a:pPr>
            <a:r>
              <a:t/>
            </a:r>
            <a:endParaRPr sz="4400"/>
          </a:p>
          <a:p>
            <a:pPr indent="457200" lvl="0" marL="0" rtl="0" algn="l">
              <a:spcBef>
                <a:spcPts val="0"/>
              </a:spcBef>
              <a:spcAft>
                <a:spcPts val="0"/>
              </a:spcAft>
              <a:buNone/>
            </a:pPr>
            <a:r>
              <a:rPr lang="en" sz="3400"/>
              <a:t>Automated Barrier and Obstruction Detection System</a:t>
            </a:r>
            <a:endParaRPr sz="3400"/>
          </a:p>
        </p:txBody>
      </p:sp>
      <p:sp>
        <p:nvSpPr>
          <p:cNvPr id="67" name="Google Shape;67;p13"/>
          <p:cNvSpPr txBox="1"/>
          <p:nvPr>
            <p:ph idx="1" type="subTitle"/>
          </p:nvPr>
        </p:nvSpPr>
        <p:spPr>
          <a:xfrm>
            <a:off x="1174300" y="2680400"/>
            <a:ext cx="5913600" cy="1241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400">
                <a:solidFill>
                  <a:schemeClr val="dk2"/>
                </a:solidFill>
                <a:latin typeface="Raleway"/>
                <a:ea typeface="Raleway"/>
                <a:cs typeface="Raleway"/>
                <a:sym typeface="Raleway"/>
              </a:rPr>
              <a:t>Group Members : Vinayak Sethi (COE18061)</a:t>
            </a:r>
            <a:r>
              <a:rPr b="1" lang="en" sz="1400">
                <a:solidFill>
                  <a:schemeClr val="dk2"/>
                </a:solidFill>
                <a:latin typeface="Raleway"/>
                <a:ea typeface="Raleway"/>
                <a:cs typeface="Raleway"/>
                <a:sym typeface="Raleway"/>
              </a:rPr>
              <a:t>	</a:t>
            </a:r>
            <a:endParaRPr b="1" sz="1400">
              <a:solidFill>
                <a:schemeClr val="dk2"/>
              </a:solidFill>
              <a:latin typeface="Raleway"/>
              <a:ea typeface="Raleway"/>
              <a:cs typeface="Raleway"/>
              <a:sym typeface="Raleway"/>
            </a:endParaRPr>
          </a:p>
          <a:p>
            <a:pPr indent="0" lvl="0" marL="0" rtl="0" algn="ctr">
              <a:lnSpc>
                <a:spcPct val="115000"/>
              </a:lnSpc>
              <a:spcBef>
                <a:spcPts val="0"/>
              </a:spcBef>
              <a:spcAft>
                <a:spcPts val="0"/>
              </a:spcAft>
              <a:buClr>
                <a:schemeClr val="dk2"/>
              </a:buClr>
              <a:buSzPts val="1100"/>
              <a:buFont typeface="Arial"/>
              <a:buNone/>
            </a:pPr>
            <a:r>
              <a:rPr b="1" lang="en" sz="1400">
                <a:solidFill>
                  <a:schemeClr val="dk2"/>
                </a:solidFill>
                <a:latin typeface="Raleway"/>
                <a:ea typeface="Raleway"/>
                <a:cs typeface="Raleway"/>
                <a:sym typeface="Raleway"/>
              </a:rPr>
              <a:t>                      	  	</a:t>
            </a:r>
            <a:r>
              <a:rPr b="1" lang="en" sz="1400">
                <a:latin typeface="Raleway"/>
                <a:ea typeface="Raleway"/>
                <a:cs typeface="Raleway"/>
                <a:sym typeface="Raleway"/>
              </a:rPr>
              <a:t>     </a:t>
            </a:r>
            <a:r>
              <a:rPr b="1" lang="en" sz="1400">
                <a:solidFill>
                  <a:schemeClr val="dk2"/>
                </a:solidFill>
                <a:latin typeface="Raleway"/>
                <a:ea typeface="Raleway"/>
                <a:cs typeface="Raleway"/>
                <a:sym typeface="Raleway"/>
              </a:rPr>
              <a:t>Shashank Dokania (COE18B067)</a:t>
            </a:r>
            <a:endParaRPr b="1" sz="1400">
              <a:solidFill>
                <a:schemeClr val="dk2"/>
              </a:solidFill>
              <a:latin typeface="Raleway"/>
              <a:ea typeface="Raleway"/>
              <a:cs typeface="Raleway"/>
              <a:sym typeface="Raleway"/>
            </a:endParaRPr>
          </a:p>
          <a:p>
            <a:pPr indent="0" lvl="0" marL="0" rtl="0" algn="ctr">
              <a:lnSpc>
                <a:spcPct val="115000"/>
              </a:lnSpc>
              <a:spcBef>
                <a:spcPts val="0"/>
              </a:spcBef>
              <a:spcAft>
                <a:spcPts val="0"/>
              </a:spcAft>
              <a:buClr>
                <a:schemeClr val="dk2"/>
              </a:buClr>
              <a:buSzPts val="1100"/>
              <a:buFont typeface="Arial"/>
              <a:buNone/>
            </a:pPr>
            <a:r>
              <a:rPr b="1" lang="en" sz="1400">
                <a:solidFill>
                  <a:schemeClr val="dk2"/>
                </a:solidFill>
                <a:latin typeface="Raleway"/>
                <a:ea typeface="Raleway"/>
                <a:cs typeface="Raleway"/>
                <a:sym typeface="Raleway"/>
              </a:rPr>
              <a:t>	                         Mridul Harish (CED18I034)</a:t>
            </a:r>
            <a:endParaRPr b="1" sz="1400">
              <a:solidFill>
                <a:schemeClr val="dk2"/>
              </a:solidFill>
              <a:latin typeface="Raleway"/>
              <a:ea typeface="Raleway"/>
              <a:cs typeface="Raleway"/>
              <a:sym typeface="Raleway"/>
            </a:endParaRPr>
          </a:p>
          <a:p>
            <a:pPr indent="0" lvl="0" marL="0" rtl="0" algn="ctr">
              <a:lnSpc>
                <a:spcPct val="115000"/>
              </a:lnSpc>
              <a:spcBef>
                <a:spcPts val="0"/>
              </a:spcBef>
              <a:spcAft>
                <a:spcPts val="0"/>
              </a:spcAft>
              <a:buNone/>
            </a:pPr>
            <a:r>
              <a:rPr b="1" lang="en" sz="1400">
                <a:solidFill>
                  <a:schemeClr val="dk2"/>
                </a:solidFill>
                <a:latin typeface="Raleway"/>
                <a:ea typeface="Raleway"/>
                <a:cs typeface="Raleway"/>
                <a:sym typeface="Raleway"/>
              </a:rPr>
              <a:t>		           Ish Gautam (MFD18I013)</a:t>
            </a:r>
            <a:endParaRPr b="1" sz="20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27" name="Google Shape;127;p22"/>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28" name="Google Shape;128;p22"/>
          <p:cNvPicPr preferRelativeResize="0"/>
          <p:nvPr/>
        </p:nvPicPr>
        <p:blipFill rotWithShape="1">
          <a:blip r:embed="rId3">
            <a:alphaModFix/>
          </a:blip>
          <a:srcRect b="0" l="520" r="-520" t="0"/>
          <a:stretch/>
        </p:blipFill>
        <p:spPr>
          <a:xfrm>
            <a:off x="-4465" y="0"/>
            <a:ext cx="9148464" cy="5143500"/>
          </a:xfrm>
          <a:prstGeom prst="rect">
            <a:avLst/>
          </a:prstGeom>
          <a:noFill/>
          <a:ln>
            <a:noFill/>
          </a:ln>
        </p:spPr>
      </p:pic>
      <p:sp>
        <p:nvSpPr>
          <p:cNvPr id="129" name="Google Shape;129;p22"/>
          <p:cNvSpPr txBox="1"/>
          <p:nvPr/>
        </p:nvSpPr>
        <p:spPr>
          <a:xfrm>
            <a:off x="-4475" y="4608825"/>
            <a:ext cx="582000" cy="534600"/>
          </a:xfrm>
          <a:prstGeom prst="rect">
            <a:avLst/>
          </a:prstGeom>
          <a:solidFill>
            <a:srgbClr val="DEFF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PHASE 2</a:t>
            </a:r>
            <a:endParaRPr/>
          </a:p>
        </p:txBody>
      </p:sp>
      <p:sp>
        <p:nvSpPr>
          <p:cNvPr id="135" name="Google Shape;135;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solidFill>
                  <a:srgbClr val="FFFFFF"/>
                </a:solidFill>
              </a:rPr>
              <a:t>Purchasing the Components and creating the </a:t>
            </a:r>
            <a:r>
              <a:rPr lang="en" sz="1500">
                <a:solidFill>
                  <a:srgbClr val="FFFFFF"/>
                </a:solidFill>
              </a:rPr>
              <a:t>initial MVP.</a:t>
            </a:r>
            <a:endParaRPr sz="15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41" name="Google Shape;141;p24"/>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105725" y="974000"/>
            <a:ext cx="8932551" cy="3833399"/>
          </a:xfrm>
          <a:prstGeom prst="rect">
            <a:avLst/>
          </a:prstGeom>
          <a:noFill/>
          <a:ln>
            <a:noFill/>
          </a:ln>
        </p:spPr>
      </p:pic>
      <p:sp>
        <p:nvSpPr>
          <p:cNvPr id="143" name="Google Shape;143;p24"/>
          <p:cNvSpPr txBox="1"/>
          <p:nvPr/>
        </p:nvSpPr>
        <p:spPr>
          <a:xfrm>
            <a:off x="0" y="0"/>
            <a:ext cx="6490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MVP Circuit Diagram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0" y="0"/>
            <a:ext cx="1966200" cy="81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The code</a:t>
            </a:r>
            <a:endParaRPr sz="4000"/>
          </a:p>
        </p:txBody>
      </p:sp>
      <p:pic>
        <p:nvPicPr>
          <p:cNvPr id="149" name="Google Shape;149;p25"/>
          <p:cNvPicPr preferRelativeResize="0"/>
          <p:nvPr/>
        </p:nvPicPr>
        <p:blipFill rotWithShape="1">
          <a:blip r:embed="rId3">
            <a:alphaModFix/>
          </a:blip>
          <a:srcRect b="1361" l="-3070" r="9734" t="0"/>
          <a:stretch/>
        </p:blipFill>
        <p:spPr>
          <a:xfrm>
            <a:off x="2391100" y="218125"/>
            <a:ext cx="2180901" cy="47729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title="WhatsApp Video 2021-03-10 at 13.56.35.mp4">
            <a:hlinkClick r:id="rId3"/>
          </p:cNvPr>
          <p:cNvPicPr preferRelativeResize="0"/>
          <p:nvPr/>
        </p:nvPicPr>
        <p:blipFill>
          <a:blip r:embed="rId4">
            <a:alphaModFix/>
          </a:blip>
          <a:stretch>
            <a:fillRect/>
          </a:stretch>
        </p:blipFill>
        <p:spPr>
          <a:xfrm>
            <a:off x="2296625" y="169338"/>
            <a:ext cx="6406426" cy="4804825"/>
          </a:xfrm>
          <a:prstGeom prst="rect">
            <a:avLst/>
          </a:prstGeom>
          <a:noFill/>
          <a:ln>
            <a:noFill/>
          </a:ln>
        </p:spPr>
      </p:pic>
      <p:sp>
        <p:nvSpPr>
          <p:cNvPr id="155" name="Google Shape;155;p26"/>
          <p:cNvSpPr txBox="1"/>
          <p:nvPr/>
        </p:nvSpPr>
        <p:spPr>
          <a:xfrm>
            <a:off x="83225" y="435075"/>
            <a:ext cx="2213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Working of the Product(so far)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177725" y="196700"/>
            <a:ext cx="4148700" cy="807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000">
                <a:solidFill>
                  <a:schemeClr val="accent1"/>
                </a:solidFill>
              </a:rPr>
              <a:t>What else is left to do?</a:t>
            </a:r>
            <a:endParaRPr sz="4000"/>
          </a:p>
        </p:txBody>
      </p:sp>
      <p:sp>
        <p:nvSpPr>
          <p:cNvPr id="161" name="Google Shape;161;p27"/>
          <p:cNvSpPr txBox="1"/>
          <p:nvPr>
            <p:ph idx="1" type="body"/>
          </p:nvPr>
        </p:nvSpPr>
        <p:spPr>
          <a:xfrm>
            <a:off x="268925" y="1295425"/>
            <a:ext cx="8520600" cy="29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Working on real time obstacle detection at the railway crossing using IR sensor.</a:t>
            </a:r>
            <a:endParaRPr/>
          </a:p>
          <a:p>
            <a:pPr indent="-342900" lvl="0" marL="457200" rtl="0" algn="l">
              <a:spcBef>
                <a:spcPts val="0"/>
              </a:spcBef>
              <a:spcAft>
                <a:spcPts val="0"/>
              </a:spcAft>
              <a:buSzPts val="1800"/>
              <a:buChar char="●"/>
            </a:pPr>
            <a:r>
              <a:rPr lang="en"/>
              <a:t>Implementation of an alarm alerting system at the crossing after detecting an obstruction.</a:t>
            </a:r>
            <a:endParaRPr/>
          </a:p>
          <a:p>
            <a:pPr indent="-342900" lvl="0" marL="457200" rtl="0" algn="l">
              <a:spcBef>
                <a:spcPts val="0"/>
              </a:spcBef>
              <a:spcAft>
                <a:spcPts val="0"/>
              </a:spcAft>
              <a:buSzPts val="1800"/>
              <a:buChar char="●"/>
            </a:pPr>
            <a:r>
              <a:rPr lang="en"/>
              <a:t>Complete simulation of the model with a train 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SESSION 1</a:t>
            </a:r>
            <a:endParaRPr/>
          </a:p>
        </p:txBody>
      </p:sp>
      <p:sp>
        <p:nvSpPr>
          <p:cNvPr id="73" name="Google Shape;73;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0"/>
              </a:spcBef>
              <a:spcAft>
                <a:spcPts val="0"/>
              </a:spcAft>
              <a:buNone/>
            </a:pPr>
            <a:r>
              <a:rPr lang="en" sz="1500"/>
              <a:t>January 6, 2021</a:t>
            </a:r>
            <a:endParaRPr sz="1500"/>
          </a:p>
          <a:p>
            <a:pPr indent="-323850" lvl="0" marL="457200" rtl="0" algn="l">
              <a:spcBef>
                <a:spcPts val="1200"/>
              </a:spcBef>
              <a:spcAft>
                <a:spcPts val="0"/>
              </a:spcAft>
              <a:buSzPts val="1500"/>
              <a:buAutoNum type="arabicPeriod"/>
            </a:pPr>
            <a:r>
              <a:rPr lang="en" sz="1500"/>
              <a:t>Validate Requirements</a:t>
            </a:r>
            <a:endParaRPr sz="1500"/>
          </a:p>
          <a:p>
            <a:pPr indent="-323850" lvl="0" marL="457200" rtl="0" algn="l">
              <a:spcBef>
                <a:spcPts val="0"/>
              </a:spcBef>
              <a:spcAft>
                <a:spcPts val="0"/>
              </a:spcAft>
              <a:buSzPts val="1500"/>
              <a:buAutoNum type="arabicPeriod"/>
            </a:pPr>
            <a:r>
              <a:rPr lang="en" sz="1500"/>
              <a:t>Product Specifications</a:t>
            </a:r>
            <a:endParaRPr sz="1500"/>
          </a:p>
          <a:p>
            <a:pPr indent="-323850" lvl="0" marL="457200" rtl="0" algn="l">
              <a:spcBef>
                <a:spcPts val="0"/>
              </a:spcBef>
              <a:spcAft>
                <a:spcPts val="0"/>
              </a:spcAft>
              <a:buSzPts val="1500"/>
              <a:buAutoNum type="arabicPeriod"/>
            </a:pPr>
            <a:r>
              <a:rPr lang="en" sz="1500"/>
              <a:t>MVP(Minimum Viable Product)</a:t>
            </a:r>
            <a:endParaRPr sz="1500"/>
          </a:p>
          <a:p>
            <a:pPr indent="-323850" lvl="0" marL="457200" rtl="0" algn="l">
              <a:spcBef>
                <a:spcPts val="0"/>
              </a:spcBef>
              <a:spcAft>
                <a:spcPts val="0"/>
              </a:spcAft>
              <a:buSzPts val="1500"/>
              <a:buAutoNum type="arabicPeriod"/>
            </a:pPr>
            <a:r>
              <a:rPr lang="en" sz="1500"/>
              <a:t>BoP(Bill of Product)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89600" cy="65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3000"/>
              <a:t>Product </a:t>
            </a:r>
            <a:r>
              <a:rPr lang="en" sz="3000"/>
              <a:t>Requirements and Working Principle</a:t>
            </a:r>
            <a:endParaRPr sz="3000"/>
          </a:p>
          <a:p>
            <a:pPr indent="0" lvl="0" marL="0" rtl="0" algn="l">
              <a:lnSpc>
                <a:spcPct val="115000"/>
              </a:lnSpc>
              <a:spcBef>
                <a:spcPts val="1200"/>
              </a:spcBef>
              <a:spcAft>
                <a:spcPts val="1200"/>
              </a:spcAft>
              <a:buSzPts val="990"/>
              <a:buNone/>
            </a:pPr>
            <a:r>
              <a:t/>
            </a:r>
            <a:endParaRPr sz="1890">
              <a:solidFill>
                <a:schemeClr val="dk1"/>
              </a:solidFill>
              <a:latin typeface="Open Sans"/>
              <a:ea typeface="Open Sans"/>
              <a:cs typeface="Open Sans"/>
              <a:sym typeface="Open Sans"/>
            </a:endParaRPr>
          </a:p>
        </p:txBody>
      </p:sp>
      <p:sp>
        <p:nvSpPr>
          <p:cNvPr id="79" name="Google Shape;79;p15"/>
          <p:cNvSpPr txBox="1"/>
          <p:nvPr>
            <p:ph idx="1" type="body"/>
          </p:nvPr>
        </p:nvSpPr>
        <p:spPr>
          <a:xfrm>
            <a:off x="164525" y="997550"/>
            <a:ext cx="8689500" cy="33027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t/>
            </a:r>
            <a:endParaRPr sz="3500"/>
          </a:p>
          <a:p>
            <a:pPr indent="-304800" lvl="1" marL="914400" rtl="0" algn="l">
              <a:spcBef>
                <a:spcPts val="0"/>
              </a:spcBef>
              <a:spcAft>
                <a:spcPts val="0"/>
              </a:spcAft>
              <a:buSzPct val="100000"/>
              <a:buChar char="○"/>
            </a:pPr>
            <a:r>
              <a:rPr lang="en" sz="3000"/>
              <a:t>Detecting the arrival of a train within a set radius.</a:t>
            </a:r>
            <a:endParaRPr sz="3000"/>
          </a:p>
          <a:p>
            <a:pPr indent="-304800" lvl="1" marL="914400" rtl="0" algn="l">
              <a:spcBef>
                <a:spcPts val="0"/>
              </a:spcBef>
              <a:spcAft>
                <a:spcPts val="0"/>
              </a:spcAft>
              <a:buSzPct val="100000"/>
              <a:buChar char="○"/>
            </a:pPr>
            <a:r>
              <a:rPr lang="en" sz="3000"/>
              <a:t>Signalling this detection to the barriers.</a:t>
            </a:r>
            <a:endParaRPr sz="3000"/>
          </a:p>
          <a:p>
            <a:pPr indent="-304800" lvl="1" marL="914400" rtl="0" algn="l">
              <a:spcBef>
                <a:spcPts val="0"/>
              </a:spcBef>
              <a:spcAft>
                <a:spcPts val="0"/>
              </a:spcAft>
              <a:buSzPct val="100000"/>
              <a:buChar char="○"/>
            </a:pPr>
            <a:r>
              <a:rPr lang="en" sz="3000"/>
              <a:t>Closing the barriers after receiving a signal.</a:t>
            </a:r>
            <a:endParaRPr sz="3000"/>
          </a:p>
          <a:p>
            <a:pPr indent="-304800" lvl="1" marL="914400" rtl="0" algn="l">
              <a:spcBef>
                <a:spcPts val="0"/>
              </a:spcBef>
              <a:spcAft>
                <a:spcPts val="0"/>
              </a:spcAft>
              <a:buSzPct val="100000"/>
              <a:buChar char="○"/>
            </a:pPr>
            <a:r>
              <a:rPr lang="en" sz="3000"/>
              <a:t>Detecting the train leaving the crossing.</a:t>
            </a:r>
            <a:endParaRPr sz="3000"/>
          </a:p>
          <a:p>
            <a:pPr indent="-304800" lvl="1" marL="914400" rtl="0" algn="l">
              <a:spcBef>
                <a:spcPts val="0"/>
              </a:spcBef>
              <a:spcAft>
                <a:spcPts val="0"/>
              </a:spcAft>
              <a:buSzPct val="100000"/>
              <a:buChar char="○"/>
            </a:pPr>
            <a:r>
              <a:rPr lang="en" sz="3000"/>
              <a:t>Signalling this detection to the barriers.</a:t>
            </a:r>
            <a:endParaRPr sz="3000"/>
          </a:p>
          <a:p>
            <a:pPr indent="-304800" lvl="1" marL="914400" rtl="0" algn="l">
              <a:spcBef>
                <a:spcPts val="0"/>
              </a:spcBef>
              <a:spcAft>
                <a:spcPts val="0"/>
              </a:spcAft>
              <a:buSzPct val="100000"/>
              <a:buChar char="○"/>
            </a:pPr>
            <a:r>
              <a:rPr lang="en" sz="3000"/>
              <a:t>Opening the barrier after receiving a signal.</a:t>
            </a:r>
            <a:endParaRPr sz="3000"/>
          </a:p>
          <a:p>
            <a:pPr indent="0" lvl="0" marL="914400" rtl="0" algn="l">
              <a:spcBef>
                <a:spcPts val="0"/>
              </a:spcBef>
              <a:spcAft>
                <a:spcPts val="0"/>
              </a:spcAft>
              <a:buNone/>
            </a:pPr>
            <a:r>
              <a:t/>
            </a:r>
            <a:endParaRPr sz="3000"/>
          </a:p>
          <a:p>
            <a:pPr indent="-304800" lvl="1" marL="914400" rtl="0" algn="l">
              <a:spcBef>
                <a:spcPts val="0"/>
              </a:spcBef>
              <a:spcAft>
                <a:spcPts val="0"/>
              </a:spcAft>
              <a:buSzPct val="100000"/>
              <a:buChar char="○"/>
            </a:pPr>
            <a:r>
              <a:rPr b="1" lang="en" sz="3000"/>
              <a:t>Working Principle:</a:t>
            </a:r>
            <a:endParaRPr b="1" sz="3000"/>
          </a:p>
          <a:p>
            <a:pPr indent="-304800" lvl="2" marL="1371600" rtl="0" algn="l">
              <a:spcBef>
                <a:spcPts val="0"/>
              </a:spcBef>
              <a:spcAft>
                <a:spcPts val="0"/>
              </a:spcAft>
              <a:buSzPct val="100000"/>
              <a:buChar char="■"/>
            </a:pPr>
            <a:r>
              <a:rPr lang="en" sz="3000"/>
              <a:t>2 pairs of IR sensors is used in this project. </a:t>
            </a:r>
            <a:endParaRPr sz="3000"/>
          </a:p>
          <a:p>
            <a:pPr indent="-304800" lvl="2" marL="1371600" rtl="0" algn="l">
              <a:spcBef>
                <a:spcPts val="0"/>
              </a:spcBef>
              <a:spcAft>
                <a:spcPts val="0"/>
              </a:spcAft>
              <a:buSzPct val="100000"/>
              <a:buChar char="■"/>
            </a:pPr>
            <a:r>
              <a:rPr lang="en" sz="3000">
                <a:highlight>
                  <a:srgbClr val="FFFFFF"/>
                </a:highlight>
              </a:rPr>
              <a:t>If the sensor 1 detects the arrival of the train, microcontroller starts the motor with the help of motor driver in order to close the gate. </a:t>
            </a:r>
            <a:endParaRPr sz="3000">
              <a:highlight>
                <a:srgbClr val="FFFFFF"/>
              </a:highlight>
            </a:endParaRPr>
          </a:p>
          <a:p>
            <a:pPr indent="-304800" lvl="2" marL="1371600" rtl="0" algn="l">
              <a:spcBef>
                <a:spcPts val="0"/>
              </a:spcBef>
              <a:spcAft>
                <a:spcPts val="0"/>
              </a:spcAft>
              <a:buSzPct val="100000"/>
              <a:buChar char="■"/>
            </a:pPr>
            <a:r>
              <a:rPr lang="en" sz="3000">
                <a:highlight>
                  <a:srgbClr val="FFFFFF"/>
                </a:highlight>
              </a:rPr>
              <a:t>The gate remains closed as the train passes the crossing. When the train crosses the gate and reaches second sensor, it detects the train and the microcontroller will open the gate.</a:t>
            </a:r>
            <a:endParaRPr sz="3000">
              <a:highlight>
                <a:srgbClr val="FFFFFF"/>
              </a:highlight>
            </a:endParaRPr>
          </a:p>
          <a:p>
            <a:pPr indent="-304800" lvl="2" marL="1371600" rtl="0" algn="l">
              <a:spcBef>
                <a:spcPts val="0"/>
              </a:spcBef>
              <a:spcAft>
                <a:spcPts val="0"/>
              </a:spcAft>
              <a:buSzPct val="100000"/>
              <a:buChar char="■"/>
            </a:pPr>
            <a:r>
              <a:rPr lang="en" sz="3000"/>
              <a:t>The gate becomes closed or open by the rotation of the servo motor. </a:t>
            </a:r>
            <a:endParaRPr sz="28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Minimum Viable Product</a:t>
            </a:r>
            <a:endParaRPr b="1" sz="2100">
              <a:solidFill>
                <a:schemeClr val="dk1"/>
              </a:solidFill>
            </a:endParaRPr>
          </a:p>
          <a:p>
            <a:pPr indent="0" lvl="0" marL="0" rtl="0" algn="l">
              <a:spcBef>
                <a:spcPts val="1200"/>
              </a:spcBef>
              <a:spcAft>
                <a:spcPts val="0"/>
              </a:spcAft>
              <a:buNone/>
            </a:pPr>
            <a:r>
              <a:rPr lang="en" sz="1800"/>
              <a:t>Detect the arrival and departure of the train and close/open the barrier in response to it</a:t>
            </a:r>
            <a:r>
              <a:rPr lang="en" sz="1800">
                <a:latin typeface="Arial"/>
                <a:ea typeface="Arial"/>
                <a:cs typeface="Arial"/>
                <a:sym typeface="Arial"/>
              </a:rPr>
              <a:t>.</a:t>
            </a:r>
            <a:endParaRPr sz="1800">
              <a:latin typeface="Arial"/>
              <a:ea typeface="Arial"/>
              <a:cs typeface="Arial"/>
              <a:sym typeface="Arial"/>
            </a:endParaRPr>
          </a:p>
        </p:txBody>
      </p:sp>
      <p:sp>
        <p:nvSpPr>
          <p:cNvPr id="85" name="Google Shape;85;p1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rPr b="1" lang="en" sz="2100">
                <a:solidFill>
                  <a:schemeClr val="dk1"/>
                </a:solidFill>
              </a:rPr>
              <a:t>Bill of Product</a:t>
            </a:r>
            <a:endParaRPr b="1" sz="2100">
              <a:solidFill>
                <a:schemeClr val="dk1"/>
              </a:solidFill>
            </a:endParaRPr>
          </a:p>
          <a:p>
            <a:pPr indent="0" lvl="0" marL="0" rtl="0" algn="l">
              <a:spcBef>
                <a:spcPts val="1200"/>
              </a:spcBef>
              <a:spcAft>
                <a:spcPts val="0"/>
              </a:spcAft>
              <a:buNone/>
            </a:pPr>
            <a:r>
              <a:rPr lang="en" sz="1800"/>
              <a:t>The total bill amounts to Rs 2001.5/-</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SESSION 2</a:t>
            </a:r>
            <a:endParaRPr/>
          </a:p>
        </p:txBody>
      </p:sp>
      <p:sp>
        <p:nvSpPr>
          <p:cNvPr id="91" name="Google Shape;91;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0"/>
              </a:spcBef>
              <a:spcAft>
                <a:spcPts val="0"/>
              </a:spcAft>
              <a:buNone/>
            </a:pPr>
            <a:r>
              <a:rPr lang="en" sz="1500"/>
              <a:t>January 13, 2021</a:t>
            </a:r>
            <a:endParaRPr sz="1500"/>
          </a:p>
          <a:p>
            <a:pPr indent="-323850" lvl="0" marL="457200" rtl="0" algn="l">
              <a:spcBef>
                <a:spcPts val="1200"/>
              </a:spcBef>
              <a:spcAft>
                <a:spcPts val="0"/>
              </a:spcAft>
              <a:buSzPts val="1500"/>
              <a:buChar char="●"/>
            </a:pPr>
            <a:r>
              <a:rPr lang="en" sz="1500"/>
              <a:t>Project Planning/ Structure</a:t>
            </a:r>
            <a:endParaRPr sz="1500"/>
          </a:p>
          <a:p>
            <a:pPr indent="-323850" lvl="0" marL="457200" rtl="0" algn="l">
              <a:spcBef>
                <a:spcPts val="0"/>
              </a:spcBef>
              <a:spcAft>
                <a:spcPts val="0"/>
              </a:spcAft>
              <a:buSzPts val="1500"/>
              <a:buChar char="●"/>
            </a:pPr>
            <a:r>
              <a:rPr lang="en" sz="1500"/>
              <a:t>Work Break Down</a:t>
            </a:r>
            <a:endParaRPr sz="1500"/>
          </a:p>
          <a:p>
            <a:pPr indent="-323850" lvl="0" marL="457200" rtl="0" algn="l">
              <a:spcBef>
                <a:spcPts val="0"/>
              </a:spcBef>
              <a:spcAft>
                <a:spcPts val="0"/>
              </a:spcAft>
              <a:buSzPts val="1500"/>
              <a:buChar char="●"/>
            </a:pPr>
            <a:r>
              <a:rPr lang="en" sz="1500"/>
              <a:t>Assigning Task</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50725" y="497300"/>
            <a:ext cx="2728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breakdown</a:t>
            </a:r>
            <a:endParaRPr/>
          </a:p>
        </p:txBody>
      </p:sp>
      <p:sp>
        <p:nvSpPr>
          <p:cNvPr id="97" name="Google Shape;97;p18"/>
          <p:cNvSpPr txBox="1"/>
          <p:nvPr>
            <p:ph idx="1" type="body"/>
          </p:nvPr>
        </p:nvSpPr>
        <p:spPr>
          <a:xfrm>
            <a:off x="144425" y="1266175"/>
            <a:ext cx="3999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Data collection</a:t>
            </a:r>
            <a:endParaRPr sz="1800"/>
          </a:p>
          <a:p>
            <a:pPr indent="-342900" lvl="0" marL="457200" rtl="0" algn="l">
              <a:spcBef>
                <a:spcPts val="0"/>
              </a:spcBef>
              <a:spcAft>
                <a:spcPts val="0"/>
              </a:spcAft>
              <a:buSzPts val="1800"/>
              <a:buAutoNum type="arabicPeriod"/>
            </a:pPr>
            <a:r>
              <a:rPr lang="en" sz="1800"/>
              <a:t>Computations related to the product</a:t>
            </a:r>
            <a:endParaRPr sz="1800"/>
          </a:p>
          <a:p>
            <a:pPr indent="-342900" lvl="0" marL="457200" rtl="0" algn="l">
              <a:spcBef>
                <a:spcPts val="0"/>
              </a:spcBef>
              <a:spcAft>
                <a:spcPts val="0"/>
              </a:spcAft>
              <a:buSzPts val="1800"/>
              <a:buAutoNum type="arabicPeriod"/>
            </a:pPr>
            <a:r>
              <a:rPr lang="en" sz="1800"/>
              <a:t>Design and setup </a:t>
            </a:r>
            <a:endParaRPr sz="1800"/>
          </a:p>
          <a:p>
            <a:pPr indent="-342900" lvl="0" marL="457200" rtl="0" algn="l">
              <a:spcBef>
                <a:spcPts val="0"/>
              </a:spcBef>
              <a:spcAft>
                <a:spcPts val="0"/>
              </a:spcAft>
              <a:buSzPts val="1800"/>
              <a:buAutoNum type="arabicPeriod"/>
            </a:pPr>
            <a:r>
              <a:rPr lang="en" sz="1800"/>
              <a:t>Assembly of all hardware</a:t>
            </a:r>
            <a:endParaRPr sz="1800"/>
          </a:p>
          <a:p>
            <a:pPr indent="-342900" lvl="0" marL="457200" rtl="0" algn="l">
              <a:spcBef>
                <a:spcPts val="0"/>
              </a:spcBef>
              <a:spcAft>
                <a:spcPts val="0"/>
              </a:spcAft>
              <a:buSzPts val="1800"/>
              <a:buAutoNum type="arabicPeriod"/>
            </a:pPr>
            <a:r>
              <a:rPr lang="en" sz="1800"/>
              <a:t>To write the code</a:t>
            </a:r>
            <a:endParaRPr sz="1800"/>
          </a:p>
          <a:p>
            <a:pPr indent="-342900" lvl="0" marL="457200" rtl="0" algn="l">
              <a:spcBef>
                <a:spcPts val="0"/>
              </a:spcBef>
              <a:spcAft>
                <a:spcPts val="0"/>
              </a:spcAft>
              <a:buSzPts val="1800"/>
              <a:buAutoNum type="arabicPeriod"/>
            </a:pPr>
            <a:r>
              <a:rPr lang="en" sz="1800"/>
              <a:t>Experiment it with a rail model </a:t>
            </a:r>
            <a:endParaRPr sz="1800"/>
          </a:p>
          <a:p>
            <a:pPr indent="-342900" lvl="0" marL="457200" rtl="0" algn="l">
              <a:spcBef>
                <a:spcPts val="0"/>
              </a:spcBef>
              <a:spcAft>
                <a:spcPts val="0"/>
              </a:spcAft>
              <a:buSzPts val="1800"/>
              <a:buAutoNum type="arabicPeriod"/>
            </a:pPr>
            <a:r>
              <a:rPr lang="en" sz="1800"/>
              <a:t>Documentation</a:t>
            </a:r>
            <a:endParaRPr sz="1800"/>
          </a:p>
          <a:p>
            <a:pPr indent="0" lvl="0" marL="0" rtl="0" algn="l">
              <a:spcBef>
                <a:spcPts val="0"/>
              </a:spcBef>
              <a:spcAft>
                <a:spcPts val="1200"/>
              </a:spcAft>
              <a:buNone/>
            </a:pPr>
            <a:r>
              <a:t/>
            </a:r>
            <a:endParaRPr/>
          </a:p>
        </p:txBody>
      </p:sp>
      <p:sp>
        <p:nvSpPr>
          <p:cNvPr id="98" name="Google Shape;98;p1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solidFill>
                  <a:srgbClr val="000000"/>
                </a:solidFill>
              </a:rPr>
              <a:t>Phase 1:</a:t>
            </a:r>
            <a:r>
              <a:rPr b="1" lang="en" sz="1600"/>
              <a:t>	</a:t>
            </a:r>
            <a:endParaRPr b="1" sz="1600"/>
          </a:p>
          <a:p>
            <a:pPr indent="0" lvl="0" marL="0" rtl="0" algn="l">
              <a:spcBef>
                <a:spcPts val="0"/>
              </a:spcBef>
              <a:spcAft>
                <a:spcPts val="0"/>
              </a:spcAft>
              <a:buNone/>
            </a:pPr>
            <a:r>
              <a:rPr b="1" lang="en" sz="1600"/>
              <a:t>	</a:t>
            </a:r>
            <a:r>
              <a:rPr lang="en" sz="1600"/>
              <a:t>Doing the Maths and completing the computation of major parameters.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solidFill>
                  <a:srgbClr val="000000"/>
                </a:solidFill>
              </a:rPr>
              <a:t>Phase 2:</a:t>
            </a:r>
            <a:endParaRPr b="1" sz="1600">
              <a:solidFill>
                <a:srgbClr val="000000"/>
              </a:solidFill>
            </a:endParaRPr>
          </a:p>
          <a:p>
            <a:pPr indent="0" lvl="0" marL="0" rtl="0" algn="l">
              <a:spcBef>
                <a:spcPts val="0"/>
              </a:spcBef>
              <a:spcAft>
                <a:spcPts val="0"/>
              </a:spcAft>
              <a:buNone/>
            </a:pPr>
            <a:r>
              <a:rPr b="1" lang="en" sz="1600"/>
              <a:t>	</a:t>
            </a:r>
            <a:r>
              <a:rPr lang="en" sz="1600"/>
              <a:t>List the final components, purchase them and test them out with a model train.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solidFill>
                  <a:srgbClr val="000000"/>
                </a:solidFill>
              </a:rPr>
              <a:t>Phase 3:</a:t>
            </a:r>
            <a:endParaRPr b="1" sz="1600">
              <a:solidFill>
                <a:srgbClr val="000000"/>
              </a:solidFill>
            </a:endParaRPr>
          </a:p>
          <a:p>
            <a:pPr indent="0" lvl="0" marL="0" rtl="0" algn="l">
              <a:spcBef>
                <a:spcPts val="0"/>
              </a:spcBef>
              <a:spcAft>
                <a:spcPts val="0"/>
              </a:spcAft>
              <a:buNone/>
            </a:pPr>
            <a:r>
              <a:rPr b="1" lang="en" sz="1600"/>
              <a:t>	</a:t>
            </a:r>
            <a:r>
              <a:rPr lang="en" sz="1600"/>
              <a:t>Realize the initial </a:t>
            </a:r>
            <a:r>
              <a:rPr lang="en" sz="1600"/>
              <a:t>prototype</a:t>
            </a:r>
            <a:endParaRPr sz="1600"/>
          </a:p>
          <a:p>
            <a:pPr indent="0" lvl="0" marL="0" rtl="0" algn="l">
              <a:spcBef>
                <a:spcPts val="0"/>
              </a:spcBef>
              <a:spcAft>
                <a:spcPts val="1200"/>
              </a:spcAft>
              <a:buNone/>
            </a:pPr>
            <a:r>
              <a:t/>
            </a:r>
            <a:endParaRPr/>
          </a:p>
        </p:txBody>
      </p:sp>
      <p:sp>
        <p:nvSpPr>
          <p:cNvPr id="99" name="Google Shape;99;p18"/>
          <p:cNvSpPr txBox="1"/>
          <p:nvPr/>
        </p:nvSpPr>
        <p:spPr>
          <a:xfrm>
            <a:off x="4832400" y="535400"/>
            <a:ext cx="3999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accent1"/>
                </a:solidFill>
                <a:latin typeface="PT Sans Narrow"/>
                <a:ea typeface="PT Sans Narrow"/>
                <a:cs typeface="PT Sans Narrow"/>
                <a:sym typeface="PT Sans Narrow"/>
              </a:rPr>
              <a:t>Project Planning</a:t>
            </a:r>
            <a:endParaRPr b="1" sz="2900">
              <a:solidFill>
                <a:schemeClr val="accent1"/>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SESSION 3</a:t>
            </a:r>
            <a:endParaRPr/>
          </a:p>
        </p:txBody>
      </p:sp>
      <p:sp>
        <p:nvSpPr>
          <p:cNvPr id="105" name="Google Shape;105;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0"/>
              </a:spcBef>
              <a:spcAft>
                <a:spcPts val="0"/>
              </a:spcAft>
              <a:buNone/>
            </a:pPr>
            <a:r>
              <a:rPr lang="en" sz="1500"/>
              <a:t>January 20, 2021</a:t>
            </a:r>
            <a:endParaRPr sz="1500"/>
          </a:p>
          <a:p>
            <a:pPr indent="-323850" lvl="0" marL="457200" rtl="0" algn="l">
              <a:spcBef>
                <a:spcPts val="1200"/>
              </a:spcBef>
              <a:spcAft>
                <a:spcPts val="0"/>
              </a:spcAft>
              <a:buSzPts val="1500"/>
              <a:buChar char="●"/>
            </a:pPr>
            <a:r>
              <a:rPr lang="en" sz="1500"/>
              <a:t>Circuit Diagram/Technical Schematic Diagram</a:t>
            </a:r>
            <a:endParaRPr sz="1500"/>
          </a:p>
          <a:p>
            <a:pPr indent="-323850" lvl="0" marL="457200" rtl="0" algn="l">
              <a:spcBef>
                <a:spcPts val="0"/>
              </a:spcBef>
              <a:spcAft>
                <a:spcPts val="0"/>
              </a:spcAft>
              <a:buSzPts val="1500"/>
              <a:buChar char="●"/>
            </a:pPr>
            <a:r>
              <a:rPr lang="en" sz="1500"/>
              <a:t>Status of BoM</a:t>
            </a:r>
            <a:endParaRPr sz="1500"/>
          </a:p>
          <a:p>
            <a:pPr indent="-323850" lvl="0" marL="457200" rtl="0" algn="l">
              <a:spcBef>
                <a:spcPts val="0"/>
              </a:spcBef>
              <a:spcAft>
                <a:spcPts val="0"/>
              </a:spcAft>
              <a:buSzPts val="1500"/>
              <a:buChar char="●"/>
            </a:pPr>
            <a:r>
              <a:rPr lang="en" sz="1500"/>
              <a:t>Purchase finalization</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25550" y="141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 of BOM AND Material Finalization</a:t>
            </a:r>
            <a:endParaRPr/>
          </a:p>
        </p:txBody>
      </p:sp>
      <p:graphicFrame>
        <p:nvGraphicFramePr>
          <p:cNvPr id="111" name="Google Shape;111;p20"/>
          <p:cNvGraphicFramePr/>
          <p:nvPr/>
        </p:nvGraphicFramePr>
        <p:xfrm>
          <a:off x="288275" y="1335400"/>
          <a:ext cx="3000000" cy="3000000"/>
        </p:xfrm>
        <a:graphic>
          <a:graphicData uri="http://schemas.openxmlformats.org/drawingml/2006/table">
            <a:tbl>
              <a:tblPr>
                <a:noFill/>
                <a:tableStyleId>{FF583699-AAAE-4C79-AA31-7E36ACA8DBC6}</a:tableStyleId>
              </a:tblPr>
              <a:tblGrid>
                <a:gridCol w="2365450"/>
                <a:gridCol w="1391500"/>
              </a:tblGrid>
              <a:tr h="100000">
                <a:tc>
                  <a:txBody>
                    <a:bodyPr/>
                    <a:lstStyle/>
                    <a:p>
                      <a:pPr indent="0" lvl="0" marL="0" rtl="0" algn="ctr">
                        <a:spcBef>
                          <a:spcPts val="0"/>
                        </a:spcBef>
                        <a:spcAft>
                          <a:spcPts val="0"/>
                        </a:spcAft>
                        <a:buNone/>
                      </a:pPr>
                      <a:r>
                        <a:rPr b="1" lang="en"/>
                        <a:t>Components</a:t>
                      </a:r>
                      <a:endParaRPr b="1" u="sng"/>
                    </a:p>
                    <a:p>
                      <a:pPr indent="0" lvl="0" marL="0" rtl="0" algn="ctr">
                        <a:spcBef>
                          <a:spcPts val="0"/>
                        </a:spcBef>
                        <a:spcAft>
                          <a:spcPts val="0"/>
                        </a:spcAft>
                        <a:buNone/>
                      </a:pPr>
                      <a:r>
                        <a:t/>
                      </a:r>
                      <a:endParaRPr b="1"/>
                    </a:p>
                  </a:txBody>
                  <a:tcPr marT="63500" marB="63500" marR="63500" marL="63500">
                    <a:solidFill>
                      <a:srgbClr val="C9DAF8"/>
                    </a:solidFill>
                  </a:tcPr>
                </a:tc>
                <a:tc>
                  <a:txBody>
                    <a:bodyPr/>
                    <a:lstStyle/>
                    <a:p>
                      <a:pPr indent="0" lvl="0" marL="0" rtl="0" algn="ctr">
                        <a:spcBef>
                          <a:spcPts val="0"/>
                        </a:spcBef>
                        <a:spcAft>
                          <a:spcPts val="0"/>
                        </a:spcAft>
                        <a:buNone/>
                      </a:pPr>
                      <a:r>
                        <a:rPr b="1" lang="en"/>
                        <a:t>Price (in INR)</a:t>
                      </a:r>
                      <a:endParaRPr b="1"/>
                    </a:p>
                  </a:txBody>
                  <a:tcPr marT="63500" marB="63500" marR="63500" marL="63500">
                    <a:solidFill>
                      <a:srgbClr val="C9DAF8"/>
                    </a:solidFill>
                  </a:tcPr>
                </a:tc>
              </a:tr>
              <a:tr h="12700">
                <a:tc>
                  <a:txBody>
                    <a:bodyPr/>
                    <a:lstStyle/>
                    <a:p>
                      <a:pPr indent="0" lvl="0" marL="0" rtl="0" algn="l">
                        <a:lnSpc>
                          <a:spcPct val="115000"/>
                        </a:lnSpc>
                        <a:spcBef>
                          <a:spcPts val="0"/>
                        </a:spcBef>
                        <a:spcAft>
                          <a:spcPts val="0"/>
                        </a:spcAft>
                        <a:buNone/>
                      </a:pPr>
                      <a:r>
                        <a:rPr lang="en"/>
                        <a:t>AT89C51 MCU</a:t>
                      </a:r>
                      <a:endParaRPr/>
                    </a:p>
                  </a:txBody>
                  <a:tcPr marT="63500" marB="63500" marR="63500" marL="63500"/>
                </a:tc>
                <a:tc>
                  <a:txBody>
                    <a:bodyPr/>
                    <a:lstStyle/>
                    <a:p>
                      <a:pPr indent="0" lvl="0" marL="0" rtl="0" algn="l">
                        <a:lnSpc>
                          <a:spcPct val="115000"/>
                        </a:lnSpc>
                        <a:spcBef>
                          <a:spcPts val="0"/>
                        </a:spcBef>
                        <a:spcAft>
                          <a:spcPts val="0"/>
                        </a:spcAft>
                        <a:buNone/>
                      </a:pPr>
                      <a:r>
                        <a:rPr lang="en"/>
                        <a:t>65</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a:t>11.0592 MHz Quartz Crystal</a:t>
                      </a:r>
                      <a:endParaRPr/>
                    </a:p>
                  </a:txBody>
                  <a:tcPr marT="63500" marB="63500" marR="63500" marL="63500"/>
                </a:tc>
                <a:tc>
                  <a:txBody>
                    <a:bodyPr/>
                    <a:lstStyle/>
                    <a:p>
                      <a:pPr indent="0" lvl="0" marL="0" rtl="0" algn="l">
                        <a:spcBef>
                          <a:spcPts val="0"/>
                        </a:spcBef>
                        <a:spcAft>
                          <a:spcPts val="0"/>
                        </a:spcAft>
                        <a:buNone/>
                      </a:pPr>
                      <a:r>
                        <a:rPr lang="en"/>
                        <a:t>19</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a:t>2 x 33pF Ceramic Capacitor</a:t>
                      </a:r>
                      <a:endParaRPr/>
                    </a:p>
                  </a:txBody>
                  <a:tcPr marT="63500" marB="63500" marR="63500" marL="63500"/>
                </a:tc>
                <a:tc>
                  <a:txBody>
                    <a:bodyPr/>
                    <a:lstStyle/>
                    <a:p>
                      <a:pPr indent="0" lvl="0" marL="0" rtl="0" algn="l">
                        <a:spcBef>
                          <a:spcPts val="0"/>
                        </a:spcBef>
                        <a:spcAft>
                          <a:spcPts val="0"/>
                        </a:spcAft>
                        <a:buNone/>
                      </a:pPr>
                      <a:r>
                        <a:rPr lang="en"/>
                        <a:t>20</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a:t>10µF / 16V Electrolytic Capacitor</a:t>
                      </a:r>
                      <a:endParaRPr/>
                    </a:p>
                  </a:txBody>
                  <a:tcPr marT="63500" marB="63500" marR="63500" marL="63500"/>
                </a:tc>
                <a:tc>
                  <a:txBody>
                    <a:bodyPr/>
                    <a:lstStyle/>
                    <a:p>
                      <a:pPr indent="0" lvl="0" marL="0" rtl="0" algn="l">
                        <a:spcBef>
                          <a:spcPts val="0"/>
                        </a:spcBef>
                        <a:spcAft>
                          <a:spcPts val="0"/>
                        </a:spcAft>
                        <a:buNone/>
                      </a:pPr>
                      <a:r>
                        <a:rPr lang="en"/>
                        <a:t>24</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a:t>10KΩ Resistors x 2</a:t>
                      </a:r>
                      <a:endParaRPr/>
                    </a:p>
                  </a:txBody>
                  <a:tcPr marT="63500" marB="63500" marR="63500" marL="63500"/>
                </a:tc>
                <a:tc>
                  <a:txBody>
                    <a:bodyPr/>
                    <a:lstStyle/>
                    <a:p>
                      <a:pPr indent="0" lvl="0" marL="0" rtl="0" algn="l">
                        <a:spcBef>
                          <a:spcPts val="0"/>
                        </a:spcBef>
                        <a:spcAft>
                          <a:spcPts val="0"/>
                        </a:spcAft>
                        <a:buNone/>
                      </a:pPr>
                      <a:r>
                        <a:rPr lang="en"/>
                        <a:t>16</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a:t>AT89C51 Programmer Board</a:t>
                      </a:r>
                      <a:endParaRPr/>
                    </a:p>
                  </a:txBody>
                  <a:tcPr marT="63500" marB="63500" marR="63500" marL="63500"/>
                </a:tc>
                <a:tc>
                  <a:txBody>
                    <a:bodyPr/>
                    <a:lstStyle/>
                    <a:p>
                      <a:pPr indent="0" lvl="0" marL="0" rtl="0" algn="l">
                        <a:spcBef>
                          <a:spcPts val="0"/>
                        </a:spcBef>
                        <a:spcAft>
                          <a:spcPts val="0"/>
                        </a:spcAft>
                        <a:buNone/>
                      </a:pPr>
                      <a:r>
                        <a:rPr lang="en"/>
                        <a:t>749</a:t>
                      </a:r>
                      <a:endParaRPr/>
                    </a:p>
                  </a:txBody>
                  <a:tcPr marT="63500" marB="63500" marR="63500" marL="63500"/>
                </a:tc>
              </a:tr>
              <a:tr h="12700">
                <a:tc>
                  <a:txBody>
                    <a:bodyPr/>
                    <a:lstStyle/>
                    <a:p>
                      <a:pPr indent="0" lvl="0" marL="0" rtl="0" algn="l">
                        <a:lnSpc>
                          <a:spcPct val="115000"/>
                        </a:lnSpc>
                        <a:spcBef>
                          <a:spcPts val="0"/>
                        </a:spcBef>
                        <a:spcAft>
                          <a:spcPts val="0"/>
                        </a:spcAft>
                        <a:buNone/>
                      </a:pPr>
                      <a:r>
                        <a:rPr b="1" lang="en"/>
                        <a:t>Total</a:t>
                      </a:r>
                      <a:endParaRPr b="1"/>
                    </a:p>
                  </a:txBody>
                  <a:tcPr marT="63500" marB="63500" marR="63500" marL="63500">
                    <a:solidFill>
                      <a:srgbClr val="9FC5E8"/>
                    </a:solidFill>
                  </a:tcPr>
                </a:tc>
                <a:tc>
                  <a:txBody>
                    <a:bodyPr/>
                    <a:lstStyle/>
                    <a:p>
                      <a:pPr indent="0" lvl="0" marL="0" rtl="0" algn="l">
                        <a:spcBef>
                          <a:spcPts val="0"/>
                        </a:spcBef>
                        <a:spcAft>
                          <a:spcPts val="0"/>
                        </a:spcAft>
                        <a:buNone/>
                      </a:pPr>
                      <a:r>
                        <a:rPr lang="en"/>
                        <a:t>893</a:t>
                      </a:r>
                      <a:endParaRPr/>
                    </a:p>
                  </a:txBody>
                  <a:tcPr marT="63500" marB="63500" marR="63500" marL="63500"/>
                </a:tc>
              </a:tr>
            </a:tbl>
          </a:graphicData>
        </a:graphic>
      </p:graphicFrame>
      <p:graphicFrame>
        <p:nvGraphicFramePr>
          <p:cNvPr id="112" name="Google Shape;112;p20"/>
          <p:cNvGraphicFramePr/>
          <p:nvPr/>
        </p:nvGraphicFramePr>
        <p:xfrm>
          <a:off x="4493900" y="1335400"/>
          <a:ext cx="3000000" cy="3000000"/>
        </p:xfrm>
        <a:graphic>
          <a:graphicData uri="http://schemas.openxmlformats.org/drawingml/2006/table">
            <a:tbl>
              <a:tblPr>
                <a:noFill/>
                <a:tableStyleId>{FF583699-AAAE-4C79-AA31-7E36ACA8DBC6}</a:tableStyleId>
              </a:tblPr>
              <a:tblGrid>
                <a:gridCol w="2700000"/>
                <a:gridCol w="1320025"/>
              </a:tblGrid>
              <a:tr h="12700">
                <a:tc>
                  <a:txBody>
                    <a:bodyPr/>
                    <a:lstStyle/>
                    <a:p>
                      <a:pPr indent="0" lvl="0" marL="0" rtl="0" algn="ctr">
                        <a:spcBef>
                          <a:spcPts val="0"/>
                        </a:spcBef>
                        <a:spcAft>
                          <a:spcPts val="0"/>
                        </a:spcAft>
                        <a:buNone/>
                      </a:pPr>
                      <a:r>
                        <a:rPr b="1" lang="en"/>
                        <a:t>Components</a:t>
                      </a:r>
                      <a:endParaRPr b="1"/>
                    </a:p>
                  </a:txBody>
                  <a:tcPr marT="63500" marB="63500" marR="63500" marL="63500">
                    <a:solidFill>
                      <a:srgbClr val="C9DAF8"/>
                    </a:solidFill>
                  </a:tcPr>
                </a:tc>
                <a:tc>
                  <a:txBody>
                    <a:bodyPr/>
                    <a:lstStyle/>
                    <a:p>
                      <a:pPr indent="0" lvl="0" marL="0" rtl="0" algn="ctr">
                        <a:spcBef>
                          <a:spcPts val="0"/>
                        </a:spcBef>
                        <a:spcAft>
                          <a:spcPts val="0"/>
                        </a:spcAft>
                        <a:buNone/>
                      </a:pPr>
                      <a:r>
                        <a:rPr b="1" lang="en"/>
                        <a:t>Price (in INR)</a:t>
                      </a:r>
                      <a:endParaRPr b="1"/>
                    </a:p>
                  </a:txBody>
                  <a:tcPr marT="63500" marB="63500" marR="63500" marL="63500">
                    <a:solidFill>
                      <a:srgbClr val="C9DAF8"/>
                    </a:solidFill>
                  </a:tcPr>
                </a:tc>
              </a:tr>
              <a:tr h="12700">
                <a:tc>
                  <a:txBody>
                    <a:bodyPr/>
                    <a:lstStyle/>
                    <a:p>
                      <a:pPr indent="0" lvl="0" marL="0" rtl="0" algn="l">
                        <a:lnSpc>
                          <a:spcPct val="115000"/>
                        </a:lnSpc>
                        <a:spcBef>
                          <a:spcPts val="0"/>
                        </a:spcBef>
                        <a:spcAft>
                          <a:spcPts val="0"/>
                        </a:spcAft>
                        <a:buNone/>
                      </a:pPr>
                      <a:r>
                        <a:rPr lang="en"/>
                        <a:t>2 x Reflective Type IR Sensor</a:t>
                      </a:r>
                      <a:endParaRPr/>
                    </a:p>
                  </a:txBody>
                  <a:tcPr marT="63500" marB="63500" marR="63500" marL="63500"/>
                </a:tc>
                <a:tc>
                  <a:txBody>
                    <a:bodyPr/>
                    <a:lstStyle/>
                    <a:p>
                      <a:pPr indent="0" lvl="0" marL="0" rtl="0" algn="l">
                        <a:lnSpc>
                          <a:spcPct val="115000"/>
                        </a:lnSpc>
                        <a:spcBef>
                          <a:spcPts val="0"/>
                        </a:spcBef>
                        <a:spcAft>
                          <a:spcPts val="0"/>
                        </a:spcAft>
                        <a:buNone/>
                      </a:pPr>
                      <a:r>
                        <a:rPr lang="en"/>
                        <a:t>70</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a:t>2 x 1KΩ Resistor</a:t>
                      </a:r>
                      <a:endParaRPr/>
                    </a:p>
                  </a:txBody>
                  <a:tcPr marT="63500" marB="63500" marR="63500" marL="63500"/>
                </a:tc>
                <a:tc>
                  <a:txBody>
                    <a:bodyPr/>
                    <a:lstStyle/>
                    <a:p>
                      <a:pPr indent="0" lvl="0" marL="0" rtl="0" algn="l">
                        <a:spcBef>
                          <a:spcPts val="0"/>
                        </a:spcBef>
                        <a:spcAft>
                          <a:spcPts val="0"/>
                        </a:spcAft>
                        <a:buNone/>
                      </a:pPr>
                      <a:r>
                        <a:rPr lang="en"/>
                        <a:t>40</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a:t>L293D Motor Driver IC </a:t>
                      </a:r>
                      <a:endParaRPr/>
                    </a:p>
                  </a:txBody>
                  <a:tcPr marT="63500" marB="63500" marR="63500" marL="63500"/>
                </a:tc>
                <a:tc>
                  <a:txBody>
                    <a:bodyPr/>
                    <a:lstStyle/>
                    <a:p>
                      <a:pPr indent="0" lvl="0" marL="0" rtl="0" algn="l">
                        <a:spcBef>
                          <a:spcPts val="0"/>
                        </a:spcBef>
                        <a:spcAft>
                          <a:spcPts val="0"/>
                        </a:spcAft>
                        <a:buNone/>
                      </a:pPr>
                      <a:r>
                        <a:rPr lang="en"/>
                        <a:t>55</a:t>
                      </a:r>
                      <a:endParaRPr/>
                    </a:p>
                  </a:txBody>
                  <a:tcPr marT="63500" marB="63500" marR="63500" marL="63500"/>
                </a:tc>
              </a:tr>
              <a:tr h="12700">
                <a:tc>
                  <a:txBody>
                    <a:bodyPr/>
                    <a:lstStyle/>
                    <a:p>
                      <a:pPr indent="0" lvl="0" marL="0" rtl="0" algn="l">
                        <a:lnSpc>
                          <a:spcPct val="115000"/>
                        </a:lnSpc>
                        <a:spcBef>
                          <a:spcPts val="0"/>
                        </a:spcBef>
                        <a:spcAft>
                          <a:spcPts val="0"/>
                        </a:spcAft>
                        <a:buNone/>
                      </a:pPr>
                      <a:r>
                        <a:rPr lang="en"/>
                        <a:t>Motor</a:t>
                      </a:r>
                      <a:endParaRPr/>
                    </a:p>
                  </a:txBody>
                  <a:tcPr marT="63500" marB="63500" marR="63500" marL="63500"/>
                </a:tc>
                <a:tc>
                  <a:txBody>
                    <a:bodyPr/>
                    <a:lstStyle/>
                    <a:p>
                      <a:pPr indent="0" lvl="0" marL="0" rtl="0" algn="l">
                        <a:spcBef>
                          <a:spcPts val="0"/>
                        </a:spcBef>
                        <a:spcAft>
                          <a:spcPts val="0"/>
                        </a:spcAft>
                        <a:buNone/>
                      </a:pPr>
                      <a:r>
                        <a:rPr lang="en"/>
                        <a:t>70</a:t>
                      </a:r>
                      <a:endParaRPr/>
                    </a:p>
                  </a:txBody>
                  <a:tcPr marT="63500" marB="63500" marR="63500" marL="63500"/>
                </a:tc>
              </a:tr>
              <a:tr h="12700">
                <a:tc>
                  <a:txBody>
                    <a:bodyPr/>
                    <a:lstStyle/>
                    <a:p>
                      <a:pPr indent="0" lvl="0" marL="0" rtl="0" algn="l">
                        <a:lnSpc>
                          <a:spcPct val="115000"/>
                        </a:lnSpc>
                        <a:spcBef>
                          <a:spcPts val="0"/>
                        </a:spcBef>
                        <a:spcAft>
                          <a:spcPts val="0"/>
                        </a:spcAft>
                        <a:buNone/>
                      </a:pPr>
                      <a:r>
                        <a:rPr b="1" lang="en"/>
                        <a:t>Total</a:t>
                      </a:r>
                      <a:endParaRPr b="1"/>
                    </a:p>
                  </a:txBody>
                  <a:tcPr marT="63500" marB="63500" marR="63500" marL="63500">
                    <a:solidFill>
                      <a:srgbClr val="9FC5E8"/>
                    </a:solidFill>
                  </a:tcPr>
                </a:tc>
                <a:tc>
                  <a:txBody>
                    <a:bodyPr/>
                    <a:lstStyle/>
                    <a:p>
                      <a:pPr indent="0" lvl="0" marL="0" rtl="0" algn="l">
                        <a:spcBef>
                          <a:spcPts val="0"/>
                        </a:spcBef>
                        <a:spcAft>
                          <a:spcPts val="0"/>
                        </a:spcAft>
                        <a:buNone/>
                      </a:pPr>
                      <a:r>
                        <a:rPr lang="en"/>
                        <a:t>235</a:t>
                      </a:r>
                      <a:endParaRPr/>
                    </a:p>
                  </a:txBody>
                  <a:tcPr marT="63500" marB="63500" marR="63500" marL="63500"/>
                </a:tc>
              </a:tr>
            </a:tbl>
          </a:graphicData>
        </a:graphic>
      </p:graphicFrame>
      <p:sp>
        <p:nvSpPr>
          <p:cNvPr id="113" name="Google Shape;113;p20"/>
          <p:cNvSpPr txBox="1"/>
          <p:nvPr/>
        </p:nvSpPr>
        <p:spPr>
          <a:xfrm>
            <a:off x="4298175" y="3734800"/>
            <a:ext cx="461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The gross cost including train set comes to Rs. 1628 /- (approx)</a:t>
            </a:r>
            <a:endParaRPr>
              <a:latin typeface="Open Sans"/>
              <a:ea typeface="Open Sans"/>
              <a:cs typeface="Open Sans"/>
              <a:sym typeface="Open Sans"/>
            </a:endParaRPr>
          </a:p>
        </p:txBody>
      </p:sp>
      <p:sp>
        <p:nvSpPr>
          <p:cNvPr id="114" name="Google Shape;114;p20"/>
          <p:cNvSpPr txBox="1"/>
          <p:nvPr/>
        </p:nvSpPr>
        <p:spPr>
          <a:xfrm>
            <a:off x="288275" y="8492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400"/>
              </a:spcAft>
              <a:buNone/>
            </a:pPr>
            <a:r>
              <a:rPr b="1" lang="en" u="sng"/>
              <a:t>Microcontroller Section</a:t>
            </a:r>
            <a:endParaRPr/>
          </a:p>
        </p:txBody>
      </p:sp>
      <p:sp>
        <p:nvSpPr>
          <p:cNvPr id="115" name="Google Shape;115;p20"/>
          <p:cNvSpPr txBox="1"/>
          <p:nvPr/>
        </p:nvSpPr>
        <p:spPr>
          <a:xfrm>
            <a:off x="4572000" y="8492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u="sng"/>
              <a:t>Sensor and Load Section</a:t>
            </a:r>
            <a:endParaRPr b="1"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PHASE 1</a:t>
            </a:r>
            <a:endParaRPr/>
          </a:p>
        </p:txBody>
      </p:sp>
      <p:sp>
        <p:nvSpPr>
          <p:cNvPr id="121" name="Google Shape;12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00">
                <a:solidFill>
                  <a:srgbClr val="FFFFFF"/>
                </a:solidFill>
              </a:rPr>
              <a:t>Doing the Maths and completing the computation of major parameters.</a:t>
            </a:r>
            <a:endParaRPr sz="15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