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shankkolachina/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k.sashank</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DATA HIDING IN IMAGES USING STEGANOGRAPHY</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bg1"/>
                </a:solidFill>
                <a:latin typeface="Arial" pitchFamily="34" charset="0"/>
                <a:cs typeface="Arial" pitchFamily="34" charset="0"/>
              </a:rPr>
              <a:t>EDUNET (AICTE)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K.SASHANK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GITAM (VIZAG) CSE (AIML)</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err="1">
                <a:solidFill>
                  <a:schemeClr val="accent1"/>
                </a:solidFill>
                <a:latin typeface="Arial" panose="020B0604020202020204" pitchFamily="34" charset="0"/>
                <a:cs typeface="Arial" panose="020B0604020202020204" pitchFamily="34" charset="0"/>
              </a:rPr>
              <a:t>ProbLEm</a:t>
            </a:r>
            <a:r>
              <a:rPr lang="en-US" sz="4400" b="1" dirty="0">
                <a:solidFill>
                  <a:schemeClr val="accent1"/>
                </a:solidFill>
                <a:latin typeface="Arial" panose="020B0604020202020204" pitchFamily="34" charset="0"/>
                <a:cs typeface="Arial" panose="020B0604020202020204" pitchFamily="34" charset="0"/>
              </a:rPr>
              <a:t>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nSpc>
                <a:spcPct val="100000"/>
              </a:lnSpc>
              <a:buFont typeface="Wingdings" panose="05000000000000000000" pitchFamily="2" charset="2"/>
              <a:buChar char="q"/>
            </a:pPr>
            <a:r>
              <a:rPr lang="en-IN" sz="2000" b="1" dirty="0"/>
              <a:t>TO ENCYPT THE DATA</a:t>
            </a:r>
          </a:p>
          <a:p>
            <a:pPr>
              <a:lnSpc>
                <a:spcPct val="100000"/>
              </a:lnSpc>
              <a:buFont typeface="Wingdings" panose="05000000000000000000" pitchFamily="2" charset="2"/>
              <a:buChar char="q"/>
            </a:pPr>
            <a:r>
              <a:rPr lang="en-IN" sz="2000" b="1" dirty="0"/>
              <a:t>TO PROTECT THE PERSONAL INFORMATION OF THE USER FROM THE HACKERS</a:t>
            </a:r>
          </a:p>
          <a:p>
            <a:pPr>
              <a:lnSpc>
                <a:spcPct val="100000"/>
              </a:lnSpc>
              <a:buFont typeface="Wingdings" panose="05000000000000000000" pitchFamily="2" charset="2"/>
              <a:buChar char="q"/>
            </a:pPr>
            <a:r>
              <a:rPr lang="en-IN" sz="2000" b="1" dirty="0"/>
              <a:t>TO CREATE A PROCEDURE OF DATA TARANSFER WHICH IS HIGHLY SECURED AND CANT BE ABLE TO BREAK THE ETHICS OF THE TRANSFER PRACTICES</a:t>
            </a:r>
          </a:p>
          <a:p>
            <a:pPr>
              <a:lnSpc>
                <a:spcPct val="100000"/>
              </a:lnSpc>
              <a:buFont typeface="Wingdings" panose="05000000000000000000" pitchFamily="2" charset="2"/>
              <a:buChar char="q"/>
            </a:pPr>
            <a:r>
              <a:rPr lang="en-IN" sz="2000" b="1" dirty="0"/>
              <a:t>TO CREATE SECURED RELATION OF DATA TRANSFER BETWEEN THE USER AND RECIEVER</a:t>
            </a:r>
          </a:p>
          <a:p>
            <a:pPr marL="0" indent="0">
              <a:lnSpc>
                <a:spcPct val="100000"/>
              </a:lnSpc>
              <a:buNone/>
            </a:pPr>
            <a:endParaRPr lang="en-IN" sz="2000" b="1" dirty="0"/>
          </a:p>
          <a:p>
            <a:pPr>
              <a:lnSpc>
                <a:spcPct val="100000"/>
              </a:lnSpc>
              <a:buFont typeface="Wingdings" panose="05000000000000000000" pitchFamily="2" charset="2"/>
              <a:buChar char="§"/>
            </a:pPr>
            <a:endParaRPr lang="en-IN" sz="20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3" name="Content Placeholder 2">
            <a:extLst>
              <a:ext uri="{FF2B5EF4-FFF2-40B4-BE49-F238E27FC236}">
                <a16:creationId xmlns:a16="http://schemas.microsoft.com/office/drawing/2014/main" id="{A7F5C1D0-66DF-9279-836B-AE9EA7440FC5}"/>
              </a:ext>
            </a:extLst>
          </p:cNvPr>
          <p:cNvGraphicFramePr>
            <a:graphicFrameLocks noGrp="1"/>
          </p:cNvGraphicFramePr>
          <p:nvPr>
            <p:ph idx="1"/>
          </p:nvPr>
        </p:nvGraphicFramePr>
        <p:xfrm>
          <a:off x="733425" y="2726531"/>
          <a:ext cx="11029950" cy="2286000"/>
        </p:xfrm>
        <a:graphic>
          <a:graphicData uri="http://schemas.openxmlformats.org/drawingml/2006/table">
            <a:tbl>
              <a:tblPr/>
              <a:tblGrid>
                <a:gridCol w="5514975">
                  <a:extLst>
                    <a:ext uri="{9D8B030D-6E8A-4147-A177-3AD203B41FA5}">
                      <a16:colId xmlns:a16="http://schemas.microsoft.com/office/drawing/2014/main" val="1934343642"/>
                    </a:ext>
                  </a:extLst>
                </a:gridCol>
                <a:gridCol w="5514975">
                  <a:extLst>
                    <a:ext uri="{9D8B030D-6E8A-4147-A177-3AD203B41FA5}">
                      <a16:colId xmlns:a16="http://schemas.microsoft.com/office/drawing/2014/main" val="429767072"/>
                    </a:ext>
                  </a:extLst>
                </a:gridCol>
              </a:tblGrid>
              <a:tr h="0">
                <a:tc>
                  <a:txBody>
                    <a:bodyPr/>
                    <a:lstStyle/>
                    <a:p>
                      <a:r>
                        <a:rPr lang="en-IN"/>
                        <a:t>Library</a:t>
                      </a:r>
                    </a:p>
                  </a:txBody>
                  <a:tcPr anchor="ctr">
                    <a:lnL>
                      <a:noFill/>
                    </a:lnL>
                    <a:lnR>
                      <a:noFill/>
                    </a:lnR>
                    <a:lnT>
                      <a:noFill/>
                    </a:lnT>
                    <a:lnB>
                      <a:noFill/>
                    </a:lnB>
                    <a:noFill/>
                  </a:tcPr>
                </a:tc>
                <a:tc>
                  <a:txBody>
                    <a:bodyPr/>
                    <a:lstStyle/>
                    <a:p>
                      <a:r>
                        <a:rPr lang="en-IN"/>
                        <a:t>Purpose</a:t>
                      </a:r>
                    </a:p>
                  </a:txBody>
                  <a:tcPr anchor="ctr">
                    <a:lnL>
                      <a:noFill/>
                    </a:lnL>
                    <a:lnR>
                      <a:noFill/>
                    </a:lnR>
                    <a:lnT>
                      <a:noFill/>
                    </a:lnT>
                    <a:lnB>
                      <a:noFill/>
                    </a:lnB>
                    <a:noFill/>
                  </a:tcPr>
                </a:tc>
                <a:extLst>
                  <a:ext uri="{0D108BD9-81ED-4DB2-BD59-A6C34878D82A}">
                    <a16:rowId xmlns:a16="http://schemas.microsoft.com/office/drawing/2014/main" val="3668911884"/>
                  </a:ext>
                </a:extLst>
              </a:tr>
              <a:tr h="0">
                <a:tc>
                  <a:txBody>
                    <a:bodyPr/>
                    <a:lstStyle/>
                    <a:p>
                      <a:r>
                        <a:rPr lang="en-IN"/>
                        <a:t>cv2 (OpenCV)</a:t>
                      </a:r>
                    </a:p>
                  </a:txBody>
                  <a:tcPr anchor="ctr">
                    <a:lnL>
                      <a:noFill/>
                    </a:lnL>
                    <a:lnR>
                      <a:noFill/>
                    </a:lnR>
                    <a:lnT>
                      <a:noFill/>
                    </a:lnT>
                    <a:lnB>
                      <a:noFill/>
                    </a:lnB>
                    <a:noFill/>
                  </a:tcPr>
                </a:tc>
                <a:tc>
                  <a:txBody>
                    <a:bodyPr/>
                    <a:lstStyle/>
                    <a:p>
                      <a:r>
                        <a:rPr lang="en-US"/>
                        <a:t>Used for image processing (reading, modifying, and saving images).</a:t>
                      </a:r>
                    </a:p>
                  </a:txBody>
                  <a:tcPr anchor="ctr">
                    <a:lnL>
                      <a:noFill/>
                    </a:lnL>
                    <a:lnR>
                      <a:noFill/>
                    </a:lnR>
                    <a:lnT>
                      <a:noFill/>
                    </a:lnT>
                    <a:lnB>
                      <a:noFill/>
                    </a:lnB>
                    <a:noFill/>
                  </a:tcPr>
                </a:tc>
                <a:extLst>
                  <a:ext uri="{0D108BD9-81ED-4DB2-BD59-A6C34878D82A}">
                    <a16:rowId xmlns:a16="http://schemas.microsoft.com/office/drawing/2014/main" val="1124146519"/>
                  </a:ext>
                </a:extLst>
              </a:tr>
              <a:tr h="0">
                <a:tc>
                  <a:txBody>
                    <a:bodyPr/>
                    <a:lstStyle/>
                    <a:p>
                      <a:r>
                        <a:rPr lang="en-IN"/>
                        <a:t>os</a:t>
                      </a:r>
                    </a:p>
                  </a:txBody>
                  <a:tcPr anchor="ctr">
                    <a:lnL>
                      <a:noFill/>
                    </a:lnL>
                    <a:lnR>
                      <a:noFill/>
                    </a:lnR>
                    <a:lnT>
                      <a:noFill/>
                    </a:lnT>
                    <a:lnB>
                      <a:noFill/>
                    </a:lnB>
                    <a:noFill/>
                  </a:tcPr>
                </a:tc>
                <a:tc>
                  <a:txBody>
                    <a:bodyPr/>
                    <a:lstStyle/>
                    <a:p>
                      <a:r>
                        <a:rPr lang="en-US"/>
                        <a:t>Used to execute system commands (e.g., opening the encrypted image).</a:t>
                      </a:r>
                    </a:p>
                  </a:txBody>
                  <a:tcPr anchor="ctr">
                    <a:lnL>
                      <a:noFill/>
                    </a:lnL>
                    <a:lnR>
                      <a:noFill/>
                    </a:lnR>
                    <a:lnT>
                      <a:noFill/>
                    </a:lnT>
                    <a:lnB>
                      <a:noFill/>
                    </a:lnB>
                    <a:noFill/>
                  </a:tcPr>
                </a:tc>
                <a:extLst>
                  <a:ext uri="{0D108BD9-81ED-4DB2-BD59-A6C34878D82A}">
                    <a16:rowId xmlns:a16="http://schemas.microsoft.com/office/drawing/2014/main" val="1629219657"/>
                  </a:ext>
                </a:extLst>
              </a:tr>
              <a:tr h="0">
                <a:tc>
                  <a:txBody>
                    <a:bodyPr/>
                    <a:lstStyle/>
                    <a:p>
                      <a:r>
                        <a:rPr lang="en-IN"/>
                        <a:t>numpy</a:t>
                      </a:r>
                    </a:p>
                  </a:txBody>
                  <a:tcPr anchor="ctr">
                    <a:lnL>
                      <a:noFill/>
                    </a:lnL>
                    <a:lnR>
                      <a:noFill/>
                    </a:lnR>
                    <a:lnT>
                      <a:noFill/>
                    </a:lnT>
                    <a:lnB>
                      <a:noFill/>
                    </a:lnB>
                    <a:noFill/>
                  </a:tcPr>
                </a:tc>
                <a:tc>
                  <a:txBody>
                    <a:bodyPr/>
                    <a:lstStyle/>
                    <a:p>
                      <a:r>
                        <a:rPr lang="en-US" dirty="0"/>
                        <a:t>Used to handle image data arrays efficiently (ensuring pixel values are valid).</a:t>
                      </a:r>
                    </a:p>
                  </a:txBody>
                  <a:tcPr anchor="ctr">
                    <a:lnL>
                      <a:noFill/>
                    </a:lnL>
                    <a:lnR>
                      <a:noFill/>
                    </a:lnR>
                    <a:lnT>
                      <a:noFill/>
                    </a:lnT>
                    <a:lnB>
                      <a:noFill/>
                    </a:lnB>
                    <a:noFill/>
                  </a:tcPr>
                </a:tc>
                <a:extLst>
                  <a:ext uri="{0D108BD9-81ED-4DB2-BD59-A6C34878D82A}">
                    <a16:rowId xmlns:a16="http://schemas.microsoft.com/office/drawing/2014/main" val="3950171252"/>
                  </a:ext>
                </a:extLst>
              </a:tr>
            </a:tbl>
          </a:graphicData>
        </a:graphic>
      </p:graphicFrame>
      <p:sp>
        <p:nvSpPr>
          <p:cNvPr id="4" name="Rectangle 1">
            <a:extLst>
              <a:ext uri="{FF2B5EF4-FFF2-40B4-BE49-F238E27FC236}">
                <a16:creationId xmlns:a16="http://schemas.microsoft.com/office/drawing/2014/main" id="{94D32669-24EC-585C-1FBF-A7FE1F4CE03E}"/>
              </a:ext>
            </a:extLst>
          </p:cNvPr>
          <p:cNvSpPr>
            <a:spLocks noChangeArrowheads="1"/>
          </p:cNvSpPr>
          <p:nvPr/>
        </p:nvSpPr>
        <p:spPr bwMode="auto">
          <a:xfrm>
            <a:off x="0" y="-86871"/>
            <a:ext cx="184731"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110AA5F2-7A39-F207-E6BD-E97D09A22BD3}"/>
              </a:ext>
            </a:extLst>
          </p:cNvPr>
          <p:cNvSpPr>
            <a:spLocks noGrp="1" noChangeArrowheads="1"/>
          </p:cNvSpPr>
          <p:nvPr>
            <p:ph idx="1"/>
          </p:nvPr>
        </p:nvSpPr>
        <p:spPr bwMode="auto">
          <a:xfrm>
            <a:off x="206477" y="-223102"/>
            <a:ext cx="9478297"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 (Data Hiding in Images)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message is hidden inside the pixel values of an image using RGB channels.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Character Encoding &amp; Decoding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ASCII values of characters are stored in image pix</a:t>
            </a:r>
            <a:r>
              <a:rPr lang="en-US" altLang="en-US" sz="1800" dirty="0">
                <a:solidFill>
                  <a:schemeClr val="tx1"/>
                </a:solidFill>
                <a:latin typeface="Arial" panose="020B0604020202020204" pitchFamily="34" charset="0"/>
              </a:rPr>
              <a:t>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r>
              <a:rPr lang="en-US" sz="2000" b="1" dirty="0">
                <a:latin typeface="Aptos" panose="020B0004020202020204" pitchFamily="34" charset="0"/>
              </a:rPr>
              <a:t>Steganography: Hiding Data in Images</a:t>
            </a:r>
          </a:p>
          <a:p>
            <a:pPr marL="0" indent="0">
              <a:buNone/>
            </a:pPr>
            <a:r>
              <a:rPr lang="en-US" sz="2000" b="1" dirty="0">
                <a:latin typeface="Aptos" panose="020B0004020202020204" pitchFamily="34" charset="0"/>
              </a:rPr>
              <a:t> Your message is hidden inside an image’s pixel values! Instead of storing text in a file, this technique embeds characters into RGB pixel values, making it almost impossible to detect without the correct decryption method.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sz="2000" b="1" dirty="0">
                <a:latin typeface="Aptos Display" panose="020B0004020202020204" pitchFamily="34" charset="0"/>
              </a:rPr>
              <a:t>Cybersecurity Enthusiasts &amp; Ethical Hackers</a:t>
            </a:r>
          </a:p>
          <a:p>
            <a:pPr marL="0" indent="0">
              <a:buNone/>
            </a:pPr>
            <a:endParaRPr lang="en-IN" sz="2000" b="1" dirty="0">
              <a:latin typeface="Aptos Display" panose="020B0004020202020204" pitchFamily="34" charset="0"/>
            </a:endParaRPr>
          </a:p>
          <a:p>
            <a:pPr marL="0" indent="0">
              <a:buNone/>
            </a:pPr>
            <a:r>
              <a:rPr lang="en-IN" sz="2000" b="1" dirty="0">
                <a:latin typeface="Aptos Display" panose="020B0004020202020204" pitchFamily="34" charset="0"/>
              </a:rPr>
              <a:t>Digital Artists &amp; Content Creators</a:t>
            </a:r>
          </a:p>
          <a:p>
            <a:pPr marL="0" indent="0">
              <a:buNone/>
            </a:pPr>
            <a:endParaRPr lang="en-IN" sz="2000" b="1" dirty="0">
              <a:latin typeface="Aptos Display" panose="020B0004020202020204" pitchFamily="34" charset="0"/>
            </a:endParaRPr>
          </a:p>
          <a:p>
            <a:pPr marL="0" indent="0">
              <a:buNone/>
            </a:pPr>
            <a:r>
              <a:rPr lang="en-IN" sz="2000" b="1" dirty="0">
                <a:latin typeface="Aptos Display" panose="020B0004020202020204" pitchFamily="34" charset="0"/>
              </a:rPr>
              <a:t>Intelligence Agencies &amp; Military Communication</a:t>
            </a:r>
          </a:p>
          <a:p>
            <a:pPr marL="0" indent="0">
              <a:buNone/>
            </a:pPr>
            <a:endParaRPr lang="en-IN" sz="2000" b="1" dirty="0">
              <a:latin typeface="Aptos Display" panose="020B0004020202020204" pitchFamily="34" charset="0"/>
            </a:endParaRPr>
          </a:p>
          <a:p>
            <a:pPr marL="0" indent="0">
              <a:buNone/>
            </a:pPr>
            <a:r>
              <a:rPr lang="en-IN" sz="2000" b="1" dirty="0">
                <a:latin typeface="Aptos Display" panose="020B0004020202020204" pitchFamily="34" charset="0"/>
              </a:rPr>
              <a:t>Software Developers &amp; Security Researchers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A7CADEA-0962-3E27-C12D-20C7C060A549}"/>
              </a:ext>
            </a:extLst>
          </p:cNvPr>
          <p:cNvPicPr>
            <a:picLocks noGrp="1" noChangeAspect="1"/>
          </p:cNvPicPr>
          <p:nvPr>
            <p:ph idx="1"/>
          </p:nvPr>
        </p:nvPicPr>
        <p:blipFill>
          <a:blip r:embed="rId2"/>
          <a:stretch>
            <a:fillRect/>
          </a:stretch>
        </p:blipFill>
        <p:spPr>
          <a:xfrm>
            <a:off x="131242" y="1370576"/>
            <a:ext cx="4339012" cy="4673600"/>
          </a:xfrm>
        </p:spPr>
      </p:pic>
      <p:pic>
        <p:nvPicPr>
          <p:cNvPr id="7" name="Picture 6">
            <a:extLst>
              <a:ext uri="{FF2B5EF4-FFF2-40B4-BE49-F238E27FC236}">
                <a16:creationId xmlns:a16="http://schemas.microsoft.com/office/drawing/2014/main" id="{EB13074D-B5FC-97F4-A454-EEFE800F3983}"/>
              </a:ext>
            </a:extLst>
          </p:cNvPr>
          <p:cNvPicPr>
            <a:picLocks noChangeAspect="1"/>
          </p:cNvPicPr>
          <p:nvPr/>
        </p:nvPicPr>
        <p:blipFill>
          <a:blip r:embed="rId3"/>
          <a:stretch>
            <a:fillRect/>
          </a:stretch>
        </p:blipFill>
        <p:spPr>
          <a:xfrm>
            <a:off x="4470254" y="702156"/>
            <a:ext cx="5601881" cy="2123717"/>
          </a:xfrm>
          <a:prstGeom prst="rect">
            <a:avLst/>
          </a:prstGeom>
        </p:spPr>
      </p:pic>
      <p:pic>
        <p:nvPicPr>
          <p:cNvPr id="9" name="Picture 8">
            <a:extLst>
              <a:ext uri="{FF2B5EF4-FFF2-40B4-BE49-F238E27FC236}">
                <a16:creationId xmlns:a16="http://schemas.microsoft.com/office/drawing/2014/main" id="{C7E15937-EBF8-AD8A-3669-DC178680E9CC}"/>
              </a:ext>
            </a:extLst>
          </p:cNvPr>
          <p:cNvPicPr>
            <a:picLocks noChangeAspect="1"/>
          </p:cNvPicPr>
          <p:nvPr/>
        </p:nvPicPr>
        <p:blipFill>
          <a:blip r:embed="rId4"/>
          <a:stretch>
            <a:fillRect/>
          </a:stretch>
        </p:blipFill>
        <p:spPr>
          <a:xfrm>
            <a:off x="4975122" y="3039497"/>
            <a:ext cx="6735097" cy="337943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000" b="1" dirty="0">
                <a:latin typeface="Aptos" panose="020B0004020202020204" pitchFamily="34" charset="0"/>
              </a:rPr>
              <a:t>This code successfully demonstrates image-based steganography for secure and discreet communication. By leveraging OpenCV, NumPy, and character encoding, it enables covert data embedding without raising suspicion. With passcode protection, the system ensures that only authorized users can decrypt the message. This technique has real-world applications in cybersecurity, forensic analysis, journalism, and secure communication.</a:t>
            </a:r>
          </a:p>
          <a:p>
            <a:pPr marL="0" indent="0">
              <a:buNone/>
            </a:pPr>
            <a:endParaRPr lang="en-US" sz="2000" b="1" dirty="0">
              <a:latin typeface="Aptos" panose="020B0004020202020204" pitchFamily="34" charset="0"/>
            </a:endParaRPr>
          </a:p>
          <a:p>
            <a:pPr marL="0" indent="0">
              <a:buNone/>
            </a:pPr>
            <a:r>
              <a:rPr lang="en-US" sz="2000" b="1" dirty="0">
                <a:latin typeface="Aptos" panose="020B0004020202020204" pitchFamily="34" charset="0"/>
              </a:rPr>
              <a:t> Future Enhancements:</a:t>
            </a:r>
          </a:p>
          <a:p>
            <a:pPr marL="0" indent="0">
              <a:buNone/>
            </a:pPr>
            <a:r>
              <a:rPr lang="en-US" sz="2000" b="1" dirty="0">
                <a:latin typeface="Aptos" panose="020B0004020202020204" pitchFamily="34" charset="0"/>
              </a:rPr>
              <a:t>GUI-based user interface for ease of use</a:t>
            </a:r>
          </a:p>
          <a:p>
            <a:pPr marL="0" indent="0">
              <a:buNone/>
            </a:pPr>
            <a:r>
              <a:rPr lang="en-US" sz="2000" b="1" dirty="0">
                <a:latin typeface="Aptos" panose="020B0004020202020204" pitchFamily="34" charset="0"/>
              </a:rPr>
              <a:t>AI-assisted pixel selection for better security</a:t>
            </a:r>
          </a:p>
          <a:p>
            <a:pPr marL="0" indent="0">
              <a:buNone/>
            </a:pPr>
            <a:r>
              <a:rPr lang="en-US" sz="2000" b="1" dirty="0">
                <a:latin typeface="Aptos" panose="020B0004020202020204" pitchFamily="34" charset="0"/>
              </a:rPr>
              <a:t>Encryption of message length to avoid pattern detection</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https://github.com/sashankkolachina/steganography.git</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373</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vt:lpstr>
      <vt:lpstr>Aptos Display</vt:lpstr>
      <vt:lpstr>Arial</vt:lpstr>
      <vt:lpstr>Calibri</vt:lpstr>
      <vt:lpstr>Calibri Light</vt:lpstr>
      <vt:lpstr>Franklin Gothic Book</vt:lpstr>
      <vt:lpstr>Franklin Gothic Demi</vt:lpstr>
      <vt:lpstr>Wingdings</vt:lpstr>
      <vt:lpstr>Wingdings 2</vt:lpstr>
      <vt:lpstr>DividendVTI</vt:lpstr>
      <vt:lpstr>k.sashank</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sashank kolachina</cp:lastModifiedBy>
  <cp:revision>27</cp:revision>
  <dcterms:created xsi:type="dcterms:W3CDTF">2021-05-26T16:50:10Z</dcterms:created>
  <dcterms:modified xsi:type="dcterms:W3CDTF">2025-02-15T12:03:21Z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