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8" r:id="rId3"/>
    <p:sldId id="257" r:id="rId4"/>
    <p:sldId id="269" r:id="rId5"/>
    <p:sldId id="258" r:id="rId6"/>
    <p:sldId id="259" r:id="rId7"/>
    <p:sldId id="260" r:id="rId8"/>
    <p:sldId id="261" r:id="rId9"/>
    <p:sldId id="262" r:id="rId10"/>
    <p:sldId id="263" r:id="rId11"/>
    <p:sldId id="264" r:id="rId12"/>
    <p:sldId id="266" r:id="rId13"/>
    <p:sldId id="265" r:id="rId14"/>
    <p:sldId id="267"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204" autoAdjust="0"/>
    <p:restoredTop sz="94660"/>
  </p:normalViewPr>
  <p:slideViewPr>
    <p:cSldViewPr snapToGrid="0">
      <p:cViewPr varScale="1">
        <p:scale>
          <a:sx n="86" d="100"/>
          <a:sy n="86" d="100"/>
        </p:scale>
        <p:origin x="55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972FB06-298E-49E6-94B8-E09A12135286}" type="datetimeFigureOut">
              <a:rPr lang="en-IN" smtClean="0"/>
              <a:t>01-04-2021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7EADECA-7F01-4B22-A916-6ECFDF199FA2}" type="slidenum">
              <a:rPr lang="en-IN" smtClean="0"/>
              <a:t>‹#›</a:t>
            </a:fld>
            <a:endParaRPr lang="en-IN"/>
          </a:p>
        </p:txBody>
      </p:sp>
    </p:spTree>
    <p:extLst>
      <p:ext uri="{BB962C8B-B14F-4D97-AF65-F5344CB8AC3E}">
        <p14:creationId xmlns:p14="http://schemas.microsoft.com/office/powerpoint/2010/main" val="12467031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972FB06-298E-49E6-94B8-E09A12135286}" type="datetimeFigureOut">
              <a:rPr lang="en-IN" smtClean="0"/>
              <a:t>01-04-2021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7EADECA-7F01-4B22-A916-6ECFDF199FA2}" type="slidenum">
              <a:rPr lang="en-IN" smtClean="0"/>
              <a:t>‹#›</a:t>
            </a:fld>
            <a:endParaRPr lang="en-IN"/>
          </a:p>
        </p:txBody>
      </p:sp>
    </p:spTree>
    <p:extLst>
      <p:ext uri="{BB962C8B-B14F-4D97-AF65-F5344CB8AC3E}">
        <p14:creationId xmlns:p14="http://schemas.microsoft.com/office/powerpoint/2010/main" val="22081321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972FB06-298E-49E6-94B8-E09A12135286}" type="datetimeFigureOut">
              <a:rPr lang="en-IN" smtClean="0"/>
              <a:t>01-04-2021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7EADECA-7F01-4B22-A916-6ECFDF199FA2}" type="slidenum">
              <a:rPr lang="en-IN" smtClean="0"/>
              <a:t>‹#›</a:t>
            </a:fld>
            <a:endParaRPr lang="en-IN"/>
          </a:p>
        </p:txBody>
      </p:sp>
    </p:spTree>
    <p:extLst>
      <p:ext uri="{BB962C8B-B14F-4D97-AF65-F5344CB8AC3E}">
        <p14:creationId xmlns:p14="http://schemas.microsoft.com/office/powerpoint/2010/main" val="24861244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972FB06-298E-49E6-94B8-E09A12135286}" type="datetimeFigureOut">
              <a:rPr lang="en-IN" smtClean="0"/>
              <a:t>01-04-2021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7EADECA-7F01-4B22-A916-6ECFDF199FA2}" type="slidenum">
              <a:rPr lang="en-IN" smtClean="0"/>
              <a:t>‹#›</a:t>
            </a:fld>
            <a:endParaRPr lang="en-IN"/>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1461433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972FB06-298E-49E6-94B8-E09A12135286}" type="datetimeFigureOut">
              <a:rPr lang="en-IN" smtClean="0"/>
              <a:t>01-04-2021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7EADECA-7F01-4B22-A916-6ECFDF199FA2}" type="slidenum">
              <a:rPr lang="en-IN" smtClean="0"/>
              <a:t>‹#›</a:t>
            </a:fld>
            <a:endParaRPr lang="en-IN"/>
          </a:p>
        </p:txBody>
      </p:sp>
    </p:spTree>
    <p:extLst>
      <p:ext uri="{BB962C8B-B14F-4D97-AF65-F5344CB8AC3E}">
        <p14:creationId xmlns:p14="http://schemas.microsoft.com/office/powerpoint/2010/main" val="11555259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A972FB06-298E-49E6-94B8-E09A12135286}" type="datetimeFigureOut">
              <a:rPr lang="en-IN" smtClean="0"/>
              <a:t>01-04-2021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7EADECA-7F01-4B22-A916-6ECFDF199FA2}" type="slidenum">
              <a:rPr lang="en-IN" smtClean="0"/>
              <a:t>‹#›</a:t>
            </a:fld>
            <a:endParaRPr lang="en-IN"/>
          </a:p>
        </p:txBody>
      </p:sp>
    </p:spTree>
    <p:extLst>
      <p:ext uri="{BB962C8B-B14F-4D97-AF65-F5344CB8AC3E}">
        <p14:creationId xmlns:p14="http://schemas.microsoft.com/office/powerpoint/2010/main" val="8136421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A972FB06-298E-49E6-94B8-E09A12135286}" type="datetimeFigureOut">
              <a:rPr lang="en-IN" smtClean="0"/>
              <a:t>01-04-2021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7EADECA-7F01-4B22-A916-6ECFDF199FA2}" type="slidenum">
              <a:rPr lang="en-IN" smtClean="0"/>
              <a:t>‹#›</a:t>
            </a:fld>
            <a:endParaRPr lang="en-IN"/>
          </a:p>
        </p:txBody>
      </p:sp>
    </p:spTree>
    <p:extLst>
      <p:ext uri="{BB962C8B-B14F-4D97-AF65-F5344CB8AC3E}">
        <p14:creationId xmlns:p14="http://schemas.microsoft.com/office/powerpoint/2010/main" val="27622451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972FB06-298E-49E6-94B8-E09A12135286}" type="datetimeFigureOut">
              <a:rPr lang="en-IN" smtClean="0"/>
              <a:t>01-04-2021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7EADECA-7F01-4B22-A916-6ECFDF199FA2}" type="slidenum">
              <a:rPr lang="en-IN" smtClean="0"/>
              <a:t>‹#›</a:t>
            </a:fld>
            <a:endParaRPr lang="en-IN"/>
          </a:p>
        </p:txBody>
      </p:sp>
    </p:spTree>
    <p:extLst>
      <p:ext uri="{BB962C8B-B14F-4D97-AF65-F5344CB8AC3E}">
        <p14:creationId xmlns:p14="http://schemas.microsoft.com/office/powerpoint/2010/main" val="132838923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972FB06-298E-49E6-94B8-E09A12135286}" type="datetimeFigureOut">
              <a:rPr lang="en-IN" smtClean="0"/>
              <a:t>01-04-2021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7EADECA-7F01-4B22-A916-6ECFDF199FA2}" type="slidenum">
              <a:rPr lang="en-IN" smtClean="0"/>
              <a:t>‹#›</a:t>
            </a:fld>
            <a:endParaRPr lang="en-IN"/>
          </a:p>
        </p:txBody>
      </p:sp>
    </p:spTree>
    <p:extLst>
      <p:ext uri="{BB962C8B-B14F-4D97-AF65-F5344CB8AC3E}">
        <p14:creationId xmlns:p14="http://schemas.microsoft.com/office/powerpoint/2010/main" val="14916039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972FB06-298E-49E6-94B8-E09A12135286}" type="datetimeFigureOut">
              <a:rPr lang="en-IN" smtClean="0"/>
              <a:t>01-04-2021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7EADECA-7F01-4B22-A916-6ECFDF199FA2}" type="slidenum">
              <a:rPr lang="en-IN" smtClean="0"/>
              <a:t>‹#›</a:t>
            </a:fld>
            <a:endParaRPr lang="en-IN"/>
          </a:p>
        </p:txBody>
      </p:sp>
    </p:spTree>
    <p:extLst>
      <p:ext uri="{BB962C8B-B14F-4D97-AF65-F5344CB8AC3E}">
        <p14:creationId xmlns:p14="http://schemas.microsoft.com/office/powerpoint/2010/main" val="42870885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972FB06-298E-49E6-94B8-E09A12135286}" type="datetimeFigureOut">
              <a:rPr lang="en-IN" smtClean="0"/>
              <a:t>01-04-2021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7EADECA-7F01-4B22-A916-6ECFDF199FA2}" type="slidenum">
              <a:rPr lang="en-IN" smtClean="0"/>
              <a:t>‹#›</a:t>
            </a:fld>
            <a:endParaRPr lang="en-IN"/>
          </a:p>
        </p:txBody>
      </p:sp>
    </p:spTree>
    <p:extLst>
      <p:ext uri="{BB962C8B-B14F-4D97-AF65-F5344CB8AC3E}">
        <p14:creationId xmlns:p14="http://schemas.microsoft.com/office/powerpoint/2010/main" val="25046897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972FB06-298E-49E6-94B8-E09A12135286}" type="datetimeFigureOut">
              <a:rPr lang="en-IN" smtClean="0"/>
              <a:t>01-04-2021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7EADECA-7F01-4B22-A916-6ECFDF199FA2}" type="slidenum">
              <a:rPr lang="en-IN" smtClean="0"/>
              <a:t>‹#›</a:t>
            </a:fld>
            <a:endParaRPr lang="en-IN"/>
          </a:p>
        </p:txBody>
      </p:sp>
    </p:spTree>
    <p:extLst>
      <p:ext uri="{BB962C8B-B14F-4D97-AF65-F5344CB8AC3E}">
        <p14:creationId xmlns:p14="http://schemas.microsoft.com/office/powerpoint/2010/main" val="1825128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972FB06-298E-49E6-94B8-E09A12135286}" type="datetimeFigureOut">
              <a:rPr lang="en-IN" smtClean="0"/>
              <a:t>01-04-2021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7EADECA-7F01-4B22-A916-6ECFDF199FA2}" type="slidenum">
              <a:rPr lang="en-IN" smtClean="0"/>
              <a:t>‹#›</a:t>
            </a:fld>
            <a:endParaRPr lang="en-IN"/>
          </a:p>
        </p:txBody>
      </p:sp>
    </p:spTree>
    <p:extLst>
      <p:ext uri="{BB962C8B-B14F-4D97-AF65-F5344CB8AC3E}">
        <p14:creationId xmlns:p14="http://schemas.microsoft.com/office/powerpoint/2010/main" val="16478851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972FB06-298E-49E6-94B8-E09A12135286}" type="datetimeFigureOut">
              <a:rPr lang="en-IN" smtClean="0"/>
              <a:t>01-04-2021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7EADECA-7F01-4B22-A916-6ECFDF199FA2}" type="slidenum">
              <a:rPr lang="en-IN" smtClean="0"/>
              <a:t>‹#›</a:t>
            </a:fld>
            <a:endParaRPr lang="en-IN"/>
          </a:p>
        </p:txBody>
      </p:sp>
    </p:spTree>
    <p:extLst>
      <p:ext uri="{BB962C8B-B14F-4D97-AF65-F5344CB8AC3E}">
        <p14:creationId xmlns:p14="http://schemas.microsoft.com/office/powerpoint/2010/main" val="19768618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972FB06-298E-49E6-94B8-E09A12135286}" type="datetimeFigureOut">
              <a:rPr lang="en-IN" smtClean="0"/>
              <a:t>01-04-2021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7EADECA-7F01-4B22-A916-6ECFDF199FA2}" type="slidenum">
              <a:rPr lang="en-IN" smtClean="0"/>
              <a:t>‹#›</a:t>
            </a:fld>
            <a:endParaRPr lang="en-IN"/>
          </a:p>
        </p:txBody>
      </p:sp>
    </p:spTree>
    <p:extLst>
      <p:ext uri="{BB962C8B-B14F-4D97-AF65-F5344CB8AC3E}">
        <p14:creationId xmlns:p14="http://schemas.microsoft.com/office/powerpoint/2010/main" val="24990415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972FB06-298E-49E6-94B8-E09A12135286}" type="datetimeFigureOut">
              <a:rPr lang="en-IN" smtClean="0"/>
              <a:t>01-04-2021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7EADECA-7F01-4B22-A916-6ECFDF199FA2}" type="slidenum">
              <a:rPr lang="en-IN" smtClean="0"/>
              <a:t>‹#›</a:t>
            </a:fld>
            <a:endParaRPr lang="en-IN"/>
          </a:p>
        </p:txBody>
      </p:sp>
    </p:spTree>
    <p:extLst>
      <p:ext uri="{BB962C8B-B14F-4D97-AF65-F5344CB8AC3E}">
        <p14:creationId xmlns:p14="http://schemas.microsoft.com/office/powerpoint/2010/main" val="40424628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972FB06-298E-49E6-94B8-E09A12135286}" type="datetimeFigureOut">
              <a:rPr lang="en-IN" smtClean="0"/>
              <a:t>01-04-2021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7EADECA-7F01-4B22-A916-6ECFDF199FA2}" type="slidenum">
              <a:rPr lang="en-IN" smtClean="0"/>
              <a:t>‹#›</a:t>
            </a:fld>
            <a:endParaRPr lang="en-IN"/>
          </a:p>
        </p:txBody>
      </p:sp>
    </p:spTree>
    <p:extLst>
      <p:ext uri="{BB962C8B-B14F-4D97-AF65-F5344CB8AC3E}">
        <p14:creationId xmlns:p14="http://schemas.microsoft.com/office/powerpoint/2010/main" val="17213252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A972FB06-298E-49E6-94B8-E09A12135286}" type="datetimeFigureOut">
              <a:rPr lang="en-IN" smtClean="0"/>
              <a:t>01-04-2021</a:t>
            </a:fld>
            <a:endParaRPr lang="en-IN"/>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67EADECA-7F01-4B22-A916-6ECFDF199FA2}" type="slidenum">
              <a:rPr lang="en-IN" smtClean="0"/>
              <a:t>‹#›</a:t>
            </a:fld>
            <a:endParaRPr lang="en-IN"/>
          </a:p>
        </p:txBody>
      </p:sp>
    </p:spTree>
    <p:extLst>
      <p:ext uri="{BB962C8B-B14F-4D97-AF65-F5344CB8AC3E}">
        <p14:creationId xmlns:p14="http://schemas.microsoft.com/office/powerpoint/2010/main" val="2347140358"/>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www.investopedia.com/" TargetMode="External"/><Relationship Id="rId2" Type="http://schemas.openxmlformats.org/officeDocument/2006/relationships/hyperlink" Target="https://ieeexplore.ieee.org/document/9165760?denied=" TargetMode="External"/><Relationship Id="rId1" Type="http://schemas.openxmlformats.org/officeDocument/2006/relationships/slideLayout" Target="../slideLayouts/slideLayout2.xml"/><Relationship Id="rId4" Type="http://schemas.openxmlformats.org/officeDocument/2006/relationships/hyperlink" Target="http://www.analyticsvidhya.co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11C925-EDAD-4BDB-A724-E604621BFFC6}"/>
              </a:ext>
            </a:extLst>
          </p:cNvPr>
          <p:cNvSpPr>
            <a:spLocks noGrp="1"/>
          </p:cNvSpPr>
          <p:nvPr>
            <p:ph type="ctrTitle"/>
          </p:nvPr>
        </p:nvSpPr>
        <p:spPr>
          <a:xfrm>
            <a:off x="1370693" y="461641"/>
            <a:ext cx="9440034" cy="5317722"/>
          </a:xfrm>
        </p:spPr>
        <p:txBody>
          <a:bodyPr>
            <a:noAutofit/>
          </a:bodyPr>
          <a:lstStyle/>
          <a:p>
            <a:r>
              <a:rPr lang="en-US" dirty="0"/>
              <a:t>Predicting Stock Market Trends Using Machine Learning and Deep Learning Algorithms</a:t>
            </a:r>
            <a:br>
              <a:rPr lang="en-US" dirty="0"/>
            </a:br>
            <a:r>
              <a:rPr lang="en-IN" sz="1300" dirty="0"/>
              <a:t>MOJTABA NABIPOUR </a:t>
            </a:r>
            <a:br>
              <a:rPr lang="en-IN" sz="1300" dirty="0"/>
            </a:br>
            <a:r>
              <a:rPr lang="en-IN" sz="1300" dirty="0"/>
              <a:t> POOYAN NAYYERI </a:t>
            </a:r>
            <a:br>
              <a:rPr lang="en-IN" sz="1300" dirty="0"/>
            </a:br>
            <a:r>
              <a:rPr lang="en-IN" sz="1300" dirty="0"/>
              <a:t>HAMED JABANI </a:t>
            </a:r>
            <a:br>
              <a:rPr lang="en-IN" sz="1300" dirty="0"/>
            </a:br>
            <a:r>
              <a:rPr lang="en-IN" sz="1300" dirty="0"/>
              <a:t>SHAHAB S.  </a:t>
            </a:r>
            <a:br>
              <a:rPr lang="en-IN" sz="1300" dirty="0"/>
            </a:br>
            <a:r>
              <a:rPr lang="en-IN" sz="1300" dirty="0"/>
              <a:t>AMIR MOSAVI</a:t>
            </a:r>
            <a:br>
              <a:rPr lang="en-US" dirty="0"/>
            </a:br>
            <a:endParaRPr lang="en-IN" dirty="0"/>
          </a:p>
        </p:txBody>
      </p:sp>
      <p:sp>
        <p:nvSpPr>
          <p:cNvPr id="3" name="Subtitle 2">
            <a:extLst>
              <a:ext uri="{FF2B5EF4-FFF2-40B4-BE49-F238E27FC236}">
                <a16:creationId xmlns:a16="http://schemas.microsoft.com/office/drawing/2014/main" id="{E645E17A-D38F-4C63-88E8-C283731AE4A4}"/>
              </a:ext>
            </a:extLst>
          </p:cNvPr>
          <p:cNvSpPr>
            <a:spLocks noGrp="1"/>
          </p:cNvSpPr>
          <p:nvPr>
            <p:ph type="subTitle" idx="1"/>
          </p:nvPr>
        </p:nvSpPr>
        <p:spPr>
          <a:xfrm>
            <a:off x="8185211" y="5779363"/>
            <a:ext cx="2625515" cy="798990"/>
          </a:xfrm>
        </p:spPr>
        <p:txBody>
          <a:bodyPr>
            <a:normAutofit lnSpcReduction="10000"/>
          </a:bodyPr>
          <a:lstStyle/>
          <a:p>
            <a:r>
              <a:rPr lang="en-IN" dirty="0"/>
              <a:t>SASHANK MVV</a:t>
            </a:r>
          </a:p>
          <a:p>
            <a:r>
              <a:rPr lang="en-IN" dirty="0"/>
              <a:t>1911028</a:t>
            </a:r>
          </a:p>
        </p:txBody>
      </p:sp>
    </p:spTree>
    <p:extLst>
      <p:ext uri="{BB962C8B-B14F-4D97-AF65-F5344CB8AC3E}">
        <p14:creationId xmlns:p14="http://schemas.microsoft.com/office/powerpoint/2010/main" val="13358768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C20F68-828C-4F9D-8D1F-578FD196CDD7}"/>
              </a:ext>
            </a:extLst>
          </p:cNvPr>
          <p:cNvSpPr>
            <a:spLocks noGrp="1"/>
          </p:cNvSpPr>
          <p:nvPr>
            <p:ph type="title"/>
          </p:nvPr>
        </p:nvSpPr>
        <p:spPr/>
        <p:txBody>
          <a:bodyPr/>
          <a:lstStyle/>
          <a:p>
            <a:r>
              <a:rPr lang="en-IN" dirty="0"/>
              <a:t>EXPERIMENTAL RESULTS</a:t>
            </a:r>
          </a:p>
        </p:txBody>
      </p:sp>
      <p:sp>
        <p:nvSpPr>
          <p:cNvPr id="3" name="Content Placeholder 2">
            <a:extLst>
              <a:ext uri="{FF2B5EF4-FFF2-40B4-BE49-F238E27FC236}">
                <a16:creationId xmlns:a16="http://schemas.microsoft.com/office/drawing/2014/main" id="{6DD5C3B0-939E-42FB-B206-B6645B8A9A65}"/>
              </a:ext>
            </a:extLst>
          </p:cNvPr>
          <p:cNvSpPr>
            <a:spLocks noGrp="1"/>
          </p:cNvSpPr>
          <p:nvPr>
            <p:ph idx="1"/>
          </p:nvPr>
        </p:nvSpPr>
        <p:spPr/>
        <p:txBody>
          <a:bodyPr/>
          <a:lstStyle/>
          <a:p>
            <a:r>
              <a:rPr lang="en-US" dirty="0"/>
              <a:t>For training machine learning models, we implement the following steps: normalizing features (just for continuous data), randomly splitting the main dataset into train data and test data (30% of dataset was assigned to the test part), fitting the models and evaluating them by validation data (and ‘‘early stopping’’) to prevent overfitting, and using metrics for final evaluation with test data</a:t>
            </a:r>
          </a:p>
          <a:p>
            <a:r>
              <a:rPr lang="en-US" dirty="0"/>
              <a:t>F1-Score, Accuracy and Receiver Operating Characteristics Area Under the Curve (ROC-AUC) metrics are employed to evaluate the performance</a:t>
            </a:r>
          </a:p>
          <a:p>
            <a:r>
              <a:rPr lang="en-US" dirty="0"/>
              <a:t>All coding process in this study is implemented by python3 with Scikit Learn and </a:t>
            </a:r>
            <a:r>
              <a:rPr lang="en-US" dirty="0" err="1"/>
              <a:t>Keras</a:t>
            </a:r>
            <a:r>
              <a:rPr lang="en-US" dirty="0"/>
              <a:t> library</a:t>
            </a:r>
            <a:endParaRPr lang="en-IN" dirty="0"/>
          </a:p>
        </p:txBody>
      </p:sp>
    </p:spTree>
    <p:extLst>
      <p:ext uri="{BB962C8B-B14F-4D97-AF65-F5344CB8AC3E}">
        <p14:creationId xmlns:p14="http://schemas.microsoft.com/office/powerpoint/2010/main" val="12251120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C81E47-88AD-4B80-9F27-EF1B4B6E8BFF}"/>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EA3E12EF-7CAF-47B7-AFC9-744D70C771F2}"/>
              </a:ext>
            </a:extLst>
          </p:cNvPr>
          <p:cNvPicPr>
            <a:picLocks noGrp="1" noChangeAspect="1"/>
          </p:cNvPicPr>
          <p:nvPr>
            <p:ph idx="1"/>
          </p:nvPr>
        </p:nvPicPr>
        <p:blipFill>
          <a:blip r:embed="rId2"/>
          <a:stretch>
            <a:fillRect/>
          </a:stretch>
        </p:blipFill>
        <p:spPr>
          <a:xfrm>
            <a:off x="913795" y="1811862"/>
            <a:ext cx="3391427" cy="4059237"/>
          </a:xfrm>
        </p:spPr>
      </p:pic>
      <p:pic>
        <p:nvPicPr>
          <p:cNvPr id="7" name="Picture 6">
            <a:extLst>
              <a:ext uri="{FF2B5EF4-FFF2-40B4-BE49-F238E27FC236}">
                <a16:creationId xmlns:a16="http://schemas.microsoft.com/office/drawing/2014/main" id="{F6C66C6C-4626-4D4B-A327-7927372E52DE}"/>
              </a:ext>
            </a:extLst>
          </p:cNvPr>
          <p:cNvPicPr>
            <a:picLocks noChangeAspect="1"/>
          </p:cNvPicPr>
          <p:nvPr/>
        </p:nvPicPr>
        <p:blipFill>
          <a:blip r:embed="rId3"/>
          <a:stretch>
            <a:fillRect/>
          </a:stretch>
        </p:blipFill>
        <p:spPr>
          <a:xfrm>
            <a:off x="4677111" y="1811862"/>
            <a:ext cx="3391428" cy="4059238"/>
          </a:xfrm>
          <a:prstGeom prst="rect">
            <a:avLst/>
          </a:prstGeom>
        </p:spPr>
      </p:pic>
      <p:pic>
        <p:nvPicPr>
          <p:cNvPr id="9" name="Picture 8">
            <a:extLst>
              <a:ext uri="{FF2B5EF4-FFF2-40B4-BE49-F238E27FC236}">
                <a16:creationId xmlns:a16="http://schemas.microsoft.com/office/drawing/2014/main" id="{93C357D8-F46A-423D-98E2-4184712D8DBD}"/>
              </a:ext>
            </a:extLst>
          </p:cNvPr>
          <p:cNvPicPr>
            <a:picLocks noChangeAspect="1"/>
          </p:cNvPicPr>
          <p:nvPr/>
        </p:nvPicPr>
        <p:blipFill>
          <a:blip r:embed="rId4"/>
          <a:stretch>
            <a:fillRect/>
          </a:stretch>
        </p:blipFill>
        <p:spPr>
          <a:xfrm>
            <a:off x="8369148" y="1751938"/>
            <a:ext cx="3103860" cy="4611950"/>
          </a:xfrm>
          <a:prstGeom prst="rect">
            <a:avLst/>
          </a:prstGeom>
        </p:spPr>
      </p:pic>
    </p:spTree>
    <p:extLst>
      <p:ext uri="{BB962C8B-B14F-4D97-AF65-F5344CB8AC3E}">
        <p14:creationId xmlns:p14="http://schemas.microsoft.com/office/powerpoint/2010/main" val="50691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5770A-4EAD-4DDF-BFB5-E494475FBAC8}"/>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D74ABB0C-2D31-4564-93B4-6387C36EF87E}"/>
              </a:ext>
            </a:extLst>
          </p:cNvPr>
          <p:cNvSpPr>
            <a:spLocks noGrp="1"/>
          </p:cNvSpPr>
          <p:nvPr>
            <p:ph idx="1"/>
          </p:nvPr>
        </p:nvSpPr>
        <p:spPr/>
        <p:txBody>
          <a:bodyPr/>
          <a:lstStyle/>
          <a:p>
            <a:r>
              <a:rPr lang="en-US" dirty="0"/>
              <a:t>The purpose of this study was the prediction task of stock market movement by machine learning and deep learning algorithms</a:t>
            </a:r>
          </a:p>
          <a:p>
            <a:r>
              <a:rPr lang="en-US" dirty="0"/>
              <a:t>Nine machine learning models (Decision Tree, Random Forest, </a:t>
            </a:r>
            <a:r>
              <a:rPr lang="en-US" dirty="0" err="1"/>
              <a:t>Adaboost</a:t>
            </a:r>
            <a:r>
              <a:rPr lang="en-US" dirty="0"/>
              <a:t>, </a:t>
            </a:r>
            <a:r>
              <a:rPr lang="en-US" dirty="0" err="1"/>
              <a:t>XGBoost</a:t>
            </a:r>
            <a:r>
              <a:rPr lang="en-US" dirty="0"/>
              <a:t>, SVC, Naïve Bayes, KNN, Logistic Regression and ANN) and two deep learning methods (RNN and LSTM) were employed as predictors. Two approaches for input values to models, continuous data and binary data, and three </a:t>
            </a:r>
            <a:r>
              <a:rPr lang="en-IN" dirty="0"/>
              <a:t>classification metrics for evaluations</a:t>
            </a:r>
            <a:r>
              <a:rPr lang="en-US" dirty="0"/>
              <a:t> were employed</a:t>
            </a:r>
          </a:p>
          <a:p>
            <a:r>
              <a:rPr lang="en-US" dirty="0"/>
              <a:t>There was significant improvement in accuracy when binary data was used as compared to continuous data</a:t>
            </a:r>
          </a:p>
          <a:p>
            <a:r>
              <a:rPr lang="en-US" dirty="0"/>
              <a:t>Deep learning algorithms (RNN and LSTM) were the superior models in both approaches</a:t>
            </a:r>
          </a:p>
          <a:p>
            <a:endParaRPr lang="en-US" dirty="0"/>
          </a:p>
        </p:txBody>
      </p:sp>
    </p:spTree>
    <p:extLst>
      <p:ext uri="{BB962C8B-B14F-4D97-AF65-F5344CB8AC3E}">
        <p14:creationId xmlns:p14="http://schemas.microsoft.com/office/powerpoint/2010/main" val="11661518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9CE87-3787-4D0D-81A3-2784E65FE0E2}"/>
              </a:ext>
            </a:extLst>
          </p:cNvPr>
          <p:cNvSpPr>
            <a:spLocks noGrp="1"/>
          </p:cNvSpPr>
          <p:nvPr>
            <p:ph type="title"/>
          </p:nvPr>
        </p:nvSpPr>
        <p:spPr/>
        <p:txBody>
          <a:bodyPr/>
          <a:lstStyle/>
          <a:p>
            <a:r>
              <a:rPr lang="en-IN" dirty="0"/>
              <a:t>STRATEGY TO IMPLEMENTATION.</a:t>
            </a:r>
          </a:p>
        </p:txBody>
      </p:sp>
      <p:sp>
        <p:nvSpPr>
          <p:cNvPr id="3" name="Content Placeholder 2">
            <a:extLst>
              <a:ext uri="{FF2B5EF4-FFF2-40B4-BE49-F238E27FC236}">
                <a16:creationId xmlns:a16="http://schemas.microsoft.com/office/drawing/2014/main" id="{C5C39B56-DA8D-4B96-9A29-634FF9248798}"/>
              </a:ext>
            </a:extLst>
          </p:cNvPr>
          <p:cNvSpPr>
            <a:spLocks noGrp="1"/>
          </p:cNvSpPr>
          <p:nvPr>
            <p:ph idx="1"/>
          </p:nvPr>
        </p:nvSpPr>
        <p:spPr/>
        <p:txBody>
          <a:bodyPr/>
          <a:lstStyle/>
          <a:p>
            <a:r>
              <a:rPr lang="en-IN" dirty="0"/>
              <a:t>Using </a:t>
            </a:r>
            <a:r>
              <a:rPr lang="en-US" dirty="0"/>
              <a:t>Scikit Learn and </a:t>
            </a:r>
            <a:r>
              <a:rPr lang="en-US" dirty="0" err="1"/>
              <a:t>Keras</a:t>
            </a:r>
            <a:r>
              <a:rPr lang="en-US" dirty="0"/>
              <a:t> library.</a:t>
            </a:r>
            <a:r>
              <a:rPr lang="en-IN" dirty="0"/>
              <a:t> </a:t>
            </a:r>
          </a:p>
          <a:p>
            <a:r>
              <a:rPr lang="en-IN" dirty="0"/>
              <a:t>The dataset to be used is available in Kaggle.</a:t>
            </a:r>
          </a:p>
        </p:txBody>
      </p:sp>
    </p:spTree>
    <p:extLst>
      <p:ext uri="{BB962C8B-B14F-4D97-AF65-F5344CB8AC3E}">
        <p14:creationId xmlns:p14="http://schemas.microsoft.com/office/powerpoint/2010/main" val="33076208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4DE25-7890-47CB-8CF3-0BE8AE2C18AE}"/>
              </a:ext>
            </a:extLst>
          </p:cNvPr>
          <p:cNvSpPr>
            <a:spLocks noGrp="1"/>
          </p:cNvSpPr>
          <p:nvPr>
            <p:ph type="title"/>
          </p:nvPr>
        </p:nvSpPr>
        <p:spPr/>
        <p:txBody>
          <a:bodyPr/>
          <a:lstStyle/>
          <a:p>
            <a:r>
              <a:rPr lang="en-IN" dirty="0"/>
              <a:t>References</a:t>
            </a:r>
          </a:p>
        </p:txBody>
      </p:sp>
      <p:sp>
        <p:nvSpPr>
          <p:cNvPr id="3" name="Content Placeholder 2">
            <a:extLst>
              <a:ext uri="{FF2B5EF4-FFF2-40B4-BE49-F238E27FC236}">
                <a16:creationId xmlns:a16="http://schemas.microsoft.com/office/drawing/2014/main" id="{329D3B0E-1523-44A9-BA3F-7F1A684C0CB6}"/>
              </a:ext>
            </a:extLst>
          </p:cNvPr>
          <p:cNvSpPr>
            <a:spLocks noGrp="1"/>
          </p:cNvSpPr>
          <p:nvPr>
            <p:ph idx="1"/>
          </p:nvPr>
        </p:nvSpPr>
        <p:spPr/>
        <p:txBody>
          <a:bodyPr/>
          <a:lstStyle/>
          <a:p>
            <a:r>
              <a:rPr lang="en-IN" dirty="0"/>
              <a:t>Research paper :</a:t>
            </a:r>
            <a:r>
              <a:rPr lang="en-IN" dirty="0">
                <a:hlinkClick r:id="rId2"/>
              </a:rPr>
              <a:t>https://ieeexplore.ieee.org/document/9165760?denied=</a:t>
            </a:r>
            <a:endParaRPr lang="en-IN" dirty="0"/>
          </a:p>
          <a:p>
            <a:r>
              <a:rPr lang="en-IN" dirty="0"/>
              <a:t>Technical indicators :</a:t>
            </a:r>
            <a:r>
              <a:rPr lang="en-IN" dirty="0">
                <a:hlinkClick r:id="rId3"/>
              </a:rPr>
              <a:t>https://www.investopedia.com/</a:t>
            </a:r>
            <a:endParaRPr lang="en-IN" dirty="0"/>
          </a:p>
          <a:p>
            <a:r>
              <a:rPr lang="en-IN" dirty="0"/>
              <a:t>Deep learning models :</a:t>
            </a:r>
            <a:r>
              <a:rPr lang="en-IN" dirty="0">
                <a:hlinkClick r:id="rId4"/>
              </a:rPr>
              <a:t>http://www.analyticsvidhya.com/</a:t>
            </a:r>
            <a:endParaRPr lang="en-IN" dirty="0"/>
          </a:p>
        </p:txBody>
      </p:sp>
    </p:spTree>
    <p:extLst>
      <p:ext uri="{BB962C8B-B14F-4D97-AF65-F5344CB8AC3E}">
        <p14:creationId xmlns:p14="http://schemas.microsoft.com/office/powerpoint/2010/main" val="28338030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48B425-7F99-4222-912B-9E8689C743CC}"/>
              </a:ext>
            </a:extLst>
          </p:cNvPr>
          <p:cNvSpPr>
            <a:spLocks noGrp="1"/>
          </p:cNvSpPr>
          <p:nvPr>
            <p:ph type="title"/>
          </p:nvPr>
        </p:nvSpPr>
        <p:spPr/>
        <p:txBody>
          <a:bodyPr/>
          <a:lstStyle/>
          <a:p>
            <a:r>
              <a:rPr lang="en-IN" dirty="0"/>
              <a:t>SECTIONS</a:t>
            </a:r>
          </a:p>
        </p:txBody>
      </p:sp>
      <p:sp>
        <p:nvSpPr>
          <p:cNvPr id="3" name="Content Placeholder 2">
            <a:extLst>
              <a:ext uri="{FF2B5EF4-FFF2-40B4-BE49-F238E27FC236}">
                <a16:creationId xmlns:a16="http://schemas.microsoft.com/office/drawing/2014/main" id="{9FD491FE-07E8-449F-962E-87289C6EFD3E}"/>
              </a:ext>
            </a:extLst>
          </p:cNvPr>
          <p:cNvSpPr>
            <a:spLocks noGrp="1"/>
          </p:cNvSpPr>
          <p:nvPr>
            <p:ph idx="1"/>
          </p:nvPr>
        </p:nvSpPr>
        <p:spPr/>
        <p:txBody>
          <a:bodyPr/>
          <a:lstStyle/>
          <a:p>
            <a:r>
              <a:rPr lang="en-IN" dirty="0"/>
              <a:t>PART 1-INTRODUCTION</a:t>
            </a:r>
          </a:p>
          <a:p>
            <a:r>
              <a:rPr lang="en-IN" dirty="0"/>
              <a:t>PART 2-RESEARCH DATA</a:t>
            </a:r>
          </a:p>
          <a:p>
            <a:r>
              <a:rPr lang="en-IN" dirty="0"/>
              <a:t>PART 3-PREDICTION MODELS</a:t>
            </a:r>
          </a:p>
          <a:p>
            <a:r>
              <a:rPr lang="en-IN" dirty="0"/>
              <a:t>PART 4-EXPERIMENTAL RESULTS</a:t>
            </a:r>
          </a:p>
          <a:p>
            <a:r>
              <a:rPr lang="en-IN" dirty="0"/>
              <a:t>PART 5-CONCLUSION</a:t>
            </a:r>
          </a:p>
        </p:txBody>
      </p:sp>
    </p:spTree>
    <p:extLst>
      <p:ext uri="{BB962C8B-B14F-4D97-AF65-F5344CB8AC3E}">
        <p14:creationId xmlns:p14="http://schemas.microsoft.com/office/powerpoint/2010/main" val="13226196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0684FC-DB87-45CF-9359-3104185FF9DD}"/>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C334B832-2CD9-4C4C-B83D-6ECD37436437}"/>
              </a:ext>
            </a:extLst>
          </p:cNvPr>
          <p:cNvSpPr>
            <a:spLocks noGrp="1"/>
          </p:cNvSpPr>
          <p:nvPr>
            <p:ph idx="1"/>
          </p:nvPr>
        </p:nvSpPr>
        <p:spPr>
          <a:xfrm>
            <a:off x="913795" y="1732449"/>
            <a:ext cx="10353762" cy="4515951"/>
          </a:xfrm>
        </p:spPr>
        <p:txBody>
          <a:bodyPr>
            <a:normAutofit lnSpcReduction="10000"/>
          </a:bodyPr>
          <a:lstStyle/>
          <a:p>
            <a:r>
              <a:rPr lang="en-US" dirty="0"/>
              <a:t>The task of stock prediction has always been a challenging problem for statistics experts and finance.</a:t>
            </a:r>
          </a:p>
          <a:p>
            <a:r>
              <a:rPr lang="en-US" dirty="0"/>
              <a:t>There are two ways for stock market prediction. </a:t>
            </a:r>
          </a:p>
          <a:p>
            <a:pPr lvl="1"/>
            <a:r>
              <a:rPr lang="en-US" dirty="0"/>
              <a:t>Fundamental analysis</a:t>
            </a:r>
          </a:p>
          <a:p>
            <a:pPr lvl="1"/>
            <a:r>
              <a:rPr lang="en-US" dirty="0"/>
              <a:t>Technical analysis</a:t>
            </a:r>
          </a:p>
          <a:p>
            <a:r>
              <a:rPr lang="en-US" dirty="0"/>
              <a:t>The data gained from stock values are efficiently preprocessed and suitable algorithms are employed, the trend of stock values and index can be predicted</a:t>
            </a:r>
          </a:p>
          <a:p>
            <a:r>
              <a:rPr lang="en-US" dirty="0"/>
              <a:t>In this research, performance of nine machine learning models (Decision Tree, Random Forest, </a:t>
            </a:r>
            <a:r>
              <a:rPr lang="en-US" dirty="0" err="1"/>
              <a:t>Adaboost</a:t>
            </a:r>
            <a:r>
              <a:rPr lang="en-US" dirty="0"/>
              <a:t> , </a:t>
            </a:r>
            <a:r>
              <a:rPr lang="en-US" dirty="0" err="1"/>
              <a:t>XGBoost</a:t>
            </a:r>
            <a:r>
              <a:rPr lang="en-US" dirty="0"/>
              <a:t> , SVC, Naïve Bayes, KNN, Logistic Regression and ANN) and two deep learning methods (RNN and LSTM) are analyzed to predict stock market movement</a:t>
            </a:r>
          </a:p>
          <a:p>
            <a:r>
              <a:rPr lang="en-US" dirty="0"/>
              <a:t>Ten technical indicators are utilized as inputs to the models</a:t>
            </a:r>
          </a:p>
          <a:p>
            <a:endParaRPr lang="en-IN" dirty="0"/>
          </a:p>
        </p:txBody>
      </p:sp>
    </p:spTree>
    <p:extLst>
      <p:ext uri="{BB962C8B-B14F-4D97-AF65-F5344CB8AC3E}">
        <p14:creationId xmlns:p14="http://schemas.microsoft.com/office/powerpoint/2010/main" val="41128238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C94CA5-848C-480C-AE94-47AE05F9BCD0}"/>
              </a:ext>
            </a:extLst>
          </p:cNvPr>
          <p:cNvSpPr>
            <a:spLocks noGrp="1"/>
          </p:cNvSpPr>
          <p:nvPr>
            <p:ph type="title"/>
          </p:nvPr>
        </p:nvSpPr>
        <p:spPr/>
        <p:txBody>
          <a:bodyPr/>
          <a:lstStyle/>
          <a:p>
            <a:r>
              <a:rPr lang="en-IN" dirty="0"/>
              <a:t>TECHNICAL INDICATORS</a:t>
            </a:r>
          </a:p>
        </p:txBody>
      </p:sp>
      <p:pic>
        <p:nvPicPr>
          <p:cNvPr id="5" name="Content Placeholder 4">
            <a:extLst>
              <a:ext uri="{FF2B5EF4-FFF2-40B4-BE49-F238E27FC236}">
                <a16:creationId xmlns:a16="http://schemas.microsoft.com/office/drawing/2014/main" id="{9259AD1D-80D2-41E5-A999-13E0EBDDF1CD}"/>
              </a:ext>
            </a:extLst>
          </p:cNvPr>
          <p:cNvPicPr>
            <a:picLocks noGrp="1" noChangeAspect="1"/>
          </p:cNvPicPr>
          <p:nvPr>
            <p:ph idx="1"/>
          </p:nvPr>
        </p:nvPicPr>
        <p:blipFill>
          <a:blip r:embed="rId2"/>
          <a:stretch>
            <a:fillRect/>
          </a:stretch>
        </p:blipFill>
        <p:spPr>
          <a:xfrm>
            <a:off x="3981031" y="1731963"/>
            <a:ext cx="4220412" cy="4059237"/>
          </a:xfrm>
        </p:spPr>
      </p:pic>
    </p:spTree>
    <p:extLst>
      <p:ext uri="{BB962C8B-B14F-4D97-AF65-F5344CB8AC3E}">
        <p14:creationId xmlns:p14="http://schemas.microsoft.com/office/powerpoint/2010/main" val="29266717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975BAE-A7BD-4AF1-B665-A0A2747257FC}"/>
              </a:ext>
            </a:extLst>
          </p:cNvPr>
          <p:cNvSpPr>
            <a:spLocks noGrp="1"/>
          </p:cNvSpPr>
          <p:nvPr>
            <p:ph type="title"/>
          </p:nvPr>
        </p:nvSpPr>
        <p:spPr/>
        <p:txBody>
          <a:bodyPr/>
          <a:lstStyle/>
          <a:p>
            <a:r>
              <a:rPr lang="en-IN" dirty="0"/>
              <a:t>RESEARCH DATA</a:t>
            </a:r>
          </a:p>
        </p:txBody>
      </p:sp>
      <p:sp>
        <p:nvSpPr>
          <p:cNvPr id="3" name="Content Placeholder 2">
            <a:extLst>
              <a:ext uri="{FF2B5EF4-FFF2-40B4-BE49-F238E27FC236}">
                <a16:creationId xmlns:a16="http://schemas.microsoft.com/office/drawing/2014/main" id="{D0FC752E-4DA1-473B-BD68-3DADC0C40081}"/>
              </a:ext>
            </a:extLst>
          </p:cNvPr>
          <p:cNvSpPr>
            <a:spLocks noGrp="1"/>
          </p:cNvSpPr>
          <p:nvPr>
            <p:ph idx="1"/>
          </p:nvPr>
        </p:nvSpPr>
        <p:spPr/>
        <p:txBody>
          <a:bodyPr/>
          <a:lstStyle/>
          <a:p>
            <a:endParaRPr lang="en-US" dirty="0"/>
          </a:p>
          <a:p>
            <a:r>
              <a:rPr lang="en-IN" dirty="0"/>
              <a:t>CONTINOUS DATA</a:t>
            </a:r>
          </a:p>
          <a:p>
            <a:pPr lvl="1"/>
            <a:r>
              <a:rPr lang="en-US" dirty="0"/>
              <a:t>In this method, input values to prediction models are computed using various formulas  for each technical indicator. The indicators are normalized in the range of (0, +1) before using to prevent overwhelming smaller values by larger ones. The process of stock trend prediction with continuous data is shown below</a:t>
            </a:r>
          </a:p>
          <a:p>
            <a:pPr lvl="1"/>
            <a:endParaRPr lang="en-IN" dirty="0"/>
          </a:p>
        </p:txBody>
      </p:sp>
      <p:pic>
        <p:nvPicPr>
          <p:cNvPr id="5" name="Picture 4">
            <a:extLst>
              <a:ext uri="{FF2B5EF4-FFF2-40B4-BE49-F238E27FC236}">
                <a16:creationId xmlns:a16="http://schemas.microsoft.com/office/drawing/2014/main" id="{DC4A79BF-398B-484F-9855-2754858C5FDC}"/>
              </a:ext>
            </a:extLst>
          </p:cNvPr>
          <p:cNvPicPr>
            <a:picLocks noChangeAspect="1"/>
          </p:cNvPicPr>
          <p:nvPr/>
        </p:nvPicPr>
        <p:blipFill>
          <a:blip r:embed="rId2"/>
          <a:stretch>
            <a:fillRect/>
          </a:stretch>
        </p:blipFill>
        <p:spPr>
          <a:xfrm>
            <a:off x="3650106" y="3835115"/>
            <a:ext cx="4696480" cy="2543530"/>
          </a:xfrm>
          <a:prstGeom prst="rect">
            <a:avLst/>
          </a:prstGeom>
        </p:spPr>
      </p:pic>
    </p:spTree>
    <p:extLst>
      <p:ext uri="{BB962C8B-B14F-4D97-AF65-F5344CB8AC3E}">
        <p14:creationId xmlns:p14="http://schemas.microsoft.com/office/powerpoint/2010/main" val="24869784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896295-61C2-4695-863B-9A7AD958A46E}"/>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D83398B2-F565-4F7D-BA5E-D01922B51F6B}"/>
              </a:ext>
            </a:extLst>
          </p:cNvPr>
          <p:cNvSpPr>
            <a:spLocks noGrp="1"/>
          </p:cNvSpPr>
          <p:nvPr>
            <p:ph idx="1"/>
          </p:nvPr>
        </p:nvSpPr>
        <p:spPr/>
        <p:txBody>
          <a:bodyPr/>
          <a:lstStyle/>
          <a:p>
            <a:r>
              <a:rPr lang="en-IN" dirty="0"/>
              <a:t>BINARY DATA</a:t>
            </a:r>
          </a:p>
          <a:p>
            <a:pPr lvl="1"/>
            <a:r>
              <a:rPr lang="en-US" dirty="0"/>
              <a:t>In this approach, a new step is added to convert continuous values of indicators to binary data based on each indicator’s nature and property</a:t>
            </a:r>
          </a:p>
          <a:p>
            <a:pPr lvl="1"/>
            <a:endParaRPr lang="en-IN" dirty="0"/>
          </a:p>
        </p:txBody>
      </p:sp>
      <p:pic>
        <p:nvPicPr>
          <p:cNvPr id="5" name="Picture 4">
            <a:extLst>
              <a:ext uri="{FF2B5EF4-FFF2-40B4-BE49-F238E27FC236}">
                <a16:creationId xmlns:a16="http://schemas.microsoft.com/office/drawing/2014/main" id="{635AC86F-46C6-46C8-BE44-7FF94598206B}"/>
              </a:ext>
            </a:extLst>
          </p:cNvPr>
          <p:cNvPicPr>
            <a:picLocks noChangeAspect="1"/>
          </p:cNvPicPr>
          <p:nvPr/>
        </p:nvPicPr>
        <p:blipFill>
          <a:blip r:embed="rId2"/>
          <a:stretch>
            <a:fillRect/>
          </a:stretch>
        </p:blipFill>
        <p:spPr>
          <a:xfrm>
            <a:off x="3356494" y="3311962"/>
            <a:ext cx="4715533" cy="2133898"/>
          </a:xfrm>
          <a:prstGeom prst="rect">
            <a:avLst/>
          </a:prstGeom>
        </p:spPr>
      </p:pic>
    </p:spTree>
    <p:extLst>
      <p:ext uri="{BB962C8B-B14F-4D97-AF65-F5344CB8AC3E}">
        <p14:creationId xmlns:p14="http://schemas.microsoft.com/office/powerpoint/2010/main" val="15078939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1834C-44A7-4102-9E96-E700E8595F37}"/>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A892CD6F-600C-4F08-BD6E-6DEAD8E938F0}"/>
              </a:ext>
            </a:extLst>
          </p:cNvPr>
          <p:cNvSpPr>
            <a:spLocks noGrp="1"/>
          </p:cNvSpPr>
          <p:nvPr>
            <p:ph idx="1"/>
          </p:nvPr>
        </p:nvSpPr>
        <p:spPr/>
        <p:txBody>
          <a:bodyPr/>
          <a:lstStyle/>
          <a:p>
            <a:r>
              <a:rPr lang="en-US" dirty="0"/>
              <a:t>SMA and WMA: if current value is below the moving average then the trend is −1, otherwise it is +1.</a:t>
            </a:r>
          </a:p>
          <a:p>
            <a:r>
              <a:rPr lang="en-US" dirty="0"/>
              <a:t>MOM: if the value of MOM is positive then the trend is +1, otherwise it is −1. </a:t>
            </a:r>
          </a:p>
          <a:p>
            <a:r>
              <a:rPr lang="en-US" dirty="0"/>
              <a:t>STCK, STCD, LWR, MACD and ADO: if the current value (time t) is more than the previous price (time t-1) then the trend is +1, otherwise it is −1. </a:t>
            </a:r>
          </a:p>
          <a:p>
            <a:r>
              <a:rPr lang="en-US" dirty="0"/>
              <a:t>If the RSI value surpasses 70 then the trend is −1, and if the value goes below 30 then the trend is +1. For values between 30 and 70, if the current value (time t) is larger than the prior value (time t-1) then the trend is +1, otherwise it is −1</a:t>
            </a:r>
            <a:r>
              <a:rPr lang="en-IN" dirty="0"/>
              <a:t>.</a:t>
            </a:r>
          </a:p>
          <a:p>
            <a:r>
              <a:rPr lang="en-US" dirty="0"/>
              <a:t>CCI: if values surpass 200 then the trend is −1 and if values go below −200 then the trend is +1. For values between −200 and 200, if the current value (time t) is larger than the prior value (time t-1) then the trend is +1, otherwise it is −1.</a:t>
            </a:r>
          </a:p>
        </p:txBody>
      </p:sp>
    </p:spTree>
    <p:extLst>
      <p:ext uri="{BB962C8B-B14F-4D97-AF65-F5344CB8AC3E}">
        <p14:creationId xmlns:p14="http://schemas.microsoft.com/office/powerpoint/2010/main" val="694383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1B9E86-F6B4-4931-9ECC-33A7694707C2}"/>
              </a:ext>
            </a:extLst>
          </p:cNvPr>
          <p:cNvSpPr>
            <a:spLocks noGrp="1"/>
          </p:cNvSpPr>
          <p:nvPr>
            <p:ph type="title"/>
          </p:nvPr>
        </p:nvSpPr>
        <p:spPr/>
        <p:txBody>
          <a:bodyPr/>
          <a:lstStyle/>
          <a:p>
            <a:r>
              <a:rPr lang="en-IN" dirty="0"/>
              <a:t>PREDICTION MODELS</a:t>
            </a:r>
          </a:p>
        </p:txBody>
      </p:sp>
      <p:sp>
        <p:nvSpPr>
          <p:cNvPr id="3" name="Content Placeholder 2">
            <a:extLst>
              <a:ext uri="{FF2B5EF4-FFF2-40B4-BE49-F238E27FC236}">
                <a16:creationId xmlns:a16="http://schemas.microsoft.com/office/drawing/2014/main" id="{B4608E4D-279A-4090-9138-A71FFA3D4DDC}"/>
              </a:ext>
            </a:extLst>
          </p:cNvPr>
          <p:cNvSpPr>
            <a:spLocks noGrp="1"/>
          </p:cNvSpPr>
          <p:nvPr>
            <p:ph idx="1"/>
          </p:nvPr>
        </p:nvSpPr>
        <p:spPr/>
        <p:txBody>
          <a:bodyPr>
            <a:normAutofit lnSpcReduction="10000"/>
          </a:bodyPr>
          <a:lstStyle/>
          <a:p>
            <a:r>
              <a:rPr lang="en-IN" dirty="0"/>
              <a:t>DECISION TREE:</a:t>
            </a:r>
            <a:r>
              <a:rPr lang="en-US" dirty="0"/>
              <a:t>Decision Tree is a common supervised learning approach employed for both regression and classification problems</a:t>
            </a:r>
          </a:p>
          <a:p>
            <a:r>
              <a:rPr lang="en-US" dirty="0"/>
              <a:t>RANDOM FOREST :Great number of decision trees make a random forest model. The model basically averages the forecast result of trees, which is named a forest.</a:t>
            </a:r>
          </a:p>
          <a:p>
            <a:r>
              <a:rPr lang="en-US" dirty="0"/>
              <a:t>ADABOOST :The process of converting some weak learners to a powerful one is named Boosting method. AdaBoost is a specific type of Boosting that is an ensemble model to progress the predictions of every learning technique.</a:t>
            </a:r>
          </a:p>
          <a:p>
            <a:r>
              <a:rPr lang="en-US" dirty="0" err="1"/>
              <a:t>XGBoost</a:t>
            </a:r>
            <a:r>
              <a:rPr lang="en-US" dirty="0"/>
              <a:t> is a recent ensemble model based on decision trees. This employs the rules of Boosting for weak learners similarly. </a:t>
            </a:r>
            <a:r>
              <a:rPr lang="en-US" dirty="0" err="1"/>
              <a:t>XGBoost</a:t>
            </a:r>
            <a:r>
              <a:rPr lang="en-US" dirty="0"/>
              <a:t> was presented for better performance and speed compared to other tree-based models</a:t>
            </a:r>
          </a:p>
          <a:p>
            <a:r>
              <a:rPr lang="en-US" dirty="0"/>
              <a:t>ANNs are a prominent subset of machine learning algorithms that are usually single or multi-layer nets which fully connected together.</a:t>
            </a:r>
          </a:p>
          <a:p>
            <a:pPr marL="36900" indent="0">
              <a:buNone/>
            </a:pPr>
            <a:endParaRPr lang="en-IN" dirty="0"/>
          </a:p>
        </p:txBody>
      </p:sp>
    </p:spTree>
    <p:extLst>
      <p:ext uri="{BB962C8B-B14F-4D97-AF65-F5344CB8AC3E}">
        <p14:creationId xmlns:p14="http://schemas.microsoft.com/office/powerpoint/2010/main" val="9251679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CFCC90-7366-4276-ADF2-F8AD9FC2BCAC}"/>
              </a:ext>
            </a:extLst>
          </p:cNvPr>
          <p:cNvSpPr>
            <a:spLocks noGrp="1"/>
          </p:cNvSpPr>
          <p:nvPr>
            <p:ph type="title"/>
          </p:nvPr>
        </p:nvSpPr>
        <p:spPr/>
        <p:txBody>
          <a:bodyPr/>
          <a:lstStyle/>
          <a:p>
            <a:r>
              <a:rPr lang="en-IN" dirty="0"/>
              <a:t>MODEL PARAMETERS</a:t>
            </a:r>
          </a:p>
        </p:txBody>
      </p:sp>
      <p:pic>
        <p:nvPicPr>
          <p:cNvPr id="5" name="Content Placeholder 4">
            <a:extLst>
              <a:ext uri="{FF2B5EF4-FFF2-40B4-BE49-F238E27FC236}">
                <a16:creationId xmlns:a16="http://schemas.microsoft.com/office/drawing/2014/main" id="{2774E3BF-91FF-46FD-831C-F5A22576D6CB}"/>
              </a:ext>
            </a:extLst>
          </p:cNvPr>
          <p:cNvPicPr>
            <a:picLocks noGrp="1" noChangeAspect="1"/>
          </p:cNvPicPr>
          <p:nvPr>
            <p:ph idx="1"/>
          </p:nvPr>
        </p:nvPicPr>
        <p:blipFill>
          <a:blip r:embed="rId2"/>
          <a:stretch>
            <a:fillRect/>
          </a:stretch>
        </p:blipFill>
        <p:spPr>
          <a:xfrm>
            <a:off x="1249063" y="1891761"/>
            <a:ext cx="2493437" cy="4059237"/>
          </a:xfrm>
        </p:spPr>
      </p:pic>
      <p:pic>
        <p:nvPicPr>
          <p:cNvPr id="7" name="Picture 6">
            <a:extLst>
              <a:ext uri="{FF2B5EF4-FFF2-40B4-BE49-F238E27FC236}">
                <a16:creationId xmlns:a16="http://schemas.microsoft.com/office/drawing/2014/main" id="{65210579-E99A-4BEE-BE69-511AC5D4E6AF}"/>
              </a:ext>
            </a:extLst>
          </p:cNvPr>
          <p:cNvPicPr>
            <a:picLocks noChangeAspect="1"/>
          </p:cNvPicPr>
          <p:nvPr/>
        </p:nvPicPr>
        <p:blipFill>
          <a:blip r:embed="rId3"/>
          <a:stretch>
            <a:fillRect/>
          </a:stretch>
        </p:blipFill>
        <p:spPr>
          <a:xfrm>
            <a:off x="4008214" y="1938060"/>
            <a:ext cx="3395763" cy="3997343"/>
          </a:xfrm>
          <a:prstGeom prst="rect">
            <a:avLst/>
          </a:prstGeom>
        </p:spPr>
      </p:pic>
      <p:pic>
        <p:nvPicPr>
          <p:cNvPr id="9" name="Picture 8">
            <a:extLst>
              <a:ext uri="{FF2B5EF4-FFF2-40B4-BE49-F238E27FC236}">
                <a16:creationId xmlns:a16="http://schemas.microsoft.com/office/drawing/2014/main" id="{831599B3-FD8C-4D26-979C-BD0C4D736C65}"/>
              </a:ext>
            </a:extLst>
          </p:cNvPr>
          <p:cNvPicPr>
            <a:picLocks noChangeAspect="1"/>
          </p:cNvPicPr>
          <p:nvPr/>
        </p:nvPicPr>
        <p:blipFill>
          <a:blip r:embed="rId4"/>
          <a:stretch>
            <a:fillRect/>
          </a:stretch>
        </p:blipFill>
        <p:spPr>
          <a:xfrm>
            <a:off x="7944122" y="1891761"/>
            <a:ext cx="2998815" cy="4147009"/>
          </a:xfrm>
          <a:prstGeom prst="rect">
            <a:avLst/>
          </a:prstGeom>
        </p:spPr>
      </p:pic>
    </p:spTree>
    <p:extLst>
      <p:ext uri="{BB962C8B-B14F-4D97-AF65-F5344CB8AC3E}">
        <p14:creationId xmlns:p14="http://schemas.microsoft.com/office/powerpoint/2010/main" val="121886988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docProps/app.xml><?xml version="1.0" encoding="utf-8"?>
<Properties xmlns="http://schemas.openxmlformats.org/officeDocument/2006/extended-properties" xmlns:vt="http://schemas.openxmlformats.org/officeDocument/2006/docPropsVTypes">
  <Template>TM04033929[[fn=Slate]]</Template>
  <TotalTime>432</TotalTime>
  <Words>904</Words>
  <Application>Microsoft Office PowerPoint</Application>
  <PresentationFormat>Widescreen</PresentationFormat>
  <Paragraphs>52</Paragraphs>
  <Slides>14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Calisto MT</vt:lpstr>
      <vt:lpstr>Wingdings 2</vt:lpstr>
      <vt:lpstr>Slate</vt:lpstr>
      <vt:lpstr>Predicting Stock Market Trends Using Machine Learning and Deep Learning Algorithms MOJTABA NABIPOUR   POOYAN NAYYERI  HAMED JABANI  SHAHAB S.   AMIR MOSAVI </vt:lpstr>
      <vt:lpstr>SECTIONS</vt:lpstr>
      <vt:lpstr>INTRODUCTION</vt:lpstr>
      <vt:lpstr>TECHNICAL INDICATORS</vt:lpstr>
      <vt:lpstr>RESEARCH DATA</vt:lpstr>
      <vt:lpstr>PowerPoint Presentation</vt:lpstr>
      <vt:lpstr>PowerPoint Presentation</vt:lpstr>
      <vt:lpstr>PREDICTION MODELS</vt:lpstr>
      <vt:lpstr>MODEL PARAMETERS</vt:lpstr>
      <vt:lpstr>EXPERIMENTAL RESULTS</vt:lpstr>
      <vt:lpstr>PowerPoint Presentation</vt:lpstr>
      <vt:lpstr>CONCLUSION</vt:lpstr>
      <vt:lpstr>STRATEGY TO IMPLEMENTATION.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Stock Market Trends Using Machine Learning and Deep Learning Algorithms</dc:title>
  <dc:creator>1911028_SY_MATHAMSETTY V V SASHANK SUBRAHMANYAM</dc:creator>
  <cp:lastModifiedBy>1911028_SY_MATHAMSETTY V V SASHANK SUBRAHMANYAM</cp:lastModifiedBy>
  <cp:revision>23</cp:revision>
  <dcterms:created xsi:type="dcterms:W3CDTF">2021-03-24T16:49:58Z</dcterms:created>
  <dcterms:modified xsi:type="dcterms:W3CDTF">2021-04-01T06:09:08Z</dcterms:modified>
</cp:coreProperties>
</file>