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8" r:id="rId11"/>
    <p:sldId id="270" r:id="rId12"/>
    <p:sldId id="271" r:id="rId13"/>
    <p:sldId id="266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24"/>
    <p:restoredTop sz="94719"/>
  </p:normalViewPr>
  <p:slideViewPr>
    <p:cSldViewPr snapToGrid="0">
      <p:cViewPr varScale="1">
        <p:scale>
          <a:sx n="83" d="100"/>
          <a:sy n="83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DC474-BEB3-47D7-A5FC-F116F5C804E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CDEE4-23D7-4A28-9B34-B091860FF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CDEE4-23D7-4A28-9B34-B091860FF92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12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E2B0-AC2C-4190-BEDE-FE8AB192C1B3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477D-4FB6-437D-AE76-4274AE28B912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1972-320F-48ED-B7EC-1AC4C8BDB7AB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0FD9-9F77-4119-A3BB-F072C7237E8D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85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A02-2084-421C-9B3D-5E0A17F2F8D6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D9A-5A9A-4F2B-A26A-A4ACA12E8952}" type="datetime1">
              <a:rPr lang="LID4096" smtClean="0"/>
              <a:t>06/24/2023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8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1DA-5F7E-4A9B-9CCB-A65237A30B75}" type="datetime1">
              <a:rPr lang="LID4096" smtClean="0"/>
              <a:t>06/24/2023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343-2867-43AE-98F6-98D8BE09380D}" type="datetime1">
              <a:rPr lang="LID4096" smtClean="0"/>
              <a:t>06/24/2023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22FB-ACDE-438F-94A1-062C4F73B68F}" type="datetime1">
              <a:rPr lang="LID4096" smtClean="0"/>
              <a:t>06/24/2023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0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D72DBD-752F-43A4-9648-332496B18607}" type="datetime1">
              <a:rPr lang="LID4096" smtClean="0"/>
              <a:t>06/24/2023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5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674-C400-4DF8-B0F6-DAE06DCCE608}" type="datetime1">
              <a:rPr lang="LID4096" smtClean="0"/>
              <a:t>06/24/2023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2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CBC18C-3A0D-4243-BB14-FA50D0D86E1A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4542-5BF5-10AB-19A2-A9D81B52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799" y="1741199"/>
            <a:ext cx="9171709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экспоненциальными сплайнами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363" y="4922982"/>
            <a:ext cx="42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Стахиев А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952" y="5412325"/>
            <a:ext cx="389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Чупраков П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3" y="2597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</a:t>
            </a:r>
            <a:r>
              <a:rPr lang="ru-RU" dirty="0" smtClean="0"/>
              <a:t>сплайнами</a:t>
            </a:r>
            <a:r>
              <a:rPr lang="en-US" dirty="0" smtClean="0"/>
              <a:t>.</a:t>
            </a:r>
            <a:r>
              <a:rPr lang="ru-RU" dirty="0" smtClean="0"/>
              <a:t> Методы склеивания</a:t>
            </a:r>
            <a:r>
              <a:rPr lang="en-US" dirty="0" smtClean="0"/>
              <a:t>.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3288"/>
                <a:ext cx="10045202" cy="4464026"/>
              </a:xfrm>
            </p:spPr>
            <p:txBody>
              <a:bodyPr>
                <a:norm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Имея набор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функций, построенных на тройках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заданных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точек (в виде экспоненты,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логарифма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прямой линии), приступаем к их склеиванию следующим образом: пусть на точках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пусть на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dirty="0"/>
              </a:p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Объект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3288"/>
                <a:ext cx="10045202" cy="4464026"/>
              </a:xfrm>
              <a:blipFill>
                <a:blip r:embed="rId3"/>
                <a:stretch>
                  <a:fillRect l="-303" r="-1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5548643" y="1017266"/>
            <a:ext cx="5901130" cy="7718547"/>
            <a:chOff x="5548643" y="1017266"/>
            <a:chExt cx="5901130" cy="7718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48643" y="5972651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43" y="5972651"/>
                  <a:ext cx="97302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00" t="-11667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Дуга 46"/>
            <p:cNvSpPr/>
            <p:nvPr/>
          </p:nvSpPr>
          <p:spPr>
            <a:xfrm rot="16739075">
              <a:off x="6190996" y="3477036"/>
              <a:ext cx="5025714" cy="5491840"/>
            </a:xfrm>
            <a:prstGeom prst="arc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Дуга 47"/>
            <p:cNvSpPr/>
            <p:nvPr/>
          </p:nvSpPr>
          <p:spPr>
            <a:xfrm rot="7169224">
              <a:off x="6779638" y="834688"/>
              <a:ext cx="3960637" cy="4325794"/>
            </a:xfrm>
            <a:prstGeom prst="arc">
              <a:avLst>
                <a:gd name="adj1" fmla="val 14410657"/>
                <a:gd name="adj2" fmla="val 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6005445" y="4640532"/>
              <a:ext cx="1630837" cy="1300899"/>
            </a:xfrm>
            <a:custGeom>
              <a:avLst/>
              <a:gdLst>
                <a:gd name="connsiteX0" fmla="*/ 0 w 1178350"/>
                <a:gd name="connsiteY0" fmla="*/ 1300899 h 1300899"/>
                <a:gd name="connsiteX1" fmla="*/ 56561 w 1178350"/>
                <a:gd name="connsiteY1" fmla="*/ 1131216 h 1300899"/>
                <a:gd name="connsiteX2" fmla="*/ 141402 w 1178350"/>
                <a:gd name="connsiteY2" fmla="*/ 904973 h 1300899"/>
                <a:gd name="connsiteX3" fmla="*/ 405352 w 1178350"/>
                <a:gd name="connsiteY3" fmla="*/ 518474 h 1300899"/>
                <a:gd name="connsiteX4" fmla="*/ 801278 w 1178350"/>
                <a:gd name="connsiteY4" fmla="*/ 169682 h 1300899"/>
                <a:gd name="connsiteX5" fmla="*/ 1178350 w 1178350"/>
                <a:gd name="connsiteY5" fmla="*/ 0 h 1300899"/>
                <a:gd name="connsiteX6" fmla="*/ 1178350 w 1178350"/>
                <a:gd name="connsiteY6" fmla="*/ 0 h 130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350" h="1300899">
                  <a:moveTo>
                    <a:pt x="0" y="1300899"/>
                  </a:moveTo>
                  <a:cubicBezTo>
                    <a:pt x="16497" y="1249051"/>
                    <a:pt x="32994" y="1197204"/>
                    <a:pt x="56561" y="1131216"/>
                  </a:cubicBezTo>
                  <a:cubicBezTo>
                    <a:pt x="80128" y="1065228"/>
                    <a:pt x="83270" y="1007097"/>
                    <a:pt x="141402" y="904973"/>
                  </a:cubicBezTo>
                  <a:cubicBezTo>
                    <a:pt x="199534" y="802849"/>
                    <a:pt x="295373" y="641022"/>
                    <a:pt x="405352" y="518474"/>
                  </a:cubicBezTo>
                  <a:cubicBezTo>
                    <a:pt x="515331" y="395926"/>
                    <a:pt x="672445" y="256094"/>
                    <a:pt x="801278" y="169682"/>
                  </a:cubicBezTo>
                  <a:cubicBezTo>
                    <a:pt x="930111" y="83270"/>
                    <a:pt x="1178350" y="0"/>
                    <a:pt x="1178350" y="0"/>
                  </a:cubicBezTo>
                  <a:lnTo>
                    <a:pt x="1178350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/>
            <p:cNvSpPr/>
            <p:nvPr/>
          </p:nvSpPr>
          <p:spPr>
            <a:xfrm>
              <a:off x="7636282" y="3755165"/>
              <a:ext cx="1465312" cy="885367"/>
            </a:xfrm>
            <a:custGeom>
              <a:avLst/>
              <a:gdLst>
                <a:gd name="connsiteX0" fmla="*/ 0 w 1465312"/>
                <a:gd name="connsiteY0" fmla="*/ 885367 h 885367"/>
                <a:gd name="connsiteX1" fmla="*/ 443059 w 1465312"/>
                <a:gd name="connsiteY1" fmla="*/ 772246 h 885367"/>
                <a:gd name="connsiteX2" fmla="*/ 838985 w 1465312"/>
                <a:gd name="connsiteY2" fmla="*/ 602563 h 885367"/>
                <a:gd name="connsiteX3" fmla="*/ 1168923 w 1465312"/>
                <a:gd name="connsiteY3" fmla="*/ 366893 h 885367"/>
                <a:gd name="connsiteX4" fmla="*/ 1432874 w 1465312"/>
                <a:gd name="connsiteY4" fmla="*/ 46382 h 885367"/>
                <a:gd name="connsiteX5" fmla="*/ 1451727 w 1465312"/>
                <a:gd name="connsiteY5" fmla="*/ 8675 h 88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5312" h="885367">
                  <a:moveTo>
                    <a:pt x="0" y="885367"/>
                  </a:moveTo>
                  <a:cubicBezTo>
                    <a:pt x="151614" y="852373"/>
                    <a:pt x="303228" y="819380"/>
                    <a:pt x="443059" y="772246"/>
                  </a:cubicBezTo>
                  <a:cubicBezTo>
                    <a:pt x="582890" y="725112"/>
                    <a:pt x="718008" y="670122"/>
                    <a:pt x="838985" y="602563"/>
                  </a:cubicBezTo>
                  <a:cubicBezTo>
                    <a:pt x="959962" y="535004"/>
                    <a:pt x="1069942" y="459590"/>
                    <a:pt x="1168923" y="366893"/>
                  </a:cubicBezTo>
                  <a:cubicBezTo>
                    <a:pt x="1267904" y="274196"/>
                    <a:pt x="1385740" y="106085"/>
                    <a:pt x="1432874" y="46382"/>
                  </a:cubicBezTo>
                  <a:cubicBezTo>
                    <a:pt x="1480008" y="-13321"/>
                    <a:pt x="1465867" y="-2323"/>
                    <a:pt x="1451727" y="8675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олилиния 38"/>
            <p:cNvSpPr/>
            <p:nvPr/>
          </p:nvSpPr>
          <p:spPr>
            <a:xfrm>
              <a:off x="9101594" y="2869045"/>
              <a:ext cx="1739802" cy="886120"/>
            </a:xfrm>
            <a:custGeom>
              <a:avLst/>
              <a:gdLst>
                <a:gd name="connsiteX0" fmla="*/ 0 w 1395167"/>
                <a:gd name="connsiteY0" fmla="*/ 886120 h 886120"/>
                <a:gd name="connsiteX1" fmla="*/ 150829 w 1395167"/>
                <a:gd name="connsiteY1" fmla="*/ 659876 h 886120"/>
                <a:gd name="connsiteX2" fmla="*/ 301658 w 1395167"/>
                <a:gd name="connsiteY2" fmla="*/ 480767 h 886120"/>
                <a:gd name="connsiteX3" fmla="*/ 584462 w 1395167"/>
                <a:gd name="connsiteY3" fmla="*/ 226243 h 886120"/>
                <a:gd name="connsiteX4" fmla="*/ 876693 w 1395167"/>
                <a:gd name="connsiteY4" fmla="*/ 75414 h 886120"/>
                <a:gd name="connsiteX5" fmla="*/ 1272618 w 1395167"/>
                <a:gd name="connsiteY5" fmla="*/ 18854 h 886120"/>
                <a:gd name="connsiteX6" fmla="*/ 1395167 w 1395167"/>
                <a:gd name="connsiteY6" fmla="*/ 0 h 88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67" h="886120">
                  <a:moveTo>
                    <a:pt x="0" y="886120"/>
                  </a:moveTo>
                  <a:cubicBezTo>
                    <a:pt x="50276" y="806777"/>
                    <a:pt x="100553" y="727435"/>
                    <a:pt x="150829" y="659876"/>
                  </a:cubicBezTo>
                  <a:cubicBezTo>
                    <a:pt x="201105" y="592317"/>
                    <a:pt x="229386" y="553039"/>
                    <a:pt x="301658" y="480767"/>
                  </a:cubicBezTo>
                  <a:cubicBezTo>
                    <a:pt x="373930" y="408495"/>
                    <a:pt x="488623" y="293802"/>
                    <a:pt x="584462" y="226243"/>
                  </a:cubicBezTo>
                  <a:cubicBezTo>
                    <a:pt x="680301" y="158684"/>
                    <a:pt x="762000" y="109979"/>
                    <a:pt x="876693" y="75414"/>
                  </a:cubicBezTo>
                  <a:cubicBezTo>
                    <a:pt x="991386" y="40849"/>
                    <a:pt x="1272618" y="18854"/>
                    <a:pt x="1272618" y="18854"/>
                  </a:cubicBezTo>
                  <a:lnTo>
                    <a:pt x="1395167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39"/>
            <p:cNvSpPr/>
            <p:nvPr/>
          </p:nvSpPr>
          <p:spPr>
            <a:xfrm>
              <a:off x="9003374" y="3677461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Блок-схема: узел 40"/>
            <p:cNvSpPr/>
            <p:nvPr/>
          </p:nvSpPr>
          <p:spPr>
            <a:xfrm>
              <a:off x="7543809" y="4562828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Блок-схема: узел 41"/>
            <p:cNvSpPr/>
            <p:nvPr/>
          </p:nvSpPr>
          <p:spPr>
            <a:xfrm>
              <a:off x="10743176" y="2808644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Блок-схема: узел 42"/>
            <p:cNvSpPr/>
            <p:nvPr/>
          </p:nvSpPr>
          <p:spPr>
            <a:xfrm>
              <a:off x="5901478" y="5838524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57668" y="4803917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668" y="4803917"/>
                  <a:ext cx="97302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000" t="-9836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516860" y="3134104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6860" y="3134104"/>
                  <a:ext cx="97302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00" t="-9836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354882" y="2419035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882" y="2419035"/>
                  <a:ext cx="97302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660" t="-11667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020605" y="4725937"/>
                  <a:ext cx="6771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(x</a:t>
                  </a:r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605" y="4725937"/>
                  <a:ext cx="67710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9836" r="-7207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21671" y="3618635"/>
                  <a:ext cx="671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(x</a:t>
                  </a:r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671" y="3618635"/>
                  <a:ext cx="67178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1667" r="-7273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032066" y="3891516"/>
                  <a:ext cx="716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066" y="3891516"/>
                  <a:ext cx="71635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7279" y="2628261"/>
                <a:ext cx="4359431" cy="28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i="1" dirty="0" smtClean="0">
                  <a:cs typeface="Times New Roman" panose="02020603050405020304" pitchFamily="18" charset="0"/>
                </a:endParaRPr>
              </a:p>
              <a:p>
                <a:endParaRPr lang="ru-RU" i="1" dirty="0"/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склеивающая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своем интервале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должна удовлетворять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условию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Иначе говоря, мы уверены, что истинная функция проходит где-то в зоне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628261"/>
                <a:ext cx="4359431" cy="2805640"/>
              </a:xfrm>
              <a:prstGeom prst="rect">
                <a:avLst/>
              </a:prstGeom>
              <a:blipFill>
                <a:blip r:embed="rId11"/>
                <a:stretch>
                  <a:fillRect l="-699" r="-699" b="-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9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Интерполяция экспоненциальными сплайнами</a:t>
            </a:r>
            <a:r>
              <a:rPr lang="en-US" sz="4300"/>
              <a:t>.</a:t>
            </a:r>
            <a:r>
              <a:rPr lang="ru-RU" sz="4300"/>
              <a:t> Методы склеивания</a:t>
            </a:r>
            <a:r>
              <a:rPr lang="en-US" sz="4300"/>
              <a:t>.</a:t>
            </a:r>
            <a:endParaRPr lang="ru-RU" sz="4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</p:spPr>
            <p:txBody>
              <a:bodyPr>
                <a:normAutofit fontScale="25000" lnSpcReduction="20000"/>
              </a:bodyPr>
              <a:lstStyle/>
              <a:p>
                <a:pPr indent="0" algn="just">
                  <a:buNone/>
                </a:pPr>
                <a:r>
                  <a:rPr lang="ru-RU" sz="7200" dirty="0" smtClean="0">
                    <a:solidFill>
                      <a:schemeClr val="tx1"/>
                    </a:solidFill>
                  </a:rPr>
                  <a:t>Наиболее простым </a:t>
                </a:r>
                <a:r>
                  <a:rPr lang="ru-RU" sz="7200" dirty="0">
                    <a:solidFill>
                      <a:schemeClr val="tx1"/>
                    </a:solidFill>
                  </a:rPr>
                  <a:t>вариантом является усреднение:</a:t>
                </a: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ru-RU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marL="0" indent="457200" algn="just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случае гарантируется, что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итоговая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будет всегда возрастающая (или убывающая). Непрерывность производной не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соблюдается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но существует возможность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регулировать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изломы за счет выбора видов функций (экспонента или логарифм) и вариантов их склеивания (по горизонтали или по вертикали) в их комбинированных комбинациях. </a:t>
                </a:r>
                <a:endParaRPr lang="ru-RU" sz="6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  <a:blipFill>
                <a:blip r:embed="rId2"/>
                <a:stretch>
                  <a:fillRect l="-2532" t="-2488" r="-2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Chart, line chart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5040" y="1845734"/>
            <a:ext cx="5120324" cy="387572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Интерполяция экспоненциальными сплайнами</a:t>
            </a:r>
            <a:r>
              <a:rPr lang="en-US" sz="4300"/>
              <a:t>.</a:t>
            </a:r>
            <a:r>
              <a:rPr lang="ru-RU" sz="4300"/>
              <a:t> Методы склеивания</a:t>
            </a:r>
            <a:r>
              <a:rPr lang="en-US" sz="4300"/>
              <a:t>.</a:t>
            </a:r>
            <a:endParaRPr lang="ru-RU" sz="4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</p:spPr>
            <p:txBody>
              <a:bodyPr>
                <a:normAutofit fontScale="25000" lnSpcReduction="20000"/>
              </a:bodyPr>
              <a:lstStyle/>
              <a:p>
                <a:pPr indent="0" algn="just"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Наиболее простым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вариантом является усреднение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ru-RU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варианте первая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производная</a:t>
                </a:r>
                <a:r>
                  <a:rPr lang="en-US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9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8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ru-RU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обладает свойством непрерывности; при этом </a:t>
                </a:r>
                <a14:m>
                  <m:oMath xmlns:m="http://schemas.openxmlformats.org/officeDocument/2006/math"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  <a:blipFill>
                <a:blip r:embed="rId2"/>
                <a:stretch>
                  <a:fillRect l="-1899" t="-2955" r="-3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555" y="1841056"/>
            <a:ext cx="4937125" cy="395262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59" y="1917283"/>
            <a:ext cx="7176077" cy="436257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83559" y="1917283"/>
            <a:ext cx="7176077" cy="4362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5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методов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1846262"/>
            <a:ext cx="4938712" cy="4022725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1846262"/>
            <a:ext cx="49371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СРАВНЕНИЕ 2 ВАРИАНТОВ ИНТЕРПОЛЯЦИИ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4500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пример тестовой интерполяции функции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нецелочисленных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точках аргумента. Результаты представлены в табл. 3. Как оказалось, вариант H(x) обеспечивает приближение лучше, чем вариант G(x). Непрерывность производной G'(x) совсем не означает, что она более точно повторяет y'(x).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086" r="-3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7334" y="1846263"/>
            <a:ext cx="4818932" cy="40227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277334" y="2073897"/>
            <a:ext cx="4818932" cy="134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СРАВНЕНИЕ 2 ВАРИАНТОВ ИНТЕРПОЛЯЦИИ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10" y="1895059"/>
            <a:ext cx="3999345" cy="4395368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008555" y="1870626"/>
            <a:ext cx="3820536" cy="44599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245" y="1909847"/>
            <a:ext cx="3901209" cy="442075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1780" y="1772163"/>
                <a:ext cx="1094402" cy="403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80" y="1772163"/>
                <a:ext cx="1094402" cy="403572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435" y="1798450"/>
                <a:ext cx="1448665" cy="403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=1/2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5" y="1798450"/>
                <a:ext cx="1448665" cy="403572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242292" y="1931370"/>
            <a:ext cx="197627" cy="179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17593" y="1931370"/>
            <a:ext cx="197627" cy="1791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15220" y="1798450"/>
                <a:ext cx="2244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20" y="1798450"/>
                <a:ext cx="224458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259212" y="1931513"/>
            <a:ext cx="197627" cy="178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65671" y="1931512"/>
            <a:ext cx="197627" cy="1789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82254" y="1780798"/>
                <a:ext cx="22429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54" y="1780798"/>
                <a:ext cx="2242913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9548566" y="2202022"/>
                <a:ext cx="10079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566" y="2202022"/>
                <a:ext cx="100790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822927" y="2286136"/>
                <a:ext cx="9087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sz="4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27" y="2286136"/>
                <a:ext cx="908775" cy="523220"/>
              </a:xfrm>
              <a:prstGeom prst="rect">
                <a:avLst/>
              </a:prstGeom>
              <a:blipFill>
                <a:blip r:embed="rId11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293272" y="1793756"/>
                <a:ext cx="1448665" cy="403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=1/2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272" y="1793756"/>
                <a:ext cx="1448665" cy="403572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8110049" y="1926819"/>
            <a:ext cx="197627" cy="178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9716508" y="1926818"/>
            <a:ext cx="197627" cy="1789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833091" y="1776104"/>
                <a:ext cx="22429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091" y="1776104"/>
                <a:ext cx="2242913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4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Цели курсовой работы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Рассмотреть несколько методов интерполяции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Изучить метод интерполяции экспоненциальными сплайнами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Провести исследование данного метода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Реализовать исследуемый метод в программной среде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Исходные данные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ru-RU" dirty="0">
                    <a:solidFill>
                      <a:schemeClr val="tx1"/>
                    </a:solidFill>
                  </a:rPr>
                  <a:t>набор точек</a:t>
                </a:r>
                <a:r>
                  <a:rPr lang="en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DE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...,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Требуется найти функцию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такую что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  <a:blipFill>
                <a:blip r:embed="rId2"/>
                <a:stretch>
                  <a:fillRect l="-1346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167BC1B-24D4-350E-9F4A-8DE667DC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982"/>
            <a:ext cx="5731510" cy="463679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Линейная интерполяция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1161" y="1791854"/>
                <a:ext cx="4986130" cy="4667931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ru-RU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является кусочно-линейной</a:t>
                </a:r>
                <a:r>
                  <a:rPr lang="en-US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5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⋅</m:t>
                      </m:r>
                      <m:r>
                        <a:rPr lang="ru-RU" sz="62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</m:t>
                      </m:r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6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62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43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Достоинства</a:t>
                </a:r>
                <a:r>
                  <a:rPr lang="en-US" sz="62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62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 требует сложных вычислений</a:t>
                </a:r>
                <a:endParaRPr lang="ru-RU" sz="6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Недостатки</a:t>
                </a:r>
                <a:r>
                  <a:rPr lang="en-US" sz="62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62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не является </a:t>
                </a:r>
                <a:r>
                  <a:rPr lang="ru-RU" sz="6200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непрерывно дифференцируемой</a:t>
                </a:r>
              </a:p>
              <a:p>
                <a:pPr marL="0" indent="0">
                  <a:buNone/>
                </a:pPr>
                <a:endParaRPr lang="ru-RU" sz="6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161" y="1791854"/>
                <a:ext cx="4986130" cy="4667931"/>
              </a:xfrm>
              <a:blipFill>
                <a:blip r:embed="rId2"/>
                <a:stretch>
                  <a:fillRect l="-3178" t="-26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F11BECF-0CC1-537B-E7A9-2C48BA3E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91" y="1786899"/>
            <a:ext cx="5731510" cy="4540010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6939447" y="1958037"/>
            <a:ext cx="4548156" cy="3722407"/>
            <a:chOff x="7629236" y="1871637"/>
            <a:chExt cx="4548156" cy="3722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00571" y="4656105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571" y="4656105"/>
                  <a:ext cx="554182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421655" y="491693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1655" y="4916936"/>
                  <a:ext cx="554182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6484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71562" y="400336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562" y="4003362"/>
                  <a:ext cx="554182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502835" y="3801227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2835" y="3801227"/>
                  <a:ext cx="554182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099"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560858" y="247102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0858" y="2471022"/>
                  <a:ext cx="55418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6484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892674" y="1871637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2674" y="1871637"/>
                  <a:ext cx="554182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1099"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623210" y="2104687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3210" y="2104687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1111" r="-15556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Полиномиальная интерполяция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Функция является полиномом порядка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N-1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... 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endParaRPr lang="en-US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Достоинства</a:t>
                </a:r>
                <a:r>
                  <a:rPr lang="en-US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kern="1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</a:t>
                </a: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является бесконечно дифференцируемой</a:t>
                </a:r>
                <a:endParaRPr lang="ru-RU" sz="2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Недостатки</a:t>
                </a:r>
                <a:r>
                  <a:rPr lang="en-US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kern="1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Плохая </a:t>
                </a: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обусловленность решения, переобучение при большом количестве точек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  <a:blipFill>
                <a:blip r:embed="rId2"/>
                <a:stretch>
                  <a:fillRect l="-2621" t="-2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2769EA2-7D0F-3205-95DA-F4A5FE59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29" y="1847417"/>
            <a:ext cx="5426709" cy="4017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pPr indent="4572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ru-RU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 ... 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sz="1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" t="-649" r="-525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Интерполяция кубическими сплайнами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618" y="1834861"/>
                <a:ext cx="5131603" cy="4327525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ru-RU" sz="7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каждом сегмента функция является полиномом 3 степени.</a:t>
                </a:r>
                <a:endParaRPr lang="en-US" sz="7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DE" sz="6000" b="1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7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функции на концах отрезка должны совпадать с узловыми значениями: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и  </m:t>
                    </m:r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7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производные полиномов на соседних отрезках должны совпадать в точках пересечения: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7200" b="1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Достоинства</a:t>
                </a:r>
                <a:r>
                  <a:rPr lang="en-US" sz="72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72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является дважды дифференцируемой</a:t>
                </a:r>
                <a:endParaRPr lang="ru-RU" sz="7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7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Недостатки</a:t>
                </a:r>
                <a:r>
                  <a:rPr lang="en-US" sz="7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kern="1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Большой </a:t>
                </a:r>
                <a:r>
                  <a:rPr lang="ru-RU" sz="7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объем вычислений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18" y="1834861"/>
                <a:ext cx="5131603" cy="4327525"/>
              </a:xfrm>
              <a:blipFill>
                <a:blip r:embed="rId2"/>
                <a:stretch>
                  <a:fillRect l="-2850" t="-2535" r="-17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BCDCF1-FDA1-9ECE-42F0-33FEB57B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861"/>
            <a:ext cx="5731510" cy="432752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</p:spPr>
            <p:txBody>
              <a:bodyPr>
                <a:normAutofit/>
              </a:bodyPr>
              <a:lstStyle/>
              <a:p>
                <a:r>
                  <a:rPr lang="ru-RU" kern="1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представляется через базисные экспоненты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kern="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вычисления коэффициентов в общем требуется применять численные методы решения уравнений.</a:t>
                </a: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  <a:blipFill>
                <a:blip r:embed="rId2"/>
                <a:stretch>
                  <a:fillRect l="-1131" t="-1401" r="-2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2" y="1825625"/>
            <a:ext cx="4900237" cy="43275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6C1E-05CB-99A4-700B-A6807DBF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130" cy="4351338"/>
          </a:xfrm>
        </p:spPr>
        <p:txBody>
          <a:bodyPr>
            <a:normAutofit/>
          </a:bodyPr>
          <a:lstStyle/>
          <a:p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731510" cy="4327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457200" algn="just">
                  <a:buFont typeface="Arial" panose="020B0604020202020204" pitchFamily="34" charset="0"/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исходных данных с равномерным шагом по</a:t>
                </a:r>
                <a:r>
                  <a:rPr lang="en-US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ru-RU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существуют готовые формулы для коэффициентов.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ru-RU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8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DE" sz="1800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400" b="1" kern="1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Достоинства</a:t>
                </a:r>
                <a:r>
                  <a:rPr lang="en-US" sz="2300" b="1" kern="1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en-US" sz="2300" b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Высокое качество интерполяции при малых вычислительных затратах</a:t>
                </a:r>
              </a:p>
              <a:p>
                <a:pPr marL="0" indent="0">
                  <a:buNone/>
                </a:pPr>
                <a:r>
                  <a:rPr lang="ru-RU" sz="2400" b="1" kern="1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Недостатки</a:t>
                </a:r>
                <a:r>
                  <a:rPr lang="en-US" sz="2300" b="1" kern="1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300" b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Подходит только для монотонных функций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  <a:blipFill>
                <a:blip r:embed="rId4"/>
                <a:stretch>
                  <a:fillRect l="-1222" t="-2381" r="-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87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построения функции с неравномерными шагами воспользуемся итерационным методом Ньютона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корректируя коэффициент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находятся исходя из системы уравнений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9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func>
                                <m:func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9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9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ru-RU" sz="9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func>
                                <m:func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9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9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ru-RU" sz="9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ru-RU" sz="9600" dirty="0"/>
              </a:p>
              <a:p>
                <a:pPr marL="0" indent="457200" algn="ctr">
                  <a:lnSpc>
                    <a:spcPct val="100000"/>
                  </a:lnSpc>
                  <a:buNone/>
                </a:pPr>
                <a:endParaRPr lang="ru-RU" sz="80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endParaRPr lang="ru-RU" sz="2000" i="1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  <a:blipFill>
                <a:blip r:embed="rId2"/>
                <a:stretch>
                  <a:fillRect l="-1440" t="-2008" r="-1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51220F-07B5-1138-3734-218281A2F21B}"/>
              </a:ext>
            </a:extLst>
          </p:cNvPr>
          <p:cNvSpPr txBox="1">
            <a:spLocks/>
          </p:cNvSpPr>
          <p:nvPr/>
        </p:nvSpPr>
        <p:spPr>
          <a:xfrm>
            <a:off x="974035" y="1514764"/>
            <a:ext cx="4850295" cy="46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Ретр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Ретр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2082</Words>
  <Application>Microsoft Office PowerPoint</Application>
  <PresentationFormat>Широкоэкранный</PresentationFormat>
  <Paragraphs>135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Ретро</vt:lpstr>
      <vt:lpstr>Интерполяция экспоненциальными сплайнами</vt:lpstr>
      <vt:lpstr>Цели курсовой работы:</vt:lpstr>
      <vt:lpstr>Постановка задачи</vt:lpstr>
      <vt:lpstr>Линейная интерполяция</vt:lpstr>
      <vt:lpstr>Полиномиальная интерполяция</vt:lpstr>
      <vt:lpstr>Интерполяция кубическими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сплайнами. Методы склеивания.</vt:lpstr>
      <vt:lpstr>Интерполяция экспоненциальными сплайнами. Методы склеивания.</vt:lpstr>
      <vt:lpstr>Интерполяция экспоненциальными сплайнами. Методы склеивания.</vt:lpstr>
      <vt:lpstr>Программная реализация</vt:lpstr>
      <vt:lpstr>Сравнение методов</vt:lpstr>
      <vt:lpstr>СРАВНЕНИЕ 2 ВАРИАНТОВ ИНТЕРПОЛЯЦИИ</vt:lpstr>
      <vt:lpstr>СРАВНЕНИЕ 2 ВАРИАНТОВ ИНТЕРПОЛЯЦИИ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Интерполяция экспоненциальных сплайнов</dc:title>
  <dc:creator>Чупин Максим Николаевич</dc:creator>
  <cp:lastModifiedBy>Александр Стахиев</cp:lastModifiedBy>
  <cp:revision>69</cp:revision>
  <dcterms:created xsi:type="dcterms:W3CDTF">2023-03-09T11:30:58Z</dcterms:created>
  <dcterms:modified xsi:type="dcterms:W3CDTF">2023-06-24T13:05:18Z</dcterms:modified>
</cp:coreProperties>
</file>