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4"/>
    <p:restoredTop sz="94719"/>
  </p:normalViewPr>
  <p:slideViewPr>
    <p:cSldViewPr snapToGrid="0">
      <p:cViewPr varScale="1">
        <p:scale>
          <a:sx n="83" d="100"/>
          <a:sy n="83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8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856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883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78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9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04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50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22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250A73-6D61-5240-A7AB-D977C66BF462}" type="datetimeFigureOut">
              <a:rPr lang="en-DE" smtClean="0"/>
              <a:t>06/18/2023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4542-5BF5-10AB-19A2-A9D81B528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799" y="1741199"/>
            <a:ext cx="9171709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экспоненциальными сплайнами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29363" y="4922982"/>
            <a:ext cx="42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3 курса Стахиев А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1952" y="5412325"/>
            <a:ext cx="389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Чупраков П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9" y="2032000"/>
            <a:ext cx="4937760" cy="3837094"/>
          </a:xfrm>
        </p:spPr>
        <p:txBody>
          <a:bodyPr>
            <a:normAutofit fontScale="92500" lnSpcReduction="10000"/>
          </a:bodyPr>
          <a:lstStyle/>
          <a:p>
            <a:pPr indent="450000" algn="just"/>
            <a:r>
              <a:rPr lang="ru-RU" dirty="0" smtClean="0"/>
              <a:t>Первые 2 строки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Y</a:t>
            </a:r>
            <a:r>
              <a:rPr lang="ru-RU" dirty="0" smtClean="0"/>
              <a:t> представляют соответствующие координаты множества точек в размере 10</a:t>
            </a:r>
            <a:r>
              <a:rPr lang="en-US" dirty="0" smtClean="0"/>
              <a:t>,</a:t>
            </a:r>
            <a:r>
              <a:rPr lang="ru-RU" dirty="0" smtClean="0"/>
              <a:t> через которые должна проходить сплайн-функция</a:t>
            </a:r>
            <a:r>
              <a:rPr lang="en-US" dirty="0" smtClean="0"/>
              <a:t>.</a:t>
            </a:r>
            <a:endParaRPr lang="ru-RU" dirty="0" smtClean="0"/>
          </a:p>
          <a:p>
            <a:pPr indent="450000" algn="just"/>
            <a:r>
              <a:rPr lang="ru-RU" dirty="0" smtClean="0"/>
              <a:t>Пол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i="1" dirty="0" smtClean="0"/>
              <a:t>построить</a:t>
            </a:r>
            <a:r>
              <a:rPr lang="en-US" i="1" dirty="0" smtClean="0"/>
              <a:t>” </a:t>
            </a:r>
            <a:r>
              <a:rPr lang="ru-RU" i="1" dirty="0" smtClean="0"/>
              <a:t> </a:t>
            </a:r>
            <a:r>
              <a:rPr lang="ru-RU" dirty="0" smtClean="0"/>
              <a:t>выводить на график точки</a:t>
            </a:r>
            <a:r>
              <a:rPr lang="en-US" dirty="0" smtClean="0"/>
              <a:t>, </a:t>
            </a:r>
            <a:r>
              <a:rPr lang="ru-RU" dirty="0" smtClean="0"/>
              <a:t>введенные в ячейки</a:t>
            </a:r>
            <a:r>
              <a:rPr lang="en-US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Поле </a:t>
            </a:r>
            <a:r>
              <a:rPr lang="en-US" dirty="0" smtClean="0"/>
              <a:t>“</a:t>
            </a:r>
            <a:r>
              <a:rPr lang="ru-RU" i="1" dirty="0" smtClean="0"/>
              <a:t>построить сплайн-функцию</a:t>
            </a:r>
            <a:r>
              <a:rPr lang="en-US" i="1" dirty="0" smtClean="0"/>
              <a:t>”</a:t>
            </a:r>
            <a:r>
              <a:rPr lang="ru-RU" i="1" dirty="0" smtClean="0"/>
              <a:t> </a:t>
            </a:r>
            <a:r>
              <a:rPr lang="ru-RU" dirty="0" smtClean="0"/>
              <a:t>рисует кривую на графике согласно выбранному способу </a:t>
            </a:r>
            <a:r>
              <a:rPr lang="en-US" dirty="0" smtClean="0"/>
              <a:t>“</a:t>
            </a:r>
            <a:r>
              <a:rPr lang="ru-RU" i="1" dirty="0" smtClean="0"/>
              <a:t>склеивания</a:t>
            </a:r>
            <a:r>
              <a:rPr lang="en-US" i="1" dirty="0" smtClean="0"/>
              <a:t>”.</a:t>
            </a:r>
          </a:p>
          <a:p>
            <a:pPr indent="450000" algn="just"/>
            <a:r>
              <a:rPr lang="ru-RU" dirty="0" smtClean="0"/>
              <a:t>Для возможности автоматического заполнения ячеек действуют исходные данные из </a:t>
            </a:r>
            <a:r>
              <a:rPr lang="en-US" dirty="0" smtClean="0"/>
              <a:t>“</a:t>
            </a:r>
            <a:r>
              <a:rPr lang="ru-RU" i="1" dirty="0" smtClean="0"/>
              <a:t>файлов 1</a:t>
            </a:r>
            <a:r>
              <a:rPr lang="en-US" i="1" dirty="0" smtClean="0"/>
              <a:t>, 2, </a:t>
            </a:r>
            <a:r>
              <a:rPr lang="ru-RU" i="1" dirty="0" smtClean="0"/>
              <a:t>3</a:t>
            </a:r>
            <a:r>
              <a:rPr lang="en-US" dirty="0" smtClean="0"/>
              <a:t>”.</a:t>
            </a:r>
            <a:endParaRPr lang="ru-RU" dirty="0" smtClean="0"/>
          </a:p>
          <a:p>
            <a:pPr indent="450000" algn="just"/>
            <a:r>
              <a:rPr lang="ru-RU" dirty="0" smtClean="0"/>
              <a:t>Поле </a:t>
            </a:r>
            <a:r>
              <a:rPr lang="en-US" dirty="0" smtClean="0"/>
              <a:t>“</a:t>
            </a:r>
            <a:r>
              <a:rPr lang="ru-RU" i="1" dirty="0" smtClean="0"/>
              <a:t>очистить</a:t>
            </a:r>
            <a:r>
              <a:rPr lang="en-US" i="1" dirty="0" smtClean="0"/>
              <a:t>”</a:t>
            </a:r>
            <a:r>
              <a:rPr lang="ru-RU" i="1" dirty="0" smtClean="0"/>
              <a:t> </a:t>
            </a:r>
            <a:r>
              <a:rPr lang="ru-RU" dirty="0" smtClean="0"/>
              <a:t>очищает сам график и заполненные ячейки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5" name="Объект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137" y="1846263"/>
            <a:ext cx="478532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4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методов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9069" y="1846263"/>
            <a:ext cx="4814499" cy="4022725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8921" y="1846263"/>
            <a:ext cx="48157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3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Цели курсовой работы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Рассмотреть несколько методов интерполяции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Изучить метод интерполяции экспоненциальными сплайнами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Провести исследование данного метода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Реализовать исследуемый метод в программной среде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86130" cy="4351338"/>
              </a:xfrm>
            </p:spPr>
            <p:txBody>
              <a:bodyPr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Исходные данные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ru-RU" dirty="0">
                    <a:solidFill>
                      <a:schemeClr val="tx1"/>
                    </a:solidFill>
                  </a:rPr>
                  <a:t>набор точек</a:t>
                </a:r>
                <a:r>
                  <a:rPr lang="en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DE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ctrlPr>
                          <a:rPr lang="en-DE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..., </m:t>
                    </m:r>
                    <m:d>
                      <m:dPr>
                        <m:ctrlPr>
                          <a:rPr lang="en-DE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Требуется найти функцию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такую что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86130" cy="4351338"/>
              </a:xfrm>
              <a:blipFill>
                <a:blip r:embed="rId2"/>
                <a:stretch>
                  <a:fillRect l="-1346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167BC1B-24D4-350E-9F4A-8DE667DC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6982"/>
            <a:ext cx="5731510" cy="46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Линейная интерполяция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1854"/>
                <a:ext cx="4986130" cy="4378037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r>
                  <a:rPr lang="ru-RU" sz="6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является кусочно-линейной</a:t>
                </a:r>
                <a:r>
                  <a:rPr lang="en-US" sz="6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5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62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⋅</m:t>
                      </m:r>
                      <m:r>
                        <a:rPr lang="ru-RU" sz="62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</m:t>
                      </m:r>
                      <m:sSub>
                        <m:sSubPr>
                          <m:ctrlPr>
                            <a:rPr lang="en-DE" sz="62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6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6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6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sz="6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6200" kern="1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3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43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Плюсы</a:t>
                </a:r>
                <a:r>
                  <a:rPr lang="en-US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62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 требует сложных вычислений</a:t>
                </a:r>
                <a:endParaRPr lang="ru-RU" sz="62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Минусы</a:t>
                </a:r>
                <a:r>
                  <a:rPr lang="en-US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6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не является дифференцируемой</a:t>
                </a:r>
                <a:endParaRPr lang="ru-RU" sz="62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1854"/>
                <a:ext cx="4986130" cy="4378037"/>
              </a:xfrm>
              <a:blipFill>
                <a:blip r:embed="rId2"/>
                <a:stretch>
                  <a:fillRect l="-3182" t="-2786" b="-1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F11BECF-0CC1-537B-E7A9-2C48BA3E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4758"/>
            <a:ext cx="5731510" cy="465512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6939447" y="1791854"/>
            <a:ext cx="4654498" cy="3888590"/>
            <a:chOff x="7629236" y="1705454"/>
            <a:chExt cx="4654498" cy="38885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9236" y="5255490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236" y="5255490"/>
                  <a:ext cx="554182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15385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867473" y="4527482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7473" y="4527482"/>
                  <a:ext cx="554182" cy="338554"/>
                </a:xfrm>
                <a:prstGeom prst="rect">
                  <a:avLst/>
                </a:prstGeom>
                <a:blipFill>
                  <a:blip r:embed="rId5"/>
                  <a:stretch>
                    <a:fillRect r="-16484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557490" y="48060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490" y="4806019"/>
                  <a:ext cx="554182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099"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47490" y="3918397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490" y="3918397"/>
                  <a:ext cx="554182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614598" y="370204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598" y="3702044"/>
                  <a:ext cx="554182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16484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680512" y="2731990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512" y="2731990"/>
                  <a:ext cx="554182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1099" r="-15385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26609" y="2378658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6609" y="2378658"/>
                  <a:ext cx="554182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16484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1032836" y="170545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2836" y="1705454"/>
                  <a:ext cx="554182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1099"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729552" y="1933161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9552" y="1933161"/>
                  <a:ext cx="554182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1099" r="-14286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31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Полиномиальная интерполяция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420" y="1847417"/>
                <a:ext cx="5818909" cy="38423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Функция является полиномом порядка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N-1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... +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kern="1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endParaRPr lang="en-US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Плюсы</a:t>
                </a:r>
                <a:r>
                  <a:rPr lang="en-US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Функция является бесконечно дифференцируемой</a:t>
                </a:r>
                <a:endParaRPr lang="ru-RU" sz="2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Минусы</a:t>
                </a:r>
                <a:r>
                  <a:rPr lang="en-US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2000" b="1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Плохая обусловленность решения, переобучение при большом количестве точек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420" y="1847417"/>
                <a:ext cx="5818909" cy="3842327"/>
              </a:xfrm>
              <a:blipFill>
                <a:blip r:embed="rId2"/>
                <a:stretch>
                  <a:fillRect l="-2621" t="-2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2769EA2-7D0F-3205-95DA-F4A5FE599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29" y="1847417"/>
            <a:ext cx="5426709" cy="4017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96889"/>
                  </p:ext>
                </p:extLst>
              </p:nvPr>
            </p:nvGraphicFramePr>
            <p:xfrm>
              <a:off x="292562" y="2835199"/>
              <a:ext cx="5803438" cy="93338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803438">
                      <a:extLst>
                        <a:ext uri="{9D8B030D-6E8A-4147-A177-3AD203B41FA5}">
                          <a16:colId xmlns:a16="http://schemas.microsoft.com/office/drawing/2014/main" val="1094446723"/>
                        </a:ext>
                      </a:extLst>
                    </a:gridCol>
                  </a:tblGrid>
                  <a:tr h="933381">
                    <a:tc>
                      <a:txBody>
                        <a:bodyPr/>
                        <a:lstStyle/>
                        <a:p>
                          <a:pPr indent="4572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ru-RU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 ... 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ru-RU" sz="1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648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96889"/>
                  </p:ext>
                </p:extLst>
              </p:nvPr>
            </p:nvGraphicFramePr>
            <p:xfrm>
              <a:off x="292562" y="2835199"/>
              <a:ext cx="5803438" cy="93338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803438">
                      <a:extLst>
                        <a:ext uri="{9D8B030D-6E8A-4147-A177-3AD203B41FA5}">
                          <a16:colId xmlns:a16="http://schemas.microsoft.com/office/drawing/2014/main" val="1094446723"/>
                        </a:ext>
                      </a:extLst>
                    </a:gridCol>
                  </a:tblGrid>
                  <a:tr h="93338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" t="-649" r="-525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8648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893163" y="2099025"/>
                <a:ext cx="704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163" y="2099025"/>
                <a:ext cx="7048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Интерполяция кубическими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618" y="1834861"/>
                <a:ext cx="5131603" cy="4020993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ru-RU" sz="6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каждом сегмента функция является полиномом 3 степени.</a:t>
                </a:r>
                <a:endParaRPr lang="en-US" sz="6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sz="6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6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DE" sz="6000" b="1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6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функции на концах отрезка должны совпадать с узловыми значениями: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и  </m:t>
                    </m:r>
                    <m:sSub>
                      <m:sSub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6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Первые производные полиномов на соседних отрезках должны совпадать в точках пересечения: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6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Вторые производные полиномов на соседних отрезках должны совпадать в точках пересечения: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6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ru-RU" sz="6000" b="1" kern="1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Плюсы</a:t>
                </a:r>
                <a:r>
                  <a:rPr lang="en-US" sz="6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является дважды дифференцируемой</a:t>
                </a:r>
                <a:endParaRPr lang="ru-RU" sz="6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Минусы</a:t>
                </a:r>
                <a:r>
                  <a:rPr lang="en-US" sz="6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ru-RU" sz="6000" b="1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Большой объем вычислений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618" y="1834861"/>
                <a:ext cx="5131603" cy="4020993"/>
              </a:xfrm>
              <a:blipFill>
                <a:blip r:embed="rId2"/>
                <a:stretch>
                  <a:fillRect l="-2257" t="-1818" r="-1425" b="-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BBCDCF1-FDA1-9ECE-42F0-33FEB57B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861"/>
            <a:ext cx="5731510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9921"/>
                <a:ext cx="5932055" cy="4351338"/>
              </a:xfrm>
            </p:spPr>
            <p:txBody>
              <a:bodyPr>
                <a:normAutofit/>
              </a:bodyPr>
              <a:lstStyle/>
              <a:p>
                <a:r>
                  <a:rPr lang="ru-RU" kern="1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Функция представляется через базисные экспоненты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DE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kern="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ru-RU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вычисления коэффициентов в общем требуется применять численные методы решения уравнений.</a:t>
                </a:r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9921"/>
                <a:ext cx="5932055" cy="4351338"/>
              </a:xfrm>
              <a:blipFill>
                <a:blip r:embed="rId2"/>
                <a:stretch>
                  <a:fillRect l="-1131" t="-1401" r="-2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826DC6-E562-4635-38C9-BD64264F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2" y="1825625"/>
            <a:ext cx="4900237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6C1E-05CB-99A4-700B-A6807DBF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130" cy="4351338"/>
          </a:xfrm>
        </p:spPr>
        <p:txBody>
          <a:bodyPr>
            <a:normAutofit/>
          </a:bodyPr>
          <a:lstStyle/>
          <a:p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826DC6-E562-4635-38C9-BD64264F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731510" cy="4327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51220F-07B5-1138-3734-218281A2F2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4035" y="1825625"/>
                <a:ext cx="49861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457200" algn="just">
                  <a:buFont typeface="Arial" panose="020B0604020202020204" pitchFamily="34" charset="0"/>
                  <a:buNone/>
                </a:pP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исходных данных с равномерным шагом по</a:t>
                </a:r>
                <a:r>
                  <a:rPr lang="en-US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i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r>
                  <a:rPr lang="ru-RU" sz="2300" i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существуют готовые формулы для коэффициентов.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6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ru-RU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800" i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DE" sz="1800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Плюсы</a:t>
                </a:r>
                <a:r>
                  <a:rPr lang="en-US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Высокое качество интерполяции при малых вычислительных затратах</a:t>
                </a:r>
              </a:p>
              <a:p>
                <a:pPr marL="0" indent="0">
                  <a:buNone/>
                </a:pPr>
                <a:r>
                  <a:rPr lang="ru-RU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Минусы</a:t>
                </a:r>
                <a:r>
                  <a:rPr lang="en-US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2300" b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3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Подходит только для монотонных функций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51220F-07B5-1138-3734-218281A2F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35" y="1825625"/>
                <a:ext cx="4986130" cy="4351338"/>
              </a:xfrm>
              <a:prstGeom prst="rect">
                <a:avLst/>
              </a:prstGeom>
              <a:blipFill>
                <a:blip r:embed="rId3"/>
                <a:stretch>
                  <a:fillRect l="-1100" t="-2381" r="-978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4146"/>
                <a:ext cx="11005530" cy="4553527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457200" algn="just">
                  <a:lnSpc>
                    <a:spcPct val="100000"/>
                  </a:lnSpc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построения функции с неравномерными шагами воспользуемся итерационным методом Ньютона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корректируя коэффициент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минимизации </a:t>
                </a:r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максимальной разности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углов перехода от функции</a:t>
                </a:r>
                <a:r>
                  <a:rPr lang="en-DE" sz="8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DE" sz="8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DE" sz="8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  <m:d>
                      <m:dPr>
                        <m:ctrlPr>
                          <a:rPr lang="en-DE" sz="8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DE" sz="8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 </a:t>
                </a:r>
                <a14:m>
                  <m:oMath xmlns:m="http://schemas.openxmlformats.org/officeDocument/2006/math">
                    <m:r>
                      <a:rPr lang="en-DE" sz="8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ru-RU" sz="8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d>
                      <m:dPr>
                        <m:ctrlPr>
                          <a:rPr lang="en-DE" sz="8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DE" sz="8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50000"/>
                  </a:lnSpc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находим по формулам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i="1" kern="1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8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00000"/>
                  </a:lnSpc>
                  <a:buNone/>
                </a:pPr>
                <a:endParaRPr lang="ru-RU" sz="1400" i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457200" algn="just">
                  <a:lnSpc>
                    <a:spcPct val="100000"/>
                  </a:lnSpc>
                  <a:buNone/>
                </a:pPr>
                <a:endParaRPr lang="ru-RU" sz="2000" i="1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4146"/>
                <a:ext cx="11005530" cy="4553527"/>
              </a:xfrm>
              <a:blipFill>
                <a:blip r:embed="rId2"/>
                <a:stretch>
                  <a:fillRect l="-1440" t="-2008" r="-1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51220F-07B5-1138-3734-218281A2F21B}"/>
              </a:ext>
            </a:extLst>
          </p:cNvPr>
          <p:cNvSpPr txBox="1">
            <a:spLocks/>
          </p:cNvSpPr>
          <p:nvPr/>
        </p:nvSpPr>
        <p:spPr>
          <a:xfrm>
            <a:off x="974035" y="1514764"/>
            <a:ext cx="4850295" cy="46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2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1503</Words>
  <Application>Microsoft Office PowerPoint</Application>
  <PresentationFormat>Широкоэкранный</PresentationFormat>
  <Paragraphs>91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Ретро</vt:lpstr>
      <vt:lpstr>Интерполяция экспоненциальными сплайнами</vt:lpstr>
      <vt:lpstr>Цели курсовой работы:</vt:lpstr>
      <vt:lpstr>Постановка задачи</vt:lpstr>
      <vt:lpstr>Линейная интерполяция</vt:lpstr>
      <vt:lpstr>Полиномиальная интерполяция</vt:lpstr>
      <vt:lpstr>Интерполяция кубическими сплайнами</vt:lpstr>
      <vt:lpstr>Интерполяция экспоненциальными сплайнами</vt:lpstr>
      <vt:lpstr>Интерполяция экспоненциальными сплайнами</vt:lpstr>
      <vt:lpstr>Интерполяция экспоненциальными сплайнами</vt:lpstr>
      <vt:lpstr>Программная реализация</vt:lpstr>
      <vt:lpstr>Сравнение методов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Интерполяция экспоненциальных сплайнов</dc:title>
  <dc:creator>Чупин Максим Николаевич</dc:creator>
  <cp:lastModifiedBy>Александр Стахиев</cp:lastModifiedBy>
  <cp:revision>45</cp:revision>
  <dcterms:created xsi:type="dcterms:W3CDTF">2023-03-09T11:30:58Z</dcterms:created>
  <dcterms:modified xsi:type="dcterms:W3CDTF">2023-06-18T04:14:33Z</dcterms:modified>
</cp:coreProperties>
</file>