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18"/>
  </p:notes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8" r:id="rId11"/>
    <p:sldId id="270" r:id="rId12"/>
    <p:sldId id="271" r:id="rId13"/>
    <p:sldId id="266" r:id="rId14"/>
    <p:sldId id="267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24"/>
    <p:restoredTop sz="94719"/>
  </p:normalViewPr>
  <p:slideViewPr>
    <p:cSldViewPr snapToGrid="0">
      <p:cViewPr varScale="1">
        <p:scale>
          <a:sx n="83" d="100"/>
          <a:sy n="83" d="100"/>
        </p:scale>
        <p:origin x="1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DC474-BEB3-47D7-A5FC-F116F5C804E7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CDEE4-23D7-4A28-9B34-B091860FF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751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CDEE4-23D7-4A28-9B34-B091860FF92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12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E2B0-AC2C-4190-BEDE-FE8AB192C1B3}" type="datetime1">
              <a:rPr lang="LID4096" smtClean="0"/>
              <a:t>06/24/2023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57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477D-4FB6-437D-AE76-4274AE28B912}" type="datetime1">
              <a:rPr lang="LID4096" smtClean="0"/>
              <a:t>06/24/2023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49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1972-320F-48ED-B7EC-1AC4C8BDB7AB}" type="datetime1">
              <a:rPr lang="LID4096" smtClean="0"/>
              <a:t>06/24/2023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182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0FD9-9F77-4119-A3BB-F072C7237E8D}" type="datetime1">
              <a:rPr lang="LID4096" smtClean="0"/>
              <a:t>06/24/2023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856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AA02-2084-421C-9B3D-5E0A17F2F8D6}" type="datetime1">
              <a:rPr lang="LID4096" smtClean="0"/>
              <a:t>06/24/2023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59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D9A-5A9A-4F2B-A26A-A4ACA12E8952}" type="datetime1">
              <a:rPr lang="LID4096" smtClean="0"/>
              <a:t>06/24/2023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883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B1DA-5F7E-4A9B-9CCB-A65237A30B75}" type="datetime1">
              <a:rPr lang="LID4096" smtClean="0"/>
              <a:t>06/24/2023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78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A343-2867-43AE-98F6-98D8BE09380D}" type="datetime1">
              <a:rPr lang="LID4096" smtClean="0"/>
              <a:t>06/24/2023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99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22FB-ACDE-438F-94A1-062C4F73B68F}" type="datetime1">
              <a:rPr lang="LID4096" smtClean="0"/>
              <a:t>06/24/2023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04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D72DBD-752F-43A4-9648-332496B18607}" type="datetime1">
              <a:rPr lang="LID4096" smtClean="0"/>
              <a:t>06/24/2023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950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C674-C400-4DF8-B0F6-DAE06DCCE608}" type="datetime1">
              <a:rPr lang="LID4096" smtClean="0"/>
              <a:t>06/24/2023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224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CBC18C-3A0D-4243-BB14-FA50D0D86E1A}" type="datetime1">
              <a:rPr lang="LID4096" smtClean="0"/>
              <a:t>06/24/2023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57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D4542-5BF5-10AB-19A2-A9D81B528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799" y="1741199"/>
            <a:ext cx="9171709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Интерполяция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экспоненциальными сплайнами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29363" y="4922982"/>
            <a:ext cx="421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3 курса Стахиев А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51952" y="5412325"/>
            <a:ext cx="389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Чупраков П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853" y="25975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Интерполяция экспоненциальными </a:t>
            </a:r>
            <a:r>
              <a:rPr lang="ru-RU" dirty="0" smtClean="0"/>
              <a:t>сплайнами</a:t>
            </a:r>
            <a:r>
              <a:rPr lang="en-US" dirty="0" smtClean="0"/>
              <a:t>.</a:t>
            </a:r>
            <a:r>
              <a:rPr lang="ru-RU" dirty="0" smtClean="0"/>
              <a:t> Методы склеивания</a:t>
            </a:r>
            <a:r>
              <a:rPr lang="en-US" dirty="0" smtClean="0"/>
              <a:t>.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0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13288"/>
                <a:ext cx="10045202" cy="4464026"/>
              </a:xfrm>
            </p:spPr>
            <p:txBody>
              <a:bodyPr>
                <a:normAutofit/>
              </a:bodyPr>
              <a:lstStyle/>
              <a:p>
                <a:pPr indent="0" algn="just">
                  <a:lnSpc>
                    <a:spcPct val="150000"/>
                  </a:lnSpc>
                  <a:buNone/>
                </a:pP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Имея набор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функций, построенных на тройках 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заданных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точек (в виде экспоненты, 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логарифма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 прямой линии), приступаем к их склеиванию следующим образом: пусть на точках 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построена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 пусть на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ru-RU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построена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ru-RU" dirty="0"/>
              </a:p>
              <a:p>
                <a:pPr algn="ctr"/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Объект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13288"/>
                <a:ext cx="10045202" cy="4464026"/>
              </a:xfrm>
              <a:blipFill>
                <a:blip r:embed="rId3"/>
                <a:stretch>
                  <a:fillRect l="-303" r="-12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1C6814A-4C77-7646-A55A-4DDE602EF31E}" type="slidenum">
              <a:rPr lang="en-DE" sz="20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7" name="Группа 56"/>
          <p:cNvGrpSpPr/>
          <p:nvPr/>
        </p:nvGrpSpPr>
        <p:grpSpPr>
          <a:xfrm>
            <a:off x="5548643" y="1017266"/>
            <a:ext cx="5901130" cy="7718547"/>
            <a:chOff x="5548643" y="1017266"/>
            <a:chExt cx="5901130" cy="7718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548643" y="5972651"/>
                  <a:ext cx="973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643" y="5972651"/>
                  <a:ext cx="97302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000" t="-11667" b="-2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Дуга 46"/>
            <p:cNvSpPr/>
            <p:nvPr/>
          </p:nvSpPr>
          <p:spPr>
            <a:xfrm rot="16739075">
              <a:off x="6190996" y="3477036"/>
              <a:ext cx="5025714" cy="5491840"/>
            </a:xfrm>
            <a:prstGeom prst="arc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8" name="Дуга 47"/>
            <p:cNvSpPr/>
            <p:nvPr/>
          </p:nvSpPr>
          <p:spPr>
            <a:xfrm rot="7169224">
              <a:off x="6779638" y="834688"/>
              <a:ext cx="3960637" cy="4325794"/>
            </a:xfrm>
            <a:prstGeom prst="arc">
              <a:avLst>
                <a:gd name="adj1" fmla="val 14410657"/>
                <a:gd name="adj2" fmla="val 0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" name="Полилиния 31"/>
            <p:cNvSpPr/>
            <p:nvPr/>
          </p:nvSpPr>
          <p:spPr>
            <a:xfrm>
              <a:off x="6005445" y="4640532"/>
              <a:ext cx="1630837" cy="1300899"/>
            </a:xfrm>
            <a:custGeom>
              <a:avLst/>
              <a:gdLst>
                <a:gd name="connsiteX0" fmla="*/ 0 w 1178350"/>
                <a:gd name="connsiteY0" fmla="*/ 1300899 h 1300899"/>
                <a:gd name="connsiteX1" fmla="*/ 56561 w 1178350"/>
                <a:gd name="connsiteY1" fmla="*/ 1131216 h 1300899"/>
                <a:gd name="connsiteX2" fmla="*/ 141402 w 1178350"/>
                <a:gd name="connsiteY2" fmla="*/ 904973 h 1300899"/>
                <a:gd name="connsiteX3" fmla="*/ 405352 w 1178350"/>
                <a:gd name="connsiteY3" fmla="*/ 518474 h 1300899"/>
                <a:gd name="connsiteX4" fmla="*/ 801278 w 1178350"/>
                <a:gd name="connsiteY4" fmla="*/ 169682 h 1300899"/>
                <a:gd name="connsiteX5" fmla="*/ 1178350 w 1178350"/>
                <a:gd name="connsiteY5" fmla="*/ 0 h 1300899"/>
                <a:gd name="connsiteX6" fmla="*/ 1178350 w 1178350"/>
                <a:gd name="connsiteY6" fmla="*/ 0 h 130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350" h="1300899">
                  <a:moveTo>
                    <a:pt x="0" y="1300899"/>
                  </a:moveTo>
                  <a:cubicBezTo>
                    <a:pt x="16497" y="1249051"/>
                    <a:pt x="32994" y="1197204"/>
                    <a:pt x="56561" y="1131216"/>
                  </a:cubicBezTo>
                  <a:cubicBezTo>
                    <a:pt x="80128" y="1065228"/>
                    <a:pt x="83270" y="1007097"/>
                    <a:pt x="141402" y="904973"/>
                  </a:cubicBezTo>
                  <a:cubicBezTo>
                    <a:pt x="199534" y="802849"/>
                    <a:pt x="295373" y="641022"/>
                    <a:pt x="405352" y="518474"/>
                  </a:cubicBezTo>
                  <a:cubicBezTo>
                    <a:pt x="515331" y="395926"/>
                    <a:pt x="672445" y="256094"/>
                    <a:pt x="801278" y="169682"/>
                  </a:cubicBezTo>
                  <a:cubicBezTo>
                    <a:pt x="930111" y="83270"/>
                    <a:pt x="1178350" y="0"/>
                    <a:pt x="1178350" y="0"/>
                  </a:cubicBezTo>
                  <a:lnTo>
                    <a:pt x="1178350" y="0"/>
                  </a:lnTo>
                </a:path>
              </a:pathLst>
            </a:cu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олилиния 34"/>
            <p:cNvSpPr/>
            <p:nvPr/>
          </p:nvSpPr>
          <p:spPr>
            <a:xfrm>
              <a:off x="7636282" y="3755165"/>
              <a:ext cx="1465312" cy="885367"/>
            </a:xfrm>
            <a:custGeom>
              <a:avLst/>
              <a:gdLst>
                <a:gd name="connsiteX0" fmla="*/ 0 w 1465312"/>
                <a:gd name="connsiteY0" fmla="*/ 885367 h 885367"/>
                <a:gd name="connsiteX1" fmla="*/ 443059 w 1465312"/>
                <a:gd name="connsiteY1" fmla="*/ 772246 h 885367"/>
                <a:gd name="connsiteX2" fmla="*/ 838985 w 1465312"/>
                <a:gd name="connsiteY2" fmla="*/ 602563 h 885367"/>
                <a:gd name="connsiteX3" fmla="*/ 1168923 w 1465312"/>
                <a:gd name="connsiteY3" fmla="*/ 366893 h 885367"/>
                <a:gd name="connsiteX4" fmla="*/ 1432874 w 1465312"/>
                <a:gd name="connsiteY4" fmla="*/ 46382 h 885367"/>
                <a:gd name="connsiteX5" fmla="*/ 1451727 w 1465312"/>
                <a:gd name="connsiteY5" fmla="*/ 8675 h 88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5312" h="885367">
                  <a:moveTo>
                    <a:pt x="0" y="885367"/>
                  </a:moveTo>
                  <a:cubicBezTo>
                    <a:pt x="151614" y="852373"/>
                    <a:pt x="303228" y="819380"/>
                    <a:pt x="443059" y="772246"/>
                  </a:cubicBezTo>
                  <a:cubicBezTo>
                    <a:pt x="582890" y="725112"/>
                    <a:pt x="718008" y="670122"/>
                    <a:pt x="838985" y="602563"/>
                  </a:cubicBezTo>
                  <a:cubicBezTo>
                    <a:pt x="959962" y="535004"/>
                    <a:pt x="1069942" y="459590"/>
                    <a:pt x="1168923" y="366893"/>
                  </a:cubicBezTo>
                  <a:cubicBezTo>
                    <a:pt x="1267904" y="274196"/>
                    <a:pt x="1385740" y="106085"/>
                    <a:pt x="1432874" y="46382"/>
                  </a:cubicBezTo>
                  <a:cubicBezTo>
                    <a:pt x="1480008" y="-13321"/>
                    <a:pt x="1465867" y="-2323"/>
                    <a:pt x="1451727" y="8675"/>
                  </a:cubicBezTo>
                </a:path>
              </a:pathLst>
            </a:cu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Полилиния 38"/>
            <p:cNvSpPr/>
            <p:nvPr/>
          </p:nvSpPr>
          <p:spPr>
            <a:xfrm>
              <a:off x="9101594" y="2869045"/>
              <a:ext cx="1739802" cy="886120"/>
            </a:xfrm>
            <a:custGeom>
              <a:avLst/>
              <a:gdLst>
                <a:gd name="connsiteX0" fmla="*/ 0 w 1395167"/>
                <a:gd name="connsiteY0" fmla="*/ 886120 h 886120"/>
                <a:gd name="connsiteX1" fmla="*/ 150829 w 1395167"/>
                <a:gd name="connsiteY1" fmla="*/ 659876 h 886120"/>
                <a:gd name="connsiteX2" fmla="*/ 301658 w 1395167"/>
                <a:gd name="connsiteY2" fmla="*/ 480767 h 886120"/>
                <a:gd name="connsiteX3" fmla="*/ 584462 w 1395167"/>
                <a:gd name="connsiteY3" fmla="*/ 226243 h 886120"/>
                <a:gd name="connsiteX4" fmla="*/ 876693 w 1395167"/>
                <a:gd name="connsiteY4" fmla="*/ 75414 h 886120"/>
                <a:gd name="connsiteX5" fmla="*/ 1272618 w 1395167"/>
                <a:gd name="connsiteY5" fmla="*/ 18854 h 886120"/>
                <a:gd name="connsiteX6" fmla="*/ 1395167 w 1395167"/>
                <a:gd name="connsiteY6" fmla="*/ 0 h 88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167" h="886120">
                  <a:moveTo>
                    <a:pt x="0" y="886120"/>
                  </a:moveTo>
                  <a:cubicBezTo>
                    <a:pt x="50276" y="806777"/>
                    <a:pt x="100553" y="727435"/>
                    <a:pt x="150829" y="659876"/>
                  </a:cubicBezTo>
                  <a:cubicBezTo>
                    <a:pt x="201105" y="592317"/>
                    <a:pt x="229386" y="553039"/>
                    <a:pt x="301658" y="480767"/>
                  </a:cubicBezTo>
                  <a:cubicBezTo>
                    <a:pt x="373930" y="408495"/>
                    <a:pt x="488623" y="293802"/>
                    <a:pt x="584462" y="226243"/>
                  </a:cubicBezTo>
                  <a:cubicBezTo>
                    <a:pt x="680301" y="158684"/>
                    <a:pt x="762000" y="109979"/>
                    <a:pt x="876693" y="75414"/>
                  </a:cubicBezTo>
                  <a:cubicBezTo>
                    <a:pt x="991386" y="40849"/>
                    <a:pt x="1272618" y="18854"/>
                    <a:pt x="1272618" y="18854"/>
                  </a:cubicBezTo>
                  <a:lnTo>
                    <a:pt x="1395167" y="0"/>
                  </a:lnTo>
                </a:path>
              </a:pathLst>
            </a:cu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Блок-схема: узел 39"/>
            <p:cNvSpPr/>
            <p:nvPr/>
          </p:nvSpPr>
          <p:spPr>
            <a:xfrm>
              <a:off x="9003374" y="3677461"/>
              <a:ext cx="196440" cy="155408"/>
            </a:xfrm>
            <a:prstGeom prst="flowChartConnector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Блок-схема: узел 40"/>
            <p:cNvSpPr/>
            <p:nvPr/>
          </p:nvSpPr>
          <p:spPr>
            <a:xfrm>
              <a:off x="7543809" y="4562828"/>
              <a:ext cx="196440" cy="155408"/>
            </a:xfrm>
            <a:prstGeom prst="flowChartConnector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Блок-схема: узел 41"/>
            <p:cNvSpPr/>
            <p:nvPr/>
          </p:nvSpPr>
          <p:spPr>
            <a:xfrm>
              <a:off x="10743176" y="2808644"/>
              <a:ext cx="196440" cy="155408"/>
            </a:xfrm>
            <a:prstGeom prst="flowChartConnector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Блок-схема: узел 42"/>
            <p:cNvSpPr/>
            <p:nvPr/>
          </p:nvSpPr>
          <p:spPr>
            <a:xfrm>
              <a:off x="5901478" y="5838524"/>
              <a:ext cx="196440" cy="155408"/>
            </a:xfrm>
            <a:prstGeom prst="flowChartConnector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157668" y="4803917"/>
                  <a:ext cx="973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668" y="4803917"/>
                  <a:ext cx="97302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000" t="-9836" b="-2295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516860" y="3134104"/>
                  <a:ext cx="973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6860" y="3134104"/>
                  <a:ext cx="97302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000" t="-9836" b="-2295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0354882" y="2419035"/>
                  <a:ext cx="973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4882" y="2419035"/>
                  <a:ext cx="97302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660" t="-11667" b="-2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0020605" y="4725937"/>
                  <a:ext cx="6771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(x</a:t>
                  </a:r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0605" y="4725937"/>
                  <a:ext cx="67710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9836" r="-7207" b="-2295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521671" y="3618635"/>
                  <a:ext cx="6717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(x</a:t>
                  </a:r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1671" y="3618635"/>
                  <a:ext cx="671787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11667" r="-7273" b="-2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8032066" y="3891516"/>
                  <a:ext cx="7163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2066" y="3891516"/>
                  <a:ext cx="71635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097279" y="2628261"/>
                <a:ext cx="4359431" cy="2805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b="1" i="1" dirty="0" smtClean="0">
                  <a:cs typeface="Times New Roman" panose="02020603050405020304" pitchFamily="18" charset="0"/>
                </a:endParaRPr>
              </a:p>
              <a:p>
                <a:endParaRPr lang="ru-RU" i="1" dirty="0"/>
              </a:p>
              <a:p>
                <a:pPr algn="just">
                  <a:lnSpc>
                    <a:spcPct val="150000"/>
                  </a:lnSpc>
                </a:pP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Каждая склеивающая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своем интервале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должна удовлетворять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условию 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1.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Иначе говоря, мы уверены, что истинная функция проходит где-то в зоне между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1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2628261"/>
                <a:ext cx="4359431" cy="2805640"/>
              </a:xfrm>
              <a:prstGeom prst="rect">
                <a:avLst/>
              </a:prstGeom>
              <a:blipFill>
                <a:blip r:embed="rId11"/>
                <a:stretch>
                  <a:fillRect l="-699" r="-699" b="-4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094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/>
              <a:t>Интерполяция экспоненциальными сплайнами</a:t>
            </a:r>
            <a:r>
              <a:rPr lang="en-US" sz="4300"/>
              <a:t>.</a:t>
            </a:r>
            <a:r>
              <a:rPr lang="ru-RU" sz="4300"/>
              <a:t> Методы склеивания</a:t>
            </a:r>
            <a:r>
              <a:rPr lang="en-US" sz="4300"/>
              <a:t>.</a:t>
            </a:r>
            <a:endParaRPr lang="ru-RU" sz="43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80" y="1951348"/>
                <a:ext cx="4813326" cy="3917746"/>
              </a:xfrm>
            </p:spPr>
            <p:txBody>
              <a:bodyPr>
                <a:normAutofit fontScale="25000" lnSpcReduction="20000"/>
              </a:bodyPr>
              <a:lstStyle/>
              <a:p>
                <a:pPr indent="0" algn="just">
                  <a:buNone/>
                </a:pPr>
                <a:r>
                  <a:rPr lang="ru-RU" sz="7200" dirty="0" smtClean="0">
                    <a:solidFill>
                      <a:schemeClr val="tx1"/>
                    </a:solidFill>
                  </a:rPr>
                  <a:t>Наиболее простым </a:t>
                </a:r>
                <a:r>
                  <a:rPr lang="ru-RU" sz="7200" dirty="0">
                    <a:solidFill>
                      <a:schemeClr val="tx1"/>
                    </a:solidFill>
                  </a:rPr>
                  <a:t>вариантом является усреднение:</a:t>
                </a:r>
              </a:p>
              <a:p>
                <a:pPr marL="0" indent="0" algn="ctr"/>
                <a14:m>
                  <m:oMath xmlns:m="http://schemas.openxmlformats.org/officeDocument/2006/math">
                    <m:r>
                      <a:rPr lang="en-US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ru-RU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u-RU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ru-RU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 sz="2400" dirty="0" smtClean="0">
                  <a:solidFill>
                    <a:schemeClr val="tx1"/>
                  </a:solidFill>
                </a:endParaRPr>
              </a:p>
              <a:p>
                <a:pPr marL="0" indent="457200" algn="just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sz="6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этом случае гарантируется, что </a:t>
                </a:r>
                <a:r>
                  <a:rPr lang="ru-RU" sz="6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итоговая </a:t>
                </a:r>
                <a:r>
                  <a:rPr lang="ru-RU" sz="6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функция будет всегда возрастающая (или убывающая). Непрерывность производной не </a:t>
                </a:r>
                <a:r>
                  <a:rPr lang="ru-RU" sz="6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соблюдается</a:t>
                </a:r>
                <a:r>
                  <a:rPr lang="ru-RU" sz="6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но существует возможность </a:t>
                </a:r>
                <a:r>
                  <a:rPr lang="ru-RU" sz="6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регулировать </a:t>
                </a:r>
                <a:r>
                  <a:rPr lang="ru-RU" sz="6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изломы за счет выбора видов функций (экспонента или логарифм) и вариантов их склеивания (по горизонтали или по вертикали) в их комбинированных комбинациях. </a:t>
                </a:r>
                <a:endParaRPr lang="ru-RU" sz="6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80" y="1951348"/>
                <a:ext cx="4813326" cy="3917746"/>
              </a:xfrm>
              <a:blipFill>
                <a:blip r:embed="rId2"/>
                <a:stretch>
                  <a:fillRect l="-2532" t="-2488" r="-29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7" descr="Chart, line chart&#10;&#10;Description automatically generated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35040" y="1845734"/>
            <a:ext cx="5120324" cy="387572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1C6814A-4C77-7646-A55A-4DDE602EF31E}" type="slidenum">
              <a:rPr lang="en-DE" sz="20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6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/>
              <a:t>Интерполяция экспоненциальными сплайнами</a:t>
            </a:r>
            <a:r>
              <a:rPr lang="en-US" sz="4300"/>
              <a:t>.</a:t>
            </a:r>
            <a:r>
              <a:rPr lang="ru-RU" sz="4300"/>
              <a:t> Методы склеивания</a:t>
            </a:r>
            <a:r>
              <a:rPr lang="en-US" sz="4300"/>
              <a:t>.</a:t>
            </a:r>
            <a:endParaRPr lang="ru-RU" sz="43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80" y="1951348"/>
                <a:ext cx="4813326" cy="3917746"/>
              </a:xfrm>
            </p:spPr>
            <p:txBody>
              <a:bodyPr>
                <a:normAutofit fontScale="25000" lnSpcReduction="20000"/>
              </a:bodyPr>
              <a:lstStyle/>
              <a:p>
                <a:pPr indent="0" algn="just">
                  <a:buNone/>
                </a:pP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Наиболее простым </a:t>
                </a:r>
                <a:r>
                  <a:rPr lang="ru-RU" sz="8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вариантом является усреднение</a:t>
                </a: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4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/>
                <a14:m>
                  <m:oMath xmlns:m="http://schemas.openxmlformats.org/officeDocument/2006/math">
                    <m:r>
                      <a:rPr lang="ru-RU" sz="1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ru-RU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1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u-RU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ru-RU" sz="1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1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8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/>
                <a:r>
                  <a:rPr lang="ru-RU" sz="8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этом варианте первая </a:t>
                </a: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производная</a:t>
                </a:r>
                <a:r>
                  <a:rPr lang="en-US" sz="8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9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8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8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8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8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ru-RU" sz="8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8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8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ru-RU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обладает свойством непрерывности; при этом </a:t>
                </a:r>
                <a14:m>
                  <m:oMath xmlns:m="http://schemas.openxmlformats.org/officeDocument/2006/math">
                    <m:r>
                      <a:rPr lang="ru-RU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ru-RU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8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ru-RU" sz="8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8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ru-RU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80" y="1951348"/>
                <a:ext cx="4813326" cy="3917746"/>
              </a:xfrm>
              <a:blipFill>
                <a:blip r:embed="rId2"/>
                <a:stretch>
                  <a:fillRect l="-1899" t="-2955" r="-31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555" y="1841056"/>
            <a:ext cx="4937125" cy="395262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1C6814A-4C77-7646-A55A-4DDE602EF31E}" type="slidenum">
              <a:rPr lang="en-DE" sz="20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8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реализация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1C6814A-4C77-7646-A55A-4DDE602EF31E}" type="slidenum">
              <a:rPr lang="en-DE" sz="20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559" y="1917283"/>
            <a:ext cx="7176077" cy="436257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383559" y="1917283"/>
            <a:ext cx="7176077" cy="4362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5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методов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1C6814A-4C77-7646-A55A-4DDE602EF31E}" type="slidenum">
              <a:rPr lang="en-DE" sz="20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1846262"/>
            <a:ext cx="4938712" cy="4022725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1846262"/>
            <a:ext cx="493712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3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/>
              <a:t>СРАВНЕНИЕ 2 ВАРИАНТОВ ИНТЕРПОЛЯЦИИ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4500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Рассмотрим пример тестовой интерполяции функции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 </a:t>
                </a:r>
                <a:r>
                  <a:rPr lang="ru-RU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нецелочисленных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точках аргумента. Результаты представлены в табл. 3. Как оказалось, вариант H(x) обеспечивает приближение лучше, чем вариант G(x). Непрерывность производной G'(x) совсем не означает, что она более точно повторяет y'(x).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086" r="-30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Объект 6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7334" y="1846263"/>
            <a:ext cx="4818932" cy="402272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277334" y="2073897"/>
            <a:ext cx="4818932" cy="1348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1C6814A-4C77-7646-A55A-4DDE602EF31E}" type="slidenum">
              <a:rPr lang="en-DE" sz="20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/>
              <a:t>СРАВНЕНИЕ 2 ВАРИАНТОВ ИНТЕРПОЛЯЦИИ</a:t>
            </a:r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210" y="1895059"/>
            <a:ext cx="3999345" cy="4395368"/>
          </a:xfrm>
          <a:prstGeom prst="rect">
            <a:avLst/>
          </a:prstGeom>
        </p:spPr>
      </p:pic>
      <p:pic>
        <p:nvPicPr>
          <p:cNvPr id="15" name="Объект 14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4008555" y="1870626"/>
            <a:ext cx="3820536" cy="445997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0245" y="1909847"/>
            <a:ext cx="3901209" cy="442075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1C6814A-4C77-7646-A55A-4DDE602EF31E}" type="slidenum">
              <a:rPr lang="en-DE" sz="20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441780" y="1772163"/>
                <a:ext cx="1094402" cy="403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780" y="1772163"/>
                <a:ext cx="1094402" cy="403572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42435" y="1798450"/>
                <a:ext cx="1448665" cy="403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=1/2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35" y="1798450"/>
                <a:ext cx="1448665" cy="403572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4242292" y="1931370"/>
            <a:ext cx="197627" cy="1791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517593" y="1931370"/>
            <a:ext cx="197627" cy="1791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715220" y="1798450"/>
                <a:ext cx="2244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220" y="1798450"/>
                <a:ext cx="2244589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/>
          <p:cNvSpPr/>
          <p:nvPr/>
        </p:nvSpPr>
        <p:spPr>
          <a:xfrm>
            <a:off x="259212" y="1931513"/>
            <a:ext cx="197627" cy="178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865671" y="1931512"/>
            <a:ext cx="197627" cy="17896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982254" y="1780798"/>
                <a:ext cx="22429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254" y="1780798"/>
                <a:ext cx="2242913" cy="400110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рямоугольник 13"/>
              <p:cNvSpPr/>
              <p:nvPr/>
            </p:nvSpPr>
            <p:spPr>
              <a:xfrm>
                <a:off x="9548566" y="2202022"/>
                <a:ext cx="10079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sz="400" dirty="0"/>
              </a:p>
            </p:txBody>
          </p:sp>
        </mc:Choice>
        <mc:Fallback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566" y="2202022"/>
                <a:ext cx="100790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Прямоугольник 19"/>
              <p:cNvSpPr/>
              <p:nvPr/>
            </p:nvSpPr>
            <p:spPr>
              <a:xfrm>
                <a:off x="1822927" y="2286136"/>
                <a:ext cx="9087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i="1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sz="400" dirty="0"/>
              </a:p>
            </p:txBody>
          </p:sp>
        </mc:Choice>
        <mc:Fallback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927" y="2286136"/>
                <a:ext cx="908775" cy="523220"/>
              </a:xfrm>
              <a:prstGeom prst="rect">
                <a:avLst/>
              </a:prstGeom>
              <a:blipFill>
                <a:blip r:embed="rId11"/>
                <a:stretch>
                  <a:fillRect l="-13423" t="-10465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293272" y="1793756"/>
                <a:ext cx="1448665" cy="403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=1/2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272" y="1793756"/>
                <a:ext cx="1448665" cy="403572"/>
              </a:xfrm>
              <a:prstGeom prst="rect">
                <a:avLst/>
              </a:prstGeom>
              <a:blipFill>
                <a:blip r:embed="rId1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Прямоугольник 21"/>
          <p:cNvSpPr/>
          <p:nvPr/>
        </p:nvSpPr>
        <p:spPr>
          <a:xfrm>
            <a:off x="8110049" y="1926819"/>
            <a:ext cx="197627" cy="178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9716508" y="1926818"/>
            <a:ext cx="197627" cy="17896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9833091" y="1776104"/>
                <a:ext cx="22429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091" y="1776104"/>
                <a:ext cx="2242913" cy="400110"/>
              </a:xfrm>
              <a:prstGeom prst="rect">
                <a:avLst/>
              </a:prstGeom>
              <a:blipFill>
                <a:blip r:embed="rId1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44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Цели курсовой работы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>
                <a:solidFill>
                  <a:schemeClr val="tx1"/>
                </a:solidFill>
              </a:rPr>
              <a:t>Рассмотреть несколько методов интерполяции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>
                <a:solidFill>
                  <a:schemeClr val="tx1"/>
                </a:solidFill>
              </a:rPr>
              <a:t>Изучить метод интерполяции экспоненциальными сплайнами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>
                <a:solidFill>
                  <a:schemeClr val="tx1"/>
                </a:solidFill>
              </a:rPr>
              <a:t>Провести исследование данного метода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>
                <a:solidFill>
                  <a:schemeClr val="tx1"/>
                </a:solidFill>
              </a:rPr>
              <a:t>Реализовать исследуемый метод в программной среде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7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/>
          <a:lstStyle/>
          <a:p>
            <a:r>
              <a:rPr lang="ru-RU" dirty="0"/>
              <a:t>Постановка задачи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86130" cy="4351338"/>
              </a:xfrm>
            </p:spPr>
            <p:txBody>
              <a:bodyPr/>
              <a:lstStyle/>
              <a:p>
                <a:r>
                  <a:rPr lang="ru-RU" dirty="0" smtClean="0">
                    <a:solidFill>
                      <a:schemeClr val="tx1"/>
                    </a:solidFill>
                  </a:rPr>
                  <a:t>Исходные данные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ru-RU" dirty="0">
                    <a:solidFill>
                      <a:schemeClr val="tx1"/>
                    </a:solidFill>
                  </a:rPr>
                  <a:t>набор точек</a:t>
                </a:r>
                <a:r>
                  <a:rPr lang="en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DE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d>
                      <m:dPr>
                        <m:ctrlPr>
                          <a:rPr lang="en-DE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..., </m:t>
                    </m:r>
                    <m:d>
                      <m:dPr>
                        <m:ctrlPr>
                          <a:rPr lang="en-DE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dirty="0"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r>
                  <a:rPr lang="ru-RU" dirty="0">
                    <a:solidFill>
                      <a:schemeClr val="tx1"/>
                    </a:solidFill>
                  </a:rPr>
                  <a:t>Требуется найти функцию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, такую что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86130" cy="4351338"/>
              </a:xfrm>
              <a:blipFill>
                <a:blip r:embed="rId2"/>
                <a:stretch>
                  <a:fillRect l="-1346" t="-1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167BC1B-24D4-350E-9F4A-8DE667DC7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6982"/>
            <a:ext cx="5731510" cy="463679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1C6814A-4C77-7646-A55A-4DDE602EF31E}" type="slidenum">
              <a:rPr lang="en-DE" sz="20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8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/>
          <a:lstStyle/>
          <a:p>
            <a:r>
              <a:rPr lang="ru-RU" dirty="0"/>
              <a:t>Линейная интерполяция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1854"/>
                <a:ext cx="4986130" cy="4378037"/>
              </a:xfrm>
            </p:spPr>
            <p:txBody>
              <a:bodyPr>
                <a:normAutofit fontScale="32500" lnSpcReduction="20000"/>
              </a:bodyPr>
              <a:lstStyle/>
              <a:p>
                <a:pPr marL="0" indent="0">
                  <a:buNone/>
                </a:pPr>
                <a:r>
                  <a:rPr lang="ru-RU" sz="6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Функция является кусочно-линейной</a:t>
                </a:r>
                <a:r>
                  <a:rPr lang="en-US" sz="6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5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62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b="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6200" b="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DE" sz="62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ru-RU" sz="62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ru-RU" sz="62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DE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62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⋅</m:t>
                      </m:r>
                      <m:r>
                        <a:rPr lang="ru-RU" sz="62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ru-RU" sz="62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+</m:t>
                      </m:r>
                      <m:sSub>
                        <m:sSubPr>
                          <m:ctrlPr>
                            <a:rPr lang="en-DE" sz="62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6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6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6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6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ru-RU" sz="6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6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6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ru-RU" sz="6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6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ru-RU" sz="6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6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6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ru-RU" sz="6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6200" kern="100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6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6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DE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6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3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43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62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Плюсы</a:t>
                </a:r>
                <a:r>
                  <a:rPr lang="en-US" sz="62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u-RU" sz="62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Не требует сложных вычислений</a:t>
                </a:r>
                <a:endParaRPr lang="ru-RU" sz="62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62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Минусы</a:t>
                </a:r>
                <a:r>
                  <a:rPr lang="en-US" sz="62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u-RU" sz="62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Функция не является дифференцируемой</a:t>
                </a:r>
                <a:endParaRPr lang="ru-RU" sz="62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1854"/>
                <a:ext cx="4986130" cy="4378037"/>
              </a:xfrm>
              <a:blipFill>
                <a:blip r:embed="rId2"/>
                <a:stretch>
                  <a:fillRect l="-3182" t="-2786" b="-1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F11BECF-0CC1-537B-E7A9-2C48BA3E6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4758"/>
            <a:ext cx="5731510" cy="4655126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6939447" y="1791854"/>
            <a:ext cx="4654498" cy="3888590"/>
            <a:chOff x="7629236" y="1705454"/>
            <a:chExt cx="4654498" cy="38885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629236" y="5255490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236" y="5255490"/>
                  <a:ext cx="554182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15385" b="-89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867473" y="4527482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7473" y="4527482"/>
                  <a:ext cx="554182" cy="338554"/>
                </a:xfrm>
                <a:prstGeom prst="rect">
                  <a:avLst/>
                </a:prstGeom>
                <a:blipFill>
                  <a:blip r:embed="rId5"/>
                  <a:stretch>
                    <a:fillRect r="-16484" b="-109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557490" y="4806019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490" y="4806019"/>
                  <a:ext cx="554182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099" r="-15385" b="-109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647490" y="3918397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7490" y="3918397"/>
                  <a:ext cx="554182" cy="338554"/>
                </a:xfrm>
                <a:prstGeom prst="rect">
                  <a:avLst/>
                </a:prstGeom>
                <a:blipFill>
                  <a:blip r:embed="rId7"/>
                  <a:stretch>
                    <a:fillRect r="-15385" b="-109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9614598" y="3702044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4598" y="3702044"/>
                  <a:ext cx="554182" cy="338554"/>
                </a:xfrm>
                <a:prstGeom prst="rect">
                  <a:avLst/>
                </a:prstGeom>
                <a:blipFill>
                  <a:blip r:embed="rId8"/>
                  <a:stretch>
                    <a:fillRect r="-16484" b="-89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680512" y="2731990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0512" y="2731990"/>
                  <a:ext cx="554182" cy="338554"/>
                </a:xfrm>
                <a:prstGeom prst="rect">
                  <a:avLst/>
                </a:prstGeom>
                <a:blipFill>
                  <a:blip r:embed="rId9"/>
                  <a:stretch>
                    <a:fillRect l="-1099" r="-15385" b="-89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626609" y="2378658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6609" y="2378658"/>
                  <a:ext cx="554182" cy="338554"/>
                </a:xfrm>
                <a:prstGeom prst="rect">
                  <a:avLst/>
                </a:prstGeom>
                <a:blipFill>
                  <a:blip r:embed="rId10"/>
                  <a:stretch>
                    <a:fillRect r="-16484" b="-89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1032836" y="1705454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2836" y="1705454"/>
                  <a:ext cx="554182" cy="338554"/>
                </a:xfrm>
                <a:prstGeom prst="rect">
                  <a:avLst/>
                </a:prstGeom>
                <a:blipFill>
                  <a:blip r:embed="rId11"/>
                  <a:stretch>
                    <a:fillRect l="-1099" r="-15385" b="-109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1729552" y="1933161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9552" y="1933161"/>
                  <a:ext cx="554182" cy="338554"/>
                </a:xfrm>
                <a:prstGeom prst="rect">
                  <a:avLst/>
                </a:prstGeom>
                <a:blipFill>
                  <a:blip r:embed="rId12"/>
                  <a:stretch>
                    <a:fillRect l="-1099" r="-14286" b="-89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1C6814A-4C77-7646-A55A-4DDE602EF31E}" type="slidenum">
              <a:rPr lang="en-DE" sz="20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11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/>
          <a:lstStyle/>
          <a:p>
            <a:r>
              <a:rPr lang="ru-RU" dirty="0"/>
              <a:t>Полиномиальная интерполяция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420" y="1847417"/>
                <a:ext cx="5818909" cy="384232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2000" dirty="0" smtClean="0">
                    <a:solidFill>
                      <a:schemeClr val="tx1"/>
                    </a:solidFill>
                  </a:rPr>
                  <a:t>Функция является полиномом порядка </a:t>
                </a:r>
                <a:r>
                  <a:rPr lang="en-US" sz="2000" dirty="0">
                    <a:solidFill>
                      <a:schemeClr val="tx1"/>
                    </a:solidFill>
                  </a:rPr>
                  <a:t>N-1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ru-R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... +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ru-R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kern="100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 algn="just">
                  <a:buNone/>
                </a:pPr>
                <a:endParaRPr lang="en-US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DE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000" b="1" kern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Плюсы</a:t>
                </a:r>
                <a:r>
                  <a:rPr lang="en-US" sz="20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u-RU" sz="20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Функция является бесконечно дифференцируемой</a:t>
                </a:r>
                <a:endParaRPr lang="ru-RU" sz="2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0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Минусы</a:t>
                </a:r>
                <a:r>
                  <a:rPr lang="en-US" sz="20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  <a:endParaRPr lang="ru-RU" sz="2000" b="1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0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Плохая обусловленность решения, переобучение при большом количестве точек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420" y="1847417"/>
                <a:ext cx="5818909" cy="3842327"/>
              </a:xfrm>
              <a:blipFill>
                <a:blip r:embed="rId2"/>
                <a:stretch>
                  <a:fillRect l="-2621" t="-20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2769EA2-7D0F-3205-95DA-F4A5FE599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329" y="1847417"/>
            <a:ext cx="5426709" cy="40178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96889"/>
                  </p:ext>
                </p:extLst>
              </p:nvPr>
            </p:nvGraphicFramePr>
            <p:xfrm>
              <a:off x="292562" y="2835199"/>
              <a:ext cx="5803438" cy="933381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803438">
                      <a:extLst>
                        <a:ext uri="{9D8B030D-6E8A-4147-A177-3AD203B41FA5}">
                          <a16:colId xmlns:a16="http://schemas.microsoft.com/office/drawing/2014/main" val="1094446723"/>
                        </a:ext>
                      </a:extLst>
                    </a:gridCol>
                  </a:tblGrid>
                  <a:tr h="933381">
                    <a:tc>
                      <a:txBody>
                        <a:bodyPr/>
                        <a:lstStyle/>
                        <a:p>
                          <a:pPr indent="4572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ru-RU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14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⋅…⋅ 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⋅…⋅ 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⋅…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⋅…⋅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⋅…⋅ 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 ... ⋅ 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ru-RU" sz="1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8648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96889"/>
                  </p:ext>
                </p:extLst>
              </p:nvPr>
            </p:nvGraphicFramePr>
            <p:xfrm>
              <a:off x="292562" y="2835199"/>
              <a:ext cx="5803438" cy="933381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803438">
                      <a:extLst>
                        <a:ext uri="{9D8B030D-6E8A-4147-A177-3AD203B41FA5}">
                          <a16:colId xmlns:a16="http://schemas.microsoft.com/office/drawing/2014/main" val="1094446723"/>
                        </a:ext>
                      </a:extLst>
                    </a:gridCol>
                  </a:tblGrid>
                  <a:tr h="93338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5" t="-649" r="-525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08648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8893163" y="2099025"/>
                <a:ext cx="704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163" y="2099025"/>
                <a:ext cx="70487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1C6814A-4C77-7646-A55A-4DDE602EF31E}" type="slidenum">
              <a:rPr lang="en-DE" sz="20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3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/>
          <a:lstStyle/>
          <a:p>
            <a:r>
              <a:rPr lang="ru-RU" dirty="0"/>
              <a:t>Интерполяция кубическими сплайнами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6618" y="1834861"/>
                <a:ext cx="5131603" cy="4020993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ru-RU" sz="7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каждом сегмента функция является полиномом 3 степени.</a:t>
                </a:r>
                <a:endParaRPr lang="en-US" sz="7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6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sz="6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ru-RU" sz="6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ru-RU" sz="6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6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ru-RU" sz="6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ru-RU" sz="6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6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6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+ </m:t>
                      </m:r>
                      <m:sSub>
                        <m:sSub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ru-RU" sz="6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6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DE" sz="6000" b="1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sz="7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Значения функции на концах отрезка должны совпадать с узловыми значениями: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sz="7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7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и  </m:t>
                    </m:r>
                    <m:sSub>
                      <m:sSubPr>
                        <m:ctrlP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ru-RU" sz="7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sz="7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7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sz="7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Первые производные полиномов на соседних отрезках должны совпадать в точках пересечения: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ru-RU" sz="7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ru-RU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7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ru-RU" sz="7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7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7200" b="1" kern="1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200" b="1" kern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Плюсы</a:t>
                </a:r>
                <a:r>
                  <a:rPr lang="en-US" sz="72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2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Функция является дважды дифференцируемой</a:t>
                </a:r>
                <a:endParaRPr lang="ru-RU" sz="72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2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Минусы</a:t>
                </a:r>
                <a:r>
                  <a:rPr lang="en-US" sz="72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ru-RU" sz="7200" b="1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2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Большой объем вычислений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6618" y="1834861"/>
                <a:ext cx="5131603" cy="4020993"/>
              </a:xfrm>
              <a:blipFill>
                <a:blip r:embed="rId2"/>
                <a:stretch>
                  <a:fillRect l="-2850" t="-2727" r="-1781" b="-31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BBCDCF1-FDA1-9ECE-42F0-33FEB57BA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4861"/>
            <a:ext cx="5731510" cy="4327525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1C6814A-4C77-7646-A55A-4DDE602EF31E}" type="slidenum">
              <a:rPr lang="en-DE" sz="20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10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Интерполяция экспоненциальными сплайнами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9921"/>
                <a:ext cx="5932055" cy="4351338"/>
              </a:xfrm>
            </p:spPr>
            <p:txBody>
              <a:bodyPr>
                <a:normAutofit/>
              </a:bodyPr>
              <a:lstStyle/>
              <a:p>
                <a:r>
                  <a:rPr lang="ru-RU" kern="100" dirty="0" smtClean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Функция представляется через базисные экспоненты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𝑓</m:t>
                      </m:r>
                      <m:r>
                        <a:rPr lang="en-DE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1</m:t>
                      </m:r>
                      <m:d>
                        <m:d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, </m:t>
                      </m:r>
                      <m:r>
                        <a:rPr lang="en-US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DE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, </m:t>
                      </m:r>
                      <m:r>
                        <a:rPr lang="en-US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DE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…</m:t>
                      </m:r>
                    </m:oMath>
                  </m:oMathPara>
                </a14:m>
                <a:endParaRPr lang="en-DE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, </m:t>
                      </m:r>
                      <m:r>
                        <a:rPr lang="en-US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kern="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:r>
                  <a:rPr lang="ru-RU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Для вычисления коэффициентов в общем требуется применять численные методы решения уравнений.</a:t>
                </a:r>
                <a:endParaRPr lang="en-DE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9921"/>
                <a:ext cx="5932055" cy="4351338"/>
              </a:xfrm>
              <a:blipFill>
                <a:blip r:embed="rId2"/>
                <a:stretch>
                  <a:fillRect l="-1131" t="-1401" r="-25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A826DC6-E562-4635-38C9-BD64264F9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2" y="1825625"/>
            <a:ext cx="4900237" cy="432752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1C6814A-4C77-7646-A55A-4DDE602EF31E}" type="slidenum">
              <a:rPr lang="en-DE" sz="20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Интерполяция экспоненциальными сплайнами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A6C1E-05CB-99A4-700B-A6807DBF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6130" cy="4351338"/>
          </a:xfrm>
        </p:spPr>
        <p:txBody>
          <a:bodyPr>
            <a:normAutofit/>
          </a:bodyPr>
          <a:lstStyle/>
          <a:p>
            <a:endParaRPr lang="ru-RU" kern="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1C6814A-4C77-7646-A55A-4DDE602EF31E}" type="slidenum">
              <a:rPr lang="en-DE" sz="20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A826DC6-E562-4635-38C9-BD64264F9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731510" cy="4327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51220F-07B5-1138-3734-218281A2F2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4035" y="1825625"/>
                <a:ext cx="49861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457200" algn="just">
                  <a:buFont typeface="Arial" panose="020B0604020202020204" pitchFamily="34" charset="0"/>
                  <a:buNone/>
                </a:pPr>
                <a:r>
                  <a:rPr lang="ru-RU" sz="2300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Для исходных данных с равномерным шагом по</a:t>
                </a:r>
                <a:r>
                  <a:rPr lang="en-US" sz="2300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i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x</a:t>
                </a:r>
                <a:r>
                  <a:rPr lang="ru-RU" sz="2300" i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sz="2300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существуют готовые формулы для коэффициентов.</a:t>
                </a: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sz="2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sz="2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func>
                      <m:funcPr>
                        <m:ctrlPr>
                          <a:rPr lang="ru-RU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26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ru-RU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ru-RU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6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1800" i="1" kern="1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DE" sz="1800" kern="1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300" b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Плюсы</a:t>
                </a:r>
                <a:r>
                  <a:rPr lang="en-US" sz="2300" b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u-RU" sz="2300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Высокое качество интерполяции при малых вычислительных затратах</a:t>
                </a:r>
              </a:p>
              <a:p>
                <a:pPr marL="0" indent="0">
                  <a:buNone/>
                </a:pPr>
                <a:r>
                  <a:rPr lang="ru-RU" sz="2300" b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Минусы</a:t>
                </a:r>
                <a:r>
                  <a:rPr lang="en-US" sz="2300" b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  <a:endParaRPr lang="ru-RU" sz="2300" b="1" kern="1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3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Подходит только для монотонных функций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51220F-07B5-1138-3734-218281A2F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35" y="1825625"/>
                <a:ext cx="4986130" cy="4351338"/>
              </a:xfrm>
              <a:prstGeom prst="rect">
                <a:avLst/>
              </a:prstGeom>
              <a:blipFill>
                <a:blip r:embed="rId4"/>
                <a:stretch>
                  <a:fillRect l="-1100" t="-2381" r="-978" b="-4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887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Интерполяция экспоненциальными сплайнами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4146"/>
                <a:ext cx="11005530" cy="4553527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457200" algn="just">
                  <a:lnSpc>
                    <a:spcPct val="100000"/>
                  </a:lnSpc>
                  <a:buNone/>
                </a:pP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построения функции с неравномерными шагами воспользуемся итерационным методом Ньютона</a:t>
                </a:r>
                <a:r>
                  <a:rPr lang="en-US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корректируя коэффициент </a:t>
                </a:r>
                <a:r>
                  <a:rPr lang="en-US" sz="80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8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8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sz="8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8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8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8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8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just">
                  <a:lnSpc>
                    <a:spcPct val="150000"/>
                  </a:lnSpc>
                  <a:buNone/>
                </a:pP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Коэффициенты </a:t>
                </a:r>
                <a:r>
                  <a:rPr lang="en-US" sz="80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8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80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находятся исходя из системы уравнений</a:t>
                </a:r>
                <a:r>
                  <a:rPr lang="en-US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8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sz="8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9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9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9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9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9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9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9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ru-RU" sz="9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9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func>
                                <m:funcPr>
                                  <m:ctrlPr>
                                    <a:rPr lang="ru-RU" sz="9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ru-RU" sz="9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u-RU" sz="9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9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ru-RU" sz="9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96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96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ru-RU" sz="9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9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9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9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9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ru-RU" sz="9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9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func>
                                <m:funcPr>
                                  <m:ctrlPr>
                                    <a:rPr lang="ru-RU" sz="9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ru-RU" sz="9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u-RU" sz="9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9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ru-RU" sz="9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96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96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ru-RU" sz="9600" dirty="0"/>
              </a:p>
              <a:p>
                <a:pPr marL="0" indent="457200" algn="ctr">
                  <a:lnSpc>
                    <a:spcPct val="100000"/>
                  </a:lnSpc>
                  <a:buNone/>
                </a:pPr>
                <a:endParaRPr lang="ru-RU" sz="8000" i="1" kern="1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457200" algn="just">
                  <a:lnSpc>
                    <a:spcPct val="100000"/>
                  </a:lnSpc>
                  <a:buNone/>
                </a:pPr>
                <a:endParaRPr lang="ru-RU" sz="2000" i="1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4146"/>
                <a:ext cx="11005530" cy="4553527"/>
              </a:xfrm>
              <a:blipFill>
                <a:blip r:embed="rId2"/>
                <a:stretch>
                  <a:fillRect l="-1440" t="-2008" r="-1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51220F-07B5-1138-3734-218281A2F21B}"/>
              </a:ext>
            </a:extLst>
          </p:cNvPr>
          <p:cNvSpPr txBox="1">
            <a:spLocks/>
          </p:cNvSpPr>
          <p:nvPr/>
        </p:nvSpPr>
        <p:spPr>
          <a:xfrm>
            <a:off x="974035" y="1514764"/>
            <a:ext cx="4850295" cy="466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1C6814A-4C77-7646-A55A-4DDE602EF31E}" type="slidenum">
              <a:rPr lang="en-DE" sz="20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28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Ретр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Ретр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</TotalTime>
  <Words>2081</Words>
  <Application>Microsoft Office PowerPoint</Application>
  <PresentationFormat>Широкоэкранный</PresentationFormat>
  <Paragraphs>136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Wingdings</vt:lpstr>
      <vt:lpstr>Ретро</vt:lpstr>
      <vt:lpstr>Интерполяция экспоненциальными сплайнами</vt:lpstr>
      <vt:lpstr>Цели курсовой работы:</vt:lpstr>
      <vt:lpstr>Постановка задачи</vt:lpstr>
      <vt:lpstr>Линейная интерполяция</vt:lpstr>
      <vt:lpstr>Полиномиальная интерполяция</vt:lpstr>
      <vt:lpstr>Интерполяция кубическими сплайнами</vt:lpstr>
      <vt:lpstr>Интерполяция экспоненциальными сплайнами</vt:lpstr>
      <vt:lpstr>Интерполяция экспоненциальными сплайнами</vt:lpstr>
      <vt:lpstr>Интерполяция экспоненциальными сплайнами</vt:lpstr>
      <vt:lpstr>Интерполяция экспоненциальными сплайнами. Методы склеивания.</vt:lpstr>
      <vt:lpstr>Интерполяция экспоненциальными сплайнами. Методы склеивания.</vt:lpstr>
      <vt:lpstr>Интерполяция экспоненциальными сплайнами. Методы склеивания.</vt:lpstr>
      <vt:lpstr>Программная реализация</vt:lpstr>
      <vt:lpstr>Сравнение методов</vt:lpstr>
      <vt:lpstr>СРАВНЕНИЕ 2 ВАРИАНТОВ ИНТЕРПОЛЯЦИИ</vt:lpstr>
      <vt:lpstr>СРАВНЕНИЕ 2 ВАРИАНТОВ ИНТЕРПОЛЯЦИИ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Интерполяция экспоненциальных сплайнов</dc:title>
  <dc:creator>Чупин Максим Николаевич</dc:creator>
  <cp:lastModifiedBy>Александр Стахиев</cp:lastModifiedBy>
  <cp:revision>68</cp:revision>
  <dcterms:created xsi:type="dcterms:W3CDTF">2023-03-09T11:30:58Z</dcterms:created>
  <dcterms:modified xsi:type="dcterms:W3CDTF">2023-06-24T12:56:51Z</dcterms:modified>
</cp:coreProperties>
</file>