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62" r:id="rId4"/>
    <p:sldId id="263" r:id="rId5"/>
    <p:sldId id="259" r:id="rId6"/>
    <p:sldId id="265" r:id="rId7"/>
    <p:sldId id="266" r:id="rId8"/>
    <p:sldId id="260" r:id="rId9"/>
    <p:sldId id="267"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5" autoAdjust="0"/>
    <p:restoredTop sz="82074" autoAdjust="0"/>
  </p:normalViewPr>
  <p:slideViewPr>
    <p:cSldViewPr snapToGrid="0">
      <p:cViewPr>
        <p:scale>
          <a:sx n="100" d="100"/>
          <a:sy n="100" d="100"/>
        </p:scale>
        <p:origin x="5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C971DB-ACBD-41A3-96CF-72656D8007DE}" type="datetimeFigureOut">
              <a:rPr lang="en-CA" smtClean="0"/>
              <a:t>2019-11-09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824C6B-19C1-4195-A514-432F68980DEC}" type="slidenum">
              <a:rPr lang="en-CA" smtClean="0"/>
              <a:t>‹#›</a:t>
            </a:fld>
            <a:endParaRPr lang="en-CA"/>
          </a:p>
        </p:txBody>
      </p:sp>
    </p:spTree>
    <p:extLst>
      <p:ext uri="{BB962C8B-B14F-4D97-AF65-F5344CB8AC3E}">
        <p14:creationId xmlns:p14="http://schemas.microsoft.com/office/powerpoint/2010/main" val="1458535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Good Morning, our team is called Life is Good and we will be presenting our app reaper route</a:t>
            </a:r>
          </a:p>
        </p:txBody>
      </p:sp>
      <p:sp>
        <p:nvSpPr>
          <p:cNvPr id="4" name="Slide Number Placeholder 3"/>
          <p:cNvSpPr>
            <a:spLocks noGrp="1"/>
          </p:cNvSpPr>
          <p:nvPr>
            <p:ph type="sldNum" sz="quarter" idx="5"/>
          </p:nvPr>
        </p:nvSpPr>
        <p:spPr/>
        <p:txBody>
          <a:bodyPr/>
          <a:lstStyle/>
          <a:p>
            <a:fld id="{6D824C6B-19C1-4195-A514-432F68980DEC}" type="slidenum">
              <a:rPr lang="en-CA" smtClean="0"/>
              <a:t>1</a:t>
            </a:fld>
            <a:endParaRPr lang="en-CA"/>
          </a:p>
        </p:txBody>
      </p:sp>
    </p:spTree>
    <p:extLst>
      <p:ext uri="{BB962C8B-B14F-4D97-AF65-F5344CB8AC3E}">
        <p14:creationId xmlns:p14="http://schemas.microsoft.com/office/powerpoint/2010/main" val="40383305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D824C6B-19C1-4195-A514-432F68980DEC}" type="slidenum">
              <a:rPr lang="en-CA" smtClean="0"/>
              <a:t>10</a:t>
            </a:fld>
            <a:endParaRPr lang="en-CA"/>
          </a:p>
        </p:txBody>
      </p:sp>
    </p:spTree>
    <p:extLst>
      <p:ext uri="{BB962C8B-B14F-4D97-AF65-F5344CB8AC3E}">
        <p14:creationId xmlns:p14="http://schemas.microsoft.com/office/powerpoint/2010/main" val="470460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CA" dirty="0"/>
              <a:t>The reaper route app takes routes provided by google maps and displays the statistics for fatalities and serious collisions along with the route on the bottom of the screen. </a:t>
            </a:r>
          </a:p>
          <a:p>
            <a:pPr>
              <a:buFontTx/>
              <a:buNone/>
            </a:pPr>
            <a:endParaRPr lang="en-CA" dirty="0"/>
          </a:p>
          <a:p>
            <a:pPr>
              <a:buFontTx/>
              <a:buNone/>
            </a:pPr>
            <a:r>
              <a:rPr lang="en-CA" dirty="0"/>
              <a:t>A heatmap showing collision frequency will inform drivers about the most dangerous intersections on their planned route. </a:t>
            </a:r>
          </a:p>
          <a:p>
            <a:pPr>
              <a:buFontTx/>
              <a:buNone/>
            </a:pPr>
            <a:endParaRPr lang="en-CA" dirty="0"/>
          </a:p>
          <a:p>
            <a:pPr>
              <a:buFontTx/>
              <a:buNone/>
            </a:pPr>
            <a:r>
              <a:rPr lang="en-CA" dirty="0"/>
              <a:t>The app will also offer an alternative, safer, routes based on the route with the least recorded fatalities and collisions.  </a:t>
            </a:r>
          </a:p>
          <a:p>
            <a:pPr>
              <a:buFontTx/>
              <a:buNone/>
            </a:pPr>
            <a:endParaRPr lang="en-CA" dirty="0"/>
          </a:p>
          <a:p>
            <a:pPr>
              <a:buFontTx/>
              <a:buNone/>
            </a:pPr>
            <a:r>
              <a:rPr lang="en-CA" dirty="0"/>
              <a:t>It will also offer the statistics of other modes of travel in an attempt to convince drivers to select the safer option. </a:t>
            </a:r>
          </a:p>
          <a:p>
            <a:pPr>
              <a:buFontTx/>
              <a:buChar char="-"/>
            </a:pPr>
            <a:endParaRPr lang="en-CA" dirty="0"/>
          </a:p>
          <a:p>
            <a:endParaRPr lang="en-CA" dirty="0"/>
          </a:p>
        </p:txBody>
      </p:sp>
      <p:sp>
        <p:nvSpPr>
          <p:cNvPr id="4" name="Slide Number Placeholder 3"/>
          <p:cNvSpPr>
            <a:spLocks noGrp="1"/>
          </p:cNvSpPr>
          <p:nvPr>
            <p:ph type="sldNum" sz="quarter" idx="5"/>
          </p:nvPr>
        </p:nvSpPr>
        <p:spPr/>
        <p:txBody>
          <a:bodyPr/>
          <a:lstStyle/>
          <a:p>
            <a:fld id="{6D824C6B-19C1-4195-A514-432F68980DEC}" type="slidenum">
              <a:rPr lang="en-CA" smtClean="0"/>
              <a:t>2</a:t>
            </a:fld>
            <a:endParaRPr lang="en-CA"/>
          </a:p>
        </p:txBody>
      </p:sp>
    </p:spTree>
    <p:extLst>
      <p:ext uri="{BB962C8B-B14F-4D97-AF65-F5344CB8AC3E}">
        <p14:creationId xmlns:p14="http://schemas.microsoft.com/office/powerpoint/2010/main" val="2813118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CA" dirty="0"/>
              <a:t>According to the American Public Transportation Society, taking public transport can reduce the chance of collisions by 90%, </a:t>
            </a:r>
          </a:p>
          <a:p>
            <a:pPr>
              <a:buFontTx/>
              <a:buNone/>
            </a:pPr>
            <a:endParaRPr lang="en-CA" dirty="0"/>
          </a:p>
          <a:p>
            <a:pPr>
              <a:buFontTx/>
              <a:buNone/>
            </a:pPr>
            <a:r>
              <a:rPr lang="en-CA" dirty="0"/>
              <a:t>According to the Bureau of Public Transportation in 2017, 80% less pedestrians were killed in accidents than motor vehicle occupants, 97% less cyclists and 99.85% less transit occupants were killed. </a:t>
            </a:r>
          </a:p>
          <a:p>
            <a:pPr>
              <a:buFontTx/>
              <a:buNone/>
            </a:pPr>
            <a:endParaRPr lang="en-CA" dirty="0"/>
          </a:p>
          <a:p>
            <a:pPr>
              <a:buFontTx/>
              <a:buNone/>
            </a:pPr>
            <a:r>
              <a:rPr lang="en-CA" dirty="0"/>
              <a:t>Reaper Route will reflect this data to users showing them how much safer transit, cycling and even walking can be. </a:t>
            </a:r>
          </a:p>
          <a:p>
            <a:endParaRPr lang="en-CA" dirty="0"/>
          </a:p>
        </p:txBody>
      </p:sp>
      <p:sp>
        <p:nvSpPr>
          <p:cNvPr id="4" name="Slide Number Placeholder 3"/>
          <p:cNvSpPr>
            <a:spLocks noGrp="1"/>
          </p:cNvSpPr>
          <p:nvPr>
            <p:ph type="sldNum" sz="quarter" idx="5"/>
          </p:nvPr>
        </p:nvSpPr>
        <p:spPr/>
        <p:txBody>
          <a:bodyPr/>
          <a:lstStyle/>
          <a:p>
            <a:fld id="{6D824C6B-19C1-4195-A514-432F68980DEC}" type="slidenum">
              <a:rPr lang="en-CA" smtClean="0"/>
              <a:t>3</a:t>
            </a:fld>
            <a:endParaRPr lang="en-CA"/>
          </a:p>
        </p:txBody>
      </p:sp>
    </p:spTree>
    <p:extLst>
      <p:ext uri="{BB962C8B-B14F-4D97-AF65-F5344CB8AC3E}">
        <p14:creationId xmlns:p14="http://schemas.microsoft.com/office/powerpoint/2010/main" val="2308844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CA" dirty="0"/>
              <a:t>According to the Bureau of Public Transportation 87% of trips are made for errands, recreational use or commuting. These are all trips that drivers repeat daily or weekly, so just by using our app once they could be convinced to change their mode of travel or their travel route for hundreds or thousands of total trips. </a:t>
            </a:r>
          </a:p>
          <a:p>
            <a:pPr>
              <a:buFontTx/>
              <a:buChar char="-"/>
            </a:pPr>
            <a:endParaRPr lang="en-CA" dirty="0"/>
          </a:p>
          <a:p>
            <a:endParaRPr lang="en-CA" dirty="0"/>
          </a:p>
        </p:txBody>
      </p:sp>
      <p:sp>
        <p:nvSpPr>
          <p:cNvPr id="4" name="Slide Number Placeholder 3"/>
          <p:cNvSpPr>
            <a:spLocks noGrp="1"/>
          </p:cNvSpPr>
          <p:nvPr>
            <p:ph type="sldNum" sz="quarter" idx="5"/>
          </p:nvPr>
        </p:nvSpPr>
        <p:spPr/>
        <p:txBody>
          <a:bodyPr/>
          <a:lstStyle/>
          <a:p>
            <a:fld id="{6D824C6B-19C1-4195-A514-432F68980DEC}" type="slidenum">
              <a:rPr lang="en-CA" smtClean="0"/>
              <a:t>4</a:t>
            </a:fld>
            <a:endParaRPr lang="en-CA"/>
          </a:p>
        </p:txBody>
      </p:sp>
    </p:spTree>
    <p:extLst>
      <p:ext uri="{BB962C8B-B14F-4D97-AF65-F5344CB8AC3E}">
        <p14:creationId xmlns:p14="http://schemas.microsoft.com/office/powerpoint/2010/main" val="351465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CA" dirty="0"/>
              <a:t>The primary goal is to persuade drivers to change their mode of transportation to a safer mode of travel, by displaying how much safer other modes can be using statistics like this. This would mitigate congestion by reducing the amount of cars on the road.</a:t>
            </a:r>
          </a:p>
          <a:p>
            <a:endParaRPr lang="en-CA" dirty="0"/>
          </a:p>
        </p:txBody>
      </p:sp>
      <p:sp>
        <p:nvSpPr>
          <p:cNvPr id="4" name="Slide Number Placeholder 3"/>
          <p:cNvSpPr>
            <a:spLocks noGrp="1"/>
          </p:cNvSpPr>
          <p:nvPr>
            <p:ph type="sldNum" sz="quarter" idx="5"/>
          </p:nvPr>
        </p:nvSpPr>
        <p:spPr/>
        <p:txBody>
          <a:bodyPr/>
          <a:lstStyle/>
          <a:p>
            <a:fld id="{6D824C6B-19C1-4195-A514-432F68980DEC}" type="slidenum">
              <a:rPr lang="en-CA" smtClean="0"/>
              <a:t>5</a:t>
            </a:fld>
            <a:endParaRPr lang="en-CA"/>
          </a:p>
        </p:txBody>
      </p:sp>
    </p:spTree>
    <p:extLst>
      <p:ext uri="{BB962C8B-B14F-4D97-AF65-F5344CB8AC3E}">
        <p14:creationId xmlns:p14="http://schemas.microsoft.com/office/powerpoint/2010/main" val="1293494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CA" dirty="0"/>
              <a:t>The app will also suggest an alternate, safer, route. Accidents tend to increase with congestion so by helping drivers avoid collision prone streets, the app will send them to less congested areas, thus helping to spread out the flow of traffic and alleviate congestion. The app will also report the percentage of collisions that occur during specific times of day, and suggest safer times to persuade drivers to make a trip when the roads are less congested</a:t>
            </a:r>
          </a:p>
          <a:p>
            <a:endParaRPr lang="en-CA" dirty="0"/>
          </a:p>
        </p:txBody>
      </p:sp>
      <p:sp>
        <p:nvSpPr>
          <p:cNvPr id="4" name="Slide Number Placeholder 3"/>
          <p:cNvSpPr>
            <a:spLocks noGrp="1"/>
          </p:cNvSpPr>
          <p:nvPr>
            <p:ph type="sldNum" sz="quarter" idx="5"/>
          </p:nvPr>
        </p:nvSpPr>
        <p:spPr/>
        <p:txBody>
          <a:bodyPr/>
          <a:lstStyle/>
          <a:p>
            <a:fld id="{6D824C6B-19C1-4195-A514-432F68980DEC}" type="slidenum">
              <a:rPr lang="en-CA" smtClean="0"/>
              <a:t>6</a:t>
            </a:fld>
            <a:endParaRPr lang="en-CA"/>
          </a:p>
        </p:txBody>
      </p:sp>
    </p:spTree>
    <p:extLst>
      <p:ext uri="{BB962C8B-B14F-4D97-AF65-F5344CB8AC3E}">
        <p14:creationId xmlns:p14="http://schemas.microsoft.com/office/powerpoint/2010/main" val="3463341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CA" dirty="0"/>
              <a:t>In reality it can be very hard to convince drivers to change their mode of transit or their daily route. At the very minimum Reaper Route will inform drivers about dangerous areas on their daily routes using the heat map. When drivers are more aware of these areas, they will be more cautious when nearing a dangerous intersection. By improving the safety of the roads, collisions will be reduced, along with the congestion that is created after a crash. Reaper Route could be appealing to sensitive road users such as parents driving with a baby in the car. </a:t>
            </a:r>
          </a:p>
        </p:txBody>
      </p:sp>
      <p:sp>
        <p:nvSpPr>
          <p:cNvPr id="4" name="Slide Number Placeholder 3"/>
          <p:cNvSpPr>
            <a:spLocks noGrp="1"/>
          </p:cNvSpPr>
          <p:nvPr>
            <p:ph type="sldNum" sz="quarter" idx="5"/>
          </p:nvPr>
        </p:nvSpPr>
        <p:spPr/>
        <p:txBody>
          <a:bodyPr/>
          <a:lstStyle/>
          <a:p>
            <a:fld id="{6D824C6B-19C1-4195-A514-432F68980DEC}" type="slidenum">
              <a:rPr lang="en-CA" smtClean="0"/>
              <a:t>7</a:t>
            </a:fld>
            <a:endParaRPr lang="en-CA"/>
          </a:p>
        </p:txBody>
      </p:sp>
    </p:spTree>
    <p:extLst>
      <p:ext uri="{BB962C8B-B14F-4D97-AF65-F5344CB8AC3E}">
        <p14:creationId xmlns:p14="http://schemas.microsoft.com/office/powerpoint/2010/main" val="3502358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CA" dirty="0"/>
              <a:t>Now we’ll show you our prototype model. </a:t>
            </a:r>
          </a:p>
          <a:p>
            <a:endParaRPr lang="en-CA" dirty="0"/>
          </a:p>
        </p:txBody>
      </p:sp>
      <p:sp>
        <p:nvSpPr>
          <p:cNvPr id="4" name="Slide Number Placeholder 3"/>
          <p:cNvSpPr>
            <a:spLocks noGrp="1"/>
          </p:cNvSpPr>
          <p:nvPr>
            <p:ph type="sldNum" sz="quarter" idx="5"/>
          </p:nvPr>
        </p:nvSpPr>
        <p:spPr/>
        <p:txBody>
          <a:bodyPr/>
          <a:lstStyle/>
          <a:p>
            <a:fld id="{6D824C6B-19C1-4195-A514-432F68980DEC}" type="slidenum">
              <a:rPr lang="en-CA" smtClean="0"/>
              <a:t>8</a:t>
            </a:fld>
            <a:endParaRPr lang="en-CA"/>
          </a:p>
        </p:txBody>
      </p:sp>
    </p:spTree>
    <p:extLst>
      <p:ext uri="{BB962C8B-B14F-4D97-AF65-F5344CB8AC3E}">
        <p14:creationId xmlns:p14="http://schemas.microsoft.com/office/powerpoint/2010/main" val="4117309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D824C6B-19C1-4195-A514-432F68980DEC}" type="slidenum">
              <a:rPr lang="en-CA" smtClean="0"/>
              <a:t>9</a:t>
            </a:fld>
            <a:endParaRPr lang="en-CA"/>
          </a:p>
        </p:txBody>
      </p:sp>
    </p:spTree>
    <p:extLst>
      <p:ext uri="{BB962C8B-B14F-4D97-AF65-F5344CB8AC3E}">
        <p14:creationId xmlns:p14="http://schemas.microsoft.com/office/powerpoint/2010/main" val="423162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84B2275-3F90-4DD1-8935-05040EAAFE72}" type="datetimeFigureOut">
              <a:rPr lang="en-CA" smtClean="0"/>
              <a:t>2019-11-09</a:t>
            </a:fld>
            <a:endParaRPr lang="en-CA"/>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CA"/>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FC187DD9-A461-4903-8708-285B005B7EEC}"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0272282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4B2275-3F90-4DD1-8935-05040EAAFE72}" type="datetimeFigureOut">
              <a:rPr lang="en-CA" smtClean="0"/>
              <a:t>2019-11-09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C187DD9-A461-4903-8708-285B005B7EEC}" type="slidenum">
              <a:rPr lang="en-CA" smtClean="0"/>
              <a:t>‹#›</a:t>
            </a:fld>
            <a:endParaRPr lang="en-CA"/>
          </a:p>
        </p:txBody>
      </p:sp>
    </p:spTree>
    <p:extLst>
      <p:ext uri="{BB962C8B-B14F-4D97-AF65-F5344CB8AC3E}">
        <p14:creationId xmlns:p14="http://schemas.microsoft.com/office/powerpoint/2010/main" val="3886734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4B2275-3F90-4DD1-8935-05040EAAFE72}" type="datetimeFigureOut">
              <a:rPr lang="en-CA" smtClean="0"/>
              <a:t>2019-11-09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C187DD9-A461-4903-8708-285B005B7EEC}" type="slidenum">
              <a:rPr lang="en-CA" smtClean="0"/>
              <a:t>‹#›</a:t>
            </a:fld>
            <a:endParaRPr lang="en-CA"/>
          </a:p>
        </p:txBody>
      </p:sp>
    </p:spTree>
    <p:extLst>
      <p:ext uri="{BB962C8B-B14F-4D97-AF65-F5344CB8AC3E}">
        <p14:creationId xmlns:p14="http://schemas.microsoft.com/office/powerpoint/2010/main" val="1160047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4B2275-3F90-4DD1-8935-05040EAAFE72}" type="datetimeFigureOut">
              <a:rPr lang="en-CA" smtClean="0"/>
              <a:t>2019-11-09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C187DD9-A461-4903-8708-285B005B7EEC}" type="slidenum">
              <a:rPr lang="en-CA" smtClean="0"/>
              <a:t>‹#›</a:t>
            </a:fld>
            <a:endParaRPr lang="en-CA"/>
          </a:p>
        </p:txBody>
      </p:sp>
    </p:spTree>
    <p:extLst>
      <p:ext uri="{BB962C8B-B14F-4D97-AF65-F5344CB8AC3E}">
        <p14:creationId xmlns:p14="http://schemas.microsoft.com/office/powerpoint/2010/main" val="3633938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4B2275-3F90-4DD1-8935-05040EAAFE72}" type="datetimeFigureOut">
              <a:rPr lang="en-CA" smtClean="0"/>
              <a:t>2019-11-09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C187DD9-A461-4903-8708-285B005B7EEC}"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54364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4B2275-3F90-4DD1-8935-05040EAAFE72}" type="datetimeFigureOut">
              <a:rPr lang="en-CA" smtClean="0"/>
              <a:t>2019-11-09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C187DD9-A461-4903-8708-285B005B7EEC}" type="slidenum">
              <a:rPr lang="en-CA" smtClean="0"/>
              <a:t>‹#›</a:t>
            </a:fld>
            <a:endParaRPr lang="en-CA"/>
          </a:p>
        </p:txBody>
      </p:sp>
    </p:spTree>
    <p:extLst>
      <p:ext uri="{BB962C8B-B14F-4D97-AF65-F5344CB8AC3E}">
        <p14:creationId xmlns:p14="http://schemas.microsoft.com/office/powerpoint/2010/main" val="409073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4B2275-3F90-4DD1-8935-05040EAAFE72}" type="datetimeFigureOut">
              <a:rPr lang="en-CA" smtClean="0"/>
              <a:t>2019-11-09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C187DD9-A461-4903-8708-285B005B7EEC}" type="slidenum">
              <a:rPr lang="en-CA" smtClean="0"/>
              <a:t>‹#›</a:t>
            </a:fld>
            <a:endParaRPr lang="en-CA"/>
          </a:p>
        </p:txBody>
      </p:sp>
    </p:spTree>
    <p:extLst>
      <p:ext uri="{BB962C8B-B14F-4D97-AF65-F5344CB8AC3E}">
        <p14:creationId xmlns:p14="http://schemas.microsoft.com/office/powerpoint/2010/main" val="874894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4B2275-3F90-4DD1-8935-05040EAAFE72}" type="datetimeFigureOut">
              <a:rPr lang="en-CA" smtClean="0"/>
              <a:t>2019-11-09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FC187DD9-A461-4903-8708-285B005B7EEC}" type="slidenum">
              <a:rPr lang="en-CA" smtClean="0"/>
              <a:t>‹#›</a:t>
            </a:fld>
            <a:endParaRPr lang="en-CA"/>
          </a:p>
        </p:txBody>
      </p:sp>
    </p:spTree>
    <p:extLst>
      <p:ext uri="{BB962C8B-B14F-4D97-AF65-F5344CB8AC3E}">
        <p14:creationId xmlns:p14="http://schemas.microsoft.com/office/powerpoint/2010/main" val="1804803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4B2275-3F90-4DD1-8935-05040EAAFE72}" type="datetimeFigureOut">
              <a:rPr lang="en-CA" smtClean="0"/>
              <a:t>2019-11-09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FC187DD9-A461-4903-8708-285B005B7EEC}" type="slidenum">
              <a:rPr lang="en-CA" smtClean="0"/>
              <a:t>‹#›</a:t>
            </a:fld>
            <a:endParaRPr lang="en-CA"/>
          </a:p>
        </p:txBody>
      </p:sp>
    </p:spTree>
    <p:extLst>
      <p:ext uri="{BB962C8B-B14F-4D97-AF65-F5344CB8AC3E}">
        <p14:creationId xmlns:p14="http://schemas.microsoft.com/office/powerpoint/2010/main" val="544616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4B2275-3F90-4DD1-8935-05040EAAFE72}" type="datetimeFigureOut">
              <a:rPr lang="en-CA" smtClean="0"/>
              <a:t>2019-11-09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C187DD9-A461-4903-8708-285B005B7EEC}" type="slidenum">
              <a:rPr lang="en-CA" smtClean="0"/>
              <a:t>‹#›</a:t>
            </a:fld>
            <a:endParaRPr lang="en-CA"/>
          </a:p>
        </p:txBody>
      </p:sp>
    </p:spTree>
    <p:extLst>
      <p:ext uri="{BB962C8B-B14F-4D97-AF65-F5344CB8AC3E}">
        <p14:creationId xmlns:p14="http://schemas.microsoft.com/office/powerpoint/2010/main" val="1655698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4B2275-3F90-4DD1-8935-05040EAAFE72}" type="datetimeFigureOut">
              <a:rPr lang="en-CA" smtClean="0"/>
              <a:t>2019-11-09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C187DD9-A461-4903-8708-285B005B7EEC}" type="slidenum">
              <a:rPr lang="en-CA" smtClean="0"/>
              <a:t>‹#›</a:t>
            </a:fld>
            <a:endParaRPr lang="en-CA"/>
          </a:p>
        </p:txBody>
      </p:sp>
    </p:spTree>
    <p:extLst>
      <p:ext uri="{BB962C8B-B14F-4D97-AF65-F5344CB8AC3E}">
        <p14:creationId xmlns:p14="http://schemas.microsoft.com/office/powerpoint/2010/main" val="3741380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84B2275-3F90-4DD1-8935-05040EAAFE72}" type="datetimeFigureOut">
              <a:rPr lang="en-CA" smtClean="0"/>
              <a:t>2019-11-09</a:t>
            </a:fld>
            <a:endParaRPr lang="en-CA"/>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CA"/>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FC187DD9-A461-4903-8708-285B005B7EEC}" type="slidenum">
              <a:rPr lang="en-CA" smtClean="0"/>
              <a:t>‹#›</a:t>
            </a:fld>
            <a:endParaRPr lang="en-CA"/>
          </a:p>
        </p:txBody>
      </p:sp>
    </p:spTree>
    <p:extLst>
      <p:ext uri="{BB962C8B-B14F-4D97-AF65-F5344CB8AC3E}">
        <p14:creationId xmlns:p14="http://schemas.microsoft.com/office/powerpoint/2010/main" val="34669254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5.png"/><Relationship Id="rId7" Type="http://schemas.openxmlformats.org/officeDocument/2006/relationships/image" Target="../media/image7.png"/><Relationship Id="rId12" Type="http://schemas.microsoft.com/office/2007/relationships/hdphoto" Target="../media/hdphoto5.wdp"/><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microsoft.com/office/2007/relationships/hdphoto" Target="../media/hdphoto2.wdp"/><Relationship Id="rId11" Type="http://schemas.openxmlformats.org/officeDocument/2006/relationships/image" Target="../media/image9.png"/><Relationship Id="rId5" Type="http://schemas.openxmlformats.org/officeDocument/2006/relationships/image" Target="../media/image6.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CBA9D-E3F0-4037-BBA4-5FEEE33D5B43}"/>
              </a:ext>
            </a:extLst>
          </p:cNvPr>
          <p:cNvSpPr>
            <a:spLocks noGrp="1"/>
          </p:cNvSpPr>
          <p:nvPr>
            <p:ph type="ctrTitle"/>
          </p:nvPr>
        </p:nvSpPr>
        <p:spPr/>
        <p:txBody>
          <a:bodyPr/>
          <a:lstStyle/>
          <a:p>
            <a:r>
              <a:rPr lang="en-CA" dirty="0"/>
              <a:t>Reaper Route:</a:t>
            </a:r>
            <a:br>
              <a:rPr lang="en-CA" dirty="0"/>
            </a:br>
            <a:r>
              <a:rPr lang="en-CA" dirty="0"/>
              <a:t>Death Map</a:t>
            </a:r>
          </a:p>
        </p:txBody>
      </p:sp>
      <p:pic>
        <p:nvPicPr>
          <p:cNvPr id="3074" name="Picture 2" descr="Image result for life is good vector logo">
            <a:extLst>
              <a:ext uri="{FF2B5EF4-FFF2-40B4-BE49-F238E27FC236}">
                <a16:creationId xmlns:a16="http://schemas.microsoft.com/office/drawing/2014/main" id="{C783B5FD-FEB1-4C36-8C08-338780337F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3152" y="1328737"/>
            <a:ext cx="3672061" cy="3471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334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A6ADD0-3F59-47AF-A621-EEF2840694BB}"/>
              </a:ext>
            </a:extLst>
          </p:cNvPr>
          <p:cNvSpPr>
            <a:spLocks noGrp="1"/>
          </p:cNvSpPr>
          <p:nvPr>
            <p:ph type="title"/>
          </p:nvPr>
        </p:nvSpPr>
        <p:spPr>
          <a:xfrm>
            <a:off x="1261872" y="365760"/>
            <a:ext cx="9692640" cy="1325562"/>
          </a:xfrm>
        </p:spPr>
        <p:txBody>
          <a:bodyPr>
            <a:normAutofit/>
          </a:bodyPr>
          <a:lstStyle/>
          <a:p>
            <a:r>
              <a:rPr lang="en-CA" dirty="0"/>
              <a:t>Comprehensive Model </a:t>
            </a:r>
          </a:p>
        </p:txBody>
      </p:sp>
      <p:sp>
        <p:nvSpPr>
          <p:cNvPr id="3" name="Content Placeholder 2">
            <a:extLst>
              <a:ext uri="{FF2B5EF4-FFF2-40B4-BE49-F238E27FC236}">
                <a16:creationId xmlns:a16="http://schemas.microsoft.com/office/drawing/2014/main" id="{E13C2FF7-7E11-4101-BDC0-40D9CA8B7B04}"/>
              </a:ext>
            </a:extLst>
          </p:cNvPr>
          <p:cNvSpPr>
            <a:spLocks noGrp="1"/>
          </p:cNvSpPr>
          <p:nvPr>
            <p:ph idx="1"/>
          </p:nvPr>
        </p:nvSpPr>
        <p:spPr>
          <a:xfrm>
            <a:off x="1261872" y="1828800"/>
            <a:ext cx="8595360" cy="4351337"/>
          </a:xfrm>
        </p:spPr>
        <p:txBody>
          <a:bodyPr>
            <a:normAutofit/>
          </a:bodyPr>
          <a:lstStyle/>
          <a:p>
            <a:pPr>
              <a:buFontTx/>
              <a:buChar char="-"/>
            </a:pPr>
            <a:r>
              <a:rPr lang="en-CA" sz="2400" dirty="0"/>
              <a:t>Driver behaviour report telling increased chances of collisions based on speed </a:t>
            </a:r>
          </a:p>
          <a:p>
            <a:pPr>
              <a:buFontTx/>
              <a:buChar char="-"/>
            </a:pPr>
            <a:r>
              <a:rPr lang="en-CA" sz="2400" dirty="0"/>
              <a:t>Planned mode of transportation </a:t>
            </a:r>
          </a:p>
          <a:p>
            <a:pPr>
              <a:buFontTx/>
              <a:buChar char="-"/>
            </a:pPr>
            <a:r>
              <a:rPr lang="en-CA" sz="2400" dirty="0"/>
              <a:t>User input of how much extra time they’re willing to spend for a safer route</a:t>
            </a:r>
          </a:p>
          <a:p>
            <a:pPr>
              <a:buFontTx/>
              <a:buChar char="-"/>
            </a:pPr>
            <a:r>
              <a:rPr lang="en-CA" sz="2400" dirty="0"/>
              <a:t>User profile: age and driving history</a:t>
            </a:r>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6213479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A6ADD0-3F59-47AF-A621-EEF2840694BB}"/>
              </a:ext>
            </a:extLst>
          </p:cNvPr>
          <p:cNvSpPr>
            <a:spLocks noGrp="1"/>
          </p:cNvSpPr>
          <p:nvPr>
            <p:ph type="title"/>
          </p:nvPr>
        </p:nvSpPr>
        <p:spPr>
          <a:xfrm>
            <a:off x="1261872" y="365760"/>
            <a:ext cx="9692640" cy="1325562"/>
          </a:xfrm>
        </p:spPr>
        <p:txBody>
          <a:bodyPr>
            <a:normAutofit/>
          </a:bodyPr>
          <a:lstStyle/>
          <a:p>
            <a:r>
              <a:rPr lang="en-CA" dirty="0"/>
              <a:t>Reaper Route App</a:t>
            </a:r>
          </a:p>
        </p:txBody>
      </p:sp>
      <p:sp>
        <p:nvSpPr>
          <p:cNvPr id="3" name="Content Placeholder 2">
            <a:extLst>
              <a:ext uri="{FF2B5EF4-FFF2-40B4-BE49-F238E27FC236}">
                <a16:creationId xmlns:a16="http://schemas.microsoft.com/office/drawing/2014/main" id="{E13C2FF7-7E11-4101-BDC0-40D9CA8B7B04}"/>
              </a:ext>
            </a:extLst>
          </p:cNvPr>
          <p:cNvSpPr>
            <a:spLocks noGrp="1"/>
          </p:cNvSpPr>
          <p:nvPr>
            <p:ph idx="1"/>
          </p:nvPr>
        </p:nvSpPr>
        <p:spPr>
          <a:xfrm>
            <a:off x="1261872" y="1828801"/>
            <a:ext cx="5091304" cy="3657600"/>
          </a:xfrm>
        </p:spPr>
        <p:txBody>
          <a:bodyPr>
            <a:normAutofit fontScale="92500" lnSpcReduction="20000"/>
          </a:bodyPr>
          <a:lstStyle/>
          <a:p>
            <a:pPr>
              <a:buFontTx/>
              <a:buChar char="-"/>
            </a:pPr>
            <a:r>
              <a:rPr lang="en-CA" sz="2400" dirty="0"/>
              <a:t>Uses fatality and collision statistics to influence driver’s behaviour</a:t>
            </a:r>
          </a:p>
          <a:p>
            <a:pPr>
              <a:buFontTx/>
              <a:buChar char="-"/>
            </a:pPr>
            <a:r>
              <a:rPr lang="en-CA" sz="2400" dirty="0"/>
              <a:t>Integrates with google maps suggested route </a:t>
            </a:r>
          </a:p>
          <a:p>
            <a:pPr>
              <a:buFontTx/>
              <a:buChar char="-"/>
            </a:pPr>
            <a:r>
              <a:rPr lang="en-CA" sz="2400" dirty="0"/>
              <a:t>Provides a heatmap showing frequency of collisions</a:t>
            </a:r>
          </a:p>
          <a:p>
            <a:pPr>
              <a:buFontTx/>
              <a:buChar char="-"/>
            </a:pPr>
            <a:r>
              <a:rPr lang="en-CA" sz="2400" dirty="0"/>
              <a:t>Suggests an alternative safer route and provides the appropriate statistics</a:t>
            </a:r>
          </a:p>
          <a:p>
            <a:pPr>
              <a:buFontTx/>
              <a:buChar char="-"/>
            </a:pPr>
            <a:r>
              <a:rPr lang="en-CA" sz="2400" dirty="0"/>
              <a:t>Shows other safer transit modes </a:t>
            </a:r>
          </a:p>
          <a:p>
            <a:pPr>
              <a:buFontTx/>
              <a:buChar char="-"/>
            </a:pPr>
            <a:endParaRPr lang="en-CA"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ABD4FB4F-9EBC-43AD-9B94-1594E0F8963B}"/>
              </a:ext>
            </a:extLst>
          </p:cNvPr>
          <p:cNvPicPr>
            <a:picLocks noChangeAspect="1"/>
          </p:cNvPicPr>
          <p:nvPr/>
        </p:nvPicPr>
        <p:blipFill>
          <a:blip r:embed="rId3"/>
          <a:stretch>
            <a:fillRect/>
          </a:stretch>
        </p:blipFill>
        <p:spPr>
          <a:xfrm>
            <a:off x="7085782" y="1898712"/>
            <a:ext cx="3844346" cy="3248323"/>
          </a:xfrm>
          <a:prstGeom prst="rect">
            <a:avLst/>
          </a:prstGeom>
        </p:spPr>
      </p:pic>
    </p:spTree>
    <p:extLst>
      <p:ext uri="{BB962C8B-B14F-4D97-AF65-F5344CB8AC3E}">
        <p14:creationId xmlns:p14="http://schemas.microsoft.com/office/powerpoint/2010/main" val="133059457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A6ADD0-3F59-47AF-A621-EEF2840694BB}"/>
              </a:ext>
            </a:extLst>
          </p:cNvPr>
          <p:cNvSpPr>
            <a:spLocks noGrp="1"/>
          </p:cNvSpPr>
          <p:nvPr>
            <p:ph type="title"/>
          </p:nvPr>
        </p:nvSpPr>
        <p:spPr>
          <a:xfrm>
            <a:off x="1261872" y="365760"/>
            <a:ext cx="9692640" cy="1325562"/>
          </a:xfrm>
        </p:spPr>
        <p:txBody>
          <a:bodyPr>
            <a:normAutofit/>
          </a:bodyPr>
          <a:lstStyle/>
          <a:p>
            <a:r>
              <a:rPr lang="en-CA" dirty="0"/>
              <a:t>Transit Safety Statistics</a:t>
            </a:r>
          </a:p>
        </p:txBody>
      </p:sp>
      <p:sp>
        <p:nvSpPr>
          <p:cNvPr id="3" name="Content Placeholder 2">
            <a:extLst>
              <a:ext uri="{FF2B5EF4-FFF2-40B4-BE49-F238E27FC236}">
                <a16:creationId xmlns:a16="http://schemas.microsoft.com/office/drawing/2014/main" id="{E13C2FF7-7E11-4101-BDC0-40D9CA8B7B04}"/>
              </a:ext>
            </a:extLst>
          </p:cNvPr>
          <p:cNvSpPr>
            <a:spLocks noGrp="1"/>
          </p:cNvSpPr>
          <p:nvPr>
            <p:ph idx="1"/>
          </p:nvPr>
        </p:nvSpPr>
        <p:spPr>
          <a:xfrm>
            <a:off x="1261872" y="1828800"/>
            <a:ext cx="4592173" cy="4351337"/>
          </a:xfrm>
        </p:spPr>
        <p:txBody>
          <a:bodyPr>
            <a:normAutofit/>
          </a:bodyPr>
          <a:lstStyle/>
          <a:p>
            <a:pPr>
              <a:buFontTx/>
              <a:buChar char="-"/>
            </a:pPr>
            <a:r>
              <a:rPr lang="en-CA" sz="2400" dirty="0"/>
              <a:t>Taking public transport reduces collisions by 90%</a:t>
            </a:r>
          </a:p>
          <a:p>
            <a:pPr>
              <a:buFontTx/>
              <a:buChar char="-"/>
            </a:pPr>
            <a:r>
              <a:rPr lang="en-CA" sz="2400" dirty="0"/>
              <a:t>80% less pedestrians were killed than motor vehicle occupants, 97% less cyclists and 99.85% less transit occupants. </a:t>
            </a:r>
          </a:p>
          <a:p>
            <a:pPr marL="0" indent="0">
              <a:buNone/>
            </a:pPr>
            <a:endParaRPr lang="en-CA" dirty="0"/>
          </a:p>
          <a:p>
            <a:pPr lvl="1">
              <a:buFontTx/>
              <a:buChar char="-"/>
            </a:pPr>
            <a:endParaRPr lang="en-CA"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F357DFF4-9856-4A79-98CA-2822C267E149}"/>
              </a:ext>
            </a:extLst>
          </p:cNvPr>
          <p:cNvPicPr>
            <a:picLocks noChangeAspect="1"/>
          </p:cNvPicPr>
          <p:nvPr/>
        </p:nvPicPr>
        <p:blipFill>
          <a:blip r:embed="rId3"/>
          <a:stretch>
            <a:fillRect/>
          </a:stretch>
        </p:blipFill>
        <p:spPr>
          <a:xfrm>
            <a:off x="6188915" y="1828800"/>
            <a:ext cx="4008739" cy="3799002"/>
          </a:xfrm>
          <a:prstGeom prst="rect">
            <a:avLst/>
          </a:prstGeom>
        </p:spPr>
      </p:pic>
    </p:spTree>
    <p:extLst>
      <p:ext uri="{BB962C8B-B14F-4D97-AF65-F5344CB8AC3E}">
        <p14:creationId xmlns:p14="http://schemas.microsoft.com/office/powerpoint/2010/main" val="169953850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A6ADD0-3F59-47AF-A621-EEF2840694BB}"/>
              </a:ext>
            </a:extLst>
          </p:cNvPr>
          <p:cNvSpPr>
            <a:spLocks noGrp="1"/>
          </p:cNvSpPr>
          <p:nvPr>
            <p:ph type="title"/>
          </p:nvPr>
        </p:nvSpPr>
        <p:spPr>
          <a:xfrm>
            <a:off x="1261872" y="365760"/>
            <a:ext cx="9692640" cy="1325562"/>
          </a:xfrm>
        </p:spPr>
        <p:txBody>
          <a:bodyPr>
            <a:normAutofit/>
          </a:bodyPr>
          <a:lstStyle/>
          <a:p>
            <a:r>
              <a:rPr lang="en-CA" dirty="0"/>
              <a:t>Importance of the App</a:t>
            </a:r>
          </a:p>
        </p:txBody>
      </p:sp>
      <p:sp>
        <p:nvSpPr>
          <p:cNvPr id="3" name="Content Placeholder 2">
            <a:extLst>
              <a:ext uri="{FF2B5EF4-FFF2-40B4-BE49-F238E27FC236}">
                <a16:creationId xmlns:a16="http://schemas.microsoft.com/office/drawing/2014/main" id="{E13C2FF7-7E11-4101-BDC0-40D9CA8B7B04}"/>
              </a:ext>
            </a:extLst>
          </p:cNvPr>
          <p:cNvSpPr>
            <a:spLocks noGrp="1"/>
          </p:cNvSpPr>
          <p:nvPr>
            <p:ph idx="1"/>
          </p:nvPr>
        </p:nvSpPr>
        <p:spPr>
          <a:xfrm>
            <a:off x="1261873" y="1828800"/>
            <a:ext cx="4149113" cy="4351337"/>
          </a:xfrm>
        </p:spPr>
        <p:txBody>
          <a:bodyPr>
            <a:normAutofit/>
          </a:bodyPr>
          <a:lstStyle/>
          <a:p>
            <a:pPr>
              <a:buFontTx/>
              <a:buChar char="-"/>
            </a:pPr>
            <a:r>
              <a:rPr lang="en-CA" sz="2400" dirty="0"/>
              <a:t>87% of transportation trips are repeated</a:t>
            </a:r>
          </a:p>
          <a:p>
            <a:pPr>
              <a:buFontTx/>
              <a:buChar char="-"/>
            </a:pPr>
            <a:r>
              <a:rPr lang="en-CA" sz="2400" dirty="0"/>
              <a:t>Reaper Route can change behaviour for a lifetime</a:t>
            </a:r>
          </a:p>
          <a:p>
            <a:pPr lvl="1">
              <a:buFontTx/>
              <a:buChar char="-"/>
            </a:pPr>
            <a:endParaRPr lang="en-CA"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C114AA34-229B-48B2-8B5F-528BB4AB8FF8}"/>
              </a:ext>
            </a:extLst>
          </p:cNvPr>
          <p:cNvPicPr>
            <a:picLocks noChangeAspect="1"/>
          </p:cNvPicPr>
          <p:nvPr/>
        </p:nvPicPr>
        <p:blipFill>
          <a:blip r:embed="rId3"/>
          <a:stretch>
            <a:fillRect/>
          </a:stretch>
        </p:blipFill>
        <p:spPr>
          <a:xfrm>
            <a:off x="5646655" y="1936250"/>
            <a:ext cx="4494677" cy="3536009"/>
          </a:xfrm>
          <a:prstGeom prst="rect">
            <a:avLst/>
          </a:prstGeom>
        </p:spPr>
      </p:pic>
    </p:spTree>
    <p:extLst>
      <p:ext uri="{BB962C8B-B14F-4D97-AF65-F5344CB8AC3E}">
        <p14:creationId xmlns:p14="http://schemas.microsoft.com/office/powerpoint/2010/main" val="18011456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A6ADD0-3F59-47AF-A621-EEF2840694BB}"/>
              </a:ext>
            </a:extLst>
          </p:cNvPr>
          <p:cNvSpPr>
            <a:spLocks noGrp="1"/>
          </p:cNvSpPr>
          <p:nvPr>
            <p:ph type="title"/>
          </p:nvPr>
        </p:nvSpPr>
        <p:spPr>
          <a:xfrm>
            <a:off x="1261872" y="365760"/>
            <a:ext cx="9692640" cy="1325562"/>
          </a:xfrm>
        </p:spPr>
        <p:txBody>
          <a:bodyPr>
            <a:normAutofit/>
          </a:bodyPr>
          <a:lstStyle/>
          <a:p>
            <a:r>
              <a:rPr lang="en-CA" dirty="0"/>
              <a:t>Managing Congestions	</a:t>
            </a:r>
          </a:p>
        </p:txBody>
      </p:sp>
      <p:sp>
        <p:nvSpPr>
          <p:cNvPr id="3" name="Content Placeholder 2">
            <a:extLst>
              <a:ext uri="{FF2B5EF4-FFF2-40B4-BE49-F238E27FC236}">
                <a16:creationId xmlns:a16="http://schemas.microsoft.com/office/drawing/2014/main" id="{E13C2FF7-7E11-4101-BDC0-40D9CA8B7B04}"/>
              </a:ext>
            </a:extLst>
          </p:cNvPr>
          <p:cNvSpPr>
            <a:spLocks noGrp="1"/>
          </p:cNvSpPr>
          <p:nvPr>
            <p:ph idx="1"/>
          </p:nvPr>
        </p:nvSpPr>
        <p:spPr>
          <a:xfrm>
            <a:off x="1261872" y="1828800"/>
            <a:ext cx="8595360" cy="4351337"/>
          </a:xfrm>
        </p:spPr>
        <p:txBody>
          <a:bodyPr>
            <a:normAutofit/>
          </a:bodyPr>
          <a:lstStyle/>
          <a:p>
            <a:pPr>
              <a:buFontTx/>
              <a:buChar char="-"/>
            </a:pPr>
            <a:r>
              <a:rPr lang="en-CA" sz="2400" dirty="0"/>
              <a:t>Reaper Route manages congestion by influencing driver behaviour</a:t>
            </a:r>
          </a:p>
          <a:p>
            <a:pPr>
              <a:buFontTx/>
              <a:buChar char="-"/>
            </a:pPr>
            <a:r>
              <a:rPr lang="en-CA" sz="2400" dirty="0"/>
              <a:t>Persuades drivers to change mode of transportation to a safer mode of travel, i.e. transit, biking or walking</a:t>
            </a:r>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descr="Image result for dead face cartoon">
            <a:extLst>
              <a:ext uri="{FF2B5EF4-FFF2-40B4-BE49-F238E27FC236}">
                <a16:creationId xmlns:a16="http://schemas.microsoft.com/office/drawing/2014/main" id="{98A15E37-4C3A-4A17-977B-3013CD18E76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3721" b="94884" l="2804" r="96262">
                        <a14:foregroundMark x1="21495" y1="38605" x2="54673" y2="29767"/>
                        <a14:foregroundMark x1="12150" y1="26977" x2="3738" y2="48837"/>
                        <a14:foregroundMark x1="3738" y1="48837" x2="4206" y2="51628"/>
                        <a14:foregroundMark x1="16355" y1="82326" x2="50467" y2="84651"/>
                        <a14:foregroundMark x1="37383" y1="91163" x2="62617" y2="87442"/>
                        <a14:foregroundMark x1="62617" y1="87442" x2="73364" y2="77674"/>
                        <a14:foregroundMark x1="80374" y1="61860" x2="84112" y2="35814"/>
                        <a14:foregroundMark x1="84112" y1="35814" x2="79907" y2="27907"/>
                        <a14:foregroundMark x1="47196" y1="5116" x2="47196" y2="5116"/>
                        <a14:foregroundMark x1="93925" y1="48837" x2="93925" y2="48837"/>
                        <a14:foregroundMark x1="50000" y1="94884" x2="50000" y2="94884"/>
                        <a14:foregroundMark x1="96262" y1="49302" x2="96262" y2="49302"/>
                        <a14:foregroundMark x1="66822" y1="33023" x2="58879" y2="50698"/>
                        <a14:foregroundMark x1="64953" y1="62791" x2="57944" y2="74884"/>
                      </a14:backgroundRemoval>
                    </a14:imgEffect>
                  </a14:imgLayer>
                </a14:imgProps>
              </a:ext>
              <a:ext uri="{28A0092B-C50C-407E-A947-70E740481C1C}">
                <a14:useLocalDpi xmlns:a14="http://schemas.microsoft.com/office/drawing/2010/main" val="0"/>
              </a:ext>
            </a:extLst>
          </a:blip>
          <a:srcRect/>
          <a:stretch>
            <a:fillRect/>
          </a:stretch>
        </p:blipFill>
        <p:spPr bwMode="auto">
          <a:xfrm>
            <a:off x="773597" y="4423191"/>
            <a:ext cx="647822" cy="65084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C912CE4-7EAB-4BFA-96CC-E72BEF0A4A4A}"/>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8611" r="90000">
                        <a14:foregroundMark x1="8611" y1="61111" x2="8611" y2="58056"/>
                        <a14:foregroundMark x1="13889" y1="55000" x2="15278" y2="53056"/>
                        <a14:foregroundMark x1="13611" y1="55833" x2="15556" y2="51667"/>
                        <a14:foregroundMark x1="30833" y1="44167" x2="37778" y2="36944"/>
                        <a14:foregroundMark x1="38333" y1="45000" x2="45000" y2="40556"/>
                        <a14:foregroundMark x1="44722" y1="41667" x2="57222" y2="39722"/>
                        <a14:foregroundMark x1="58333" y1="41389" x2="64167" y2="41111"/>
                        <a14:foregroundMark x1="72778" y1="42500" x2="72778" y2="42500"/>
                        <a14:foregroundMark x1="71667" y1="59167" x2="70833" y2="67222"/>
                        <a14:foregroundMark x1="30556" y1="60000" x2="28611" y2="67222"/>
                      </a14:backgroundRemoval>
                    </a14:imgEffect>
                  </a14:imgLayer>
                </a14:imgProps>
              </a:ext>
            </a:extLst>
          </a:blip>
          <a:stretch>
            <a:fillRect/>
          </a:stretch>
        </p:blipFill>
        <p:spPr>
          <a:xfrm flipH="1">
            <a:off x="540363" y="3350906"/>
            <a:ext cx="1060794" cy="1307121"/>
          </a:xfrm>
          <a:prstGeom prst="rect">
            <a:avLst/>
          </a:prstGeom>
        </p:spPr>
      </p:pic>
      <p:pic>
        <p:nvPicPr>
          <p:cNvPr id="5" name="Picture 4">
            <a:extLst>
              <a:ext uri="{FF2B5EF4-FFF2-40B4-BE49-F238E27FC236}">
                <a16:creationId xmlns:a16="http://schemas.microsoft.com/office/drawing/2014/main" id="{1229CDA5-A35E-4008-87C7-820FDB2D457B}"/>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foregroundMark x1="11000" y1="69048" x2="11000" y2="69048"/>
                        <a14:backgroundMark x1="24667" y1="77976" x2="32000" y2="80357"/>
                        <a14:backgroundMark x1="52333" y1="41667" x2="54667" y2="46429"/>
                      </a14:backgroundRemoval>
                    </a14:imgEffect>
                  </a14:imgLayer>
                </a14:imgProps>
              </a:ext>
            </a:extLst>
          </a:blip>
          <a:stretch>
            <a:fillRect/>
          </a:stretch>
        </p:blipFill>
        <p:spPr>
          <a:xfrm>
            <a:off x="294574" y="5074040"/>
            <a:ext cx="1605867" cy="899285"/>
          </a:xfrm>
          <a:prstGeom prst="rect">
            <a:avLst/>
          </a:prstGeom>
        </p:spPr>
      </p:pic>
      <p:sp>
        <p:nvSpPr>
          <p:cNvPr id="6" name="TextBox 5">
            <a:extLst>
              <a:ext uri="{FF2B5EF4-FFF2-40B4-BE49-F238E27FC236}">
                <a16:creationId xmlns:a16="http://schemas.microsoft.com/office/drawing/2014/main" id="{90DC3E37-34B2-40A3-8E11-0034FB630F0E}"/>
              </a:ext>
            </a:extLst>
          </p:cNvPr>
          <p:cNvSpPr txBox="1"/>
          <p:nvPr/>
        </p:nvSpPr>
        <p:spPr>
          <a:xfrm>
            <a:off x="1879333" y="4701154"/>
            <a:ext cx="1534394" cy="369332"/>
          </a:xfrm>
          <a:prstGeom prst="rect">
            <a:avLst/>
          </a:prstGeom>
          <a:noFill/>
        </p:spPr>
        <p:txBody>
          <a:bodyPr wrap="none" rtlCol="0">
            <a:spAutoFit/>
          </a:bodyPr>
          <a:lstStyle/>
          <a:p>
            <a:r>
              <a:rPr lang="en-CA" dirty="0"/>
              <a:t>Fatalities: 5 </a:t>
            </a:r>
          </a:p>
        </p:txBody>
      </p:sp>
      <p:sp>
        <p:nvSpPr>
          <p:cNvPr id="11" name="TextBox 10">
            <a:extLst>
              <a:ext uri="{FF2B5EF4-FFF2-40B4-BE49-F238E27FC236}">
                <a16:creationId xmlns:a16="http://schemas.microsoft.com/office/drawing/2014/main" id="{B112BD9F-4372-4DAB-973C-4E0EE4E4CEAF}"/>
              </a:ext>
            </a:extLst>
          </p:cNvPr>
          <p:cNvSpPr txBox="1"/>
          <p:nvPr/>
        </p:nvSpPr>
        <p:spPr>
          <a:xfrm>
            <a:off x="1759241" y="5193086"/>
            <a:ext cx="1803699" cy="646331"/>
          </a:xfrm>
          <a:prstGeom prst="rect">
            <a:avLst/>
          </a:prstGeom>
          <a:noFill/>
        </p:spPr>
        <p:txBody>
          <a:bodyPr wrap="none" rtlCol="0">
            <a:spAutoFit/>
          </a:bodyPr>
          <a:lstStyle/>
          <a:p>
            <a:pPr algn="ctr"/>
            <a:r>
              <a:rPr lang="en-CA" dirty="0"/>
              <a:t>Serious </a:t>
            </a:r>
            <a:br>
              <a:rPr lang="en-CA" dirty="0"/>
            </a:br>
            <a:r>
              <a:rPr lang="en-CA" dirty="0"/>
              <a:t>Collisions: 374 </a:t>
            </a:r>
          </a:p>
        </p:txBody>
      </p:sp>
      <p:pic>
        <p:nvPicPr>
          <p:cNvPr id="14" name="Picture 13">
            <a:extLst>
              <a:ext uri="{FF2B5EF4-FFF2-40B4-BE49-F238E27FC236}">
                <a16:creationId xmlns:a16="http://schemas.microsoft.com/office/drawing/2014/main" id="{1B88C830-DF43-4D82-9FCA-2B7FD18D6F57}"/>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foregroundMark x1="11000" y1="69048" x2="11000" y2="69048"/>
                        <a14:backgroundMark x1="24667" y1="77976" x2="32000" y2="80357"/>
                        <a14:backgroundMark x1="52333" y1="41667" x2="54667" y2="46429"/>
                      </a14:backgroundRemoval>
                    </a14:imgEffect>
                  </a14:imgLayer>
                </a14:imgProps>
              </a:ext>
            </a:extLst>
          </a:blip>
          <a:stretch>
            <a:fillRect/>
          </a:stretch>
        </p:blipFill>
        <p:spPr>
          <a:xfrm>
            <a:off x="4084950" y="5074040"/>
            <a:ext cx="1605867" cy="899285"/>
          </a:xfrm>
          <a:prstGeom prst="rect">
            <a:avLst/>
          </a:prstGeom>
        </p:spPr>
      </p:pic>
      <p:pic>
        <p:nvPicPr>
          <p:cNvPr id="9" name="Picture 8">
            <a:extLst>
              <a:ext uri="{FF2B5EF4-FFF2-40B4-BE49-F238E27FC236}">
                <a16:creationId xmlns:a16="http://schemas.microsoft.com/office/drawing/2014/main" id="{8F726890-99A0-4FE3-B6FB-45D76692812F}"/>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8000" b="90000" l="6000" r="94750">
                        <a14:foregroundMark x1="7401" y1="57399" x2="6000" y2="62000"/>
                        <a14:foregroundMark x1="9768" y1="49626" x2="9704" y2="49836"/>
                        <a14:foregroundMark x1="10750" y1="46400" x2="9837" y2="49399"/>
                        <a14:foregroundMark x1="93178" y1="59032" x2="94750" y2="65600"/>
                        <a14:foregroundMark x1="90250" y1="46800" x2="91324" y2="51288"/>
                        <a14:foregroundMark x1="94750" y1="65600" x2="90250" y2="81200"/>
                        <a14:foregroundMark x1="64250" y1="8000" x2="64750" y2="8800"/>
                        <a14:backgroundMark x1="31750" y1="66800" x2="31750" y2="66800"/>
                        <a14:backgroundMark x1="32500" y1="61600" x2="32500" y2="61600"/>
                        <a14:backgroundMark x1="9000" y1="54400" x2="9000" y2="54400"/>
                        <a14:backgroundMark x1="8750" y1="54400" x2="8750" y2="54400"/>
                        <a14:backgroundMark x1="8500" y1="56000" x2="8500" y2="56000"/>
                        <a14:backgroundMark x1="8250" y1="56800" x2="8250" y2="56800"/>
                        <a14:backgroundMark x1="9500" y1="52800" x2="9000" y2="54400"/>
                        <a14:backgroundMark x1="8750" y1="55600" x2="8500" y2="57200"/>
                        <a14:backgroundMark x1="10500" y1="68800" x2="15250" y2="76400"/>
                        <a14:backgroundMark x1="15250" y1="71600" x2="17000" y2="74000"/>
                        <a14:backgroundMark x1="15250" y1="68400" x2="18500" y2="71200"/>
                        <a14:backgroundMark x1="8250" y1="57600" x2="8500" y2="55600"/>
                        <a14:backgroundMark x1="8000" y1="58400" x2="10000" y2="51200"/>
                        <a14:backgroundMark x1="10500" y1="50400" x2="8250" y2="58000"/>
                        <a14:backgroundMark x1="91250" y1="53200" x2="92000" y2="58000"/>
                        <a14:backgroundMark x1="92500" y1="57600" x2="92750" y2="59200"/>
                        <a14:backgroundMark x1="90500" y1="52000" x2="91250" y2="54000"/>
                        <a14:backgroundMark x1="78500" y1="54800" x2="78250" y2="55600"/>
                      </a14:backgroundRemoval>
                    </a14:imgEffect>
                  </a14:imgLayer>
                </a14:imgProps>
              </a:ext>
            </a:extLst>
          </a:blip>
          <a:stretch>
            <a:fillRect/>
          </a:stretch>
        </p:blipFill>
        <p:spPr>
          <a:xfrm>
            <a:off x="4294633" y="3673830"/>
            <a:ext cx="1144283" cy="715177"/>
          </a:xfrm>
          <a:prstGeom prst="rect">
            <a:avLst/>
          </a:prstGeom>
        </p:spPr>
      </p:pic>
      <p:sp>
        <p:nvSpPr>
          <p:cNvPr id="18" name="TextBox 17">
            <a:extLst>
              <a:ext uri="{FF2B5EF4-FFF2-40B4-BE49-F238E27FC236}">
                <a16:creationId xmlns:a16="http://schemas.microsoft.com/office/drawing/2014/main" id="{75E2C82C-203A-43B3-A3C9-499175860102}"/>
              </a:ext>
            </a:extLst>
          </p:cNvPr>
          <p:cNvSpPr txBox="1"/>
          <p:nvPr/>
        </p:nvSpPr>
        <p:spPr>
          <a:xfrm>
            <a:off x="5619186" y="4704708"/>
            <a:ext cx="1534394" cy="369332"/>
          </a:xfrm>
          <a:prstGeom prst="rect">
            <a:avLst/>
          </a:prstGeom>
          <a:noFill/>
        </p:spPr>
        <p:txBody>
          <a:bodyPr wrap="none" rtlCol="0">
            <a:spAutoFit/>
          </a:bodyPr>
          <a:lstStyle/>
          <a:p>
            <a:r>
              <a:rPr lang="en-CA" dirty="0"/>
              <a:t>Fatalities: 1 </a:t>
            </a:r>
          </a:p>
        </p:txBody>
      </p:sp>
      <p:sp>
        <p:nvSpPr>
          <p:cNvPr id="19" name="TextBox 18">
            <a:extLst>
              <a:ext uri="{FF2B5EF4-FFF2-40B4-BE49-F238E27FC236}">
                <a16:creationId xmlns:a16="http://schemas.microsoft.com/office/drawing/2014/main" id="{3C075A6E-9B6A-4E71-AD75-F6788209ECC8}"/>
              </a:ext>
            </a:extLst>
          </p:cNvPr>
          <p:cNvSpPr txBox="1"/>
          <p:nvPr/>
        </p:nvSpPr>
        <p:spPr>
          <a:xfrm>
            <a:off x="5548653" y="5217421"/>
            <a:ext cx="1675460" cy="646331"/>
          </a:xfrm>
          <a:prstGeom prst="rect">
            <a:avLst/>
          </a:prstGeom>
          <a:noFill/>
        </p:spPr>
        <p:txBody>
          <a:bodyPr wrap="none" rtlCol="0">
            <a:spAutoFit/>
          </a:bodyPr>
          <a:lstStyle/>
          <a:p>
            <a:pPr algn="ctr"/>
            <a:r>
              <a:rPr lang="en-CA" dirty="0"/>
              <a:t>Serious </a:t>
            </a:r>
            <a:br>
              <a:rPr lang="en-CA" dirty="0"/>
            </a:br>
            <a:r>
              <a:rPr lang="en-CA" dirty="0"/>
              <a:t>Collisions: 14 </a:t>
            </a:r>
          </a:p>
        </p:txBody>
      </p:sp>
      <p:pic>
        <p:nvPicPr>
          <p:cNvPr id="21" name="Picture 20">
            <a:extLst>
              <a:ext uri="{FF2B5EF4-FFF2-40B4-BE49-F238E27FC236}">
                <a16:creationId xmlns:a16="http://schemas.microsoft.com/office/drawing/2014/main" id="{099492A1-6861-415D-A9A5-08CA5E9D110D}"/>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foregroundMark x1="11000" y1="69048" x2="11000" y2="69048"/>
                        <a14:backgroundMark x1="24667" y1="77976" x2="32000" y2="80357"/>
                        <a14:backgroundMark x1="52333" y1="41667" x2="54667" y2="46429"/>
                      </a14:backgroundRemoval>
                    </a14:imgEffect>
                  </a14:imgLayer>
                </a14:imgProps>
              </a:ext>
            </a:extLst>
          </a:blip>
          <a:stretch>
            <a:fillRect/>
          </a:stretch>
        </p:blipFill>
        <p:spPr>
          <a:xfrm>
            <a:off x="7790634" y="5087301"/>
            <a:ext cx="1605867" cy="899285"/>
          </a:xfrm>
          <a:prstGeom prst="rect">
            <a:avLst/>
          </a:prstGeom>
        </p:spPr>
      </p:pic>
      <p:sp>
        <p:nvSpPr>
          <p:cNvPr id="23" name="TextBox 22">
            <a:extLst>
              <a:ext uri="{FF2B5EF4-FFF2-40B4-BE49-F238E27FC236}">
                <a16:creationId xmlns:a16="http://schemas.microsoft.com/office/drawing/2014/main" id="{F265BA5D-D961-4875-BBB2-9413412B3848}"/>
              </a:ext>
            </a:extLst>
          </p:cNvPr>
          <p:cNvSpPr txBox="1"/>
          <p:nvPr/>
        </p:nvSpPr>
        <p:spPr>
          <a:xfrm>
            <a:off x="9276063" y="4704708"/>
            <a:ext cx="1534394" cy="369332"/>
          </a:xfrm>
          <a:prstGeom prst="rect">
            <a:avLst/>
          </a:prstGeom>
          <a:noFill/>
        </p:spPr>
        <p:txBody>
          <a:bodyPr wrap="none" rtlCol="0">
            <a:spAutoFit/>
          </a:bodyPr>
          <a:lstStyle/>
          <a:p>
            <a:r>
              <a:rPr lang="en-CA" dirty="0"/>
              <a:t>Fatalities: 0 </a:t>
            </a:r>
          </a:p>
        </p:txBody>
      </p:sp>
      <p:sp>
        <p:nvSpPr>
          <p:cNvPr id="24" name="TextBox 23">
            <a:extLst>
              <a:ext uri="{FF2B5EF4-FFF2-40B4-BE49-F238E27FC236}">
                <a16:creationId xmlns:a16="http://schemas.microsoft.com/office/drawing/2014/main" id="{FDFF92C9-DDEA-4502-8EBE-ADDC55F09CB7}"/>
              </a:ext>
            </a:extLst>
          </p:cNvPr>
          <p:cNvSpPr txBox="1"/>
          <p:nvPr/>
        </p:nvSpPr>
        <p:spPr>
          <a:xfrm>
            <a:off x="9269651" y="5219382"/>
            <a:ext cx="1547218" cy="646331"/>
          </a:xfrm>
          <a:prstGeom prst="rect">
            <a:avLst/>
          </a:prstGeom>
          <a:noFill/>
        </p:spPr>
        <p:txBody>
          <a:bodyPr wrap="none" rtlCol="0">
            <a:spAutoFit/>
          </a:bodyPr>
          <a:lstStyle/>
          <a:p>
            <a:pPr algn="ctr"/>
            <a:r>
              <a:rPr lang="en-CA" dirty="0"/>
              <a:t>Serious </a:t>
            </a:r>
            <a:br>
              <a:rPr lang="en-CA" dirty="0"/>
            </a:br>
            <a:r>
              <a:rPr lang="en-CA" dirty="0"/>
              <a:t>Collisions: 1 </a:t>
            </a:r>
          </a:p>
        </p:txBody>
      </p:sp>
      <p:pic>
        <p:nvPicPr>
          <p:cNvPr id="25" name="Picture 24">
            <a:extLst>
              <a:ext uri="{FF2B5EF4-FFF2-40B4-BE49-F238E27FC236}">
                <a16:creationId xmlns:a16="http://schemas.microsoft.com/office/drawing/2014/main" id="{39226EFA-1158-42BA-BEA4-EECF5E6BEE07}"/>
              </a:ext>
            </a:extLst>
          </p:cNvPr>
          <p:cNvPicPr>
            <a:picLocks noChangeAspect="1"/>
          </p:cNvPicPr>
          <p:nvPr/>
        </p:nvPicPr>
        <p:blipFill>
          <a:blip r:embed="rId11">
            <a:extLst>
              <a:ext uri="{BEBA8EAE-BF5A-486C-A8C5-ECC9F3942E4B}">
                <a14:imgProps xmlns:a14="http://schemas.microsoft.com/office/drawing/2010/main">
                  <a14:imgLayer r:embed="rId12">
                    <a14:imgEffect>
                      <a14:backgroundRemoval t="10000" b="90000" l="6778" r="92222">
                        <a14:foregroundMark x1="8889" y1="25735" x2="6778" y2="63382"/>
                        <a14:foregroundMark x1="10778" y1="61618" x2="20333" y2="62059"/>
                        <a14:foregroundMark x1="20333" y1="62059" x2="22444" y2="61912"/>
                        <a14:foregroundMark x1="12556" y1="66324" x2="17222" y2="45000"/>
                        <a14:foregroundMark x1="23111" y1="28088" x2="29889" y2="26176"/>
                        <a14:foregroundMark x1="29889" y1="26176" x2="32444" y2="26471"/>
                        <a14:foregroundMark x1="13778" y1="21618" x2="19556" y2="21618"/>
                        <a14:foregroundMark x1="19556" y1="21618" x2="22111" y2="21324"/>
                        <a14:foregroundMark x1="23889" y1="21029" x2="29000" y2="20882"/>
                        <a14:foregroundMark x1="31667" y1="24559" x2="37556" y2="25000"/>
                        <a14:foregroundMark x1="37556" y1="25000" x2="42000" y2="24853"/>
                        <a14:foregroundMark x1="46778" y1="22941" x2="52556" y2="22794"/>
                        <a14:foregroundMark x1="52556" y1="22794" x2="52667" y2="22794"/>
                        <a14:foregroundMark x1="56556" y1="23235" x2="64333" y2="24118"/>
                        <a14:foregroundMark x1="64333" y1="24118" x2="66667" y2="24118"/>
                        <a14:foregroundMark x1="42444" y1="27353" x2="52889" y2="27794"/>
                        <a14:foregroundMark x1="52889" y1="27794" x2="59556" y2="27353"/>
                        <a14:foregroundMark x1="59556" y1="27353" x2="90889" y2="32647"/>
                        <a14:foregroundMark x1="90889" y1="32647" x2="92667" y2="49265"/>
                        <a14:foregroundMark x1="92667" y1="49265" x2="92222" y2="57059"/>
                        <a14:foregroundMark x1="92222" y1="57059" x2="86778" y2="60735"/>
                        <a14:foregroundMark x1="86778" y1="60735" x2="46111" y2="56324"/>
                        <a14:foregroundMark x1="71889" y1="56765" x2="89444" y2="51618"/>
                        <a14:foregroundMark x1="70556" y1="64706" x2="50667" y2="65735"/>
                        <a14:foregroundMark x1="43000" y1="65294" x2="55111" y2="66912"/>
                        <a14:foregroundMark x1="28111" y1="58971" x2="30667" y2="55882"/>
                      </a14:backgroundRemoval>
                    </a14:imgEffect>
                  </a14:imgLayer>
                </a14:imgProps>
              </a:ext>
            </a:extLst>
          </a:blip>
          <a:stretch>
            <a:fillRect/>
          </a:stretch>
        </p:blipFill>
        <p:spPr>
          <a:xfrm flipH="1">
            <a:off x="8033635" y="3422057"/>
            <a:ext cx="1258486" cy="1164821"/>
          </a:xfrm>
          <a:prstGeom prst="rect">
            <a:avLst/>
          </a:prstGeom>
        </p:spPr>
      </p:pic>
      <p:pic>
        <p:nvPicPr>
          <p:cNvPr id="27" name="Picture 2" descr="Image result for dead face cartoon">
            <a:extLst>
              <a:ext uri="{FF2B5EF4-FFF2-40B4-BE49-F238E27FC236}">
                <a16:creationId xmlns:a16="http://schemas.microsoft.com/office/drawing/2014/main" id="{CF1CC95F-C61C-4D81-A4EA-22051E1EB1C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3721" b="94884" l="2804" r="96262">
                        <a14:foregroundMark x1="21495" y1="38605" x2="54673" y2="29767"/>
                        <a14:foregroundMark x1="12150" y1="26977" x2="3738" y2="48837"/>
                        <a14:foregroundMark x1="3738" y1="48837" x2="4206" y2="51628"/>
                        <a14:foregroundMark x1="16355" y1="82326" x2="50467" y2="84651"/>
                        <a14:foregroundMark x1="37383" y1="91163" x2="62617" y2="87442"/>
                        <a14:foregroundMark x1="62617" y1="87442" x2="73364" y2="77674"/>
                        <a14:foregroundMark x1="80374" y1="61860" x2="84112" y2="35814"/>
                        <a14:foregroundMark x1="84112" y1="35814" x2="79907" y2="27907"/>
                        <a14:foregroundMark x1="47196" y1="5116" x2="47196" y2="5116"/>
                        <a14:foregroundMark x1="93925" y1="48837" x2="93925" y2="48837"/>
                        <a14:foregroundMark x1="50000" y1="94884" x2="50000" y2="94884"/>
                        <a14:foregroundMark x1="96262" y1="49302" x2="96262" y2="49302"/>
                        <a14:foregroundMark x1="66822" y1="33023" x2="58879" y2="50698"/>
                        <a14:foregroundMark x1="64953" y1="62791" x2="57944" y2="74884"/>
                      </a14:backgroundRemoval>
                    </a14:imgEffect>
                  </a14:imgLayer>
                </a14:imgProps>
              </a:ext>
              <a:ext uri="{28A0092B-C50C-407E-A947-70E740481C1C}">
                <a14:useLocalDpi xmlns:a14="http://schemas.microsoft.com/office/drawing/2010/main" val="0"/>
              </a:ext>
            </a:extLst>
          </a:blip>
          <a:srcRect/>
          <a:stretch>
            <a:fillRect/>
          </a:stretch>
        </p:blipFill>
        <p:spPr bwMode="auto">
          <a:xfrm>
            <a:off x="4542864" y="4498153"/>
            <a:ext cx="647822" cy="65084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Image result for dead face cartoon">
            <a:extLst>
              <a:ext uri="{FF2B5EF4-FFF2-40B4-BE49-F238E27FC236}">
                <a16:creationId xmlns:a16="http://schemas.microsoft.com/office/drawing/2014/main" id="{A33F2AA6-5B06-4288-836D-31F6060EC53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3721" b="94884" l="2804" r="96262">
                        <a14:foregroundMark x1="21495" y1="38605" x2="54673" y2="29767"/>
                        <a14:foregroundMark x1="12150" y1="26977" x2="3738" y2="48837"/>
                        <a14:foregroundMark x1="3738" y1="48837" x2="4206" y2="51628"/>
                        <a14:foregroundMark x1="16355" y1="82326" x2="50467" y2="84651"/>
                        <a14:foregroundMark x1="37383" y1="91163" x2="62617" y2="87442"/>
                        <a14:foregroundMark x1="62617" y1="87442" x2="73364" y2="77674"/>
                        <a14:foregroundMark x1="80374" y1="61860" x2="84112" y2="35814"/>
                        <a14:foregroundMark x1="84112" y1="35814" x2="79907" y2="27907"/>
                        <a14:foregroundMark x1="47196" y1="5116" x2="47196" y2="5116"/>
                        <a14:foregroundMark x1="93925" y1="48837" x2="93925" y2="48837"/>
                        <a14:foregroundMark x1="50000" y1="94884" x2="50000" y2="94884"/>
                        <a14:foregroundMark x1="96262" y1="49302" x2="96262" y2="49302"/>
                        <a14:foregroundMark x1="66822" y1="33023" x2="58879" y2="50698"/>
                        <a14:foregroundMark x1="64953" y1="62791" x2="57944" y2="74884"/>
                      </a14:backgroundRemoval>
                    </a14:imgEffect>
                  </a14:imgLayer>
                </a14:imgProps>
              </a:ext>
              <a:ext uri="{28A0092B-C50C-407E-A947-70E740481C1C}">
                <a14:useLocalDpi xmlns:a14="http://schemas.microsoft.com/office/drawing/2010/main" val="0"/>
              </a:ext>
            </a:extLst>
          </a:blip>
          <a:srcRect/>
          <a:stretch>
            <a:fillRect/>
          </a:stretch>
        </p:blipFill>
        <p:spPr bwMode="auto">
          <a:xfrm>
            <a:off x="8328838" y="4516180"/>
            <a:ext cx="647822" cy="650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76355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A6ADD0-3F59-47AF-A621-EEF2840694BB}"/>
              </a:ext>
            </a:extLst>
          </p:cNvPr>
          <p:cNvSpPr>
            <a:spLocks noGrp="1"/>
          </p:cNvSpPr>
          <p:nvPr>
            <p:ph type="title"/>
          </p:nvPr>
        </p:nvSpPr>
        <p:spPr>
          <a:xfrm>
            <a:off x="1261872" y="365760"/>
            <a:ext cx="9692640" cy="1325562"/>
          </a:xfrm>
        </p:spPr>
        <p:txBody>
          <a:bodyPr>
            <a:normAutofit/>
          </a:bodyPr>
          <a:lstStyle/>
          <a:p>
            <a:r>
              <a:rPr lang="en-CA" dirty="0"/>
              <a:t>Managing Congestions	</a:t>
            </a:r>
          </a:p>
        </p:txBody>
      </p:sp>
      <p:sp>
        <p:nvSpPr>
          <p:cNvPr id="3" name="Content Placeholder 2">
            <a:extLst>
              <a:ext uri="{FF2B5EF4-FFF2-40B4-BE49-F238E27FC236}">
                <a16:creationId xmlns:a16="http://schemas.microsoft.com/office/drawing/2014/main" id="{E13C2FF7-7E11-4101-BDC0-40D9CA8B7B04}"/>
              </a:ext>
            </a:extLst>
          </p:cNvPr>
          <p:cNvSpPr>
            <a:spLocks noGrp="1"/>
          </p:cNvSpPr>
          <p:nvPr>
            <p:ph idx="1"/>
          </p:nvPr>
        </p:nvSpPr>
        <p:spPr>
          <a:xfrm>
            <a:off x="1261873" y="1828800"/>
            <a:ext cx="3633978" cy="4351337"/>
          </a:xfrm>
        </p:spPr>
        <p:txBody>
          <a:bodyPr>
            <a:normAutofit/>
          </a:bodyPr>
          <a:lstStyle/>
          <a:p>
            <a:pPr>
              <a:buFontTx/>
              <a:buChar char="-"/>
            </a:pPr>
            <a:r>
              <a:rPr lang="en-CA" sz="2400" dirty="0"/>
              <a:t>Persuades drivers to change their route to one with less fatalities and collisions </a:t>
            </a:r>
          </a:p>
          <a:p>
            <a:pPr>
              <a:buFontTx/>
              <a:buChar char="-"/>
            </a:pPr>
            <a:r>
              <a:rPr lang="en-CA" sz="2400" dirty="0"/>
              <a:t>Persuades drivers to change their time of travel</a:t>
            </a:r>
          </a:p>
          <a:p>
            <a:pPr>
              <a:buFontTx/>
              <a:buChar char="-"/>
            </a:pPr>
            <a:endParaRPr lang="en-CA" dirty="0"/>
          </a:p>
          <a:p>
            <a:pPr>
              <a:buFontTx/>
              <a:buChar char="-"/>
            </a:pPr>
            <a:endParaRPr lang="en-CA" dirty="0"/>
          </a:p>
          <a:p>
            <a:pPr marL="0" indent="0">
              <a:buNone/>
            </a:pPr>
            <a:endParaRPr lang="en-CA"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E00D2665-D0AD-4D00-8179-3B1455356536}"/>
              </a:ext>
            </a:extLst>
          </p:cNvPr>
          <p:cNvPicPr>
            <a:picLocks noChangeAspect="1"/>
          </p:cNvPicPr>
          <p:nvPr/>
        </p:nvPicPr>
        <p:blipFill>
          <a:blip r:embed="rId3"/>
          <a:stretch>
            <a:fillRect/>
          </a:stretch>
        </p:blipFill>
        <p:spPr>
          <a:xfrm>
            <a:off x="5309333" y="1828800"/>
            <a:ext cx="5554785" cy="4162425"/>
          </a:xfrm>
          <a:prstGeom prst="rect">
            <a:avLst/>
          </a:prstGeom>
        </p:spPr>
      </p:pic>
    </p:spTree>
    <p:extLst>
      <p:ext uri="{BB962C8B-B14F-4D97-AF65-F5344CB8AC3E}">
        <p14:creationId xmlns:p14="http://schemas.microsoft.com/office/powerpoint/2010/main" val="235760345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A6ADD0-3F59-47AF-A621-EEF2840694BB}"/>
              </a:ext>
            </a:extLst>
          </p:cNvPr>
          <p:cNvSpPr>
            <a:spLocks noGrp="1"/>
          </p:cNvSpPr>
          <p:nvPr>
            <p:ph type="title"/>
          </p:nvPr>
        </p:nvSpPr>
        <p:spPr>
          <a:xfrm>
            <a:off x="1261872" y="365760"/>
            <a:ext cx="9692640" cy="1325562"/>
          </a:xfrm>
        </p:spPr>
        <p:txBody>
          <a:bodyPr>
            <a:normAutofit/>
          </a:bodyPr>
          <a:lstStyle/>
          <a:p>
            <a:r>
              <a:rPr lang="en-CA" dirty="0"/>
              <a:t>Managing Congestions	</a:t>
            </a:r>
          </a:p>
        </p:txBody>
      </p:sp>
      <p:sp>
        <p:nvSpPr>
          <p:cNvPr id="3" name="Content Placeholder 2">
            <a:extLst>
              <a:ext uri="{FF2B5EF4-FFF2-40B4-BE49-F238E27FC236}">
                <a16:creationId xmlns:a16="http://schemas.microsoft.com/office/drawing/2014/main" id="{E13C2FF7-7E11-4101-BDC0-40D9CA8B7B04}"/>
              </a:ext>
            </a:extLst>
          </p:cNvPr>
          <p:cNvSpPr>
            <a:spLocks noGrp="1"/>
          </p:cNvSpPr>
          <p:nvPr>
            <p:ph idx="1"/>
          </p:nvPr>
        </p:nvSpPr>
        <p:spPr>
          <a:xfrm>
            <a:off x="1261872" y="1828800"/>
            <a:ext cx="8595360" cy="4351337"/>
          </a:xfrm>
        </p:spPr>
        <p:txBody>
          <a:bodyPr>
            <a:normAutofit/>
          </a:bodyPr>
          <a:lstStyle/>
          <a:p>
            <a:pPr>
              <a:buFontTx/>
              <a:buChar char="-"/>
            </a:pPr>
            <a:r>
              <a:rPr lang="en-CA" sz="2400" dirty="0"/>
              <a:t>Encourage caution by informing drivers of dangerous areas </a:t>
            </a:r>
          </a:p>
          <a:p>
            <a:pPr>
              <a:buFontTx/>
              <a:buChar char="-"/>
            </a:pPr>
            <a:r>
              <a:rPr lang="en-CA" sz="2400" dirty="0"/>
              <a:t>Prevent congestion after crashes </a:t>
            </a:r>
          </a:p>
          <a:p>
            <a:pPr>
              <a:buFontTx/>
              <a:buChar char="-"/>
            </a:pPr>
            <a:r>
              <a:rPr lang="en-CA" sz="2400" dirty="0"/>
              <a:t>Target parents and teens</a:t>
            </a:r>
          </a:p>
          <a:p>
            <a:pPr>
              <a:buFontTx/>
              <a:buChar char="-"/>
            </a:pPr>
            <a:endParaRPr lang="en-CA" sz="2400" dirty="0"/>
          </a:p>
          <a:p>
            <a:pPr>
              <a:buFontTx/>
              <a:buChar char="-"/>
            </a:pPr>
            <a:endParaRPr lang="en-CA" sz="2400" dirty="0"/>
          </a:p>
          <a:p>
            <a:pPr>
              <a:buFontTx/>
              <a:buChar char="-"/>
            </a:pPr>
            <a:r>
              <a:rPr lang="en-CA" sz="2400" dirty="0"/>
              <a:t>SHOW HEAT MAPS</a:t>
            </a:r>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2745914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A6ADD0-3F59-47AF-A621-EEF2840694BB}"/>
              </a:ext>
            </a:extLst>
          </p:cNvPr>
          <p:cNvSpPr>
            <a:spLocks noGrp="1"/>
          </p:cNvSpPr>
          <p:nvPr>
            <p:ph type="title"/>
          </p:nvPr>
        </p:nvSpPr>
        <p:spPr>
          <a:xfrm>
            <a:off x="1261872" y="365760"/>
            <a:ext cx="9692640" cy="1325562"/>
          </a:xfrm>
        </p:spPr>
        <p:txBody>
          <a:bodyPr>
            <a:normAutofit/>
          </a:bodyPr>
          <a:lstStyle/>
          <a:p>
            <a:r>
              <a:rPr lang="en-CA" dirty="0"/>
              <a:t>Proof of Concept Model</a:t>
            </a:r>
          </a:p>
        </p:txBody>
      </p:sp>
      <p:sp>
        <p:nvSpPr>
          <p:cNvPr id="3" name="Content Placeholder 2">
            <a:extLst>
              <a:ext uri="{FF2B5EF4-FFF2-40B4-BE49-F238E27FC236}">
                <a16:creationId xmlns:a16="http://schemas.microsoft.com/office/drawing/2014/main" id="{E13C2FF7-7E11-4101-BDC0-40D9CA8B7B04}"/>
              </a:ext>
            </a:extLst>
          </p:cNvPr>
          <p:cNvSpPr>
            <a:spLocks noGrp="1"/>
          </p:cNvSpPr>
          <p:nvPr>
            <p:ph idx="1"/>
          </p:nvPr>
        </p:nvSpPr>
        <p:spPr>
          <a:xfrm>
            <a:off x="1261872" y="1828800"/>
            <a:ext cx="8595360" cy="4351337"/>
          </a:xfrm>
        </p:spPr>
        <p:txBody>
          <a:bodyPr>
            <a:normAutofit/>
          </a:bodyPr>
          <a:lstStyle/>
          <a:p>
            <a:pPr>
              <a:buFontTx/>
              <a:buChar char="-"/>
            </a:pPr>
            <a:r>
              <a:rPr lang="en-CA" sz="2400" dirty="0"/>
              <a:t>Displays google maps integration and statistics </a:t>
            </a:r>
          </a:p>
          <a:p>
            <a:pPr>
              <a:buFontTx/>
              <a:buChar char="-"/>
            </a:pPr>
            <a:r>
              <a:rPr lang="en-CA" sz="2400" dirty="0"/>
              <a:t>Shows heatmap with collision frequency</a:t>
            </a:r>
          </a:p>
          <a:p>
            <a:pPr>
              <a:buFontTx/>
              <a:buChar char="-"/>
            </a:pPr>
            <a:endParaRPr lang="en-CA" dirty="0"/>
          </a:p>
          <a:p>
            <a:pPr>
              <a:buFontTx/>
              <a:buChar char="-"/>
            </a:pPr>
            <a:endParaRPr lang="en-CA" dirty="0"/>
          </a:p>
          <a:p>
            <a:pPr>
              <a:buFontTx/>
              <a:buChar char="-"/>
            </a:pPr>
            <a:endParaRPr lang="en-CA" dirty="0"/>
          </a:p>
          <a:p>
            <a:pPr>
              <a:buFontTx/>
              <a:buChar char="-"/>
            </a:pPr>
            <a:r>
              <a:rPr lang="en-CA" dirty="0"/>
              <a:t>SHOW THE HOMESCREEN</a:t>
            </a:r>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3845189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A6ADD0-3F59-47AF-A621-EEF2840694BB}"/>
              </a:ext>
            </a:extLst>
          </p:cNvPr>
          <p:cNvSpPr>
            <a:spLocks noGrp="1"/>
          </p:cNvSpPr>
          <p:nvPr>
            <p:ph type="title"/>
          </p:nvPr>
        </p:nvSpPr>
        <p:spPr>
          <a:xfrm>
            <a:off x="976122" y="2527935"/>
            <a:ext cx="9692640" cy="1325562"/>
          </a:xfrm>
        </p:spPr>
        <p:txBody>
          <a:bodyPr>
            <a:normAutofit/>
          </a:bodyPr>
          <a:lstStyle/>
          <a:p>
            <a:pPr algn="ctr"/>
            <a:r>
              <a:rPr lang="en-CA" sz="6600" dirty="0"/>
              <a:t>Questions?</a:t>
            </a:r>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3972274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TotalTime>
  <Words>751</Words>
  <Application>Microsoft Office PowerPoint</Application>
  <PresentationFormat>Widescreen</PresentationFormat>
  <Paragraphs>74</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Schoolbook</vt:lpstr>
      <vt:lpstr>Wingdings 2</vt:lpstr>
      <vt:lpstr>View</vt:lpstr>
      <vt:lpstr>Reaper Route: Death Map</vt:lpstr>
      <vt:lpstr>Reaper Route App</vt:lpstr>
      <vt:lpstr>Transit Safety Statistics</vt:lpstr>
      <vt:lpstr>Importance of the App</vt:lpstr>
      <vt:lpstr>Managing Congestions </vt:lpstr>
      <vt:lpstr>Managing Congestions </vt:lpstr>
      <vt:lpstr>Managing Congestions </vt:lpstr>
      <vt:lpstr>Proof of Concept Model</vt:lpstr>
      <vt:lpstr>Questions?</vt:lpstr>
      <vt:lpstr>Comprehensive Model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Reaper Route: Death Map</dc:title>
  <dc:creator>Connor Beardmore</dc:creator>
  <cp:lastModifiedBy>Connor Beardmore</cp:lastModifiedBy>
  <cp:revision>72</cp:revision>
  <dcterms:created xsi:type="dcterms:W3CDTF">2019-11-09T20:38:40Z</dcterms:created>
  <dcterms:modified xsi:type="dcterms:W3CDTF">2019-11-10T06:38:11Z</dcterms:modified>
</cp:coreProperties>
</file>