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285"/>
    <p:restoredTop sz="94694"/>
  </p:normalViewPr>
  <p:slideViewPr>
    <p:cSldViewPr snapToGrid="0" snapToObjects="1">
      <p:cViewPr>
        <p:scale>
          <a:sx n="125" d="100"/>
          <a:sy n="125" d="100"/>
        </p:scale>
        <p:origin x="157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A7BC-D59E-2D4F-88AE-4D2B3E29D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9B966-4833-3B41-A35E-D5C2F268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7712F-D7F4-8C4F-AA73-2E27CD17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D042-B91C-2443-9F66-CE7A65C5404B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5496D-9D9F-7249-8C1D-84F40B8B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3F286-C602-EB4C-BEFC-23B47D14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A90C-8CC2-644A-829C-10983710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3E49-19BF-B14B-889F-60D55AF7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36192-A8D3-C74F-9F68-CD143A3B2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53399-1273-8548-8864-751D429A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D042-B91C-2443-9F66-CE7A65C5404B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10483-92CE-9541-92F0-58BB8A0CB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B6326-AF8D-C243-8D35-696A26B2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A90C-8CC2-644A-829C-10983710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6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A1438B-240C-8C4B-AD85-C4AA6EE83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FE80F-3D8D-5D45-8926-B7C52D5BB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1A64C-B24A-0B42-9687-45789CAC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D042-B91C-2443-9F66-CE7A65C5404B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9BEB6-372A-984D-9CE8-1B850EB6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A9A10-EE61-1941-BB86-5283490D5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A90C-8CC2-644A-829C-10983710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4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A3EE-213E-314E-BD26-78D1827D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B15C3-069C-DF46-9A01-6F0F5DE16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CE480-D652-AA41-9F40-D3873349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D042-B91C-2443-9F66-CE7A65C5404B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06CF1-4D88-934B-B011-89273B6D3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16380-B715-8742-9540-842A44ED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A90C-8CC2-644A-829C-10983710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CCD9-A3F4-0847-A701-B5B429BC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09B6C-6CE5-9541-9A5E-23193B03C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9E9E6-4699-EC48-9C52-B872454B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D042-B91C-2443-9F66-CE7A65C5404B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D77DA-D13C-DA4B-B66E-97C60EA2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F7245-0846-7C41-82BF-C4D88DB2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A90C-8CC2-644A-829C-10983710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6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B849-C588-3049-A27C-064DFDE7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16772-3631-9D47-B772-8437FCD8C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379C3-9118-5F4C-8292-6BD37D0A8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7C7CC-AA3F-0E44-AC83-6CA1289F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D042-B91C-2443-9F66-CE7A65C5404B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552DC-FC18-5A4E-8A02-B94343D1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41E47-E46E-9D46-A8DC-6D2D70C6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A90C-8CC2-644A-829C-10983710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1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F37D-CA4E-B84A-9243-455CDCBE6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60E47-0960-2F43-A0EC-216D87C86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32561-6C78-DF4C-8672-7828CCD8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4108DF-9940-F64A-BF23-BD06CE671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B7D6A5-32B9-834A-924A-E352B4512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B7CC50-79C5-C74F-9115-03845051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D042-B91C-2443-9F66-CE7A65C5404B}" type="datetimeFigureOut">
              <a:rPr lang="en-US" smtClean="0"/>
              <a:t>5/23/22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A7F02F-6979-8149-BD9C-1EFF3E40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EB5EA-98A1-094B-90A4-A9B2040B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A90C-8CC2-644A-829C-10983710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6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DE57-BF8C-CF4B-8807-41F21A79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A2305-30C8-094B-B84A-C7BA2473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D042-B91C-2443-9F66-CE7A65C5404B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4B985-2BFC-0B45-BCD5-A56F2B949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9692E-C578-2540-BA56-89F80C21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A90C-8CC2-644A-829C-10983710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9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5FAB35-8076-1C43-A450-4EFF0315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D042-B91C-2443-9F66-CE7A65C5404B}" type="datetimeFigureOut">
              <a:rPr lang="en-US" smtClean="0"/>
              <a:t>5/23/22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5A376-2B46-6F49-B50B-2E5BC2DC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27F96-B493-9041-A142-B577B308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A90C-8CC2-644A-829C-10983710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8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B53F-AECD-F644-B407-56BD3670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98406-6ED8-0146-95D2-87208337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129AB-4BF0-6942-8E6F-49EB83FED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67E8C-E61B-634C-85F7-17B20CD5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D042-B91C-2443-9F66-CE7A65C5404B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67B74-9A4F-DA46-83DB-4239E495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89AE1-918A-184E-954E-B259F881C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A90C-8CC2-644A-829C-10983710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1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41A3-67BD-5F4F-AE50-5B5C52B09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7D6EEB-5D0A-4345-B544-B758126BE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EFE5C-4363-D549-9444-611A3DBBB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63F67-9868-6E47-A60B-638D1BDB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D042-B91C-2443-9F66-CE7A65C5404B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2A92E-20A9-D540-99C9-FE0ED415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C5536-EDC7-1A47-885F-20A700A9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A90C-8CC2-644A-829C-10983710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76910F-F01E-7547-A0B4-036D1741A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74870-10A8-4A49-8724-B109B1011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311CC-864A-FE4C-BD0D-1F13A73E2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D042-B91C-2443-9F66-CE7A65C5404B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701B9-EA54-DB4B-B1D3-5B7F053BC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C072F-7C0B-BE48-9FE6-F3E4B05E2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4A90C-8CC2-644A-829C-10983710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0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F2991B-204B-8246-99E7-3F58690F31A1}"/>
              </a:ext>
            </a:extLst>
          </p:cNvPr>
          <p:cNvSpPr/>
          <p:nvPr/>
        </p:nvSpPr>
        <p:spPr>
          <a:xfrm>
            <a:off x="-17705" y="-27542"/>
            <a:ext cx="12222957" cy="1781095"/>
          </a:xfrm>
          <a:prstGeom prst="rect">
            <a:avLst/>
          </a:prstGeom>
          <a:solidFill>
            <a:srgbClr val="9900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D41403-65EF-1C47-AB8D-3F734FADD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243"/>
            <a:ext cx="1445523" cy="1445523"/>
          </a:xfrm>
          <a:prstGeom prst="rect">
            <a:avLst/>
          </a:prstGeom>
        </p:spPr>
      </p:pic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32E4347-16E4-B144-B710-F40424548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718"/>
          <a:stretch/>
        </p:blipFill>
        <p:spPr>
          <a:xfrm>
            <a:off x="10402785" y="964267"/>
            <a:ext cx="1696192" cy="6214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1A6B9C-B60C-A8D3-A58A-E0E6614A82B6}"/>
              </a:ext>
            </a:extLst>
          </p:cNvPr>
          <p:cNvSpPr txBox="1"/>
          <p:nvPr/>
        </p:nvSpPr>
        <p:spPr>
          <a:xfrm>
            <a:off x="927100" y="17814"/>
            <a:ext cx="1129585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Improving Genome-wide Significance Thresholds in COVID19 Admixture Mapping Study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Sasha Yousefi</a:t>
            </a:r>
            <a:r>
              <a:rPr lang="en-US" sz="16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*, Jessica Houghton</a:t>
            </a:r>
            <a:r>
              <a:rPr lang="en-US" sz="16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*, Alexander G. Ioannidis</a:t>
            </a:r>
            <a:r>
              <a:rPr lang="en-US" sz="16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2,3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Daniel Mas Montserrat</a:t>
            </a:r>
            <a:r>
              <a:rPr lang="en-US" sz="16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*Contributed equally</a:t>
            </a:r>
          </a:p>
          <a:p>
            <a:pPr algn="ctr"/>
            <a:r>
              <a:rPr lang="en-US" sz="14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Statistics, Stanford University</a:t>
            </a:r>
          </a:p>
          <a:p>
            <a:pPr algn="ctr"/>
            <a:r>
              <a:rPr lang="en-US" sz="14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Biomedical Data Science, Stanford University</a:t>
            </a:r>
          </a:p>
          <a:p>
            <a:pPr algn="ctr"/>
            <a:r>
              <a:rPr lang="en-US" sz="14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for Computational and Mathematical Engineering, Stanford University</a:t>
            </a:r>
          </a:p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333DE42-073F-955C-6CE8-5771D1536D2B}"/>
              </a:ext>
            </a:extLst>
          </p:cNvPr>
          <p:cNvSpPr/>
          <p:nvPr/>
        </p:nvSpPr>
        <p:spPr>
          <a:xfrm>
            <a:off x="82062" y="1831727"/>
            <a:ext cx="4267200" cy="4918847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“Deconvoluting complex correlates of COVID19 severity with local ancestry inference and viral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phylodynamics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Results of a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multiomic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pandemic tracking strategy”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Parikh et 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dotted line: less stringent ancestry-specific multiple test correction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 dotted line: naïve Bonferroni correction (more conservative)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 in chromosome 5 of African ancestry and chromosome 14 of Oceanian ancestry showed a significant association with high-severity COVID19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E829A5E-7EAB-881D-B663-28560DAC51F6}"/>
              </a:ext>
            </a:extLst>
          </p:cNvPr>
          <p:cNvSpPr/>
          <p:nvPr/>
        </p:nvSpPr>
        <p:spPr>
          <a:xfrm>
            <a:off x="4479235" y="1831727"/>
            <a:ext cx="3525122" cy="4918847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STEAM: Significance Threshold Estimation for Admixture Mapping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Grinde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hypothesis testing problem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number of independent hypothesis tests depends on the amount of admixture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obtain a more accurate and less conservative significance threshold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analytic and simulation based approach to obtain genome-wide significance thresholds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significance threshold depends on the number of ancestral populations, generations since admixture, and population structure of the sample.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488541F-FE08-6C08-3333-938B99276D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3" t="21449" r="31563" b="25829"/>
          <a:stretch/>
        </p:blipFill>
        <p:spPr bwMode="auto">
          <a:xfrm>
            <a:off x="4954563" y="3351036"/>
            <a:ext cx="2574466" cy="15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FBAE211-03AC-7A5B-CBEF-22C9BCDBCF22}"/>
              </a:ext>
            </a:extLst>
          </p:cNvPr>
          <p:cNvSpPr/>
          <p:nvPr/>
        </p:nvSpPr>
        <p:spPr>
          <a:xfrm>
            <a:off x="8128338" y="1831726"/>
            <a:ext cx="3970639" cy="2384674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</a:t>
            </a: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observed correlation of local ancestries at pairs of loci for our samples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Attained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consisting of ancestry pairs, recombination fraction between loci, and correlation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non-linear least squares to estimate the number of generations since admixture.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the p-value threshold which will control the family-wise error rate at the 0.05 level.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56A294F0-B357-CD99-7F2C-B5D6A39A2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0802" y="3466382"/>
            <a:ext cx="1146379" cy="246259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B339980-4CE9-1951-0637-FBAF1AA89A34}"/>
              </a:ext>
            </a:extLst>
          </p:cNvPr>
          <p:cNvSpPr/>
          <p:nvPr/>
        </p:nvSpPr>
        <p:spPr>
          <a:xfrm>
            <a:off x="8128338" y="4287520"/>
            <a:ext cx="3981600" cy="2463054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generations since admixture : 11 (11.357)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30 years per generation, this translates to 330 years ago, which is around 1690.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makes sense, as 1690 is the middle of the colonial period when the majority of our six ancestries were likely to admix!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Bonferroni correction: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adjusted p-value: 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95% confidence interval</a:t>
            </a:r>
          </a:p>
          <a:p>
            <a:pPr lvl="1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[.                   ,                      ]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702205C-F298-27B7-8724-22C45CBE74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332" y="2925004"/>
            <a:ext cx="3728659" cy="24180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B3A7C1C-A710-7814-312D-B02B50E9E9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9321" y="5904213"/>
            <a:ext cx="1488440" cy="1586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6C01955-515F-4AE1-C6F2-61CD913418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82842" y="6086806"/>
            <a:ext cx="660400" cy="1460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BC4CD6D-73C5-85CD-078E-0BD063F39A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96400" y="6411998"/>
            <a:ext cx="690880" cy="159434"/>
          </a:xfrm>
          <a:prstGeom prst="rect">
            <a:avLst/>
          </a:prstGeom>
        </p:spPr>
      </p:pic>
      <p:pic>
        <p:nvPicPr>
          <p:cNvPr id="26" name="Picture 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A4ECB59-3339-8590-E966-55EC7AF6C8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11261" y="6406210"/>
            <a:ext cx="690880" cy="17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41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323</Words>
  <Application>Microsoft Macintosh PowerPoint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Stacey Abbott</dc:creator>
  <cp:lastModifiedBy>Sasha Yousefi</cp:lastModifiedBy>
  <cp:revision>8</cp:revision>
  <dcterms:created xsi:type="dcterms:W3CDTF">2021-04-09T17:13:44Z</dcterms:created>
  <dcterms:modified xsi:type="dcterms:W3CDTF">2022-05-23T23:46:53Z</dcterms:modified>
</cp:coreProperties>
</file>