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71" r:id="rId7"/>
    <p:sldId id="260" r:id="rId8"/>
    <p:sldId id="270" r:id="rId9"/>
    <p:sldId id="261" r:id="rId10"/>
    <p:sldId id="262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024"/>
    <a:srgbClr val="29305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/>
    <p:restoredTop sz="93041"/>
  </p:normalViewPr>
  <p:slideViewPr>
    <p:cSldViewPr snapToGrid="0" snapToObjects="1">
      <p:cViewPr varScale="1">
        <p:scale>
          <a:sx n="88" d="100"/>
          <a:sy n="88" d="100"/>
        </p:scale>
        <p:origin x="892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928" y="2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t.binary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eting@binary.c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Hi, everyone! This video is going to show you how to trade on MT5. It’s very simple so let’s get started.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go to </a:t>
            </a:r>
            <a:r>
              <a:rPr lang="en-US" sz="11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mt.binary.com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log in.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 any questions or you would like to know more about the MT5 platform, feel free to drop us an email at </a:t>
            </a:r>
            <a:r>
              <a:rPr lang="en-US" sz="11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marketing@binary.com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watching!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7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00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/>
            <a:endParaRPr lang="en-US" sz="1100" b="0" i="0" u="none" strike="noStrike" kern="1200" cap="none" dirty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9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tiff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294641" y="1474690"/>
            <a:ext cx="8212866" cy="2476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</a:t>
            </a:r>
            <a:r>
              <a:rPr lang="en-US" sz="4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trade </a:t>
            </a:r>
            <a:r>
              <a:rPr lang="en-US" sz="4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4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ryptocurrencies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 the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Binary</a:t>
            </a:r>
            <a:r>
              <a:rPr lang="en-US" sz="4800" b="1" i="0" u="none" strike="noStrike" cap="none" dirty="0">
                <a:solidFill>
                  <a:srgbClr val="E88024"/>
                </a:solidFill>
                <a:latin typeface="Roboto"/>
                <a:ea typeface="Roboto"/>
                <a:cs typeface="Roboto"/>
                <a:sym typeface="Roboto"/>
              </a:rPr>
              <a:t>.com</a:t>
            </a:r>
            <a:r>
              <a:rPr lang="en-US" sz="4800" b="1" i="0" u="none" strike="noStrike" cap="none" dirty="0">
                <a:solidFill>
                  <a:srgbClr val="E980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MT5 platform</a:t>
            </a: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59" y="79265"/>
            <a:ext cx="2621272" cy="105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787666" y="417281"/>
            <a:ext cx="5745921" cy="440675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How to check your History</a:t>
            </a:r>
            <a:endParaRPr lang="en-US" sz="1600" b="1" i="0" u="none" strike="noStrike" cap="none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1910" cy="7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302352" y="312079"/>
            <a:ext cx="594909" cy="620686"/>
          </a:xfrm>
          <a:prstGeom prst="ellipse">
            <a:avLst/>
          </a:prstGeom>
          <a:solidFill>
            <a:srgbClr val="E880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lang="en-US" sz="2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72707" y="3423296"/>
            <a:ext cx="3012174" cy="51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-US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Click on the </a:t>
            </a:r>
            <a:r>
              <a:rPr lang="en-US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History</a:t>
            </a:r>
            <a:r>
              <a:rPr lang="en-US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</a:t>
            </a:r>
            <a:r>
              <a:rPr lang="en-US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view the profit/loss for a contract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053657" y="3363327"/>
            <a:ext cx="3909133" cy="639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 a particular contract and refer to the ‘Profit’ column to see its  profit/loss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31" y="1293984"/>
            <a:ext cx="8559260" cy="1513633"/>
          </a:xfrm>
          <a:prstGeom prst="rect">
            <a:avLst/>
          </a:prstGeom>
        </p:spPr>
      </p:pic>
      <p:cxnSp>
        <p:nvCxnSpPr>
          <p:cNvPr id="126" name="Shape 126"/>
          <p:cNvCxnSpPr/>
          <p:nvPr/>
        </p:nvCxnSpPr>
        <p:spPr>
          <a:xfrm flipV="1">
            <a:off x="7715932" y="2348506"/>
            <a:ext cx="807820" cy="1135751"/>
          </a:xfrm>
          <a:prstGeom prst="straightConnector1">
            <a:avLst/>
          </a:prstGeom>
          <a:noFill/>
          <a:ln w="28575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3" name="Shape 123"/>
          <p:cNvCxnSpPr/>
          <p:nvPr/>
        </p:nvCxnSpPr>
        <p:spPr>
          <a:xfrm flipH="1" flipV="1">
            <a:off x="1298085" y="2702152"/>
            <a:ext cx="826550" cy="847872"/>
          </a:xfrm>
          <a:prstGeom prst="straightConnector1">
            <a:avLst/>
          </a:prstGeom>
          <a:noFill/>
          <a:ln w="28575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 descr="Call 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541" y="229200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920240" y="1637599"/>
            <a:ext cx="7059167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inquiries, email </a:t>
            </a:r>
            <a:r>
              <a:rPr lang="en-US" sz="2400" b="1" i="0" u="none" strike="noStrike" cap="none" dirty="0" err="1">
                <a:solidFill>
                  <a:srgbClr val="E88024"/>
                </a:solidFill>
                <a:latin typeface="Roboto"/>
                <a:ea typeface="Roboto"/>
                <a:cs typeface="Roboto"/>
                <a:sym typeface="Roboto"/>
              </a:rPr>
              <a:t>marketing@binary.com</a:t>
            </a:r>
            <a:endParaRPr lang="en-US" sz="2400" b="1" i="0" u="none" strike="noStrike" cap="none" dirty="0">
              <a:solidFill>
                <a:srgbClr val="E880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950982" y="832283"/>
            <a:ext cx="7059167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3200" b="1" i="0" u="none" strike="noStrike" cap="none" dirty="0">
                <a:solidFill>
                  <a:srgbClr val="E88024"/>
                </a:solidFill>
                <a:latin typeface="Roboto"/>
                <a:ea typeface="Roboto"/>
                <a:cs typeface="Roboto"/>
                <a:sym typeface="Roboto"/>
              </a:rPr>
              <a:t>Register now</a:t>
            </a:r>
          </a:p>
        </p:txBody>
      </p:sp>
      <p:pic>
        <p:nvPicPr>
          <p:cNvPr id="188" name="Shape 188" descr="Envelop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541" y="139826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920240" y="2521766"/>
            <a:ext cx="7059167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support@binary.com</a:t>
            </a:r>
            <a:endParaRPr lang="en-US"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Shape 190" descr="Headphon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541" y="331566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920240" y="3506464"/>
            <a:ext cx="7059167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1-803-410-5935</a:t>
            </a:r>
          </a:p>
        </p:txBody>
      </p:sp>
      <p:pic>
        <p:nvPicPr>
          <p:cNvPr id="13" name="Shape 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359" y="79265"/>
            <a:ext cx="2621272" cy="105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87666" y="417281"/>
            <a:ext cx="5876479" cy="440675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lt1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Log in to </a:t>
            </a:r>
            <a:r>
              <a:rPr lang="en-US" sz="1600" b="1" dirty="0">
                <a:solidFill>
                  <a:srgbClr val="293052"/>
                </a:solidFill>
                <a:latin typeface="Roboto" charset="0"/>
                <a:ea typeface="Roboto" charset="0"/>
                <a:cs typeface="Roboto" charset="0"/>
                <a:sym typeface="Roboto"/>
              </a:rPr>
              <a:t>https://mt.binary.com</a:t>
            </a:r>
            <a:endParaRPr lang="en-US" sz="1600" u="none" strike="noStrike" cap="none" dirty="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3126" y="258843"/>
            <a:ext cx="2081910" cy="7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02352" y="312079"/>
            <a:ext cx="594909" cy="620686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pic>
        <p:nvPicPr>
          <p:cNvPr id="61" name="Shape 61" descr="Screen Shot 2017-06-09 at 2.26.26 PM.png"/>
          <p:cNvPicPr preferRelativeResize="0"/>
          <p:nvPr/>
        </p:nvPicPr>
        <p:blipFill rotWithShape="1">
          <a:blip r:embed="rId4">
            <a:alphaModFix/>
          </a:blip>
          <a:srcRect l="16211" t="18046" r="17019" b="6475"/>
          <a:stretch/>
        </p:blipFill>
        <p:spPr>
          <a:xfrm>
            <a:off x="2118696" y="1465191"/>
            <a:ext cx="4655530" cy="28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9" y="2585720"/>
            <a:ext cx="915724" cy="253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5905" y="2540647"/>
            <a:ext cx="62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ghdad" charset="-78"/>
                <a:ea typeface="Baghdad" charset="-78"/>
                <a:cs typeface="Baghdad" charset="-78"/>
              </a:rPr>
              <a:t>client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787666" y="417281"/>
            <a:ext cx="5876399" cy="440699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US" sz="1600" b="1" dirty="0">
                <a:solidFill>
                  <a:srgbClr val="293052"/>
                </a:solidFill>
                <a:latin typeface="Roboto"/>
                <a:ea typeface="Roboto"/>
                <a:cs typeface="Roboto"/>
                <a:sym typeface="Roboto"/>
              </a:rPr>
              <a:t>Financial Account </a:t>
            </a: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go to your </a:t>
            </a:r>
            <a:r>
              <a:rPr lang="en-US" sz="1600" b="1" dirty="0">
                <a:solidFill>
                  <a:srgbClr val="293052"/>
                </a:solidFill>
                <a:latin typeface="Roboto"/>
                <a:ea typeface="Roboto"/>
                <a:cs typeface="Roboto"/>
                <a:sym typeface="Roboto"/>
              </a:rPr>
              <a:t>Web Terminal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2000" cy="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302352" y="328148"/>
            <a:ext cx="594900" cy="620700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lang="en-US" sz="2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Shape 69" descr="Screen Shot 2017-06-09 at 2.27.5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52" y="1378164"/>
            <a:ext cx="8498748" cy="28775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24"/>
          <p:cNvSpPr txBox="1"/>
          <p:nvPr/>
        </p:nvSpPr>
        <p:spPr>
          <a:xfrm flipV="1">
            <a:off x="4889500" y="3822695"/>
            <a:ext cx="1892300" cy="366064"/>
          </a:xfrm>
          <a:prstGeom prst="rect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24"/>
          <p:cNvSpPr txBox="1"/>
          <p:nvPr/>
        </p:nvSpPr>
        <p:spPr>
          <a:xfrm flipV="1">
            <a:off x="577516" y="2419198"/>
            <a:ext cx="1925052" cy="321271"/>
          </a:xfrm>
          <a:prstGeom prst="rect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63" y="3144999"/>
            <a:ext cx="1968500" cy="307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3386" y="3182373"/>
            <a:ext cx="170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ghdad" charset="-78"/>
                <a:ea typeface="Baghdad" charset="-78"/>
                <a:cs typeface="Baghdad" charset="-78"/>
              </a:rPr>
              <a:t>Binary.com Client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787666" y="433757"/>
            <a:ext cx="5876399" cy="440699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Next, log in </a:t>
            </a: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your </a:t>
            </a: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MT5 Financial </a:t>
            </a: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Account</a:t>
            </a:r>
            <a:endParaRPr lang="en-US" sz="16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2000" cy="7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325599" y="327577"/>
            <a:ext cx="594900" cy="620700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555962" y="3133204"/>
            <a:ext cx="1776297" cy="11434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endParaRPr dirty="0"/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Enter your MT5 Financial account trading password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711175" y="2046650"/>
            <a:ext cx="257700" cy="2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4332" r="13136" b="11914"/>
          <a:stretch/>
        </p:blipFill>
        <p:spPr>
          <a:xfrm>
            <a:off x="403952" y="1126487"/>
            <a:ext cx="6923948" cy="3583263"/>
          </a:xfrm>
          <a:prstGeom prst="rect">
            <a:avLst/>
          </a:prstGeom>
        </p:spPr>
      </p:pic>
      <p:cxnSp>
        <p:nvCxnSpPr>
          <p:cNvPr id="10" name="Shape 80"/>
          <p:cNvCxnSpPr/>
          <p:nvPr/>
        </p:nvCxnSpPr>
        <p:spPr>
          <a:xfrm>
            <a:off x="5241130" y="3704920"/>
            <a:ext cx="2314832" cy="9138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787666" y="417281"/>
            <a:ext cx="5745921" cy="440675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Add</a:t>
            </a:r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rgbClr val="293052"/>
                </a:solidFill>
                <a:latin typeface="Roboto"/>
                <a:ea typeface="Roboto"/>
                <a:cs typeface="Roboto"/>
                <a:sym typeface="Roboto"/>
              </a:rPr>
              <a:t>cryptocurrencies</a:t>
            </a: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your </a:t>
            </a:r>
            <a:r>
              <a:rPr lang="en-US" sz="1600" b="1" dirty="0">
                <a:solidFill>
                  <a:srgbClr val="293052"/>
                </a:solidFill>
                <a:latin typeface="Roboto"/>
                <a:ea typeface="Roboto"/>
                <a:cs typeface="Roboto"/>
                <a:sym typeface="Roboto"/>
              </a:rPr>
              <a:t>Market Watch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1910" cy="7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302352" y="312079"/>
            <a:ext cx="594909" cy="620686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lang="en-US" sz="2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5" r="4682"/>
          <a:stretch/>
        </p:blipFill>
        <p:spPr>
          <a:xfrm>
            <a:off x="302351" y="1176793"/>
            <a:ext cx="3190283" cy="3547607"/>
          </a:xfrm>
          <a:prstGeom prst="rect">
            <a:avLst/>
          </a:prstGeom>
        </p:spPr>
      </p:pic>
      <p:sp>
        <p:nvSpPr>
          <p:cNvPr id="18" name="Shape 77"/>
          <p:cNvSpPr txBox="1"/>
          <p:nvPr/>
        </p:nvSpPr>
        <p:spPr>
          <a:xfrm>
            <a:off x="5871432" y="3119658"/>
            <a:ext cx="2614506" cy="8317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3. Select each symbol, and click ‘show’ to add the symbol to your Market watch </a:t>
            </a:r>
            <a:endParaRPr sz="1200" b="1" i="0" u="none" strike="noStrike" cap="none" dirty="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sp>
        <p:nvSpPr>
          <p:cNvPr id="9" name="Shape 77"/>
          <p:cNvSpPr txBox="1"/>
          <p:nvPr/>
        </p:nvSpPr>
        <p:spPr>
          <a:xfrm>
            <a:off x="3568378" y="4262379"/>
            <a:ext cx="3007292" cy="5415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1. Right-click the Market Watch window and select ‘Symbols’</a:t>
            </a:r>
            <a:endParaRPr lang="en-US" b="0" i="0" u="none" strike="noStrike" cap="none" dirty="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47960" y="3484311"/>
            <a:ext cx="1127314" cy="756237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77"/>
          <p:cNvSpPr txBox="1"/>
          <p:nvPr/>
        </p:nvSpPr>
        <p:spPr>
          <a:xfrm>
            <a:off x="4684234" y="2615048"/>
            <a:ext cx="1712436" cy="788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2. Select Crypto from the list</a:t>
            </a:r>
            <a:endParaRPr sz="1200" b="1" i="0" u="none" strike="noStrike" cap="none" dirty="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6644" r="2783" b="21763"/>
          <a:stretch/>
        </p:blipFill>
        <p:spPr>
          <a:xfrm>
            <a:off x="3660626" y="1101515"/>
            <a:ext cx="5224006" cy="10468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69367" y="2072098"/>
            <a:ext cx="629734" cy="572495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569317" y="1882925"/>
            <a:ext cx="1191600" cy="1287077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752896" y="1624945"/>
            <a:ext cx="1572050" cy="1545057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02351" y="1410346"/>
            <a:ext cx="914266" cy="7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7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787666" y="417281"/>
            <a:ext cx="5745921" cy="440675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Select any </a:t>
            </a:r>
            <a:r>
              <a:rPr lang="en-US" sz="1600" b="1" dirty="0">
                <a:solidFill>
                  <a:srgbClr val="29305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600" b="1" i="0" u="none" strike="noStrike" cap="none" dirty="0">
                <a:solidFill>
                  <a:srgbClr val="293052"/>
                </a:solidFill>
                <a:latin typeface="Roboto"/>
                <a:ea typeface="Roboto"/>
                <a:cs typeface="Roboto"/>
                <a:sym typeface="Roboto"/>
              </a:rPr>
              <a:t>ymbol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view the </a:t>
            </a: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-US" sz="16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rate</a:t>
            </a:r>
            <a:endParaRPr lang="en-US"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1910" cy="7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302352" y="320100"/>
            <a:ext cx="594909" cy="620686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980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lang="en-US" sz="2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77"/>
          <p:cNvSpPr txBox="1"/>
          <p:nvPr/>
        </p:nvSpPr>
        <p:spPr>
          <a:xfrm>
            <a:off x="1843483" y="4633898"/>
            <a:ext cx="5440720" cy="4411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Here’s how you can check the margin rate for ETH/LTC/BTC</a:t>
            </a:r>
            <a:endParaRPr sz="1200" b="1" i="0" u="none" strike="noStrike" cap="none" dirty="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6730" r="8154" b="3143"/>
          <a:stretch/>
        </p:blipFill>
        <p:spPr>
          <a:xfrm>
            <a:off x="3164620" y="2992775"/>
            <a:ext cx="2862470" cy="12081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6730" r="8154" b="3143"/>
          <a:stretch/>
        </p:blipFill>
        <p:spPr>
          <a:xfrm>
            <a:off x="6199989" y="3007922"/>
            <a:ext cx="2651911" cy="11929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" t="8306" r="9239" b="6190"/>
          <a:stretch/>
        </p:blipFill>
        <p:spPr>
          <a:xfrm>
            <a:off x="302351" y="3007921"/>
            <a:ext cx="2631177" cy="11930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31707" r="10361" b="29384"/>
          <a:stretch/>
        </p:blipFill>
        <p:spPr>
          <a:xfrm>
            <a:off x="6199989" y="4200921"/>
            <a:ext cx="2651911" cy="2766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28342" r="12703" b="31480"/>
          <a:stretch/>
        </p:blipFill>
        <p:spPr>
          <a:xfrm>
            <a:off x="3171343" y="4200922"/>
            <a:ext cx="2862469" cy="3003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28342" r="12703" b="31480"/>
          <a:stretch/>
        </p:blipFill>
        <p:spPr>
          <a:xfrm>
            <a:off x="302351" y="4202143"/>
            <a:ext cx="2631177" cy="3043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r="2351" b="2398"/>
          <a:stretch/>
        </p:blipFill>
        <p:spPr>
          <a:xfrm>
            <a:off x="302352" y="1849132"/>
            <a:ext cx="2631176" cy="11687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" r="2144" b="2093"/>
          <a:stretch/>
        </p:blipFill>
        <p:spPr>
          <a:xfrm>
            <a:off x="3164620" y="1866074"/>
            <a:ext cx="2862470" cy="112669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3184969" y="1957739"/>
            <a:ext cx="945263" cy="7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" r="2724" b="1626"/>
          <a:stretch/>
        </p:blipFill>
        <p:spPr>
          <a:xfrm>
            <a:off x="6199989" y="1881453"/>
            <a:ext cx="2651911" cy="112646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6236327" y="1978936"/>
            <a:ext cx="945263" cy="7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87665" y="2672535"/>
            <a:ext cx="3075881" cy="1994888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5033" y="1934271"/>
            <a:ext cx="945263" cy="7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657600" y="2672535"/>
            <a:ext cx="189423" cy="1994887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47023" y="2731725"/>
            <a:ext cx="2411159" cy="1935698"/>
          </a:xfrm>
          <a:prstGeom prst="straightConnector1">
            <a:avLst/>
          </a:prstGeom>
          <a:ln w="38100">
            <a:solidFill>
              <a:srgbClr val="E880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9732" y="1014319"/>
            <a:ext cx="3153458" cy="76942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10535" y="1290931"/>
            <a:ext cx="396689" cy="485791"/>
          </a:xfrm>
          <a:prstGeom prst="rect">
            <a:avLst/>
          </a:prstGeom>
          <a:noFill/>
          <a:ln w="38100">
            <a:solidFill>
              <a:srgbClr val="E8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773888" y="415923"/>
            <a:ext cx="5745921" cy="440675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to open a new position. </a:t>
            </a:r>
            <a:endParaRPr lang="en-US" sz="1600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300941"/>
            <a:ext cx="2081910" cy="7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302352" y="312079"/>
            <a:ext cx="594909" cy="620686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lang="en-US" sz="2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467452" y="873864"/>
            <a:ext cx="7772308" cy="5946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Right-click (ETHUSD/LTCUSD/BTCUSD) and </a:t>
            </a:r>
            <a:r>
              <a:rPr lang="en-US" dirty="0">
                <a:solidFill>
                  <a:schemeClr val="bg1"/>
                </a:solidFill>
              </a:rPr>
              <a:t>select ‘New Order’ or simply double-click on the symbol to open the ‘New Order’ window</a:t>
            </a:r>
          </a:p>
          <a:p>
            <a:br>
              <a:rPr lang="en-US" dirty="0"/>
            </a:br>
            <a:endParaRPr lang="en-US" sz="1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6420" b="7831"/>
          <a:stretch/>
        </p:blipFill>
        <p:spPr>
          <a:xfrm>
            <a:off x="467452" y="2666681"/>
            <a:ext cx="2270768" cy="2014308"/>
          </a:xfrm>
          <a:prstGeom prst="rect">
            <a:avLst/>
          </a:prstGeom>
        </p:spPr>
      </p:pic>
      <p:cxnSp>
        <p:nvCxnSpPr>
          <p:cNvPr id="47" name="Shape 89"/>
          <p:cNvCxnSpPr/>
          <p:nvPr/>
        </p:nvCxnSpPr>
        <p:spPr>
          <a:xfrm flipH="1">
            <a:off x="918668" y="1397607"/>
            <a:ext cx="2263278" cy="1594956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8087" r="4500" b="1527"/>
          <a:stretch/>
        </p:blipFill>
        <p:spPr>
          <a:xfrm>
            <a:off x="5766092" y="2666681"/>
            <a:ext cx="2867201" cy="2014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1" r="6291" b="8490"/>
          <a:stretch/>
        </p:blipFill>
        <p:spPr>
          <a:xfrm>
            <a:off x="3014796" y="2657435"/>
            <a:ext cx="2530379" cy="2014308"/>
          </a:xfrm>
          <a:prstGeom prst="rect">
            <a:avLst/>
          </a:prstGeom>
        </p:spPr>
      </p:pic>
      <p:cxnSp>
        <p:nvCxnSpPr>
          <p:cNvPr id="33" name="Shape 89"/>
          <p:cNvCxnSpPr/>
          <p:nvPr/>
        </p:nvCxnSpPr>
        <p:spPr>
          <a:xfrm>
            <a:off x="3170842" y="1397607"/>
            <a:ext cx="11104" cy="1594956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5" name="Shape 89"/>
          <p:cNvCxnSpPr/>
          <p:nvPr/>
        </p:nvCxnSpPr>
        <p:spPr>
          <a:xfrm>
            <a:off x="3170842" y="1428087"/>
            <a:ext cx="2663538" cy="1491588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9" name="Straight Connector 38"/>
          <p:cNvCxnSpPr/>
          <p:nvPr/>
        </p:nvCxnSpPr>
        <p:spPr>
          <a:xfrm>
            <a:off x="586519" y="3135687"/>
            <a:ext cx="348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70842" y="3137013"/>
            <a:ext cx="348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47503" y="2992563"/>
            <a:ext cx="3480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Pentagon 13"/>
          <p:cNvSpPr/>
          <p:nvPr/>
        </p:nvSpPr>
        <p:spPr>
          <a:xfrm>
            <a:off x="787667" y="417282"/>
            <a:ext cx="5745921" cy="440675"/>
          </a:xfrm>
          <a:prstGeom prst="homePlate">
            <a:avLst/>
          </a:prstGeom>
          <a:solidFill>
            <a:srgbClr val="E88024"/>
          </a:solidFill>
          <a:ln>
            <a:solidFill>
              <a:srgbClr val="E8802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b="1" dirty="0">
                <a:latin typeface="Roboto" charset="0"/>
                <a:ea typeface="Roboto" charset="0"/>
                <a:cs typeface="Roboto" charset="0"/>
              </a:rPr>
              <a:t>How to open a new position</a:t>
            </a:r>
            <a:endParaRPr lang="en-US" sz="16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1911" cy="7255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302352" y="303472"/>
            <a:ext cx="594910" cy="620686"/>
          </a:xfrm>
          <a:prstGeom prst="ellipse">
            <a:avLst/>
          </a:prstGeom>
          <a:solidFill>
            <a:srgbClr val="E88024"/>
          </a:solidFill>
          <a:ln>
            <a:solidFill>
              <a:srgbClr val="E88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oboto" panose="020B0604020202020204" charset="0"/>
                <a:ea typeface="Roboto" panose="020B0604020202020204" charset="0"/>
              </a:rPr>
              <a:t>6</a:t>
            </a:r>
          </a:p>
        </p:txBody>
      </p:sp>
      <p:sp>
        <p:nvSpPr>
          <p:cNvPr id="21" name="Shape 87"/>
          <p:cNvSpPr txBox="1"/>
          <p:nvPr/>
        </p:nvSpPr>
        <p:spPr>
          <a:xfrm>
            <a:off x="5045953" y="1328027"/>
            <a:ext cx="3040210" cy="76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Step 2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Roboto" charset="0"/>
                <a:ea typeface="Roboto" charset="0"/>
                <a:cs typeface="Roboto" charset="0"/>
                <a:sym typeface="Arial"/>
              </a:rPr>
              <a:t>: 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Adjust the limits of your contract and select ‘Buy by Market’</a:t>
            </a:r>
            <a:endParaRPr lang="en-US" sz="1400" b="0" i="0" u="none" strike="noStrike" cap="none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Arial"/>
            </a:endParaRPr>
          </a:p>
        </p:txBody>
      </p:sp>
      <p:sp>
        <p:nvSpPr>
          <p:cNvPr id="23" name="Shape 87"/>
          <p:cNvSpPr txBox="1"/>
          <p:nvPr/>
        </p:nvSpPr>
        <p:spPr>
          <a:xfrm>
            <a:off x="5256304" y="3515213"/>
            <a:ext cx="2650566" cy="554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Step 3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  <a:sym typeface="Arial"/>
              </a:rPr>
              <a:t>: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</a:rPr>
              <a:t>Click </a:t>
            </a:r>
            <a:r>
              <a:rPr lang="en" b="1" dirty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</a:rPr>
              <a:t>OK</a:t>
            </a:r>
            <a:r>
              <a:rPr lang="en" dirty="0">
                <a:solidFill>
                  <a:srgbClr val="FFFFFF"/>
                </a:solidFill>
                <a:latin typeface="Roboto" panose="020B0604020202020204" charset="0"/>
                <a:ea typeface="Roboto" panose="020B0604020202020204" charset="0"/>
              </a:rPr>
              <a:t> to confirm the order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rgbClr val="FFFFFF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4038" r="1982" b="1883"/>
          <a:stretch/>
        </p:blipFill>
        <p:spPr>
          <a:xfrm>
            <a:off x="971675" y="1020037"/>
            <a:ext cx="3622945" cy="1819364"/>
          </a:xfrm>
          <a:prstGeom prst="rect">
            <a:avLst/>
          </a:prstGeom>
        </p:spPr>
      </p:pic>
      <p:cxnSp>
        <p:nvCxnSpPr>
          <p:cNvPr id="20" name="Shape 98"/>
          <p:cNvCxnSpPr>
            <a:cxnSpLocks/>
          </p:cNvCxnSpPr>
          <p:nvPr/>
        </p:nvCxnSpPr>
        <p:spPr>
          <a:xfrm flipH="1">
            <a:off x="4285754" y="1903368"/>
            <a:ext cx="805024" cy="497926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3051" r="2785" b="-1393"/>
          <a:stretch/>
        </p:blipFill>
        <p:spPr>
          <a:xfrm>
            <a:off x="971675" y="3058838"/>
            <a:ext cx="3665852" cy="1868245"/>
          </a:xfrm>
          <a:prstGeom prst="rect">
            <a:avLst/>
          </a:prstGeom>
        </p:spPr>
      </p:pic>
      <p:sp>
        <p:nvSpPr>
          <p:cNvPr id="15" name="Shape 87"/>
          <p:cNvSpPr txBox="1"/>
          <p:nvPr/>
        </p:nvSpPr>
        <p:spPr>
          <a:xfrm>
            <a:off x="5075238" y="2060992"/>
            <a:ext cx="2671462" cy="599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88024"/>
                </a:solidFill>
                <a:latin typeface="Roboto" charset="0"/>
                <a:ea typeface="Roboto" charset="0"/>
                <a:cs typeface="Roboto" charset="0"/>
              </a:rPr>
              <a:t>Note: You can also choose ‘Sell by Market’ to ‘short sell’</a:t>
            </a:r>
          </a:p>
          <a:p>
            <a:br>
              <a:rPr lang="en-US" dirty="0">
                <a:solidFill>
                  <a:srgbClr val="E88024"/>
                </a:solidFill>
              </a:rPr>
            </a:br>
            <a:endParaRPr lang="en-US" sz="1400" b="0" i="0" u="none" strike="noStrike" cap="none" dirty="0">
              <a:solidFill>
                <a:srgbClr val="E88024"/>
              </a:solidFill>
              <a:latin typeface="Roboto" panose="020B0604020202020204" charset="0"/>
              <a:ea typeface="Roboto" panose="020B0604020202020204" charset="0"/>
              <a:sym typeface="Arial"/>
            </a:endParaRPr>
          </a:p>
        </p:txBody>
      </p:sp>
      <p:cxnSp>
        <p:nvCxnSpPr>
          <p:cNvPr id="18" name="Shape 98"/>
          <p:cNvCxnSpPr>
            <a:cxnSpLocks/>
          </p:cNvCxnSpPr>
          <p:nvPr/>
        </p:nvCxnSpPr>
        <p:spPr>
          <a:xfrm flipH="1">
            <a:off x="3776870" y="3884812"/>
            <a:ext cx="1506330" cy="774652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9501" r="26216" b="85656"/>
          <a:stretch/>
        </p:blipFill>
        <p:spPr>
          <a:xfrm>
            <a:off x="3741091" y="1194903"/>
            <a:ext cx="826672" cy="10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5" t="10610" r="24054" b="85236"/>
          <a:stretch/>
        </p:blipFill>
        <p:spPr>
          <a:xfrm>
            <a:off x="3694528" y="3137724"/>
            <a:ext cx="942999" cy="927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5" t="9501" r="26216" b="85656"/>
          <a:stretch/>
        </p:blipFill>
        <p:spPr>
          <a:xfrm>
            <a:off x="3776870" y="3231003"/>
            <a:ext cx="832608" cy="1021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5" t="10610" r="24054" b="85236"/>
          <a:stretch/>
        </p:blipFill>
        <p:spPr>
          <a:xfrm>
            <a:off x="3675729" y="1097817"/>
            <a:ext cx="918891" cy="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87666" y="417281"/>
            <a:ext cx="5745921" cy="440675"/>
          </a:xfrm>
          <a:prstGeom prst="homePlate">
            <a:avLst>
              <a:gd name="adj" fmla="val 50000"/>
            </a:avLst>
          </a:prstGeom>
          <a:solidFill>
            <a:srgbClr val="E88024"/>
          </a:solidFill>
          <a:ln w="254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Here’s how you </a:t>
            </a:r>
            <a:r>
              <a:rPr lang="en-US" sz="1600" b="1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Close your position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0881" y="279409"/>
            <a:ext cx="2081910" cy="72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302352" y="312079"/>
            <a:ext cx="594909" cy="620686"/>
          </a:xfrm>
          <a:prstGeom prst="ellipse">
            <a:avLst/>
          </a:prstGeom>
          <a:solidFill>
            <a:srgbClr val="E88024"/>
          </a:solidFill>
          <a:ln w="25400" cap="flat" cmpd="sng">
            <a:solidFill>
              <a:srgbClr val="E880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lang="en-US" sz="24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447475" y="1004940"/>
            <a:ext cx="7882996" cy="327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Double-click on the open position in the Terminal window to modify or delete the order.</a:t>
            </a:r>
            <a:endParaRPr lang="en-US" b="0" i="0" u="none" strike="noStrike" cap="none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Roboto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945950" y="4649075"/>
            <a:ext cx="3156299" cy="369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29933" y="4714003"/>
            <a:ext cx="2816399" cy="36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-US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Click ‘</a:t>
            </a:r>
            <a:r>
              <a:rPr lang="en-US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Sell by Market’.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6423946" y="4708140"/>
            <a:ext cx="2458387" cy="280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-US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Click </a:t>
            </a:r>
            <a:r>
              <a:rPr lang="en-US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r>
              <a:rPr lang="en-US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confirm.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4" r="811"/>
          <a:stretch/>
        </p:blipFill>
        <p:spPr>
          <a:xfrm>
            <a:off x="537476" y="1387352"/>
            <a:ext cx="7792995" cy="15216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839" y="2387215"/>
            <a:ext cx="290111" cy="99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9926" y="2325648"/>
            <a:ext cx="5655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ghdad" charset="-78"/>
                <a:ea typeface="Baghdad" charset="-78"/>
                <a:cs typeface="Baghdad" charset="-78"/>
              </a:rPr>
              <a:t>ethusd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9" y="1817964"/>
            <a:ext cx="380160" cy="1113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8829" y="1780460"/>
            <a:ext cx="476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Baghdad" charset="-78"/>
                <a:ea typeface="Baghdad" charset="-78"/>
                <a:cs typeface="Baghdad" charset="-78"/>
              </a:rPr>
              <a:t>ltcusd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7260" r="1112" b="3754"/>
          <a:stretch/>
        </p:blipFill>
        <p:spPr>
          <a:xfrm>
            <a:off x="521826" y="3012342"/>
            <a:ext cx="3375617" cy="1636733"/>
          </a:xfrm>
          <a:prstGeom prst="rect">
            <a:avLst/>
          </a:prstGeom>
        </p:spPr>
      </p:pic>
      <p:cxnSp>
        <p:nvCxnSpPr>
          <p:cNvPr id="110" name="Shape 110"/>
          <p:cNvCxnSpPr/>
          <p:nvPr/>
        </p:nvCxnSpPr>
        <p:spPr>
          <a:xfrm flipV="1">
            <a:off x="1691715" y="4357811"/>
            <a:ext cx="636326" cy="462218"/>
          </a:xfrm>
          <a:prstGeom prst="straightConnector1">
            <a:avLst/>
          </a:prstGeom>
          <a:noFill/>
          <a:ln w="28575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5719" r="1981" b="3890"/>
          <a:stretch/>
        </p:blipFill>
        <p:spPr>
          <a:xfrm>
            <a:off x="4998819" y="3014061"/>
            <a:ext cx="3297977" cy="1618488"/>
          </a:xfrm>
          <a:prstGeom prst="rect">
            <a:avLst/>
          </a:prstGeom>
        </p:spPr>
      </p:pic>
      <p:cxnSp>
        <p:nvCxnSpPr>
          <p:cNvPr id="113" name="Shape 113"/>
          <p:cNvCxnSpPr/>
          <p:nvPr/>
        </p:nvCxnSpPr>
        <p:spPr>
          <a:xfrm flipH="1" flipV="1">
            <a:off x="7417238" y="4413447"/>
            <a:ext cx="471802" cy="350945"/>
          </a:xfrm>
          <a:prstGeom prst="straightConnector1">
            <a:avLst/>
          </a:prstGeom>
          <a:noFill/>
          <a:ln w="28575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6" name="Shape 106"/>
          <p:cNvCxnSpPr/>
          <p:nvPr/>
        </p:nvCxnSpPr>
        <p:spPr>
          <a:xfrm flipH="1">
            <a:off x="945951" y="1322423"/>
            <a:ext cx="892181" cy="541307"/>
          </a:xfrm>
          <a:prstGeom prst="straightConnector1">
            <a:avLst/>
          </a:prstGeom>
          <a:noFill/>
          <a:ln w="38100" cap="flat" cmpd="sng">
            <a:solidFill>
              <a:srgbClr val="E88024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393</Words>
  <Application>Microsoft Office PowerPoint</Application>
  <PresentationFormat>On-screen Show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Baghdad</vt:lpstr>
      <vt:lpstr>Roboto</vt:lpstr>
      <vt:lpstr>simple-light-2</vt:lpstr>
      <vt:lpstr>How to trade cryptocurrencies on the Binary.com MT5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trade on Cryptocu  Binary.com MT5 account</dc:title>
  <dc:creator>Marketing</dc:creator>
  <cp:lastModifiedBy>x-my</cp:lastModifiedBy>
  <cp:revision>72</cp:revision>
  <cp:lastPrinted>2017-06-13T08:38:50Z</cp:lastPrinted>
  <dcterms:modified xsi:type="dcterms:W3CDTF">2017-06-21T07:32:05Z</dcterms:modified>
</cp:coreProperties>
</file>