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147483642" r:id="rId2"/>
    <p:sldId id="2147483643" r:id="rId3"/>
    <p:sldId id="2147483644" r:id="rId4"/>
    <p:sldId id="2147483645"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8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EC1E65-782A-4469-BFAA-606F745AF305}" type="datetimeFigureOut">
              <a:rPr lang="en-US" smtClean="0"/>
              <a:t>7/29/2024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59482A-91AA-47CE-9176-100039886D7C}" type="slidenum">
              <a:rPr lang="en-US" smtClean="0"/>
              <a:t>‹#›</a:t>
            </a:fld>
            <a:endParaRPr lang="en-US"/>
          </a:p>
        </p:txBody>
      </p:sp>
    </p:spTree>
    <p:extLst>
      <p:ext uri="{BB962C8B-B14F-4D97-AF65-F5344CB8AC3E}">
        <p14:creationId xmlns:p14="http://schemas.microsoft.com/office/powerpoint/2010/main" val="3624427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8415" marR="0" lvl="0" indent="0" algn="l" defTabSz="925160"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7/29/2024 1:17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492921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5.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Master" Target="../slideMasters/slideMaster1.xml"/><Relationship Id="rId5" Type="http://schemas.openxmlformats.org/officeDocument/2006/relationships/image" Target="../media/image19.jpeg"/><Relationship Id="rId4" Type="http://schemas.openxmlformats.org/officeDocument/2006/relationships/image" Target="../media/image18.jpe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20.jpeg"/><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20.jpeg"/><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00037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336617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0253367"/>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830802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0043351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26807251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4949479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768451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71700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77010782"/>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37278621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pic>
        <p:nvPicPr>
          <p:cNvPr id="2" name="MS logo white - EMF" descr="Microsoft logo white text version">
            <a:extLst>
              <a:ext uri="{FF2B5EF4-FFF2-40B4-BE49-F238E27FC236}">
                <a16:creationId xmlns:a16="http://schemas.microsoft.com/office/drawing/2014/main" id="{962D3685-4435-423E-AC9A-86C3F6305A3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46339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6911079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22253138"/>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1663823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58576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6571103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80299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6133984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255487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2661004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72011073"/>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0046834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67789901"/>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899203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87700228"/>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inserts</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9338977"/>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inserts</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7193002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027508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4109892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059354657"/>
      </p:ext>
    </p:extLst>
  </p:cSld>
  <p:clrMapOvr>
    <a:masterClrMapping/>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678328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2169199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525776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41912516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Right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40584874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de Left s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5503051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8160305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96978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290754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46375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66431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125351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9376143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081640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0126949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le square phot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4200" y="2303312"/>
            <a:ext cx="7298437" cy="3046988"/>
          </a:xfrm>
        </p:spPr>
        <p:txBody>
          <a:bodyPr wrap="square" anchor="b" anchorCtr="0">
            <a:spAutoFit/>
          </a:bodyPr>
          <a:lstStyle>
            <a:lvl1pPr>
              <a:defRPr sz="6600" b="1" i="0" spc="0">
                <a:solidFill>
                  <a:schemeClr val="tx1"/>
                </a:solidFill>
                <a:latin typeface="Segoe UI Semibold" panose="020B0502040204020203" pitchFamily="34" charset="0"/>
                <a:cs typeface="Segoe UI Semibold" panose="020B0502040204020203" pitchFamily="34" charset="0"/>
              </a:defRPr>
            </a:lvl1pPr>
          </a:lstStyle>
          <a:p>
            <a:r>
              <a:rPr lang="en-US"/>
              <a:t>Event name </a:t>
            </a:r>
            <a:br>
              <a:rPr lang="en-US"/>
            </a:br>
            <a:r>
              <a:rPr lang="en-US"/>
              <a:t>or presentation title here</a:t>
            </a:r>
          </a:p>
        </p:txBody>
      </p:sp>
      <p:sp>
        <p:nvSpPr>
          <p:cNvPr id="5" name="Text Placeholder 4"/>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cxnSp>
        <p:nvCxnSpPr>
          <p:cNvPr id="4" name="Straight Connector 3">
            <a:extLst>
              <a:ext uri="{FF2B5EF4-FFF2-40B4-BE49-F238E27FC236}">
                <a16:creationId xmlns:a16="http://schemas.microsoft.com/office/drawing/2014/main" id="{CBA263C4-3326-E64B-9789-EDA19734D864}"/>
              </a:ext>
            </a:extLst>
          </p:cNvPr>
          <p:cNvCxnSpPr>
            <a:cxnSpLocks/>
          </p:cNvCxnSpPr>
          <p:nvPr userDrawn="1"/>
        </p:nvCxnSpPr>
        <p:spPr>
          <a:xfrm>
            <a:off x="584200" y="6267088"/>
            <a:ext cx="11025188"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96269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C35E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a:t>Click to edit Master title style</a:t>
            </a:r>
          </a:p>
        </p:txBody>
      </p:sp>
      <p:sp>
        <p:nvSpPr>
          <p:cNvPr id="3" name="Content Placeholder 2"/>
          <p:cNvSpPr>
            <a:spLocks noGrp="1"/>
          </p:cNvSpPr>
          <p:nvPr>
            <p:ph idx="1"/>
          </p:nvPr>
        </p:nvSpPr>
        <p:spPr/>
        <p:txBody>
          <a:bodyPr/>
          <a:lstStyle>
            <a:lvl2pPr marL="685800" indent="-22860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CD72E74-2ACD-5142-BEC6-04150CC8131E}" type="datetimeFigureOut">
              <a:rPr lang="en-US" smtClean="0"/>
              <a:t>7/29/2024</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82587600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D15F4-869B-15F1-1B74-C6F98B83F5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5B1707-A10D-3CB1-6260-5C53859911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09A82E-FBCD-4D97-8E1F-BBDD4CA27FA8}"/>
              </a:ext>
            </a:extLst>
          </p:cNvPr>
          <p:cNvSpPr>
            <a:spLocks noGrp="1"/>
          </p:cNvSpPr>
          <p:nvPr>
            <p:ph type="dt" sz="half" idx="10"/>
          </p:nvPr>
        </p:nvSpPr>
        <p:spPr/>
        <p:txBody>
          <a:bodyPr/>
          <a:lstStyle/>
          <a:p>
            <a:fld id="{57FEB9FB-DF60-429A-A837-1D5F258BE256}" type="datetimeFigureOut">
              <a:rPr lang="en-US" smtClean="0"/>
              <a:t>7/29/2024</a:t>
            </a:fld>
            <a:endParaRPr lang="en-US"/>
          </a:p>
        </p:txBody>
      </p:sp>
      <p:sp>
        <p:nvSpPr>
          <p:cNvPr id="5" name="Footer Placeholder 4">
            <a:extLst>
              <a:ext uri="{FF2B5EF4-FFF2-40B4-BE49-F238E27FC236}">
                <a16:creationId xmlns:a16="http://schemas.microsoft.com/office/drawing/2014/main" id="{DEC3B4D5-10F3-3575-671D-1ECDFFBB2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D504D9-6443-39CC-A194-C7210D891499}"/>
              </a:ext>
            </a:extLst>
          </p:cNvPr>
          <p:cNvSpPr>
            <a:spLocks noGrp="1"/>
          </p:cNvSpPr>
          <p:nvPr>
            <p:ph type="sldNum" sz="quarter" idx="12"/>
          </p:nvPr>
        </p:nvSpPr>
        <p:spPr/>
        <p:txBody>
          <a:bodyPr/>
          <a:lstStyle/>
          <a:p>
            <a:fld id="{27D3B024-5D32-49FA-B629-7DEE17971146}" type="slidenum">
              <a:rPr lang="en-US" smtClean="0"/>
              <a:t>‹#›</a:t>
            </a:fld>
            <a:endParaRPr lang="en-US"/>
          </a:p>
        </p:txBody>
      </p:sp>
    </p:spTree>
    <p:extLst>
      <p:ext uri="{BB962C8B-B14F-4D97-AF65-F5344CB8AC3E}">
        <p14:creationId xmlns:p14="http://schemas.microsoft.com/office/powerpoint/2010/main" val="209093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214707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778900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327678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054090"/>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55"/>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9577930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hyperlink" Target="https://microsoft.github.io/autogen/docs/reference/agentchat/assistant_agent" TargetMode="Externa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1B0CE8-30BA-8BC0-1063-0354E774ED7C}"/>
              </a:ext>
            </a:extLst>
          </p:cNvPr>
          <p:cNvSpPr>
            <a:spLocks noGrp="1"/>
          </p:cNvSpPr>
          <p:nvPr>
            <p:ph type="title"/>
          </p:nvPr>
        </p:nvSpPr>
        <p:spPr>
          <a:xfrm>
            <a:off x="369189" y="359629"/>
            <a:ext cx="10871424" cy="1661993"/>
          </a:xfrm>
        </p:spPr>
        <p:txBody>
          <a:bodyPr/>
          <a:lstStyle/>
          <a:p>
            <a:r>
              <a:rPr lang="en-US" sz="4400" dirty="0" err="1"/>
              <a:t>AutoGen</a:t>
            </a:r>
            <a:br>
              <a:rPr lang="en-US" dirty="0"/>
            </a:br>
            <a:br>
              <a:rPr lang="en-US" dirty="0"/>
            </a:br>
            <a:r>
              <a:rPr lang="en-US" sz="2800" dirty="0">
                <a:solidFill>
                  <a:srgbClr val="FFB900"/>
                </a:solidFill>
              </a:rPr>
              <a:t>Multi Agent Conversation Framework</a:t>
            </a:r>
            <a:endParaRPr lang="en-US" sz="2000" dirty="0"/>
          </a:p>
        </p:txBody>
      </p:sp>
      <p:sp>
        <p:nvSpPr>
          <p:cNvPr id="2" name="Footer Placeholder 1">
            <a:extLst>
              <a:ext uri="{FF2B5EF4-FFF2-40B4-BE49-F238E27FC236}">
                <a16:creationId xmlns:a16="http://schemas.microsoft.com/office/drawing/2014/main" id="{095549F0-AAF9-4029-7EF9-1779BD93C305}"/>
              </a:ext>
            </a:extLst>
          </p:cNvPr>
          <p:cNvSpPr>
            <a:spLocks noGrp="1"/>
          </p:cNvSpPr>
          <p:nvPr>
            <p:ph type="ftr" sz="quarter" idx="4294967295"/>
          </p:nvPr>
        </p:nvSpPr>
        <p:spPr>
          <a:xfrm>
            <a:off x="0" y="6538913"/>
            <a:ext cx="4114800" cy="123825"/>
          </a:xfrm>
          <a:prstGeom prst="rect">
            <a:avLst/>
          </a:prstGeom>
        </p:spPr>
        <p:txBody>
          <a:bodyPr vert="horz" lIns="0" tIns="0" rIns="0" bIns="0" rtlCol="0" anchor="ctr">
            <a:spAutoFit/>
          </a:bodyP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3" name="Slide Number Placeholder 2">
            <a:extLst>
              <a:ext uri="{FF2B5EF4-FFF2-40B4-BE49-F238E27FC236}">
                <a16:creationId xmlns:a16="http://schemas.microsoft.com/office/drawing/2014/main" id="{C89930A3-41B5-B423-8940-5F53924FA0DC}"/>
              </a:ext>
            </a:extLst>
          </p:cNvPr>
          <p:cNvSpPr>
            <a:spLocks noGrp="1"/>
          </p:cNvSpPr>
          <p:nvPr>
            <p:ph type="sldNum" sz="quarter" idx="4294967295"/>
          </p:nvPr>
        </p:nvSpPr>
        <p:spPr>
          <a:xfrm>
            <a:off x="11787188" y="6538913"/>
            <a:ext cx="404812" cy="123825"/>
          </a:xfrm>
          <a:prstGeom prst="rect">
            <a:avLst/>
          </a:prstGeom>
        </p:spPr>
        <p:txBody>
          <a:bodyPr vert="horz" wrap="square" lIns="0" tIns="0" rIns="0" bIns="0" rtlCol="0" anchor="ctr">
            <a:spAutoFit/>
          </a:bodyP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6" name="TextBox 5">
            <a:extLst>
              <a:ext uri="{FF2B5EF4-FFF2-40B4-BE49-F238E27FC236}">
                <a16:creationId xmlns:a16="http://schemas.microsoft.com/office/drawing/2014/main" id="{84F773A8-5A9B-8845-C960-06F132899A88}"/>
              </a:ext>
            </a:extLst>
          </p:cNvPr>
          <p:cNvSpPr txBox="1"/>
          <p:nvPr/>
        </p:nvSpPr>
        <p:spPr>
          <a:xfrm>
            <a:off x="297165" y="2345472"/>
            <a:ext cx="11015472" cy="1178784"/>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err="1">
                <a:ln>
                  <a:noFill/>
                </a:ln>
                <a:solidFill>
                  <a:srgbClr val="FFFFFF"/>
                </a:solidFill>
                <a:effectLst/>
                <a:uLnTx/>
                <a:uFillTx/>
                <a:latin typeface="Segoe UI"/>
                <a:ea typeface="+mn-ea"/>
                <a:cs typeface="+mn-cs"/>
              </a:rPr>
              <a:t>AutoGen</a:t>
            </a:r>
            <a:r>
              <a:rPr kumimoji="0" lang="en-US" sz="1765" b="0" i="0" u="none" strike="noStrike" kern="1200" cap="none" spc="0" normalizeH="0" baseline="0" noProof="0" dirty="0">
                <a:ln>
                  <a:noFill/>
                </a:ln>
                <a:solidFill>
                  <a:srgbClr val="FFFFFF"/>
                </a:solidFill>
                <a:effectLst/>
                <a:uLnTx/>
                <a:uFillTx/>
                <a:latin typeface="Segoe UI"/>
                <a:ea typeface="+mn-ea"/>
                <a:cs typeface="+mn-cs"/>
              </a:rPr>
              <a:t> is a framework for simplifying the orchestration, optimization, and automation of LLM workflows. It offers </a:t>
            </a:r>
            <a:r>
              <a:rPr kumimoji="0" lang="en-US" sz="1765" b="1" i="0" u="none" strike="noStrike" kern="1200" cap="none" spc="0" normalizeH="0" baseline="0" noProof="0" dirty="0">
                <a:ln>
                  <a:noFill/>
                </a:ln>
                <a:solidFill>
                  <a:srgbClr val="FFB900"/>
                </a:solidFill>
                <a:effectLst/>
                <a:uLnTx/>
                <a:uFillTx/>
                <a:latin typeface="Segoe UI"/>
                <a:ea typeface="+mn-ea"/>
                <a:cs typeface="+mn-cs"/>
              </a:rPr>
              <a:t>customizable and conversable agents </a:t>
            </a:r>
            <a:r>
              <a:rPr kumimoji="0" lang="en-US" sz="1765" b="0" i="0" u="none" strike="noStrike" kern="1200" cap="none" spc="0" normalizeH="0" baseline="0" noProof="0" dirty="0">
                <a:ln>
                  <a:noFill/>
                </a:ln>
                <a:solidFill>
                  <a:srgbClr val="FFFFFF"/>
                </a:solidFill>
                <a:effectLst/>
                <a:uLnTx/>
                <a:uFillTx/>
                <a:latin typeface="Segoe UI"/>
                <a:ea typeface="+mn-ea"/>
                <a:cs typeface="+mn-cs"/>
              </a:rPr>
              <a:t>that leverage the strongest capabilities of the most advanced LLMs, like GPT-4, while addressing their limitations by integrating with humans and tools and having conversations between multiple agents via automated chat.</a:t>
            </a:r>
          </a:p>
        </p:txBody>
      </p:sp>
      <p:sp>
        <p:nvSpPr>
          <p:cNvPr id="8" name="TextBox 7">
            <a:extLst>
              <a:ext uri="{FF2B5EF4-FFF2-40B4-BE49-F238E27FC236}">
                <a16:creationId xmlns:a16="http://schemas.microsoft.com/office/drawing/2014/main" id="{8BD804A2-FA2E-02F9-0842-8C60D7B1C44A}"/>
              </a:ext>
            </a:extLst>
          </p:cNvPr>
          <p:cNvSpPr txBox="1"/>
          <p:nvPr/>
        </p:nvSpPr>
        <p:spPr>
          <a:xfrm>
            <a:off x="369189" y="4027777"/>
            <a:ext cx="10855437" cy="90717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mn-cs"/>
              </a:rPr>
              <a:t>With </a:t>
            </a:r>
            <a:r>
              <a:rPr kumimoji="0" lang="en-US" sz="1765" b="0" i="0" u="none" strike="noStrike" kern="1200" cap="none" spc="0" normalizeH="0" baseline="0" noProof="0" dirty="0" err="1">
                <a:ln>
                  <a:noFill/>
                </a:ln>
                <a:solidFill>
                  <a:srgbClr val="FFFFFF"/>
                </a:solidFill>
                <a:effectLst/>
                <a:uLnTx/>
                <a:uFillTx/>
                <a:latin typeface="Segoe UI"/>
                <a:ea typeface="+mn-ea"/>
                <a:cs typeface="+mn-cs"/>
              </a:rPr>
              <a:t>AutoGen</a:t>
            </a:r>
            <a:r>
              <a:rPr kumimoji="0" lang="en-US" sz="1765" b="0" i="0" u="none" strike="noStrike" kern="1200" cap="none" spc="0" normalizeH="0" baseline="0" noProof="0" dirty="0">
                <a:ln>
                  <a:noFill/>
                </a:ln>
                <a:solidFill>
                  <a:srgbClr val="FFFFFF"/>
                </a:solidFill>
                <a:effectLst/>
                <a:uLnTx/>
                <a:uFillTx/>
                <a:latin typeface="Segoe UI"/>
                <a:ea typeface="+mn-ea"/>
                <a:cs typeface="+mn-cs"/>
              </a:rPr>
              <a:t>, building a complex multi-agent conversation system boils down to:. Defining a set of agents with specialized capabilities and roles.. Defining the interaction behavior between agents, i.e., what to reply when an agent receives messages from another agent.</a:t>
            </a:r>
          </a:p>
        </p:txBody>
      </p:sp>
    </p:spTree>
    <p:extLst>
      <p:ext uri="{BB962C8B-B14F-4D97-AF65-F5344CB8AC3E}">
        <p14:creationId xmlns:p14="http://schemas.microsoft.com/office/powerpoint/2010/main" val="28295610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EECBF-2BC7-61ED-5548-BFCAFBF4E23B}"/>
              </a:ext>
            </a:extLst>
          </p:cNvPr>
          <p:cNvSpPr>
            <a:spLocks noGrp="1"/>
          </p:cNvSpPr>
          <p:nvPr>
            <p:ph type="title"/>
          </p:nvPr>
        </p:nvSpPr>
        <p:spPr>
          <a:xfrm>
            <a:off x="311455" y="586081"/>
            <a:ext cx="5784545" cy="553998"/>
          </a:xfrm>
        </p:spPr>
        <p:txBody>
          <a:bodyPr/>
          <a:lstStyle/>
          <a:p>
            <a:r>
              <a:rPr lang="en-US" dirty="0" err="1"/>
              <a:t>AutoGen</a:t>
            </a:r>
            <a:r>
              <a:rPr lang="en-US" dirty="0"/>
              <a:t> Agent: </a:t>
            </a:r>
            <a:r>
              <a:rPr lang="en-US" sz="2400" dirty="0"/>
              <a:t>Definition </a:t>
            </a:r>
          </a:p>
        </p:txBody>
      </p:sp>
      <p:pic>
        <p:nvPicPr>
          <p:cNvPr id="4" name="Picture 3">
            <a:extLst>
              <a:ext uri="{FF2B5EF4-FFF2-40B4-BE49-F238E27FC236}">
                <a16:creationId xmlns:a16="http://schemas.microsoft.com/office/drawing/2014/main" id="{9EB29EA9-D4AC-472C-9C8D-EC9A30C33D94}"/>
              </a:ext>
            </a:extLst>
          </p:cNvPr>
          <p:cNvPicPr>
            <a:picLocks noChangeAspect="1"/>
          </p:cNvPicPr>
          <p:nvPr/>
        </p:nvPicPr>
        <p:blipFill>
          <a:blip r:embed="rId2"/>
          <a:stretch>
            <a:fillRect/>
          </a:stretch>
        </p:blipFill>
        <p:spPr>
          <a:xfrm>
            <a:off x="6391469" y="523742"/>
            <a:ext cx="5678331" cy="5810515"/>
          </a:xfrm>
          <a:prstGeom prst="rect">
            <a:avLst/>
          </a:prstGeom>
        </p:spPr>
      </p:pic>
      <p:sp>
        <p:nvSpPr>
          <p:cNvPr id="7" name="Subtitle 2">
            <a:extLst>
              <a:ext uri="{FF2B5EF4-FFF2-40B4-BE49-F238E27FC236}">
                <a16:creationId xmlns:a16="http://schemas.microsoft.com/office/drawing/2014/main" id="{2ACA6331-DC63-3E73-9F7E-A85A94FA74F7}"/>
              </a:ext>
            </a:extLst>
          </p:cNvPr>
          <p:cNvSpPr txBox="1">
            <a:spLocks/>
          </p:cNvSpPr>
          <p:nvPr/>
        </p:nvSpPr>
        <p:spPr>
          <a:xfrm>
            <a:off x="289684" y="1570182"/>
            <a:ext cx="5215377" cy="4830617"/>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742" rtl="0" eaLnBrk="1" fontAlgn="auto" latinLnBrk="0" hangingPunct="1">
              <a:lnSpc>
                <a:spcPct val="100000"/>
              </a:lnSpc>
              <a:spcBef>
                <a:spcPct val="20000"/>
              </a:spcBef>
              <a:spcAft>
                <a:spcPts val="0"/>
              </a:spcAft>
              <a:buClrTx/>
              <a:buSzPct val="90000"/>
              <a:buFont typeface="Arial" panose="020B0604020202020204" pitchFamily="34" charset="0"/>
              <a:buChar char="•"/>
              <a:tabLst/>
              <a:defRPr/>
            </a:pPr>
            <a:endParaRPr kumimoji="0" lang="en-US" sz="28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US" sz="28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p:txBody>
      </p:sp>
      <p:sp>
        <p:nvSpPr>
          <p:cNvPr id="8" name="Subtitle 2">
            <a:extLst>
              <a:ext uri="{FF2B5EF4-FFF2-40B4-BE49-F238E27FC236}">
                <a16:creationId xmlns:a16="http://schemas.microsoft.com/office/drawing/2014/main" id="{63E0E853-B5BE-9013-34DE-F7FA5A90A52A}"/>
              </a:ext>
            </a:extLst>
          </p:cNvPr>
          <p:cNvSpPr txBox="1">
            <a:spLocks/>
          </p:cNvSpPr>
          <p:nvPr/>
        </p:nvSpPr>
        <p:spPr>
          <a:xfrm>
            <a:off x="628073" y="1570182"/>
            <a:ext cx="5558124" cy="4830617"/>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742" rtl="0" eaLnBrk="1" fontAlgn="auto" latinLnBrk="0" hangingPunct="1">
              <a:lnSpc>
                <a:spcPct val="100000"/>
              </a:lnSpc>
              <a:spcBef>
                <a:spcPct val="20000"/>
              </a:spcBef>
              <a:spcAft>
                <a:spcPts val="0"/>
              </a:spcAft>
              <a:buClrTx/>
              <a:buSzPct val="90000"/>
              <a:buFont typeface="Arial" panose="020B0604020202020204" pitchFamily="34" charset="0"/>
              <a:buChar char="•"/>
              <a:tabLst/>
              <a:defRPr/>
            </a:pPr>
            <a:endParaRPr kumimoji="0" lang="en-US" sz="28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US" sz="28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p:txBody>
      </p:sp>
      <p:sp>
        <p:nvSpPr>
          <p:cNvPr id="9" name="Subtitle 2">
            <a:extLst>
              <a:ext uri="{FF2B5EF4-FFF2-40B4-BE49-F238E27FC236}">
                <a16:creationId xmlns:a16="http://schemas.microsoft.com/office/drawing/2014/main" id="{59E1FC0A-FD69-9119-F376-7CE32DD63BEE}"/>
              </a:ext>
            </a:extLst>
          </p:cNvPr>
          <p:cNvSpPr txBox="1">
            <a:spLocks/>
          </p:cNvSpPr>
          <p:nvPr/>
        </p:nvSpPr>
        <p:spPr>
          <a:xfrm>
            <a:off x="289684" y="1364909"/>
            <a:ext cx="5784545" cy="4830617"/>
          </a:xfrm>
          <a:prstGeom prst="rect">
            <a:avLst/>
          </a:prstGeom>
        </p:spPr>
        <p:txBody>
          <a:bodyPr>
            <a:normAutofit fontScale="85000" lnSpcReduction="10000"/>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Autonomous AI Agent(s) act behalf of human intent.</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US" sz="20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LLM + Code generation/execution +Function\Tool calling + Plugins </a:t>
            </a:r>
            <a:r>
              <a:rPr kumimoji="0" lang="en-US" sz="2000" b="1" i="0" u="none" strike="noStrike" kern="1200" cap="none" spc="0" normalizeH="0" baseline="0" noProof="0" dirty="0">
                <a:ln>
                  <a:noFill/>
                </a:ln>
                <a:solidFill>
                  <a:srgbClr val="FFB900"/>
                </a:solidFill>
                <a:effectLst/>
                <a:uLnTx/>
                <a:uFillTx/>
                <a:latin typeface="Segoe UI"/>
                <a:ea typeface="+mn-ea"/>
                <a:cs typeface="Segoe UI" panose="020B0502040204020203" pitchFamily="34" charset="0"/>
              </a:rPr>
              <a:t>combined</a:t>
            </a:r>
            <a:r>
              <a:rPr kumimoji="0" lang="en-US" sz="20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US" sz="20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Send &amp; Receive messages, perform actions, interact with other agents</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20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Can use any LLM Model. (</a:t>
            </a:r>
            <a:r>
              <a:rPr kumimoji="0" lang="en-US" sz="17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not dependent on OpenAI) </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US" sz="17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Multiple AI Agents work together to accomplish tasks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US" sz="20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Scenarios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Multiple Agents working on blog post (Writer, Critic, legal, SEO)</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Bots </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Code generation and Analysis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Etc.</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1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a:p>
            <a:pPr marL="342900" marR="0" lvl="0" indent="-342900" algn="l" defTabSz="932742" rtl="0" eaLnBrk="1" fontAlgn="auto" latinLnBrk="0" hangingPunct="1">
              <a:lnSpc>
                <a:spcPct val="100000"/>
              </a:lnSpc>
              <a:spcBef>
                <a:spcPct val="20000"/>
              </a:spcBef>
              <a:spcAft>
                <a:spcPts val="0"/>
              </a:spcAft>
              <a:buClrTx/>
              <a:buSzPct val="90000"/>
              <a:buFont typeface="Arial" panose="020B0604020202020204" pitchFamily="34" charset="0"/>
              <a:buChar char="•"/>
              <a:tabLst/>
              <a:defRPr/>
            </a:pPr>
            <a:endParaRPr kumimoji="0" lang="en-US" sz="28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US" sz="28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p:txBody>
      </p:sp>
    </p:spTree>
    <p:extLst>
      <p:ext uri="{BB962C8B-B14F-4D97-AF65-F5344CB8AC3E}">
        <p14:creationId xmlns:p14="http://schemas.microsoft.com/office/powerpoint/2010/main" val="295852714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0F8C84-2DF0-A00A-9B68-DEFF56E6E90B}"/>
              </a:ext>
            </a:extLst>
          </p:cNvPr>
          <p:cNvPicPr>
            <a:picLocks noChangeAspect="1"/>
          </p:cNvPicPr>
          <p:nvPr/>
        </p:nvPicPr>
        <p:blipFill>
          <a:blip r:embed="rId3"/>
          <a:stretch>
            <a:fillRect/>
          </a:stretch>
        </p:blipFill>
        <p:spPr>
          <a:xfrm>
            <a:off x="4591899" y="1336838"/>
            <a:ext cx="1748103" cy="1045400"/>
          </a:xfrm>
          <a:prstGeom prst="rect">
            <a:avLst/>
          </a:prstGeom>
        </p:spPr>
      </p:pic>
      <p:pic>
        <p:nvPicPr>
          <p:cNvPr id="6" name="Picture 5">
            <a:extLst>
              <a:ext uri="{FF2B5EF4-FFF2-40B4-BE49-F238E27FC236}">
                <a16:creationId xmlns:a16="http://schemas.microsoft.com/office/drawing/2014/main" id="{50C1A709-4FA5-8BD6-F1E5-531074BB767D}"/>
              </a:ext>
            </a:extLst>
          </p:cNvPr>
          <p:cNvPicPr>
            <a:picLocks noChangeAspect="1"/>
          </p:cNvPicPr>
          <p:nvPr/>
        </p:nvPicPr>
        <p:blipFill>
          <a:blip r:embed="rId4"/>
          <a:stretch>
            <a:fillRect/>
          </a:stretch>
        </p:blipFill>
        <p:spPr>
          <a:xfrm>
            <a:off x="2182607" y="4079880"/>
            <a:ext cx="1250303" cy="994678"/>
          </a:xfrm>
          <a:prstGeom prst="rect">
            <a:avLst/>
          </a:prstGeom>
        </p:spPr>
      </p:pic>
      <p:sp>
        <p:nvSpPr>
          <p:cNvPr id="8" name="TextBox 7">
            <a:extLst>
              <a:ext uri="{FF2B5EF4-FFF2-40B4-BE49-F238E27FC236}">
                <a16:creationId xmlns:a16="http://schemas.microsoft.com/office/drawing/2014/main" id="{06051EB2-F196-74A7-D67F-78AD23687749}"/>
              </a:ext>
            </a:extLst>
          </p:cNvPr>
          <p:cNvSpPr txBox="1"/>
          <p:nvPr/>
        </p:nvSpPr>
        <p:spPr>
          <a:xfrm>
            <a:off x="1895529" y="5095621"/>
            <a:ext cx="1824458" cy="646331"/>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9BF00B"/>
                </a:solidFill>
                <a:effectLst/>
                <a:uLnTx/>
                <a:uFillTx/>
                <a:latin typeface="Segoe UI"/>
                <a:ea typeface="+mn-ea"/>
                <a:cs typeface="+mn-cs"/>
              </a:rPr>
              <a:t>Assistant Agent</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B900"/>
                </a:solidFill>
                <a:effectLst/>
                <a:uLnTx/>
                <a:uFillTx/>
                <a:latin typeface="Segoe UI"/>
                <a:ea typeface="+mn-ea"/>
                <a:cs typeface="+mn-cs"/>
              </a:rPr>
              <a:t>Generate Code</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B900"/>
                </a:solidFill>
                <a:effectLst/>
                <a:uLnTx/>
                <a:uFillTx/>
                <a:latin typeface="Segoe UI"/>
                <a:ea typeface="+mn-ea"/>
                <a:cs typeface="+mn-cs"/>
              </a:rPr>
              <a:t>LLM</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B900"/>
                </a:solidFill>
                <a:effectLst/>
                <a:uLnTx/>
                <a:uFillTx/>
                <a:latin typeface="Segoe UI"/>
                <a:ea typeface="+mn-ea"/>
                <a:cs typeface="+mn-cs"/>
              </a:rPr>
              <a:t>Human Interaction = NEVER</a:t>
            </a:r>
          </a:p>
        </p:txBody>
      </p:sp>
      <p:sp>
        <p:nvSpPr>
          <p:cNvPr id="51" name="Title 4">
            <a:extLst>
              <a:ext uri="{FF2B5EF4-FFF2-40B4-BE49-F238E27FC236}">
                <a16:creationId xmlns:a16="http://schemas.microsoft.com/office/drawing/2014/main" id="{14E800A7-F122-397C-CE8B-D45BAE5B95BF}"/>
              </a:ext>
            </a:extLst>
          </p:cNvPr>
          <p:cNvSpPr>
            <a:spLocks noGrp="1"/>
          </p:cNvSpPr>
          <p:nvPr>
            <p:ph type="title"/>
          </p:nvPr>
        </p:nvSpPr>
        <p:spPr>
          <a:xfrm>
            <a:off x="343528" y="142414"/>
            <a:ext cx="10871424" cy="677108"/>
          </a:xfrm>
        </p:spPr>
        <p:txBody>
          <a:bodyPr/>
          <a:lstStyle/>
          <a:p>
            <a:r>
              <a:rPr lang="en-US" sz="4400" dirty="0"/>
              <a:t>Various Agents</a:t>
            </a:r>
            <a:endParaRPr lang="en-US" sz="2800" dirty="0"/>
          </a:p>
        </p:txBody>
      </p:sp>
      <p:pic>
        <p:nvPicPr>
          <p:cNvPr id="2" name="Picture 1">
            <a:extLst>
              <a:ext uri="{FF2B5EF4-FFF2-40B4-BE49-F238E27FC236}">
                <a16:creationId xmlns:a16="http://schemas.microsoft.com/office/drawing/2014/main" id="{D16CF588-B057-71F0-88E7-664BFE85704B}"/>
              </a:ext>
            </a:extLst>
          </p:cNvPr>
          <p:cNvPicPr>
            <a:picLocks noChangeAspect="1"/>
          </p:cNvPicPr>
          <p:nvPr/>
        </p:nvPicPr>
        <p:blipFill>
          <a:blip r:embed="rId4"/>
          <a:stretch>
            <a:fillRect/>
          </a:stretch>
        </p:blipFill>
        <p:spPr>
          <a:xfrm>
            <a:off x="173328" y="4079880"/>
            <a:ext cx="1169237" cy="994678"/>
          </a:xfrm>
          <a:prstGeom prst="rect">
            <a:avLst/>
          </a:prstGeom>
        </p:spPr>
      </p:pic>
      <p:sp>
        <p:nvSpPr>
          <p:cNvPr id="3" name="TextBox 2">
            <a:extLst>
              <a:ext uri="{FF2B5EF4-FFF2-40B4-BE49-F238E27FC236}">
                <a16:creationId xmlns:a16="http://schemas.microsoft.com/office/drawing/2014/main" id="{3DB28F67-0528-A948-4400-2092EAC91261}"/>
              </a:ext>
            </a:extLst>
          </p:cNvPr>
          <p:cNvSpPr txBox="1"/>
          <p:nvPr/>
        </p:nvSpPr>
        <p:spPr>
          <a:xfrm>
            <a:off x="235583" y="5095621"/>
            <a:ext cx="1259511" cy="800219"/>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9BF00B"/>
                </a:solidFill>
                <a:effectLst/>
                <a:uLnTx/>
                <a:uFillTx/>
                <a:latin typeface="Segoe UI"/>
                <a:ea typeface="+mn-ea"/>
                <a:cs typeface="+mn-cs"/>
              </a:rPr>
              <a:t>User Proxy Agent</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B900"/>
                </a:solidFill>
                <a:effectLst/>
                <a:uLnTx/>
                <a:uFillTx/>
                <a:latin typeface="Segoe UI"/>
                <a:ea typeface="+mn-ea"/>
                <a:cs typeface="+mn-cs"/>
              </a:rPr>
              <a:t>Execute code\</a:t>
            </a:r>
            <a:r>
              <a:rPr kumimoji="0" lang="en-US" sz="1000" b="1" i="0" u="none" strike="noStrike" kern="1200" cap="none" spc="0" normalizeH="0" baseline="0" noProof="0" dirty="0" err="1">
                <a:ln>
                  <a:noFill/>
                </a:ln>
                <a:solidFill>
                  <a:srgbClr val="FFB900"/>
                </a:solidFill>
                <a:effectLst/>
                <a:uLnTx/>
                <a:uFillTx/>
                <a:latin typeface="Segoe UI"/>
                <a:ea typeface="+mn-ea"/>
                <a:cs typeface="+mn-cs"/>
              </a:rPr>
              <a:t>Funcs</a:t>
            </a:r>
            <a:endParaRPr kumimoji="0" lang="en-US" sz="1000" b="1" i="0" u="none" strike="noStrike" kern="1200" cap="none" spc="0" normalizeH="0" baseline="0" noProof="0" dirty="0">
              <a:ln>
                <a:noFill/>
              </a:ln>
              <a:solidFill>
                <a:srgbClr val="FFB900"/>
              </a:solidFill>
              <a:effectLst/>
              <a:uLnTx/>
              <a:uFillTx/>
              <a:latin typeface="Segoe UI"/>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B900"/>
                </a:solidFill>
                <a:effectLst/>
                <a:uLnTx/>
                <a:uFillTx/>
                <a:latin typeface="Segoe UI"/>
                <a:ea typeface="+mn-ea"/>
                <a:cs typeface="+mn-cs"/>
              </a:rPr>
              <a:t>No LLM</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B900"/>
                </a:solidFill>
                <a:effectLst/>
                <a:uLnTx/>
                <a:uFillTx/>
                <a:latin typeface="Segoe UI"/>
                <a:ea typeface="+mn-ea"/>
                <a:cs typeface="+mn-cs"/>
              </a:rPr>
              <a:t>Human Interaction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B900"/>
                </a:solidFill>
                <a:effectLst/>
                <a:uLnTx/>
                <a:uFillTx/>
                <a:latin typeface="Segoe UI"/>
                <a:ea typeface="+mn-ea"/>
                <a:cs typeface="+mn-cs"/>
              </a:rPr>
              <a:t> ALWAYS/NEVER</a:t>
            </a:r>
            <a:endParaRPr kumimoji="0" lang="en-US" sz="1000" b="0" i="0" u="none" strike="noStrike" kern="1200" cap="none" spc="0" normalizeH="0" baseline="0" noProof="0" dirty="0">
              <a:ln>
                <a:noFill/>
              </a:ln>
              <a:solidFill>
                <a:srgbClr val="FFB900"/>
              </a:solidFill>
              <a:effectLst/>
              <a:uLnTx/>
              <a:uFillTx/>
              <a:latin typeface="Segoe UI"/>
              <a:ea typeface="+mn-ea"/>
              <a:cs typeface="+mn-cs"/>
            </a:endParaRPr>
          </a:p>
        </p:txBody>
      </p:sp>
      <p:pic>
        <p:nvPicPr>
          <p:cNvPr id="5" name="Picture 4">
            <a:extLst>
              <a:ext uri="{FF2B5EF4-FFF2-40B4-BE49-F238E27FC236}">
                <a16:creationId xmlns:a16="http://schemas.microsoft.com/office/drawing/2014/main" id="{301C5828-479B-EF93-EFFA-A0A57230E61F}"/>
              </a:ext>
            </a:extLst>
          </p:cNvPr>
          <p:cNvPicPr>
            <a:picLocks noChangeAspect="1"/>
          </p:cNvPicPr>
          <p:nvPr/>
        </p:nvPicPr>
        <p:blipFill>
          <a:blip r:embed="rId4"/>
          <a:stretch>
            <a:fillRect/>
          </a:stretch>
        </p:blipFill>
        <p:spPr>
          <a:xfrm>
            <a:off x="4178085" y="4058817"/>
            <a:ext cx="1240260" cy="994678"/>
          </a:xfrm>
          <a:prstGeom prst="rect">
            <a:avLst/>
          </a:prstGeom>
        </p:spPr>
      </p:pic>
      <p:sp>
        <p:nvSpPr>
          <p:cNvPr id="9" name="TextBox 8">
            <a:extLst>
              <a:ext uri="{FF2B5EF4-FFF2-40B4-BE49-F238E27FC236}">
                <a16:creationId xmlns:a16="http://schemas.microsoft.com/office/drawing/2014/main" id="{BA1CDA80-22A1-3E93-8ABE-B9692FD46E6C}"/>
              </a:ext>
            </a:extLst>
          </p:cNvPr>
          <p:cNvSpPr txBox="1"/>
          <p:nvPr/>
        </p:nvSpPr>
        <p:spPr>
          <a:xfrm>
            <a:off x="4173845" y="5105335"/>
            <a:ext cx="1465145" cy="36933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9BF00B"/>
                </a:solidFill>
                <a:effectLst/>
                <a:uLnTx/>
                <a:uFillTx/>
                <a:latin typeface="Segoe UI"/>
                <a:ea typeface="+mn-ea"/>
                <a:cs typeface="+mn-cs"/>
              </a:rPr>
              <a:t>GPT Assistant Agent</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9BF00B"/>
                </a:solidFill>
                <a:effectLst/>
                <a:uLnTx/>
                <a:uFillTx/>
                <a:latin typeface="Segoe UI"/>
                <a:ea typeface="+mn-ea"/>
                <a:cs typeface="+mn-cs"/>
              </a:rPr>
              <a:t>(</a:t>
            </a:r>
            <a:r>
              <a:rPr kumimoji="0" lang="en-US" sz="1000" b="1" i="0" u="none" strike="noStrike" kern="1200" cap="none" spc="0" normalizeH="0" baseline="0" noProof="0" dirty="0">
                <a:ln>
                  <a:noFill/>
                </a:ln>
                <a:solidFill>
                  <a:srgbClr val="FFB900"/>
                </a:solidFill>
                <a:effectLst/>
                <a:uLnTx/>
                <a:uFillTx/>
                <a:latin typeface="Segoe UI"/>
                <a:ea typeface="+mn-ea"/>
                <a:cs typeface="+mn-cs"/>
              </a:rPr>
              <a:t>OpenAI Assistant API</a:t>
            </a:r>
            <a:r>
              <a:rPr kumimoji="0" lang="en-US" sz="1200" b="1" i="0" u="none" strike="noStrike" kern="1200" cap="none" spc="0" normalizeH="0" baseline="0" noProof="0" dirty="0">
                <a:ln>
                  <a:noFill/>
                </a:ln>
                <a:solidFill>
                  <a:srgbClr val="9BF00B"/>
                </a:solidFill>
                <a:effectLst/>
                <a:uLnTx/>
                <a:uFillTx/>
                <a:latin typeface="Segoe UI"/>
                <a:ea typeface="+mn-ea"/>
                <a:cs typeface="+mn-cs"/>
              </a:rPr>
              <a:t>)</a:t>
            </a:r>
          </a:p>
        </p:txBody>
      </p:sp>
      <p:pic>
        <p:nvPicPr>
          <p:cNvPr id="11" name="Picture 10">
            <a:extLst>
              <a:ext uri="{FF2B5EF4-FFF2-40B4-BE49-F238E27FC236}">
                <a16:creationId xmlns:a16="http://schemas.microsoft.com/office/drawing/2014/main" id="{C82E64AD-28C5-9851-36F4-040F6918EFA1}"/>
              </a:ext>
            </a:extLst>
          </p:cNvPr>
          <p:cNvPicPr>
            <a:picLocks noChangeAspect="1"/>
          </p:cNvPicPr>
          <p:nvPr/>
        </p:nvPicPr>
        <p:blipFill>
          <a:blip r:embed="rId4"/>
          <a:stretch>
            <a:fillRect/>
          </a:stretch>
        </p:blipFill>
        <p:spPr>
          <a:xfrm>
            <a:off x="6373666" y="4070196"/>
            <a:ext cx="1240261" cy="994678"/>
          </a:xfrm>
          <a:prstGeom prst="rect">
            <a:avLst/>
          </a:prstGeom>
        </p:spPr>
      </p:pic>
      <p:sp>
        <p:nvSpPr>
          <p:cNvPr id="12" name="TextBox 11">
            <a:extLst>
              <a:ext uri="{FF2B5EF4-FFF2-40B4-BE49-F238E27FC236}">
                <a16:creationId xmlns:a16="http://schemas.microsoft.com/office/drawing/2014/main" id="{2B6250FA-5946-4CDF-B968-ADAAC297EEA9}"/>
              </a:ext>
            </a:extLst>
          </p:cNvPr>
          <p:cNvSpPr txBox="1"/>
          <p:nvPr/>
        </p:nvSpPr>
        <p:spPr>
          <a:xfrm>
            <a:off x="6197378" y="5120724"/>
            <a:ext cx="1764970" cy="338554"/>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9BF00B"/>
                </a:solidFill>
                <a:effectLst/>
                <a:uLnTx/>
                <a:uFillTx/>
                <a:latin typeface="Segoe UI"/>
                <a:ea typeface="+mn-ea"/>
                <a:cs typeface="+mn-cs"/>
              </a:rPr>
              <a:t>Retrieve Assistant Agent</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B900"/>
                </a:solidFill>
                <a:effectLst/>
                <a:uLnTx/>
                <a:uFillTx/>
                <a:latin typeface="Segoe UI"/>
                <a:ea typeface="+mn-ea"/>
                <a:cs typeface="+mn-cs"/>
              </a:rPr>
              <a:t>For RAG Scenarios</a:t>
            </a:r>
          </a:p>
        </p:txBody>
      </p:sp>
      <p:sp>
        <p:nvSpPr>
          <p:cNvPr id="16" name="TextBox 15">
            <a:extLst>
              <a:ext uri="{FF2B5EF4-FFF2-40B4-BE49-F238E27FC236}">
                <a16:creationId xmlns:a16="http://schemas.microsoft.com/office/drawing/2014/main" id="{E17B212C-2831-5175-3F6C-6FFC7CF514AC}"/>
              </a:ext>
            </a:extLst>
          </p:cNvPr>
          <p:cNvSpPr txBox="1"/>
          <p:nvPr/>
        </p:nvSpPr>
        <p:spPr>
          <a:xfrm>
            <a:off x="8357412" y="4433045"/>
            <a:ext cx="992270" cy="246221"/>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B900"/>
                </a:solidFill>
                <a:effectLst/>
                <a:uLnTx/>
                <a:uFillTx/>
                <a:latin typeface="Segoe UI"/>
                <a:ea typeface="+mn-ea"/>
                <a:cs typeface="+mn-cs"/>
              </a:rPr>
              <a:t>……...........</a:t>
            </a:r>
          </a:p>
        </p:txBody>
      </p:sp>
      <p:cxnSp>
        <p:nvCxnSpPr>
          <p:cNvPr id="19" name="Connector: Elbow 18">
            <a:extLst>
              <a:ext uri="{FF2B5EF4-FFF2-40B4-BE49-F238E27FC236}">
                <a16:creationId xmlns:a16="http://schemas.microsoft.com/office/drawing/2014/main" id="{5DBF694F-6110-5A16-4A15-4B1ED80EBB52}"/>
              </a:ext>
            </a:extLst>
          </p:cNvPr>
          <p:cNvCxnSpPr>
            <a:cxnSpLocks/>
            <a:stCxn id="4" idx="2"/>
            <a:endCxn id="6" idx="0"/>
          </p:cNvCxnSpPr>
          <p:nvPr/>
        </p:nvCxnSpPr>
        <p:spPr>
          <a:xfrm rot="5400000">
            <a:off x="3288034" y="1901963"/>
            <a:ext cx="1697642" cy="2658192"/>
          </a:xfrm>
          <a:prstGeom prst="bent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33F22D38-C476-B25E-37F3-3EDCCB992619}"/>
              </a:ext>
            </a:extLst>
          </p:cNvPr>
          <p:cNvCxnSpPr>
            <a:cxnSpLocks/>
            <a:stCxn id="4" idx="2"/>
            <a:endCxn id="2" idx="0"/>
          </p:cNvCxnSpPr>
          <p:nvPr/>
        </p:nvCxnSpPr>
        <p:spPr>
          <a:xfrm rot="5400000">
            <a:off x="2263128" y="877057"/>
            <a:ext cx="1697642" cy="4708004"/>
          </a:xfrm>
          <a:prstGeom prst="bent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1862B81B-7C73-1287-23DF-10DD39EFD510}"/>
              </a:ext>
            </a:extLst>
          </p:cNvPr>
          <p:cNvCxnSpPr>
            <a:cxnSpLocks/>
            <a:stCxn id="4" idx="2"/>
            <a:endCxn id="5" idx="0"/>
          </p:cNvCxnSpPr>
          <p:nvPr/>
        </p:nvCxnSpPr>
        <p:spPr>
          <a:xfrm rot="5400000">
            <a:off x="4293794" y="2886659"/>
            <a:ext cx="1676579" cy="667736"/>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49AF5D4D-7ED6-1147-5406-ADFF175DAFD6}"/>
              </a:ext>
            </a:extLst>
          </p:cNvPr>
          <p:cNvCxnSpPr>
            <a:cxnSpLocks/>
            <a:stCxn id="4" idx="2"/>
            <a:endCxn id="11" idx="0"/>
          </p:cNvCxnSpPr>
          <p:nvPr/>
        </p:nvCxnSpPr>
        <p:spPr>
          <a:xfrm rot="16200000" flipH="1">
            <a:off x="5385895" y="2462294"/>
            <a:ext cx="1687958" cy="1527846"/>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655EAA9-1A52-762C-0E7A-AF1EB871C35D}"/>
              </a:ext>
            </a:extLst>
          </p:cNvPr>
          <p:cNvSpPr txBox="1"/>
          <p:nvPr/>
        </p:nvSpPr>
        <p:spPr>
          <a:xfrm>
            <a:off x="4558233" y="1037979"/>
            <a:ext cx="1815433" cy="246221"/>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9BF00B"/>
                </a:solidFill>
                <a:effectLst/>
                <a:uLnTx/>
                <a:uFillTx/>
                <a:latin typeface="Segoe UI"/>
                <a:ea typeface="+mn-ea"/>
                <a:cs typeface="+mn-cs"/>
              </a:rPr>
              <a:t>Conversable Agent</a:t>
            </a:r>
          </a:p>
        </p:txBody>
      </p:sp>
      <p:sp>
        <p:nvSpPr>
          <p:cNvPr id="36" name="TextBox 35">
            <a:extLst>
              <a:ext uri="{FF2B5EF4-FFF2-40B4-BE49-F238E27FC236}">
                <a16:creationId xmlns:a16="http://schemas.microsoft.com/office/drawing/2014/main" id="{76FC00F5-E1F5-059D-AD41-A53BECD6221A}"/>
              </a:ext>
            </a:extLst>
          </p:cNvPr>
          <p:cNvSpPr txBox="1"/>
          <p:nvPr/>
        </p:nvSpPr>
        <p:spPr>
          <a:xfrm>
            <a:off x="2993652" y="6149548"/>
            <a:ext cx="6760028" cy="363946"/>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err="1">
                <a:ln>
                  <a:noFill/>
                </a:ln>
                <a:solidFill>
                  <a:srgbClr val="FFFFFF"/>
                </a:solidFill>
                <a:effectLst/>
                <a:uLnTx/>
                <a:uFillTx/>
                <a:latin typeface="Segoe UI"/>
                <a:ea typeface="+mn-ea"/>
                <a:cs typeface="+mn-cs"/>
                <a:hlinkClick r:id="rId5"/>
              </a:rPr>
              <a:t>agentchat.assistant_agent</a:t>
            </a:r>
            <a:r>
              <a:rPr kumimoji="0" lang="en-US" sz="1765" b="0" i="0" u="none" strike="noStrike" kern="1200" cap="none" spc="0" normalizeH="0" baseline="0" noProof="0" dirty="0">
                <a:ln>
                  <a:noFill/>
                </a:ln>
                <a:solidFill>
                  <a:srgbClr val="FFFFFF"/>
                </a:solidFill>
                <a:effectLst/>
                <a:uLnTx/>
                <a:uFillTx/>
                <a:latin typeface="Segoe UI"/>
                <a:ea typeface="+mn-ea"/>
                <a:cs typeface="+mn-cs"/>
                <a:hlinkClick r:id="rId5"/>
              </a:rPr>
              <a:t> | </a:t>
            </a:r>
            <a:r>
              <a:rPr kumimoji="0" lang="en-US" sz="1765" b="0" i="0" u="none" strike="noStrike" kern="1200" cap="none" spc="0" normalizeH="0" baseline="0" noProof="0" dirty="0" err="1">
                <a:ln>
                  <a:noFill/>
                </a:ln>
                <a:solidFill>
                  <a:srgbClr val="FFFFFF"/>
                </a:solidFill>
                <a:effectLst/>
                <a:uLnTx/>
                <a:uFillTx/>
                <a:latin typeface="Segoe UI"/>
                <a:ea typeface="+mn-ea"/>
                <a:cs typeface="+mn-cs"/>
                <a:hlinkClick r:id="rId5"/>
              </a:rPr>
              <a:t>AutoGen</a:t>
            </a:r>
            <a:r>
              <a:rPr kumimoji="0" lang="en-US" sz="1765" b="0" i="0" u="none" strike="noStrike" kern="1200" cap="none" spc="0" normalizeH="0" baseline="0" noProof="0" dirty="0">
                <a:ln>
                  <a:noFill/>
                </a:ln>
                <a:solidFill>
                  <a:srgbClr val="FFFFFF"/>
                </a:solidFill>
                <a:effectLst/>
                <a:uLnTx/>
                <a:uFillTx/>
                <a:latin typeface="Segoe UI"/>
                <a:ea typeface="+mn-ea"/>
                <a:cs typeface="+mn-cs"/>
                <a:hlinkClick r:id="rId5"/>
              </a:rPr>
              <a:t> (microsoft.github.io)</a:t>
            </a: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42" name="Picture 41">
            <a:extLst>
              <a:ext uri="{FF2B5EF4-FFF2-40B4-BE49-F238E27FC236}">
                <a16:creationId xmlns:a16="http://schemas.microsoft.com/office/drawing/2014/main" id="{130B4F08-162B-4F32-7BBB-DB1A1032E608}"/>
              </a:ext>
            </a:extLst>
          </p:cNvPr>
          <p:cNvPicPr>
            <a:picLocks noChangeAspect="1"/>
          </p:cNvPicPr>
          <p:nvPr/>
        </p:nvPicPr>
        <p:blipFill>
          <a:blip r:embed="rId4"/>
          <a:stretch>
            <a:fillRect/>
          </a:stretch>
        </p:blipFill>
        <p:spPr>
          <a:xfrm>
            <a:off x="10415875" y="4079880"/>
            <a:ext cx="1064212" cy="994678"/>
          </a:xfrm>
          <a:prstGeom prst="rect">
            <a:avLst/>
          </a:prstGeom>
        </p:spPr>
      </p:pic>
      <p:sp>
        <p:nvSpPr>
          <p:cNvPr id="43" name="TextBox 42">
            <a:extLst>
              <a:ext uri="{FF2B5EF4-FFF2-40B4-BE49-F238E27FC236}">
                <a16:creationId xmlns:a16="http://schemas.microsoft.com/office/drawing/2014/main" id="{6F52F13E-63F8-DA97-DE9D-C024D40C4699}"/>
              </a:ext>
            </a:extLst>
          </p:cNvPr>
          <p:cNvSpPr txBox="1"/>
          <p:nvPr/>
        </p:nvSpPr>
        <p:spPr>
          <a:xfrm>
            <a:off x="10294574" y="5095621"/>
            <a:ext cx="1456104" cy="184666"/>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9BF00B"/>
                </a:solidFill>
                <a:effectLst/>
                <a:uLnTx/>
                <a:uFillTx/>
                <a:latin typeface="Segoe UI"/>
                <a:ea typeface="+mn-ea"/>
                <a:cs typeface="+mn-cs"/>
              </a:rPr>
              <a:t>Text Analyzer Agent</a:t>
            </a:r>
          </a:p>
        </p:txBody>
      </p:sp>
      <p:cxnSp>
        <p:nvCxnSpPr>
          <p:cNvPr id="48" name="Connector: Elbow 47">
            <a:extLst>
              <a:ext uri="{FF2B5EF4-FFF2-40B4-BE49-F238E27FC236}">
                <a16:creationId xmlns:a16="http://schemas.microsoft.com/office/drawing/2014/main" id="{63B0CED3-B093-3CA1-65D0-DB883BB03180}"/>
              </a:ext>
            </a:extLst>
          </p:cNvPr>
          <p:cNvCxnSpPr>
            <a:cxnSpLocks/>
            <a:stCxn id="4" idx="2"/>
            <a:endCxn id="42" idx="0"/>
          </p:cNvCxnSpPr>
          <p:nvPr/>
        </p:nvCxnSpPr>
        <p:spPr>
          <a:xfrm rot="16200000" flipH="1">
            <a:off x="7358145" y="490044"/>
            <a:ext cx="1697642" cy="5482030"/>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2483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0F8C84-2DF0-A00A-9B68-DEFF56E6E90B}"/>
              </a:ext>
            </a:extLst>
          </p:cNvPr>
          <p:cNvPicPr>
            <a:picLocks noChangeAspect="1"/>
          </p:cNvPicPr>
          <p:nvPr/>
        </p:nvPicPr>
        <p:blipFill>
          <a:blip r:embed="rId2"/>
          <a:stretch>
            <a:fillRect/>
          </a:stretch>
        </p:blipFill>
        <p:spPr>
          <a:xfrm>
            <a:off x="1606736" y="2314823"/>
            <a:ext cx="2202025" cy="2990602"/>
          </a:xfrm>
          <a:prstGeom prst="rect">
            <a:avLst/>
          </a:prstGeom>
        </p:spPr>
      </p:pic>
      <p:pic>
        <p:nvPicPr>
          <p:cNvPr id="6" name="Picture 5">
            <a:extLst>
              <a:ext uri="{FF2B5EF4-FFF2-40B4-BE49-F238E27FC236}">
                <a16:creationId xmlns:a16="http://schemas.microsoft.com/office/drawing/2014/main" id="{50C1A709-4FA5-8BD6-F1E5-531074BB767D}"/>
              </a:ext>
            </a:extLst>
          </p:cNvPr>
          <p:cNvPicPr>
            <a:picLocks noChangeAspect="1"/>
          </p:cNvPicPr>
          <p:nvPr/>
        </p:nvPicPr>
        <p:blipFill>
          <a:blip r:embed="rId3"/>
          <a:stretch>
            <a:fillRect/>
          </a:stretch>
        </p:blipFill>
        <p:spPr>
          <a:xfrm>
            <a:off x="7427166" y="2314823"/>
            <a:ext cx="2202025" cy="2990598"/>
          </a:xfrm>
          <a:prstGeom prst="rect">
            <a:avLst/>
          </a:prstGeom>
        </p:spPr>
      </p:pic>
      <p:sp>
        <p:nvSpPr>
          <p:cNvPr id="7" name="TextBox 6">
            <a:extLst>
              <a:ext uri="{FF2B5EF4-FFF2-40B4-BE49-F238E27FC236}">
                <a16:creationId xmlns:a16="http://schemas.microsoft.com/office/drawing/2014/main" id="{04D77775-DCAF-0574-0465-30B33FD25C91}"/>
              </a:ext>
            </a:extLst>
          </p:cNvPr>
          <p:cNvSpPr txBox="1"/>
          <p:nvPr/>
        </p:nvSpPr>
        <p:spPr>
          <a:xfrm>
            <a:off x="7499206" y="1736768"/>
            <a:ext cx="2458109" cy="477054"/>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9BF00B"/>
                </a:solidFill>
                <a:effectLst/>
                <a:uLnTx/>
                <a:uFillTx/>
                <a:latin typeface="Segoe UI"/>
                <a:ea typeface="+mn-ea"/>
                <a:cs typeface="+mn-cs"/>
              </a:rPr>
              <a:t>Developer Assistant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B900"/>
                </a:solidFill>
                <a:effectLst/>
                <a:uLnTx/>
                <a:uFillTx/>
                <a:latin typeface="Segoe UI"/>
                <a:ea typeface="+mn-ea"/>
                <a:cs typeface="+mn-cs"/>
              </a:rPr>
              <a:t>(</a:t>
            </a:r>
            <a:r>
              <a:rPr kumimoji="0" lang="en-US" sz="1100" b="1" i="0" u="none" strike="noStrike" kern="1200" cap="none" spc="0" normalizeH="0" baseline="0" noProof="0" dirty="0" err="1">
                <a:ln>
                  <a:noFill/>
                </a:ln>
                <a:solidFill>
                  <a:srgbClr val="FFB900"/>
                </a:solidFill>
                <a:effectLst/>
                <a:uLnTx/>
                <a:uFillTx/>
                <a:latin typeface="Segoe UI"/>
                <a:ea typeface="+mn-ea"/>
                <a:cs typeface="+mn-cs"/>
              </a:rPr>
              <a:t>GPTAssistant</a:t>
            </a:r>
            <a:r>
              <a:rPr kumimoji="0" lang="en-US" sz="1100" b="1" i="0" u="none" strike="noStrike" kern="1200" cap="none" spc="0" normalizeH="0" baseline="0" noProof="0" dirty="0">
                <a:ln>
                  <a:noFill/>
                </a:ln>
                <a:solidFill>
                  <a:srgbClr val="FFB900"/>
                </a:solidFill>
                <a:effectLst/>
                <a:uLnTx/>
                <a:uFillTx/>
                <a:latin typeface="Segoe UI"/>
                <a:ea typeface="+mn-ea"/>
                <a:cs typeface="+mn-cs"/>
              </a:rPr>
              <a:t>)</a:t>
            </a:r>
          </a:p>
        </p:txBody>
      </p:sp>
      <p:sp>
        <p:nvSpPr>
          <p:cNvPr id="8" name="TextBox 7">
            <a:extLst>
              <a:ext uri="{FF2B5EF4-FFF2-40B4-BE49-F238E27FC236}">
                <a16:creationId xmlns:a16="http://schemas.microsoft.com/office/drawing/2014/main" id="{06051EB2-F196-74A7-D67F-78AD23687749}"/>
              </a:ext>
            </a:extLst>
          </p:cNvPr>
          <p:cNvSpPr txBox="1"/>
          <p:nvPr/>
        </p:nvSpPr>
        <p:spPr>
          <a:xfrm>
            <a:off x="1651080" y="1729074"/>
            <a:ext cx="2113335" cy="492443"/>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9BF00B"/>
                </a:solidFill>
                <a:effectLst/>
                <a:uLnTx/>
                <a:uFillTx/>
                <a:latin typeface="Segoe UI"/>
                <a:ea typeface="+mn-ea"/>
                <a:cs typeface="+mn-cs"/>
              </a:rPr>
              <a:t>Call Center Agent</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B900"/>
                </a:solidFill>
                <a:effectLst/>
                <a:uLnTx/>
                <a:uFillTx/>
                <a:latin typeface="Segoe UI"/>
                <a:ea typeface="+mn-ea"/>
                <a:cs typeface="+mn-cs"/>
              </a:rPr>
              <a:t>(</a:t>
            </a:r>
            <a:r>
              <a:rPr kumimoji="0" lang="en-US" sz="1200" b="1" i="0" u="none" strike="noStrike" kern="1200" cap="none" spc="0" normalizeH="0" baseline="0" noProof="0" dirty="0" err="1">
                <a:ln>
                  <a:noFill/>
                </a:ln>
                <a:solidFill>
                  <a:srgbClr val="FFB900"/>
                </a:solidFill>
                <a:effectLst/>
                <a:uLnTx/>
                <a:uFillTx/>
                <a:latin typeface="Segoe UI"/>
                <a:ea typeface="+mn-ea"/>
                <a:cs typeface="+mn-cs"/>
              </a:rPr>
              <a:t>user_poxy</a:t>
            </a:r>
            <a:r>
              <a:rPr kumimoji="0" lang="en-US" sz="1200" b="1" i="0" u="none" strike="noStrike" kern="1200" cap="none" spc="0" normalizeH="0" baseline="0" noProof="0" dirty="0">
                <a:ln>
                  <a:noFill/>
                </a:ln>
                <a:solidFill>
                  <a:srgbClr val="FFB900"/>
                </a:solidFill>
                <a:effectLst/>
                <a:uLnTx/>
                <a:uFillTx/>
                <a:latin typeface="Segoe UI"/>
                <a:ea typeface="+mn-ea"/>
                <a:cs typeface="+mn-cs"/>
              </a:rPr>
              <a:t>)</a:t>
            </a:r>
          </a:p>
        </p:txBody>
      </p:sp>
      <p:cxnSp>
        <p:nvCxnSpPr>
          <p:cNvPr id="10" name="Straight Arrow Connector 9">
            <a:extLst>
              <a:ext uri="{FF2B5EF4-FFF2-40B4-BE49-F238E27FC236}">
                <a16:creationId xmlns:a16="http://schemas.microsoft.com/office/drawing/2014/main" id="{10291ABC-8916-8F74-9BF8-6F37D5720E1C}"/>
              </a:ext>
            </a:extLst>
          </p:cNvPr>
          <p:cNvCxnSpPr/>
          <p:nvPr/>
        </p:nvCxnSpPr>
        <p:spPr>
          <a:xfrm>
            <a:off x="3869612" y="2463282"/>
            <a:ext cx="3582954" cy="0"/>
          </a:xfrm>
          <a:prstGeom prst="straightConnector1">
            <a:avLst/>
          </a:prstGeom>
          <a:ln w="47625">
            <a:solidFill>
              <a:srgbClr val="FFB9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E3FACD5-ADB2-9C5B-09F1-47A172657BDF}"/>
              </a:ext>
            </a:extLst>
          </p:cNvPr>
          <p:cNvCxnSpPr/>
          <p:nvPr/>
        </p:nvCxnSpPr>
        <p:spPr>
          <a:xfrm flipH="1">
            <a:off x="3781976" y="3048440"/>
            <a:ext cx="3618405" cy="0"/>
          </a:xfrm>
          <a:prstGeom prst="straightConnector1">
            <a:avLst/>
          </a:prstGeom>
          <a:ln w="47625">
            <a:solidFill>
              <a:srgbClr val="FFB900"/>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4" name="Speech Bubble: Oval 13">
            <a:extLst>
              <a:ext uri="{FF2B5EF4-FFF2-40B4-BE49-F238E27FC236}">
                <a16:creationId xmlns:a16="http://schemas.microsoft.com/office/drawing/2014/main" id="{78AD26FF-A05B-AD3B-AF23-9CA9773AFD2F}"/>
              </a:ext>
            </a:extLst>
          </p:cNvPr>
          <p:cNvSpPr/>
          <p:nvPr/>
        </p:nvSpPr>
        <p:spPr bwMode="auto">
          <a:xfrm>
            <a:off x="9957315" y="3155456"/>
            <a:ext cx="2105609" cy="1323377"/>
          </a:xfrm>
          <a:prstGeom prst="wedgeEllipseCallout">
            <a:avLst>
              <a:gd name="adj1" fmla="val -65106"/>
              <a:gd name="adj2" fmla="val 72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Configured with</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LLM</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Plugin’s … Tools/</a:t>
            </a:r>
            <a:r>
              <a:rPr kumimoji="0" lang="en-US" sz="1200" b="1" i="0" u="none" strike="noStrike" kern="1200" cap="none" spc="0" normalizeH="0" baseline="0" noProof="0" dirty="0" err="1">
                <a:ln>
                  <a:noFill/>
                </a:ln>
                <a:solidFill>
                  <a:srgbClr val="000000"/>
                </a:solidFill>
                <a:effectLst/>
                <a:uLnTx/>
                <a:uFillTx/>
                <a:latin typeface="Segoe UI"/>
                <a:ea typeface="Segoe UI" pitchFamily="34" charset="0"/>
                <a:cs typeface="Segoe UI" pitchFamily="34" charset="0"/>
              </a:rPr>
              <a:t>Func’s</a:t>
            </a:r>
            <a:endParaRPr kumimoji="0" lang="en-US" sz="1200" b="1"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Code Gen</a:t>
            </a: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endParaRPr>
          </a:p>
        </p:txBody>
      </p:sp>
      <p:sp>
        <p:nvSpPr>
          <p:cNvPr id="15" name="TextBox 14">
            <a:extLst>
              <a:ext uri="{FF2B5EF4-FFF2-40B4-BE49-F238E27FC236}">
                <a16:creationId xmlns:a16="http://schemas.microsoft.com/office/drawing/2014/main" id="{BC7F82D7-BA3B-D7B1-6E21-817B2FA6E6E7}"/>
              </a:ext>
            </a:extLst>
          </p:cNvPr>
          <p:cNvSpPr txBox="1"/>
          <p:nvPr/>
        </p:nvSpPr>
        <p:spPr>
          <a:xfrm>
            <a:off x="4000823" y="2807033"/>
            <a:ext cx="1745671" cy="1692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a:ea typeface="+mn-ea"/>
                <a:cs typeface="+mn-cs"/>
              </a:rPr>
              <a:t>Execute selected functions </a:t>
            </a:r>
          </a:p>
        </p:txBody>
      </p:sp>
      <p:cxnSp>
        <p:nvCxnSpPr>
          <p:cNvPr id="18" name="Connector: Curved 17">
            <a:extLst>
              <a:ext uri="{FF2B5EF4-FFF2-40B4-BE49-F238E27FC236}">
                <a16:creationId xmlns:a16="http://schemas.microsoft.com/office/drawing/2014/main" id="{237FFFAE-973B-33F9-D771-048DCFA7F557}"/>
              </a:ext>
            </a:extLst>
          </p:cNvPr>
          <p:cNvCxnSpPr>
            <a:cxnSpLocks/>
          </p:cNvCxnSpPr>
          <p:nvPr/>
        </p:nvCxnSpPr>
        <p:spPr>
          <a:xfrm rot="10800000" flipV="1">
            <a:off x="7408115" y="4099817"/>
            <a:ext cx="12700" cy="465768"/>
          </a:xfrm>
          <a:prstGeom prst="curvedConnector4">
            <a:avLst>
              <a:gd name="adj1" fmla="val 9675000"/>
              <a:gd name="adj2" fmla="val 173262"/>
            </a:avLst>
          </a:prstGeom>
          <a:ln w="508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0D2B3CB-4440-153D-2A57-CECA8D95513E}"/>
              </a:ext>
            </a:extLst>
          </p:cNvPr>
          <p:cNvSpPr txBox="1"/>
          <p:nvPr/>
        </p:nvSpPr>
        <p:spPr>
          <a:xfrm>
            <a:off x="6567119" y="4343139"/>
            <a:ext cx="496931" cy="41549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Segoe UI"/>
                <a:ea typeface="+mn-ea"/>
                <a:cs typeface="+mn-cs"/>
              </a:rPr>
              <a:t>Generate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Segoe UI"/>
                <a:ea typeface="+mn-ea"/>
                <a:cs typeface="+mn-cs"/>
              </a:rPr>
              <a:t>Python</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Segoe UI"/>
                <a:ea typeface="+mn-ea"/>
                <a:cs typeface="+mn-cs"/>
              </a:rPr>
              <a:t>Code</a:t>
            </a:r>
          </a:p>
        </p:txBody>
      </p:sp>
      <p:cxnSp>
        <p:nvCxnSpPr>
          <p:cNvPr id="28" name="Straight Arrow Connector 27">
            <a:extLst>
              <a:ext uri="{FF2B5EF4-FFF2-40B4-BE49-F238E27FC236}">
                <a16:creationId xmlns:a16="http://schemas.microsoft.com/office/drawing/2014/main" id="{CA3CC7F4-FCDB-6558-4D84-F58E07F6C15A}"/>
              </a:ext>
            </a:extLst>
          </p:cNvPr>
          <p:cNvCxnSpPr/>
          <p:nvPr/>
        </p:nvCxnSpPr>
        <p:spPr>
          <a:xfrm flipH="1">
            <a:off x="3808761" y="5094705"/>
            <a:ext cx="3618405" cy="0"/>
          </a:xfrm>
          <a:prstGeom prst="straightConnector1">
            <a:avLst/>
          </a:prstGeom>
          <a:ln w="47625">
            <a:solidFill>
              <a:srgbClr val="FFB900"/>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17EDC84-A898-E2CD-36BC-7433A84DCFD6}"/>
              </a:ext>
            </a:extLst>
          </p:cNvPr>
          <p:cNvSpPr txBox="1"/>
          <p:nvPr/>
        </p:nvSpPr>
        <p:spPr>
          <a:xfrm>
            <a:off x="4385410" y="5148591"/>
            <a:ext cx="2345194" cy="1692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a:ea typeface="+mn-ea"/>
                <a:cs typeface="+mn-cs"/>
              </a:rPr>
              <a:t>Ask Agent to execute generated code</a:t>
            </a:r>
          </a:p>
        </p:txBody>
      </p:sp>
      <p:pic>
        <p:nvPicPr>
          <p:cNvPr id="31" name="Picture 30">
            <a:extLst>
              <a:ext uri="{FF2B5EF4-FFF2-40B4-BE49-F238E27FC236}">
                <a16:creationId xmlns:a16="http://schemas.microsoft.com/office/drawing/2014/main" id="{7A956DFE-78FD-5E6C-E7AE-29F9CF4FE93B}"/>
              </a:ext>
            </a:extLst>
          </p:cNvPr>
          <p:cNvPicPr>
            <a:picLocks noChangeAspect="1"/>
          </p:cNvPicPr>
          <p:nvPr/>
        </p:nvPicPr>
        <p:blipFill>
          <a:blip r:embed="rId4"/>
          <a:stretch>
            <a:fillRect/>
          </a:stretch>
        </p:blipFill>
        <p:spPr>
          <a:xfrm>
            <a:off x="201848" y="3301720"/>
            <a:ext cx="685896" cy="1016803"/>
          </a:xfrm>
          <a:prstGeom prst="rect">
            <a:avLst/>
          </a:prstGeom>
        </p:spPr>
      </p:pic>
      <p:cxnSp>
        <p:nvCxnSpPr>
          <p:cNvPr id="32" name="Straight Arrow Connector 31">
            <a:extLst>
              <a:ext uri="{FF2B5EF4-FFF2-40B4-BE49-F238E27FC236}">
                <a16:creationId xmlns:a16="http://schemas.microsoft.com/office/drawing/2014/main" id="{B2581114-E7A1-E250-AE30-1B7506ECBB3D}"/>
              </a:ext>
            </a:extLst>
          </p:cNvPr>
          <p:cNvCxnSpPr>
            <a:cxnSpLocks/>
            <a:stCxn id="31" idx="3"/>
            <a:endCxn id="4" idx="1"/>
          </p:cNvCxnSpPr>
          <p:nvPr/>
        </p:nvCxnSpPr>
        <p:spPr>
          <a:xfrm>
            <a:off x="887744" y="3810122"/>
            <a:ext cx="718992" cy="2"/>
          </a:xfrm>
          <a:prstGeom prst="straightConnector1">
            <a:avLst/>
          </a:prstGeom>
          <a:ln w="4762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3B70730-F198-7F6C-C96D-DA75370BFD81}"/>
              </a:ext>
            </a:extLst>
          </p:cNvPr>
          <p:cNvCxnSpPr/>
          <p:nvPr/>
        </p:nvCxnSpPr>
        <p:spPr>
          <a:xfrm>
            <a:off x="3794677" y="3558819"/>
            <a:ext cx="3582954" cy="0"/>
          </a:xfrm>
          <a:prstGeom prst="straightConnector1">
            <a:avLst/>
          </a:prstGeom>
          <a:ln w="47625">
            <a:solidFill>
              <a:srgbClr val="FFB900"/>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8BE9E22B-E322-D4AA-5DB8-D47BEF25940C}"/>
              </a:ext>
            </a:extLst>
          </p:cNvPr>
          <p:cNvSpPr txBox="1"/>
          <p:nvPr/>
        </p:nvSpPr>
        <p:spPr>
          <a:xfrm>
            <a:off x="5779760" y="3603880"/>
            <a:ext cx="1436291" cy="1692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a:ea typeface="+mn-ea"/>
                <a:cs typeface="+mn-cs"/>
              </a:rPr>
              <a:t>Output from functions </a:t>
            </a:r>
          </a:p>
        </p:txBody>
      </p:sp>
      <p:sp>
        <p:nvSpPr>
          <p:cNvPr id="47" name="TextBox 46">
            <a:extLst>
              <a:ext uri="{FF2B5EF4-FFF2-40B4-BE49-F238E27FC236}">
                <a16:creationId xmlns:a16="http://schemas.microsoft.com/office/drawing/2014/main" id="{A08BD325-BCED-3316-CFCF-3BB0F0A90526}"/>
              </a:ext>
            </a:extLst>
          </p:cNvPr>
          <p:cNvSpPr txBox="1"/>
          <p:nvPr/>
        </p:nvSpPr>
        <p:spPr>
          <a:xfrm>
            <a:off x="4242534" y="1646469"/>
            <a:ext cx="3036088" cy="769441"/>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rPr>
              <a:t>Initiate Chat : </a:t>
            </a:r>
          </a:p>
          <a:p>
            <a:pPr marL="171450" marR="0" lvl="0" indent="-1714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rPr>
              <a:t>Customer information for phone number 123-456-7890,</a:t>
            </a:r>
          </a:p>
          <a:p>
            <a:pPr marL="171450" marR="0" lvl="0" indent="-1714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rPr>
              <a:t>Promotions available, </a:t>
            </a:r>
          </a:p>
          <a:p>
            <a:pPr marL="171450" marR="0" lvl="0" indent="-1714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rPr>
              <a:t>Billing history </a:t>
            </a:r>
            <a:r>
              <a:rPr kumimoji="0" lang="en-US" sz="1100" b="1" i="0" u="none" strike="noStrike" kern="1200" cap="none" spc="0" normalizeH="0" baseline="0" noProof="0" dirty="0">
                <a:ln>
                  <a:noFill/>
                </a:ln>
                <a:solidFill>
                  <a:srgbClr val="FFB900"/>
                </a:solidFill>
                <a:effectLst/>
                <a:uLnTx/>
                <a:uFillTx/>
                <a:latin typeface="Segoe UI"/>
                <a:ea typeface="Segoe UI" pitchFamily="34" charset="0"/>
                <a:cs typeface="Segoe UI" pitchFamily="34" charset="0"/>
              </a:rPr>
              <a:t>graph</a:t>
            </a:r>
          </a:p>
          <a:p>
            <a:pPr marL="171450" marR="0" lvl="0" indent="-1714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rPr>
              <a:t>5G qualification information </a:t>
            </a:r>
            <a:r>
              <a:rPr kumimoji="0" lang="en-US" sz="900" b="1"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rPr>
              <a:t>(RAG)</a:t>
            </a:r>
          </a:p>
        </p:txBody>
      </p:sp>
      <p:cxnSp>
        <p:nvCxnSpPr>
          <p:cNvPr id="49" name="Straight Arrow Connector 48">
            <a:extLst>
              <a:ext uri="{FF2B5EF4-FFF2-40B4-BE49-F238E27FC236}">
                <a16:creationId xmlns:a16="http://schemas.microsoft.com/office/drawing/2014/main" id="{769FC1F0-8F28-5B4E-E99F-5C05AC029B3F}"/>
              </a:ext>
            </a:extLst>
          </p:cNvPr>
          <p:cNvCxnSpPr/>
          <p:nvPr/>
        </p:nvCxnSpPr>
        <p:spPr>
          <a:xfrm>
            <a:off x="3855528" y="3260176"/>
            <a:ext cx="3551203" cy="0"/>
          </a:xfrm>
          <a:prstGeom prst="straightConnector1">
            <a:avLst/>
          </a:prstGeom>
          <a:ln w="31750">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Title 4">
            <a:extLst>
              <a:ext uri="{FF2B5EF4-FFF2-40B4-BE49-F238E27FC236}">
                <a16:creationId xmlns:a16="http://schemas.microsoft.com/office/drawing/2014/main" id="{14E800A7-F122-397C-CE8B-D45BAE5B95BF}"/>
              </a:ext>
            </a:extLst>
          </p:cNvPr>
          <p:cNvSpPr>
            <a:spLocks noGrp="1"/>
          </p:cNvSpPr>
          <p:nvPr>
            <p:ph type="title"/>
          </p:nvPr>
        </p:nvSpPr>
        <p:spPr>
          <a:xfrm>
            <a:off x="324866" y="250289"/>
            <a:ext cx="10871424" cy="677108"/>
          </a:xfrm>
        </p:spPr>
        <p:txBody>
          <a:bodyPr/>
          <a:lstStyle/>
          <a:p>
            <a:r>
              <a:rPr lang="en-US" sz="4400" dirty="0"/>
              <a:t>Call Center Demo: Scenario</a:t>
            </a:r>
            <a:endParaRPr lang="en-US" sz="2800" dirty="0"/>
          </a:p>
        </p:txBody>
      </p:sp>
    </p:spTree>
    <p:extLst>
      <p:ext uri="{BB962C8B-B14F-4D97-AF65-F5344CB8AC3E}">
        <p14:creationId xmlns:p14="http://schemas.microsoft.com/office/powerpoint/2010/main" val="2234075773"/>
      </p:ext>
    </p:extLst>
  </p:cSld>
  <p:clrMapOvr>
    <a:masterClrMapping/>
  </p:clrMapOvr>
  <p:transition>
    <p:fade/>
  </p:transition>
</p:sld>
</file>

<file path=ppt/theme/theme1.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BLACK Microsoft template BLUE Accent_10-20.potx" id="{936FC27D-29D7-439A-9712-BFAF6C362AAB}" vid="{D99BA823-0B64-4A5D-8684-9480EA3FB9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355</Words>
  <Application>Microsoft Office PowerPoint</Application>
  <PresentationFormat>Widescreen</PresentationFormat>
  <Paragraphs>63</Paragraphs>
  <Slides>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Aptos</vt:lpstr>
      <vt:lpstr>Arial</vt:lpstr>
      <vt:lpstr>Consolas</vt:lpstr>
      <vt:lpstr>Segoe UI</vt:lpstr>
      <vt:lpstr>Segoe UI Semibold</vt:lpstr>
      <vt:lpstr>Wingdings</vt:lpstr>
      <vt:lpstr>Black Template</vt:lpstr>
      <vt:lpstr>AutoGen  Multi Agent Conversation Framework</vt:lpstr>
      <vt:lpstr>AutoGen Agent: Definition </vt:lpstr>
      <vt:lpstr>Various Agents</vt:lpstr>
      <vt:lpstr>Call Center Demo: Scenario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Sash Kavalaparambil</dc:creator>
  <cp:lastModifiedBy>Sash Kavalaparambil</cp:lastModifiedBy>
  <cp:revision>1</cp:revision>
  <dcterms:created xsi:type="dcterms:W3CDTF">2024-07-29T18:17:21Z</dcterms:created>
  <dcterms:modified xsi:type="dcterms:W3CDTF">2024-07-29T18:18:18Z</dcterms:modified>
</cp:coreProperties>
</file>