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Now" charset="1" panose="00000500000000000000"/>
      <p:regular r:id="rId33"/>
    </p:embeddedFont>
    <p:embeddedFont>
      <p:font typeface="DM Sans" charset="1" panose="00000000000000000000"/>
      <p:regular r:id="rId34"/>
    </p:embeddedFont>
    <p:embeddedFont>
      <p:font typeface="DM Sans Bold" charset="1" panose="00000000000000000000"/>
      <p:regular r:id="rId35"/>
    </p:embeddedFont>
    <p:embeddedFont>
      <p:font typeface="DM Sans Italics" charset="1" panose="00000000000000000000"/>
      <p:regular r:id="rId36"/>
    </p:embeddedFont>
    <p:embeddedFont>
      <p:font typeface="DM Sans Bold Italics" charset="1" panose="00000000000000000000"/>
      <p:regular r:id="rId37"/>
    </p:embeddedFont>
    <p:embeddedFont>
      <p:font typeface="Now Bold" charset="1" panose="00000800000000000000"/>
      <p:regular r:id="rId38"/>
    </p:embeddedFont>
    <p:embeddedFont>
      <p:font typeface="Canva Sans" charset="1" panose="020B0503030501040103"/>
      <p:regular r:id="rId39"/>
    </p:embeddedFont>
    <p:embeddedFont>
      <p:font typeface="Canva Sans Bold" charset="1" panose="020B0803030501040103"/>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7.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8.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https://www.kaggle.com/datasets/alik05/forest-fire-dataset" TargetMode="External" Type="http://schemas.openxmlformats.org/officeDocument/2006/relationships/hyperlink"/><Relationship Id="rId5" Target="https://www.kaggle.com/datasets/alik05/forest-fire-dataset"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4.png" Type="http://schemas.openxmlformats.org/officeDocument/2006/relationships/image"/><Relationship Id="rId5" Target="../media/image35.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ieeexplore.ieee.org/document/10502270" TargetMode="External" Type="http://schemas.openxmlformats.org/officeDocument/2006/relationships/hyperlink"/><Relationship Id="rId3" Target="https://ieeexplore.ieee.org/document/10818623"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https://link.springer.com/article/10.3103/S0147688224700412" TargetMode="External" Type="http://schemas.openxmlformats.org/officeDocument/2006/relationships/hyperlink"/><Relationship Id="rId3" Target="https://www.mdpi.com/2076-3417/14/11/4937" TargetMode="External" Type="http://schemas.openxmlformats.org/officeDocument/2006/relationships/hyperlink"/><Relationship Id="rId4" Target="https://ieeexplore.ieee.org/document/10132476"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1560" y="2156036"/>
            <a:ext cx="17864880" cy="2409825"/>
          </a:xfrm>
          <a:prstGeom prst="rect">
            <a:avLst/>
          </a:prstGeom>
        </p:spPr>
        <p:txBody>
          <a:bodyPr anchor="t" rtlCol="false" tIns="0" lIns="0" bIns="0" rIns="0">
            <a:spAutoFit/>
          </a:bodyPr>
          <a:lstStyle/>
          <a:p>
            <a:pPr algn="ctr">
              <a:lnSpc>
                <a:spcPts val="6369"/>
              </a:lnSpc>
            </a:pPr>
            <a:r>
              <a:rPr lang="en-US" sz="5307">
                <a:solidFill>
                  <a:srgbClr val="FFFBFB"/>
                </a:solidFill>
                <a:latin typeface="Now"/>
                <a:ea typeface="Now"/>
                <a:cs typeface="Now"/>
                <a:sym typeface="Now"/>
              </a:rPr>
              <a:t>REAL-TIME FOREST FIRE DETECTION USING EDGE-DRIVEN COLLABORATIVE UAV SWARMS</a:t>
            </a:r>
          </a:p>
          <a:p>
            <a:pPr algn="ctr">
              <a:lnSpc>
                <a:spcPts val="6369"/>
              </a:lnSpc>
            </a:pPr>
          </a:p>
        </p:txBody>
      </p:sp>
      <p:sp>
        <p:nvSpPr>
          <p:cNvPr name="Freeform 4" id="4"/>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878014" y="5706443"/>
            <a:ext cx="10531971" cy="1887374"/>
          </a:xfrm>
          <a:prstGeom prst="rect">
            <a:avLst/>
          </a:prstGeom>
        </p:spPr>
        <p:txBody>
          <a:bodyPr anchor="t" rtlCol="false" tIns="0" lIns="0" bIns="0" rIns="0">
            <a:spAutoFit/>
          </a:bodyPr>
          <a:lstStyle/>
          <a:p>
            <a:pPr algn="just">
              <a:lnSpc>
                <a:spcPts val="5089"/>
              </a:lnSpc>
            </a:pPr>
            <a:r>
              <a:rPr lang="en-US" sz="3687">
                <a:solidFill>
                  <a:srgbClr val="FFFBFB"/>
                </a:solidFill>
                <a:latin typeface="DM Sans"/>
                <a:ea typeface="DM Sans"/>
                <a:cs typeface="DM Sans"/>
                <a:sym typeface="DM Sans"/>
              </a:rPr>
              <a:t>Sashwaat Fomra                   - CB.EN.U4CSE22352</a:t>
            </a:r>
          </a:p>
          <a:p>
            <a:pPr algn="just">
              <a:lnSpc>
                <a:spcPts val="5089"/>
              </a:lnSpc>
            </a:pPr>
            <a:r>
              <a:rPr lang="en-US" sz="3687">
                <a:solidFill>
                  <a:srgbClr val="FFFBFB"/>
                </a:solidFill>
                <a:latin typeface="DM Sans"/>
                <a:ea typeface="DM Sans"/>
                <a:cs typeface="DM Sans"/>
                <a:sym typeface="DM Sans"/>
              </a:rPr>
              <a:t>Ayush Vachhani                    - CB.EN.U4CSE22406</a:t>
            </a:r>
          </a:p>
          <a:p>
            <a:pPr algn="just">
              <a:lnSpc>
                <a:spcPts val="5089"/>
              </a:lnSpc>
            </a:pPr>
            <a:r>
              <a:rPr lang="en-US" sz="3687">
                <a:solidFill>
                  <a:srgbClr val="FFFBFB"/>
                </a:solidFill>
                <a:latin typeface="DM Sans"/>
                <a:ea typeface="DM Sans"/>
                <a:cs typeface="DM Sans"/>
                <a:sym typeface="DM Sans"/>
              </a:rPr>
              <a:t>Mugunth Narayanan R B      - CB.EN.U4CSE22422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690640" y="-1543050"/>
            <a:ext cx="19210521" cy="4453378"/>
            <a:chOff x="0" y="0"/>
            <a:chExt cx="5059561" cy="1172906"/>
          </a:xfrm>
        </p:grpSpPr>
        <p:sp>
          <p:nvSpPr>
            <p:cNvPr name="Freeform 3" id="3"/>
            <p:cNvSpPr/>
            <p:nvPr/>
          </p:nvSpPr>
          <p:spPr>
            <a:xfrm flipH="false" flipV="false" rot="0">
              <a:off x="0" y="0"/>
              <a:ext cx="5059561" cy="1172906"/>
            </a:xfrm>
            <a:custGeom>
              <a:avLst/>
              <a:gdLst/>
              <a:ahLst/>
              <a:cxnLst/>
              <a:rect r="r" b="b" t="t" l="l"/>
              <a:pathLst>
                <a:path h="1172906" w="5059561">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sp>
        <p:sp>
          <p:nvSpPr>
            <p:cNvPr name="TextBox 4" id="4"/>
            <p:cNvSpPr txBox="true"/>
            <p:nvPr/>
          </p:nvSpPr>
          <p:spPr>
            <a:xfrm>
              <a:off x="0" y="-38100"/>
              <a:ext cx="5059561" cy="1211006"/>
            </a:xfrm>
            <a:prstGeom prst="rect">
              <a:avLst/>
            </a:prstGeom>
          </p:spPr>
          <p:txBody>
            <a:bodyPr anchor="ctr" rtlCol="false" tIns="50800" lIns="50800" bIns="50800" rIns="50800"/>
            <a:lstStyle/>
            <a:p>
              <a:pPr algn="ctr">
                <a:lnSpc>
                  <a:spcPts val="2605"/>
                </a:lnSpc>
              </a:pPr>
            </a:p>
          </p:txBody>
        </p:sp>
      </p:grpSp>
      <p:sp>
        <p:nvSpPr>
          <p:cNvPr name="TextBox 5" id="5"/>
          <p:cNvSpPr txBox="true"/>
          <p:nvPr/>
        </p:nvSpPr>
        <p:spPr>
          <a:xfrm rot="0">
            <a:off x="3919280" y="1626663"/>
            <a:ext cx="10450651" cy="739775"/>
          </a:xfrm>
          <a:prstGeom prst="rect">
            <a:avLst/>
          </a:prstGeom>
        </p:spPr>
        <p:txBody>
          <a:bodyPr anchor="t" rtlCol="false" tIns="0" lIns="0" bIns="0" rIns="0">
            <a:spAutoFit/>
          </a:bodyPr>
          <a:lstStyle/>
          <a:p>
            <a:pPr algn="ctr" marL="0" indent="0" lvl="0">
              <a:lnSpc>
                <a:spcPts val="5719"/>
              </a:lnSpc>
              <a:spcBef>
                <a:spcPct val="0"/>
              </a:spcBef>
            </a:pPr>
            <a:r>
              <a:rPr lang="en-US" b="true" sz="4766">
                <a:solidFill>
                  <a:srgbClr val="FFFFFF"/>
                </a:solidFill>
                <a:latin typeface="Now Bold"/>
                <a:ea typeface="Now Bold"/>
                <a:cs typeface="Now Bold"/>
                <a:sym typeface="Now Bold"/>
              </a:rPr>
              <a:t>MAIN CONTRIBUTION:</a:t>
            </a:r>
          </a:p>
        </p:txBody>
      </p:sp>
      <p:sp>
        <p:nvSpPr>
          <p:cNvPr name="Freeform 6" id="6"/>
          <p:cNvSpPr/>
          <p:nvPr/>
        </p:nvSpPr>
        <p:spPr>
          <a:xfrm flipH="false" flipV="false" rot="0">
            <a:off x="16804754" y="9074551"/>
            <a:ext cx="1715127" cy="1715127"/>
          </a:xfrm>
          <a:custGeom>
            <a:avLst/>
            <a:gdLst/>
            <a:ahLst/>
            <a:cxnLst/>
            <a:rect r="r" b="b" t="t" l="l"/>
            <a:pathLst>
              <a:path h="1715127" w="1715127">
                <a:moveTo>
                  <a:pt x="0" y="0"/>
                </a:moveTo>
                <a:lnTo>
                  <a:pt x="1715127" y="0"/>
                </a:lnTo>
                <a:lnTo>
                  <a:pt x="1715127" y="1715126"/>
                </a:lnTo>
                <a:lnTo>
                  <a:pt x="0" y="1715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63441" y="-390286"/>
            <a:ext cx="1715127" cy="1715127"/>
          </a:xfrm>
          <a:custGeom>
            <a:avLst/>
            <a:gdLst/>
            <a:ahLst/>
            <a:cxnLst/>
            <a:rect r="r" b="b" t="t" l="l"/>
            <a:pathLst>
              <a:path h="1715127" w="1715127">
                <a:moveTo>
                  <a:pt x="0" y="0"/>
                </a:moveTo>
                <a:lnTo>
                  <a:pt x="1715127" y="0"/>
                </a:lnTo>
                <a:lnTo>
                  <a:pt x="1715127" y="1715127"/>
                </a:lnTo>
                <a:lnTo>
                  <a:pt x="0" y="171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398071" y="-136788"/>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00991" y="9922935"/>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605" y="3939802"/>
            <a:ext cx="18287395" cy="3641725"/>
          </a:xfrm>
          <a:prstGeom prst="rect">
            <a:avLst/>
          </a:prstGeom>
        </p:spPr>
        <p:txBody>
          <a:bodyPr anchor="t" rtlCol="false" tIns="0" lIns="0" bIns="0" rIns="0">
            <a:spAutoFit/>
          </a:bodyPr>
          <a:lstStyle/>
          <a:p>
            <a:pPr algn="l" marL="640470" indent="-320235" lvl="1">
              <a:lnSpc>
                <a:spcPts val="3559"/>
              </a:lnSpc>
              <a:buFont typeface="Arial"/>
              <a:buChar char="•"/>
            </a:pPr>
            <a:r>
              <a:rPr lang="en-US" b="true" sz="2966">
                <a:solidFill>
                  <a:srgbClr val="FFFFFF"/>
                </a:solidFill>
                <a:latin typeface="Now Bold"/>
                <a:ea typeface="Now Bold"/>
                <a:cs typeface="Now Bold"/>
                <a:sym typeface="Now Bold"/>
              </a:rPr>
              <a:t>AN EDGE-BASED ARCHITECTURE FOR RELIABLE FOREST FIRE DETECTION USING UAV SWARMS IS PROPOSED.</a:t>
            </a:r>
          </a:p>
          <a:p>
            <a:pPr algn="l" marL="640470" indent="-320235" lvl="1">
              <a:lnSpc>
                <a:spcPts val="3559"/>
              </a:lnSpc>
              <a:buFont typeface="Arial"/>
              <a:buChar char="•"/>
            </a:pPr>
            <a:r>
              <a:rPr lang="en-US" b="true" sz="2966">
                <a:solidFill>
                  <a:srgbClr val="FFFFFF"/>
                </a:solidFill>
                <a:latin typeface="Now Bold"/>
                <a:ea typeface="Now Bold"/>
                <a:cs typeface="Now Bold"/>
                <a:sym typeface="Now Bold"/>
              </a:rPr>
              <a:t> A NOVEL CONSENSUS-BASED  DSI-LNN ALGORITHM WHICH IS BUILT UPON THE  MSCIDC ALGORITHM ENHANCES DETECTION ACCURACY .</a:t>
            </a:r>
          </a:p>
          <a:p>
            <a:pPr algn="l" marL="640470" indent="-320235" lvl="1">
              <a:lnSpc>
                <a:spcPts val="3559"/>
              </a:lnSpc>
              <a:buFont typeface="Arial"/>
              <a:buChar char="•"/>
            </a:pPr>
            <a:r>
              <a:rPr lang="en-US" b="true" sz="2966">
                <a:solidFill>
                  <a:srgbClr val="FFFFFF"/>
                </a:solidFill>
                <a:latin typeface="Now Bold"/>
                <a:ea typeface="Now Bold"/>
                <a:cs typeface="Now Bold"/>
                <a:sym typeface="Now Bold"/>
              </a:rPr>
              <a:t> A COLLABORATIVE UAV ALGORITHM (USING LNN) DETECTS AND CONFIRMS FIRES USING CAMERAS, THERMAL IMAGING, AND TEMPERATURE SENSORS .</a:t>
            </a:r>
          </a:p>
          <a:p>
            <a:pPr algn="l" marL="640470" indent="-320235" lvl="1">
              <a:lnSpc>
                <a:spcPts val="3559"/>
              </a:lnSpc>
              <a:buFont typeface="Arial"/>
              <a:buChar char="•"/>
            </a:pPr>
            <a:r>
              <a:rPr lang="en-US" b="true" sz="2966">
                <a:solidFill>
                  <a:srgbClr val="FFFFFF"/>
                </a:solidFill>
                <a:latin typeface="Now Bold"/>
                <a:ea typeface="Now Bold"/>
                <a:cs typeface="Now Bold"/>
                <a:sym typeface="Now Bold"/>
              </a:rPr>
              <a:t> THE PROPOSED ALGORITHM IS VALIDATED AND TESTED FOR MEAN DETECTION TIME, MEAN MISSION TIME, AND FIRE EXPANSION RATIO (FER).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3444899" y="611095"/>
            <a:ext cx="13393140" cy="1956381"/>
          </a:xfrm>
          <a:prstGeom prst="rect">
            <a:avLst/>
          </a:prstGeom>
        </p:spPr>
        <p:txBody>
          <a:bodyPr anchor="t" rtlCol="false" tIns="0" lIns="0" bIns="0" rIns="0">
            <a:spAutoFit/>
          </a:bodyPr>
          <a:lstStyle/>
          <a:p>
            <a:pPr algn="l">
              <a:lnSpc>
                <a:spcPts val="7711"/>
              </a:lnSpc>
            </a:pPr>
            <a:r>
              <a:rPr lang="en-US" sz="6426" b="true">
                <a:solidFill>
                  <a:srgbClr val="56AEFF"/>
                </a:solidFill>
                <a:latin typeface="Now Bold"/>
                <a:ea typeface="Now Bold"/>
                <a:cs typeface="Now Bold"/>
                <a:sym typeface="Now Bold"/>
              </a:rPr>
              <a:t>PROPOSED ARCHITECTURE:</a:t>
            </a:r>
          </a:p>
          <a:p>
            <a:pPr algn="l" marL="0" indent="0" lvl="0">
              <a:lnSpc>
                <a:spcPts val="7711"/>
              </a:lnSpc>
              <a:spcBef>
                <a:spcPct val="0"/>
              </a:spcBef>
            </a:pPr>
          </a:p>
        </p:txBody>
      </p:sp>
      <p:sp>
        <p:nvSpPr>
          <p:cNvPr name="Freeform 3" id="3"/>
          <p:cNvSpPr/>
          <p:nvPr/>
        </p:nvSpPr>
        <p:spPr>
          <a:xfrm flipH="false" flipV="false" rot="0">
            <a:off x="14826719" y="-1548063"/>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089953" y="2144244"/>
            <a:ext cx="14142226" cy="6597237"/>
          </a:xfrm>
          <a:custGeom>
            <a:avLst/>
            <a:gdLst/>
            <a:ahLst/>
            <a:cxnLst/>
            <a:rect r="r" b="b" t="t" l="l"/>
            <a:pathLst>
              <a:path h="6597237" w="14142226">
                <a:moveTo>
                  <a:pt x="0" y="0"/>
                </a:moveTo>
                <a:lnTo>
                  <a:pt x="14142226" y="0"/>
                </a:lnTo>
                <a:lnTo>
                  <a:pt x="14142226" y="6597237"/>
                </a:lnTo>
                <a:lnTo>
                  <a:pt x="0" y="6597237"/>
                </a:lnTo>
                <a:lnTo>
                  <a:pt x="0" y="0"/>
                </a:lnTo>
                <a:close/>
              </a:path>
            </a:pathLst>
          </a:custGeom>
          <a:blipFill>
            <a:blip r:embed="rId4"/>
            <a:stretch>
              <a:fillRect l="-2108" t="0" r="-1845" b="0"/>
            </a:stretch>
          </a:blipFill>
        </p:spPr>
      </p:sp>
      <p:sp>
        <p:nvSpPr>
          <p:cNvPr name="Freeform 6" id="6"/>
          <p:cNvSpPr/>
          <p:nvPr/>
        </p:nvSpPr>
        <p:spPr>
          <a:xfrm flipH="false" flipV="false" rot="0">
            <a:off x="2504397" y="2144244"/>
            <a:ext cx="4748291" cy="2659043"/>
          </a:xfrm>
          <a:custGeom>
            <a:avLst/>
            <a:gdLst/>
            <a:ahLst/>
            <a:cxnLst/>
            <a:rect r="r" b="b" t="t" l="l"/>
            <a:pathLst>
              <a:path h="2659043" w="4748291">
                <a:moveTo>
                  <a:pt x="0" y="0"/>
                </a:moveTo>
                <a:lnTo>
                  <a:pt x="4748290" y="0"/>
                </a:lnTo>
                <a:lnTo>
                  <a:pt x="4748290" y="2659043"/>
                </a:lnTo>
                <a:lnTo>
                  <a:pt x="0" y="2659043"/>
                </a:lnTo>
                <a:lnTo>
                  <a:pt x="0" y="0"/>
                </a:lnTo>
                <a:close/>
              </a:path>
            </a:pathLst>
          </a:custGeom>
          <a:blipFill>
            <a:blip r:embed="rId5"/>
            <a:stretch>
              <a:fillRect l="0" t="0" r="0" b="0"/>
            </a:stretch>
          </a:blipFill>
        </p:spPr>
      </p:sp>
      <p:sp>
        <p:nvSpPr>
          <p:cNvPr name="TextBox 7" id="7"/>
          <p:cNvSpPr txBox="true"/>
          <p:nvPr/>
        </p:nvSpPr>
        <p:spPr>
          <a:xfrm rot="0">
            <a:off x="3784055" y="9191625"/>
            <a:ext cx="10715923"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Sensors -thermal sensor and optical imaging sensor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2447430" y="611095"/>
            <a:ext cx="13393140" cy="1958975"/>
          </a:xfrm>
          <a:prstGeom prst="rect">
            <a:avLst/>
          </a:prstGeom>
        </p:spPr>
        <p:txBody>
          <a:bodyPr anchor="t" rtlCol="false" tIns="0" lIns="0" bIns="0" rIns="0">
            <a:spAutoFit/>
          </a:bodyPr>
          <a:lstStyle/>
          <a:p>
            <a:pPr algn="ctr">
              <a:lnSpc>
                <a:spcPts val="7711"/>
              </a:lnSpc>
            </a:pPr>
            <a:r>
              <a:rPr lang="en-US" sz="6426" b="true">
                <a:solidFill>
                  <a:srgbClr val="56AEFF"/>
                </a:solidFill>
                <a:latin typeface="Now Bold"/>
                <a:ea typeface="Now Bold"/>
                <a:cs typeface="Now Bold"/>
                <a:sym typeface="Now Bold"/>
              </a:rPr>
              <a:t>DSI-LNN ALGORITHM</a:t>
            </a:r>
          </a:p>
          <a:p>
            <a:pPr algn="l" marL="0" indent="0" lvl="0">
              <a:lnSpc>
                <a:spcPts val="7711"/>
              </a:lnSpc>
              <a:spcBef>
                <a:spcPct val="0"/>
              </a:spcBef>
            </a:pPr>
          </a:p>
        </p:txBody>
      </p:sp>
      <p:sp>
        <p:nvSpPr>
          <p:cNvPr name="Freeform 3" id="3"/>
          <p:cNvSpPr/>
          <p:nvPr/>
        </p:nvSpPr>
        <p:spPr>
          <a:xfrm flipH="false" flipV="false" rot="0">
            <a:off x="14826719" y="-1548063"/>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85099" y="1781728"/>
            <a:ext cx="9917803" cy="8120201"/>
          </a:xfrm>
          <a:custGeom>
            <a:avLst/>
            <a:gdLst/>
            <a:ahLst/>
            <a:cxnLst/>
            <a:rect r="r" b="b" t="t" l="l"/>
            <a:pathLst>
              <a:path h="8120201" w="9917803">
                <a:moveTo>
                  <a:pt x="0" y="0"/>
                </a:moveTo>
                <a:lnTo>
                  <a:pt x="9917802" y="0"/>
                </a:lnTo>
                <a:lnTo>
                  <a:pt x="9917802" y="8120201"/>
                </a:lnTo>
                <a:lnTo>
                  <a:pt x="0" y="8120201"/>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1313163">
            <a:off x="-4318446" y="7062517"/>
            <a:ext cx="9085628" cy="5368780"/>
          </a:xfrm>
          <a:custGeom>
            <a:avLst/>
            <a:gdLst/>
            <a:ahLst/>
            <a:cxnLst/>
            <a:rect r="r" b="b" t="t" l="l"/>
            <a:pathLst>
              <a:path h="5368780" w="9085628">
                <a:moveTo>
                  <a:pt x="0" y="0"/>
                </a:moveTo>
                <a:lnTo>
                  <a:pt x="9085628" y="0"/>
                </a:lnTo>
                <a:lnTo>
                  <a:pt x="9085628"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13163">
            <a:off x="15161805" y="-2114166"/>
            <a:ext cx="9085628" cy="5368780"/>
          </a:xfrm>
          <a:custGeom>
            <a:avLst/>
            <a:gdLst/>
            <a:ahLst/>
            <a:cxnLst/>
            <a:rect r="r" b="b" t="t" l="l"/>
            <a:pathLst>
              <a:path h="5368780" w="9085628">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39152" y="1962150"/>
            <a:ext cx="16609696" cy="7200900"/>
          </a:xfrm>
          <a:prstGeom prst="rect">
            <a:avLst/>
          </a:prstGeom>
        </p:spPr>
        <p:txBody>
          <a:bodyPr anchor="t" rtlCol="false" tIns="0" lIns="0" bIns="0" rIns="0">
            <a:spAutoFit/>
          </a:bodyPr>
          <a:lstStyle/>
          <a:p>
            <a:pPr algn="l">
              <a:lnSpc>
                <a:spcPts val="4079"/>
              </a:lnSpc>
              <a:spcBef>
                <a:spcPct val="0"/>
              </a:spcBef>
            </a:pPr>
          </a:p>
          <a:p>
            <a:pPr algn="l">
              <a:lnSpc>
                <a:spcPts val="4079"/>
              </a:lnSpc>
              <a:spcBef>
                <a:spcPct val="0"/>
              </a:spcBef>
            </a:pPr>
            <a:r>
              <a:rPr lang="en-US" sz="3399" spc="169">
                <a:solidFill>
                  <a:srgbClr val="FFFFFF"/>
                </a:solidFill>
                <a:latin typeface="DM Sans"/>
                <a:ea typeface="DM Sans"/>
                <a:cs typeface="DM Sans"/>
                <a:sym typeface="DM Sans"/>
              </a:rPr>
              <a:t>Collaborative Search:</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UAVs explore using predefined patterns (grid search, Levy flight).</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Equipped with thermal &amp; optical sensors for fire detection.</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Continuously share sensor data with nearby UAVs.</a:t>
            </a:r>
          </a:p>
          <a:p>
            <a:pPr algn="l">
              <a:lnSpc>
                <a:spcPts val="4079"/>
              </a:lnSpc>
              <a:spcBef>
                <a:spcPct val="0"/>
              </a:spcBef>
            </a:pPr>
            <a:r>
              <a:rPr lang="en-US" sz="3399" spc="169">
                <a:solidFill>
                  <a:srgbClr val="FFFFFF"/>
                </a:solidFill>
                <a:latin typeface="DM Sans"/>
                <a:ea typeface="DM Sans"/>
                <a:cs typeface="DM Sans"/>
                <a:sym typeface="DM Sans"/>
              </a:rPr>
              <a:t>Cooperative Fire Detection:</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UAVs use Liquid Neural Networks (LNNs) to classify fire presence.</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Detections are validated by neighboring UAVs to reduce false alarms.</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Consensus-based decision-making (majority voting, confidence scores).</a:t>
            </a:r>
          </a:p>
          <a:p>
            <a:pPr algn="l">
              <a:lnSpc>
                <a:spcPts val="4079"/>
              </a:lnSpc>
              <a:spcBef>
                <a:spcPct val="0"/>
              </a:spcBef>
            </a:pPr>
            <a:r>
              <a:rPr lang="en-US" sz="3399" spc="169">
                <a:solidFill>
                  <a:srgbClr val="FFFFFF"/>
                </a:solidFill>
                <a:latin typeface="DM Sans"/>
                <a:ea typeface="DM Sans"/>
                <a:cs typeface="DM Sans"/>
                <a:sym typeface="DM Sans"/>
              </a:rPr>
              <a:t>Communication &amp; Consensus:</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UAVs share data locally to confirm detections.</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A fire is flagged only if multiple UAVs confirm within a set time.</a:t>
            </a:r>
          </a:p>
          <a:p>
            <a:pPr algn="l" marL="734059" indent="-367030" lvl="1">
              <a:lnSpc>
                <a:spcPts val="4079"/>
              </a:lnSpc>
              <a:buFont typeface="Arial"/>
              <a:buChar char="•"/>
            </a:pPr>
            <a:r>
              <a:rPr lang="en-US" sz="3399" spc="169">
                <a:solidFill>
                  <a:srgbClr val="FFFFFF"/>
                </a:solidFill>
                <a:latin typeface="DM Sans"/>
                <a:ea typeface="DM Sans"/>
                <a:cs typeface="DM Sans"/>
                <a:sym typeface="DM Sans"/>
              </a:rPr>
              <a:t>Uses distributed consensus to ensure accuracy and reliability.</a:t>
            </a:r>
          </a:p>
        </p:txBody>
      </p:sp>
      <p:sp>
        <p:nvSpPr>
          <p:cNvPr name="TextBox 5" id="5"/>
          <p:cNvSpPr txBox="true"/>
          <p:nvPr/>
        </p:nvSpPr>
        <p:spPr>
          <a:xfrm rot="0">
            <a:off x="6317109" y="773208"/>
            <a:ext cx="5653782" cy="933450"/>
          </a:xfrm>
          <a:prstGeom prst="rect">
            <a:avLst/>
          </a:prstGeom>
        </p:spPr>
        <p:txBody>
          <a:bodyPr anchor="t" rtlCol="false" tIns="0" lIns="0" bIns="0" rIns="0">
            <a:spAutoFit/>
          </a:bodyPr>
          <a:lstStyle/>
          <a:p>
            <a:pPr algn="ctr">
              <a:lnSpc>
                <a:spcPts val="7412"/>
              </a:lnSpc>
              <a:spcBef>
                <a:spcPct val="0"/>
              </a:spcBef>
            </a:pPr>
            <a:r>
              <a:rPr lang="en-US" b="true" sz="6177" spc="308">
                <a:solidFill>
                  <a:srgbClr val="FFFFFF"/>
                </a:solidFill>
                <a:latin typeface="DM Sans Bold"/>
                <a:ea typeface="DM Sans Bold"/>
                <a:cs typeface="DM Sans Bold"/>
                <a:sym typeface="DM Sans Bold"/>
              </a:rPr>
              <a:t>Methodology: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801895" y="-3841459"/>
            <a:ext cx="6452848" cy="5596379"/>
          </a:xfrm>
          <a:custGeom>
            <a:avLst/>
            <a:gdLst/>
            <a:ahLst/>
            <a:cxnLst/>
            <a:rect r="r" b="b" t="t" l="l"/>
            <a:pathLst>
              <a:path h="5596379" w="6452848">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0979" y="480380"/>
            <a:ext cx="18097021" cy="7677150"/>
          </a:xfrm>
          <a:prstGeom prst="rect">
            <a:avLst/>
          </a:prstGeom>
        </p:spPr>
        <p:txBody>
          <a:bodyPr anchor="t" rtlCol="false" tIns="0" lIns="0" bIns="0" rIns="0">
            <a:spAutoFit/>
          </a:bodyPr>
          <a:lstStyle/>
          <a:p>
            <a:pPr algn="ctr">
              <a:lnSpc>
                <a:spcPts val="5839"/>
              </a:lnSpc>
            </a:pPr>
            <a:r>
              <a:rPr lang="en-US" sz="4866">
                <a:solidFill>
                  <a:srgbClr val="FFFFFF"/>
                </a:solidFill>
                <a:latin typeface="Now"/>
                <a:ea typeface="Now"/>
                <a:cs typeface="Now"/>
                <a:sym typeface="Now"/>
              </a:rPr>
              <a:t>SIMULATION SETUP:</a:t>
            </a:r>
          </a:p>
          <a:p>
            <a:pPr algn="l">
              <a:lnSpc>
                <a:spcPts val="5119"/>
              </a:lnSpc>
            </a:pPr>
          </a:p>
          <a:p>
            <a:pPr algn="l" marL="597291" indent="-298646" lvl="1">
              <a:lnSpc>
                <a:spcPts val="3319"/>
              </a:lnSpc>
              <a:buFont typeface="Arial"/>
              <a:buChar char="•"/>
            </a:pPr>
            <a:r>
              <a:rPr lang="en-US" sz="2766">
                <a:solidFill>
                  <a:srgbClr val="FFFFFF"/>
                </a:solidFill>
                <a:latin typeface="Now"/>
                <a:ea typeface="Now"/>
                <a:cs typeface="Now"/>
                <a:sym typeface="Now"/>
              </a:rPr>
              <a:t>SIMULATION ENVIRONMENT: MATLAB R2021A.</a:t>
            </a:r>
          </a:p>
          <a:p>
            <a:pPr algn="l" marL="597291" indent="-298646" lvl="1">
              <a:lnSpc>
                <a:spcPts val="3319"/>
              </a:lnSpc>
              <a:buFont typeface="Arial"/>
              <a:buChar char="•"/>
            </a:pPr>
            <a:r>
              <a:rPr lang="en-US" sz="2766">
                <a:solidFill>
                  <a:srgbClr val="FFFFFF"/>
                </a:solidFill>
                <a:latin typeface="Now"/>
                <a:ea typeface="Now"/>
                <a:cs typeface="Now"/>
                <a:sym typeface="Now"/>
              </a:rPr>
              <a:t>Environment: 10 km × 10 km area with 15 UAVs detecting &amp; mitigating 5 fire locations (2 circular, 3 elliptical).</a:t>
            </a:r>
          </a:p>
          <a:p>
            <a:pPr algn="l" marL="597291" indent="-298646" lvl="1">
              <a:lnSpc>
                <a:spcPts val="3319"/>
              </a:lnSpc>
              <a:buFont typeface="Arial"/>
              <a:buChar char="•"/>
            </a:pPr>
            <a:r>
              <a:rPr lang="en-US" sz="2766">
                <a:solidFill>
                  <a:srgbClr val="FFFFFF"/>
                </a:solidFill>
                <a:latin typeface="Now"/>
                <a:ea typeface="Now"/>
                <a:cs typeface="Now"/>
                <a:sym typeface="Now"/>
              </a:rPr>
              <a:t>Swarm Configuration:</a:t>
            </a:r>
          </a:p>
          <a:p>
            <a:pPr algn="l">
              <a:lnSpc>
                <a:spcPts val="3319"/>
              </a:lnSpc>
            </a:pPr>
            <a:r>
              <a:rPr lang="en-US" sz="2766">
                <a:solidFill>
                  <a:srgbClr val="FFFFFF"/>
                </a:solidFill>
                <a:latin typeface="Now"/>
                <a:ea typeface="Now"/>
                <a:cs typeface="Now"/>
                <a:sym typeface="Now"/>
              </a:rPr>
              <a:t>        15 UAVs divided into 7 swarms with sizes [3, 2, 2, 2, 2, 2, 2].</a:t>
            </a:r>
          </a:p>
          <a:p>
            <a:pPr algn="l" marL="597291" indent="-298646" lvl="1">
              <a:lnSpc>
                <a:spcPts val="3319"/>
              </a:lnSpc>
              <a:buFont typeface="Arial"/>
              <a:buChar char="•"/>
            </a:pPr>
            <a:r>
              <a:rPr lang="en-US" sz="2766">
                <a:solidFill>
                  <a:srgbClr val="FFFFFF"/>
                </a:solidFill>
                <a:latin typeface="Now"/>
                <a:ea typeface="Now"/>
                <a:cs typeface="Now"/>
                <a:sym typeface="Now"/>
              </a:rPr>
              <a:t>Flight Dynamics:</a:t>
            </a:r>
          </a:p>
          <a:p>
            <a:pPr algn="l">
              <a:lnSpc>
                <a:spcPts val="3319"/>
              </a:lnSpc>
            </a:pPr>
            <a:r>
              <a:rPr lang="en-US" sz="2766">
                <a:solidFill>
                  <a:srgbClr val="FFFFFF"/>
                </a:solidFill>
                <a:latin typeface="Now"/>
                <a:ea typeface="Now"/>
                <a:cs typeface="Now"/>
                <a:sym typeface="Now"/>
              </a:rPr>
              <a:t>         Search phase: Constant speed of 20 m/s.</a:t>
            </a:r>
          </a:p>
          <a:p>
            <a:pPr algn="l">
              <a:lnSpc>
                <a:spcPts val="3319"/>
              </a:lnSpc>
            </a:pPr>
            <a:r>
              <a:rPr lang="en-US" sz="2766">
                <a:solidFill>
                  <a:srgbClr val="FFFFFF"/>
                </a:solidFill>
                <a:latin typeface="Now"/>
                <a:ea typeface="Now"/>
                <a:cs typeface="Now"/>
                <a:sym typeface="Now"/>
              </a:rPr>
              <a:t>         </a:t>
            </a:r>
            <a:r>
              <a:rPr lang="en-US" sz="2766">
                <a:solidFill>
                  <a:srgbClr val="FFFFFF"/>
                </a:solidFill>
                <a:latin typeface="Now"/>
                <a:ea typeface="Now"/>
                <a:cs typeface="Now"/>
                <a:sym typeface="Now"/>
              </a:rPr>
              <a:t>Mitigation phase: Speed varies based on fire size.</a:t>
            </a:r>
          </a:p>
          <a:p>
            <a:pPr algn="l" marL="597291" indent="-298646" lvl="1">
              <a:lnSpc>
                <a:spcPts val="3319"/>
              </a:lnSpc>
              <a:buFont typeface="Arial"/>
              <a:buChar char="•"/>
            </a:pPr>
            <a:r>
              <a:rPr lang="en-US" sz="2766">
                <a:solidFill>
                  <a:srgbClr val="FFFFFF"/>
                </a:solidFill>
                <a:latin typeface="Now"/>
                <a:ea typeface="Now"/>
                <a:cs typeface="Now"/>
                <a:sym typeface="Now"/>
              </a:rPr>
              <a:t>Starting Positions: UAVs initiate the search from different locations within the area.</a:t>
            </a:r>
          </a:p>
          <a:p>
            <a:pPr algn="l">
              <a:lnSpc>
                <a:spcPts val="3319"/>
              </a:lnSpc>
            </a:pPr>
          </a:p>
          <a:p>
            <a:pPr algn="l">
              <a:lnSpc>
                <a:spcPts val="3319"/>
              </a:lnSpc>
            </a:pPr>
          </a:p>
          <a:p>
            <a:pPr algn="l">
              <a:lnSpc>
                <a:spcPts val="3319"/>
              </a:lnSpc>
            </a:pPr>
            <a:r>
              <a:rPr lang="en-US" sz="2766">
                <a:solidFill>
                  <a:srgbClr val="FFFFFF"/>
                </a:solidFill>
                <a:latin typeface="Now"/>
                <a:ea typeface="Now"/>
                <a:cs typeface="Now"/>
                <a:sym typeface="Now"/>
              </a:rPr>
              <a:t> Performance Metrics:</a:t>
            </a:r>
          </a:p>
          <a:p>
            <a:pPr algn="l" marL="597291" indent="-298646" lvl="1">
              <a:lnSpc>
                <a:spcPts val="3319"/>
              </a:lnSpc>
              <a:buAutoNum type="arabicPeriod" startAt="1"/>
            </a:pPr>
            <a:r>
              <a:rPr lang="en-US" sz="2766">
                <a:solidFill>
                  <a:srgbClr val="FFFFFF"/>
                </a:solidFill>
                <a:latin typeface="Now"/>
                <a:ea typeface="Now"/>
                <a:cs typeface="Now"/>
                <a:sym typeface="Now"/>
              </a:rPr>
              <a:t>Detection Time: Time to identify all fire locations.</a:t>
            </a:r>
          </a:p>
          <a:p>
            <a:pPr algn="l" marL="597291" indent="-298646" lvl="1">
              <a:lnSpc>
                <a:spcPts val="3319"/>
              </a:lnSpc>
              <a:buAutoNum type="arabicPeriod" startAt="1"/>
            </a:pPr>
            <a:r>
              <a:rPr lang="en-US" sz="2766">
                <a:solidFill>
                  <a:srgbClr val="FFFFFF"/>
                </a:solidFill>
                <a:latin typeface="Now"/>
                <a:ea typeface="Now"/>
                <a:cs typeface="Now"/>
                <a:sym typeface="Now"/>
              </a:rPr>
              <a:t>Mission Time: Total time to detect &amp; mitigate fires.</a:t>
            </a:r>
          </a:p>
          <a:p>
            <a:pPr algn="l" marL="597291" indent="-298646" lvl="1">
              <a:lnSpc>
                <a:spcPts val="3319"/>
              </a:lnSpc>
              <a:buAutoNum type="arabicPeriod" startAt="1"/>
            </a:pPr>
            <a:r>
              <a:rPr lang="en-US" sz="2766">
                <a:solidFill>
                  <a:srgbClr val="FFFFFF"/>
                </a:solidFill>
                <a:latin typeface="Now"/>
                <a:ea typeface="Now"/>
                <a:cs typeface="Now"/>
                <a:sym typeface="Now"/>
              </a:rPr>
              <a:t>Fire Expansion Ratio (FER): Measures increase in burnt area post-mission.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5794" y="3446479"/>
            <a:ext cx="6931699" cy="2476472"/>
          </a:xfrm>
          <a:custGeom>
            <a:avLst/>
            <a:gdLst/>
            <a:ahLst/>
            <a:cxnLst/>
            <a:rect r="r" b="b" t="t" l="l"/>
            <a:pathLst>
              <a:path h="2476472" w="6931699">
                <a:moveTo>
                  <a:pt x="0" y="0"/>
                </a:moveTo>
                <a:lnTo>
                  <a:pt x="6931699" y="0"/>
                </a:lnTo>
                <a:lnTo>
                  <a:pt x="6931699" y="2476472"/>
                </a:lnTo>
                <a:lnTo>
                  <a:pt x="0" y="2476472"/>
                </a:lnTo>
                <a:lnTo>
                  <a:pt x="0" y="0"/>
                </a:lnTo>
                <a:close/>
              </a:path>
            </a:pathLst>
          </a:custGeom>
          <a:blipFill>
            <a:blip r:embed="rId4"/>
            <a:stretch>
              <a:fillRect l="-3597" t="-5430" r="-5820" b="-14482"/>
            </a:stretch>
          </a:blipFill>
        </p:spPr>
      </p:sp>
      <p:sp>
        <p:nvSpPr>
          <p:cNvPr name="Freeform 4" id="4"/>
          <p:cNvSpPr/>
          <p:nvPr/>
        </p:nvSpPr>
        <p:spPr>
          <a:xfrm flipH="false" flipV="false" rot="0">
            <a:off x="8381996" y="1471215"/>
            <a:ext cx="9174769" cy="7787085"/>
          </a:xfrm>
          <a:custGeom>
            <a:avLst/>
            <a:gdLst/>
            <a:ahLst/>
            <a:cxnLst/>
            <a:rect r="r" b="b" t="t" l="l"/>
            <a:pathLst>
              <a:path h="7787085" w="9174769">
                <a:moveTo>
                  <a:pt x="0" y="0"/>
                </a:moveTo>
                <a:lnTo>
                  <a:pt x="9174769" y="0"/>
                </a:lnTo>
                <a:lnTo>
                  <a:pt x="9174769" y="7787085"/>
                </a:lnTo>
                <a:lnTo>
                  <a:pt x="0" y="7787085"/>
                </a:lnTo>
                <a:lnTo>
                  <a:pt x="0" y="0"/>
                </a:lnTo>
                <a:close/>
              </a:path>
            </a:pathLst>
          </a:custGeom>
          <a:blipFill>
            <a:blip r:embed="rId5"/>
            <a:stretch>
              <a:fillRect l="0" t="0" r="0" b="0"/>
            </a:stretch>
          </a:blipFill>
        </p:spPr>
      </p:sp>
      <p:sp>
        <p:nvSpPr>
          <p:cNvPr name="TextBox 5" id="5"/>
          <p:cNvSpPr txBox="true"/>
          <p:nvPr/>
        </p:nvSpPr>
        <p:spPr>
          <a:xfrm rot="0">
            <a:off x="4261643" y="214221"/>
            <a:ext cx="9764713" cy="814479"/>
          </a:xfrm>
          <a:prstGeom prst="rect">
            <a:avLst/>
          </a:prstGeom>
        </p:spPr>
        <p:txBody>
          <a:bodyPr anchor="t" rtlCol="false" tIns="0" lIns="0" bIns="0" rIns="0">
            <a:spAutoFit/>
          </a:bodyPr>
          <a:lstStyle/>
          <a:p>
            <a:pPr algn="ctr">
              <a:lnSpc>
                <a:spcPts val="6606"/>
              </a:lnSpc>
              <a:spcBef>
                <a:spcPct val="0"/>
              </a:spcBef>
            </a:pPr>
            <a:r>
              <a:rPr lang="en-US" b="true" sz="4787">
                <a:solidFill>
                  <a:srgbClr val="FFFFFF"/>
                </a:solidFill>
                <a:latin typeface="DM Sans Bold"/>
                <a:ea typeface="DM Sans Bold"/>
                <a:cs typeface="DM Sans Bold"/>
                <a:sym typeface="DM Sans Bold"/>
              </a:rPr>
              <a:t>FIRE LOCATIONS AND INITIAL SIZE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636165" y="1418983"/>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36830" y="-742309"/>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73202" y="1909526"/>
            <a:ext cx="8341595" cy="7764386"/>
          </a:xfrm>
          <a:custGeom>
            <a:avLst/>
            <a:gdLst/>
            <a:ahLst/>
            <a:cxnLst/>
            <a:rect r="r" b="b" t="t" l="l"/>
            <a:pathLst>
              <a:path h="7764386" w="8341595">
                <a:moveTo>
                  <a:pt x="0" y="0"/>
                </a:moveTo>
                <a:lnTo>
                  <a:pt x="8341596" y="0"/>
                </a:lnTo>
                <a:lnTo>
                  <a:pt x="8341596" y="7764386"/>
                </a:lnTo>
                <a:lnTo>
                  <a:pt x="0" y="7764386"/>
                </a:lnTo>
                <a:lnTo>
                  <a:pt x="0" y="0"/>
                </a:lnTo>
                <a:close/>
              </a:path>
            </a:pathLst>
          </a:custGeom>
          <a:blipFill>
            <a:blip r:embed="rId4"/>
            <a:stretch>
              <a:fillRect l="0" t="0" r="0" b="0"/>
            </a:stretch>
          </a:blipFill>
        </p:spPr>
      </p:sp>
      <p:sp>
        <p:nvSpPr>
          <p:cNvPr name="TextBox 5" id="5"/>
          <p:cNvSpPr txBox="true"/>
          <p:nvPr/>
        </p:nvSpPr>
        <p:spPr>
          <a:xfrm rot="0">
            <a:off x="0" y="250855"/>
            <a:ext cx="18288000" cy="1447319"/>
          </a:xfrm>
          <a:prstGeom prst="rect">
            <a:avLst/>
          </a:prstGeom>
        </p:spPr>
        <p:txBody>
          <a:bodyPr anchor="t" rtlCol="false" tIns="0" lIns="0" bIns="0" rIns="0">
            <a:spAutoFit/>
          </a:bodyPr>
          <a:lstStyle/>
          <a:p>
            <a:pPr algn="ctr">
              <a:lnSpc>
                <a:spcPts val="5779"/>
              </a:lnSpc>
              <a:spcBef>
                <a:spcPct val="0"/>
              </a:spcBef>
            </a:pPr>
            <a:r>
              <a:rPr lang="en-US" sz="4187">
                <a:solidFill>
                  <a:srgbClr val="FFFFFF"/>
                </a:solidFill>
                <a:latin typeface="DM Sans"/>
                <a:ea typeface="DM Sans"/>
                <a:cs typeface="DM Sans"/>
                <a:sym typeface="DM Sans"/>
              </a:rPr>
              <a:t>(a) All swarms performing collaborative detection of fire  in their respective predefined locations: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980491" y="1285180"/>
            <a:ext cx="8327018" cy="7973120"/>
          </a:xfrm>
          <a:custGeom>
            <a:avLst/>
            <a:gdLst/>
            <a:ahLst/>
            <a:cxnLst/>
            <a:rect r="r" b="b" t="t" l="l"/>
            <a:pathLst>
              <a:path h="7973120" w="8327018">
                <a:moveTo>
                  <a:pt x="0" y="0"/>
                </a:moveTo>
                <a:lnTo>
                  <a:pt x="8327018" y="0"/>
                </a:lnTo>
                <a:lnTo>
                  <a:pt x="8327018" y="7973120"/>
                </a:lnTo>
                <a:lnTo>
                  <a:pt x="0" y="7973120"/>
                </a:lnTo>
                <a:lnTo>
                  <a:pt x="0" y="0"/>
                </a:lnTo>
                <a:close/>
              </a:path>
            </a:pathLst>
          </a:custGeom>
          <a:blipFill>
            <a:blip r:embed="rId4"/>
            <a:stretch>
              <a:fillRect l="0" t="0" r="0" b="0"/>
            </a:stretch>
          </a:blipFill>
        </p:spPr>
      </p:sp>
      <p:sp>
        <p:nvSpPr>
          <p:cNvPr name="TextBox 5" id="5"/>
          <p:cNvSpPr txBox="true"/>
          <p:nvPr/>
        </p:nvSpPr>
        <p:spPr>
          <a:xfrm rot="0">
            <a:off x="-99418" y="441833"/>
            <a:ext cx="18486836" cy="570257"/>
          </a:xfrm>
          <a:prstGeom prst="rect">
            <a:avLst/>
          </a:prstGeom>
        </p:spPr>
        <p:txBody>
          <a:bodyPr anchor="t" rtlCol="false" tIns="0" lIns="0" bIns="0" rIns="0">
            <a:spAutoFit/>
          </a:bodyPr>
          <a:lstStyle/>
          <a:p>
            <a:pPr algn="ctr">
              <a:lnSpc>
                <a:spcPts val="4675"/>
              </a:lnSpc>
              <a:spcBef>
                <a:spcPct val="0"/>
              </a:spcBef>
            </a:pPr>
            <a:r>
              <a:rPr lang="en-US" sz="3387">
                <a:solidFill>
                  <a:srgbClr val="FFFFFF"/>
                </a:solidFill>
                <a:latin typeface="DM Sans"/>
                <a:ea typeface="DM Sans"/>
                <a:cs typeface="DM Sans"/>
                <a:sym typeface="DM Sans"/>
              </a:rPr>
              <a:t>(b) Swarms detect fire  and initiates </a:t>
            </a:r>
            <a:r>
              <a:rPr lang="en-US" sz="3387">
                <a:solidFill>
                  <a:srgbClr val="FFFFFF"/>
                </a:solidFill>
                <a:latin typeface="DM Sans"/>
                <a:ea typeface="DM Sans"/>
                <a:cs typeface="DM Sans"/>
                <a:sym typeface="DM Sans"/>
              </a:rPr>
              <a:t>local attraction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038622" y="1590911"/>
            <a:ext cx="7681305" cy="7393256"/>
          </a:xfrm>
          <a:custGeom>
            <a:avLst/>
            <a:gdLst/>
            <a:ahLst/>
            <a:cxnLst/>
            <a:rect r="r" b="b" t="t" l="l"/>
            <a:pathLst>
              <a:path h="7393256" w="7681305">
                <a:moveTo>
                  <a:pt x="0" y="0"/>
                </a:moveTo>
                <a:lnTo>
                  <a:pt x="7681304" y="0"/>
                </a:lnTo>
                <a:lnTo>
                  <a:pt x="7681304" y="7393256"/>
                </a:lnTo>
                <a:lnTo>
                  <a:pt x="0" y="7393256"/>
                </a:lnTo>
                <a:lnTo>
                  <a:pt x="0" y="0"/>
                </a:lnTo>
                <a:close/>
              </a:path>
            </a:pathLst>
          </a:custGeom>
          <a:blipFill>
            <a:blip r:embed="rId4"/>
            <a:stretch>
              <a:fillRect l="0" t="0" r="0" b="0"/>
            </a:stretch>
          </a:blipFill>
        </p:spPr>
      </p:sp>
      <p:sp>
        <p:nvSpPr>
          <p:cNvPr name="TextBox 5" id="5"/>
          <p:cNvSpPr txBox="true"/>
          <p:nvPr/>
        </p:nvSpPr>
        <p:spPr>
          <a:xfrm rot="0">
            <a:off x="2085860" y="441833"/>
            <a:ext cx="13209175" cy="570257"/>
          </a:xfrm>
          <a:prstGeom prst="rect">
            <a:avLst/>
          </a:prstGeom>
        </p:spPr>
        <p:txBody>
          <a:bodyPr anchor="t" rtlCol="false" tIns="0" lIns="0" bIns="0" rIns="0">
            <a:spAutoFit/>
          </a:bodyPr>
          <a:lstStyle/>
          <a:p>
            <a:pPr algn="ctr">
              <a:lnSpc>
                <a:spcPts val="4675"/>
              </a:lnSpc>
              <a:spcBef>
                <a:spcPct val="0"/>
              </a:spcBef>
            </a:pPr>
            <a:r>
              <a:rPr lang="en-US" sz="3387">
                <a:solidFill>
                  <a:srgbClr val="FFFFFF"/>
                </a:solidFill>
                <a:latin typeface="DM Sans"/>
                <a:ea typeface="DM Sans"/>
                <a:cs typeface="DM Sans"/>
                <a:sym typeface="DM Sans"/>
              </a:rPr>
              <a:t>(c) Global regulative merging of swarms to the detected area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538671" y="1667794"/>
            <a:ext cx="8150879" cy="7590506"/>
          </a:xfrm>
          <a:custGeom>
            <a:avLst/>
            <a:gdLst/>
            <a:ahLst/>
            <a:cxnLst/>
            <a:rect r="r" b="b" t="t" l="l"/>
            <a:pathLst>
              <a:path h="7590506" w="8150879">
                <a:moveTo>
                  <a:pt x="0" y="0"/>
                </a:moveTo>
                <a:lnTo>
                  <a:pt x="8150880" y="0"/>
                </a:lnTo>
                <a:lnTo>
                  <a:pt x="8150880" y="7590506"/>
                </a:lnTo>
                <a:lnTo>
                  <a:pt x="0" y="7590506"/>
                </a:lnTo>
                <a:lnTo>
                  <a:pt x="0" y="0"/>
                </a:lnTo>
                <a:close/>
              </a:path>
            </a:pathLst>
          </a:custGeom>
          <a:blipFill>
            <a:blip r:embed="rId4"/>
            <a:stretch>
              <a:fillRect l="0" t="0" r="0" b="0"/>
            </a:stretch>
          </a:blipFill>
        </p:spPr>
      </p:sp>
      <p:sp>
        <p:nvSpPr>
          <p:cNvPr name="TextBox 5" id="5"/>
          <p:cNvSpPr txBox="true"/>
          <p:nvPr/>
        </p:nvSpPr>
        <p:spPr>
          <a:xfrm rot="0">
            <a:off x="1417984" y="714997"/>
            <a:ext cx="15452031" cy="1160807"/>
          </a:xfrm>
          <a:prstGeom prst="rect">
            <a:avLst/>
          </a:prstGeom>
        </p:spPr>
        <p:txBody>
          <a:bodyPr anchor="t" rtlCol="false" tIns="0" lIns="0" bIns="0" rIns="0">
            <a:spAutoFit/>
          </a:bodyPr>
          <a:lstStyle/>
          <a:p>
            <a:pPr algn="ctr">
              <a:lnSpc>
                <a:spcPts val="4675"/>
              </a:lnSpc>
              <a:spcBef>
                <a:spcPct val="0"/>
              </a:spcBef>
            </a:pPr>
            <a:r>
              <a:rPr lang="en-US" sz="3387">
                <a:solidFill>
                  <a:srgbClr val="FFFFFF"/>
                </a:solidFill>
                <a:latin typeface="DM Sans"/>
                <a:ea typeface="DM Sans"/>
                <a:cs typeface="DM Sans"/>
                <a:sym typeface="DM Sans"/>
              </a:rPr>
              <a:t>(d) All swarms merge to their respected fire detected areas to confirm the fire</a:t>
            </a:r>
          </a:p>
          <a:p>
            <a:pPr algn="ctr">
              <a:lnSpc>
                <a:spcPts val="4675"/>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586640" y="-2978256"/>
            <a:ext cx="5956513" cy="5956513"/>
          </a:xfrm>
          <a:custGeom>
            <a:avLst/>
            <a:gdLst/>
            <a:ahLst/>
            <a:cxnLst/>
            <a:rect r="r" b="b" t="t" l="l"/>
            <a:pathLst>
              <a:path h="5956513" w="5956513">
                <a:moveTo>
                  <a:pt x="0" y="0"/>
                </a:moveTo>
                <a:lnTo>
                  <a:pt x="5956513" y="0"/>
                </a:lnTo>
                <a:lnTo>
                  <a:pt x="5956513"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5180" y="933450"/>
            <a:ext cx="11296241" cy="2937030"/>
          </a:xfrm>
          <a:prstGeom prst="rect">
            <a:avLst/>
          </a:prstGeom>
        </p:spPr>
        <p:txBody>
          <a:bodyPr anchor="t" rtlCol="false" tIns="0" lIns="0" bIns="0" rIns="0">
            <a:spAutoFit/>
          </a:bodyPr>
          <a:lstStyle/>
          <a:p>
            <a:pPr algn="l">
              <a:lnSpc>
                <a:spcPts val="7848"/>
              </a:lnSpc>
              <a:spcBef>
                <a:spcPct val="0"/>
              </a:spcBef>
            </a:pPr>
            <a:r>
              <a:rPr lang="en-US" sz="5687">
                <a:solidFill>
                  <a:srgbClr val="FFFFFF"/>
                </a:solidFill>
                <a:latin typeface="DM Sans"/>
                <a:ea typeface="DM Sans"/>
                <a:cs typeface="DM Sans"/>
                <a:sym typeface="DM Sans"/>
              </a:rPr>
              <a:t> PROBLEM STATEMENT:</a:t>
            </a:r>
          </a:p>
          <a:p>
            <a:pPr algn="l">
              <a:lnSpc>
                <a:spcPts val="7848"/>
              </a:lnSpc>
              <a:spcBef>
                <a:spcPct val="0"/>
              </a:spcBef>
            </a:pPr>
          </a:p>
          <a:p>
            <a:pPr algn="l">
              <a:lnSpc>
                <a:spcPts val="7848"/>
              </a:lnSpc>
              <a:spcBef>
                <a:spcPct val="0"/>
              </a:spcBef>
            </a:pPr>
          </a:p>
        </p:txBody>
      </p:sp>
      <p:sp>
        <p:nvSpPr>
          <p:cNvPr name="TextBox 4" id="4"/>
          <p:cNvSpPr txBox="true"/>
          <p:nvPr/>
        </p:nvSpPr>
        <p:spPr>
          <a:xfrm rot="0">
            <a:off x="415180" y="2575053"/>
            <a:ext cx="17457639" cy="1531901"/>
          </a:xfrm>
          <a:prstGeom prst="rect">
            <a:avLst/>
          </a:prstGeom>
        </p:spPr>
        <p:txBody>
          <a:bodyPr anchor="t" rtlCol="false" tIns="0" lIns="0" bIns="0" rIns="0">
            <a:spAutoFit/>
          </a:bodyPr>
          <a:lstStyle/>
          <a:p>
            <a:pPr algn="l">
              <a:lnSpc>
                <a:spcPts val="4123"/>
              </a:lnSpc>
            </a:pPr>
            <a:r>
              <a:rPr lang="en-US" sz="2987">
                <a:solidFill>
                  <a:srgbClr val="FFFFFF"/>
                </a:solidFill>
                <a:latin typeface="DM Sans"/>
                <a:ea typeface="DM Sans"/>
                <a:cs typeface="DM Sans"/>
                <a:sym typeface="DM Sans"/>
              </a:rPr>
              <a:t> 1) </a:t>
            </a:r>
            <a:r>
              <a:rPr lang="en-US" b="true" sz="2987">
                <a:solidFill>
                  <a:srgbClr val="FFFFFF"/>
                </a:solidFill>
                <a:latin typeface="DM Sans Bold"/>
                <a:ea typeface="DM Sans Bold"/>
                <a:cs typeface="DM Sans Bold"/>
                <a:sym typeface="DM Sans Bold"/>
              </a:rPr>
              <a:t>Forest Fires: A Growing Threat</a:t>
            </a:r>
          </a:p>
          <a:p>
            <a:pPr algn="l" marL="645049" indent="-322525" lvl="1">
              <a:lnSpc>
                <a:spcPts val="4123"/>
              </a:lnSpc>
              <a:buFont typeface="Arial"/>
              <a:buChar char="•"/>
            </a:pPr>
            <a:r>
              <a:rPr lang="en-US" sz="2987">
                <a:solidFill>
                  <a:srgbClr val="FFFFFF"/>
                </a:solidFill>
                <a:latin typeface="DM Sans"/>
                <a:ea typeface="DM Sans"/>
                <a:cs typeface="DM Sans"/>
                <a:sym typeface="DM Sans"/>
              </a:rPr>
              <a:t>Rapidly spreading wildfires endanger biodiversity, climate stability, and human settlements.</a:t>
            </a:r>
          </a:p>
          <a:p>
            <a:pPr algn="l" marL="645049" indent="-322525" lvl="1">
              <a:lnSpc>
                <a:spcPts val="4123"/>
              </a:lnSpc>
              <a:buFont typeface="Arial"/>
              <a:buChar char="•"/>
            </a:pPr>
            <a:r>
              <a:rPr lang="en-US" sz="2987">
                <a:solidFill>
                  <a:srgbClr val="FFFFFF"/>
                </a:solidFill>
                <a:latin typeface="DM Sans"/>
                <a:ea typeface="DM Sans"/>
                <a:cs typeface="DM Sans"/>
                <a:sym typeface="DM Sans"/>
              </a:rPr>
              <a:t>Challenges: Early detection is crucial but difficult in vast, dense forests, battery efficiency is vital</a:t>
            </a:r>
          </a:p>
        </p:txBody>
      </p:sp>
      <p:sp>
        <p:nvSpPr>
          <p:cNvPr name="TextBox 5" id="5"/>
          <p:cNvSpPr txBox="true"/>
          <p:nvPr/>
        </p:nvSpPr>
        <p:spPr>
          <a:xfrm rot="0">
            <a:off x="415180" y="4554626"/>
            <a:ext cx="12793673" cy="4703674"/>
          </a:xfrm>
          <a:prstGeom prst="rect">
            <a:avLst/>
          </a:prstGeom>
        </p:spPr>
        <p:txBody>
          <a:bodyPr anchor="t" rtlCol="false" tIns="0" lIns="0" bIns="0" rIns="0">
            <a:spAutoFit/>
          </a:bodyPr>
          <a:lstStyle/>
          <a:p>
            <a:pPr algn="l">
              <a:lnSpc>
                <a:spcPts val="4126"/>
              </a:lnSpc>
              <a:spcBef>
                <a:spcPct val="0"/>
              </a:spcBef>
            </a:pPr>
            <a:r>
              <a:rPr lang="en-US" sz="2990">
                <a:solidFill>
                  <a:srgbClr val="FFFFFF"/>
                </a:solidFill>
                <a:latin typeface="DM Sans"/>
                <a:ea typeface="DM Sans"/>
                <a:cs typeface="DM Sans"/>
                <a:sym typeface="DM Sans"/>
              </a:rPr>
              <a:t>2) </a:t>
            </a:r>
            <a:r>
              <a:rPr lang="en-US" b="true" sz="2990">
                <a:solidFill>
                  <a:srgbClr val="FFFFFF"/>
                </a:solidFill>
                <a:latin typeface="DM Sans Bold"/>
                <a:ea typeface="DM Sans Bold"/>
                <a:cs typeface="DM Sans Bold"/>
                <a:sym typeface="DM Sans Bold"/>
              </a:rPr>
              <a:t>Limitations of Existing Fire Detection Methods:</a:t>
            </a:r>
          </a:p>
          <a:p>
            <a:pPr algn="l">
              <a:lnSpc>
                <a:spcPts val="4126"/>
              </a:lnSpc>
            </a:pPr>
            <a:r>
              <a:rPr lang="en-US" sz="2990">
                <a:solidFill>
                  <a:srgbClr val="FFFFFF"/>
                </a:solidFill>
                <a:latin typeface="DM Sans"/>
                <a:ea typeface="DM Sans"/>
                <a:cs typeface="DM Sans"/>
                <a:sym typeface="DM Sans"/>
              </a:rPr>
              <a:t>   </a:t>
            </a:r>
            <a:r>
              <a:rPr lang="en-US" b="true" sz="2990">
                <a:solidFill>
                  <a:srgbClr val="FFFFFF"/>
                </a:solidFill>
                <a:latin typeface="DM Sans Bold"/>
                <a:ea typeface="DM Sans Bold"/>
                <a:cs typeface="DM Sans Bold"/>
                <a:sym typeface="DM Sans Bold"/>
              </a:rPr>
              <a:t> </a:t>
            </a:r>
            <a:r>
              <a:rPr lang="en-US" b="true" sz="2990">
                <a:solidFill>
                  <a:srgbClr val="FFFFFF"/>
                </a:solidFill>
                <a:latin typeface="DM Sans Bold"/>
                <a:ea typeface="DM Sans Bold"/>
                <a:cs typeface="DM Sans Bold"/>
                <a:sym typeface="DM Sans Bold"/>
              </a:rPr>
              <a:t>Satellite imagery:</a:t>
            </a:r>
          </a:p>
          <a:p>
            <a:pPr algn="l" marL="645542" indent="-322771" lvl="1">
              <a:lnSpc>
                <a:spcPts val="4126"/>
              </a:lnSpc>
              <a:buFont typeface="Arial"/>
              <a:buChar char="•"/>
            </a:pPr>
            <a:r>
              <a:rPr lang="en-US" sz="2990">
                <a:solidFill>
                  <a:srgbClr val="FFFFFF"/>
                </a:solidFill>
                <a:latin typeface="DM Sans"/>
                <a:ea typeface="DM Sans"/>
                <a:cs typeface="DM Sans"/>
                <a:sym typeface="DM Sans"/>
              </a:rPr>
              <a:t>Delayed updates </a:t>
            </a:r>
          </a:p>
          <a:p>
            <a:pPr algn="l" marL="645542" indent="-322771" lvl="1">
              <a:lnSpc>
                <a:spcPts val="4126"/>
              </a:lnSpc>
              <a:buFont typeface="Arial"/>
              <a:buChar char="•"/>
            </a:pPr>
            <a:r>
              <a:rPr lang="en-US" sz="2990">
                <a:solidFill>
                  <a:srgbClr val="FFFFFF"/>
                </a:solidFill>
                <a:latin typeface="DM Sans"/>
                <a:ea typeface="DM Sans"/>
                <a:cs typeface="DM Sans"/>
                <a:sym typeface="DM Sans"/>
              </a:rPr>
              <a:t>Limited spatial and temporal resolution.</a:t>
            </a:r>
          </a:p>
          <a:p>
            <a:pPr algn="l" marL="645542" indent="-322771" lvl="1">
              <a:lnSpc>
                <a:spcPts val="4126"/>
              </a:lnSpc>
              <a:buFont typeface="Arial"/>
              <a:buChar char="•"/>
            </a:pPr>
            <a:r>
              <a:rPr lang="en-US" sz="2990">
                <a:solidFill>
                  <a:srgbClr val="FFFFFF"/>
                </a:solidFill>
                <a:latin typeface="DM Sans"/>
                <a:ea typeface="DM Sans"/>
                <a:cs typeface="DM Sans"/>
                <a:sym typeface="DM Sans"/>
              </a:rPr>
              <a:t>Affected by cloud cover and smoke.</a:t>
            </a:r>
          </a:p>
          <a:p>
            <a:pPr algn="l">
              <a:lnSpc>
                <a:spcPts val="4126"/>
              </a:lnSpc>
            </a:pPr>
            <a:r>
              <a:rPr lang="en-US" sz="2990">
                <a:solidFill>
                  <a:srgbClr val="FFFFFF"/>
                </a:solidFill>
                <a:latin typeface="DM Sans"/>
                <a:ea typeface="DM Sans"/>
                <a:cs typeface="DM Sans"/>
                <a:sym typeface="DM Sans"/>
              </a:rPr>
              <a:t>   </a:t>
            </a:r>
            <a:r>
              <a:rPr lang="en-US" b="true" sz="2990">
                <a:solidFill>
                  <a:srgbClr val="FFFFFF"/>
                </a:solidFill>
                <a:latin typeface="DM Sans Bold"/>
                <a:ea typeface="DM Sans Bold"/>
                <a:cs typeface="DM Sans Bold"/>
                <a:sym typeface="DM Sans Bold"/>
              </a:rPr>
              <a:t> Ground-based sensors:</a:t>
            </a:r>
          </a:p>
          <a:p>
            <a:pPr algn="l" marL="645542" indent="-322771" lvl="1">
              <a:lnSpc>
                <a:spcPts val="4126"/>
              </a:lnSpc>
              <a:buFont typeface="Arial"/>
              <a:buChar char="•"/>
            </a:pPr>
            <a:r>
              <a:rPr lang="en-US" sz="2990">
                <a:solidFill>
                  <a:srgbClr val="FFFFFF"/>
                </a:solidFill>
                <a:latin typeface="DM Sans"/>
                <a:ea typeface="DM Sans"/>
                <a:cs typeface="DM Sans"/>
                <a:sym typeface="DM Sans"/>
              </a:rPr>
              <a:t>Fixed locations result in limited coverage.</a:t>
            </a:r>
          </a:p>
          <a:p>
            <a:pPr algn="l" marL="645542" indent="-322771" lvl="1">
              <a:lnSpc>
                <a:spcPts val="4126"/>
              </a:lnSpc>
              <a:buFont typeface="Arial"/>
              <a:buChar char="•"/>
            </a:pPr>
            <a:r>
              <a:rPr lang="en-US" sz="2990">
                <a:solidFill>
                  <a:srgbClr val="FFFFFF"/>
                </a:solidFill>
                <a:latin typeface="DM Sans"/>
                <a:ea typeface="DM Sans"/>
                <a:cs typeface="DM Sans"/>
                <a:sym typeface="DM Sans"/>
              </a:rPr>
              <a:t>Ineffective in remote or inaccessible areas.</a:t>
            </a:r>
          </a:p>
          <a:p>
            <a:pPr algn="l" marL="645542" indent="-322771" lvl="1">
              <a:lnSpc>
                <a:spcPts val="4126"/>
              </a:lnSpc>
              <a:buFont typeface="Arial"/>
              <a:buChar char="•"/>
            </a:pPr>
            <a:r>
              <a:rPr lang="en-US" sz="2990">
                <a:solidFill>
                  <a:srgbClr val="FFFFFF"/>
                </a:solidFill>
                <a:latin typeface="DM Sans"/>
                <a:ea typeface="DM Sans"/>
                <a:cs typeface="DM Sans"/>
                <a:sym typeface="DM Sans"/>
              </a:rPr>
              <a:t>Performance degrades in extreme weather conditions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42412" y="1389063"/>
            <a:ext cx="6757392" cy="903592"/>
          </a:xfrm>
          <a:prstGeom prst="rect">
            <a:avLst/>
          </a:prstGeom>
        </p:spPr>
        <p:txBody>
          <a:bodyPr anchor="t" rtlCol="false" tIns="0" lIns="0" bIns="0" rIns="0">
            <a:spAutoFit/>
          </a:bodyPr>
          <a:lstStyle/>
          <a:p>
            <a:pPr algn="ctr">
              <a:lnSpc>
                <a:spcPts val="7420"/>
              </a:lnSpc>
            </a:pPr>
            <a:r>
              <a:rPr lang="en-US" sz="5300" b="true">
                <a:solidFill>
                  <a:srgbClr val="FFFBFB"/>
                </a:solidFill>
                <a:latin typeface="Canva Sans Bold"/>
                <a:ea typeface="Canva Sans Bold"/>
                <a:cs typeface="Canva Sans Bold"/>
                <a:sym typeface="Canva Sans Bold"/>
              </a:rPr>
              <a:t> Dataset : Forest Fire</a:t>
            </a:r>
          </a:p>
        </p:txBody>
      </p:sp>
      <p:sp>
        <p:nvSpPr>
          <p:cNvPr name="TextBox 4" id="4"/>
          <p:cNvSpPr txBox="true"/>
          <p:nvPr/>
        </p:nvSpPr>
        <p:spPr>
          <a:xfrm rot="0">
            <a:off x="1401212" y="2423713"/>
            <a:ext cx="16230600" cy="7132319"/>
          </a:xfrm>
          <a:prstGeom prst="rect">
            <a:avLst/>
          </a:prstGeom>
        </p:spPr>
        <p:txBody>
          <a:bodyPr anchor="t" rtlCol="false" tIns="0" lIns="0" bIns="0" rIns="0">
            <a:spAutoFit/>
          </a:bodyPr>
          <a:lstStyle/>
          <a:p>
            <a:pPr algn="l">
              <a:lnSpc>
                <a:spcPts val="3780"/>
              </a:lnSpc>
            </a:pPr>
            <a:r>
              <a:rPr lang="en-US" sz="2700">
                <a:solidFill>
                  <a:srgbClr val="FFFBFB"/>
                </a:solidFill>
                <a:latin typeface="Canva Sans"/>
                <a:ea typeface="Canva Sans"/>
                <a:cs typeface="Canva Sans"/>
                <a:sym typeface="Canva Sans"/>
              </a:rPr>
              <a:t>Dataset Name: Forest Fire Dataset</a:t>
            </a:r>
          </a:p>
          <a:p>
            <a:pPr algn="l">
              <a:lnSpc>
                <a:spcPts val="3780"/>
              </a:lnSpc>
            </a:pPr>
            <a:r>
              <a:rPr lang="en-US" sz="2700">
                <a:solidFill>
                  <a:srgbClr val="FFFBFB"/>
                </a:solidFill>
                <a:latin typeface="Canva Sans"/>
                <a:ea typeface="Canva Sans"/>
                <a:cs typeface="Canva Sans"/>
                <a:sym typeface="Canva Sans"/>
              </a:rPr>
              <a:t>Source: </a:t>
            </a:r>
            <a:r>
              <a:rPr lang="en-US" sz="2700" u="sng">
                <a:solidFill>
                  <a:srgbClr val="FFFBFB"/>
                </a:solidFill>
                <a:latin typeface="Canva Sans"/>
                <a:ea typeface="Canva Sans"/>
                <a:cs typeface="Canva Sans"/>
                <a:sym typeface="Canva Sans"/>
                <a:hlinkClick r:id="rId4" tooltip="https://www.kaggle.com/datasets/alik05/forest-fire-dataset"/>
              </a:rPr>
              <a:t>Kaggle</a:t>
            </a:r>
            <a:r>
              <a:rPr lang="en-US" sz="2700">
                <a:solidFill>
                  <a:srgbClr val="FFFBFB"/>
                </a:solidFill>
                <a:latin typeface="Canva Sans"/>
                <a:ea typeface="Canva Sans"/>
                <a:cs typeface="Canva Sans"/>
                <a:sym typeface="Canva Sans"/>
              </a:rPr>
              <a:t> - (</a:t>
            </a:r>
            <a:r>
              <a:rPr lang="en-US" sz="2700" u="sng">
                <a:solidFill>
                  <a:srgbClr val="FFFBFB"/>
                </a:solidFill>
                <a:latin typeface="Canva Sans"/>
                <a:ea typeface="Canva Sans"/>
                <a:cs typeface="Canva Sans"/>
                <a:sym typeface="Canva Sans"/>
                <a:hlinkClick r:id="rId5" tooltip="https://www.kaggle.com/datasets/alik05/forest-fire-dataset"/>
              </a:rPr>
              <a:t>https://www.kaggle.com/datasets/alik05/forest-fire-dataset</a:t>
            </a:r>
            <a:r>
              <a:rPr lang="en-US" sz="2700">
                <a:solidFill>
                  <a:srgbClr val="FFFBFB"/>
                </a:solidFill>
                <a:latin typeface="Canva Sans"/>
                <a:ea typeface="Canva Sans"/>
                <a:cs typeface="Canva Sans"/>
                <a:sym typeface="Canva Sans"/>
              </a:rPr>
              <a:t>)</a:t>
            </a:r>
          </a:p>
          <a:p>
            <a:pPr algn="l">
              <a:lnSpc>
                <a:spcPts val="3780"/>
              </a:lnSpc>
            </a:pPr>
          </a:p>
          <a:p>
            <a:pPr algn="l">
              <a:lnSpc>
                <a:spcPts val="3780"/>
              </a:lnSpc>
            </a:pPr>
            <a:r>
              <a:rPr lang="en-US" sz="2700">
                <a:solidFill>
                  <a:srgbClr val="FFFBFB"/>
                </a:solidFill>
                <a:latin typeface="Canva Sans"/>
                <a:ea typeface="Canva Sans"/>
                <a:cs typeface="Canva Sans"/>
                <a:sym typeface="Canva Sans"/>
              </a:rPr>
              <a:t>Dataset Structure</a:t>
            </a:r>
          </a:p>
          <a:p>
            <a:pPr algn="l" marL="582940" indent="-291470" lvl="1">
              <a:lnSpc>
                <a:spcPts val="3780"/>
              </a:lnSpc>
              <a:buFont typeface="Arial"/>
              <a:buChar char="•"/>
            </a:pPr>
            <a:r>
              <a:rPr lang="en-US" sz="2700">
                <a:solidFill>
                  <a:srgbClr val="FFFBFB"/>
                </a:solidFill>
                <a:latin typeface="Canva Sans"/>
                <a:ea typeface="Canva Sans"/>
                <a:cs typeface="Canva Sans"/>
                <a:sym typeface="Canva Sans"/>
              </a:rPr>
              <a:t>Training Set:</a:t>
            </a:r>
          </a:p>
          <a:p>
            <a:pPr algn="l" marL="1165879" indent="-388626" lvl="2">
              <a:lnSpc>
                <a:spcPts val="3780"/>
              </a:lnSpc>
              <a:buFont typeface="Arial"/>
              <a:buChar char="⚬"/>
            </a:pPr>
            <a:r>
              <a:rPr lang="en-US" sz="2700">
                <a:solidFill>
                  <a:srgbClr val="FFFBFB"/>
                </a:solidFill>
                <a:latin typeface="Canva Sans"/>
                <a:ea typeface="Canva Sans"/>
                <a:cs typeface="Canva Sans"/>
                <a:sym typeface="Canva Sans"/>
              </a:rPr>
              <a:t>fire/ → 760 images (Forest areas with fire)</a:t>
            </a:r>
          </a:p>
          <a:p>
            <a:pPr algn="l" marL="1165879" indent="-388626" lvl="2">
              <a:lnSpc>
                <a:spcPts val="3780"/>
              </a:lnSpc>
              <a:buFont typeface="Arial"/>
              <a:buChar char="⚬"/>
            </a:pPr>
            <a:r>
              <a:rPr lang="en-US" sz="2700">
                <a:solidFill>
                  <a:srgbClr val="FFFBFB"/>
                </a:solidFill>
                <a:latin typeface="Canva Sans"/>
                <a:ea typeface="Canva Sans"/>
                <a:cs typeface="Canva Sans"/>
                <a:sym typeface="Canva Sans"/>
              </a:rPr>
              <a:t>nofire/ → 760 images (Forest areas without fire)</a:t>
            </a:r>
          </a:p>
          <a:p>
            <a:pPr algn="l" marL="582940" indent="-291470" lvl="1">
              <a:lnSpc>
                <a:spcPts val="3780"/>
              </a:lnSpc>
              <a:buFont typeface="Arial"/>
              <a:buChar char="•"/>
            </a:pPr>
            <a:r>
              <a:rPr lang="en-US" sz="2700">
                <a:solidFill>
                  <a:srgbClr val="FFFBFB"/>
                </a:solidFill>
                <a:latin typeface="Canva Sans"/>
                <a:ea typeface="Canva Sans"/>
                <a:cs typeface="Canva Sans"/>
                <a:sym typeface="Canva Sans"/>
              </a:rPr>
              <a:t>Testing Set:</a:t>
            </a:r>
          </a:p>
          <a:p>
            <a:pPr algn="l" marL="1165879" indent="-388626" lvl="2">
              <a:lnSpc>
                <a:spcPts val="3780"/>
              </a:lnSpc>
              <a:buFont typeface="Arial"/>
              <a:buChar char="⚬"/>
            </a:pPr>
            <a:r>
              <a:rPr lang="en-US" sz="2700">
                <a:solidFill>
                  <a:srgbClr val="FFFBFB"/>
                </a:solidFill>
                <a:latin typeface="Canva Sans"/>
                <a:ea typeface="Canva Sans"/>
                <a:cs typeface="Canva Sans"/>
                <a:sym typeface="Canva Sans"/>
              </a:rPr>
              <a:t>380 images (Mixed fire &amp; nofire images, filenames indicate labels)</a:t>
            </a:r>
          </a:p>
          <a:p>
            <a:pPr algn="l" marL="1165879" indent="-388626" lvl="2">
              <a:lnSpc>
                <a:spcPts val="3780"/>
              </a:lnSpc>
              <a:buFont typeface="Arial"/>
              <a:buChar char="⚬"/>
            </a:pPr>
            <a:r>
              <a:rPr lang="en-US" sz="2700">
                <a:solidFill>
                  <a:srgbClr val="FFFBFB"/>
                </a:solidFill>
                <a:latin typeface="Canva Sans"/>
                <a:ea typeface="Canva Sans"/>
                <a:cs typeface="Canva Sans"/>
                <a:sym typeface="Canva Sans"/>
              </a:rPr>
              <a:t>No subfolders, images are named as fire_XXXX.jpg or nofire_XXXX.jpg</a:t>
            </a:r>
          </a:p>
          <a:p>
            <a:pPr algn="l">
              <a:lnSpc>
                <a:spcPts val="3780"/>
              </a:lnSpc>
            </a:pPr>
            <a:r>
              <a:rPr lang="en-US" sz="2700">
                <a:solidFill>
                  <a:srgbClr val="FFFBFB"/>
                </a:solidFill>
                <a:latin typeface="Canva Sans"/>
                <a:ea typeface="Canva Sans"/>
                <a:cs typeface="Canva Sans"/>
                <a:sym typeface="Canva Sans"/>
              </a:rPr>
              <a:t>Image Properties</a:t>
            </a:r>
          </a:p>
          <a:p>
            <a:pPr algn="l" marL="582940" indent="-291470" lvl="1">
              <a:lnSpc>
                <a:spcPts val="3780"/>
              </a:lnSpc>
              <a:buFont typeface="Arial"/>
              <a:buChar char="•"/>
            </a:pPr>
            <a:r>
              <a:rPr lang="en-US" sz="2700">
                <a:solidFill>
                  <a:srgbClr val="FFFBFB"/>
                </a:solidFill>
                <a:latin typeface="Canva Sans"/>
                <a:ea typeface="Canva Sans"/>
                <a:cs typeface="Canva Sans"/>
                <a:sym typeface="Canva Sans"/>
              </a:rPr>
              <a:t>File Type: .jpg</a:t>
            </a:r>
          </a:p>
          <a:p>
            <a:pPr algn="l" marL="582940" indent="-291470" lvl="1">
              <a:lnSpc>
                <a:spcPts val="3780"/>
              </a:lnSpc>
              <a:buFont typeface="Arial"/>
              <a:buChar char="•"/>
            </a:pPr>
            <a:r>
              <a:rPr lang="en-US" sz="2700">
                <a:solidFill>
                  <a:srgbClr val="FFFBFB"/>
                </a:solidFill>
                <a:latin typeface="Canva Sans"/>
                <a:ea typeface="Canva Sans"/>
                <a:cs typeface="Canva Sans"/>
                <a:sym typeface="Canva Sans"/>
              </a:rPr>
              <a:t>Image Size: Varies (resized to 128x128 for model training)</a:t>
            </a:r>
          </a:p>
          <a:p>
            <a:pPr algn="l" marL="582940" indent="-291470" lvl="1">
              <a:lnSpc>
                <a:spcPts val="3780"/>
              </a:lnSpc>
              <a:buFont typeface="Arial"/>
              <a:buChar char="•"/>
            </a:pPr>
            <a:r>
              <a:rPr lang="en-US" sz="2700">
                <a:solidFill>
                  <a:srgbClr val="FFFBFB"/>
                </a:solidFill>
                <a:latin typeface="Canva Sans"/>
                <a:ea typeface="Canva Sans"/>
                <a:cs typeface="Canva Sans"/>
                <a:sym typeface="Canva Sans"/>
              </a:rPr>
              <a:t>Color Mode: RGB (3 channels)</a:t>
            </a:r>
          </a:p>
          <a:p>
            <a:pPr algn="l">
              <a:lnSpc>
                <a:spcPts val="378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097133" y="1312958"/>
            <a:ext cx="14093733" cy="7945342"/>
          </a:xfrm>
          <a:custGeom>
            <a:avLst/>
            <a:gdLst/>
            <a:ahLst/>
            <a:cxnLst/>
            <a:rect r="r" b="b" t="t" l="l"/>
            <a:pathLst>
              <a:path h="7945342" w="14093733">
                <a:moveTo>
                  <a:pt x="0" y="0"/>
                </a:moveTo>
                <a:lnTo>
                  <a:pt x="14093734" y="0"/>
                </a:lnTo>
                <a:lnTo>
                  <a:pt x="14093734" y="7945342"/>
                </a:lnTo>
                <a:lnTo>
                  <a:pt x="0" y="7945342"/>
                </a:lnTo>
                <a:lnTo>
                  <a:pt x="0" y="0"/>
                </a:lnTo>
                <a:close/>
              </a:path>
            </a:pathLst>
          </a:custGeom>
          <a:blipFill>
            <a:blip r:embed="rId4"/>
            <a:stretch>
              <a:fillRect l="0" t="0" r="0" b="0"/>
            </a:stretch>
          </a:blipFill>
        </p:spPr>
      </p:sp>
      <p:sp>
        <p:nvSpPr>
          <p:cNvPr name="TextBox 5" id="5"/>
          <p:cNvSpPr txBox="true"/>
          <p:nvPr/>
        </p:nvSpPr>
        <p:spPr>
          <a:xfrm rot="0">
            <a:off x="6948565" y="403543"/>
            <a:ext cx="3765911" cy="637313"/>
          </a:xfrm>
          <a:prstGeom prst="rect">
            <a:avLst/>
          </a:prstGeom>
        </p:spPr>
        <p:txBody>
          <a:bodyPr anchor="t" rtlCol="false" tIns="0" lIns="0" bIns="0" rIns="0">
            <a:spAutoFit/>
          </a:bodyPr>
          <a:lstStyle/>
          <a:p>
            <a:pPr algn="ctr">
              <a:lnSpc>
                <a:spcPts val="5227"/>
              </a:lnSpc>
              <a:spcBef>
                <a:spcPct val="0"/>
              </a:spcBef>
            </a:pPr>
            <a:r>
              <a:rPr lang="en-US" b="true" sz="3787">
                <a:solidFill>
                  <a:srgbClr val="FFFFFF"/>
                </a:solidFill>
                <a:latin typeface="DM Sans Bold"/>
                <a:ea typeface="DM Sans Bold"/>
                <a:cs typeface="DM Sans Bold"/>
                <a:sym typeface="DM Sans Bold"/>
              </a:rPr>
              <a:t>Training:</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696658" y="1758821"/>
            <a:ext cx="6894683" cy="7325601"/>
          </a:xfrm>
          <a:custGeom>
            <a:avLst/>
            <a:gdLst/>
            <a:ahLst/>
            <a:cxnLst/>
            <a:rect r="r" b="b" t="t" l="l"/>
            <a:pathLst>
              <a:path h="7325601" w="6894683">
                <a:moveTo>
                  <a:pt x="0" y="0"/>
                </a:moveTo>
                <a:lnTo>
                  <a:pt x="6894684" y="0"/>
                </a:lnTo>
                <a:lnTo>
                  <a:pt x="6894684" y="7325601"/>
                </a:lnTo>
                <a:lnTo>
                  <a:pt x="0" y="7325601"/>
                </a:lnTo>
                <a:lnTo>
                  <a:pt x="0" y="0"/>
                </a:lnTo>
                <a:close/>
              </a:path>
            </a:pathLst>
          </a:custGeom>
          <a:blipFill>
            <a:blip r:embed="rId4"/>
            <a:stretch>
              <a:fillRect l="0" t="0" r="0" b="0"/>
            </a:stretch>
          </a:blipFill>
        </p:spPr>
      </p:sp>
      <p:sp>
        <p:nvSpPr>
          <p:cNvPr name="TextBox 5" id="5"/>
          <p:cNvSpPr txBox="true"/>
          <p:nvPr/>
        </p:nvSpPr>
        <p:spPr>
          <a:xfrm rot="0">
            <a:off x="8250485" y="962025"/>
            <a:ext cx="1787029" cy="637313"/>
          </a:xfrm>
          <a:prstGeom prst="rect">
            <a:avLst/>
          </a:prstGeom>
        </p:spPr>
        <p:txBody>
          <a:bodyPr anchor="t" rtlCol="false" tIns="0" lIns="0" bIns="0" rIns="0">
            <a:spAutoFit/>
          </a:bodyPr>
          <a:lstStyle/>
          <a:p>
            <a:pPr algn="ctr">
              <a:lnSpc>
                <a:spcPts val="5227"/>
              </a:lnSpc>
              <a:spcBef>
                <a:spcPct val="0"/>
              </a:spcBef>
            </a:pPr>
            <a:r>
              <a:rPr lang="en-US" b="true" sz="3787">
                <a:solidFill>
                  <a:srgbClr val="FFFFFF"/>
                </a:solidFill>
                <a:latin typeface="DM Sans Bold"/>
                <a:ea typeface="DM Sans Bold"/>
                <a:cs typeface="DM Sans Bold"/>
                <a:sym typeface="DM Sans Bold"/>
              </a:rPr>
              <a:t>Testing: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6878975" y="611095"/>
            <a:ext cx="13393140" cy="1956381"/>
          </a:xfrm>
          <a:prstGeom prst="rect">
            <a:avLst/>
          </a:prstGeom>
        </p:spPr>
        <p:txBody>
          <a:bodyPr anchor="t" rtlCol="false" tIns="0" lIns="0" bIns="0" rIns="0">
            <a:spAutoFit/>
          </a:bodyPr>
          <a:lstStyle/>
          <a:p>
            <a:pPr algn="l">
              <a:lnSpc>
                <a:spcPts val="7711"/>
              </a:lnSpc>
            </a:pPr>
            <a:r>
              <a:rPr lang="en-US" sz="6426" b="true">
                <a:solidFill>
                  <a:srgbClr val="56AEFF"/>
                </a:solidFill>
                <a:latin typeface="Now Bold"/>
                <a:ea typeface="Now Bold"/>
                <a:cs typeface="Now Bold"/>
                <a:sym typeface="Now Bold"/>
              </a:rPr>
              <a:t>RESULTS:</a:t>
            </a:r>
          </a:p>
          <a:p>
            <a:pPr algn="l" marL="0" indent="0" lvl="0">
              <a:lnSpc>
                <a:spcPts val="7711"/>
              </a:lnSpc>
              <a:spcBef>
                <a:spcPct val="0"/>
              </a:spcBef>
            </a:pPr>
          </a:p>
        </p:txBody>
      </p:sp>
      <p:sp>
        <p:nvSpPr>
          <p:cNvPr name="Freeform 3" id="3"/>
          <p:cNvSpPr/>
          <p:nvPr/>
        </p:nvSpPr>
        <p:spPr>
          <a:xfrm flipH="false" flipV="false" rot="0">
            <a:off x="14826719" y="-1548063"/>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1077" y="4001399"/>
            <a:ext cx="9022923" cy="4477626"/>
          </a:xfrm>
          <a:custGeom>
            <a:avLst/>
            <a:gdLst/>
            <a:ahLst/>
            <a:cxnLst/>
            <a:rect r="r" b="b" t="t" l="l"/>
            <a:pathLst>
              <a:path h="4477626" w="9022923">
                <a:moveTo>
                  <a:pt x="0" y="0"/>
                </a:moveTo>
                <a:lnTo>
                  <a:pt x="9022923" y="0"/>
                </a:lnTo>
                <a:lnTo>
                  <a:pt x="9022923" y="4477625"/>
                </a:lnTo>
                <a:lnTo>
                  <a:pt x="0" y="4477625"/>
                </a:lnTo>
                <a:lnTo>
                  <a:pt x="0" y="0"/>
                </a:lnTo>
                <a:close/>
              </a:path>
            </a:pathLst>
          </a:custGeom>
          <a:blipFill>
            <a:blip r:embed="rId4"/>
            <a:stretch>
              <a:fillRect l="0" t="0" r="0" b="0"/>
            </a:stretch>
          </a:blipFill>
        </p:spPr>
      </p:sp>
      <p:sp>
        <p:nvSpPr>
          <p:cNvPr name="TextBox 6" id="6"/>
          <p:cNvSpPr txBox="true"/>
          <p:nvPr/>
        </p:nvSpPr>
        <p:spPr>
          <a:xfrm rot="0">
            <a:off x="9608657" y="2732153"/>
            <a:ext cx="8679343" cy="3782087"/>
          </a:xfrm>
          <a:prstGeom prst="rect">
            <a:avLst/>
          </a:prstGeom>
        </p:spPr>
        <p:txBody>
          <a:bodyPr anchor="t" rtlCol="false" tIns="0" lIns="0" bIns="0" rIns="0">
            <a:spAutoFit/>
          </a:bodyPr>
          <a:lstStyle/>
          <a:p>
            <a:pPr algn="l">
              <a:lnSpc>
                <a:spcPts val="4399"/>
              </a:lnSpc>
            </a:pPr>
            <a:r>
              <a:rPr lang="en-US" b="true" sz="3187">
                <a:solidFill>
                  <a:srgbClr val="FFFFFF"/>
                </a:solidFill>
                <a:latin typeface="DM Sans Bold"/>
                <a:ea typeface="DM Sans Bold"/>
                <a:cs typeface="DM Sans Bold"/>
                <a:sym typeface="DM Sans Bold"/>
              </a:rPr>
              <a:t>1)</a:t>
            </a:r>
            <a:r>
              <a:rPr lang="en-US" b="true" sz="3187">
                <a:solidFill>
                  <a:srgbClr val="FFFFFF"/>
                </a:solidFill>
                <a:latin typeface="DM Sans Bold"/>
                <a:ea typeface="DM Sans Bold"/>
                <a:cs typeface="DM Sans Bold"/>
                <a:sym typeface="DM Sans Bold"/>
              </a:rPr>
              <a:t>Faster Detection &amp; Mission Time:</a:t>
            </a:r>
          </a:p>
          <a:p>
            <a:pPr algn="l">
              <a:lnSpc>
                <a:spcPts val="3571"/>
              </a:lnSpc>
            </a:pPr>
            <a:r>
              <a:rPr lang="en-US" sz="2587">
                <a:solidFill>
                  <a:srgbClr val="FFFFFF"/>
                </a:solidFill>
                <a:latin typeface="DM Sans"/>
                <a:ea typeface="DM Sans"/>
                <a:cs typeface="DM Sans"/>
                <a:sym typeface="DM Sans"/>
              </a:rPr>
              <a:t> Increasing swarms from 3 to 7 reduces detection time from 41.82 to 24.13 minutes and mission time from 107.01 to 71.56 minutes.</a:t>
            </a:r>
          </a:p>
          <a:p>
            <a:pPr algn="l">
              <a:lnSpc>
                <a:spcPts val="3571"/>
              </a:lnSpc>
            </a:pPr>
          </a:p>
          <a:p>
            <a:pPr algn="l">
              <a:lnSpc>
                <a:spcPts val="4399"/>
              </a:lnSpc>
            </a:pPr>
            <a:r>
              <a:rPr lang="en-US" b="true" sz="3187">
                <a:solidFill>
                  <a:srgbClr val="FFFFFF"/>
                </a:solidFill>
                <a:latin typeface="DM Sans Bold"/>
                <a:ea typeface="DM Sans Bold"/>
                <a:cs typeface="DM Sans Bold"/>
                <a:sym typeface="DM Sans Bold"/>
              </a:rPr>
              <a:t>2)Better Fire Containment:</a:t>
            </a:r>
          </a:p>
          <a:p>
            <a:pPr algn="l">
              <a:lnSpc>
                <a:spcPts val="3571"/>
              </a:lnSpc>
            </a:pPr>
            <a:r>
              <a:rPr lang="en-US" b="true" sz="2587">
                <a:solidFill>
                  <a:srgbClr val="FFFFFF"/>
                </a:solidFill>
                <a:latin typeface="DM Sans Bold"/>
                <a:ea typeface="DM Sans Bold"/>
                <a:cs typeface="DM Sans Bold"/>
                <a:sym typeface="DM Sans Bold"/>
              </a:rPr>
              <a:t> </a:t>
            </a:r>
            <a:r>
              <a:rPr lang="en-US" sz="2587">
                <a:solidFill>
                  <a:srgbClr val="FFFFFF"/>
                </a:solidFill>
                <a:latin typeface="DM Sans"/>
                <a:ea typeface="DM Sans"/>
                <a:cs typeface="DM Sans"/>
                <a:sym typeface="DM Sans"/>
              </a:rPr>
              <a:t>The Fire Expansion Ratio (FER) drops from 1.029 to 0.477, indicating improved fire containment with more swarms.</a:t>
            </a:r>
          </a:p>
        </p:txBody>
      </p:sp>
      <p:sp>
        <p:nvSpPr>
          <p:cNvPr name="Freeform 7" id="7"/>
          <p:cNvSpPr/>
          <p:nvPr/>
        </p:nvSpPr>
        <p:spPr>
          <a:xfrm flipH="false" flipV="false" rot="0">
            <a:off x="1220822" y="1920441"/>
            <a:ext cx="6823432" cy="1737725"/>
          </a:xfrm>
          <a:custGeom>
            <a:avLst/>
            <a:gdLst/>
            <a:ahLst/>
            <a:cxnLst/>
            <a:rect r="r" b="b" t="t" l="l"/>
            <a:pathLst>
              <a:path h="1737725" w="6823432">
                <a:moveTo>
                  <a:pt x="0" y="0"/>
                </a:moveTo>
                <a:lnTo>
                  <a:pt x="6823433" y="0"/>
                </a:lnTo>
                <a:lnTo>
                  <a:pt x="6823433" y="1737725"/>
                </a:lnTo>
                <a:lnTo>
                  <a:pt x="0" y="1737725"/>
                </a:lnTo>
                <a:lnTo>
                  <a:pt x="0" y="0"/>
                </a:lnTo>
                <a:close/>
              </a:path>
            </a:pathLst>
          </a:custGeom>
          <a:blipFill>
            <a:blip r:embed="rId5"/>
            <a:stretch>
              <a:fillRect l="-5745" t="-13535" r="-4309" b="-6767"/>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4826719" y="-1548063"/>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8251" y="2723234"/>
            <a:ext cx="6561804" cy="2369196"/>
          </a:xfrm>
          <a:custGeom>
            <a:avLst/>
            <a:gdLst/>
            <a:ahLst/>
            <a:cxnLst/>
            <a:rect r="r" b="b" t="t" l="l"/>
            <a:pathLst>
              <a:path h="2369196" w="6561804">
                <a:moveTo>
                  <a:pt x="0" y="0"/>
                </a:moveTo>
                <a:lnTo>
                  <a:pt x="6561803" y="0"/>
                </a:lnTo>
                <a:lnTo>
                  <a:pt x="6561803" y="2369195"/>
                </a:lnTo>
                <a:lnTo>
                  <a:pt x="0" y="2369195"/>
                </a:lnTo>
                <a:lnTo>
                  <a:pt x="0" y="0"/>
                </a:lnTo>
                <a:close/>
              </a:path>
            </a:pathLst>
          </a:custGeom>
          <a:blipFill>
            <a:blip r:embed="rId4"/>
            <a:stretch>
              <a:fillRect l="0" t="0" r="0" b="0"/>
            </a:stretch>
          </a:blipFill>
        </p:spPr>
      </p:sp>
      <p:sp>
        <p:nvSpPr>
          <p:cNvPr name="Freeform 5" id="5"/>
          <p:cNvSpPr/>
          <p:nvPr/>
        </p:nvSpPr>
        <p:spPr>
          <a:xfrm flipH="false" flipV="false" rot="0">
            <a:off x="8380833" y="1337068"/>
            <a:ext cx="9603535" cy="5690094"/>
          </a:xfrm>
          <a:custGeom>
            <a:avLst/>
            <a:gdLst/>
            <a:ahLst/>
            <a:cxnLst/>
            <a:rect r="r" b="b" t="t" l="l"/>
            <a:pathLst>
              <a:path h="5690094" w="9603535">
                <a:moveTo>
                  <a:pt x="0" y="0"/>
                </a:moveTo>
                <a:lnTo>
                  <a:pt x="9603534" y="0"/>
                </a:lnTo>
                <a:lnTo>
                  <a:pt x="9603534" y="5690094"/>
                </a:lnTo>
                <a:lnTo>
                  <a:pt x="0" y="5690094"/>
                </a:lnTo>
                <a:lnTo>
                  <a:pt x="0" y="0"/>
                </a:lnTo>
                <a:close/>
              </a:path>
            </a:pathLst>
          </a:custGeom>
          <a:blipFill>
            <a:blip r:embed="rId5"/>
            <a:stretch>
              <a:fillRect l="0" t="0" r="0" b="0"/>
            </a:stretch>
          </a:blipFill>
        </p:spPr>
      </p:sp>
      <p:sp>
        <p:nvSpPr>
          <p:cNvPr name="TextBox 6" id="6"/>
          <p:cNvSpPr txBox="true"/>
          <p:nvPr/>
        </p:nvSpPr>
        <p:spPr>
          <a:xfrm rot="0">
            <a:off x="5946477" y="544420"/>
            <a:ext cx="6395046" cy="680366"/>
          </a:xfrm>
          <a:prstGeom prst="rect">
            <a:avLst/>
          </a:prstGeom>
        </p:spPr>
        <p:txBody>
          <a:bodyPr anchor="t" rtlCol="false" tIns="0" lIns="0" bIns="0" rIns="0">
            <a:spAutoFit/>
          </a:bodyPr>
          <a:lstStyle/>
          <a:p>
            <a:pPr algn="ctr">
              <a:lnSpc>
                <a:spcPts val="5503"/>
              </a:lnSpc>
              <a:spcBef>
                <a:spcPct val="0"/>
              </a:spcBef>
            </a:pPr>
            <a:r>
              <a:rPr lang="en-US" b="true" sz="3987">
                <a:solidFill>
                  <a:srgbClr val="FFFFFF"/>
                </a:solidFill>
                <a:latin typeface="DM Sans Bold"/>
                <a:ea typeface="DM Sans Bold"/>
                <a:cs typeface="DM Sans Bold"/>
                <a:sym typeface="DM Sans Bold"/>
              </a:rPr>
              <a:t>Performance Comparison:</a:t>
            </a:r>
          </a:p>
        </p:txBody>
      </p:sp>
      <p:sp>
        <p:nvSpPr>
          <p:cNvPr name="TextBox 7" id="7"/>
          <p:cNvSpPr txBox="true"/>
          <p:nvPr/>
        </p:nvSpPr>
        <p:spPr>
          <a:xfrm rot="0">
            <a:off x="818427" y="7091819"/>
            <a:ext cx="16917606" cy="2562505"/>
          </a:xfrm>
          <a:prstGeom prst="rect">
            <a:avLst/>
          </a:prstGeom>
        </p:spPr>
        <p:txBody>
          <a:bodyPr anchor="t" rtlCol="false" tIns="0" lIns="0" bIns="0" rIns="0">
            <a:spAutoFit/>
          </a:bodyPr>
          <a:lstStyle/>
          <a:p>
            <a:pPr algn="l">
              <a:lnSpc>
                <a:spcPts val="3433"/>
              </a:lnSpc>
              <a:spcBef>
                <a:spcPct val="0"/>
              </a:spcBef>
            </a:pPr>
            <a:r>
              <a:rPr lang="en-US" sz="2487">
                <a:solidFill>
                  <a:srgbClr val="FFFFFF"/>
                </a:solidFill>
                <a:latin typeface="DM Sans"/>
                <a:ea typeface="DM Sans"/>
                <a:cs typeface="DM Sans"/>
                <a:sym typeface="DM Sans"/>
              </a:rPr>
              <a:t>Significant Improvement Over Traditional Methods:</a:t>
            </a:r>
          </a:p>
          <a:p>
            <a:pPr algn="l">
              <a:lnSpc>
                <a:spcPts val="3433"/>
              </a:lnSpc>
              <a:spcBef>
                <a:spcPct val="0"/>
              </a:spcBef>
            </a:pPr>
            <a:r>
              <a:rPr lang="en-US" sz="2487">
                <a:solidFill>
                  <a:srgbClr val="FFFFFF"/>
                </a:solidFill>
                <a:latin typeface="DM Sans"/>
                <a:ea typeface="DM Sans"/>
                <a:cs typeface="DM Sans"/>
                <a:sym typeface="DM Sans"/>
              </a:rPr>
              <a:t> The DSI-LNN  method reduces mean detection time from 52.63 to 24.13 minutes, mission time from 180.11 to 71.56 minutes, and FER from 1.319 to 0.477, outperforming traditional approaches like OMS-DFC.</a:t>
            </a:r>
          </a:p>
          <a:p>
            <a:pPr algn="l">
              <a:lnSpc>
                <a:spcPts val="3433"/>
              </a:lnSpc>
              <a:spcBef>
                <a:spcPct val="0"/>
              </a:spcBef>
            </a:pPr>
            <a:r>
              <a:rPr lang="en-US" sz="2487">
                <a:solidFill>
                  <a:srgbClr val="FFFFFF"/>
                </a:solidFill>
                <a:latin typeface="DM Sans"/>
                <a:ea typeface="DM Sans"/>
                <a:cs typeface="DM Sans"/>
                <a:sym typeface="DM Sans"/>
              </a:rPr>
              <a:t>Enhanced Consistency &amp; Efficiency:</a:t>
            </a:r>
          </a:p>
          <a:p>
            <a:pPr algn="l">
              <a:lnSpc>
                <a:spcPts val="3433"/>
              </a:lnSpc>
              <a:spcBef>
                <a:spcPct val="0"/>
              </a:spcBef>
            </a:pPr>
            <a:r>
              <a:rPr lang="en-US" sz="2487">
                <a:solidFill>
                  <a:srgbClr val="FFFFFF"/>
                </a:solidFill>
                <a:latin typeface="DM Sans"/>
                <a:ea typeface="DM Sans"/>
                <a:cs typeface="DM Sans"/>
                <a:sym typeface="DM Sans"/>
              </a:rPr>
              <a:t> The DSI-LNN cuts mission time by 60% and FER by 64%, providing faster fire detection and mitigation with significantly lower performance variability, ensuring more robust and consistent operations.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4826719" y="-1548063"/>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3498" y="2654305"/>
            <a:ext cx="5811908" cy="1629096"/>
          </a:xfrm>
          <a:custGeom>
            <a:avLst/>
            <a:gdLst/>
            <a:ahLst/>
            <a:cxnLst/>
            <a:rect r="r" b="b" t="t" l="l"/>
            <a:pathLst>
              <a:path h="1629096" w="5811908">
                <a:moveTo>
                  <a:pt x="0" y="0"/>
                </a:moveTo>
                <a:lnTo>
                  <a:pt x="5811908" y="0"/>
                </a:lnTo>
                <a:lnTo>
                  <a:pt x="5811908" y="1629095"/>
                </a:lnTo>
                <a:lnTo>
                  <a:pt x="0" y="1629095"/>
                </a:lnTo>
                <a:lnTo>
                  <a:pt x="0" y="0"/>
                </a:lnTo>
                <a:close/>
              </a:path>
            </a:pathLst>
          </a:custGeom>
          <a:blipFill>
            <a:blip r:embed="rId4"/>
            <a:stretch>
              <a:fillRect l="0" t="0" r="0" b="0"/>
            </a:stretch>
          </a:blipFill>
        </p:spPr>
      </p:sp>
      <p:sp>
        <p:nvSpPr>
          <p:cNvPr name="Freeform 5" id="5"/>
          <p:cNvSpPr/>
          <p:nvPr/>
        </p:nvSpPr>
        <p:spPr>
          <a:xfrm flipH="false" flipV="false" rot="0">
            <a:off x="6428299" y="1867258"/>
            <a:ext cx="11595257" cy="3203190"/>
          </a:xfrm>
          <a:custGeom>
            <a:avLst/>
            <a:gdLst/>
            <a:ahLst/>
            <a:cxnLst/>
            <a:rect r="r" b="b" t="t" l="l"/>
            <a:pathLst>
              <a:path h="3203190" w="11595257">
                <a:moveTo>
                  <a:pt x="0" y="0"/>
                </a:moveTo>
                <a:lnTo>
                  <a:pt x="11595258" y="0"/>
                </a:lnTo>
                <a:lnTo>
                  <a:pt x="11595258" y="3203189"/>
                </a:lnTo>
                <a:lnTo>
                  <a:pt x="0" y="3203189"/>
                </a:lnTo>
                <a:lnTo>
                  <a:pt x="0" y="0"/>
                </a:lnTo>
                <a:close/>
              </a:path>
            </a:pathLst>
          </a:custGeom>
          <a:blipFill>
            <a:blip r:embed="rId5"/>
            <a:stretch>
              <a:fillRect l="0" t="0" r="0" b="0"/>
            </a:stretch>
          </a:blipFill>
        </p:spPr>
      </p:sp>
      <p:sp>
        <p:nvSpPr>
          <p:cNvPr name="TextBox 6" id="6"/>
          <p:cNvSpPr txBox="true"/>
          <p:nvPr/>
        </p:nvSpPr>
        <p:spPr>
          <a:xfrm rot="0">
            <a:off x="1176480" y="544420"/>
            <a:ext cx="14933315" cy="713894"/>
          </a:xfrm>
          <a:prstGeom prst="rect">
            <a:avLst/>
          </a:prstGeom>
        </p:spPr>
        <p:txBody>
          <a:bodyPr anchor="t" rtlCol="false" tIns="0" lIns="0" bIns="0" rIns="0">
            <a:spAutoFit/>
          </a:bodyPr>
          <a:lstStyle/>
          <a:p>
            <a:pPr algn="ctr">
              <a:lnSpc>
                <a:spcPts val="5779"/>
              </a:lnSpc>
              <a:spcBef>
                <a:spcPct val="0"/>
              </a:spcBef>
            </a:pPr>
            <a:r>
              <a:rPr lang="en-US" b="true" sz="4187">
                <a:solidFill>
                  <a:srgbClr val="FFFFFF"/>
                </a:solidFill>
                <a:latin typeface="DM Sans Bold"/>
                <a:ea typeface="DM Sans Bold"/>
                <a:cs typeface="DM Sans Bold"/>
                <a:sym typeface="DM Sans Bold"/>
              </a:rPr>
              <a:t>Comparison of Different Models For Validating Forest Fires</a:t>
            </a:r>
          </a:p>
        </p:txBody>
      </p:sp>
      <p:sp>
        <p:nvSpPr>
          <p:cNvPr name="TextBox 7" id="7"/>
          <p:cNvSpPr txBox="true"/>
          <p:nvPr/>
        </p:nvSpPr>
        <p:spPr>
          <a:xfrm rot="0">
            <a:off x="283498" y="5459747"/>
            <a:ext cx="18004502" cy="3589301"/>
          </a:xfrm>
          <a:prstGeom prst="rect">
            <a:avLst/>
          </a:prstGeom>
        </p:spPr>
        <p:txBody>
          <a:bodyPr anchor="t" rtlCol="false" tIns="0" lIns="0" bIns="0" rIns="0">
            <a:spAutoFit/>
          </a:bodyPr>
          <a:lstStyle/>
          <a:p>
            <a:pPr algn="l">
              <a:lnSpc>
                <a:spcPts val="4123"/>
              </a:lnSpc>
            </a:pPr>
            <a:r>
              <a:rPr lang="en-US" sz="2987">
                <a:solidFill>
                  <a:srgbClr val="FFFFFF"/>
                </a:solidFill>
                <a:latin typeface="DM Sans"/>
                <a:ea typeface="DM Sans"/>
                <a:cs typeface="DM Sans"/>
                <a:sym typeface="DM Sans"/>
              </a:rPr>
              <a:t>High Accuracy &amp; Confidence:</a:t>
            </a:r>
          </a:p>
          <a:p>
            <a:pPr algn="l">
              <a:lnSpc>
                <a:spcPts val="4123"/>
              </a:lnSpc>
            </a:pPr>
            <a:r>
              <a:rPr lang="en-US" sz="2987">
                <a:solidFill>
                  <a:srgbClr val="FFFFFF"/>
                </a:solidFill>
                <a:latin typeface="DM Sans"/>
                <a:ea typeface="DM Sans"/>
                <a:cs typeface="DM Sans"/>
                <a:sym typeface="DM Sans"/>
              </a:rPr>
              <a:t> The LNN model consistently achieves over 90% confidence in predictions, demonstrating exceptional accuracy of 98.95% in detecting fire or no-fire scenarios across multiple test images.</a:t>
            </a:r>
          </a:p>
          <a:p>
            <a:pPr algn="l">
              <a:lnSpc>
                <a:spcPts val="4123"/>
              </a:lnSpc>
            </a:pPr>
          </a:p>
          <a:p>
            <a:pPr algn="l">
              <a:lnSpc>
                <a:spcPts val="4123"/>
              </a:lnSpc>
            </a:pPr>
            <a:r>
              <a:rPr lang="en-US" sz="2987">
                <a:solidFill>
                  <a:srgbClr val="FFFFFF"/>
                </a:solidFill>
                <a:latin typeface="DM Sans"/>
                <a:ea typeface="DM Sans"/>
                <a:cs typeface="DM Sans"/>
                <a:sym typeface="DM Sans"/>
              </a:rPr>
              <a:t>Fast &amp; Reliable Performance:</a:t>
            </a:r>
          </a:p>
          <a:p>
            <a:pPr algn="l">
              <a:lnSpc>
                <a:spcPts val="4123"/>
              </a:lnSpc>
            </a:pPr>
            <a:r>
              <a:rPr lang="en-US" sz="2987">
                <a:solidFill>
                  <a:srgbClr val="FFFFFF"/>
                </a:solidFill>
                <a:latin typeface="DM Sans"/>
                <a:ea typeface="DM Sans"/>
                <a:cs typeface="DM Sans"/>
                <a:sym typeface="DM Sans"/>
              </a:rPr>
              <a:t>  LNN offers fast, reliable predictions, making it an ideal solution for real-time forest fire monitoring and early warnings.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690640" y="-1543050"/>
            <a:ext cx="19210521" cy="4453378"/>
            <a:chOff x="0" y="0"/>
            <a:chExt cx="5059561" cy="1172906"/>
          </a:xfrm>
        </p:grpSpPr>
        <p:sp>
          <p:nvSpPr>
            <p:cNvPr name="Freeform 3" id="3"/>
            <p:cNvSpPr/>
            <p:nvPr/>
          </p:nvSpPr>
          <p:spPr>
            <a:xfrm flipH="false" flipV="false" rot="0">
              <a:off x="0" y="0"/>
              <a:ext cx="5059561" cy="1172906"/>
            </a:xfrm>
            <a:custGeom>
              <a:avLst/>
              <a:gdLst/>
              <a:ahLst/>
              <a:cxnLst/>
              <a:rect r="r" b="b" t="t" l="l"/>
              <a:pathLst>
                <a:path h="1172906" w="5059561">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sp>
        <p:sp>
          <p:nvSpPr>
            <p:cNvPr name="TextBox 4" id="4"/>
            <p:cNvSpPr txBox="true"/>
            <p:nvPr/>
          </p:nvSpPr>
          <p:spPr>
            <a:xfrm>
              <a:off x="0" y="-38100"/>
              <a:ext cx="5059561" cy="1211006"/>
            </a:xfrm>
            <a:prstGeom prst="rect">
              <a:avLst/>
            </a:prstGeom>
          </p:spPr>
          <p:txBody>
            <a:bodyPr anchor="ctr" rtlCol="false" tIns="50800" lIns="50800" bIns="50800" rIns="50800"/>
            <a:lstStyle/>
            <a:p>
              <a:pPr algn="ctr">
                <a:lnSpc>
                  <a:spcPts val="2605"/>
                </a:lnSpc>
              </a:pPr>
            </a:p>
          </p:txBody>
        </p:sp>
      </p:grpSp>
      <p:sp>
        <p:nvSpPr>
          <p:cNvPr name="TextBox 5" id="5"/>
          <p:cNvSpPr txBox="true"/>
          <p:nvPr/>
        </p:nvSpPr>
        <p:spPr>
          <a:xfrm rot="0">
            <a:off x="3919280" y="1626663"/>
            <a:ext cx="10450651" cy="739775"/>
          </a:xfrm>
          <a:prstGeom prst="rect">
            <a:avLst/>
          </a:prstGeom>
        </p:spPr>
        <p:txBody>
          <a:bodyPr anchor="t" rtlCol="false" tIns="0" lIns="0" bIns="0" rIns="0">
            <a:spAutoFit/>
          </a:bodyPr>
          <a:lstStyle/>
          <a:p>
            <a:pPr algn="ctr" marL="0" indent="0" lvl="0">
              <a:lnSpc>
                <a:spcPts val="5719"/>
              </a:lnSpc>
              <a:spcBef>
                <a:spcPct val="0"/>
              </a:spcBef>
            </a:pPr>
            <a:r>
              <a:rPr lang="en-US" b="true" sz="4766">
                <a:solidFill>
                  <a:srgbClr val="FFFFFF"/>
                </a:solidFill>
                <a:latin typeface="Now Bold"/>
                <a:ea typeface="Now Bold"/>
                <a:cs typeface="Now Bold"/>
                <a:sym typeface="Now Bold"/>
              </a:rPr>
              <a:t>RESULTS:</a:t>
            </a:r>
          </a:p>
        </p:txBody>
      </p:sp>
      <p:sp>
        <p:nvSpPr>
          <p:cNvPr name="Freeform 6" id="6"/>
          <p:cNvSpPr/>
          <p:nvPr/>
        </p:nvSpPr>
        <p:spPr>
          <a:xfrm flipH="false" flipV="false" rot="0">
            <a:off x="16804754" y="9074551"/>
            <a:ext cx="1715127" cy="1715127"/>
          </a:xfrm>
          <a:custGeom>
            <a:avLst/>
            <a:gdLst/>
            <a:ahLst/>
            <a:cxnLst/>
            <a:rect r="r" b="b" t="t" l="l"/>
            <a:pathLst>
              <a:path h="1715127" w="1715127">
                <a:moveTo>
                  <a:pt x="0" y="0"/>
                </a:moveTo>
                <a:lnTo>
                  <a:pt x="1715127" y="0"/>
                </a:lnTo>
                <a:lnTo>
                  <a:pt x="1715127" y="1715126"/>
                </a:lnTo>
                <a:lnTo>
                  <a:pt x="0" y="1715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63441" y="-390286"/>
            <a:ext cx="1715127" cy="1715127"/>
          </a:xfrm>
          <a:custGeom>
            <a:avLst/>
            <a:gdLst/>
            <a:ahLst/>
            <a:cxnLst/>
            <a:rect r="r" b="b" t="t" l="l"/>
            <a:pathLst>
              <a:path h="1715127" w="1715127">
                <a:moveTo>
                  <a:pt x="0" y="0"/>
                </a:moveTo>
                <a:lnTo>
                  <a:pt x="1715127" y="0"/>
                </a:lnTo>
                <a:lnTo>
                  <a:pt x="1715127" y="1715127"/>
                </a:lnTo>
                <a:lnTo>
                  <a:pt x="0" y="171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398071" y="-136788"/>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00991" y="9922935"/>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15940" y="3224653"/>
            <a:ext cx="18172060" cy="5600700"/>
          </a:xfrm>
          <a:prstGeom prst="rect">
            <a:avLst/>
          </a:prstGeom>
        </p:spPr>
        <p:txBody>
          <a:bodyPr anchor="t" rtlCol="false" tIns="0" lIns="0" bIns="0" rIns="0">
            <a:spAutoFit/>
          </a:bodyPr>
          <a:lstStyle/>
          <a:p>
            <a:pPr algn="l">
              <a:lnSpc>
                <a:spcPts val="3679"/>
              </a:lnSpc>
            </a:pPr>
          </a:p>
          <a:p>
            <a:pPr algn="l" marL="662060" indent="-331030" lvl="1">
              <a:lnSpc>
                <a:spcPts val="3679"/>
              </a:lnSpc>
              <a:buFont typeface="Arial"/>
              <a:buChar char="•"/>
            </a:pPr>
            <a:r>
              <a:rPr lang="en-US" b="true" sz="3066">
                <a:solidFill>
                  <a:srgbClr val="FFFFFF"/>
                </a:solidFill>
                <a:latin typeface="Now Bold"/>
                <a:ea typeface="Now Bold"/>
                <a:cs typeface="Now Bold"/>
                <a:sym typeface="Now Bold"/>
              </a:rPr>
              <a:t>THE COLLABORATIVE UAV-BASED FIRE DETECTION SYSTEM IS TESTED IN A SIMULATED FOREST UNDER DYNAMIC CONDITIONS.</a:t>
            </a:r>
          </a:p>
          <a:p>
            <a:pPr algn="l" marL="662060" indent="-331030" lvl="1">
              <a:lnSpc>
                <a:spcPts val="3679"/>
              </a:lnSpc>
              <a:buFont typeface="Arial"/>
              <a:buChar char="•"/>
            </a:pPr>
            <a:r>
              <a:rPr lang="en-US" b="true" sz="3066">
                <a:solidFill>
                  <a:srgbClr val="FFFFFF"/>
                </a:solidFill>
                <a:latin typeface="Now Bold"/>
                <a:ea typeface="Now Bold"/>
                <a:cs typeface="Now Bold"/>
                <a:sym typeface="Now Bold"/>
              </a:rPr>
              <a:t>LIQUID NEURAL NETWORKS (LNNS) ENABLED REAL-TIME FIRE CLASSIFICATION, ADAPTING TO TEMPERATURE, HUMIDITY, AND WIND VARIATIONS.</a:t>
            </a:r>
          </a:p>
          <a:p>
            <a:pPr algn="l" marL="662060" indent="-331030" lvl="1">
              <a:lnSpc>
                <a:spcPts val="3679"/>
              </a:lnSpc>
              <a:buFont typeface="Arial"/>
              <a:buChar char="•"/>
            </a:pPr>
            <a:r>
              <a:rPr lang="en-US" b="true" sz="3066">
                <a:solidFill>
                  <a:srgbClr val="FFFFFF"/>
                </a:solidFill>
                <a:latin typeface="Now Bold"/>
                <a:ea typeface="Now Bold"/>
                <a:cs typeface="Now Bold"/>
                <a:sym typeface="Now Bold"/>
              </a:rPr>
              <a:t>LNNS IMPROVES EARLY DETECTION RATES AND PRIORITIZED HIGH-RISK AREAS, ENHANCING EFFICIENCY.</a:t>
            </a:r>
          </a:p>
          <a:p>
            <a:pPr algn="l" marL="662060" indent="-331030" lvl="1">
              <a:lnSpc>
                <a:spcPts val="3679"/>
              </a:lnSpc>
              <a:buFont typeface="Arial"/>
              <a:buChar char="•"/>
            </a:pPr>
            <a:r>
              <a:rPr lang="en-US" b="true" sz="3066">
                <a:solidFill>
                  <a:srgbClr val="FFFFFF"/>
                </a:solidFill>
                <a:latin typeface="Now Bold"/>
                <a:ea typeface="Now Bold"/>
                <a:cs typeface="Now Bold"/>
                <a:sym typeface="Now Bold"/>
              </a:rPr>
              <a:t>UAVS USES A REACTIVE FANET PROTOCOL FOR LOW-LATENCY, DECENTRALIZED COMMUNICATION AND COLLABORATION.</a:t>
            </a:r>
          </a:p>
          <a:p>
            <a:pPr algn="l" marL="662060" indent="-331030" lvl="1">
              <a:lnSpc>
                <a:spcPts val="3679"/>
              </a:lnSpc>
              <a:buFont typeface="Arial"/>
              <a:buChar char="•"/>
            </a:pPr>
            <a:r>
              <a:rPr lang="en-US" b="true" sz="3066">
                <a:solidFill>
                  <a:srgbClr val="FFFFFF"/>
                </a:solidFill>
                <a:latin typeface="Now Bold"/>
                <a:ea typeface="Now Bold"/>
                <a:cs typeface="Now Bold"/>
                <a:sym typeface="Now Bold"/>
              </a:rPr>
              <a:t>THE APPROACH SIGNIFICANTLY REDUCES FIRE DETECTION TIME COMPARED TO SINGLE-UAV METHODS.</a:t>
            </a:r>
          </a:p>
          <a:p>
            <a:pPr algn="l" marL="662060" indent="-331030" lvl="1">
              <a:lnSpc>
                <a:spcPts val="3679"/>
              </a:lnSpc>
              <a:buFont typeface="Arial"/>
              <a:buChar char="•"/>
            </a:pPr>
            <a:r>
              <a:rPr lang="en-US" b="true" sz="3066">
                <a:solidFill>
                  <a:srgbClr val="FFFFFF"/>
                </a:solidFill>
                <a:latin typeface="Now Bold"/>
                <a:ea typeface="Now Bold"/>
                <a:cs typeface="Now Bold"/>
                <a:sym typeface="Now Bold"/>
              </a:rPr>
              <a:t>SCALABLE AND ROBUST, MAKING IT SUITABLE FOR REAL-WORLD WILDFIRE DETECTION.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4826719" y="-1548063"/>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609451" y="544420"/>
            <a:ext cx="4067374" cy="1447319"/>
          </a:xfrm>
          <a:prstGeom prst="rect">
            <a:avLst/>
          </a:prstGeom>
        </p:spPr>
        <p:txBody>
          <a:bodyPr anchor="t" rtlCol="false" tIns="0" lIns="0" bIns="0" rIns="0">
            <a:spAutoFit/>
          </a:bodyPr>
          <a:lstStyle/>
          <a:p>
            <a:pPr algn="ctr">
              <a:lnSpc>
                <a:spcPts val="5779"/>
              </a:lnSpc>
              <a:spcBef>
                <a:spcPct val="0"/>
              </a:spcBef>
            </a:pPr>
            <a:r>
              <a:rPr lang="en-US" b="true" sz="4187">
                <a:solidFill>
                  <a:srgbClr val="FFFFFF"/>
                </a:solidFill>
                <a:latin typeface="DM Sans Bold"/>
                <a:ea typeface="DM Sans Bold"/>
                <a:cs typeface="DM Sans Bold"/>
                <a:sym typeface="DM Sans Bold"/>
              </a:rPr>
              <a:t>CONTRIBUTION:</a:t>
            </a:r>
          </a:p>
          <a:p>
            <a:pPr algn="ctr">
              <a:lnSpc>
                <a:spcPts val="5779"/>
              </a:lnSpc>
              <a:spcBef>
                <a:spcPct val="0"/>
              </a:spcBef>
            </a:pPr>
          </a:p>
        </p:txBody>
      </p:sp>
      <p:sp>
        <p:nvSpPr>
          <p:cNvPr name="TextBox 5" id="5"/>
          <p:cNvSpPr txBox="true"/>
          <p:nvPr/>
        </p:nvSpPr>
        <p:spPr>
          <a:xfrm rot="0">
            <a:off x="2166329" y="1258555"/>
            <a:ext cx="12953618" cy="8541252"/>
          </a:xfrm>
          <a:prstGeom prst="rect">
            <a:avLst/>
          </a:prstGeom>
        </p:spPr>
        <p:txBody>
          <a:bodyPr anchor="t" rtlCol="false" tIns="0" lIns="0" bIns="0" rIns="0">
            <a:spAutoFit/>
          </a:bodyPr>
          <a:lstStyle/>
          <a:p>
            <a:pPr algn="l">
              <a:lnSpc>
                <a:spcPts val="3745"/>
              </a:lnSpc>
            </a:pPr>
          </a:p>
          <a:p>
            <a:pPr algn="l">
              <a:lnSpc>
                <a:spcPts val="3745"/>
              </a:lnSpc>
            </a:pPr>
            <a:r>
              <a:rPr lang="en-US" sz="2713" b="true">
                <a:solidFill>
                  <a:srgbClr val="FFFFFF"/>
                </a:solidFill>
                <a:latin typeface="DM Sans Bold"/>
                <a:ea typeface="DM Sans Bold"/>
                <a:cs typeface="DM Sans Bold"/>
                <a:sym typeface="DM Sans Bold"/>
              </a:rPr>
              <a:t>Sashwaat</a:t>
            </a:r>
          </a:p>
          <a:p>
            <a:pPr algn="l">
              <a:lnSpc>
                <a:spcPts val="3745"/>
              </a:lnSpc>
            </a:pPr>
            <a:r>
              <a:rPr lang="en-US" sz="2713" b="true">
                <a:solidFill>
                  <a:srgbClr val="FFFFFF"/>
                </a:solidFill>
                <a:latin typeface="DM Sans Bold"/>
                <a:ea typeface="DM Sans Bold"/>
                <a:cs typeface="DM Sans Bold"/>
                <a:sym typeface="DM Sans Bold"/>
              </a:rPr>
              <a:t>- Study and  implementation existing search models (Uniform DFC, OMS DFC) </a:t>
            </a:r>
          </a:p>
          <a:p>
            <a:pPr algn="l">
              <a:lnSpc>
                <a:spcPts val="3745"/>
              </a:lnSpc>
            </a:pPr>
            <a:r>
              <a:rPr lang="en-US" sz="2713" b="true">
                <a:solidFill>
                  <a:srgbClr val="FFFFFF"/>
                </a:solidFill>
                <a:latin typeface="DM Sans Bold"/>
                <a:ea typeface="DM Sans Bold"/>
                <a:cs typeface="DM Sans Bold"/>
                <a:sym typeface="DM Sans Bold"/>
              </a:rPr>
              <a:t> - Implementation of AODV  FANET Protocol</a:t>
            </a:r>
          </a:p>
          <a:p>
            <a:pPr algn="l">
              <a:lnSpc>
                <a:spcPts val="3745"/>
              </a:lnSpc>
            </a:pPr>
            <a:r>
              <a:rPr lang="en-US" sz="2713" b="true">
                <a:solidFill>
                  <a:srgbClr val="FFFFFF"/>
                </a:solidFill>
                <a:latin typeface="DM Sans Bold"/>
                <a:ea typeface="DM Sans Bold"/>
                <a:cs typeface="DM Sans Bold"/>
                <a:sym typeface="DM Sans Bold"/>
              </a:rPr>
              <a:t> - Implementation of custom CNN for fire validation </a:t>
            </a:r>
          </a:p>
          <a:p>
            <a:pPr algn="l">
              <a:lnSpc>
                <a:spcPts val="3745"/>
              </a:lnSpc>
            </a:pPr>
            <a:r>
              <a:rPr lang="en-US" sz="2713" b="true">
                <a:solidFill>
                  <a:srgbClr val="FFFFFF"/>
                </a:solidFill>
                <a:latin typeface="DM Sans Bold"/>
                <a:ea typeface="DM Sans Bold"/>
                <a:cs typeface="DM Sans Bold"/>
                <a:sym typeface="DM Sans Bold"/>
              </a:rPr>
              <a:t>- Architecture of the DSI-LNN MODEL</a:t>
            </a:r>
          </a:p>
          <a:p>
            <a:pPr algn="l">
              <a:lnSpc>
                <a:spcPts val="3745"/>
              </a:lnSpc>
            </a:pPr>
            <a:r>
              <a:rPr lang="en-US" sz="2713" b="true">
                <a:solidFill>
                  <a:srgbClr val="FFFFFF"/>
                </a:solidFill>
                <a:latin typeface="DM Sans Bold"/>
                <a:ea typeface="DM Sans Bold"/>
                <a:cs typeface="DM Sans Bold"/>
                <a:sym typeface="DM Sans Bold"/>
              </a:rPr>
              <a:t> - Implementation and optimisation  DSI-LNN</a:t>
            </a:r>
          </a:p>
          <a:p>
            <a:pPr algn="l">
              <a:lnSpc>
                <a:spcPts val="3745"/>
              </a:lnSpc>
            </a:pPr>
            <a:r>
              <a:rPr lang="en-US" sz="2713" b="true">
                <a:solidFill>
                  <a:srgbClr val="FFFFFF"/>
                </a:solidFill>
                <a:latin typeface="DM Sans Bold"/>
                <a:ea typeface="DM Sans Bold"/>
                <a:cs typeface="DM Sans Bold"/>
                <a:sym typeface="DM Sans Bold"/>
              </a:rPr>
              <a:t>Ayush</a:t>
            </a:r>
          </a:p>
          <a:p>
            <a:pPr algn="l">
              <a:lnSpc>
                <a:spcPts val="3745"/>
              </a:lnSpc>
            </a:pPr>
            <a:r>
              <a:rPr lang="en-US" sz="2713" b="true">
                <a:solidFill>
                  <a:srgbClr val="FFFFFF"/>
                </a:solidFill>
                <a:latin typeface="DM Sans Bold"/>
                <a:ea typeface="DM Sans Bold"/>
                <a:cs typeface="DM Sans Bold"/>
                <a:sym typeface="DM Sans Bold"/>
              </a:rPr>
              <a:t>- Study of existing search models (Normal DFC) </a:t>
            </a:r>
          </a:p>
          <a:p>
            <a:pPr algn="l">
              <a:lnSpc>
                <a:spcPts val="3745"/>
              </a:lnSpc>
            </a:pPr>
            <a:r>
              <a:rPr lang="en-US" sz="2713" b="true">
                <a:solidFill>
                  <a:srgbClr val="FFFFFF"/>
                </a:solidFill>
                <a:latin typeface="DM Sans Bold"/>
                <a:ea typeface="DM Sans Bold"/>
                <a:cs typeface="DM Sans Bold"/>
                <a:sym typeface="DM Sans Bold"/>
              </a:rPr>
              <a:t> - Implementation of BATMAN FANET Protocol</a:t>
            </a:r>
          </a:p>
          <a:p>
            <a:pPr algn="l">
              <a:lnSpc>
                <a:spcPts val="3745"/>
              </a:lnSpc>
            </a:pPr>
            <a:r>
              <a:rPr lang="en-US" sz="2713" b="true">
                <a:solidFill>
                  <a:srgbClr val="FFFFFF"/>
                </a:solidFill>
                <a:latin typeface="DM Sans Bold"/>
                <a:ea typeface="DM Sans Bold"/>
                <a:cs typeface="DM Sans Bold"/>
                <a:sym typeface="DM Sans Bold"/>
              </a:rPr>
              <a:t> - Implementation of Inception ResNet v2 for fire validation </a:t>
            </a:r>
          </a:p>
          <a:p>
            <a:pPr algn="l">
              <a:lnSpc>
                <a:spcPts val="3745"/>
              </a:lnSpc>
            </a:pPr>
            <a:r>
              <a:rPr lang="en-US" sz="2713" b="true">
                <a:solidFill>
                  <a:srgbClr val="FFFFFF"/>
                </a:solidFill>
                <a:latin typeface="DM Sans Bold"/>
                <a:ea typeface="DM Sans Bold"/>
                <a:cs typeface="DM Sans Bold"/>
                <a:sym typeface="DM Sans Bold"/>
              </a:rPr>
              <a:t> - Implementation and optimisation of DSI-LNN</a:t>
            </a:r>
          </a:p>
          <a:p>
            <a:pPr algn="l">
              <a:lnSpc>
                <a:spcPts val="3745"/>
              </a:lnSpc>
            </a:pPr>
            <a:r>
              <a:rPr lang="en-US" sz="2713" b="true">
                <a:solidFill>
                  <a:srgbClr val="FFFFFF"/>
                </a:solidFill>
                <a:latin typeface="DM Sans Bold"/>
                <a:ea typeface="DM Sans Bold"/>
                <a:cs typeface="DM Sans Bold"/>
                <a:sym typeface="DM Sans Bold"/>
              </a:rPr>
              <a:t>Mugunth</a:t>
            </a:r>
          </a:p>
          <a:p>
            <a:pPr algn="l">
              <a:lnSpc>
                <a:spcPts val="3745"/>
              </a:lnSpc>
            </a:pPr>
            <a:r>
              <a:rPr lang="en-US" sz="2713" b="true">
                <a:solidFill>
                  <a:srgbClr val="FFFFFF"/>
                </a:solidFill>
                <a:latin typeface="DM Sans Bold"/>
                <a:ea typeface="DM Sans Bold"/>
                <a:cs typeface="DM Sans Bold"/>
                <a:sym typeface="DM Sans Bold"/>
              </a:rPr>
              <a:t>- Study of existing search models (Levi DFC) </a:t>
            </a:r>
          </a:p>
          <a:p>
            <a:pPr algn="l">
              <a:lnSpc>
                <a:spcPts val="3745"/>
              </a:lnSpc>
            </a:pPr>
            <a:r>
              <a:rPr lang="en-US" sz="2713" b="true">
                <a:solidFill>
                  <a:srgbClr val="FFFFFF"/>
                </a:solidFill>
                <a:latin typeface="DM Sans Bold"/>
                <a:ea typeface="DM Sans Bold"/>
                <a:cs typeface="DM Sans Bold"/>
                <a:sym typeface="DM Sans Bold"/>
              </a:rPr>
              <a:t> - Implementation of AODV  FANET Protocol</a:t>
            </a:r>
          </a:p>
          <a:p>
            <a:pPr algn="l">
              <a:lnSpc>
                <a:spcPts val="3745"/>
              </a:lnSpc>
            </a:pPr>
            <a:r>
              <a:rPr lang="en-US" sz="2713" b="true">
                <a:solidFill>
                  <a:srgbClr val="FFFFFF"/>
                </a:solidFill>
                <a:latin typeface="DM Sans Bold"/>
                <a:ea typeface="DM Sans Bold"/>
                <a:cs typeface="DM Sans Bold"/>
                <a:sym typeface="DM Sans Bold"/>
              </a:rPr>
              <a:t> - Implementation of MobileNet v2 , LNN </a:t>
            </a:r>
          </a:p>
          <a:p>
            <a:pPr algn="l">
              <a:lnSpc>
                <a:spcPts val="3745"/>
              </a:lnSpc>
            </a:pPr>
            <a:r>
              <a:rPr lang="en-US" sz="2713" b="true">
                <a:solidFill>
                  <a:srgbClr val="FFFFFF"/>
                </a:solidFill>
                <a:latin typeface="DM Sans Bold"/>
                <a:ea typeface="DM Sans Bold"/>
                <a:cs typeface="DM Sans Bold"/>
                <a:sym typeface="DM Sans Bold"/>
              </a:rPr>
              <a:t> - Implementation and optimisation of DSI-LNN</a:t>
            </a:r>
          </a:p>
          <a:p>
            <a:pPr algn="l">
              <a:lnSpc>
                <a:spcPts val="374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2622339" y="7919689"/>
            <a:ext cx="6452848" cy="5596379"/>
          </a:xfrm>
          <a:custGeom>
            <a:avLst/>
            <a:gdLst/>
            <a:ahLst/>
            <a:cxnLst/>
            <a:rect r="r" b="b" t="t" l="l"/>
            <a:pathLst>
              <a:path h="5596379" w="6452848">
                <a:moveTo>
                  <a:pt x="0" y="0"/>
                </a:moveTo>
                <a:lnTo>
                  <a:pt x="6452849" y="0"/>
                </a:lnTo>
                <a:lnTo>
                  <a:pt x="6452849" y="5596379"/>
                </a:lnTo>
                <a:lnTo>
                  <a:pt x="0" y="5596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3367400" y="-2798190"/>
            <a:ext cx="6452848" cy="5596379"/>
          </a:xfrm>
          <a:custGeom>
            <a:avLst/>
            <a:gdLst/>
            <a:ahLst/>
            <a:cxnLst/>
            <a:rect r="r" b="b" t="t" l="l"/>
            <a:pathLst>
              <a:path h="5596379" w="6452848">
                <a:moveTo>
                  <a:pt x="0" y="0"/>
                </a:moveTo>
                <a:lnTo>
                  <a:pt x="6452849" y="0"/>
                </a:lnTo>
                <a:lnTo>
                  <a:pt x="6452849" y="5596380"/>
                </a:lnTo>
                <a:lnTo>
                  <a:pt x="0" y="5596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16369" y="1631666"/>
            <a:ext cx="7637165" cy="1166524"/>
          </a:xfrm>
          <a:prstGeom prst="rect">
            <a:avLst/>
          </a:prstGeom>
        </p:spPr>
        <p:txBody>
          <a:bodyPr anchor="t" rtlCol="false" tIns="0" lIns="0" bIns="0" rIns="0">
            <a:spAutoFit/>
          </a:bodyPr>
          <a:lstStyle/>
          <a:p>
            <a:pPr algn="ctr">
              <a:lnSpc>
                <a:spcPts val="9504"/>
              </a:lnSpc>
              <a:spcBef>
                <a:spcPct val="0"/>
              </a:spcBef>
            </a:pPr>
            <a:r>
              <a:rPr lang="en-US" sz="6887">
                <a:solidFill>
                  <a:srgbClr val="FFFFFF"/>
                </a:solidFill>
                <a:latin typeface="DM Sans"/>
                <a:ea typeface="DM Sans"/>
                <a:cs typeface="DM Sans"/>
                <a:sym typeface="DM Sans"/>
              </a:rPr>
              <a:t>Problem Definition:</a:t>
            </a:r>
          </a:p>
        </p:txBody>
      </p:sp>
      <p:sp>
        <p:nvSpPr>
          <p:cNvPr name="TextBox 5" id="5"/>
          <p:cNvSpPr txBox="true"/>
          <p:nvPr/>
        </p:nvSpPr>
        <p:spPr>
          <a:xfrm rot="0">
            <a:off x="716369" y="3590006"/>
            <a:ext cx="16855262" cy="3461666"/>
          </a:xfrm>
          <a:prstGeom prst="rect">
            <a:avLst/>
          </a:prstGeom>
        </p:spPr>
        <p:txBody>
          <a:bodyPr anchor="t" rtlCol="false" tIns="0" lIns="0" bIns="0" rIns="0">
            <a:spAutoFit/>
          </a:bodyPr>
          <a:lstStyle/>
          <a:p>
            <a:pPr algn="just">
              <a:lnSpc>
                <a:spcPts val="5503"/>
              </a:lnSpc>
              <a:spcBef>
                <a:spcPct val="0"/>
              </a:spcBef>
            </a:pPr>
            <a:r>
              <a:rPr lang="en-US" sz="3987">
                <a:solidFill>
                  <a:srgbClr val="FFFFFF"/>
                </a:solidFill>
                <a:latin typeface="DM Sans"/>
                <a:ea typeface="DM Sans"/>
                <a:cs typeface="DM Sans"/>
                <a:sym typeface="DM Sans"/>
              </a:rPr>
              <a:t>The goal of our system is to detect forest fires as early as possible using a swarm of UAVs that collaborate to validate fire locations while minimizing false alarms. The UAV Swarms should autonomously navigate to the search area, detect fire regions, share information with their neighbors, and reach a consensus before flagging a fire event.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10436461">
            <a:off x="14152110" y="-4118246"/>
            <a:ext cx="6566182" cy="6566182"/>
          </a:xfrm>
          <a:custGeom>
            <a:avLst/>
            <a:gdLst/>
            <a:ahLst/>
            <a:cxnLst/>
            <a:rect r="r" b="b" t="t" l="l"/>
            <a:pathLst>
              <a:path h="6566182" w="6566182">
                <a:moveTo>
                  <a:pt x="0" y="0"/>
                </a:moveTo>
                <a:lnTo>
                  <a:pt x="6566182" y="0"/>
                </a:lnTo>
                <a:lnTo>
                  <a:pt x="6566182" y="6566183"/>
                </a:lnTo>
                <a:lnTo>
                  <a:pt x="0" y="6566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1929243"/>
            <a:ext cx="18288000" cy="6352313"/>
          </a:xfrm>
          <a:prstGeom prst="rect">
            <a:avLst/>
          </a:prstGeom>
        </p:spPr>
        <p:txBody>
          <a:bodyPr anchor="t" rtlCol="false" tIns="0" lIns="0" bIns="0" rIns="0">
            <a:spAutoFit/>
          </a:bodyPr>
          <a:lstStyle/>
          <a:p>
            <a:pPr algn="ctr">
              <a:lnSpc>
                <a:spcPts val="6744"/>
              </a:lnSpc>
              <a:spcBef>
                <a:spcPct val="0"/>
              </a:spcBef>
            </a:pPr>
            <a:r>
              <a:rPr lang="en-US" sz="4887">
                <a:solidFill>
                  <a:srgbClr val="FFFFFF"/>
                </a:solidFill>
                <a:latin typeface="DM Sans"/>
                <a:ea typeface="DM Sans"/>
                <a:cs typeface="DM Sans"/>
                <a:sym typeface="DM Sans"/>
              </a:rPr>
              <a:t>Challenges and Considerations:</a:t>
            </a:r>
          </a:p>
          <a:p>
            <a:pPr algn="ctr">
              <a:lnSpc>
                <a:spcPts val="6744"/>
              </a:lnSpc>
              <a:spcBef>
                <a:spcPct val="0"/>
              </a:spcBef>
            </a:pPr>
          </a:p>
          <a:p>
            <a:pPr algn="l" marL="580281" indent="-290140" lvl="1">
              <a:lnSpc>
                <a:spcPts val="3709"/>
              </a:lnSpc>
              <a:buAutoNum type="arabicPeriod" startAt="1"/>
            </a:pPr>
            <a:r>
              <a:rPr lang="en-US" b="true" sz="2687">
                <a:solidFill>
                  <a:srgbClr val="FFFFFF"/>
                </a:solidFill>
                <a:latin typeface="DM Sans Bold"/>
                <a:ea typeface="DM Sans Bold"/>
                <a:cs typeface="DM Sans Bold"/>
                <a:sym typeface="DM Sans Bold"/>
              </a:rPr>
              <a:t>Large Search Area: </a:t>
            </a:r>
            <a:r>
              <a:rPr lang="en-US" sz="2687">
                <a:solidFill>
                  <a:srgbClr val="FFFFFF"/>
                </a:solidFill>
                <a:latin typeface="DM Sans"/>
                <a:ea typeface="DM Sans"/>
                <a:cs typeface="DM Sans"/>
                <a:sym typeface="DM Sans"/>
              </a:rPr>
              <a:t>Forest fires can ignite in vast and remote areas, requiring an efficient search strategy that balances exploration and coverage.</a:t>
            </a:r>
          </a:p>
          <a:p>
            <a:pPr algn="l" marL="580281" indent="-290140" lvl="1">
              <a:lnSpc>
                <a:spcPts val="3709"/>
              </a:lnSpc>
              <a:buAutoNum type="arabicPeriod" startAt="1"/>
            </a:pPr>
            <a:r>
              <a:rPr lang="en-US" b="true" sz="2687">
                <a:solidFill>
                  <a:srgbClr val="FFFFFF"/>
                </a:solidFill>
                <a:latin typeface="DM Sans Bold"/>
                <a:ea typeface="DM Sans Bold"/>
                <a:cs typeface="DM Sans Bold"/>
                <a:sym typeface="DM Sans Bold"/>
              </a:rPr>
              <a:t>Dynamic Environmental Conditions: </a:t>
            </a:r>
            <a:r>
              <a:rPr lang="en-US" sz="2687">
                <a:solidFill>
                  <a:srgbClr val="FFFFFF"/>
                </a:solidFill>
                <a:latin typeface="DM Sans"/>
                <a:ea typeface="DM Sans"/>
                <a:cs typeface="DM Sans"/>
                <a:sym typeface="DM Sans"/>
              </a:rPr>
              <a:t>Wind, temperature variations, and smoke affect UAV sensors and require adaptive decision-making.</a:t>
            </a:r>
          </a:p>
          <a:p>
            <a:pPr algn="l" marL="580281" indent="-290140" lvl="1">
              <a:lnSpc>
                <a:spcPts val="3709"/>
              </a:lnSpc>
              <a:buAutoNum type="arabicPeriod" startAt="1"/>
            </a:pPr>
            <a:r>
              <a:rPr lang="en-US" b="true" sz="2687">
                <a:solidFill>
                  <a:srgbClr val="FFFFFF"/>
                </a:solidFill>
                <a:latin typeface="DM Sans Bold"/>
                <a:ea typeface="DM Sans Bold"/>
                <a:cs typeface="DM Sans Bold"/>
                <a:sym typeface="DM Sans Bold"/>
              </a:rPr>
              <a:t>False Alarms:</a:t>
            </a:r>
            <a:r>
              <a:rPr lang="en-US" sz="2687">
                <a:solidFill>
                  <a:srgbClr val="FFFFFF"/>
                </a:solidFill>
                <a:latin typeface="DM Sans"/>
                <a:ea typeface="DM Sans"/>
                <a:cs typeface="DM Sans"/>
                <a:sym typeface="DM Sans"/>
              </a:rPr>
              <a:t> False positives (e.g., sunlight reflections, hot rocks) and false negatives (e.g., hidden fire under the canopy) must be minimized through collaborative verification.</a:t>
            </a:r>
          </a:p>
          <a:p>
            <a:pPr algn="l" marL="580281" indent="-290140" lvl="1">
              <a:lnSpc>
                <a:spcPts val="3709"/>
              </a:lnSpc>
              <a:buAutoNum type="arabicPeriod" startAt="1"/>
            </a:pPr>
            <a:r>
              <a:rPr lang="en-US" b="true" sz="2687">
                <a:solidFill>
                  <a:srgbClr val="FFFFFF"/>
                </a:solidFill>
                <a:latin typeface="DM Sans Bold"/>
                <a:ea typeface="DM Sans Bold"/>
                <a:cs typeface="DM Sans Bold"/>
                <a:sym typeface="DM Sans Bold"/>
              </a:rPr>
              <a:t>Communication Constraints: </a:t>
            </a:r>
            <a:r>
              <a:rPr lang="en-US" sz="2687">
                <a:solidFill>
                  <a:srgbClr val="FFFFFF"/>
                </a:solidFill>
                <a:latin typeface="DM Sans"/>
                <a:ea typeface="DM Sans"/>
                <a:cs typeface="DM Sans"/>
                <a:sym typeface="DM Sans"/>
              </a:rPr>
              <a:t>UAVs should be able to operate even with intermittent connectivity, relying on local peer-to-peer information exchange.</a:t>
            </a:r>
          </a:p>
          <a:p>
            <a:pPr algn="l" marL="580281" indent="-290140" lvl="1">
              <a:lnSpc>
                <a:spcPts val="3709"/>
              </a:lnSpc>
              <a:buAutoNum type="arabicPeriod" startAt="1"/>
            </a:pPr>
            <a:r>
              <a:rPr lang="en-US" b="true" sz="2687">
                <a:solidFill>
                  <a:srgbClr val="FFFFFF"/>
                </a:solidFill>
                <a:latin typeface="DM Sans Bold"/>
                <a:ea typeface="DM Sans Bold"/>
                <a:cs typeface="DM Sans Bold"/>
                <a:sym typeface="DM Sans Bold"/>
              </a:rPr>
              <a:t>Energy Efficiency:</a:t>
            </a:r>
            <a:r>
              <a:rPr lang="en-US" sz="2687">
                <a:solidFill>
                  <a:srgbClr val="FFFFFF"/>
                </a:solidFill>
                <a:latin typeface="DM Sans"/>
                <a:ea typeface="DM Sans"/>
                <a:cs typeface="DM Sans"/>
                <a:sym typeface="DM Sans"/>
              </a:rPr>
              <a:t> UAVs have limited battery life, requiring optimized flight paths and minimal redundant scanning.</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4120117" y="296072"/>
            <a:ext cx="11296241" cy="1946430"/>
          </a:xfrm>
          <a:prstGeom prst="rect">
            <a:avLst/>
          </a:prstGeom>
        </p:spPr>
        <p:txBody>
          <a:bodyPr anchor="t" rtlCol="false" tIns="0" lIns="0" bIns="0" rIns="0">
            <a:spAutoFit/>
          </a:bodyPr>
          <a:lstStyle/>
          <a:p>
            <a:pPr algn="l">
              <a:lnSpc>
                <a:spcPts val="7848"/>
              </a:lnSpc>
            </a:pPr>
            <a:r>
              <a:rPr lang="en-US" sz="5687">
                <a:solidFill>
                  <a:srgbClr val="FFFFFF"/>
                </a:solidFill>
                <a:latin typeface="DM Sans"/>
                <a:ea typeface="DM Sans"/>
                <a:cs typeface="DM Sans"/>
                <a:sym typeface="DM Sans"/>
              </a:rPr>
              <a:t>WHY EDGE COMPUTING?</a:t>
            </a:r>
          </a:p>
          <a:p>
            <a:pPr algn="ctr">
              <a:lnSpc>
                <a:spcPts val="7848"/>
              </a:lnSpc>
              <a:spcBef>
                <a:spcPct val="0"/>
              </a:spcBef>
            </a:pPr>
          </a:p>
        </p:txBody>
      </p:sp>
      <p:sp>
        <p:nvSpPr>
          <p:cNvPr name="TextBox 3" id="3"/>
          <p:cNvSpPr txBox="true"/>
          <p:nvPr/>
        </p:nvSpPr>
        <p:spPr>
          <a:xfrm rot="0">
            <a:off x="467475" y="1869942"/>
            <a:ext cx="17353050" cy="7052285"/>
          </a:xfrm>
          <a:prstGeom prst="rect">
            <a:avLst/>
          </a:prstGeom>
        </p:spPr>
        <p:txBody>
          <a:bodyPr anchor="t" rtlCol="false" tIns="0" lIns="0" bIns="0" rIns="0">
            <a:spAutoFit/>
          </a:bodyPr>
          <a:lstStyle/>
          <a:p>
            <a:pPr algn="l" marL="681782" indent="-340891" lvl="1">
              <a:lnSpc>
                <a:spcPts val="4357"/>
              </a:lnSpc>
              <a:buFont typeface="Arial"/>
              <a:buChar char="•"/>
            </a:pPr>
            <a:r>
              <a:rPr lang="en-US" sz="3157">
                <a:solidFill>
                  <a:srgbClr val="FFFFFF"/>
                </a:solidFill>
                <a:latin typeface="DM Sans"/>
                <a:ea typeface="DM Sans"/>
                <a:cs typeface="DM Sans"/>
                <a:sym typeface="DM Sans"/>
              </a:rPr>
              <a:t>Cloud-based fire detection relies on transmitting large volumes of sensor data to remote servers, leading to high latency. This delay is critical in forest fires, where early intervention is necessary to prevent rapid fire spread.</a:t>
            </a:r>
          </a:p>
          <a:p>
            <a:pPr algn="l" marL="681782" indent="-340891" lvl="1">
              <a:lnSpc>
                <a:spcPts val="4357"/>
              </a:lnSpc>
              <a:buFont typeface="Arial"/>
              <a:buChar char="•"/>
            </a:pPr>
            <a:r>
              <a:rPr lang="en-US" sz="3157">
                <a:solidFill>
                  <a:srgbClr val="FFFFFF"/>
                </a:solidFill>
                <a:latin typeface="DM Sans"/>
                <a:ea typeface="DM Sans"/>
                <a:cs typeface="DM Sans"/>
                <a:sym typeface="DM Sans"/>
              </a:rPr>
              <a:t>Dense forests and mountainous terrains often lack reliable internet infrastructure. Without stable connectivity, UAVs and ground sensors cannot continuously transmit data to the cloud, making cloud-based fire detection impractical.</a:t>
            </a:r>
          </a:p>
          <a:p>
            <a:pPr algn="l" marL="681782" indent="-340891" lvl="1">
              <a:lnSpc>
                <a:spcPts val="4357"/>
              </a:lnSpc>
              <a:buFont typeface="Arial"/>
              <a:buChar char="•"/>
            </a:pPr>
            <a:r>
              <a:rPr lang="en-US" sz="3157">
                <a:solidFill>
                  <a:srgbClr val="FFFFFF"/>
                </a:solidFill>
                <a:latin typeface="DM Sans"/>
                <a:ea typeface="DM Sans"/>
                <a:cs typeface="DM Sans"/>
                <a:sym typeface="DM Sans"/>
              </a:rPr>
              <a:t>Satellite imagery can be obstructed by cloud cover, dense smoke, and weather conditions, delaying fire detection</a:t>
            </a:r>
          </a:p>
          <a:p>
            <a:pPr algn="l" marL="681782" indent="-340891" lvl="1">
              <a:lnSpc>
                <a:spcPts val="4357"/>
              </a:lnSpc>
              <a:buFont typeface="Arial"/>
              <a:buChar char="•"/>
            </a:pPr>
            <a:r>
              <a:rPr lang="en-US" sz="3157">
                <a:solidFill>
                  <a:srgbClr val="FFFFFF"/>
                </a:solidFill>
                <a:latin typeface="DM Sans"/>
                <a:ea typeface="DM Sans"/>
                <a:cs typeface="DM Sans"/>
                <a:sym typeface="DM Sans"/>
              </a:rPr>
              <a:t>Edge computing solves this by processing data locally on sensors, drones, or edge devices, enabling real-time detection, reduced bandwidth consumption, and offline operation. </a:t>
            </a:r>
          </a:p>
          <a:p>
            <a:pPr algn="l">
              <a:lnSpc>
                <a:spcPts val="4357"/>
              </a:lnSpc>
            </a:pPr>
          </a:p>
          <a:p>
            <a:pPr algn="l">
              <a:lnSpc>
                <a:spcPts val="435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543050" y="-54747"/>
            <a:ext cx="2760734" cy="10341747"/>
            <a:chOff x="0" y="0"/>
            <a:chExt cx="727107" cy="2723752"/>
          </a:xfrm>
        </p:grpSpPr>
        <p:sp>
          <p:nvSpPr>
            <p:cNvPr name="Freeform 3" id="3"/>
            <p:cNvSpPr/>
            <p:nvPr/>
          </p:nvSpPr>
          <p:spPr>
            <a:xfrm flipH="false" flipV="false" rot="0">
              <a:off x="0" y="0"/>
              <a:ext cx="727107" cy="2723752"/>
            </a:xfrm>
            <a:custGeom>
              <a:avLst/>
              <a:gdLst/>
              <a:ahLst/>
              <a:cxnLst/>
              <a:rect r="r" b="b" t="t" l="l"/>
              <a:pathLst>
                <a:path h="2723752" w="727107">
                  <a:moveTo>
                    <a:pt x="0" y="0"/>
                  </a:moveTo>
                  <a:lnTo>
                    <a:pt x="727107" y="0"/>
                  </a:lnTo>
                  <a:lnTo>
                    <a:pt x="727107" y="2723752"/>
                  </a:lnTo>
                  <a:lnTo>
                    <a:pt x="0" y="2723752"/>
                  </a:lnTo>
                  <a:close/>
                </a:path>
              </a:pathLst>
            </a:custGeom>
            <a:solidFill>
              <a:srgbClr val="145DA0"/>
            </a:solidFill>
          </p:spPr>
        </p:sp>
        <p:sp>
          <p:nvSpPr>
            <p:cNvPr name="TextBox 4" id="4"/>
            <p:cNvSpPr txBox="true"/>
            <p:nvPr/>
          </p:nvSpPr>
          <p:spPr>
            <a:xfrm>
              <a:off x="0" y="-38100"/>
              <a:ext cx="727107" cy="2761852"/>
            </a:xfrm>
            <a:prstGeom prst="rect">
              <a:avLst/>
            </a:prstGeom>
          </p:spPr>
          <p:txBody>
            <a:bodyPr anchor="ctr" rtlCol="false" tIns="50800" lIns="50800" bIns="50800" rIns="50800"/>
            <a:lstStyle/>
            <a:p>
              <a:pPr algn="ctr">
                <a:lnSpc>
                  <a:spcPts val="2605"/>
                </a:lnSpc>
              </a:pPr>
            </a:p>
          </p:txBody>
        </p:sp>
      </p:grpSp>
      <p:sp>
        <p:nvSpPr>
          <p:cNvPr name="TextBox 5" id="5"/>
          <p:cNvSpPr txBox="true"/>
          <p:nvPr/>
        </p:nvSpPr>
        <p:spPr>
          <a:xfrm rot="0">
            <a:off x="1581820" y="971550"/>
            <a:ext cx="16706180" cy="5751195"/>
          </a:xfrm>
          <a:prstGeom prst="rect">
            <a:avLst/>
          </a:prstGeom>
        </p:spPr>
        <p:txBody>
          <a:bodyPr anchor="t" rtlCol="false" tIns="0" lIns="0" bIns="0" rIns="0">
            <a:spAutoFit/>
          </a:bodyPr>
          <a:lstStyle/>
          <a:p>
            <a:pPr algn="l">
              <a:lnSpc>
                <a:spcPts val="4140"/>
              </a:lnSpc>
              <a:spcBef>
                <a:spcPct val="0"/>
              </a:spcBef>
            </a:pPr>
            <a:r>
              <a:rPr lang="en-US" sz="3000">
                <a:solidFill>
                  <a:srgbClr val="FFFFFF"/>
                </a:solidFill>
                <a:latin typeface="DM Sans"/>
                <a:ea typeface="DM Sans"/>
                <a:cs typeface="DM Sans"/>
                <a:sym typeface="DM Sans"/>
              </a:rPr>
              <a:t>1)</a:t>
            </a:r>
            <a:r>
              <a:rPr lang="en-US" sz="3000" i="true">
                <a:solidFill>
                  <a:srgbClr val="56AEFF"/>
                </a:solidFill>
                <a:latin typeface="DM Sans Italics"/>
                <a:ea typeface="DM Sans Italics"/>
                <a:cs typeface="DM Sans Italics"/>
                <a:sym typeface="DM Sans Italics"/>
              </a:rPr>
              <a:t>”SOScheduler: Toward Proactive and Adaptive Wildfire Suppression via Multi-UAV Collaborative Scheduling”</a:t>
            </a:r>
          </a:p>
          <a:p>
            <a:pPr algn="l">
              <a:lnSpc>
                <a:spcPts val="4140"/>
              </a:lnSpc>
              <a:spcBef>
                <a:spcPct val="0"/>
              </a:spcBef>
            </a:pPr>
            <a:r>
              <a:rPr lang="en-US" sz="3000">
                <a:solidFill>
                  <a:srgbClr val="FFFFFF"/>
                </a:solidFill>
                <a:latin typeface="DM Sans"/>
                <a:ea typeface="DM Sans"/>
                <a:cs typeface="DM Sans"/>
                <a:sym typeface="DM Sans"/>
              </a:rPr>
              <a:t>Link:  </a:t>
            </a:r>
            <a:r>
              <a:rPr lang="en-US" sz="3000" u="sng">
                <a:solidFill>
                  <a:srgbClr val="FFFFFF"/>
                </a:solidFill>
                <a:latin typeface="DM Sans"/>
                <a:ea typeface="DM Sans"/>
                <a:cs typeface="DM Sans"/>
                <a:sym typeface="DM Sans"/>
                <a:hlinkClick r:id="rId2" tooltip="https://ieeexplore.ieee.org/document/10502270"/>
              </a:rPr>
              <a:t>https://ieeexplore.ieee.org/document/10502270</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Spatio-Temporal Confidence-Aware Model: Dynamically identifies optimal UAV positions for wildfire suppression based on real-time environmental conditions.</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Priority-Based Scheduling: Uses a priority graph to efficiently coordinate multiple UAVs, optimizing resource allocation and response time.</a:t>
            </a:r>
          </a:p>
          <a:p>
            <a:pPr algn="l">
              <a:lnSpc>
                <a:spcPts val="4140"/>
              </a:lnSpc>
              <a:spcBef>
                <a:spcPct val="0"/>
              </a:spcBef>
            </a:pPr>
          </a:p>
          <a:p>
            <a:pPr algn="l">
              <a:lnSpc>
                <a:spcPts val="4140"/>
              </a:lnSpc>
              <a:spcBef>
                <a:spcPct val="0"/>
              </a:spcBef>
            </a:pPr>
          </a:p>
          <a:p>
            <a:pPr algn="l">
              <a:lnSpc>
                <a:spcPts val="4140"/>
              </a:lnSpc>
              <a:spcBef>
                <a:spcPct val="0"/>
              </a:spcBef>
            </a:pPr>
          </a:p>
          <a:p>
            <a:pPr algn="l">
              <a:lnSpc>
                <a:spcPts val="4140"/>
              </a:lnSpc>
              <a:spcBef>
                <a:spcPct val="0"/>
              </a:spcBef>
            </a:pPr>
          </a:p>
        </p:txBody>
      </p:sp>
      <p:sp>
        <p:nvSpPr>
          <p:cNvPr name="TextBox 6" id="6"/>
          <p:cNvSpPr txBox="true"/>
          <p:nvPr/>
        </p:nvSpPr>
        <p:spPr>
          <a:xfrm rot="0">
            <a:off x="6440487" y="135638"/>
            <a:ext cx="5407025" cy="721133"/>
          </a:xfrm>
          <a:prstGeom prst="rect">
            <a:avLst/>
          </a:prstGeom>
        </p:spPr>
        <p:txBody>
          <a:bodyPr anchor="t" rtlCol="false" tIns="0" lIns="0" bIns="0" rIns="0">
            <a:spAutoFit/>
          </a:bodyPr>
          <a:lstStyle/>
          <a:p>
            <a:pPr algn="ctr">
              <a:lnSpc>
                <a:spcPts val="5917"/>
              </a:lnSpc>
              <a:spcBef>
                <a:spcPct val="0"/>
              </a:spcBef>
            </a:pPr>
            <a:r>
              <a:rPr lang="en-US" b="true" sz="4287">
                <a:solidFill>
                  <a:srgbClr val="FFFFFF"/>
                </a:solidFill>
                <a:latin typeface="DM Sans Bold"/>
                <a:ea typeface="DM Sans Bold"/>
                <a:cs typeface="DM Sans Bold"/>
                <a:sym typeface="DM Sans Bold"/>
              </a:rPr>
              <a:t>LITERATURE SURVEY:</a:t>
            </a:r>
          </a:p>
        </p:txBody>
      </p:sp>
      <p:sp>
        <p:nvSpPr>
          <p:cNvPr name="TextBox 7" id="7"/>
          <p:cNvSpPr txBox="true"/>
          <p:nvPr/>
        </p:nvSpPr>
        <p:spPr>
          <a:xfrm rot="0">
            <a:off x="1581820" y="5399568"/>
            <a:ext cx="16706180" cy="4179570"/>
          </a:xfrm>
          <a:prstGeom prst="rect">
            <a:avLst/>
          </a:prstGeom>
        </p:spPr>
        <p:txBody>
          <a:bodyPr anchor="t" rtlCol="false" tIns="0" lIns="0" bIns="0" rIns="0">
            <a:spAutoFit/>
          </a:bodyPr>
          <a:lstStyle/>
          <a:p>
            <a:pPr algn="l">
              <a:lnSpc>
                <a:spcPts val="4140"/>
              </a:lnSpc>
              <a:spcBef>
                <a:spcPct val="0"/>
              </a:spcBef>
            </a:pPr>
            <a:r>
              <a:rPr lang="en-US" sz="3000">
                <a:solidFill>
                  <a:srgbClr val="FFFFFF"/>
                </a:solidFill>
                <a:latin typeface="DM Sans"/>
                <a:ea typeface="DM Sans"/>
                <a:cs typeface="DM Sans"/>
                <a:sym typeface="DM Sans"/>
              </a:rPr>
              <a:t>2)</a:t>
            </a:r>
            <a:r>
              <a:rPr lang="en-US" sz="3000" i="true">
                <a:solidFill>
                  <a:srgbClr val="56AEFF"/>
                </a:solidFill>
                <a:latin typeface="DM Sans Italics"/>
                <a:ea typeface="DM Sans Italics"/>
                <a:cs typeface="DM Sans Italics"/>
                <a:sym typeface="DM Sans Italics"/>
              </a:rPr>
              <a:t> “Adaptive Hierarchical Multi-Headed Convolutional Neural Network With Modified Convolutional Block Attention for Aerial Forest Fire Detection”</a:t>
            </a:r>
          </a:p>
          <a:p>
            <a:pPr algn="l">
              <a:lnSpc>
                <a:spcPts val="4140"/>
              </a:lnSpc>
              <a:spcBef>
                <a:spcPct val="0"/>
              </a:spcBef>
            </a:pPr>
            <a:r>
              <a:rPr lang="en-US" sz="3000">
                <a:solidFill>
                  <a:srgbClr val="FFFFFF"/>
                </a:solidFill>
                <a:latin typeface="DM Sans"/>
                <a:ea typeface="DM Sans"/>
                <a:cs typeface="DM Sans"/>
                <a:sym typeface="DM Sans"/>
              </a:rPr>
              <a:t>Link:</a:t>
            </a:r>
            <a:r>
              <a:rPr lang="en-US" sz="3000" u="sng">
                <a:solidFill>
                  <a:srgbClr val="FFFFFF"/>
                </a:solidFill>
                <a:latin typeface="DM Sans"/>
                <a:ea typeface="DM Sans"/>
                <a:cs typeface="DM Sans"/>
                <a:sym typeface="DM Sans"/>
                <a:hlinkClick r:id="rId3" tooltip="https://ieeexplore.ieee.org/document/10818623"/>
              </a:rPr>
              <a:t> https://ieeexplore.ieee.org/document/10818623</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Uses a multi-headed CNN with CBAM to improve fire detection accuracy.</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Enhances spatial feature extraction for precise aerial monitoring.</a:t>
            </a:r>
          </a:p>
          <a:p>
            <a:pPr algn="l">
              <a:lnSpc>
                <a:spcPts val="4140"/>
              </a:lnSpc>
              <a:spcBef>
                <a:spcPct val="0"/>
              </a:spcBef>
            </a:pPr>
          </a:p>
          <a:p>
            <a:pPr algn="l">
              <a:lnSpc>
                <a:spcPts val="4140"/>
              </a:lnSpc>
              <a:spcBef>
                <a:spcPct val="0"/>
              </a:spcBef>
            </a:pPr>
          </a:p>
          <a:p>
            <a:pPr algn="l">
              <a:lnSpc>
                <a:spcPts val="414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543050" y="-54747"/>
            <a:ext cx="2760734" cy="10341747"/>
            <a:chOff x="0" y="0"/>
            <a:chExt cx="727107" cy="2723752"/>
          </a:xfrm>
        </p:grpSpPr>
        <p:sp>
          <p:nvSpPr>
            <p:cNvPr name="Freeform 3" id="3"/>
            <p:cNvSpPr/>
            <p:nvPr/>
          </p:nvSpPr>
          <p:spPr>
            <a:xfrm flipH="false" flipV="false" rot="0">
              <a:off x="0" y="0"/>
              <a:ext cx="727107" cy="2723752"/>
            </a:xfrm>
            <a:custGeom>
              <a:avLst/>
              <a:gdLst/>
              <a:ahLst/>
              <a:cxnLst/>
              <a:rect r="r" b="b" t="t" l="l"/>
              <a:pathLst>
                <a:path h="2723752" w="727107">
                  <a:moveTo>
                    <a:pt x="0" y="0"/>
                  </a:moveTo>
                  <a:lnTo>
                    <a:pt x="727107" y="0"/>
                  </a:lnTo>
                  <a:lnTo>
                    <a:pt x="727107" y="2723752"/>
                  </a:lnTo>
                  <a:lnTo>
                    <a:pt x="0" y="2723752"/>
                  </a:lnTo>
                  <a:close/>
                </a:path>
              </a:pathLst>
            </a:custGeom>
            <a:solidFill>
              <a:srgbClr val="145DA0"/>
            </a:solidFill>
          </p:spPr>
        </p:sp>
        <p:sp>
          <p:nvSpPr>
            <p:cNvPr name="TextBox 4" id="4"/>
            <p:cNvSpPr txBox="true"/>
            <p:nvPr/>
          </p:nvSpPr>
          <p:spPr>
            <a:xfrm>
              <a:off x="0" y="-38100"/>
              <a:ext cx="727107" cy="2761852"/>
            </a:xfrm>
            <a:prstGeom prst="rect">
              <a:avLst/>
            </a:prstGeom>
          </p:spPr>
          <p:txBody>
            <a:bodyPr anchor="ctr" rtlCol="false" tIns="50800" lIns="50800" bIns="50800" rIns="50800"/>
            <a:lstStyle/>
            <a:p>
              <a:pPr algn="ctr">
                <a:lnSpc>
                  <a:spcPts val="2605"/>
                </a:lnSpc>
              </a:pPr>
            </a:p>
          </p:txBody>
        </p:sp>
      </p:grpSp>
      <p:sp>
        <p:nvSpPr>
          <p:cNvPr name="TextBox 5" id="5"/>
          <p:cNvSpPr txBox="true"/>
          <p:nvPr/>
        </p:nvSpPr>
        <p:spPr>
          <a:xfrm rot="0">
            <a:off x="1480776" y="3549015"/>
            <a:ext cx="16383398" cy="3131820"/>
          </a:xfrm>
          <a:prstGeom prst="rect">
            <a:avLst/>
          </a:prstGeom>
        </p:spPr>
        <p:txBody>
          <a:bodyPr anchor="t" rtlCol="false" tIns="0" lIns="0" bIns="0" rIns="0">
            <a:spAutoFit/>
          </a:bodyPr>
          <a:lstStyle/>
          <a:p>
            <a:pPr algn="l">
              <a:lnSpc>
                <a:spcPts val="4140"/>
              </a:lnSpc>
              <a:spcBef>
                <a:spcPct val="0"/>
              </a:spcBef>
            </a:pPr>
            <a:r>
              <a:rPr lang="en-US" sz="3000">
                <a:solidFill>
                  <a:srgbClr val="FFFFFF"/>
                </a:solidFill>
                <a:latin typeface="DM Sans"/>
                <a:ea typeface="DM Sans"/>
                <a:cs typeface="DM Sans"/>
                <a:sym typeface="DM Sans"/>
              </a:rPr>
              <a:t>4</a:t>
            </a:r>
            <a:r>
              <a:rPr lang="en-US" b="true" sz="3000" i="true">
                <a:solidFill>
                  <a:srgbClr val="56AEFF"/>
                </a:solidFill>
                <a:latin typeface="DM Sans Bold Italics"/>
                <a:ea typeface="DM Sans Bold Italics"/>
                <a:cs typeface="DM Sans Bold Italics"/>
                <a:sym typeface="DM Sans Bold Italics"/>
              </a:rPr>
              <a:t>)”Neural Network Methods for Detecting Wild Forest Fires”</a:t>
            </a:r>
          </a:p>
          <a:p>
            <a:pPr algn="l">
              <a:lnSpc>
                <a:spcPts val="4140"/>
              </a:lnSpc>
              <a:spcBef>
                <a:spcPct val="0"/>
              </a:spcBef>
            </a:pPr>
            <a:r>
              <a:rPr lang="en-US" sz="3000">
                <a:solidFill>
                  <a:srgbClr val="FFFFFF"/>
                </a:solidFill>
                <a:latin typeface="DM Sans"/>
                <a:ea typeface="DM Sans"/>
                <a:cs typeface="DM Sans"/>
                <a:sym typeface="DM Sans"/>
              </a:rPr>
              <a:t>Link:</a:t>
            </a:r>
            <a:r>
              <a:rPr lang="en-US" sz="3000" u="sng">
                <a:solidFill>
                  <a:srgbClr val="FFFFFF"/>
                </a:solidFill>
                <a:latin typeface="DM Sans"/>
                <a:ea typeface="DM Sans"/>
                <a:cs typeface="DM Sans"/>
                <a:sym typeface="DM Sans"/>
                <a:hlinkClick r:id="rId2" tooltip="https://link.springer.com/article/10.3103/S0147688224700412"/>
              </a:rPr>
              <a:t>https://link.springer.com/article/10.3103/S0147688224700412</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Reviews various neural network based techniques for fire detection from UAV video feeds.</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Covers feature extraction and semantic segmentation.</a:t>
            </a:r>
          </a:p>
          <a:p>
            <a:pPr algn="l">
              <a:lnSpc>
                <a:spcPts val="4140"/>
              </a:lnSpc>
              <a:spcBef>
                <a:spcPct val="0"/>
              </a:spcBef>
            </a:pPr>
          </a:p>
          <a:p>
            <a:pPr algn="l">
              <a:lnSpc>
                <a:spcPts val="4140"/>
              </a:lnSpc>
              <a:spcBef>
                <a:spcPct val="0"/>
              </a:spcBef>
            </a:pPr>
          </a:p>
        </p:txBody>
      </p:sp>
      <p:sp>
        <p:nvSpPr>
          <p:cNvPr name="TextBox 6" id="6"/>
          <p:cNvSpPr txBox="true"/>
          <p:nvPr/>
        </p:nvSpPr>
        <p:spPr>
          <a:xfrm rot="0">
            <a:off x="1480776" y="6380095"/>
            <a:ext cx="16807224" cy="4703445"/>
          </a:xfrm>
          <a:prstGeom prst="rect">
            <a:avLst/>
          </a:prstGeom>
        </p:spPr>
        <p:txBody>
          <a:bodyPr anchor="t" rtlCol="false" tIns="0" lIns="0" bIns="0" rIns="0">
            <a:spAutoFit/>
          </a:bodyPr>
          <a:lstStyle/>
          <a:p>
            <a:pPr algn="l">
              <a:lnSpc>
                <a:spcPts val="4140"/>
              </a:lnSpc>
              <a:spcBef>
                <a:spcPct val="0"/>
              </a:spcBef>
            </a:pPr>
            <a:r>
              <a:rPr lang="en-US" sz="3000">
                <a:solidFill>
                  <a:srgbClr val="FFFFFF"/>
                </a:solidFill>
                <a:latin typeface="DM Sans"/>
                <a:ea typeface="DM Sans"/>
                <a:cs typeface="DM Sans"/>
                <a:sym typeface="DM Sans"/>
              </a:rPr>
              <a:t>5)</a:t>
            </a:r>
            <a:r>
              <a:rPr lang="en-US" b="true" sz="3000" i="true">
                <a:solidFill>
                  <a:srgbClr val="56AEFF"/>
                </a:solidFill>
                <a:latin typeface="DM Sans Bold Italics"/>
                <a:ea typeface="DM Sans Bold Italics"/>
                <a:cs typeface="DM Sans Bold Italics"/>
                <a:sym typeface="DM Sans Bold Italics"/>
              </a:rPr>
              <a:t>”</a:t>
            </a:r>
            <a:r>
              <a:rPr lang="en-US" b="true" sz="3000" i="true">
                <a:solidFill>
                  <a:srgbClr val="56AEFF"/>
                </a:solidFill>
                <a:latin typeface="DM Sans Bold Italics"/>
                <a:ea typeface="DM Sans Bold Italics"/>
                <a:cs typeface="DM Sans Bold Italics"/>
                <a:sym typeface="DM Sans Bold Italics"/>
              </a:rPr>
              <a:t>Application Strategy of Unmanned Aerial Vehicle Swarms in Forest Fire Detection Based on the Fusion of Particle Swarm Optimization and Artificial Bee Colony Algorithm”</a:t>
            </a:r>
          </a:p>
          <a:p>
            <a:pPr algn="l">
              <a:lnSpc>
                <a:spcPts val="4140"/>
              </a:lnSpc>
              <a:spcBef>
                <a:spcPct val="0"/>
              </a:spcBef>
            </a:pPr>
            <a:r>
              <a:rPr lang="en-US" sz="3000">
                <a:solidFill>
                  <a:srgbClr val="FFFFFF"/>
                </a:solidFill>
                <a:latin typeface="DM Sans"/>
                <a:ea typeface="DM Sans"/>
                <a:cs typeface="DM Sans"/>
                <a:sym typeface="DM Sans"/>
              </a:rPr>
              <a:t>Link: </a:t>
            </a:r>
            <a:r>
              <a:rPr lang="en-US" sz="3000" u="sng">
                <a:solidFill>
                  <a:srgbClr val="FFFFFF"/>
                </a:solidFill>
                <a:latin typeface="DM Sans"/>
                <a:ea typeface="DM Sans"/>
                <a:cs typeface="DM Sans"/>
                <a:sym typeface="DM Sans"/>
                <a:hlinkClick r:id="rId3" tooltip="https://www.mdpi.com/2076-3417/14/11/4937"/>
              </a:rPr>
              <a:t>https://www.mdpi.com/2076-3417/14/11/4937</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Combines Particle Swarm Optimization (PSO) and Artificial Bee Colony (ABC) algorithms for efficient UAV swarm deployment.</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Enhances fire detection accuracy and UAV path optimization.</a:t>
            </a:r>
          </a:p>
          <a:p>
            <a:pPr algn="l">
              <a:lnSpc>
                <a:spcPts val="4140"/>
              </a:lnSpc>
              <a:spcBef>
                <a:spcPct val="0"/>
              </a:spcBef>
            </a:pPr>
          </a:p>
          <a:p>
            <a:pPr algn="l">
              <a:lnSpc>
                <a:spcPts val="4140"/>
              </a:lnSpc>
              <a:spcBef>
                <a:spcPct val="0"/>
              </a:spcBef>
            </a:pPr>
          </a:p>
          <a:p>
            <a:pPr algn="l">
              <a:lnSpc>
                <a:spcPts val="4140"/>
              </a:lnSpc>
              <a:spcBef>
                <a:spcPct val="0"/>
              </a:spcBef>
            </a:pPr>
          </a:p>
        </p:txBody>
      </p:sp>
      <p:sp>
        <p:nvSpPr>
          <p:cNvPr name="TextBox 7" id="7"/>
          <p:cNvSpPr txBox="true"/>
          <p:nvPr/>
        </p:nvSpPr>
        <p:spPr>
          <a:xfrm rot="0">
            <a:off x="1480776" y="420422"/>
            <a:ext cx="16807224" cy="4179570"/>
          </a:xfrm>
          <a:prstGeom prst="rect">
            <a:avLst/>
          </a:prstGeom>
        </p:spPr>
        <p:txBody>
          <a:bodyPr anchor="t" rtlCol="false" tIns="0" lIns="0" bIns="0" rIns="0">
            <a:spAutoFit/>
          </a:bodyPr>
          <a:lstStyle/>
          <a:p>
            <a:pPr algn="l">
              <a:lnSpc>
                <a:spcPts val="4140"/>
              </a:lnSpc>
              <a:spcBef>
                <a:spcPct val="0"/>
              </a:spcBef>
            </a:pPr>
            <a:r>
              <a:rPr lang="en-US" b="true" sz="3000" i="true">
                <a:solidFill>
                  <a:srgbClr val="56AEFF"/>
                </a:solidFill>
                <a:latin typeface="DM Sans Bold Italics"/>
                <a:ea typeface="DM Sans Bold Italics"/>
                <a:cs typeface="DM Sans Bold Italics"/>
                <a:sym typeface="DM Sans Bold Italics"/>
              </a:rPr>
              <a:t>3</a:t>
            </a:r>
            <a:r>
              <a:rPr lang="en-US" b="true" sz="3000" i="true">
                <a:solidFill>
                  <a:srgbClr val="56AEFF"/>
                </a:solidFill>
                <a:latin typeface="DM Sans Bold Italics"/>
                <a:ea typeface="DM Sans Bold Italics"/>
                <a:cs typeface="DM Sans Bold Italics"/>
                <a:sym typeface="DM Sans Bold Italics"/>
              </a:rPr>
              <a:t>)”Nature-Inspired Drone Swarming for Wildfires Suppression Considering Distributed Fire Spots and Energy Consumption”</a:t>
            </a:r>
          </a:p>
          <a:p>
            <a:pPr algn="l">
              <a:lnSpc>
                <a:spcPts val="4140"/>
              </a:lnSpc>
              <a:spcBef>
                <a:spcPct val="0"/>
              </a:spcBef>
            </a:pPr>
            <a:r>
              <a:rPr lang="en-US" sz="3000">
                <a:solidFill>
                  <a:srgbClr val="FFFFFF"/>
                </a:solidFill>
                <a:latin typeface="DM Sans"/>
                <a:ea typeface="DM Sans"/>
                <a:cs typeface="DM Sans"/>
                <a:sym typeface="DM Sans"/>
              </a:rPr>
              <a:t>Link:</a:t>
            </a:r>
            <a:r>
              <a:rPr lang="en-US" sz="3000" u="sng">
                <a:solidFill>
                  <a:srgbClr val="FFFFFF"/>
                </a:solidFill>
                <a:latin typeface="DM Sans"/>
                <a:ea typeface="DM Sans"/>
                <a:cs typeface="DM Sans"/>
                <a:sym typeface="DM Sans"/>
                <a:hlinkClick r:id="rId4" tooltip="https://ieeexplore.ieee.org/document/10132476"/>
              </a:rPr>
              <a:t> https://ieeexplore.ieee.org/document/10132476</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Proposes a swarm intelligence approach for decentralized wildfire suppression.</a:t>
            </a:r>
          </a:p>
          <a:p>
            <a:pPr algn="l" marL="647700" indent="-323850" lvl="1">
              <a:lnSpc>
                <a:spcPts val="4140"/>
              </a:lnSpc>
              <a:spcBef>
                <a:spcPct val="0"/>
              </a:spcBef>
              <a:buFont typeface="Arial"/>
              <a:buChar char="•"/>
            </a:pPr>
            <a:r>
              <a:rPr lang="en-US" sz="3000">
                <a:solidFill>
                  <a:srgbClr val="FFFFFF"/>
                </a:solidFill>
                <a:latin typeface="DM Sans"/>
                <a:ea typeface="DM Sans"/>
                <a:cs typeface="DM Sans"/>
                <a:sym typeface="DM Sans"/>
              </a:rPr>
              <a:t>Drones communicate locally to optimize fire response and manage energy efficiently.</a:t>
            </a:r>
          </a:p>
          <a:p>
            <a:pPr algn="l">
              <a:lnSpc>
                <a:spcPts val="4140"/>
              </a:lnSpc>
              <a:spcBef>
                <a:spcPct val="0"/>
              </a:spcBef>
            </a:pPr>
          </a:p>
          <a:p>
            <a:pPr algn="l">
              <a:lnSpc>
                <a:spcPts val="4140"/>
              </a:lnSpc>
              <a:spcBef>
                <a:spcPct val="0"/>
              </a:spcBef>
            </a:pPr>
          </a:p>
          <a:p>
            <a:pPr algn="l">
              <a:lnSpc>
                <a:spcPts val="4140"/>
              </a:lnSpc>
              <a:spcBef>
                <a:spcPct val="0"/>
              </a:spcBef>
            </a:pPr>
            <a:r>
              <a:rPr lang="en-US" sz="3000">
                <a:solidFill>
                  <a:srgbClr val="FFFFFF"/>
                </a:solidFill>
                <a:latin typeface="DM Sans"/>
                <a:ea typeface="DM Sans"/>
                <a:cs typeface="DM Sans"/>
                <a:sym typeface="DM Sans"/>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5993373" y="-5458262"/>
            <a:ext cx="10196686" cy="10196686"/>
          </a:xfrm>
          <a:custGeom>
            <a:avLst/>
            <a:gdLst/>
            <a:ahLst/>
            <a:cxnLst/>
            <a:rect r="r" b="b" t="t" l="l"/>
            <a:pathLst>
              <a:path h="10196686" w="10196686">
                <a:moveTo>
                  <a:pt x="0" y="0"/>
                </a:moveTo>
                <a:lnTo>
                  <a:pt x="10196686" y="0"/>
                </a:lnTo>
                <a:lnTo>
                  <a:pt x="10196686" y="10196685"/>
                </a:lnTo>
                <a:lnTo>
                  <a:pt x="0" y="10196685"/>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329" y="6667836"/>
            <a:ext cx="8414387" cy="8414387"/>
          </a:xfrm>
          <a:custGeom>
            <a:avLst/>
            <a:gdLst/>
            <a:ahLst/>
            <a:cxnLst/>
            <a:rect r="r" b="b" t="t" l="l"/>
            <a:pathLst>
              <a:path h="8414387" w="8414387">
                <a:moveTo>
                  <a:pt x="0" y="0"/>
                </a:moveTo>
                <a:lnTo>
                  <a:pt x="8414387" y="0"/>
                </a:lnTo>
                <a:lnTo>
                  <a:pt x="8414387" y="8414387"/>
                </a:lnTo>
                <a:lnTo>
                  <a:pt x="0" y="8414387"/>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71027" y="635000"/>
            <a:ext cx="9879016" cy="787400"/>
          </a:xfrm>
          <a:prstGeom prst="rect">
            <a:avLst/>
          </a:prstGeom>
        </p:spPr>
        <p:txBody>
          <a:bodyPr anchor="t" rtlCol="false" tIns="0" lIns="0" bIns="0" rIns="0">
            <a:spAutoFit/>
          </a:bodyPr>
          <a:lstStyle/>
          <a:p>
            <a:pPr algn="l" marL="0" indent="0" lvl="0">
              <a:lnSpc>
                <a:spcPts val="6199"/>
              </a:lnSpc>
              <a:spcBef>
                <a:spcPct val="0"/>
              </a:spcBef>
            </a:pPr>
            <a:r>
              <a:rPr lang="en-US" b="true" sz="5166">
                <a:solidFill>
                  <a:srgbClr val="FFFFFF"/>
                </a:solidFill>
                <a:latin typeface="Now Bold"/>
                <a:ea typeface="Now Bold"/>
                <a:cs typeface="Now Bold"/>
                <a:sym typeface="Now Bold"/>
              </a:rPr>
              <a:t>RESEARCH GAP:</a:t>
            </a:r>
          </a:p>
        </p:txBody>
      </p:sp>
      <p:sp>
        <p:nvSpPr>
          <p:cNvPr name="TextBox 5" id="5"/>
          <p:cNvSpPr txBox="true"/>
          <p:nvPr/>
        </p:nvSpPr>
        <p:spPr>
          <a:xfrm rot="0">
            <a:off x="1283935" y="962025"/>
            <a:ext cx="16779896" cy="7727823"/>
          </a:xfrm>
          <a:prstGeom prst="rect">
            <a:avLst/>
          </a:prstGeom>
        </p:spPr>
        <p:txBody>
          <a:bodyPr anchor="t" rtlCol="false" tIns="0" lIns="0" bIns="0" rIns="0">
            <a:spAutoFit/>
          </a:bodyPr>
          <a:lstStyle/>
          <a:p>
            <a:pPr algn="l">
              <a:lnSpc>
                <a:spcPts val="4416"/>
              </a:lnSpc>
            </a:pPr>
          </a:p>
          <a:p>
            <a:pPr algn="l">
              <a:lnSpc>
                <a:spcPts val="4416"/>
              </a:lnSpc>
            </a:pPr>
            <a:r>
              <a:rPr lang="en-US" b="true" sz="3200">
                <a:solidFill>
                  <a:srgbClr val="FFFFFF"/>
                </a:solidFill>
                <a:latin typeface="DM Sans Bold"/>
                <a:ea typeface="DM Sans Bold"/>
                <a:cs typeface="DM Sans Bold"/>
                <a:sym typeface="DM Sans Bold"/>
              </a:rPr>
              <a:t>Delayed Detection:</a:t>
            </a:r>
          </a:p>
          <a:p>
            <a:pPr algn="l" marL="690881" indent="-345440" lvl="1">
              <a:lnSpc>
                <a:spcPts val="4416"/>
              </a:lnSpc>
              <a:buFont typeface="Arial"/>
              <a:buChar char="•"/>
            </a:pPr>
            <a:r>
              <a:rPr lang="en-US" sz="3200">
                <a:solidFill>
                  <a:srgbClr val="FFFFFF"/>
                </a:solidFill>
                <a:latin typeface="DM Sans"/>
                <a:ea typeface="DM Sans"/>
                <a:cs typeface="DM Sans"/>
                <a:sym typeface="DM Sans"/>
              </a:rPr>
              <a:t>Satellites: Slow updates due to orbital schedules &amp; cloud cover.</a:t>
            </a:r>
          </a:p>
          <a:p>
            <a:pPr algn="l" marL="690881" indent="-345440" lvl="1">
              <a:lnSpc>
                <a:spcPts val="4416"/>
              </a:lnSpc>
              <a:buFont typeface="Arial"/>
              <a:buChar char="•"/>
            </a:pPr>
            <a:r>
              <a:rPr lang="en-US" sz="3200">
                <a:solidFill>
                  <a:srgbClr val="FFFFFF"/>
                </a:solidFill>
                <a:latin typeface="DM Sans"/>
                <a:ea typeface="DM Sans"/>
                <a:cs typeface="DM Sans"/>
                <a:sym typeface="DM Sans"/>
              </a:rPr>
              <a:t>Ground Sensors: Limited coverage in remote areas.</a:t>
            </a:r>
          </a:p>
          <a:p>
            <a:pPr algn="l">
              <a:lnSpc>
                <a:spcPts val="4416"/>
              </a:lnSpc>
            </a:pPr>
            <a:r>
              <a:rPr lang="en-US" sz="3200">
                <a:solidFill>
                  <a:srgbClr val="FFFFFF"/>
                </a:solidFill>
                <a:latin typeface="DM Sans"/>
                <a:ea typeface="DM Sans"/>
                <a:cs typeface="DM Sans"/>
                <a:sym typeface="DM Sans"/>
              </a:rPr>
              <a:t>Limitations of Single-UAV Systems:</a:t>
            </a:r>
          </a:p>
          <a:p>
            <a:pPr algn="l" marL="690881" indent="-345440" lvl="1">
              <a:lnSpc>
                <a:spcPts val="4416"/>
              </a:lnSpc>
              <a:buFont typeface="Arial"/>
              <a:buChar char="•"/>
            </a:pPr>
            <a:r>
              <a:rPr lang="en-US" sz="3200">
                <a:solidFill>
                  <a:srgbClr val="FFFFFF"/>
                </a:solidFill>
                <a:latin typeface="DM Sans"/>
                <a:ea typeface="DM Sans"/>
                <a:cs typeface="DM Sans"/>
                <a:sym typeface="DM Sans"/>
              </a:rPr>
              <a:t>Restricted coverage, slower response times.</a:t>
            </a:r>
          </a:p>
          <a:p>
            <a:pPr algn="l" marL="690881" indent="-345440" lvl="1">
              <a:lnSpc>
                <a:spcPts val="4416"/>
              </a:lnSpc>
              <a:buFont typeface="Arial"/>
              <a:buChar char="•"/>
            </a:pPr>
            <a:r>
              <a:rPr lang="en-US" sz="3200">
                <a:solidFill>
                  <a:srgbClr val="FFFFFF"/>
                </a:solidFill>
                <a:latin typeface="DM Sans"/>
                <a:ea typeface="DM Sans"/>
                <a:cs typeface="DM Sans"/>
                <a:sym typeface="DM Sans"/>
              </a:rPr>
              <a:t>High false positives &amp; negatives (e.g., reflections, dense canopies).</a:t>
            </a:r>
          </a:p>
          <a:p>
            <a:pPr algn="l" marL="690881" indent="-345440" lvl="1">
              <a:lnSpc>
                <a:spcPts val="4416"/>
              </a:lnSpc>
              <a:buFont typeface="Arial"/>
              <a:buChar char="•"/>
            </a:pPr>
            <a:r>
              <a:rPr lang="en-US" sz="3200">
                <a:solidFill>
                  <a:srgbClr val="FFFFFF"/>
                </a:solidFill>
                <a:latin typeface="DM Sans"/>
                <a:ea typeface="DM Sans"/>
                <a:cs typeface="DM Sans"/>
                <a:sym typeface="DM Sans"/>
              </a:rPr>
              <a:t>Navigation challenges in dynamic environments.</a:t>
            </a:r>
          </a:p>
          <a:p>
            <a:pPr algn="l">
              <a:lnSpc>
                <a:spcPts val="4416"/>
              </a:lnSpc>
            </a:pPr>
            <a:r>
              <a:rPr lang="en-US" b="true" sz="3200">
                <a:solidFill>
                  <a:srgbClr val="FFFFFF"/>
                </a:solidFill>
                <a:latin typeface="DM Sans Bold"/>
                <a:ea typeface="DM Sans Bold"/>
                <a:cs typeface="DM Sans Bold"/>
                <a:sym typeface="DM Sans Bold"/>
              </a:rPr>
              <a:t>Lack of UAV Collaboration:</a:t>
            </a:r>
          </a:p>
          <a:p>
            <a:pPr algn="l" marL="690881" indent="-345440" lvl="1">
              <a:lnSpc>
                <a:spcPts val="4416"/>
              </a:lnSpc>
              <a:buFont typeface="Arial"/>
              <a:buChar char="•"/>
            </a:pPr>
            <a:r>
              <a:rPr lang="en-US" sz="3200">
                <a:solidFill>
                  <a:srgbClr val="FFFFFF"/>
                </a:solidFill>
                <a:latin typeface="DM Sans"/>
                <a:ea typeface="DM Sans"/>
                <a:cs typeface="DM Sans"/>
                <a:sym typeface="DM Sans"/>
              </a:rPr>
              <a:t>No real-time data sharing, leading to false alarms.</a:t>
            </a:r>
          </a:p>
          <a:p>
            <a:pPr algn="l" marL="690881" indent="-345440" lvl="1">
              <a:lnSpc>
                <a:spcPts val="4416"/>
              </a:lnSpc>
              <a:buFont typeface="Arial"/>
              <a:buChar char="•"/>
            </a:pPr>
            <a:r>
              <a:rPr lang="en-US" sz="3200">
                <a:solidFill>
                  <a:srgbClr val="FFFFFF"/>
                </a:solidFill>
                <a:latin typeface="DM Sans"/>
                <a:ea typeface="DM Sans"/>
                <a:cs typeface="DM Sans"/>
                <a:sym typeface="DM Sans"/>
              </a:rPr>
              <a:t>No swarm-based decision-making for improved accuracy.</a:t>
            </a:r>
          </a:p>
          <a:p>
            <a:pPr algn="l">
              <a:lnSpc>
                <a:spcPts val="4416"/>
              </a:lnSpc>
            </a:pPr>
            <a:r>
              <a:rPr lang="en-US" b="true" sz="3200">
                <a:solidFill>
                  <a:srgbClr val="FFFFFF"/>
                </a:solidFill>
                <a:latin typeface="DM Sans Bold"/>
                <a:ea typeface="DM Sans Bold"/>
                <a:cs typeface="DM Sans Bold"/>
                <a:sym typeface="DM Sans Bold"/>
              </a:rPr>
              <a:t>Energy &amp; Communication Issues:</a:t>
            </a:r>
          </a:p>
          <a:p>
            <a:pPr algn="l" marL="690881" indent="-345440" lvl="1">
              <a:lnSpc>
                <a:spcPts val="4416"/>
              </a:lnSpc>
              <a:buFont typeface="Arial"/>
              <a:buChar char="•"/>
            </a:pPr>
            <a:r>
              <a:rPr lang="en-US" sz="3200">
                <a:solidFill>
                  <a:srgbClr val="FFFFFF"/>
                </a:solidFill>
                <a:latin typeface="DM Sans"/>
                <a:ea typeface="DM Sans"/>
                <a:cs typeface="DM Sans"/>
                <a:sym typeface="DM Sans"/>
              </a:rPr>
              <a:t>Short battery life, requiring optimized flight paths.</a:t>
            </a:r>
          </a:p>
          <a:p>
            <a:pPr algn="l" marL="690881" indent="-345440" lvl="1">
              <a:lnSpc>
                <a:spcPts val="4416"/>
              </a:lnSpc>
              <a:buFont typeface="Arial"/>
              <a:buChar char="•"/>
            </a:pPr>
            <a:r>
              <a:rPr lang="en-US" sz="3200">
                <a:solidFill>
                  <a:srgbClr val="FFFFFF"/>
                </a:solidFill>
                <a:latin typeface="DM Sans"/>
                <a:ea typeface="DM Sans"/>
                <a:cs typeface="DM Sans"/>
                <a:sym typeface="DM Sans"/>
              </a:rPr>
              <a:t>Signal interference in forested terrain.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543050" y="-54747"/>
            <a:ext cx="2760734" cy="10341747"/>
            <a:chOff x="0" y="0"/>
            <a:chExt cx="727107" cy="2723752"/>
          </a:xfrm>
        </p:grpSpPr>
        <p:sp>
          <p:nvSpPr>
            <p:cNvPr name="Freeform 3" id="3"/>
            <p:cNvSpPr/>
            <p:nvPr/>
          </p:nvSpPr>
          <p:spPr>
            <a:xfrm flipH="false" flipV="false" rot="0">
              <a:off x="0" y="0"/>
              <a:ext cx="727107" cy="2723752"/>
            </a:xfrm>
            <a:custGeom>
              <a:avLst/>
              <a:gdLst/>
              <a:ahLst/>
              <a:cxnLst/>
              <a:rect r="r" b="b" t="t" l="l"/>
              <a:pathLst>
                <a:path h="2723752" w="727107">
                  <a:moveTo>
                    <a:pt x="0" y="0"/>
                  </a:moveTo>
                  <a:lnTo>
                    <a:pt x="727107" y="0"/>
                  </a:lnTo>
                  <a:lnTo>
                    <a:pt x="727107" y="2723752"/>
                  </a:lnTo>
                  <a:lnTo>
                    <a:pt x="0" y="2723752"/>
                  </a:lnTo>
                  <a:close/>
                </a:path>
              </a:pathLst>
            </a:custGeom>
            <a:solidFill>
              <a:srgbClr val="145DA0"/>
            </a:solidFill>
          </p:spPr>
        </p:sp>
        <p:sp>
          <p:nvSpPr>
            <p:cNvPr name="TextBox 4" id="4"/>
            <p:cNvSpPr txBox="true"/>
            <p:nvPr/>
          </p:nvSpPr>
          <p:spPr>
            <a:xfrm>
              <a:off x="0" y="-38100"/>
              <a:ext cx="727107" cy="2761852"/>
            </a:xfrm>
            <a:prstGeom prst="rect">
              <a:avLst/>
            </a:prstGeom>
          </p:spPr>
          <p:txBody>
            <a:bodyPr anchor="ctr" rtlCol="false" tIns="50800" lIns="50800" bIns="50800" rIns="50800"/>
            <a:lstStyle/>
            <a:p>
              <a:pPr algn="ctr">
                <a:lnSpc>
                  <a:spcPts val="2605"/>
                </a:lnSpc>
              </a:pPr>
            </a:p>
          </p:txBody>
        </p:sp>
      </p:grpSp>
      <p:sp>
        <p:nvSpPr>
          <p:cNvPr name="TextBox 5" id="5"/>
          <p:cNvSpPr txBox="true"/>
          <p:nvPr/>
        </p:nvSpPr>
        <p:spPr>
          <a:xfrm rot="0">
            <a:off x="5543588" y="204817"/>
            <a:ext cx="7896920" cy="1447319"/>
          </a:xfrm>
          <a:prstGeom prst="rect">
            <a:avLst/>
          </a:prstGeom>
        </p:spPr>
        <p:txBody>
          <a:bodyPr anchor="t" rtlCol="false" tIns="0" lIns="0" bIns="0" rIns="0">
            <a:spAutoFit/>
          </a:bodyPr>
          <a:lstStyle/>
          <a:p>
            <a:pPr algn="ctr">
              <a:lnSpc>
                <a:spcPts val="5779"/>
              </a:lnSpc>
            </a:pPr>
            <a:r>
              <a:rPr lang="en-US" sz="4187" b="true">
                <a:solidFill>
                  <a:srgbClr val="FFFFFF"/>
                </a:solidFill>
                <a:latin typeface="DM Sans Bold"/>
                <a:ea typeface="DM Sans Bold"/>
                <a:cs typeface="DM Sans Bold"/>
                <a:sym typeface="DM Sans Bold"/>
              </a:rPr>
              <a:t>Limitations Of Existing Models:</a:t>
            </a:r>
          </a:p>
          <a:p>
            <a:pPr algn="ctr">
              <a:lnSpc>
                <a:spcPts val="5779"/>
              </a:lnSpc>
              <a:spcBef>
                <a:spcPct val="0"/>
              </a:spcBef>
            </a:pPr>
          </a:p>
        </p:txBody>
      </p:sp>
      <p:sp>
        <p:nvSpPr>
          <p:cNvPr name="TextBox 6" id="6"/>
          <p:cNvSpPr txBox="true"/>
          <p:nvPr/>
        </p:nvSpPr>
        <p:spPr>
          <a:xfrm rot="0">
            <a:off x="1748000" y="1157979"/>
            <a:ext cx="15812942" cy="7923416"/>
          </a:xfrm>
          <a:prstGeom prst="rect">
            <a:avLst/>
          </a:prstGeom>
        </p:spPr>
        <p:txBody>
          <a:bodyPr anchor="t" rtlCol="false" tIns="0" lIns="0" bIns="0" rIns="0">
            <a:spAutoFit/>
          </a:bodyPr>
          <a:lstStyle/>
          <a:p>
            <a:pPr algn="l">
              <a:lnSpc>
                <a:spcPts val="3035"/>
              </a:lnSpc>
              <a:spcBef>
                <a:spcPct val="0"/>
              </a:spcBef>
            </a:pPr>
            <a:r>
              <a:rPr lang="en-US" b="true" sz="2199">
                <a:solidFill>
                  <a:srgbClr val="FFFFFF"/>
                </a:solidFill>
                <a:latin typeface="DM Sans Bold"/>
                <a:ea typeface="DM Sans Bold"/>
                <a:cs typeface="DM Sans Bold"/>
                <a:sym typeface="DM Sans Bold"/>
              </a:rPr>
              <a:t>Uniform-DFC</a:t>
            </a:r>
          </a:p>
          <a:p>
            <a:pPr algn="l">
              <a:lnSpc>
                <a:spcPts val="2881"/>
              </a:lnSpc>
              <a:spcBef>
                <a:spcPct val="0"/>
              </a:spcBef>
            </a:pPr>
            <a:r>
              <a:rPr lang="en-US" sz="2087">
                <a:solidFill>
                  <a:srgbClr val="FFFFFF"/>
                </a:solidFill>
                <a:latin typeface="DM Sans"/>
                <a:ea typeface="DM Sans"/>
                <a:cs typeface="DM Sans"/>
                <a:sym typeface="DM Sans"/>
              </a:rPr>
              <a:t>Working: Employs a uniform random walk during the search phase, followed by Dynamic Formation Control (DFC) for fire mitigation by equally dividing the fire region among UAVs.</a:t>
            </a:r>
          </a:p>
          <a:p>
            <a:pPr algn="l">
              <a:lnSpc>
                <a:spcPts val="2881"/>
              </a:lnSpc>
              <a:spcBef>
                <a:spcPct val="0"/>
              </a:spcBef>
            </a:pPr>
            <a:r>
              <a:rPr lang="en-US" sz="2087">
                <a:solidFill>
                  <a:srgbClr val="FFFFFF"/>
                </a:solidFill>
                <a:latin typeface="DM Sans"/>
                <a:ea typeface="DM Sans"/>
                <a:cs typeface="DM Sans"/>
                <a:sym typeface="DM Sans"/>
              </a:rPr>
              <a:t>Limitation: The method suffers from inefficient area coverage and delayed detection due to lack of directional guidance or environmental adaptability.</a:t>
            </a:r>
          </a:p>
          <a:p>
            <a:pPr algn="l">
              <a:lnSpc>
                <a:spcPts val="2605"/>
              </a:lnSpc>
              <a:spcBef>
                <a:spcPct val="0"/>
              </a:spcBef>
            </a:pPr>
          </a:p>
          <a:p>
            <a:pPr algn="l">
              <a:lnSpc>
                <a:spcPts val="3035"/>
              </a:lnSpc>
              <a:spcBef>
                <a:spcPct val="0"/>
              </a:spcBef>
            </a:pPr>
            <a:r>
              <a:rPr lang="en-US" b="true" sz="2199">
                <a:solidFill>
                  <a:srgbClr val="FFFFFF"/>
                </a:solidFill>
                <a:latin typeface="DM Sans Bold"/>
                <a:ea typeface="DM Sans Bold"/>
                <a:cs typeface="DM Sans Bold"/>
                <a:sym typeface="DM Sans Bold"/>
              </a:rPr>
              <a:t>Normal-DFC</a:t>
            </a:r>
          </a:p>
          <a:p>
            <a:pPr algn="l">
              <a:lnSpc>
                <a:spcPts val="2881"/>
              </a:lnSpc>
              <a:spcBef>
                <a:spcPct val="0"/>
              </a:spcBef>
            </a:pPr>
            <a:r>
              <a:rPr lang="en-US" sz="2087">
                <a:solidFill>
                  <a:srgbClr val="FFFFFF"/>
                </a:solidFill>
                <a:latin typeface="DM Sans"/>
                <a:ea typeface="DM Sans"/>
                <a:cs typeface="DM Sans"/>
                <a:sym typeface="DM Sans"/>
              </a:rPr>
              <a:t>Working: Uses a Gaussian-distributed search pattern to bias UAV exploration towards central regions, improving search focus compared to uniform random walk.</a:t>
            </a:r>
          </a:p>
          <a:p>
            <a:pPr algn="l">
              <a:lnSpc>
                <a:spcPts val="2881"/>
              </a:lnSpc>
              <a:spcBef>
                <a:spcPct val="0"/>
              </a:spcBef>
            </a:pPr>
            <a:r>
              <a:rPr lang="en-US" sz="2087">
                <a:solidFill>
                  <a:srgbClr val="FFFFFF"/>
                </a:solidFill>
                <a:latin typeface="DM Sans"/>
                <a:ea typeface="DM Sans"/>
                <a:cs typeface="DM Sans"/>
                <a:sym typeface="DM Sans"/>
              </a:rPr>
              <a:t>Limitation: Fails to dynamically adapt to environmental changes like heat gradients or fire spread, limiting responsiveness.</a:t>
            </a:r>
          </a:p>
          <a:p>
            <a:pPr algn="l">
              <a:lnSpc>
                <a:spcPts val="2605"/>
              </a:lnSpc>
              <a:spcBef>
                <a:spcPct val="0"/>
              </a:spcBef>
            </a:pPr>
          </a:p>
          <a:p>
            <a:pPr algn="l">
              <a:lnSpc>
                <a:spcPts val="3035"/>
              </a:lnSpc>
              <a:spcBef>
                <a:spcPct val="0"/>
              </a:spcBef>
            </a:pPr>
            <a:r>
              <a:rPr lang="en-US" b="true" sz="2199">
                <a:solidFill>
                  <a:srgbClr val="FFFFFF"/>
                </a:solidFill>
                <a:latin typeface="DM Sans Bold"/>
                <a:ea typeface="DM Sans Bold"/>
                <a:cs typeface="DM Sans Bold"/>
                <a:sym typeface="DM Sans Bold"/>
              </a:rPr>
              <a:t>Levy-DFC</a:t>
            </a:r>
          </a:p>
          <a:p>
            <a:pPr algn="l">
              <a:lnSpc>
                <a:spcPts val="2881"/>
              </a:lnSpc>
              <a:spcBef>
                <a:spcPct val="0"/>
              </a:spcBef>
            </a:pPr>
            <a:r>
              <a:rPr lang="en-US" sz="2087">
                <a:solidFill>
                  <a:srgbClr val="FFFFFF"/>
                </a:solidFill>
                <a:latin typeface="DM Sans"/>
                <a:ea typeface="DM Sans"/>
                <a:cs typeface="DM Sans"/>
                <a:sym typeface="DM Sans"/>
              </a:rPr>
              <a:t>Working: Incorporates Levy flight-based search, enabling UAVs to perform a mix of local exploration and long-range jumps for better coverage of sparse regions.</a:t>
            </a:r>
          </a:p>
          <a:p>
            <a:pPr algn="l">
              <a:lnSpc>
                <a:spcPts val="2881"/>
              </a:lnSpc>
              <a:spcBef>
                <a:spcPct val="0"/>
              </a:spcBef>
            </a:pPr>
            <a:r>
              <a:rPr lang="en-US" sz="2087">
                <a:solidFill>
                  <a:srgbClr val="FFFFFF"/>
                </a:solidFill>
                <a:latin typeface="DM Sans"/>
                <a:ea typeface="DM Sans"/>
                <a:cs typeface="DM Sans"/>
                <a:sym typeface="DM Sans"/>
              </a:rPr>
              <a:t>Limitation: Lacks environmental awareness during search and does not fine-tune UAV movement near detected fire zones.</a:t>
            </a:r>
          </a:p>
          <a:p>
            <a:pPr algn="l">
              <a:lnSpc>
                <a:spcPts val="2605"/>
              </a:lnSpc>
              <a:spcBef>
                <a:spcPct val="0"/>
              </a:spcBef>
            </a:pPr>
          </a:p>
          <a:p>
            <a:pPr algn="l">
              <a:lnSpc>
                <a:spcPts val="3035"/>
              </a:lnSpc>
              <a:spcBef>
                <a:spcPct val="0"/>
              </a:spcBef>
            </a:pPr>
            <a:r>
              <a:rPr lang="en-US" sz="2199">
                <a:solidFill>
                  <a:srgbClr val="FFFFFF"/>
                </a:solidFill>
                <a:latin typeface="DM Sans"/>
                <a:ea typeface="DM Sans"/>
                <a:cs typeface="DM Sans"/>
                <a:sym typeface="DM Sans"/>
              </a:rPr>
              <a:t>O</a:t>
            </a:r>
            <a:r>
              <a:rPr lang="en-US" b="true" sz="2199">
                <a:solidFill>
                  <a:srgbClr val="FFFFFF"/>
                </a:solidFill>
                <a:latin typeface="DM Sans Bold"/>
                <a:ea typeface="DM Sans Bold"/>
                <a:cs typeface="DM Sans Bold"/>
                <a:sym typeface="DM Sans Bold"/>
              </a:rPr>
              <a:t>MS-DFC</a:t>
            </a:r>
          </a:p>
          <a:p>
            <a:pPr algn="l">
              <a:lnSpc>
                <a:spcPts val="2881"/>
              </a:lnSpc>
              <a:spcBef>
                <a:spcPct val="0"/>
              </a:spcBef>
            </a:pPr>
            <a:r>
              <a:rPr lang="en-US" sz="2087">
                <a:solidFill>
                  <a:srgbClr val="FFFFFF"/>
                </a:solidFill>
                <a:latin typeface="DM Sans"/>
                <a:ea typeface="DM Sans"/>
                <a:cs typeface="DM Sans"/>
                <a:sym typeface="DM Sans"/>
              </a:rPr>
              <a:t>Working: Introduces a multi-level stochastic search inspired by Oxyrrhis Marina, switching between Levy flight, Brownian motion, and Directionally Driven Brownian (DDB) based on temperature changes, combined with decentralized formation control for fire mitigation.</a:t>
            </a:r>
          </a:p>
          <a:p>
            <a:pPr algn="l">
              <a:lnSpc>
                <a:spcPts val="2881"/>
              </a:lnSpc>
              <a:spcBef>
                <a:spcPct val="0"/>
              </a:spcBef>
            </a:pPr>
            <a:r>
              <a:rPr lang="en-US" sz="2087">
                <a:solidFill>
                  <a:srgbClr val="FFFFFF"/>
                </a:solidFill>
                <a:latin typeface="DM Sans"/>
                <a:ea typeface="DM Sans"/>
                <a:cs typeface="DM Sans"/>
                <a:sym typeface="DM Sans"/>
              </a:rPr>
              <a:t>Limitation: Assumes ideal sensor behavior and does not incorporate multi-swarm coordination or dynamic role reassignment among UAVs, affecting scalability and robustness.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DAGjaqPWS3g</dc:identifier>
  <dcterms:modified xsi:type="dcterms:W3CDTF">2011-08-01T06:04:30Z</dcterms:modified>
  <cp:revision>1</cp:revision>
  <dc:title>Real-Time Forest Fire Detection Using Edge-Driven Collaborative UAV Swarms</dc:title>
</cp:coreProperties>
</file>