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gd3SpweHXoXeIYQ+6w8i2TT7wT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4730E08-D25E-48D5-8C4D-7C34A3E044D0}">
  <a:tblStyle styleId="{C4730E08-D25E-48D5-8C4D-7C34A3E044D0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9ECE8"/>
          </a:solidFill>
        </a:fill>
      </a:tcStyle>
    </a:wholeTbl>
    <a:band1H>
      <a:tcTxStyle/>
      <a:tcStyle>
        <a:fill>
          <a:solidFill>
            <a:srgbClr val="F2D7CE"/>
          </a:solidFill>
        </a:fill>
      </a:tcStyle>
    </a:band1H>
    <a:band2H>
      <a:tcTxStyle/>
    </a:band2H>
    <a:band1V>
      <a:tcTxStyle/>
      <a:tcStyle>
        <a:fill>
          <a:solidFill>
            <a:srgbClr val="F2D7CE"/>
          </a:solidFill>
        </a:fill>
      </a:tcStyle>
    </a:band1V>
    <a:band2V>
      <a:tcTxStyle/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2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2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Google Shape;25;p2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2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" name="Google Shape;27;p20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8" name="Google Shape;28;p20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Google Shape;29;p2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0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5B22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0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ED2E3">
                <a:alpha val="69803"/>
              </a:srgbClr>
            </a:solidFill>
            <a:ln>
              <a:noFill/>
            </a:ln>
          </p:spPr>
        </p:sp>
        <p:sp>
          <p:nvSpPr>
            <p:cNvPr id="32" name="Google Shape;32;p20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3" name="Google Shape;33;p2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0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20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9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9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4" name="Google Shape;94;p2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0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0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0" name="Google Shape;100;p30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30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ED2E3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5" name="Google Shape;105;p30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ED2E3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ED2E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1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1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p3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2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5" name="Google Shape;115;p32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6" name="Google Shape;116;p3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3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ED2E3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3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ED2E3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3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4" name="Google Shape;124;p3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5" name="Google Shape;125;p3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4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1" name="Google Shape;131;p3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5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7" name="Google Shape;137;p3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2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9" name="Google Shape;49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4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2" name="Google Shape;62;p24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4" name="Google Shape;64;p24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1" name="Google Shape;81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8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8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8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8" name="Google Shape;88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9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9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9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9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5B22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9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ED2E3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9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9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" name="Google Shape;22;p1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646993" y="-8467"/>
            <a:ext cx="2545007" cy="70336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jpg"/><Relationship Id="rId4" Type="http://schemas.openxmlformats.org/officeDocument/2006/relationships/image" Target="../media/image22.jpg"/><Relationship Id="rId9" Type="http://schemas.openxmlformats.org/officeDocument/2006/relationships/image" Target="../media/image1.jpg"/><Relationship Id="rId5" Type="http://schemas.openxmlformats.org/officeDocument/2006/relationships/image" Target="../media/image23.jpg"/><Relationship Id="rId6" Type="http://schemas.openxmlformats.org/officeDocument/2006/relationships/image" Target="../media/image16.jpg"/><Relationship Id="rId7" Type="http://schemas.openxmlformats.org/officeDocument/2006/relationships/image" Target="../media/image27.jpg"/><Relationship Id="rId8" Type="http://schemas.openxmlformats.org/officeDocument/2006/relationships/image" Target="../media/image1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15.png"/><Relationship Id="rId5" Type="http://schemas.openxmlformats.org/officeDocument/2006/relationships/image" Target="../media/image10.png"/><Relationship Id="rId6" Type="http://schemas.openxmlformats.org/officeDocument/2006/relationships/image" Target="../media/image7.png"/><Relationship Id="rId7" Type="http://schemas.openxmlformats.org/officeDocument/2006/relationships/image" Target="../media/image20.png"/><Relationship Id="rId8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30639" y="-22845"/>
            <a:ext cx="2561361" cy="70788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"/>
          <p:cNvSpPr txBox="1"/>
          <p:nvPr/>
        </p:nvSpPr>
        <p:spPr>
          <a:xfrm>
            <a:off x="2373085" y="2598003"/>
            <a:ext cx="7445829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Name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Insurance Analytics</a:t>
            </a:r>
            <a:endParaRPr/>
          </a:p>
        </p:txBody>
      </p:sp>
      <p:sp>
        <p:nvSpPr>
          <p:cNvPr id="146" name="Google Shape;146;p1"/>
          <p:cNvSpPr txBox="1"/>
          <p:nvPr/>
        </p:nvSpPr>
        <p:spPr>
          <a:xfrm>
            <a:off x="4621200" y="4260000"/>
            <a:ext cx="321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By E Sashikant Singha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"/>
          <p:cNvSpPr txBox="1"/>
          <p:nvPr>
            <p:ph type="title"/>
          </p:nvPr>
        </p:nvSpPr>
        <p:spPr>
          <a:xfrm>
            <a:off x="2325203" y="100698"/>
            <a:ext cx="6303891" cy="689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Correlation b/w Premium &amp; Income</a:t>
            </a:r>
            <a:endParaRPr sz="32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5" name="Google Shape;21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536" y="1040444"/>
            <a:ext cx="5705475" cy="34099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6" name="Google Shape;216;p11"/>
          <p:cNvGraphicFramePr/>
          <p:nvPr/>
        </p:nvGraphicFramePr>
        <p:xfrm>
          <a:off x="6730852" y="21768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{C4730E08-D25E-48D5-8C4D-7C34A3E044D0}</a:tableStyleId>
              </a:tblPr>
              <a:tblGrid>
                <a:gridCol w="1449625"/>
                <a:gridCol w="1112875"/>
                <a:gridCol w="1234000"/>
              </a:tblGrid>
              <a:tr h="379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Correlation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Income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Premium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</a:rPr>
                        <a:t>Income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0.565229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</a:rPr>
                        <a:t>Premium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0.565229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7" name="Google Shape;217;p11"/>
          <p:cNvSpPr txBox="1"/>
          <p:nvPr/>
        </p:nvSpPr>
        <p:spPr>
          <a:xfrm>
            <a:off x="391368" y="4931546"/>
            <a:ext cx="9374069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Insight: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Moderately positive correlation.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"/>
          <p:cNvSpPr txBox="1"/>
          <p:nvPr>
            <p:ph type="title"/>
          </p:nvPr>
        </p:nvSpPr>
        <p:spPr>
          <a:xfrm>
            <a:off x="2325203" y="100698"/>
            <a:ext cx="6303891" cy="689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 faced </a:t>
            </a:r>
            <a:endParaRPr sz="32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12"/>
          <p:cNvSpPr txBox="1"/>
          <p:nvPr/>
        </p:nvSpPr>
        <p:spPr>
          <a:xfrm>
            <a:off x="790114" y="1131904"/>
            <a:ext cx="8691238" cy="5170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Trebuchet MS"/>
              <a:buAutoNum type="arabicParenR"/>
            </a:pPr>
            <a:r>
              <a:rPr lang="en-US" sz="2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deal with blank/null values in data set – Learned different methods of Data Imputation and then applied suitable method.</a:t>
            </a:r>
            <a:endParaRPr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rebuchet MS"/>
              <a:buNone/>
            </a:pPr>
            <a:r>
              <a:t/>
            </a:r>
            <a:endParaRPr sz="22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Trebuchet MS"/>
              <a:buAutoNum type="arabicParenR"/>
            </a:pPr>
            <a:r>
              <a:rPr lang="en-US" sz="2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create Parameter in Tableau with All option for Education, Employment and Branch.</a:t>
            </a:r>
            <a:endParaRPr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rebuchet MS"/>
              <a:buNone/>
            </a:pPr>
            <a:r>
              <a:t/>
            </a:r>
            <a:endParaRPr sz="22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Trebuchet MS"/>
              <a:buAutoNum type="arabicParenR"/>
            </a:pPr>
            <a:r>
              <a:rPr lang="en-US" sz="2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create Income Slab/Range</a:t>
            </a:r>
            <a:endParaRPr/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rebuchet MS"/>
              <a:buNone/>
            </a:pPr>
            <a:r>
              <a:t/>
            </a:r>
            <a:endParaRPr b="0" i="0" sz="22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Trebuchet MS"/>
              <a:buAutoNum type="arabicParenR"/>
            </a:pPr>
            <a:r>
              <a:rPr b="0" i="0" lang="en-US" sz="2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Excel – Used group by feature in Pivot Table.</a:t>
            </a:r>
            <a:endParaRPr/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rebuchet MS"/>
              <a:buNone/>
            </a:pPr>
            <a:r>
              <a:t/>
            </a:r>
            <a:endParaRPr b="0" i="0" sz="22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Trebuchet MS"/>
              <a:buAutoNum type="arabicParenR"/>
            </a:pPr>
            <a:r>
              <a:rPr b="0" i="0" lang="en-US" sz="2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 – Used Power Query to insert a new column called Income Range with help of If Else logic.</a:t>
            </a:r>
            <a:endParaRPr/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rebuchet MS"/>
              <a:buNone/>
            </a:pPr>
            <a:r>
              <a:t/>
            </a:r>
            <a:endParaRPr b="0" i="0" sz="22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Trebuchet MS"/>
              <a:buAutoNum type="arabicParenR"/>
            </a:pPr>
            <a:r>
              <a:rPr b="0" i="0" lang="en-US" sz="2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Tableau – Created a calculated field named Income Range using If Else logic.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"/>
          <p:cNvSpPr txBox="1"/>
          <p:nvPr>
            <p:ph type="title"/>
          </p:nvPr>
        </p:nvSpPr>
        <p:spPr>
          <a:xfrm>
            <a:off x="1050196" y="383220"/>
            <a:ext cx="8596668" cy="716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Times New Roman"/>
              <a:buNone/>
            </a:pP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  <p:sp>
        <p:nvSpPr>
          <p:cNvPr id="229" name="Google Shape;229;p13"/>
          <p:cNvSpPr txBox="1"/>
          <p:nvPr>
            <p:ph idx="1" type="body"/>
          </p:nvPr>
        </p:nvSpPr>
        <p:spPr>
          <a:xfrm>
            <a:off x="1232750" y="1504769"/>
            <a:ext cx="8596668" cy="4253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Potential customers are those who are male and married with 0-5K income range doing Job belong to semi urban branch.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fields to be focus are :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Approved loan status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Credit history 1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dependents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Maturity term 36.</a:t>
            </a:r>
            <a:endParaRPr sz="20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"/>
          <p:cNvSpPr txBox="1"/>
          <p:nvPr>
            <p:ph type="title"/>
          </p:nvPr>
        </p:nvSpPr>
        <p:spPr>
          <a:xfrm>
            <a:off x="1362912" y="0"/>
            <a:ext cx="8596668" cy="704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Times New Roman"/>
              <a:buNone/>
            </a:pP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Excel Module Dashboard</a:t>
            </a:r>
            <a:endParaRPr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5" name="Google Shape;23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920" y="769759"/>
            <a:ext cx="11931589" cy="5924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"/>
          <p:cNvSpPr txBox="1"/>
          <p:nvPr>
            <p:ph type="title"/>
          </p:nvPr>
        </p:nvSpPr>
        <p:spPr>
          <a:xfrm>
            <a:off x="1495825" y="0"/>
            <a:ext cx="8596668" cy="7426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Times New Roman"/>
              <a:buNone/>
            </a:pP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 BI Module Dashboard</a:t>
            </a:r>
            <a:endParaRPr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1" name="Google Shape;24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798" y="742681"/>
            <a:ext cx="11896078" cy="5986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6"/>
          <p:cNvSpPr txBox="1"/>
          <p:nvPr>
            <p:ph type="title"/>
          </p:nvPr>
        </p:nvSpPr>
        <p:spPr>
          <a:xfrm>
            <a:off x="1479341" y="0"/>
            <a:ext cx="8596668" cy="716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Times New Roman"/>
              <a:buNone/>
            </a:pP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Tableau Module Dashboard</a:t>
            </a:r>
            <a:endParaRPr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7" name="Google Shape;24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32" y="716924"/>
            <a:ext cx="11967099" cy="6017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"/>
          <p:cNvSpPr txBox="1"/>
          <p:nvPr>
            <p:ph type="title"/>
          </p:nvPr>
        </p:nvSpPr>
        <p:spPr>
          <a:xfrm>
            <a:off x="1479341" y="0"/>
            <a:ext cx="8596668" cy="716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Times New Roman"/>
              <a:buNone/>
            </a:pP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 SQL Module</a:t>
            </a:r>
            <a:endParaRPr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3" name="Google Shape;25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49042"/>
            <a:ext cx="4687410" cy="1623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2376442"/>
            <a:ext cx="4687410" cy="1325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3805745"/>
            <a:ext cx="4332303" cy="1325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" y="5131290"/>
            <a:ext cx="6214370" cy="1003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77631" y="809625"/>
            <a:ext cx="6214369" cy="4073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199050" y="5131290"/>
            <a:ext cx="4992950" cy="934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630639" y="0"/>
            <a:ext cx="2561361" cy="707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"/>
          <p:cNvSpPr txBox="1"/>
          <p:nvPr/>
        </p:nvSpPr>
        <p:spPr>
          <a:xfrm>
            <a:off x="4337797" y="1444502"/>
            <a:ext cx="35164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You…!!!</a:t>
            </a:r>
            <a:endParaRPr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5" name="Google Shape;26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2891118"/>
            <a:ext cx="3047999" cy="2128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/>
          <p:nvPr/>
        </p:nvSpPr>
        <p:spPr>
          <a:xfrm>
            <a:off x="4610799" y="301850"/>
            <a:ext cx="241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SET</a:t>
            </a:r>
            <a:endParaRPr/>
          </a:p>
        </p:txBody>
      </p:sp>
      <p:graphicFrame>
        <p:nvGraphicFramePr>
          <p:cNvPr id="152" name="Google Shape;152;p3"/>
          <p:cNvGraphicFramePr/>
          <p:nvPr/>
        </p:nvGraphicFramePr>
        <p:xfrm>
          <a:off x="6664573" y="24813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{C4730E08-D25E-48D5-8C4D-7C34A3E044D0}</a:tableStyleId>
              </a:tblPr>
              <a:tblGrid>
                <a:gridCol w="1733700"/>
                <a:gridCol w="1260625"/>
              </a:tblGrid>
              <a:tr h="379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Data Set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Insurance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No. of rows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615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No. of columns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File Extension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.csv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Blanks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171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3" name="Google Shape;153;p3"/>
          <p:cNvSpPr txBox="1"/>
          <p:nvPr>
            <p:ph idx="1" type="body"/>
          </p:nvPr>
        </p:nvSpPr>
        <p:spPr>
          <a:xfrm>
            <a:off x="446105" y="1197574"/>
            <a:ext cx="5871437" cy="4572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ct val="80000"/>
              <a:buChar char="►"/>
            </a:pPr>
            <a:r>
              <a:rPr lang="en-US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Dependents – A dependent is a person who is eligible to be covered  by you under insurance plans.</a:t>
            </a:r>
            <a:endParaRPr sz="24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Self-Employed – A person is self employed if he owns their own businesses  and work for  themselves.</a:t>
            </a:r>
            <a:endParaRPr sz="24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Marital Status – Check whether applicant is married or not.</a:t>
            </a:r>
            <a:endParaRPr sz="24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Applicant Income – Salary or Earnings of the applicants.</a:t>
            </a:r>
            <a:endParaRPr sz="24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Premium Amount – An amount paid periodically to the insurer for covering his risk.</a:t>
            </a:r>
            <a:endParaRPr sz="24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Maturity Term – Finite time period at end of which the financial instrument will cease to exist and principal is repaid.</a:t>
            </a:r>
            <a:endParaRPr sz="24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Credit History – How a person managed his or her credit in the past timeliness of payment</a:t>
            </a:r>
            <a:endParaRPr sz="24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Loan Status – Check whether applicant is approved for loan.</a:t>
            </a:r>
            <a:endParaRPr sz="24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Benefits – The amount payable by the insurance company to a applicants for any costs regarding the plan.</a:t>
            </a:r>
            <a:endParaRPr sz="24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8892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"/>
          <p:cNvSpPr/>
          <p:nvPr/>
        </p:nvSpPr>
        <p:spPr>
          <a:xfrm>
            <a:off x="4029002" y="172620"/>
            <a:ext cx="286328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Imputation</a:t>
            </a:r>
            <a:endParaRPr b="0" sz="3200" cap="non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9" name="Google Shape;15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052" y="2709354"/>
            <a:ext cx="1800225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16096" y="2709354"/>
            <a:ext cx="180975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84665" y="2714625"/>
            <a:ext cx="180022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7052" y="4131261"/>
            <a:ext cx="180022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16096" y="4131261"/>
            <a:ext cx="180975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84665" y="4131261"/>
            <a:ext cx="17907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543709" y="2823654"/>
            <a:ext cx="180022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534184" y="4131261"/>
            <a:ext cx="180975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4"/>
          <p:cNvSpPr txBox="1"/>
          <p:nvPr/>
        </p:nvSpPr>
        <p:spPr>
          <a:xfrm>
            <a:off x="656947" y="1087965"/>
            <a:ext cx="8780016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maximum missing value percentage in row is 8% and in column is 23 %. We can't discard these values. We will impute these values using median and mode.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/>
          <p:nvPr/>
        </p:nvSpPr>
        <p:spPr>
          <a:xfrm>
            <a:off x="3265175" y="79899"/>
            <a:ext cx="439094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Credit History by Income</a:t>
            </a:r>
            <a:endParaRPr b="0" sz="3200" cap="non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5"/>
          <p:cNvSpPr txBox="1"/>
          <p:nvPr/>
        </p:nvSpPr>
        <p:spPr>
          <a:xfrm>
            <a:off x="253018" y="4829104"/>
            <a:ext cx="10006884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Insight: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no. of loan status approved is high for those applicants who all are earning more and have credit history 1. </a:t>
            </a:r>
            <a:endParaRPr/>
          </a:p>
        </p:txBody>
      </p:sp>
      <p:pic>
        <p:nvPicPr>
          <p:cNvPr id="174" name="Google Shape;17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5231" y="852257"/>
            <a:ext cx="6455317" cy="3976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/>
          <p:nvPr/>
        </p:nvSpPr>
        <p:spPr>
          <a:xfrm>
            <a:off x="2478302" y="108127"/>
            <a:ext cx="572464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Gender By Loan Status </a:t>
            </a:r>
            <a:r>
              <a:rPr b="0" lang="en-US" sz="3200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(Married)</a:t>
            </a:r>
            <a:endParaRPr/>
          </a:p>
        </p:txBody>
      </p:sp>
      <p:sp>
        <p:nvSpPr>
          <p:cNvPr id="180" name="Google Shape;180;p6"/>
          <p:cNvSpPr txBox="1"/>
          <p:nvPr/>
        </p:nvSpPr>
        <p:spPr>
          <a:xfrm>
            <a:off x="502681" y="5194832"/>
            <a:ext cx="9303026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Insight: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Highest no. of Loan status approved applicants are male and they are also married.</a:t>
            </a:r>
            <a:endParaRPr/>
          </a:p>
        </p:txBody>
      </p:sp>
      <p:pic>
        <p:nvPicPr>
          <p:cNvPr id="181" name="Google Shape;18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8082" y="1029809"/>
            <a:ext cx="7528264" cy="4165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"/>
          <p:cNvSpPr/>
          <p:nvPr/>
        </p:nvSpPr>
        <p:spPr>
          <a:xfrm>
            <a:off x="3422844" y="67114"/>
            <a:ext cx="3809055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Premium By Maturity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(Married Male)</a:t>
            </a:r>
            <a:endParaRPr/>
          </a:p>
        </p:txBody>
      </p:sp>
      <p:sp>
        <p:nvSpPr>
          <p:cNvPr id="187" name="Google Shape;187;p7"/>
          <p:cNvSpPr txBox="1"/>
          <p:nvPr/>
        </p:nvSpPr>
        <p:spPr>
          <a:xfrm>
            <a:off x="424586" y="5033176"/>
            <a:ext cx="10575235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Insight: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Married and male applicants falling under maturity term 36 are the highest contributors of Premium.</a:t>
            </a:r>
            <a:endParaRPr/>
          </a:p>
        </p:txBody>
      </p:sp>
      <p:pic>
        <p:nvPicPr>
          <p:cNvPr id="188" name="Google Shape;18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7911" y="1347001"/>
            <a:ext cx="5724525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/>
          <p:nvPr/>
        </p:nvSpPr>
        <p:spPr>
          <a:xfrm>
            <a:off x="2549568" y="71021"/>
            <a:ext cx="606768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Income &amp; Premium By </a:t>
            </a:r>
            <a:r>
              <a:rPr lang="en-US" sz="3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Dependents</a:t>
            </a:r>
            <a:endParaRPr b="0" sz="3200" cap="non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8"/>
          <p:cNvSpPr txBox="1"/>
          <p:nvPr/>
        </p:nvSpPr>
        <p:spPr>
          <a:xfrm>
            <a:off x="248699" y="4868102"/>
            <a:ext cx="9787943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Insight: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Applicants with 0 dependents have more income, also they are paying high premium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cost.</a:t>
            </a:r>
            <a:endParaRPr sz="22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5" name="Google Shape;19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7678" y="1038687"/>
            <a:ext cx="7412854" cy="3829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"/>
          <p:cNvSpPr txBox="1"/>
          <p:nvPr>
            <p:ph type="title"/>
          </p:nvPr>
        </p:nvSpPr>
        <p:spPr>
          <a:xfrm>
            <a:off x="2010749" y="132299"/>
            <a:ext cx="7000084" cy="7732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Premium &amp; Applicants By Salary Range</a:t>
            </a:r>
            <a:endParaRPr sz="32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9"/>
          <p:cNvSpPr txBox="1"/>
          <p:nvPr/>
        </p:nvSpPr>
        <p:spPr>
          <a:xfrm>
            <a:off x="379654" y="4980373"/>
            <a:ext cx="9732011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Insight: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No. of applicants in 0-5K range of income is highest and they are contributing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in premium.</a:t>
            </a:r>
            <a:endParaRPr/>
          </a:p>
        </p:txBody>
      </p:sp>
      <p:pic>
        <p:nvPicPr>
          <p:cNvPr id="202" name="Google Shape;20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7879" y="905522"/>
            <a:ext cx="7679185" cy="407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"/>
          <p:cNvSpPr txBox="1"/>
          <p:nvPr>
            <p:ph type="title"/>
          </p:nvPr>
        </p:nvSpPr>
        <p:spPr>
          <a:xfrm>
            <a:off x="3141950" y="135196"/>
            <a:ext cx="4315293" cy="689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Times New Roman"/>
              <a:buNone/>
            </a:pPr>
            <a:r>
              <a:rPr lang="en-US" sz="3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Premium By Branch &amp; Job</a:t>
            </a:r>
            <a:endParaRPr sz="32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10"/>
          <p:cNvSpPr txBox="1"/>
          <p:nvPr/>
        </p:nvSpPr>
        <p:spPr>
          <a:xfrm>
            <a:off x="391368" y="4931546"/>
            <a:ext cx="9374069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Insight: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Applicants doing Job and from Semi urban branch are the highest contributors of Premium. </a:t>
            </a:r>
            <a:endParaRPr/>
          </a:p>
        </p:txBody>
      </p:sp>
      <p:pic>
        <p:nvPicPr>
          <p:cNvPr id="209" name="Google Shape;20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9619" y="1003177"/>
            <a:ext cx="6315303" cy="3928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2023-04-02T06:25:27Z</dcterms:created>
  <dc:creator>Shama Patil</dc:creator>
</cp:coreProperties>
</file>