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d3SpweHXoXeIYQ+6w8i2TT7wT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8A7B30-4E29-4947-944C-57594C59C1B8}">
  <a:tblStyle styleId="{A08A7B30-4E29-4947-944C-57594C59C1B8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ECE8"/>
          </a:solidFill>
        </a:fill>
      </a:tcStyle>
    </a:wholeTbl>
    <a:band1H>
      <a:tcTxStyle/>
      <a:tcStyle>
        <a:fill>
          <a:solidFill>
            <a:srgbClr val="F2D7CE"/>
          </a:solidFill>
        </a:fill>
      </a:tcStyle>
    </a:band1H>
    <a:band2H>
      <a:tcTxStyle/>
    </a:band2H>
    <a:band1V>
      <a:tcTxStyle/>
      <a:tcStyle>
        <a:fill>
          <a:solidFill>
            <a:srgbClr val="F2D7CE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Google Shape;25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8" name="Google Shape;28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5B22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ED2E3">
                <a:alpha val="69803"/>
              </a:srgbClr>
            </a:solidFill>
            <a:ln>
              <a:noFill/>
            </a:ln>
          </p:spPr>
        </p:sp>
        <p:sp>
          <p:nvSpPr>
            <p:cNvPr id="32" name="Google Shape;32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3" name="Google Shape;33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5" name="Google Shape;105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ED2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ED2E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4" name="Google Shape;64;p2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5B22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ED2E3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46993" y="-8467"/>
            <a:ext cx="2545007" cy="7033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14.jpg"/><Relationship Id="rId9" Type="http://schemas.openxmlformats.org/officeDocument/2006/relationships/image" Target="../media/image1.jpg"/><Relationship Id="rId5" Type="http://schemas.openxmlformats.org/officeDocument/2006/relationships/image" Target="../media/image21.jpg"/><Relationship Id="rId6" Type="http://schemas.openxmlformats.org/officeDocument/2006/relationships/image" Target="../media/image26.jpg"/><Relationship Id="rId7" Type="http://schemas.openxmlformats.org/officeDocument/2006/relationships/image" Target="../media/image27.jpg"/><Relationship Id="rId8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0639" y="-22845"/>
            <a:ext cx="2561361" cy="70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2373085" y="2598003"/>
            <a:ext cx="7445829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Insurance Analytics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4621200" y="4260000"/>
            <a:ext cx="32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rebuchet MS"/>
                <a:ea typeface="Trebuchet MS"/>
                <a:cs typeface="Trebuchet MS"/>
                <a:sym typeface="Trebuchet MS"/>
              </a:rPr>
              <a:t>By E Sashikant Singha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2325203" y="100698"/>
            <a:ext cx="6303891" cy="689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b/w Premium &amp; Income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536" y="1040444"/>
            <a:ext cx="5705475" cy="3409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11"/>
          <p:cNvGraphicFramePr/>
          <p:nvPr/>
        </p:nvGraphicFramePr>
        <p:xfrm>
          <a:off x="6730852" y="2176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{A08A7B30-4E29-4947-944C-57594C59C1B8}</a:tableStyleId>
              </a:tblPr>
              <a:tblGrid>
                <a:gridCol w="1449625"/>
                <a:gridCol w="1112875"/>
                <a:gridCol w="1234000"/>
              </a:tblGrid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Correlation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Income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Premium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Income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0.565229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Premium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0.565229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11"/>
          <p:cNvSpPr txBox="1"/>
          <p:nvPr/>
        </p:nvSpPr>
        <p:spPr>
          <a:xfrm>
            <a:off x="391368" y="4931546"/>
            <a:ext cx="937406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Moderately positive correlation.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2325203" y="100698"/>
            <a:ext cx="6303891" cy="689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faced 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790114" y="1131904"/>
            <a:ext cx="8691238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deal with blank/null values in data set – Learned different methods of Data Imputation and then applied suitable method.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create Parameter in Tableau with All option for Education, Employment and Branch.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create Income Slab/Range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b="0" i="0" lang="en-US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– Used group by feature in Pivot Table.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b="0" i="0" lang="en-US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– Used Power Query to insert a new column called Income Range with help of If Else logic.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Trebuchet MS"/>
              <a:buAutoNum type="arabicParenR"/>
            </a:pPr>
            <a:r>
              <a:rPr b="0" i="0" lang="en-US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– Created a calculated field named Income Range using If Else logic.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1050196" y="383220"/>
            <a:ext cx="8596668" cy="7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1232750" y="1504769"/>
            <a:ext cx="8596668" cy="425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customers are those who are male and married with 0-5K income range doing Job belong to semi urban branch.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fields to be focus are 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Approved loan status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history 1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dependents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Maturity term 36.</a:t>
            </a:r>
            <a:endParaRPr sz="2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1362912" y="0"/>
            <a:ext cx="8596668" cy="70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Module Dashboard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20" y="769759"/>
            <a:ext cx="11931589" cy="592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1495825" y="0"/>
            <a:ext cx="8596668" cy="742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Module Dashboard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98" y="742681"/>
            <a:ext cx="11896078" cy="598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1479341" y="0"/>
            <a:ext cx="8596668" cy="7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Module Dashboard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32" y="716924"/>
            <a:ext cx="11967099" cy="601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1479341" y="0"/>
            <a:ext cx="8596668" cy="7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SQL Module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9042"/>
            <a:ext cx="4687410" cy="162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376442"/>
            <a:ext cx="4687410" cy="132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805745"/>
            <a:ext cx="4332303" cy="132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5131290"/>
            <a:ext cx="6214370" cy="100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77631" y="809625"/>
            <a:ext cx="6214369" cy="407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99050" y="5131290"/>
            <a:ext cx="4992950" cy="93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30639" y="0"/>
            <a:ext cx="2561361" cy="70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/>
        </p:nvSpPr>
        <p:spPr>
          <a:xfrm>
            <a:off x="4337797" y="1444502"/>
            <a:ext cx="35164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You…!!!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891118"/>
            <a:ext cx="3047999" cy="212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4610799" y="301850"/>
            <a:ext cx="241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/>
          </a:p>
        </p:txBody>
      </p:sp>
      <p:graphicFrame>
        <p:nvGraphicFramePr>
          <p:cNvPr id="152" name="Google Shape;152;p3"/>
          <p:cNvGraphicFramePr/>
          <p:nvPr/>
        </p:nvGraphicFramePr>
        <p:xfrm>
          <a:off x="6664573" y="2481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{A08A7B30-4E29-4947-944C-57594C59C1B8}</a:tableStyleId>
              </a:tblPr>
              <a:tblGrid>
                <a:gridCol w="1733700"/>
                <a:gridCol w="1260625"/>
              </a:tblGrid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Set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Insurance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of rows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of columns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Extension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.csv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Blanks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446105" y="1197574"/>
            <a:ext cx="5871437" cy="4572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Dependents – A dependent is a person who is eligible to be covered  by you under insurance plans.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Self-Employed – A person is self employed if he owns their own businesses  and work for  themselves.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Marital Status – Check whether applicant is married or not.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 Income – Salary or Earnings of the applicants.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Amount – An amount paid periodically to the insurer for covering his risk.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Maturity Term – Finite time period at end of which the financial instrument will cease to exist and principal is repaid.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History – How a person managed his or her credit in the past timeliness of payment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Status – Check whether applicant is approved for loan.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– The amount payable by the insurance company to a applicants for any costs regarding the plan.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8892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/>
          <p:nvPr/>
        </p:nvSpPr>
        <p:spPr>
          <a:xfrm>
            <a:off x="4029002" y="172620"/>
            <a:ext cx="28632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Imputation</a:t>
            </a:r>
            <a:endParaRPr b="0" sz="3200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52" y="2709354"/>
            <a:ext cx="18002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096" y="2709354"/>
            <a:ext cx="18097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4665" y="2714625"/>
            <a:ext cx="18002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052" y="4131261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16096" y="4131261"/>
            <a:ext cx="18097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4665" y="4131261"/>
            <a:ext cx="17907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43709" y="2823654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34184" y="4131261"/>
            <a:ext cx="18097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 txBox="1"/>
          <p:nvPr/>
        </p:nvSpPr>
        <p:spPr>
          <a:xfrm>
            <a:off x="656947" y="1087965"/>
            <a:ext cx="878001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maximum missing value percentage in row is 8% and in column is 23 %. We can't discard these values. We will impute these values using median and mode.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3265175" y="79899"/>
            <a:ext cx="43909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History by Income</a:t>
            </a:r>
            <a:endParaRPr b="0" sz="3200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253018" y="4829104"/>
            <a:ext cx="1000688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no. of loan status approved is high for those applicants who all are earning more and have credit history 1. 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231" y="852257"/>
            <a:ext cx="6455317" cy="397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2478302" y="108127"/>
            <a:ext cx="57246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By Loan Status </a:t>
            </a:r>
            <a:r>
              <a:rPr b="0" lang="en-US" sz="3200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(Married)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502681" y="5194832"/>
            <a:ext cx="930302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no. of Loan status approved applicants are male and they are also married.</a:t>
            </a: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082" y="1029809"/>
            <a:ext cx="7528264" cy="416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3422844" y="67114"/>
            <a:ext cx="380905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By Maturity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(Married Male)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424586" y="5033176"/>
            <a:ext cx="1057523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 and male applicants falling under maturity term 36 are the highest contributors of Premium.</a:t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911" y="1347001"/>
            <a:ext cx="57245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2549568" y="71021"/>
            <a:ext cx="60676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&amp; Premium By </a:t>
            </a: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Dependents</a:t>
            </a:r>
            <a:endParaRPr b="0" sz="3200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248699" y="4868102"/>
            <a:ext cx="978794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Applicants with 0 dependents have more income, also they are paying high premium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cost.</a:t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678" y="1038687"/>
            <a:ext cx="7412854" cy="382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2010749" y="132299"/>
            <a:ext cx="7000084" cy="773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&amp; Applicants By Salary Range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79654" y="4980373"/>
            <a:ext cx="973201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No. of applicants in 0-5K range of income is highest and they are contributing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 premium.</a:t>
            </a:r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79" y="905522"/>
            <a:ext cx="7679185" cy="40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3141950" y="135196"/>
            <a:ext cx="4315293" cy="689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By Branch &amp; Job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391368" y="4931546"/>
            <a:ext cx="937406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Applicants doing Job and from Semi urban branch are the highest contributors of Premium. </a:t>
            </a:r>
            <a:endParaRPr/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619" y="1003177"/>
            <a:ext cx="6315303" cy="392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2023-04-02T06:25:27Z</dcterms:created>
  <dc:creator>Shama Patil</dc:creator>
</cp:coreProperties>
</file>