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9ABFF4-3E67-4E00-93B3-96BBC17FCCCC}">
  <a:tblStyle styleId="{959ABFF4-3E67-4E00-93B3-96BBC17FC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615592cb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8615592cb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615592cb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Why is it important?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These devices are low-end, they cannot afford to do integrity (prevention). So, attestation (detection) is a better option instead.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Widely spread IoT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these devices are used in safety critical scenarios, so we cannot afford to lose their integrity.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presentation we’ll be talking about data flow attacks, and how DFA can detect such attacks.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It is very important to do runtime attestation and at the same time it is hard to solve.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(small explanation about C-FLAT)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Trust Anchor - used for RA for root of trust.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run time RA -&gt; done in C-FLAT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DFI is proposed in </a:t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Why is it interesting?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It is very important to do runtime attestation and at the same time it is hard to solve.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C_FLAT identifies invalid/wrong path taken by the control flow.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However, if control flow graph does not change, but data pointers are changed, C-FLAT will fail.</a:t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instrumented binary will be installed.</a:t>
            </a:r>
            <a:endParaRPr/>
          </a:p>
        </p:txBody>
      </p:sp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Explain about arrays. (pointer + index)</a:t>
            </a:r>
            <a:endParaRPr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Explain about function calls. (identify aliases during taint analysis)</a:t>
            </a:r>
            <a:endParaRPr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Alternative approach could be to use LLVM for static analysis</a:t>
            </a:r>
            <a:endParaRPr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Why instrumenting the binary is better -&gt; can handle multiple code files.</a:t>
            </a:r>
            <a:endParaRPr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7da3b26e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87da3b26e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Explain what the verifier is doing.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	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87da3b26e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b="0" sz="2000"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naroom/OpenSyringePump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3"/>
          <p:cNvSpPr txBox="1"/>
          <p:nvPr>
            <p:ph type="ctrTitle"/>
          </p:nvPr>
        </p:nvSpPr>
        <p:spPr>
          <a:xfrm>
            <a:off x="958542" y="1005839"/>
            <a:ext cx="6432313" cy="480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Gill Sans"/>
              <a:buNone/>
            </a:pPr>
            <a:r>
              <a:rPr lang="en-US" sz="4800">
                <a:solidFill>
                  <a:schemeClr val="dk2"/>
                </a:solidFill>
              </a:rPr>
              <a:t>DFA: DATA-FLOW ATTESTATION FOR EMBEDDED SYSTEMS SOFTWARE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8345391" y="1009397"/>
            <a:ext cx="3078342" cy="4801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rgbClr val="FFFFFF"/>
                </a:solidFill>
              </a:rPr>
              <a:t>SASHIDHAR JAKKAMSETTI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rgbClr val="FFFFFF"/>
                </a:solidFill>
              </a:rPr>
              <a:t>SIDDHARTH NARASIMHAN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288850" y="4299175"/>
            <a:ext cx="77532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Blinking </a:t>
            </a:r>
            <a:r>
              <a:rPr lang="en-US" sz="2000"/>
              <a:t>LED represents Open Syringe Pump pushing/pulling liquid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DFA monitor runs in a separate process in the background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DFA stub is a s</a:t>
            </a:r>
            <a:r>
              <a:rPr lang="en-US" sz="2000"/>
              <a:t>hared memory with semaphore locking as trampoline 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SCP is used for network communication</a:t>
            </a:r>
            <a:endParaRPr sz="2000"/>
          </a:p>
          <a:p>
            <a:pPr indent="-355600" lvl="0" marL="457200" rtl="0" algn="l">
              <a:spcBef>
                <a:spcPts val="500"/>
              </a:spcBef>
              <a:spcAft>
                <a:spcPts val="500"/>
              </a:spcAft>
              <a:buSzPts val="2000"/>
              <a:buChar char="◼"/>
            </a:pPr>
            <a:r>
              <a:rPr lang="en-US" sz="2000"/>
              <a:t>Implementation: </a:t>
            </a:r>
            <a:r>
              <a:rPr lang="en-US" sz="2000"/>
              <a:t>~</a:t>
            </a:r>
            <a:r>
              <a:rPr lang="en-US" sz="2000"/>
              <a:t>1.2K loc in C, </a:t>
            </a:r>
            <a:r>
              <a:rPr lang="en-US" sz="2000"/>
              <a:t>~</a:t>
            </a:r>
            <a:r>
              <a:rPr lang="en-US" sz="2000"/>
              <a:t>150 loc in Python (from scratch)</a:t>
            </a:r>
            <a:endParaRPr sz="2000"/>
          </a:p>
        </p:txBody>
      </p:sp>
      <p:sp>
        <p:nvSpPr>
          <p:cNvPr id="237" name="Google Shape;237;p22"/>
          <p:cNvSpPr txBox="1"/>
          <p:nvPr>
            <p:ph idx="11" type="ftr"/>
          </p:nvPr>
        </p:nvSpPr>
        <p:spPr>
          <a:xfrm>
            <a:off x="542242" y="61007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8369643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CASE STUDY:</a:t>
            </a:r>
            <a:br>
              <a:rPr lang="en-US" sz="3200">
                <a:solidFill>
                  <a:srgbClr val="FFFEFF"/>
                </a:solidFill>
              </a:rPr>
            </a:br>
            <a:r>
              <a:rPr lang="en-US" sz="3200">
                <a:solidFill>
                  <a:srgbClr val="FFFEFF"/>
                </a:solidFill>
              </a:rPr>
              <a:t>OPEN SYRINGE PUMP</a:t>
            </a:r>
            <a:endParaRPr/>
          </a:p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252554" y="879328"/>
            <a:ext cx="3692596" cy="276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25" y="880650"/>
            <a:ext cx="3703321" cy="277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363" y="4350950"/>
            <a:ext cx="26003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/>
          <p:nvPr/>
        </p:nvSpPr>
        <p:spPr>
          <a:xfrm>
            <a:off x="1447450" y="3648775"/>
            <a:ext cx="1866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Verifier (Laptop)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4732650" y="3648775"/>
            <a:ext cx="2726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Prover (Raspberry Pi)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/*..ustepsPerMl..*/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idx="11" type="ftr"/>
          </p:nvPr>
        </p:nvSpPr>
        <p:spPr>
          <a:xfrm>
            <a:off x="552967" y="60823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8042147" y="723899"/>
            <a:ext cx="3703200" cy="56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>
            <p:ph type="title"/>
          </p:nvPr>
        </p:nvSpPr>
        <p:spPr>
          <a:xfrm>
            <a:off x="8369643" y="1037967"/>
            <a:ext cx="30540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000">
                <a:solidFill>
                  <a:srgbClr val="FFFEFF"/>
                </a:solidFill>
              </a:rPr>
              <a:t>CASE STUDY:</a:t>
            </a:r>
            <a:br>
              <a:rPr lang="en-US" sz="3000">
                <a:solidFill>
                  <a:srgbClr val="FFFEFF"/>
                </a:solidFill>
              </a:rPr>
            </a:br>
            <a:r>
              <a:rPr lang="en-US" sz="3000">
                <a:solidFill>
                  <a:srgbClr val="FFFEFF"/>
                </a:solidFill>
              </a:rPr>
              <a:t>LAUNCHING THE ATTACK</a:t>
            </a:r>
            <a:endParaRPr sz="2600"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758675" y="4870250"/>
            <a:ext cx="3114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Memory layout of the program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0" name="Google Shape;2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" y="1037975"/>
            <a:ext cx="3657650" cy="39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676" y="1214776"/>
            <a:ext cx="3800525" cy="96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675" y="2906961"/>
            <a:ext cx="3800525" cy="17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/>
        </p:nvSpPr>
        <p:spPr>
          <a:xfrm>
            <a:off x="4824225" y="2177300"/>
            <a:ext cx="2745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Honest input for push operation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4824225" y="4611650"/>
            <a:ext cx="27453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Malicious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input for push operation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432750" y="5453475"/>
            <a:ext cx="751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inputStr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where the input file read and stored, </a:t>
            </a: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mlBolus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amount of liquid to push/pull in one operation, </a:t>
            </a:r>
            <a:r>
              <a:rPr b="1" lang="en-US">
                <a:latin typeface="Gill Sans"/>
                <a:ea typeface="Gill Sans"/>
                <a:cs typeface="Gill Sans"/>
                <a:sym typeface="Gill Sans"/>
              </a:rPr>
              <a:t>ustepsPerMl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number of steps motor rotates to push/pull 0.1ml of liquid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363400" y="3136442"/>
            <a:ext cx="3770500" cy="799400"/>
          </a:xfrm>
          <a:custGeom>
            <a:rect b="b" l="l" r="r" t="t"/>
            <a:pathLst>
              <a:path extrusionOk="0" h="31976" w="150820">
                <a:moveTo>
                  <a:pt x="0" y="7602"/>
                </a:moveTo>
                <a:cubicBezTo>
                  <a:pt x="10247" y="-936"/>
                  <a:pt x="26225" y="2474"/>
                  <a:pt x="39508" y="1266"/>
                </a:cubicBezTo>
                <a:cubicBezTo>
                  <a:pt x="58067" y="-422"/>
                  <a:pt x="76857" y="-422"/>
                  <a:pt x="95416" y="1266"/>
                </a:cubicBezTo>
                <a:cubicBezTo>
                  <a:pt x="109205" y="2520"/>
                  <a:pt x="123048" y="3274"/>
                  <a:pt x="136787" y="4993"/>
                </a:cubicBezTo>
                <a:cubicBezTo>
                  <a:pt x="141757" y="5615"/>
                  <a:pt x="149869" y="5999"/>
                  <a:pt x="150578" y="10957"/>
                </a:cubicBezTo>
                <a:cubicBezTo>
                  <a:pt x="151546" y="17730"/>
                  <a:pt x="147004" y="26682"/>
                  <a:pt x="140514" y="28847"/>
                </a:cubicBezTo>
                <a:cubicBezTo>
                  <a:pt x="124824" y="34082"/>
                  <a:pt x="107483" y="31083"/>
                  <a:pt x="90943" y="31083"/>
                </a:cubicBezTo>
                <a:cubicBezTo>
                  <a:pt x="72055" y="31083"/>
                  <a:pt x="53100" y="31676"/>
                  <a:pt x="34290" y="29965"/>
                </a:cubicBezTo>
                <a:cubicBezTo>
                  <a:pt x="25450" y="29161"/>
                  <a:pt x="14758" y="32530"/>
                  <a:pt x="7827" y="26983"/>
                </a:cubicBezTo>
                <a:cubicBezTo>
                  <a:pt x="3334" y="23387"/>
                  <a:pt x="272" y="14814"/>
                  <a:pt x="3727" y="10211"/>
                </a:cubicBezTo>
                <a:cubicBezTo>
                  <a:pt x="10257" y="1511"/>
                  <a:pt x="24530" y="2384"/>
                  <a:pt x="35408" y="238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Google Shape;267;p23"/>
          <p:cNvSpPr txBox="1"/>
          <p:nvPr/>
        </p:nvSpPr>
        <p:spPr>
          <a:xfrm rot="-1491064">
            <a:off x="252298" y="2075332"/>
            <a:ext cx="1565456" cy="637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BUFFER OVERFLOW</a:t>
            </a:r>
            <a:endParaRPr sz="17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8" name="Google Shape;268;p23"/>
          <p:cNvCxnSpPr>
            <a:stCxn id="267" idx="2"/>
          </p:cNvCxnSpPr>
          <p:nvPr/>
        </p:nvCxnSpPr>
        <p:spPr>
          <a:xfrm>
            <a:off x="1168976" y="2683247"/>
            <a:ext cx="449100" cy="45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581192" y="1037968"/>
            <a:ext cx="7014423" cy="482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PART 1: Open Syringe Pump*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◼"/>
            </a:pPr>
            <a:r>
              <a:rPr lang="en-US" sz="2000"/>
              <a:t>PART 2: Open Syringe Pump with Secure DFA monitor*</a:t>
            </a:r>
            <a:endParaRPr sz="2000"/>
          </a:p>
        </p:txBody>
      </p:sp>
      <p:sp>
        <p:nvSpPr>
          <p:cNvPr id="279" name="Google Shape;279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 txBox="1"/>
          <p:nvPr>
            <p:ph type="title"/>
          </p:nvPr>
        </p:nvSpPr>
        <p:spPr>
          <a:xfrm>
            <a:off x="8369643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000">
                <a:solidFill>
                  <a:srgbClr val="FFFEFF"/>
                </a:solidFill>
              </a:rPr>
              <a:t>CASE STUDY:</a:t>
            </a:r>
            <a:endParaRPr sz="3000">
              <a:solidFill>
                <a:srgbClr val="FFFE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DEMO!</a:t>
            </a:r>
            <a:endParaRPr/>
          </a:p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492350" y="5358600"/>
            <a:ext cx="75498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*These attacks are real-time,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custom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crafted and written from scratch. NOT taken from anywhere.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581200" y="4385850"/>
            <a:ext cx="70143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Discussion:</a:t>
            </a:r>
            <a:endParaRPr sz="22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Operations take time to execute, so performance overhead is almost </a:t>
            </a:r>
            <a:r>
              <a:rPr b="1" lang="en-US" sz="2000"/>
              <a:t>negligible (1.008 times)</a:t>
            </a:r>
            <a:r>
              <a:rPr lang="en-US" sz="2000"/>
              <a:t> including operation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More number of prime variables, more the overhead!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Frequent usage of these prime variables, more the overhead!</a:t>
            </a:r>
            <a:endParaRPr sz="2000"/>
          </a:p>
        </p:txBody>
      </p:sp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581192" y="6008886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 txBox="1"/>
          <p:nvPr>
            <p:ph type="title"/>
          </p:nvPr>
        </p:nvSpPr>
        <p:spPr>
          <a:xfrm>
            <a:off x="8369643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EVALUATION</a:t>
            </a:r>
            <a:endParaRPr/>
          </a:p>
        </p:txBody>
      </p:sp>
      <p:sp>
        <p:nvSpPr>
          <p:cNvPr id="297" name="Google Shape;297;p2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  <p:graphicFrame>
        <p:nvGraphicFramePr>
          <p:cNvPr id="298" name="Google Shape;298;p25"/>
          <p:cNvGraphicFramePr/>
          <p:nvPr/>
        </p:nvGraphicFramePr>
        <p:xfrm>
          <a:off x="307900" y="2112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{959ABFF4-3E67-4E00-93B3-96BBC17FCCCC}</a:tableStyleId>
              </a:tblPr>
              <a:tblGrid>
                <a:gridCol w="3818625"/>
                <a:gridCol w="3818625"/>
              </a:tblGrid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Performance Overhead (on prover)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Depends on the operation, avg: ~118%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Verification</a:t>
                      </a: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time (at verifier)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0.12s, which is negligible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Instrumentation Overhead (on prover)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58 lines of code </a:t>
                      </a:r>
                      <a:r>
                        <a:rPr lang="en-US" sz="17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(22.13% increase)</a:t>
                      </a:r>
                      <a:endParaRPr sz="17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  <a:tr h="28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Network Bandwidth (w.r.t prover)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64B + len(</a:t>
                      </a:r>
                      <a:r>
                        <a:rPr i="1"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Report)</a:t>
                      </a: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  8B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9" name="Google Shape;2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973" y="863250"/>
            <a:ext cx="1427585" cy="93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 txBox="1"/>
          <p:nvPr/>
        </p:nvSpPr>
        <p:spPr>
          <a:xfrm>
            <a:off x="3164450" y="1102513"/>
            <a:ext cx="4102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Overhead Metrics for Open Syringe Pump for two prime data variables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1" name="Google Shape;3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425" y="3536650"/>
            <a:ext cx="340425" cy="3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0355" y="3524300"/>
            <a:ext cx="528696" cy="3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 txBox="1"/>
          <p:nvPr>
            <p:ph idx="11" type="ftr"/>
          </p:nvPr>
        </p:nvSpPr>
        <p:spPr>
          <a:xfrm rot="-5400000">
            <a:off x="-720881" y="3242976"/>
            <a:ext cx="3710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CS295: FINAL PRESENTATION</a:t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 txBox="1"/>
          <p:nvPr>
            <p:ph type="ctrTitle"/>
          </p:nvPr>
        </p:nvSpPr>
        <p:spPr>
          <a:xfrm>
            <a:off x="1965278" y="668740"/>
            <a:ext cx="7574507" cy="333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>
                <a:solidFill>
                  <a:srgbClr val="FFFFFF"/>
                </a:solidFill>
              </a:rPr>
              <a:t>THANK YOU!</a:t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 txBox="1"/>
          <p:nvPr>
            <p:ph idx="1" type="subTitle"/>
          </p:nvPr>
        </p:nvSpPr>
        <p:spPr>
          <a:xfrm>
            <a:off x="1965278" y="4544143"/>
            <a:ext cx="75744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rgbClr val="FFFEFF"/>
                </a:solidFill>
              </a:rPr>
              <a:t>REFERENCES</a:t>
            </a:r>
            <a:r>
              <a:rPr lang="en-US" sz="1400">
                <a:solidFill>
                  <a:srgbClr val="FFFEFF"/>
                </a:solidFill>
              </a:rPr>
              <a:t>:</a:t>
            </a:r>
            <a:endParaRPr sz="1400">
              <a:solidFill>
                <a:srgbClr val="FFFE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Tigist Abera, N. Asokan, Lucas Davi, Jan-Erik Ekberg, Thomas Nyman, Andrew Paverd, Ahmad-Reza Sadeghi, Gene Tsudik. </a:t>
            </a:r>
            <a:r>
              <a:rPr i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C-FLAT: Control-Flow Attestation for Embedded Systems Software.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Miguel Castro, Manuel Costa, Tim Harris. </a:t>
            </a:r>
            <a:r>
              <a:rPr i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Securing software by enforcing data-flow integrity.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Syringe Pump: </a:t>
            </a:r>
            <a:r>
              <a:rPr lang="en-US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https://github.com/naroom/OpenSyringePump/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532650" y="841651"/>
            <a:ext cx="70143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IoT space  → runs software vulnerable to attacks </a:t>
            </a:r>
            <a:endParaRPr sz="2000"/>
          </a:p>
          <a:p>
            <a:pPr indent="-317684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Memory corruption attacks</a:t>
            </a:r>
            <a:endParaRPr sz="2000"/>
          </a:p>
          <a:p>
            <a:pPr indent="-317684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Control flow and data flow attacks</a:t>
            </a:r>
            <a:endParaRPr sz="2000"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Why are we doing </a:t>
            </a:r>
            <a:r>
              <a:rPr i="1" lang="en-US" sz="2000"/>
              <a:t>detection</a:t>
            </a:r>
            <a:r>
              <a:rPr lang="en-US" sz="2000"/>
              <a:t> and why not </a:t>
            </a:r>
            <a:r>
              <a:rPr i="1" lang="en-US" sz="2000"/>
              <a:t>prevention</a:t>
            </a:r>
            <a:r>
              <a:rPr lang="en-US" sz="2000"/>
              <a:t>?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IoT has a limited “real estate” and limited budget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8234984" y="1037968"/>
            <a:ext cx="3375824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INTRODUCTION</a:t>
            </a:r>
            <a:endParaRPr/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  <p:pic>
        <p:nvPicPr>
          <p:cNvPr descr="A picture containing table, items, different, various&#10;&#10;Description automatically generated"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26" y="3946212"/>
            <a:ext cx="3590825" cy="18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200" y="4186600"/>
            <a:ext cx="4232150" cy="1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581192" y="1037968"/>
            <a:ext cx="7014423" cy="482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Remote Attestation is used for detection of malware in IoT devices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Trust Anchor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Trusted hardware component like Intel SGX, Intel TrustLite, ARM TrustZone-M, SMART and VRASED 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/>
              <a:t>Runtime Remote Attestation</a:t>
            </a:r>
            <a:endParaRPr b="1"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C-FLAT (Control Flow Attestation)</a:t>
            </a:r>
            <a:endParaRPr>
              <a:highlight>
                <a:srgbClr val="F6B26B"/>
              </a:highlight>
            </a:endParaRPr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Data Flow Integrity</a:t>
            </a:r>
            <a:endParaRPr/>
          </a:p>
          <a:p>
            <a:pPr indent="-306000" lvl="1" marL="630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sz="1800"/>
              <a:t>“Securing software by enforcing data-flow integrity”</a:t>
            </a:r>
            <a:endParaRPr sz="1800"/>
          </a:p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8234984" y="1037968"/>
            <a:ext cx="3375824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RELATED WORK</a:t>
            </a:r>
            <a:endParaRPr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√</a:t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close up of a map&#10;&#10;Description automatically generated" id="146" name="Google Shape;14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00" y="1414650"/>
            <a:ext cx="4201200" cy="42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>
            <p:ph idx="11" type="ftr"/>
          </p:nvPr>
        </p:nvSpPr>
        <p:spPr>
          <a:xfrm>
            <a:off x="581192" y="60280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8234984" y="1037968"/>
            <a:ext cx="3375824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C-FLAT </a:t>
            </a:r>
            <a:endParaRPr sz="3200">
              <a:solidFill>
                <a:srgbClr val="FFFE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DOESN’T </a:t>
            </a:r>
            <a:endParaRPr sz="3200">
              <a:solidFill>
                <a:srgbClr val="FFFE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WORK!</a:t>
            </a:r>
            <a:endParaRPr sz="3200">
              <a:solidFill>
                <a:srgbClr val="FFFEFF"/>
              </a:solidFill>
            </a:endParaRPr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614425" y="795125"/>
            <a:ext cx="2647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C-FLAT works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769725" y="795125"/>
            <a:ext cx="2647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C-FLAT fails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390125" y="3569100"/>
            <a:ext cx="36519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7844" lvl="0" marL="3060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C-FLAT identifies attacks which change the control flow</a:t>
            </a:r>
            <a:endParaRPr sz="2000"/>
          </a:p>
          <a:p>
            <a:pPr indent="-327844" lvl="0" marL="30600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Not immune to attacks targeting data pointers and data variables</a:t>
            </a:r>
            <a:endParaRPr sz="2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125" y="1462650"/>
            <a:ext cx="3651900" cy="201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581192" y="1037968"/>
            <a:ext cx="7014423" cy="482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Annotate “prime data variables” and instrument DFA stub functions</a:t>
            </a:r>
            <a:endParaRPr sz="2000"/>
          </a:p>
          <a:p>
            <a:pPr indent="-316160" lvl="0" marL="306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Use challenge response protocol to check the integrity of the instrumented program during runtime</a:t>
            </a:r>
            <a:endParaRPr sz="2000"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Secure DFA monitor residing in the TrustAnchor of the IoT device checks the integrity of these variables during runtime</a:t>
            </a:r>
            <a:endParaRPr sz="2000"/>
          </a:p>
          <a:p>
            <a:pPr indent="-316160" lvl="0" marL="306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Create a log (</a:t>
            </a:r>
            <a:r>
              <a:rPr i="1" lang="en-US" sz="2000"/>
              <a:t>Report</a:t>
            </a:r>
            <a:r>
              <a:rPr lang="en-US" sz="2000"/>
              <a:t>) of unauthorized changes made to these prime data variables and send it to the verifier</a:t>
            </a:r>
            <a:endParaRPr sz="2000"/>
          </a:p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8369643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DESIGN OVERVIEW</a:t>
            </a:r>
            <a:endParaRPr/>
          </a:p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581192" y="1018643"/>
            <a:ext cx="7014300" cy="48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3300" lvl="0" marL="306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40"/>
              <a:buChar char="◼"/>
            </a:pPr>
            <a:r>
              <a:rPr lang="en-US"/>
              <a:t>Developers semantically identify </a:t>
            </a:r>
            <a:r>
              <a:rPr b="1" i="1" lang="en-US"/>
              <a:t>prime data variables</a:t>
            </a:r>
            <a:r>
              <a:rPr lang="en-US"/>
              <a:t> and annotate them</a:t>
            </a:r>
            <a:endParaRPr/>
          </a:p>
          <a:p>
            <a:pPr indent="-303460" lvl="0" marL="306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Taint tracking to generate set of all dependant prime variables</a:t>
            </a:r>
            <a:endParaRPr/>
          </a:p>
          <a:p>
            <a:pPr indent="-303460" lvl="0" marL="306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Whenever a prime data variable is being </a:t>
            </a:r>
            <a:r>
              <a:rPr lang="en-US"/>
              <a:t>DEF / USE </a:t>
            </a:r>
            <a:r>
              <a:rPr i="1" lang="en-US"/>
              <a:t>(event)</a:t>
            </a:r>
            <a:r>
              <a:rPr lang="en-US"/>
              <a:t> in the program, </a:t>
            </a:r>
            <a:r>
              <a:rPr lang="en-US"/>
              <a:t>call the Secure DFA monitor</a:t>
            </a:r>
            <a:endParaRPr/>
          </a:p>
          <a:p>
            <a:pPr indent="-294316" lvl="0" marL="306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Arrays: Only the accessed index and the value in it will be passed to the Secure DFA monitor</a:t>
            </a:r>
            <a:endParaRPr/>
          </a:p>
          <a:p>
            <a:pPr indent="-294316" lvl="0" marL="306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Pointer: Both the pointer and the data it is pointing to will be passed to the Secure DFA monitor</a:t>
            </a:r>
            <a:endParaRPr/>
          </a:p>
          <a:p>
            <a:pPr indent="-303460" lvl="0" marL="306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◼"/>
            </a:pPr>
            <a:r>
              <a:rPr lang="en-US"/>
              <a:t>Instrumenting the binary is better than instrumenting the code</a:t>
            </a:r>
            <a:endParaRPr/>
          </a:p>
        </p:txBody>
      </p:sp>
      <p:sp>
        <p:nvSpPr>
          <p:cNvPr id="179" name="Google Shape;179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 txBox="1"/>
          <p:nvPr>
            <p:ph type="title"/>
          </p:nvPr>
        </p:nvSpPr>
        <p:spPr>
          <a:xfrm>
            <a:off x="8369643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400"/>
              <a:buFont typeface="Gill Sans"/>
              <a:buNone/>
            </a:pPr>
            <a:r>
              <a:rPr lang="en-US" sz="2400">
                <a:solidFill>
                  <a:srgbClr val="FFFEFF"/>
                </a:solidFill>
              </a:rPr>
              <a:t>INSTRUMENTATION</a:t>
            </a:r>
            <a:endParaRPr/>
          </a:p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99" y="2941725"/>
            <a:ext cx="7122199" cy="294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000" y="1037975"/>
            <a:ext cx="5002700" cy="15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>
            <a:off x="0" y="762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8042147" y="723899"/>
            <a:ext cx="3703200" cy="56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8369643" y="1037967"/>
            <a:ext cx="30540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DFA</a:t>
            </a:r>
            <a:endParaRPr sz="3200">
              <a:solidFill>
                <a:srgbClr val="FFFE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PROTOCOL</a:t>
            </a:r>
            <a:endParaRPr/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5" y="1022199"/>
            <a:ext cx="7498499" cy="4769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8369643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 sz="3100">
                <a:solidFill>
                  <a:srgbClr val="FFFEFF"/>
                </a:solidFill>
              </a:rPr>
              <a:t>SYSTEM ARCHITECTURE</a:t>
            </a:r>
            <a:endParaRPr sz="3100">
              <a:solidFill>
                <a:srgbClr val="FFFE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n-US" sz="2500">
                <a:solidFill>
                  <a:srgbClr val="FFFEFF"/>
                </a:solidFill>
              </a:rPr>
              <a:t>(of prover)</a:t>
            </a:r>
            <a:endParaRPr sz="2500">
              <a:solidFill>
                <a:srgbClr val="FFFEFF"/>
              </a:solidFill>
            </a:endParaRPr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5" y="1329737"/>
            <a:ext cx="7498625" cy="436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581200" y="773400"/>
            <a:ext cx="7014300" cy="50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7844" lvl="0" marL="306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100"/>
              <a:t>DFA Initialize</a:t>
            </a:r>
            <a:r>
              <a:rPr lang="en-US" sz="2000"/>
              <a:t> </a:t>
            </a:r>
            <a:endParaRPr sz="2000"/>
          </a:p>
          <a:p>
            <a:pPr indent="-327844" lvl="1" marL="630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Initiates RA module to derive a one-time key </a:t>
            </a:r>
            <a:r>
              <a:rPr b="1" i="1" lang="en-US" sz="2000"/>
              <a:t>k</a:t>
            </a:r>
            <a:r>
              <a:rPr lang="en-US" sz="2000"/>
              <a:t> from master key </a:t>
            </a:r>
            <a:r>
              <a:rPr b="1" i="1" lang="en-US" sz="2000"/>
              <a:t>K</a:t>
            </a:r>
            <a:r>
              <a:rPr lang="en-US" sz="2000"/>
              <a:t>, program boundaries and challenge </a:t>
            </a:r>
            <a:r>
              <a:rPr b="1" i="1" lang="en-US" sz="2000"/>
              <a:t>Chal</a:t>
            </a:r>
            <a:endParaRPr b="1" i="1" sz="2000"/>
          </a:p>
          <a:p>
            <a:pPr indent="-327844" lvl="1" marL="630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b="1" i="1" lang="en-US" sz="2000"/>
              <a:t>k</a:t>
            </a:r>
            <a:r>
              <a:rPr lang="en-US" sz="2000"/>
              <a:t> = KDF(</a:t>
            </a:r>
            <a:r>
              <a:rPr b="1" i="1" lang="en-US" sz="2000"/>
              <a:t>K</a:t>
            </a:r>
            <a:r>
              <a:rPr i="1" lang="en-US" sz="2000"/>
              <a:t>, p</a:t>
            </a:r>
            <a:r>
              <a:rPr i="1" lang="en-US" sz="2000"/>
              <a:t>rogram_boundary, </a:t>
            </a:r>
            <a:r>
              <a:rPr b="1" i="1" lang="en-US" sz="2000"/>
              <a:t>Chal</a:t>
            </a:r>
            <a:r>
              <a:rPr lang="en-US" sz="2000"/>
              <a:t>)</a:t>
            </a:r>
            <a:endParaRPr sz="2000"/>
          </a:p>
          <a:p>
            <a:pPr indent="-312350" lvl="0" marL="306000" rtl="0" algn="l">
              <a:spcBef>
                <a:spcPts val="1000"/>
              </a:spcBef>
              <a:spcAft>
                <a:spcPts val="0"/>
              </a:spcAft>
              <a:buSzPts val="1940"/>
              <a:buChar char="◼"/>
            </a:pPr>
            <a:r>
              <a:rPr lang="en-US" sz="2100"/>
              <a:t>DFA Prime Variable Checker</a:t>
            </a:r>
            <a:endParaRPr sz="2100"/>
          </a:p>
          <a:p>
            <a:pPr indent="-327844" lvl="1" marL="630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Maintain storage &lt;key, value&gt; pairs for the variables</a:t>
            </a:r>
            <a:endParaRPr sz="2000"/>
          </a:p>
          <a:p>
            <a:pPr indent="-327844" lvl="1" marL="630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Update the variable value at </a:t>
            </a:r>
            <a:r>
              <a:rPr i="1" lang="en-US" sz="2000"/>
              <a:t>event</a:t>
            </a:r>
            <a:r>
              <a:rPr lang="en-US" sz="2000"/>
              <a:t> DEF</a:t>
            </a:r>
            <a:endParaRPr sz="2000"/>
          </a:p>
          <a:p>
            <a:pPr indent="-327844" lvl="1" marL="630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Verify the variable value at </a:t>
            </a:r>
            <a:r>
              <a:rPr i="1" lang="en-US" sz="2000"/>
              <a:t>event</a:t>
            </a:r>
            <a:r>
              <a:rPr lang="en-US" sz="2000"/>
              <a:t> USE</a:t>
            </a:r>
            <a:endParaRPr sz="2000"/>
          </a:p>
          <a:p>
            <a:pPr indent="-291843" lvl="2" marL="899999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If it fails, log it in the </a:t>
            </a:r>
            <a:r>
              <a:rPr b="1" i="1" lang="en-US" sz="2000"/>
              <a:t>Report</a:t>
            </a:r>
            <a:endParaRPr b="1" i="1" sz="2000"/>
          </a:p>
          <a:p>
            <a:pPr indent="-312350" lvl="0" marL="306000" rtl="0" algn="l">
              <a:spcBef>
                <a:spcPts val="1000"/>
              </a:spcBef>
              <a:spcAft>
                <a:spcPts val="0"/>
              </a:spcAft>
              <a:buSzPts val="1940"/>
              <a:buChar char="◼"/>
            </a:pPr>
            <a:r>
              <a:rPr lang="en-US" sz="2100"/>
              <a:t>DFA Quote</a:t>
            </a:r>
            <a:endParaRPr sz="2100"/>
          </a:p>
          <a:p>
            <a:pPr indent="-327844" lvl="1" marL="630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Calls the RA module to g</a:t>
            </a:r>
            <a:r>
              <a:rPr lang="en-US" sz="2000"/>
              <a:t>enerate the </a:t>
            </a:r>
            <a:r>
              <a:rPr b="1" i="1" lang="en-US" sz="2000"/>
              <a:t>Mac</a:t>
            </a:r>
            <a:r>
              <a:rPr lang="en-US" sz="2000"/>
              <a:t> on the </a:t>
            </a:r>
            <a:r>
              <a:rPr b="1" i="1" lang="en-US" sz="2000"/>
              <a:t>Report</a:t>
            </a:r>
            <a:endParaRPr b="1" i="1" sz="2000"/>
          </a:p>
          <a:p>
            <a:pPr indent="-327844" lvl="1" marL="630000" rtl="0" algn="l">
              <a:spcBef>
                <a:spcPts val="1000"/>
              </a:spcBef>
              <a:spcAft>
                <a:spcPts val="0"/>
              </a:spcAft>
              <a:buSzPts val="2000"/>
              <a:buChar char="◼"/>
            </a:pPr>
            <a:r>
              <a:rPr b="1" i="1" lang="en-US" sz="2000"/>
              <a:t>Mac</a:t>
            </a:r>
            <a:r>
              <a:rPr lang="en-US" sz="2000"/>
              <a:t> = HMAC (</a:t>
            </a:r>
            <a:r>
              <a:rPr b="1" i="1" lang="en-US" sz="2000"/>
              <a:t>k</a:t>
            </a:r>
            <a:r>
              <a:rPr i="1" lang="en-US" sz="2000"/>
              <a:t>, </a:t>
            </a:r>
            <a:r>
              <a:rPr b="1" i="1" lang="en-US" sz="2000"/>
              <a:t>Report</a:t>
            </a:r>
            <a:r>
              <a:rPr lang="en-US" sz="2000"/>
              <a:t>)</a:t>
            </a:r>
            <a:endParaRPr sz="2000"/>
          </a:p>
        </p:txBody>
      </p:sp>
      <p:sp>
        <p:nvSpPr>
          <p:cNvPr id="223" name="Google Shape;223;p21"/>
          <p:cNvSpPr txBox="1"/>
          <p:nvPr>
            <p:ph idx="11" type="ftr"/>
          </p:nvPr>
        </p:nvSpPr>
        <p:spPr>
          <a:xfrm>
            <a:off x="581192" y="602546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CS295: FINAL PRESENTATION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8369643" y="1037967"/>
            <a:ext cx="3054091" cy="4709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SECURE</a:t>
            </a:r>
            <a:endParaRPr sz="3200">
              <a:solidFill>
                <a:srgbClr val="FFFE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DFA </a:t>
            </a:r>
            <a:endParaRPr sz="3200">
              <a:solidFill>
                <a:srgbClr val="FFFE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EFF"/>
                </a:solidFill>
              </a:rPr>
              <a:t>MONITOR</a:t>
            </a:r>
            <a:endParaRPr/>
          </a:p>
        </p:txBody>
      </p:sp>
      <p:sp>
        <p:nvSpPr>
          <p:cNvPr id="226" name="Google Shape;226;p2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6C8089"/>
                </a:solidFill>
              </a:rPr>
              <a:t>‹#›</a:t>
            </a:fld>
            <a:endParaRPr>
              <a:solidFill>
                <a:srgbClr val="6C80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