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7" r:id="rId3"/>
    <p:sldId id="260" r:id="rId4"/>
    <p:sldId id="266" r:id="rId5"/>
    <p:sldId id="270" r:id="rId6"/>
    <p:sldId id="262" r:id="rId7"/>
    <p:sldId id="269" r:id="rId8"/>
    <p:sldId id="261" r:id="rId9"/>
    <p:sldId id="268" r:id="rId10"/>
    <p:sldId id="264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8" autoAdjust="0"/>
    <p:restoredTop sz="89905" autoAdjust="0"/>
  </p:normalViewPr>
  <p:slideViewPr>
    <p:cSldViewPr snapToGrid="0">
      <p:cViewPr varScale="1">
        <p:scale>
          <a:sx n="132" d="100"/>
          <a:sy n="13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2C416-9A19-5244-B7FB-06657BD56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B0B1E-95EA-6F46-AA25-6D57B1B9A1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E64-1679-A743-A936-EFA45BAFC41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FB2F-536A-A54E-9FC4-246E1A4CF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09E4-5958-D84C-B0AB-C21D61DD7F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F3A7-5244-DD47-B50A-55ABD555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Jakkamsetti and Narasimhan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CS295: Pre-Proposal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9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it important?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devices are low-end, they cannot afford to do integrity (prevention). So, attestation (detection) is a better option instead.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Moreover, these devices are used in safety critical scenarios, so we cannot afford to lose their integrity.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it interesting?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very important to do runtime attestation and at the same time it is hard to solve.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it interesting?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very important to do runtime attestation and at the same time it is hard to solve.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3rd point - if the return values, function arguments or data pointers change, C-FLAT is not equipped to detect the attack. This is where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runtime data flow attestation mechanism is needed.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attacker manages to change the arguments to the functions, it will not change the number of iterations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for loop. It will also not change the CFG in any way. This means that C-FLAT will not be able protect the system from this attack.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scenario where we need a run time data flow attestation mechanism to protect the system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 these kinds of attacks.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4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A3592D-2530-5E46-ACCE-83CC9BD24E0C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519-5484-294B-B441-31265A375FD4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0368A7-A05D-0A43-857B-68FB89E714C9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AA22-CCA0-A44B-91FF-B926AE2DF6F9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10DA64-37FF-BB4F-A793-3EA5E791A904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808-669C-8541-B2E6-96D3049E352C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522A-0C85-F84D-869C-542C630EB858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693F-FCD7-1845-843B-0E93D6EA02D7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E98-BA04-854A-81A4-3E98E3059C65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0D15BE-C668-7B4E-8484-E5747130EC0F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44DD-2C68-7D42-8953-8B5A354179AA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414FAE-EEF4-2645-A748-7790E77ED0C0}" type="datetime1">
              <a:rPr lang="en-US" smtClean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58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542" y="1005839"/>
            <a:ext cx="6432313" cy="48050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2"/>
                </a:solidFill>
              </a:rPr>
              <a:t>DFA: Data-flow attestation for embedded systems software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345391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</a:rPr>
              <a:t>SashiDhar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jakkamsetti</a:t>
            </a:r>
            <a:endParaRPr lang="en-US" sz="2000" dirty="0">
              <a:solidFill>
                <a:srgbClr val="FFFFFF"/>
              </a:solidFill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Siddharth </a:t>
            </a:r>
            <a:r>
              <a:rPr lang="en-US" sz="2000" dirty="0" err="1">
                <a:solidFill>
                  <a:srgbClr val="FFFFFF"/>
                </a:solidFill>
              </a:rPr>
              <a:t>narasimhan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259C-8321-514D-A023-C82AEA52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CS295: Pre-Proposal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C9B7C-A870-864B-9FD7-2E2865B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Secure DFA monitor residing in ARM-</a:t>
            </a:r>
            <a:r>
              <a:rPr lang="en-US" sz="2000" dirty="0" err="1"/>
              <a:t>TrustZone</a:t>
            </a:r>
            <a:r>
              <a:rPr lang="en-US" sz="2000" dirty="0"/>
              <a:t> (</a:t>
            </a:r>
            <a:r>
              <a:rPr lang="en-US" sz="2000" dirty="0" err="1"/>
              <a:t>Rasberry</a:t>
            </a:r>
            <a:r>
              <a:rPr lang="en-US" sz="2000" dirty="0"/>
              <a:t> Pi)</a:t>
            </a:r>
            <a:endParaRPr lang="en-US" sz="2000" b="1" dirty="0"/>
          </a:p>
          <a:p>
            <a:r>
              <a:rPr lang="en-US" sz="2000" dirty="0"/>
              <a:t>Remote attestation architecture for checking the integrity of the </a:t>
            </a:r>
            <a:r>
              <a:rPr lang="en-US" sz="2000" i="1" u="sng" dirty="0"/>
              <a:t>data flow </a:t>
            </a:r>
            <a:r>
              <a:rPr lang="en-US" sz="2000" dirty="0"/>
              <a:t>NOT just the </a:t>
            </a:r>
            <a:r>
              <a:rPr lang="en-US" sz="2000" i="1" dirty="0"/>
              <a:t>control flow</a:t>
            </a:r>
          </a:p>
          <a:p>
            <a:r>
              <a:rPr lang="en-US" sz="2000" dirty="0"/>
              <a:t>Hash chain for data pointers, function argument pointers and return value pointers</a:t>
            </a:r>
          </a:p>
          <a:p>
            <a:r>
              <a:rPr lang="en-US" sz="2000" dirty="0"/>
              <a:t>Def-use chain integrity of each data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28C2-7AB0-CD4E-AFEC-CABBC7A0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Our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21888-DF1A-C84A-8442-F42EE4C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5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Reproduce CFLAT on our </a:t>
            </a:r>
            <a:r>
              <a:rPr lang="en-US" sz="2000" dirty="0" err="1"/>
              <a:t>Rasberry</a:t>
            </a:r>
            <a:r>
              <a:rPr lang="en-US" sz="2000" dirty="0"/>
              <a:t> Pi</a:t>
            </a:r>
          </a:p>
          <a:p>
            <a:r>
              <a:rPr lang="en-US" sz="2000" dirty="0"/>
              <a:t>Visual an attack to steal the key or exploit data flow without changing the control flow</a:t>
            </a:r>
          </a:p>
          <a:p>
            <a:r>
              <a:rPr lang="en-US" sz="2000" dirty="0"/>
              <a:t>Create def-use chains for every data variable</a:t>
            </a:r>
          </a:p>
          <a:p>
            <a:r>
              <a:rPr lang="en-US" sz="2000" dirty="0"/>
              <a:t>Hash chain each one along with the node id</a:t>
            </a:r>
          </a:p>
          <a:p>
            <a:r>
              <a:rPr lang="en-US" sz="2000" dirty="0"/>
              <a:t>Deploy it on </a:t>
            </a:r>
            <a:r>
              <a:rPr lang="en-US" sz="2000" dirty="0" err="1"/>
              <a:t>Rasberry</a:t>
            </a:r>
            <a:r>
              <a:rPr lang="en-US" sz="2000" dirty="0"/>
              <a:t> Pi</a:t>
            </a:r>
          </a:p>
          <a:p>
            <a:r>
              <a:rPr lang="en-US" sz="2000" dirty="0"/>
              <a:t>Measure the performance overhead and compare it with CFLAT and other related ones.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28C2-7AB0-CD4E-AFEC-CABBC7A0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Our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21888-DF1A-C84A-8442-F42EE4C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7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REFERENCES</a:t>
            </a:r>
          </a:p>
          <a:p>
            <a:pPr lvl="1"/>
            <a:r>
              <a:rPr lang="en-US" sz="2000" dirty="0" err="1"/>
              <a:t>Tigist</a:t>
            </a:r>
            <a:r>
              <a:rPr lang="en-US" sz="2000" dirty="0"/>
              <a:t> </a:t>
            </a:r>
            <a:r>
              <a:rPr lang="en-US" sz="2000" dirty="0" err="1"/>
              <a:t>Abera</a:t>
            </a:r>
            <a:r>
              <a:rPr lang="en-US" sz="2000" dirty="0"/>
              <a:t>, N. </a:t>
            </a:r>
            <a:r>
              <a:rPr lang="en-US" sz="2000" dirty="0" err="1"/>
              <a:t>Asokan</a:t>
            </a:r>
            <a:r>
              <a:rPr lang="en-US" sz="2000" dirty="0"/>
              <a:t>, Lucas </a:t>
            </a:r>
            <a:r>
              <a:rPr lang="en-US" sz="2000" dirty="0" err="1"/>
              <a:t>Davi</a:t>
            </a:r>
            <a:r>
              <a:rPr lang="en-US" sz="2000" dirty="0"/>
              <a:t>, Jan-Erik Ekberg, Thomas Nyman, Andrew </a:t>
            </a:r>
            <a:r>
              <a:rPr lang="en-US" sz="2000" dirty="0" err="1"/>
              <a:t>Paverd</a:t>
            </a:r>
            <a:r>
              <a:rPr lang="en-US" sz="2000" dirty="0"/>
              <a:t>, Ahmad-Reza Sadeghi, Gene </a:t>
            </a:r>
            <a:r>
              <a:rPr lang="en-US" sz="2000" dirty="0" err="1"/>
              <a:t>Tsudik</a:t>
            </a:r>
            <a:r>
              <a:rPr lang="en-US" sz="2000" dirty="0"/>
              <a:t>.     C-FLAT: Control-Flow Attestation for Embedded Systems Software.</a:t>
            </a:r>
          </a:p>
          <a:p>
            <a:pPr lvl="1"/>
            <a:r>
              <a:rPr lang="en-US" sz="2000" dirty="0"/>
              <a:t>Miguel Castro, Manuel Costa, Tim Harris. Securing software by enforcing data-flow integrity.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2391-FC9B-8B4F-900C-23E410B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6E01-C3AC-1F41-8E6F-E82A7BB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9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8FE3AD-C855-F048-9814-FDF37435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04" y="3254787"/>
            <a:ext cx="3217333" cy="160866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F642474-04A6-114E-94C5-0AECA1C9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1" y="5470275"/>
            <a:ext cx="2863737" cy="365125"/>
          </a:xfrm>
          <a:prstGeom prst="rect">
            <a:avLst/>
          </a:prstGeom>
        </p:spPr>
      </p:pic>
      <p:pic>
        <p:nvPicPr>
          <p:cNvPr id="7" name="Picture 6" descr="A picture containing book, text, table, photo&#10;&#10;Description automatically generated">
            <a:extLst>
              <a:ext uri="{FF2B5EF4-FFF2-40B4-BE49-F238E27FC236}">
                <a16:creationId xmlns:a16="http://schemas.microsoft.com/office/drawing/2014/main" id="{AFFF34B0-C8A8-EE48-9696-662DD22FC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99" y="4878906"/>
            <a:ext cx="2681001" cy="1762758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0D65F693-426A-A742-A4A7-63F1A8645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24" y="636478"/>
            <a:ext cx="3398942" cy="926211"/>
          </a:xfrm>
          <a:prstGeom prst="rect">
            <a:avLst/>
          </a:prstGeom>
        </p:spPr>
      </p:pic>
      <p:pic>
        <p:nvPicPr>
          <p:cNvPr id="11" name="Picture 10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D71AF07C-88C2-314B-938F-6CFD83D99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494" y="3757049"/>
            <a:ext cx="2847338" cy="1025040"/>
          </a:xfrm>
          <a:prstGeom prst="rect">
            <a:avLst/>
          </a:prstGeom>
        </p:spPr>
      </p:pic>
      <p:pic>
        <p:nvPicPr>
          <p:cNvPr id="15" name="Picture 14" descr="A picture containing table, items, different, various&#10;&#10;Description automatically generated">
            <a:extLst>
              <a:ext uri="{FF2B5EF4-FFF2-40B4-BE49-F238E27FC236}">
                <a16:creationId xmlns:a16="http://schemas.microsoft.com/office/drawing/2014/main" id="{7CC24B4C-7BCD-034C-BECC-6C561E4B5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9" y="807308"/>
            <a:ext cx="4514661" cy="238040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E49B43-F7FA-2A4C-88E3-07811821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150" y="6356350"/>
            <a:ext cx="4754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CS295: Pre-Proposal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A952F-3F27-9948-83BD-98652EFE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662F03B5-4973-9140-96C9-488C7CA356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1124" y="1163104"/>
            <a:ext cx="2783240" cy="4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Remote Attestation (</a:t>
            </a:r>
            <a:r>
              <a:rPr lang="en-US" sz="2000" i="1" dirty="0"/>
              <a:t>detection</a:t>
            </a:r>
            <a:r>
              <a:rPr lang="en-US" sz="2000" dirty="0"/>
              <a:t>) is a means of verifying integrity of software running on a remote device.</a:t>
            </a:r>
            <a:endParaRPr lang="en-US" sz="1800" dirty="0"/>
          </a:p>
          <a:p>
            <a:pPr lvl="0"/>
            <a:r>
              <a:rPr lang="en-US" sz="2000" dirty="0"/>
              <a:t>Why are we doing </a:t>
            </a:r>
            <a:r>
              <a:rPr lang="en-US" sz="2000" i="1" dirty="0"/>
              <a:t>detection</a:t>
            </a:r>
            <a:r>
              <a:rPr lang="en-US" sz="2000" dirty="0"/>
              <a:t> and why not </a:t>
            </a:r>
            <a:r>
              <a:rPr lang="en-US" sz="2000" i="1" dirty="0"/>
              <a:t>prevention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There is a difference between software space and IOT space</a:t>
            </a:r>
          </a:p>
          <a:p>
            <a:pPr lvl="1"/>
            <a:r>
              <a:rPr lang="en-US" sz="1800" dirty="0"/>
              <a:t>IOT has a limited “real estate” and limited budget</a:t>
            </a:r>
          </a:p>
          <a:p>
            <a:pPr lvl="0"/>
            <a:r>
              <a:rPr lang="en-US" sz="2000" dirty="0"/>
              <a:t>It is important to check these IOT devices constantly</a:t>
            </a:r>
          </a:p>
          <a:p>
            <a:pPr lvl="1"/>
            <a:r>
              <a:rPr lang="en-US" sz="1800" dirty="0"/>
              <a:t>Especially when it is doing some to safety critical task like pouring liquids for drug manufacturing or controlling ventilator pressure in ICUs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Remote Attestation in detail</a:t>
            </a:r>
          </a:p>
          <a:p>
            <a:r>
              <a:rPr lang="en-US" sz="2000" dirty="0"/>
              <a:t>Trust Anchor</a:t>
            </a:r>
          </a:p>
          <a:p>
            <a:pPr lvl="1"/>
            <a:r>
              <a:rPr lang="en-US" sz="1800" dirty="0"/>
              <a:t>Trusted hardware component like Intel SGX, Intel </a:t>
            </a:r>
            <a:r>
              <a:rPr lang="en-US" sz="1800" dirty="0" err="1"/>
              <a:t>TrustLite</a:t>
            </a:r>
            <a:r>
              <a:rPr lang="en-US" sz="1800" dirty="0"/>
              <a:t>, ARM </a:t>
            </a:r>
            <a:r>
              <a:rPr lang="en-US" sz="1800" dirty="0" err="1"/>
              <a:t>TruztZone</a:t>
            </a:r>
            <a:r>
              <a:rPr lang="en-US" sz="1800" dirty="0"/>
              <a:t>-M, SMART and VRASED </a:t>
            </a:r>
          </a:p>
          <a:p>
            <a:pPr lvl="1"/>
            <a:r>
              <a:rPr lang="en-US" sz="1800" dirty="0"/>
              <a:t>Latter ones are hybrid architectures</a:t>
            </a:r>
          </a:p>
          <a:p>
            <a:r>
              <a:rPr lang="en-US" sz="2000" dirty="0"/>
              <a:t>Static and dynamic root of trust</a:t>
            </a:r>
          </a:p>
          <a:p>
            <a:pPr lvl="1"/>
            <a:r>
              <a:rPr lang="en-US" sz="1800" dirty="0"/>
              <a:t>Able to check the device not only when it boots, but also anytime after that</a:t>
            </a:r>
          </a:p>
          <a:p>
            <a:r>
              <a:rPr lang="en-US" sz="2000" dirty="0"/>
              <a:t>Runtime root of trust? CFLAT! (we will see in the next slide)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EC3F05B-58FE-B044-AB0A-2980A2DF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627" y="723899"/>
            <a:ext cx="5778406" cy="51507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BC48-BA17-7441-AC78-800BA63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84" y="1037968"/>
            <a:ext cx="3375824" cy="4709131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EFF"/>
                </a:solidFill>
              </a:rPr>
              <a:t>BACKground</a:t>
            </a:r>
            <a:endParaRPr lang="en-US" sz="3200" dirty="0">
              <a:solidFill>
                <a:srgbClr val="FFFE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593-02A0-934E-97C8-8ABB464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CFLAT a remote attestation architecture for checking the integrity of the control flow path taken by the remote device</a:t>
            </a:r>
          </a:p>
          <a:p>
            <a:pPr lvl="0"/>
            <a:r>
              <a:rPr lang="en-US" sz="2000" dirty="0"/>
              <a:t>It does a hash chain on the IDs of the program blocks it is executing</a:t>
            </a:r>
          </a:p>
          <a:p>
            <a:pPr lvl="0"/>
            <a:r>
              <a:rPr lang="en-US" sz="2000" dirty="0"/>
              <a:t>If an invalid control path is taken or valid-but-incorrect path is taken, then the hash returned will not be the same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0E3E7-1104-4D4B-A9C3-5E53D2BB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6170-1B3A-834E-8DA4-FF4AC66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6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D14AE9-148B-F842-8E99-EB33500DB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603" y="723899"/>
            <a:ext cx="5468502" cy="52099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0E3E7-1104-4D4B-A9C3-5E53D2BB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CFLAT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6170-1B3A-834E-8DA4-FF4AC66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dirty="0"/>
              <a:t>There is no scheme yet for doing data flow attestation</a:t>
            </a:r>
          </a:p>
          <a:p>
            <a:r>
              <a:rPr lang="en-US" sz="2000" dirty="0"/>
              <a:t>CFLAT and others are doing control flow attestation which is not sufficient because the attacker can change the data pointers to point to sensitive data and steal them</a:t>
            </a:r>
          </a:p>
          <a:p>
            <a:r>
              <a:rPr lang="en-US" sz="2000" dirty="0"/>
              <a:t>Or attacker can change the return values, function arguments and other data pointers to give incorrect output but follow the expected control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3A3D9-30A3-BE41-ABA6-B2920DB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39F28-21AF-9941-95A5-DFC2542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3A3D9-30A3-BE41-ABA6-B2920DB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CS295: Pre-Proposal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39F28-21AF-9941-95A5-DFC2542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DB367-E151-5C42-9F27-8944F624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7" y="3515224"/>
            <a:ext cx="3886200" cy="508000"/>
          </a:xfrm>
          <a:prstGeom prst="rect">
            <a:avLst/>
          </a:prstGeom>
        </p:spPr>
      </p:pic>
      <p:pic>
        <p:nvPicPr>
          <p:cNvPr id="15" name="Picture 14" descr="A picture containing bird&#10;&#10;Description automatically generated">
            <a:extLst>
              <a:ext uri="{FF2B5EF4-FFF2-40B4-BE49-F238E27FC236}">
                <a16:creationId xmlns:a16="http://schemas.microsoft.com/office/drawing/2014/main" id="{8068CB72-AE5B-BF49-9BC1-79EB3ED44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32" y="4023224"/>
            <a:ext cx="4292600" cy="187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DA66A3-6DC9-6346-ACCC-8941B74C4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3" y="2838915"/>
            <a:ext cx="6832600" cy="71120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5A30DA-1384-E543-9779-A26E3A1C4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33" y="1200007"/>
            <a:ext cx="50673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FF6D60-2037-0F41-A783-A1BC1D92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29" y="3989129"/>
            <a:ext cx="3464043" cy="139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3F2858-D0EF-B943-A165-0D2FF9A126D5}"/>
              </a:ext>
            </a:extLst>
          </p:cNvPr>
          <p:cNvSpPr txBox="1"/>
          <p:nvPr/>
        </p:nvSpPr>
        <p:spPr>
          <a:xfrm>
            <a:off x="4930151" y="5380520"/>
            <a:ext cx="2549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 Syringe Pump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69FE6-606F-F545-B88D-5F30210BBFAD}"/>
              </a:ext>
            </a:extLst>
          </p:cNvPr>
          <p:cNvSpPr txBox="1"/>
          <p:nvPr/>
        </p:nvSpPr>
        <p:spPr>
          <a:xfrm>
            <a:off x="446533" y="670175"/>
            <a:ext cx="5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syringePump.c</a:t>
            </a:r>
            <a:r>
              <a:rPr lang="en-US" dirty="0"/>
              <a:t> (open sourced syringe pump binary)</a:t>
            </a:r>
          </a:p>
        </p:txBody>
      </p:sp>
    </p:spTree>
    <p:extLst>
      <p:ext uri="{BB962C8B-B14F-4D97-AF65-F5344CB8AC3E}">
        <p14:creationId xmlns:p14="http://schemas.microsoft.com/office/powerpoint/2010/main" val="3570654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742</Words>
  <Application>Microsoft Macintosh PowerPoint</Application>
  <PresentationFormat>Widescreen</PresentationFormat>
  <Paragraphs>97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DFA: Data-flow attestation for embedded systems software</vt:lpstr>
      <vt:lpstr>PowerPoint Presentation</vt:lpstr>
      <vt:lpstr>introduction</vt:lpstr>
      <vt:lpstr>introduction</vt:lpstr>
      <vt:lpstr>BACKground</vt:lpstr>
      <vt:lpstr>Related work</vt:lpstr>
      <vt:lpstr>CFLAT</vt:lpstr>
      <vt:lpstr>Motivation</vt:lpstr>
      <vt:lpstr>Motivation</vt:lpstr>
      <vt:lpstr>Our approach</vt:lpstr>
      <vt:lpstr>Our Approach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DFA: Data-flow attestation for embedded systems software</dc:title>
  <dc:creator>Sashidhar Jakkamsetti</dc:creator>
  <cp:lastModifiedBy>Sashidhar Jakkamsetti</cp:lastModifiedBy>
  <cp:revision>25</cp:revision>
  <dcterms:created xsi:type="dcterms:W3CDTF">2020-04-22T03:58:35Z</dcterms:created>
  <dcterms:modified xsi:type="dcterms:W3CDTF">2020-04-22T22:14:09Z</dcterms:modified>
</cp:coreProperties>
</file>