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97245BC-F150-4B58-9822-2C1C27E5B8F3}">
  <a:tblStyle styleId="{397245BC-F150-4B58-9822-2C1C27E5B8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862831625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862831625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8628316259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8628316259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8628316259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8628316259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235650" y="126875"/>
            <a:ext cx="8672700" cy="10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2500"/>
              <a:t>Using Machine Learning to Predict </a:t>
            </a:r>
            <a:r>
              <a:rPr b="1" lang="en" sz="2500">
                <a:solidFill>
                  <a:srgbClr val="FF0000"/>
                </a:solidFill>
              </a:rPr>
              <a:t>Heart Failure Mortality</a:t>
            </a:r>
            <a:r>
              <a:rPr b="1" lang="en" sz="2500"/>
              <a:t> Based on Clinical Risk Factors</a:t>
            </a:r>
            <a:endParaRPr sz="2500"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829750"/>
            <a:ext cx="6192000" cy="26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We used </a:t>
            </a:r>
            <a:r>
              <a:rPr lang="en" sz="2000">
                <a:solidFill>
                  <a:schemeClr val="dk1"/>
                </a:solidFill>
              </a:rPr>
              <a:t>electronic medical record</a:t>
            </a:r>
            <a:r>
              <a:rPr lang="en" sz="2000">
                <a:solidFill>
                  <a:schemeClr val="dk1"/>
                </a:solidFill>
              </a:rPr>
              <a:t> data </a:t>
            </a:r>
            <a:r>
              <a:rPr lang="en" sz="2000">
                <a:solidFill>
                  <a:schemeClr val="dk1"/>
                </a:solidFill>
              </a:rPr>
              <a:t>from 299 heart failure patients in Pakistan.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We used logistic regression to predict heart failure mortality.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We evaluated the model using a confusion matrix and classification report.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0700" y="1239075"/>
            <a:ext cx="3062675" cy="306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126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Findings</a:t>
            </a:r>
            <a:endParaRPr b="1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8901" y="175400"/>
            <a:ext cx="1513676" cy="19810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3" name="Google Shape;63;p14"/>
          <p:cNvGraphicFramePr/>
          <p:nvPr/>
        </p:nvGraphicFramePr>
        <p:xfrm>
          <a:off x="399575" y="69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{397245BC-F150-4B58-9822-2C1C27E5B8F3}</a:tableStyleId>
              </a:tblPr>
              <a:tblGrid>
                <a:gridCol w="3018825"/>
                <a:gridCol w="2818075"/>
                <a:gridCol w="1314500"/>
              </a:tblGrid>
              <a:tr h="375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Variable</a:t>
                      </a:r>
                      <a:endParaRPr b="1"/>
                    </a:p>
                  </a:txBody>
                  <a:tcPr marT="0" marB="0" marR="63500" marL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Adjusted Odds Ratio (95% CI)</a:t>
                      </a:r>
                      <a:endParaRPr b="1"/>
                    </a:p>
                  </a:txBody>
                  <a:tcPr marT="0" marB="0" marR="63500" marL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/>
                        <a:t>P</a:t>
                      </a:r>
                      <a:r>
                        <a:rPr b="1" lang="en"/>
                        <a:t> Value</a:t>
                      </a:r>
                      <a:endParaRPr b="1"/>
                    </a:p>
                  </a:txBody>
                  <a:tcPr marT="0" marB="0" marR="63500" marL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Age (Years)</a:t>
                      </a:r>
                      <a:endParaRPr/>
                    </a:p>
                  </a:txBody>
                  <a:tcPr marT="0" marB="0" marR="63500" marL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1.05 (1.02 - 1.08)</a:t>
                      </a:r>
                      <a:endParaRPr/>
                    </a:p>
                  </a:txBody>
                  <a:tcPr marT="0" marB="0" marR="63500" marL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0.003</a:t>
                      </a:r>
                      <a:endParaRPr/>
                    </a:p>
                  </a:txBody>
                  <a:tcPr marT="0" marB="0" marR="63500" marL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11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Anaemia (Yes vs. No)</a:t>
                      </a:r>
                      <a:endParaRPr/>
                    </a:p>
                  </a:txBody>
                  <a:tcPr marT="0" marB="0" marR="63500" marL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0.99 (0.49 - 2.01)</a:t>
                      </a:r>
                      <a:endParaRPr/>
                    </a:p>
                  </a:txBody>
                  <a:tcPr marT="0" marB="0" marR="63500" marL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0.983</a:t>
                      </a:r>
                      <a:endParaRPr/>
                    </a:p>
                  </a:txBody>
                  <a:tcPr marT="0" marB="0" marR="63500" marL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Creatinine Phosphokinase (mcg/L)</a:t>
                      </a:r>
                      <a:endParaRPr/>
                    </a:p>
                  </a:txBody>
                  <a:tcPr marT="0" marB="0" marR="63500" marL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1.00 (1.00 - 1.00)</a:t>
                      </a:r>
                      <a:endParaRPr/>
                    </a:p>
                  </a:txBody>
                  <a:tcPr marT="0" marB="0" marR="63500" marL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0.212</a:t>
                      </a:r>
                      <a:endParaRPr/>
                    </a:p>
                  </a:txBody>
                  <a:tcPr marT="0" marB="0" marR="63500" marL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Diabetes</a:t>
                      </a:r>
                      <a:r>
                        <a:rPr b="1" lang="en"/>
                        <a:t> </a:t>
                      </a:r>
                      <a:r>
                        <a:rPr lang="en"/>
                        <a:t>(Yes vs. No)</a:t>
                      </a:r>
                      <a:endParaRPr/>
                    </a:p>
                  </a:txBody>
                  <a:tcPr marT="0" marB="0" marR="63500" marL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1.16 (0.58 - 2.30)</a:t>
                      </a:r>
                      <a:endParaRPr/>
                    </a:p>
                  </a:txBody>
                  <a:tcPr marT="0" marB="0" marR="63500" marL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0.679</a:t>
                      </a:r>
                      <a:endParaRPr/>
                    </a:p>
                  </a:txBody>
                  <a:tcPr marT="0" marB="0" marR="63500" marL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Ejection Fraction (%)</a:t>
                      </a:r>
                      <a:endParaRPr/>
                    </a:p>
                  </a:txBody>
                  <a:tcPr marT="0" marB="0" marR="63500" marL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0.93 (0.90 - 0.96)</a:t>
                      </a:r>
                      <a:endParaRPr/>
                    </a:p>
                  </a:txBody>
                  <a:tcPr marT="0" marB="0" marR="63500" marL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&lt;0.001</a:t>
                      </a:r>
                      <a:endParaRPr/>
                    </a:p>
                  </a:txBody>
                  <a:tcPr marT="0" marB="0" marR="63500" marL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11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 Blood Pressure</a:t>
                      </a:r>
                      <a:r>
                        <a:rPr lang="en"/>
                        <a:t> (Yes vs. No)</a:t>
                      </a:r>
                      <a:endParaRPr/>
                    </a:p>
                  </a:txBody>
                  <a:tcPr marT="0" marB="0" marR="63500" marL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0.90 (0.45 - 1.82)</a:t>
                      </a:r>
                      <a:endParaRPr/>
                    </a:p>
                  </a:txBody>
                  <a:tcPr marT="0" marB="0" marR="63500" marL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0.775</a:t>
                      </a:r>
                      <a:endParaRPr/>
                    </a:p>
                  </a:txBody>
                  <a:tcPr marT="0" marB="0" marR="63500" marL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Platelets (kiloplatelets/mL)</a:t>
                      </a:r>
                      <a:endParaRPr/>
                    </a:p>
                  </a:txBody>
                  <a:tcPr marT="0" marB="0" marR="63500" marL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1.00 (1.00 - 1.00)</a:t>
                      </a:r>
                      <a:endParaRPr/>
                    </a:p>
                  </a:txBody>
                  <a:tcPr marT="0" marB="0" marR="63500" marL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0.525</a:t>
                      </a:r>
                      <a:endParaRPr/>
                    </a:p>
                  </a:txBody>
                  <a:tcPr marT="0" marB="0" marR="63500" marL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Serum Creatinine (mg/dL)</a:t>
                      </a:r>
                      <a:endParaRPr/>
                    </a:p>
                  </a:txBody>
                  <a:tcPr marT="0" marB="0" marR="63500" marL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1.95 (1.36 - 2.78)</a:t>
                      </a:r>
                      <a:endParaRPr/>
                    </a:p>
                  </a:txBody>
                  <a:tcPr marT="0" marB="0" marR="63500" marL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&lt;0.001</a:t>
                      </a:r>
                      <a:endParaRPr/>
                    </a:p>
                  </a:txBody>
                  <a:tcPr marT="0" marB="0" marR="63500" marL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11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Serum Sodium (mEq/dL)</a:t>
                      </a:r>
                      <a:endParaRPr/>
                    </a:p>
                  </a:txBody>
                  <a:tcPr marT="0" marB="0" marR="63500" marL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1.95 (0.87 - 1.01)</a:t>
                      </a:r>
                      <a:endParaRPr/>
                    </a:p>
                  </a:txBody>
                  <a:tcPr marT="0" marB="0" marR="63500" marL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0.092</a:t>
                      </a:r>
                      <a:endParaRPr/>
                    </a:p>
                  </a:txBody>
                  <a:tcPr marT="0" marB="0" marR="63500" marL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Sex (Male vs. Female)</a:t>
                      </a:r>
                      <a:endParaRPr/>
                    </a:p>
                  </a:txBody>
                  <a:tcPr marT="0" marB="0" marR="63500" marL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0.59 (0.26 - 1.32)</a:t>
                      </a:r>
                      <a:endParaRPr/>
                    </a:p>
                  </a:txBody>
                  <a:tcPr marT="0" marB="0" marR="63500" marL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0.197</a:t>
                      </a:r>
                      <a:endParaRPr/>
                    </a:p>
                  </a:txBody>
                  <a:tcPr marT="0" marB="0" marR="63500" marL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Smoking (Yes vs. No)</a:t>
                      </a:r>
                      <a:endParaRPr/>
                    </a:p>
                  </a:txBody>
                  <a:tcPr marT="0" marB="0" marR="63500" marL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0.99 (0.44 - 2.21)</a:t>
                      </a:r>
                      <a:endParaRPr/>
                    </a:p>
                  </a:txBody>
                  <a:tcPr marT="0" marB="0" marR="63500" marL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0.974</a:t>
                      </a:r>
                      <a:endParaRPr/>
                    </a:p>
                  </a:txBody>
                  <a:tcPr marT="0" marB="0" marR="63500" marL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Follow-up Time (Days)</a:t>
                      </a:r>
                      <a:endParaRPr/>
                    </a:p>
                  </a:txBody>
                  <a:tcPr marT="0" marB="0" marR="63500" marL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0.98 (0.97 - 9.85)</a:t>
                      </a:r>
                      <a:endParaRPr/>
                    </a:p>
                  </a:txBody>
                  <a:tcPr marT="0" marB="0" marR="63500" marL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&lt;0.001</a:t>
                      </a:r>
                      <a:endParaRPr/>
                    </a:p>
                  </a:txBody>
                  <a:tcPr marT="0" marB="0" marR="63500" marL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718225"/>
            <a:ext cx="7693800" cy="15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Overall accuracy for logistic regression model: 78%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F1-score for patients who have a fatal HF: 68% vs. who do not have a fatal HF: 84%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R-squared: 41.5%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3144450"/>
            <a:ext cx="8520600" cy="20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Many outliers in the variable </a:t>
            </a:r>
            <a:r>
              <a:rPr i="1" lang="en">
                <a:solidFill>
                  <a:schemeClr val="dk1"/>
                </a:solidFill>
              </a:rPr>
              <a:t>serum creatinine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i="1" lang="en">
                <a:solidFill>
                  <a:schemeClr val="dk1"/>
                </a:solidFill>
              </a:rPr>
              <a:t>creatinine phosphokinase</a:t>
            </a:r>
            <a:r>
              <a:rPr lang="en">
                <a:solidFill>
                  <a:schemeClr val="dk1"/>
                </a:solidFill>
              </a:rPr>
              <a:t>; but we chose not to remove them for the purpose of our study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</a:t>
            </a:r>
            <a:r>
              <a:rPr lang="en">
                <a:solidFill>
                  <a:schemeClr val="dk1"/>
                </a:solidFill>
              </a:rPr>
              <a:t>nly </a:t>
            </a:r>
            <a:r>
              <a:rPr i="1" lang="en">
                <a:solidFill>
                  <a:schemeClr val="dk1"/>
                </a:solidFill>
              </a:rPr>
              <a:t>serum creatinine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i="1" lang="en">
                <a:solidFill>
                  <a:schemeClr val="dk1"/>
                </a:solidFill>
              </a:rPr>
              <a:t>ejection fraction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i="1" lang="en">
                <a:solidFill>
                  <a:schemeClr val="dk1"/>
                </a:solidFill>
              </a:rPr>
              <a:t>age</a:t>
            </a:r>
            <a:r>
              <a:rPr lang="en">
                <a:solidFill>
                  <a:schemeClr val="dk1"/>
                </a:solidFill>
              </a:rPr>
              <a:t> were significantly related to </a:t>
            </a:r>
            <a:r>
              <a:rPr i="1" lang="en">
                <a:solidFill>
                  <a:schemeClr val="dk1"/>
                </a:solidFill>
              </a:rPr>
              <a:t>mortality</a:t>
            </a:r>
            <a:r>
              <a:rPr lang="en">
                <a:solidFill>
                  <a:schemeClr val="dk1"/>
                </a:solidFill>
              </a:rPr>
              <a:t>;</a:t>
            </a:r>
            <a:r>
              <a:rPr i="1"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a transformation or another model may be needed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0054" y="54575"/>
            <a:ext cx="1292625" cy="129155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145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Conclusion</a:t>
            </a:r>
            <a:endParaRPr b="1"/>
          </a:p>
        </p:txBody>
      </p:sp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2489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Limitations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