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6" r:id="rId13"/>
    <p:sldId id="268" r:id="rId14"/>
    <p:sldId id="274" r:id="rId15"/>
    <p:sldId id="275" r:id="rId16"/>
    <p:sldId id="271" r:id="rId17"/>
    <p:sldId id="272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0" y="-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1B34-9EC6-3647-9DD1-3252A47EB4B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A9622-2DDB-814E-AB79-8A73284B3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7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080302-2A91-4613-9936-758D8913920A}" type="slidenum">
              <a:rPr lang="ko-KR" altLang="en-US" smtClean="0">
                <a:cs typeface="Arial" charset="0"/>
              </a:rPr>
              <a:pPr/>
              <a:t>1</a:t>
            </a:fld>
            <a:endParaRPr lang="en-US" altLang="ko-KR" smtClean="0">
              <a:cs typeface="Arial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dirty="0" smtClean="0">
              <a:ea typeface="굴림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780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the energy norm carry the </a:t>
            </a:r>
            <a:r>
              <a:rPr lang="en-US" baseline="0" dirty="0" err="1" smtClean="0"/>
              <a:t>Yf</a:t>
            </a:r>
            <a:r>
              <a:rPr lang="en-US" baseline="0" dirty="0" smtClean="0"/>
              <a:t> for both the cold and hot cases to stay </a:t>
            </a:r>
            <a:r>
              <a:rPr lang="en-US" baseline="0" dirty="0" err="1" smtClean="0"/>
              <a:t>consistant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048C5-34BA-425B-9661-CE5202DCE8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9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048C5-34BA-425B-9661-CE5202DCE8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12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3567535"/>
            <a:ext cx="8144164" cy="0"/>
          </a:xfrm>
          <a:prstGeom prst="line">
            <a:avLst/>
          </a:prstGeom>
          <a:ln>
            <a:gradFill flip="none" rotWithShape="1">
              <a:gsLst>
                <a:gs pos="0">
                  <a:srgbClr val="800000"/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964" y="6098423"/>
            <a:ext cx="555927" cy="720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Imperial_College_London_crest.svg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6109811"/>
            <a:ext cx="685800" cy="731520"/>
          </a:xfrm>
          <a:prstGeom prst="rect">
            <a:avLst/>
          </a:prstGeom>
        </p:spPr>
      </p:pic>
      <p:pic>
        <p:nvPicPr>
          <p:cNvPr id="12" name="Picture 11" descr="rwth_itv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764" y="6381461"/>
            <a:ext cx="1558636" cy="27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73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86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_Image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289711" y="1597176"/>
            <a:ext cx="5662854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400">
                <a:latin typeface="+mn-lt"/>
              </a:defRPr>
            </a:lvl1pPr>
            <a:lvl2pPr>
              <a:spcBef>
                <a:spcPts val="600"/>
              </a:spcBef>
              <a:buClrTx/>
              <a:defRPr sz="2000">
                <a:latin typeface="+mn-lt"/>
              </a:defRPr>
            </a:lvl2pPr>
            <a:lvl3pPr>
              <a:spcBef>
                <a:spcPts val="600"/>
              </a:spcBef>
              <a:buClrTx/>
              <a:defRPr sz="1800">
                <a:latin typeface="Gill Sans MT" panose="020B0502020104020203" pitchFamily="34" charset="0"/>
              </a:defRPr>
            </a:lvl3pPr>
            <a:lvl4pPr>
              <a:spcBef>
                <a:spcPts val="600"/>
              </a:spcBef>
              <a:buClrTx/>
              <a:defRPr sz="18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89711" y="1052513"/>
            <a:ext cx="5662854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 smtClean="0"/>
              <a:t>Second Header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816746" y="6423659"/>
            <a:ext cx="4867774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5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  <p:hf hdr="0" ftr="0" dt="0"/>
  <p:extLst mod="1">
    <p:ext uri="{DCECCB84-F9BA-43D5-87BE-67443E8EF086}">
      <p15:sldGuideLst xmlns:p15="http://schemas.microsoft.com/office/powerpoint/2012/main" xmlns="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181" userDrawn="1">
          <p15:clr>
            <a:srgbClr val="F26B43"/>
          </p15:clr>
        </p15:guide>
        <p15:guide id="5" pos="5579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857" userDrawn="1">
          <p15:clr>
            <a:srgbClr val="F26B43"/>
          </p15:clr>
        </p15:guide>
        <p15:guide id="8" pos="2903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8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6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3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6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9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6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4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12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65910"/>
            <a:ext cx="8229600" cy="52602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40719-D046-9F4A-823A-6CF95596D6EC}" type="datetimeFigureOut">
              <a:rPr lang="en-US" smtClean="0"/>
              <a:t>6/19/17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70D20-FE46-834F-94D7-044EFF1A0EC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65909"/>
            <a:ext cx="8144164" cy="0"/>
          </a:xfrm>
          <a:prstGeom prst="line">
            <a:avLst/>
          </a:prstGeom>
          <a:ln>
            <a:gradFill flip="none" rotWithShape="1">
              <a:gsLst>
                <a:gs pos="0">
                  <a:srgbClr val="800000"/>
                </a:gs>
                <a:gs pos="100000">
                  <a:srgbClr val="FFFFFF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364" y="6184423"/>
            <a:ext cx="489527" cy="634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Imperial_College_London_crest.svg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069" y="6296695"/>
            <a:ext cx="510596" cy="5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rgbClr val="800000"/>
          </a:solidFill>
          <a:latin typeface="Gill Sans MT"/>
          <a:ea typeface="+mj-ea"/>
          <a:cs typeface="Gill Sans M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3366FF"/>
        </a:buClr>
        <a:buFont typeface="Arial"/>
        <a:buChar char="•"/>
        <a:defRPr sz="2800" kern="1200">
          <a:solidFill>
            <a:schemeClr val="tx1"/>
          </a:solidFill>
          <a:latin typeface="Gill Sans MT"/>
          <a:ea typeface="+mn-ea"/>
          <a:cs typeface="Gill Sans MT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3366FF"/>
        </a:buClr>
        <a:buFont typeface="Arial"/>
        <a:buChar char="–"/>
        <a:defRPr sz="240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3366FF"/>
        </a:buClr>
        <a:buFont typeface="Arial"/>
        <a:buChar char="•"/>
        <a:defRPr sz="200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3366FF"/>
        </a:buClr>
        <a:buFont typeface="Arial"/>
        <a:buChar char="–"/>
        <a:defRPr sz="180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3366FF"/>
        </a:buClr>
        <a:buFont typeface="Arial"/>
        <a:buChar char="»"/>
        <a:defRPr sz="160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png"/><Relationship Id="rId5" Type="http://schemas.microsoft.com/office/2007/relationships/hdphoto" Target="../media/hdphoto1.wdp"/><Relationship Id="rId6" Type="http://schemas.openxmlformats.org/officeDocument/2006/relationships/image" Target="../media/image26.png"/><Relationship Id="rId7" Type="http://schemas.microsoft.com/office/2007/relationships/hdphoto" Target="../media/hdphoto2.wdp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9.png"/><Relationship Id="rId5" Type="http://schemas.microsoft.com/office/2007/relationships/hdphoto" Target="../media/hdphoto3.wdp"/><Relationship Id="rId6" Type="http://schemas.openxmlformats.org/officeDocument/2006/relationships/image" Target="../media/image30.png"/><Relationship Id="rId7" Type="http://schemas.microsoft.com/office/2007/relationships/hdphoto" Target="../media/hdphoto4.wdp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11" Type="http://schemas.microsoft.com/office/2007/relationships/hdphoto" Target="../media/hdphoto2.wdp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Relationship Id="rId3" Type="http://schemas.openxmlformats.org/officeDocument/2006/relationships/image" Target="../media/image24.jpeg"/><Relationship Id="rId4" Type="http://schemas.openxmlformats.org/officeDocument/2006/relationships/image" Target="../media/image29.png"/><Relationship Id="rId5" Type="http://schemas.microsoft.com/office/2007/relationships/hdphoto" Target="../media/hdphoto3.wdp"/><Relationship Id="rId6" Type="http://schemas.openxmlformats.org/officeDocument/2006/relationships/image" Target="../media/image30.png"/><Relationship Id="rId7" Type="http://schemas.microsoft.com/office/2007/relationships/hdphoto" Target="../media/hdphoto4.wdp"/><Relationship Id="rId8" Type="http://schemas.openxmlformats.org/officeDocument/2006/relationships/image" Target="../media/image25.png"/><Relationship Id="rId9" Type="http://schemas.microsoft.com/office/2007/relationships/hdphoto" Target="../media/hdphoto1.wdp"/><Relationship Id="rId10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4" Type="http://schemas.openxmlformats.org/officeDocument/2006/relationships/image" Target="../media/image38.jpeg"/><Relationship Id="rId5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7.png"/><Relationship Id="rId5" Type="http://schemas.openxmlformats.org/officeDocument/2006/relationships/image" Target="../media/image43.jpg"/><Relationship Id="rId6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emf"/><Relationship Id="rId6" Type="http://schemas.openxmlformats.org/officeDocument/2006/relationships/image" Target="../media/image17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5" Type="http://schemas.openxmlformats.org/officeDocument/2006/relationships/image" Target="../media/image18.emf"/><Relationship Id="rId6" Type="http://schemas.openxmlformats.org/officeDocument/2006/relationships/image" Target="../media/image21.emf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65"/>
          <p:cNvSpPr>
            <a:spLocks noChangeArrowheads="1"/>
          </p:cNvSpPr>
          <p:nvPr/>
        </p:nvSpPr>
        <p:spPr bwMode="auto">
          <a:xfrm>
            <a:off x="2501900" y="1206500"/>
            <a:ext cx="6300788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endParaRPr lang="ko-KR" altLang="en-US" sz="3200">
              <a:solidFill>
                <a:schemeClr val="tx1"/>
              </a:solidFill>
              <a:latin typeface="Arial" charset="0"/>
              <a:ea typeface="굴림" pitchFamily="34" charset="-127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26908" y="806300"/>
            <a:ext cx="8817092" cy="2743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Effect of combustion on the frequency response of jets in </a:t>
            </a:r>
            <a:r>
              <a:rPr lang="en-US" sz="36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crossflow</a:t>
            </a: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4000" b="1" dirty="0" smtClean="0">
                <a:solidFill>
                  <a:srgbClr val="002060"/>
                </a:solidFill>
              </a:rPr>
              <a:t/>
            </a:r>
            <a:br>
              <a:rPr lang="en-US" sz="4000" b="1" dirty="0" smtClean="0">
                <a:solidFill>
                  <a:srgbClr val="002060"/>
                </a:solidFill>
              </a:rPr>
            </a:br>
            <a:r>
              <a:rPr lang="en-US" sz="2400" dirty="0" smtClean="0">
                <a:solidFill>
                  <a:srgbClr val="000068"/>
                </a:solidFill>
                <a:latin typeface="Arial" pitchFamily="34" charset="0"/>
                <a:cs typeface="Arial" pitchFamily="34" charset="0"/>
              </a:rPr>
              <a:t>ERCOFTAC SIG 33 Workshop, </a:t>
            </a:r>
            <a:br>
              <a:rPr lang="en-US" sz="2400" dirty="0" smtClean="0">
                <a:solidFill>
                  <a:srgbClr val="000068"/>
                </a:solidFill>
                <a:latin typeface="Arial" pitchFamily="34" charset="0"/>
                <a:cs typeface="Arial" pitchFamily="34" charset="0"/>
              </a:rPr>
            </a:br>
            <a:r>
              <a:rPr lang="en-US" sz="2400" dirty="0" smtClean="0">
                <a:solidFill>
                  <a:srgbClr val="000068"/>
                </a:solidFill>
                <a:latin typeface="Arial" pitchFamily="34" charset="0"/>
                <a:cs typeface="Arial" pitchFamily="34" charset="0"/>
              </a:rPr>
              <a:t>19</a:t>
            </a:r>
            <a:r>
              <a:rPr lang="en-US" sz="2400" baseline="30000" dirty="0" smtClean="0">
                <a:solidFill>
                  <a:srgbClr val="000068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400" dirty="0" smtClean="0">
                <a:solidFill>
                  <a:srgbClr val="000068"/>
                </a:solidFill>
                <a:latin typeface="Arial" pitchFamily="34" charset="0"/>
                <a:cs typeface="Arial" pitchFamily="34" charset="0"/>
              </a:rPr>
              <a:t> June 2017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6908" y="3792175"/>
            <a:ext cx="7543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 err="1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Palash</a:t>
            </a:r>
            <a:r>
              <a:rPr lang="en-US" sz="20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Sashittal</a:t>
            </a:r>
            <a:r>
              <a:rPr lang="en-US" sz="2000" baseline="30000" dirty="0" err="1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a</a:t>
            </a:r>
            <a:endParaRPr lang="en-US" sz="2000" dirty="0" smtClean="0"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  <a:p>
            <a:pPr>
              <a:defRPr/>
            </a:pPr>
            <a:r>
              <a:rPr lang="en-US" sz="2000" b="1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Taraneh </a:t>
            </a:r>
            <a:r>
              <a:rPr lang="en-US" sz="2000" b="1" dirty="0" err="1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Sayadi</a:t>
            </a:r>
            <a:r>
              <a:rPr lang="en-US" sz="2000" b="1" baseline="30000" dirty="0" err="1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a,b</a:t>
            </a:r>
            <a:endParaRPr lang="en-US" sz="2000" b="1" baseline="30000" dirty="0"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  <a:p>
            <a:pPr>
              <a:defRPr/>
            </a:pPr>
            <a:r>
              <a:rPr lang="en-US" sz="20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Peter </a:t>
            </a:r>
            <a:r>
              <a:rPr lang="en-US" sz="2000" dirty="0" err="1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Schmid</a:t>
            </a:r>
            <a:r>
              <a:rPr lang="en-US" sz="2000" baseline="30000" dirty="0" err="1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c</a:t>
            </a:r>
            <a:endParaRPr lang="en-US" sz="2000" baseline="30000" dirty="0" smtClean="0"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734" y="5229761"/>
            <a:ext cx="9601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aseline="300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a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   Department of Aerospace Engineering, </a:t>
            </a:r>
            <a:r>
              <a:rPr lang="en-US" altLang="ko-KR" sz="1600" dirty="0" smtClean="0">
                <a:latin typeface="Arial" charset="0"/>
                <a:ea typeface="굴림" pitchFamily="34" charset="-127"/>
              </a:rPr>
              <a:t>University of Illinois at Urbana-Champaign, USA</a:t>
            </a:r>
          </a:p>
          <a:p>
            <a:pPr>
              <a:defRPr/>
            </a:pPr>
            <a:r>
              <a:rPr lang="en-US" sz="1600" baseline="300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b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   Institute </a:t>
            </a:r>
            <a:r>
              <a:rPr lang="en-US" sz="16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of 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Combustion, </a:t>
            </a:r>
            <a:r>
              <a:rPr lang="en-US" sz="16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RWTH Aachen 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University, Germany</a:t>
            </a:r>
          </a:p>
          <a:p>
            <a:pPr>
              <a:defRPr/>
            </a:pPr>
            <a:r>
              <a:rPr lang="en-US" sz="1600" baseline="300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c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   Department </a:t>
            </a:r>
            <a:r>
              <a:rPr lang="en-US" sz="1600" dirty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of </a:t>
            </a:r>
            <a:r>
              <a:rPr lang="en-US" sz="1600" dirty="0" smtClean="0">
                <a:latin typeface="Arial" pitchFamily="34" charset="0"/>
                <a:ea typeface="ＭＳ Ｐゴシック" pitchFamily="-128" charset="-128"/>
                <a:cs typeface="Arial" pitchFamily="34" charset="0"/>
              </a:rPr>
              <a:t>Mathematics, Imperial College London, UK</a:t>
            </a:r>
            <a:endParaRPr lang="en-US" sz="1600" b="1" dirty="0" smtClean="0"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  <a:p>
            <a:pPr>
              <a:defRPr/>
            </a:pPr>
            <a:endParaRPr lang="en-US" sz="1600" b="1" dirty="0" smtClean="0"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  <a:p>
            <a:pPr>
              <a:defRPr/>
            </a:pPr>
            <a:endParaRPr lang="en-US" sz="1600" dirty="0">
              <a:solidFill>
                <a:srgbClr val="002060"/>
              </a:solidFill>
              <a:latin typeface="Arial" pitchFamily="34" charset="0"/>
              <a:ea typeface="ＭＳ Ｐゴシック" pitchFamily="-128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90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t_DM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40" y="1975751"/>
            <a:ext cx="4715761" cy="1810983"/>
          </a:xfrm>
          <a:prstGeom prst="rect">
            <a:avLst/>
          </a:prstGeom>
        </p:spPr>
      </p:pic>
      <p:pic>
        <p:nvPicPr>
          <p:cNvPr id="26" name="Picture 25" descr="cold_DMD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" y="1975751"/>
            <a:ext cx="4801213" cy="18437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frequencies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06908" y="98212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requencies are extracted using DMD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/>
              <a:t>Compare well with the energy spectra of probe data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err="1" smtClean="0"/>
              <a:t>Sparsity</a:t>
            </a:r>
            <a:r>
              <a:rPr lang="en-US" dirty="0" smtClean="0"/>
              <a:t> promoting algorithm (</a:t>
            </a:r>
            <a:r>
              <a:rPr lang="en-US" sz="1400" dirty="0" err="1" smtClean="0"/>
              <a:t>Jovanovic</a:t>
            </a:r>
            <a:r>
              <a:rPr lang="en-US" sz="1400" dirty="0" smtClean="0"/>
              <a:t> </a:t>
            </a:r>
            <a:r>
              <a:rPr lang="en-US" sz="1400" i="1" dirty="0" smtClean="0"/>
              <a:t>et al </a:t>
            </a:r>
            <a:r>
              <a:rPr lang="en-US" sz="1400" dirty="0" smtClean="0"/>
              <a:t>2014</a:t>
            </a:r>
            <a:r>
              <a:rPr lang="en-US" dirty="0" smtClean="0"/>
              <a:t>) used to extract the amplitudes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2590115" y="2841910"/>
            <a:ext cx="88014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748355" y="2441010"/>
            <a:ext cx="88014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95990" y="4369754"/>
            <a:ext cx="907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 = 0.016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646282" y="5568112"/>
            <a:ext cx="81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 = 0.14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36306" y="1760474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Cold case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88803" y="1774551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Hot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26130" y="4299031"/>
            <a:ext cx="29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of the mode related to the motion near the wall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5039089" y="5482245"/>
            <a:ext cx="29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of the mode on the shear layer 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03184" y="4550134"/>
            <a:ext cx="4825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503184" y="5755637"/>
            <a:ext cx="48250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9" b="91736" l="3613" r="89990">
                        <a14:backgroundMark x1="5615" y1="65909" x2="5615" y2="65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1" t="47516" r="8702" b="19662"/>
          <a:stretch/>
        </p:blipFill>
        <p:spPr>
          <a:xfrm>
            <a:off x="515512" y="3845994"/>
            <a:ext cx="3181069" cy="112544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7" b="92149" l="3564" r="91992">
                        <a14:foregroundMark x1="20801" y1="68802" x2="20801" y2="68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1" t="46924" r="6910" b="20254"/>
          <a:stretch/>
        </p:blipFill>
        <p:spPr>
          <a:xfrm>
            <a:off x="406908" y="5044352"/>
            <a:ext cx="3390257" cy="116269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755923" y="3845994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55923" y="5193003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" r="5847" b="10644"/>
          <a:stretch/>
        </p:blipFill>
        <p:spPr>
          <a:xfrm>
            <a:off x="5091461" y="2181723"/>
            <a:ext cx="1137441" cy="79865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5" r="5797" b="9317"/>
          <a:stretch/>
        </p:blipFill>
        <p:spPr>
          <a:xfrm>
            <a:off x="635461" y="2181723"/>
            <a:ext cx="1300845" cy="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4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/>
      <p:bldP spid="17" grpId="0"/>
      <p:bldP spid="18" grpId="0"/>
      <p:bldP spid="19" grpId="0"/>
      <p:bldP spid="22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t_DM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40" y="1975751"/>
            <a:ext cx="4715761" cy="1810983"/>
          </a:xfrm>
          <a:prstGeom prst="rect">
            <a:avLst/>
          </a:prstGeom>
        </p:spPr>
      </p:pic>
      <p:pic>
        <p:nvPicPr>
          <p:cNvPr id="29" name="Picture 28" descr="cold_DMD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" y="1975751"/>
            <a:ext cx="4801213" cy="18437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36306" y="1760474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Cold case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8803" y="1774551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Hot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frequencies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394026" y="4396245"/>
            <a:ext cx="81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 = 0.06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4394026" y="5601748"/>
            <a:ext cx="81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 = 0.12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39982" y="4288524"/>
            <a:ext cx="29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 of the mode related to the motion on the shear layer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39982" y="5446308"/>
            <a:ext cx="293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</a:t>
            </a:r>
            <a:r>
              <a:rPr lang="en-US" sz="1400" dirty="0" err="1" smtClean="0"/>
              <a:t>subharmonic</a:t>
            </a:r>
            <a:r>
              <a:rPr lang="en-US" sz="1400" dirty="0" smtClean="0"/>
              <a:t> of the previous mode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875759" y="4550134"/>
            <a:ext cx="482504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75759" y="5755637"/>
            <a:ext cx="482504" cy="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407098" y="2566760"/>
            <a:ext cx="88014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6980" y="3297610"/>
            <a:ext cx="88014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5476228" y="3838516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476228" y="5028397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7" b="89928" l="3857" r="93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5" t="46839" r="5814" b="20529"/>
          <a:stretch/>
        </p:blipFill>
        <p:spPr>
          <a:xfrm>
            <a:off x="5254677" y="3888531"/>
            <a:ext cx="3111909" cy="1062476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7" b="89928" l="3271" r="93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3" t="48523" r="6950" b="20018"/>
          <a:stretch/>
        </p:blipFill>
        <p:spPr>
          <a:xfrm>
            <a:off x="5227798" y="4978097"/>
            <a:ext cx="3327392" cy="1100866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06908" y="98212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requencies are extracted using DMD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/>
              <a:t>Compare well with the energy spectra of probe data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err="1" smtClean="0"/>
              <a:t>Sparsity</a:t>
            </a:r>
            <a:r>
              <a:rPr lang="en-US" dirty="0" smtClean="0"/>
              <a:t> promoting algorithm (</a:t>
            </a:r>
            <a:r>
              <a:rPr lang="en-US" sz="1400" dirty="0" err="1" smtClean="0"/>
              <a:t>Jovanovic</a:t>
            </a:r>
            <a:r>
              <a:rPr lang="en-US" sz="1400" dirty="0" smtClean="0"/>
              <a:t> </a:t>
            </a:r>
            <a:r>
              <a:rPr lang="en-US" sz="1400" i="1" dirty="0" smtClean="0"/>
              <a:t>et al </a:t>
            </a:r>
            <a:r>
              <a:rPr lang="en-US" sz="1400" dirty="0" smtClean="0"/>
              <a:t>2014</a:t>
            </a:r>
            <a:r>
              <a:rPr lang="en-US" dirty="0" smtClean="0"/>
              <a:t>) used to extract the amplitudes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" r="5847" b="10644"/>
          <a:stretch/>
        </p:blipFill>
        <p:spPr>
          <a:xfrm>
            <a:off x="5091461" y="2181723"/>
            <a:ext cx="1137441" cy="79865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5" r="5797" b="9317"/>
          <a:stretch/>
        </p:blipFill>
        <p:spPr>
          <a:xfrm>
            <a:off x="635461" y="2181723"/>
            <a:ext cx="1300845" cy="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t_DMD2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240" y="1975751"/>
            <a:ext cx="4715761" cy="1810983"/>
          </a:xfrm>
          <a:prstGeom prst="rect">
            <a:avLst/>
          </a:prstGeom>
        </p:spPr>
      </p:pic>
      <p:pic>
        <p:nvPicPr>
          <p:cNvPr id="29" name="Picture 28" descr="cold_DMD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" y="1975751"/>
            <a:ext cx="4801213" cy="18437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936306" y="1760474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Cold case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88803" y="1774551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Hot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Dominant frequencies 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476228" y="3838516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76228" y="5028397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407098" y="2566760"/>
            <a:ext cx="88014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986980" y="3297610"/>
            <a:ext cx="88014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17" b="89928" l="3857" r="9370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5" t="46839" r="5814" b="20529"/>
          <a:stretch/>
        </p:blipFill>
        <p:spPr>
          <a:xfrm>
            <a:off x="5254677" y="3888531"/>
            <a:ext cx="3111909" cy="106247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17" b="89928" l="3271" r="9326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63" t="48523" r="6950" b="20018"/>
          <a:stretch/>
        </p:blipFill>
        <p:spPr>
          <a:xfrm>
            <a:off x="5227798" y="4978097"/>
            <a:ext cx="3327392" cy="110086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214761" y="6052775"/>
            <a:ext cx="4426957" cy="652415"/>
          </a:xfrm>
          <a:prstGeom prst="roundRect">
            <a:avLst/>
          </a:prstGeom>
          <a:solidFill>
            <a:schemeClr val="accent5"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Both the </a:t>
            </a:r>
            <a:r>
              <a:rPr lang="en-US" sz="1600" b="1" dirty="0" smtClean="0">
                <a:solidFill>
                  <a:schemeClr val="tx1"/>
                </a:solidFill>
              </a:rPr>
              <a:t>shape</a:t>
            </a:r>
            <a:r>
              <a:rPr lang="en-US" sz="1600" dirty="0" smtClean="0">
                <a:solidFill>
                  <a:schemeClr val="tx1"/>
                </a:solidFill>
              </a:rPr>
              <a:t> and the </a:t>
            </a:r>
            <a:r>
              <a:rPr lang="en-US" sz="1600" b="1" dirty="0" smtClean="0">
                <a:solidFill>
                  <a:schemeClr val="tx1"/>
                </a:solidFill>
              </a:rPr>
              <a:t>frequency</a:t>
            </a:r>
            <a:r>
              <a:rPr lang="en-US" sz="1600" dirty="0" smtClean="0">
                <a:solidFill>
                  <a:schemeClr val="tx1"/>
                </a:solidFill>
              </a:rPr>
              <a:t> of the dominant modes are altered through combustion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69" b="91736" l="3613" r="89990">
                        <a14:backgroundMark x1="5615" y1="65909" x2="5615" y2="659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01" t="47516" r="8702" b="19662"/>
          <a:stretch/>
        </p:blipFill>
        <p:spPr>
          <a:xfrm>
            <a:off x="515512" y="3845994"/>
            <a:ext cx="3181069" cy="112544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17" b="92149" l="3564" r="91992">
                        <a14:foregroundMark x1="20801" y1="68802" x2="20801" y2="68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1" t="46924" r="6910" b="20254"/>
          <a:stretch/>
        </p:blipFill>
        <p:spPr>
          <a:xfrm>
            <a:off x="406908" y="5044352"/>
            <a:ext cx="3390257" cy="1162693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755923" y="3845994"/>
            <a:ext cx="274320" cy="27432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5923" y="5193003"/>
            <a:ext cx="274320" cy="27432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90115" y="2841910"/>
            <a:ext cx="88014" cy="91440"/>
          </a:xfrm>
          <a:prstGeom prst="ellipse">
            <a:avLst/>
          </a:prstGeom>
          <a:solidFill>
            <a:srgbClr val="3366FF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48355" y="2441010"/>
            <a:ext cx="88014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6908" y="982126"/>
            <a:ext cx="781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/>
              <a:t>F</a:t>
            </a:r>
            <a:r>
              <a:rPr lang="en-US" dirty="0" smtClean="0"/>
              <a:t>requencies are extracted using DMD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/>
              <a:t>Compare well with the energy spectra of probe data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err="1" smtClean="0"/>
              <a:t>Sparsity</a:t>
            </a:r>
            <a:r>
              <a:rPr lang="en-US" dirty="0" smtClean="0"/>
              <a:t> promoting algorithm (</a:t>
            </a:r>
            <a:r>
              <a:rPr lang="en-US" sz="1400" dirty="0" err="1" smtClean="0"/>
              <a:t>Jovanovic</a:t>
            </a:r>
            <a:r>
              <a:rPr lang="en-US" sz="1400" dirty="0" smtClean="0"/>
              <a:t> </a:t>
            </a:r>
            <a:r>
              <a:rPr lang="en-US" sz="1400" i="1" dirty="0" smtClean="0"/>
              <a:t>et al </a:t>
            </a:r>
            <a:r>
              <a:rPr lang="en-US" sz="1400" dirty="0" smtClean="0"/>
              <a:t>2014</a:t>
            </a:r>
            <a:r>
              <a:rPr lang="en-US" dirty="0" smtClean="0"/>
              <a:t>) used to extract the amplitudes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" r="5847" b="10644"/>
          <a:stretch/>
        </p:blipFill>
        <p:spPr>
          <a:xfrm>
            <a:off x="5091461" y="2181723"/>
            <a:ext cx="1137441" cy="7986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5" r="5797" b="9317"/>
          <a:stretch/>
        </p:blipFill>
        <p:spPr>
          <a:xfrm>
            <a:off x="635461" y="2181723"/>
            <a:ext cx="1300845" cy="84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Frequency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extracted frequency an interval is selected</a:t>
            </a:r>
          </a:p>
          <a:p>
            <a:pPr lvl="1"/>
            <a:r>
              <a:rPr lang="en-US" dirty="0" smtClean="0"/>
              <a:t>F = [0.05, </a:t>
            </a:r>
            <a:r>
              <a:rPr lang="is-IS" dirty="0" smtClean="0"/>
              <a:t>… , 0.15]</a:t>
            </a:r>
          </a:p>
          <a:p>
            <a:pPr lvl="1"/>
            <a:r>
              <a:rPr lang="is-IS" dirty="0" smtClean="0"/>
              <a:t>Frocing at the selected frequencies</a:t>
            </a:r>
          </a:p>
          <a:p>
            <a:r>
              <a:rPr lang="is-IS" dirty="0" smtClean="0"/>
              <a:t>Extract the optimal gain for these frequencies and the slopes: </a:t>
            </a:r>
            <a:r>
              <a:rPr lang="is-IS" dirty="0" smtClean="0"/>
              <a:t> Adjoint</a:t>
            </a:r>
            <a:r>
              <a:rPr lang="is-IS" dirty="0" smtClean="0"/>
              <a:t>-based algorithm</a:t>
            </a:r>
          </a:p>
          <a:p>
            <a:r>
              <a:rPr lang="is-IS" dirty="0" smtClean="0"/>
              <a:t>Compare the interpolated results between the reactive and non-reactive case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9894" y="6126164"/>
            <a:ext cx="2678133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132294" y="4388617"/>
            <a:ext cx="0" cy="188994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583417" y="5444902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861547" y="5144602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13947" y="4995202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153774" y="5147602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58218" y="5714977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911202" y="5515277"/>
            <a:ext cx="88014" cy="9144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507979" y="5356880"/>
            <a:ext cx="163452" cy="2389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76815" y="6186815"/>
            <a:ext cx="36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 rot="16200000">
            <a:off x="2590122" y="514460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</a:t>
            </a:r>
            <a:r>
              <a:rPr lang="en-US" baseline="-25000" dirty="0" err="1" smtClean="0"/>
              <a:t>max</a:t>
            </a:r>
            <a:endParaRPr lang="en-US" dirty="0"/>
          </a:p>
        </p:txBody>
      </p:sp>
      <p:sp>
        <p:nvSpPr>
          <p:cNvPr id="23" name="Freeform 22"/>
          <p:cNvSpPr/>
          <p:nvPr/>
        </p:nvSpPr>
        <p:spPr>
          <a:xfrm>
            <a:off x="3570844" y="5047224"/>
            <a:ext cx="1427778" cy="758463"/>
          </a:xfrm>
          <a:custGeom>
            <a:avLst/>
            <a:gdLst>
              <a:gd name="connsiteX0" fmla="*/ 0 w 1427778"/>
              <a:gd name="connsiteY0" fmla="*/ 561152 h 758463"/>
              <a:gd name="connsiteX1" fmla="*/ 377201 w 1427778"/>
              <a:gd name="connsiteY1" fmla="*/ 58159 h 758463"/>
              <a:gd name="connsiteX2" fmla="*/ 540655 w 1427778"/>
              <a:gd name="connsiteY2" fmla="*/ 20434 h 758463"/>
              <a:gd name="connsiteX3" fmla="*/ 678963 w 1427778"/>
              <a:gd name="connsiteY3" fmla="*/ 146182 h 758463"/>
              <a:gd name="connsiteX4" fmla="*/ 1031018 w 1427778"/>
              <a:gd name="connsiteY4" fmla="*/ 624026 h 758463"/>
              <a:gd name="connsiteX5" fmla="*/ 1144178 w 1427778"/>
              <a:gd name="connsiteY5" fmla="*/ 749774 h 758463"/>
              <a:gd name="connsiteX6" fmla="*/ 1408220 w 1427778"/>
              <a:gd name="connsiteY6" fmla="*/ 435404 h 758463"/>
              <a:gd name="connsiteX7" fmla="*/ 1408220 w 1427778"/>
              <a:gd name="connsiteY7" fmla="*/ 447978 h 758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7778" h="758463">
                <a:moveTo>
                  <a:pt x="0" y="561152"/>
                </a:moveTo>
                <a:cubicBezTo>
                  <a:pt x="143546" y="354715"/>
                  <a:pt x="287092" y="148279"/>
                  <a:pt x="377201" y="58159"/>
                </a:cubicBezTo>
                <a:cubicBezTo>
                  <a:pt x="467310" y="-31961"/>
                  <a:pt x="490361" y="5763"/>
                  <a:pt x="540655" y="20434"/>
                </a:cubicBezTo>
                <a:cubicBezTo>
                  <a:pt x="590949" y="35104"/>
                  <a:pt x="597236" y="45583"/>
                  <a:pt x="678963" y="146182"/>
                </a:cubicBezTo>
                <a:cubicBezTo>
                  <a:pt x="760690" y="246781"/>
                  <a:pt x="953482" y="523427"/>
                  <a:pt x="1031018" y="624026"/>
                </a:cubicBezTo>
                <a:cubicBezTo>
                  <a:pt x="1108554" y="724625"/>
                  <a:pt x="1081311" y="781211"/>
                  <a:pt x="1144178" y="749774"/>
                </a:cubicBezTo>
                <a:cubicBezTo>
                  <a:pt x="1207045" y="718337"/>
                  <a:pt x="1364213" y="485703"/>
                  <a:pt x="1408220" y="435404"/>
                </a:cubicBezTo>
                <a:cubicBezTo>
                  <a:pt x="1452227" y="385105"/>
                  <a:pt x="1408220" y="447978"/>
                  <a:pt x="1408220" y="447978"/>
                </a:cubicBezTo>
              </a:path>
            </a:pathLst>
          </a:cu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8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function- Cold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requency St = 0.05, lower limit of the interval</a:t>
            </a:r>
          </a:p>
          <a:p>
            <a:r>
              <a:rPr lang="en-US" dirty="0"/>
              <a:t>S</a:t>
            </a:r>
            <a:r>
              <a:rPr lang="en-US" dirty="0" smtClean="0"/>
              <a:t>hape </a:t>
            </a:r>
            <a:r>
              <a:rPr lang="en-US" dirty="0" smtClean="0"/>
              <a:t>of the mode evolves downstream</a:t>
            </a:r>
          </a:p>
        </p:txBody>
      </p:sp>
      <p:pic>
        <p:nvPicPr>
          <p:cNvPr id="9" name="Picture 8" descr="new_cold_solution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2" t="32839" r="11927" b="6827"/>
          <a:stretch/>
        </p:blipFill>
        <p:spPr>
          <a:xfrm>
            <a:off x="707036" y="2186702"/>
            <a:ext cx="3210664" cy="2186703"/>
          </a:xfrm>
          <a:prstGeom prst="rect">
            <a:avLst/>
          </a:prstGeom>
        </p:spPr>
      </p:pic>
      <p:pic>
        <p:nvPicPr>
          <p:cNvPr id="10" name="Picture 9" descr="cold_solution_slice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7497" r="7120" b="19320"/>
          <a:stretch/>
        </p:blipFill>
        <p:spPr>
          <a:xfrm>
            <a:off x="314238" y="4433149"/>
            <a:ext cx="4687384" cy="1904363"/>
          </a:xfrm>
          <a:prstGeom prst="rect">
            <a:avLst/>
          </a:prstGeom>
        </p:spPr>
      </p:pic>
      <p:pic>
        <p:nvPicPr>
          <p:cNvPr id="11" name="Picture 10" descr="cold_solution_slice3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3" r="7070"/>
          <a:stretch/>
        </p:blipFill>
        <p:spPr>
          <a:xfrm>
            <a:off x="4608825" y="1977236"/>
            <a:ext cx="3783950" cy="246742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1061" y="6152846"/>
            <a:ext cx="364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Slice       : contours of </a:t>
            </a:r>
            <a:r>
              <a:rPr lang="en-US" sz="1600" dirty="0" err="1" smtClean="0"/>
              <a:t>streamwise</a:t>
            </a:r>
            <a:r>
              <a:rPr lang="en-US" sz="1600" dirty="0" smtClean="0"/>
              <a:t> velocity 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741353" y="4275388"/>
            <a:ext cx="3639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Slice       </a:t>
            </a:r>
            <a:r>
              <a:rPr lang="en-US" sz="1600" dirty="0"/>
              <a:t>:</a:t>
            </a:r>
            <a:r>
              <a:rPr lang="en-US" sz="1600" dirty="0" smtClean="0"/>
              <a:t> contours of </a:t>
            </a:r>
            <a:r>
              <a:rPr lang="en-US" sz="1600" dirty="0" err="1" smtClean="0"/>
              <a:t>streamwise</a:t>
            </a:r>
            <a:r>
              <a:rPr lang="en-US" sz="1600" dirty="0" smtClean="0"/>
              <a:t> velocity 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2828463" y="3587765"/>
            <a:ext cx="1912891" cy="1026177"/>
            <a:chOff x="851061" y="1977236"/>
            <a:chExt cx="6049084" cy="3692480"/>
          </a:xfrm>
        </p:grpSpPr>
        <p:pic>
          <p:nvPicPr>
            <p:cNvPr id="4" name="Picture 3" descr="cold_slices_locations.jpe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" t="28831" r="11919" b="17327"/>
            <a:stretch/>
          </p:blipFill>
          <p:spPr>
            <a:xfrm>
              <a:off x="851061" y="1977236"/>
              <a:ext cx="6049084" cy="369248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1047460" y="5394742"/>
              <a:ext cx="458264" cy="27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07037" y="2212891"/>
            <a:ext cx="1492630" cy="58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Iso</a:t>
            </a:r>
            <a:r>
              <a:rPr lang="en-US" sz="1600" dirty="0" smtClean="0"/>
              <a:t>-surfaces of Q-criterion</a:t>
            </a:r>
            <a:endParaRPr lang="en-US" sz="16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2798919" y="3757988"/>
            <a:ext cx="301660" cy="369332"/>
            <a:chOff x="2798919" y="3757988"/>
            <a:chExt cx="301660" cy="369332"/>
          </a:xfrm>
        </p:grpSpPr>
        <p:sp>
          <p:nvSpPr>
            <p:cNvPr id="15" name="Oval 14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98919" y="37579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963214" y="3442381"/>
            <a:ext cx="301660" cy="369332"/>
            <a:chOff x="2798919" y="3756144"/>
            <a:chExt cx="301660" cy="369332"/>
          </a:xfrm>
        </p:grpSpPr>
        <p:sp>
          <p:nvSpPr>
            <p:cNvPr id="20" name="Oval 19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98919" y="37561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442945" y="3349373"/>
            <a:ext cx="301660" cy="369332"/>
            <a:chOff x="2798919" y="3769238"/>
            <a:chExt cx="301660" cy="369332"/>
          </a:xfrm>
        </p:grpSpPr>
        <p:sp>
          <p:nvSpPr>
            <p:cNvPr id="23" name="Oval 22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98919" y="37692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8910" y="4261577"/>
            <a:ext cx="301660" cy="369332"/>
            <a:chOff x="2798919" y="3769238"/>
            <a:chExt cx="301660" cy="369332"/>
          </a:xfrm>
        </p:grpSpPr>
        <p:sp>
          <p:nvSpPr>
            <p:cNvPr id="26" name="Oval 25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798919" y="37692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340848" y="6135162"/>
            <a:ext cx="301660" cy="369332"/>
            <a:chOff x="2798919" y="3757988"/>
            <a:chExt cx="301660" cy="369332"/>
          </a:xfrm>
        </p:grpSpPr>
        <p:sp>
          <p:nvSpPr>
            <p:cNvPr id="30" name="Oval 29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98919" y="37579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1358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ot_solution_slice3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3" r="5000"/>
          <a:stretch/>
        </p:blipFill>
        <p:spPr>
          <a:xfrm>
            <a:off x="4545530" y="1937917"/>
            <a:ext cx="4047469" cy="2526906"/>
          </a:xfrm>
          <a:prstGeom prst="rect">
            <a:avLst/>
          </a:prstGeom>
        </p:spPr>
      </p:pic>
      <p:pic>
        <p:nvPicPr>
          <p:cNvPr id="7" name="Picture 6" descr="new_hot_solution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1" t="40859" r="13550" b="7589"/>
          <a:stretch/>
        </p:blipFill>
        <p:spPr>
          <a:xfrm>
            <a:off x="733225" y="2319772"/>
            <a:ext cx="3273313" cy="1942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function- Hot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5910"/>
            <a:ext cx="8229600" cy="5260254"/>
          </a:xfrm>
        </p:spPr>
        <p:txBody>
          <a:bodyPr/>
          <a:lstStyle/>
          <a:p>
            <a:r>
              <a:rPr lang="en-US" dirty="0"/>
              <a:t>Frequency St = 0.05, lower limit of the interval</a:t>
            </a:r>
          </a:p>
          <a:p>
            <a:r>
              <a:rPr lang="en-US" dirty="0" smtClean="0"/>
              <a:t>Frequency close to the peak frequency in the spectra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037" y="2212891"/>
            <a:ext cx="1492630" cy="58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Iso</a:t>
            </a:r>
            <a:r>
              <a:rPr lang="en-US" sz="1600" dirty="0" smtClean="0"/>
              <a:t>-surfaces of Q-criterion</a:t>
            </a:r>
            <a:endParaRPr lang="en-US" sz="1600" dirty="0"/>
          </a:p>
        </p:txBody>
      </p:sp>
      <p:pic>
        <p:nvPicPr>
          <p:cNvPr id="8" name="Picture 7" descr="hot_solution_slice1.jpe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4284" r="7183" b="21587"/>
          <a:stretch/>
        </p:blipFill>
        <p:spPr>
          <a:xfrm>
            <a:off x="445171" y="4745532"/>
            <a:ext cx="4440206" cy="1574606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828463" y="3587765"/>
            <a:ext cx="1912891" cy="1026177"/>
            <a:chOff x="851061" y="1977236"/>
            <a:chExt cx="6049084" cy="3692480"/>
          </a:xfrm>
        </p:grpSpPr>
        <p:pic>
          <p:nvPicPr>
            <p:cNvPr id="18" name="Picture 17" descr="cold_slices_locations.jpeg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0" t="28831" r="11919" b="17327"/>
            <a:stretch/>
          </p:blipFill>
          <p:spPr>
            <a:xfrm>
              <a:off x="851061" y="1977236"/>
              <a:ext cx="6049084" cy="369248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>
            <a:xfrm>
              <a:off x="1047460" y="5394742"/>
              <a:ext cx="458264" cy="2749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98919" y="3757988"/>
            <a:ext cx="301660" cy="369332"/>
            <a:chOff x="2798919" y="3757988"/>
            <a:chExt cx="301660" cy="369332"/>
          </a:xfrm>
        </p:grpSpPr>
        <p:sp>
          <p:nvSpPr>
            <p:cNvPr id="21" name="Oval 20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98919" y="37579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963214" y="3442381"/>
            <a:ext cx="301660" cy="369332"/>
            <a:chOff x="2798919" y="3756144"/>
            <a:chExt cx="301660" cy="369332"/>
          </a:xfrm>
        </p:grpSpPr>
        <p:sp>
          <p:nvSpPr>
            <p:cNvPr id="24" name="Oval 23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798919" y="375614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2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42945" y="3349373"/>
            <a:ext cx="301660" cy="369332"/>
            <a:chOff x="2798919" y="3769238"/>
            <a:chExt cx="301660" cy="369332"/>
          </a:xfrm>
        </p:grpSpPr>
        <p:sp>
          <p:nvSpPr>
            <p:cNvPr id="27" name="Oval 26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98919" y="37692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4741353" y="4275388"/>
            <a:ext cx="3639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Slice       </a:t>
            </a:r>
            <a:r>
              <a:rPr lang="en-US" sz="1600" dirty="0"/>
              <a:t>:</a:t>
            </a:r>
            <a:r>
              <a:rPr lang="en-US" sz="1600" dirty="0" smtClean="0"/>
              <a:t> contours of </a:t>
            </a:r>
            <a:r>
              <a:rPr lang="en-US" sz="1600" dirty="0" err="1" smtClean="0"/>
              <a:t>streamwise</a:t>
            </a:r>
            <a:r>
              <a:rPr lang="en-US" sz="1600" dirty="0" smtClean="0"/>
              <a:t> velocity </a:t>
            </a:r>
            <a:endParaRPr lang="en-US" sz="16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5218910" y="4261577"/>
            <a:ext cx="301660" cy="369332"/>
            <a:chOff x="2798919" y="3769238"/>
            <a:chExt cx="301660" cy="369332"/>
          </a:xfrm>
        </p:grpSpPr>
        <p:sp>
          <p:nvSpPr>
            <p:cNvPr id="31" name="Oval 30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98919" y="376923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51061" y="6152846"/>
            <a:ext cx="3643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Slice       : contours of </a:t>
            </a:r>
            <a:r>
              <a:rPr lang="en-US" sz="1600" dirty="0" err="1" smtClean="0"/>
              <a:t>streamwise</a:t>
            </a:r>
            <a:r>
              <a:rPr lang="en-US" sz="1600" dirty="0" smtClean="0"/>
              <a:t> velocity </a:t>
            </a:r>
            <a:endParaRPr lang="en-US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1340848" y="6135162"/>
            <a:ext cx="301660" cy="369332"/>
            <a:chOff x="2798919" y="3757988"/>
            <a:chExt cx="301660" cy="369332"/>
          </a:xfrm>
        </p:grpSpPr>
        <p:sp>
          <p:nvSpPr>
            <p:cNvPr id="35" name="Oval 34"/>
            <p:cNvSpPr/>
            <p:nvPr/>
          </p:nvSpPr>
          <p:spPr>
            <a:xfrm>
              <a:off x="2828462" y="3849646"/>
              <a:ext cx="228600" cy="228600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98919" y="375798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4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Comparing forcing and response function, St = 0.05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99175" y="911669"/>
            <a:ext cx="106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366FF"/>
                </a:solidFill>
              </a:rPr>
              <a:t>Cold case</a:t>
            </a:r>
            <a:endParaRPr lang="en-US" dirty="0">
              <a:solidFill>
                <a:srgbClr val="3366FF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601848" y="1204652"/>
            <a:ext cx="0" cy="3293469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  <a:prstDash val="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00987" y="911669"/>
            <a:ext cx="99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Hot case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95440" y="2054415"/>
            <a:ext cx="88998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Forcing</a:t>
            </a:r>
            <a:endParaRPr lang="en-US" b="1" dirty="0"/>
          </a:p>
        </p:txBody>
      </p:sp>
      <p:pic>
        <p:nvPicPr>
          <p:cNvPr id="15" name="Picture 14" descr="cold_solution_slice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17497" r="7120" b="19320"/>
          <a:stretch/>
        </p:blipFill>
        <p:spPr>
          <a:xfrm>
            <a:off x="814911" y="3167255"/>
            <a:ext cx="3275783" cy="1330866"/>
          </a:xfrm>
          <a:prstGeom prst="rect">
            <a:avLst/>
          </a:prstGeom>
        </p:spPr>
      </p:pic>
      <p:pic>
        <p:nvPicPr>
          <p:cNvPr id="16" name="Picture 15" descr="hot_solution_slice1.jpe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19" t="24284" r="7183" b="21587"/>
          <a:stretch/>
        </p:blipFill>
        <p:spPr>
          <a:xfrm>
            <a:off x="5068884" y="3324383"/>
            <a:ext cx="3191437" cy="11317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103789" y="3686441"/>
            <a:ext cx="1056700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80848" y="4530537"/>
            <a:ext cx="748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/>
              <a:t>Response in the cold case is of higher wavelength in all spatial direction, travels further on the CVP 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/>
              <a:t>Forcing function is also of higher frequency in the cold case</a:t>
            </a:r>
            <a:endParaRPr lang="en-US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31919"/>
              </p:ext>
            </p:extLst>
          </p:nvPr>
        </p:nvGraphicFramePr>
        <p:xfrm>
          <a:off x="2201828" y="5506243"/>
          <a:ext cx="4800040" cy="1115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014"/>
                <a:gridCol w="1097054"/>
                <a:gridCol w="2102972"/>
              </a:tblGrid>
              <a:tr h="3735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G</a:t>
                      </a:r>
                      <a:r>
                        <a:rPr lang="en-US" b="1" baseline="-25000" dirty="0" err="1" smtClean="0"/>
                        <a:t>max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Slope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3366FF"/>
                          </a:solidFill>
                        </a:rPr>
                        <a:t>Cold case </a:t>
                      </a:r>
                      <a:endParaRPr lang="en-US" dirty="0">
                        <a:solidFill>
                          <a:srgbClr val="33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89 degrees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Hot Case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</a:t>
                      </a:r>
                      <a:r>
                        <a:rPr lang="en-US" baseline="0" dirty="0" smtClean="0"/>
                        <a:t> degrees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Picture 2" descr="cold_sensitivity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1" y="1596265"/>
            <a:ext cx="2639505" cy="1466392"/>
          </a:xfrm>
          <a:prstGeom prst="rect">
            <a:avLst/>
          </a:prstGeom>
        </p:spPr>
      </p:pic>
      <p:pic>
        <p:nvPicPr>
          <p:cNvPr id="4" name="Picture 3" descr="hot_sensitivity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32" y="1593965"/>
            <a:ext cx="2762676" cy="153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88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Outlook and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Combustion has an obvious effect on the forcing and response functions</a:t>
            </a:r>
          </a:p>
          <a:p>
            <a:r>
              <a:rPr lang="en-US" dirty="0" smtClean="0"/>
              <a:t>The response and forcing functions are both of lower wavelength in the reactive case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Analyze the optimal gain of various frequencies and compare between the hot and cold cases</a:t>
            </a:r>
          </a:p>
          <a:p>
            <a:r>
              <a:rPr lang="en-US" dirty="0" smtClean="0"/>
              <a:t>Assess the contribution of each component to the overall sensitivity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ot_fsen_rhoyf_cropp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14" y="5403604"/>
            <a:ext cx="3317503" cy="1209428"/>
          </a:xfrm>
          <a:prstGeom prst="rect">
            <a:avLst/>
          </a:prstGeom>
        </p:spPr>
      </p:pic>
      <p:pic>
        <p:nvPicPr>
          <p:cNvPr id="5" name="Picture 4" descr="hot_fsen_rhou_cropp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1" y="5377416"/>
            <a:ext cx="3260676" cy="1209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45004" y="5550521"/>
            <a:ext cx="164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Streamwise</a:t>
            </a:r>
            <a:r>
              <a:rPr lang="en-US" sz="1400" dirty="0" smtClean="0"/>
              <a:t> velocity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61225" y="5583726"/>
            <a:ext cx="1511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Fuel </a:t>
            </a:r>
            <a:r>
              <a:rPr lang="en-US" sz="1400" dirty="0" smtClean="0"/>
              <a:t>mass fraction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65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400800"/>
            <a:ext cx="2133600" cy="476250"/>
          </a:xfrm>
        </p:spPr>
        <p:txBody>
          <a:bodyPr/>
          <a:lstStyle/>
          <a:p>
            <a:pPr>
              <a:defRPr/>
            </a:pPr>
            <a:fld id="{0EB824C1-3EE8-44DD-B34C-9B389D476C0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7261" y="1143000"/>
            <a:ext cx="4860539" cy="4493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endParaRPr lang="en-US" dirty="0" smtClean="0">
              <a:latin typeface="Gill Sans MT"/>
              <a:cs typeface="Gill Sans MT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 smtClean="0">
                <a:latin typeface="Gill Sans MT"/>
                <a:cs typeface="Gill Sans MT"/>
              </a:rPr>
              <a:t>Selective</a:t>
            </a:r>
            <a:r>
              <a:rPr lang="en-US" dirty="0" smtClean="0">
                <a:latin typeface="Gill Sans MT"/>
                <a:cs typeface="Gill Sans MT"/>
              </a:rPr>
              <a:t> </a:t>
            </a:r>
            <a:r>
              <a:rPr lang="en-US" b="1" dirty="0" smtClean="0">
                <a:latin typeface="Gill Sans MT"/>
                <a:cs typeface="Gill Sans MT"/>
              </a:rPr>
              <a:t>frequency </a:t>
            </a:r>
            <a:r>
              <a:rPr lang="en-US" b="1" dirty="0">
                <a:latin typeface="Gill Sans MT"/>
                <a:cs typeface="Gill Sans MT"/>
              </a:rPr>
              <a:t>damping (SFD)</a:t>
            </a:r>
            <a:r>
              <a:rPr lang="en-US" dirty="0">
                <a:latin typeface="Gill Sans MT"/>
                <a:cs typeface="Gill Sans MT"/>
              </a:rPr>
              <a:t> (</a:t>
            </a:r>
            <a:r>
              <a:rPr lang="en-US" dirty="0" err="1">
                <a:latin typeface="Gill Sans MT"/>
                <a:cs typeface="Gill Sans MT"/>
              </a:rPr>
              <a:t>Espen</a:t>
            </a:r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dirty="0" err="1">
                <a:latin typeface="Gill Sans MT"/>
                <a:cs typeface="Gill Sans MT"/>
              </a:rPr>
              <a:t>Åkervik</a:t>
            </a:r>
            <a:r>
              <a:rPr lang="en-US" dirty="0">
                <a:latin typeface="Gill Sans MT"/>
                <a:cs typeface="Gill Sans MT"/>
              </a:rPr>
              <a:t> </a:t>
            </a:r>
            <a:r>
              <a:rPr lang="en-US" i="1" dirty="0">
                <a:latin typeface="Gill Sans MT"/>
                <a:cs typeface="Gill Sans MT"/>
              </a:rPr>
              <a:t>et al. </a:t>
            </a:r>
            <a:r>
              <a:rPr lang="en-US" dirty="0">
                <a:latin typeface="Gill Sans MT"/>
                <a:cs typeface="Gill Sans MT"/>
              </a:rPr>
              <a:t>2006</a:t>
            </a:r>
            <a:r>
              <a:rPr lang="en-US" dirty="0" smtClean="0">
                <a:latin typeface="Gill Sans MT"/>
                <a:cs typeface="Gill Sans MT"/>
              </a:rPr>
              <a:t>) on the non-linear forward equations</a:t>
            </a: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 smtClean="0">
              <a:latin typeface="Cambria"/>
              <a:cs typeface="Cambria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Gill Sans MT"/>
              <a:cs typeface="Gill Sans MT"/>
            </a:endParaRPr>
          </a:p>
          <a:p>
            <a:endParaRPr lang="en-US" dirty="0">
              <a:latin typeface="Gill Sans MT"/>
              <a:cs typeface="Gill Sans MT"/>
            </a:endParaRPr>
          </a:p>
          <a:p>
            <a:pPr marL="342900" indent="-342900">
              <a:buFont typeface="Arial"/>
              <a:buChar char="•"/>
            </a:pPr>
            <a:r>
              <a:rPr lang="en-US" dirty="0" smtClean="0">
                <a:latin typeface="Gill Sans MT"/>
                <a:cs typeface="Gill Sans MT"/>
              </a:rPr>
              <a:t>This ensures </a:t>
            </a:r>
            <a:r>
              <a:rPr lang="en-US" dirty="0">
                <a:latin typeface="Gill Sans MT"/>
                <a:cs typeface="Gill Sans MT"/>
              </a:rPr>
              <a:t>that the base flow is a </a:t>
            </a:r>
            <a:r>
              <a:rPr lang="en-US" b="1" dirty="0">
                <a:latin typeface="Gill Sans MT"/>
                <a:cs typeface="Gill Sans MT"/>
              </a:rPr>
              <a:t>stationary solution </a:t>
            </a:r>
            <a:r>
              <a:rPr lang="en-US" dirty="0">
                <a:latin typeface="Gill Sans MT"/>
                <a:cs typeface="Gill Sans MT"/>
              </a:rPr>
              <a:t>of the nonlinear governing </a:t>
            </a:r>
            <a:r>
              <a:rPr lang="en-US" dirty="0" smtClean="0">
                <a:latin typeface="Gill Sans MT"/>
                <a:cs typeface="Gill Sans MT"/>
              </a:rPr>
              <a:t>equations</a:t>
            </a:r>
          </a:p>
          <a:p>
            <a:pPr marL="342900" indent="-342900" algn="just">
              <a:buFont typeface="Arial"/>
              <a:buChar char="•"/>
            </a:pPr>
            <a:endParaRPr lang="en-US" sz="1600" dirty="0">
              <a:latin typeface="Cambria"/>
              <a:cs typeface="Cambria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590800"/>
            <a:ext cx="2814997" cy="12732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5105400" y="5867400"/>
            <a:ext cx="38862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err="1" smtClean="0">
                <a:latin typeface="Gill Sans MT"/>
                <a:cs typeface="Gill Sans MT"/>
              </a:rPr>
              <a:t>Iso</a:t>
            </a:r>
            <a:r>
              <a:rPr lang="en-US" sz="1400" b="1" dirty="0" smtClean="0">
                <a:latin typeface="Gill Sans MT"/>
                <a:cs typeface="Gill Sans MT"/>
              </a:rPr>
              <a:t>-surfaces of Q criterion </a:t>
            </a:r>
            <a:r>
              <a:rPr lang="en-US" sz="1400" dirty="0" smtClean="0">
                <a:latin typeface="Gill Sans MT"/>
                <a:cs typeface="Gill Sans MT"/>
              </a:rPr>
              <a:t>indicate </a:t>
            </a:r>
            <a:r>
              <a:rPr lang="en-US" sz="1400" dirty="0" err="1" smtClean="0">
                <a:latin typeface="Gill Sans MT"/>
                <a:cs typeface="Gill Sans MT"/>
              </a:rPr>
              <a:t>vortical</a:t>
            </a:r>
            <a:r>
              <a:rPr lang="en-US" sz="1400" dirty="0" smtClean="0">
                <a:latin typeface="Gill Sans MT"/>
                <a:cs typeface="Gill Sans MT"/>
              </a:rPr>
              <a:t> structures in the flow</a:t>
            </a:r>
            <a:endParaRPr lang="en-US" sz="1400" dirty="0">
              <a:latin typeface="Gill Sans MT"/>
              <a:cs typeface="Gill Sans M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62600" y="1327666"/>
            <a:ext cx="1520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Instantaneous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25465" y="3843608"/>
            <a:ext cx="110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Base-flow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flow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15" r="5797" b="9317"/>
          <a:stretch/>
        </p:blipFill>
        <p:spPr>
          <a:xfrm>
            <a:off x="4655946" y="1790835"/>
            <a:ext cx="2341533" cy="152712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909" r="5847" b="10644"/>
          <a:stretch/>
        </p:blipFill>
        <p:spPr>
          <a:xfrm>
            <a:off x="6997479" y="1810776"/>
            <a:ext cx="2146521" cy="1507181"/>
          </a:xfrm>
          <a:prstGeom prst="rect">
            <a:avLst/>
          </a:prstGeom>
        </p:spPr>
      </p:pic>
      <p:pic>
        <p:nvPicPr>
          <p:cNvPr id="22" name="Picture 21" descr="cold_sfd_mean_cro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49" y="4212940"/>
            <a:ext cx="2333604" cy="1423598"/>
          </a:xfrm>
          <a:prstGeom prst="rect">
            <a:avLst/>
          </a:prstGeom>
        </p:spPr>
      </p:pic>
      <p:pic>
        <p:nvPicPr>
          <p:cNvPr id="23" name="Picture 22" descr="hot_sfd_mean_crop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898" y="4238328"/>
            <a:ext cx="2480102" cy="14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74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65910"/>
            <a:ext cx="5238547" cy="52602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Jets in </a:t>
            </a:r>
            <a:r>
              <a:rPr lang="en-US" dirty="0" err="1" smtClean="0"/>
              <a:t>crossflow</a:t>
            </a:r>
            <a:r>
              <a:rPr lang="en-US" dirty="0" smtClean="0"/>
              <a:t> (JICF) are common feature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ombustion chambers</a:t>
            </a:r>
          </a:p>
          <a:p>
            <a:pPr lvl="1"/>
            <a:r>
              <a:rPr lang="en-US" dirty="0" smtClean="0"/>
              <a:t>Dilution jets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ilm cooling,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Two important aspects</a:t>
            </a:r>
          </a:p>
          <a:p>
            <a:pPr lvl="1"/>
            <a:r>
              <a:rPr lang="en-US" b="1" dirty="0" smtClean="0"/>
              <a:t>Flow related</a:t>
            </a:r>
          </a:p>
          <a:p>
            <a:pPr lvl="2"/>
            <a:r>
              <a:rPr lang="en-US" dirty="0" smtClean="0"/>
              <a:t>Interaction of the jet with the cross stream:  Absolute vs. convective instability (dependent on the velocity ratio of the incoming jet)</a:t>
            </a:r>
          </a:p>
          <a:p>
            <a:pPr lvl="1"/>
            <a:r>
              <a:rPr lang="en-US" b="1" dirty="0" smtClean="0"/>
              <a:t>Combustion related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mpact of reactions on overall instability of the jet</a:t>
            </a:r>
            <a:endParaRPr lang="en-US" dirty="0"/>
          </a:p>
        </p:txBody>
      </p:sp>
      <p:pic>
        <p:nvPicPr>
          <p:cNvPr id="6" name="Picture 5" descr="Rolls-Royce Nene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1" y="377173"/>
            <a:ext cx="3108771" cy="32404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83772" y="3533526"/>
            <a:ext cx="188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 MT"/>
                <a:cs typeface="Gill Sans MT"/>
              </a:rPr>
              <a:t> </a:t>
            </a:r>
            <a:r>
              <a:rPr lang="en-US" sz="1400" dirty="0" smtClean="0">
                <a:latin typeface="Gill Sans MT"/>
                <a:cs typeface="Gill Sans MT"/>
              </a:rPr>
              <a:t>Rolls-Royce Nene 103 </a:t>
            </a:r>
            <a:endParaRPr lang="en-US" sz="1400" dirty="0">
              <a:latin typeface="Gill Sans MT"/>
              <a:cs typeface="Gill Sans MT"/>
            </a:endParaRPr>
          </a:p>
        </p:txBody>
      </p:sp>
      <p:pic>
        <p:nvPicPr>
          <p:cNvPr id="9" name="Picture 8" descr="18175379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1" y="4314428"/>
            <a:ext cx="3209358" cy="18117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934641" y="6117310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MT"/>
                <a:cs typeface="Gill Sans MT"/>
              </a:rPr>
              <a:t>Jeff </a:t>
            </a:r>
            <a:r>
              <a:rPr lang="en-US" sz="1400" dirty="0" err="1" smtClean="0">
                <a:latin typeface="Gill Sans MT"/>
                <a:cs typeface="Gill Sans MT"/>
              </a:rPr>
              <a:t>Swensen</a:t>
            </a:r>
            <a:r>
              <a:rPr lang="en-US" sz="1400" dirty="0" smtClean="0">
                <a:latin typeface="Gill Sans MT"/>
                <a:cs typeface="Gill Sans MT"/>
              </a:rPr>
              <a:t>, Getty</a:t>
            </a:r>
            <a:endParaRPr lang="en-US" sz="1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553794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65910"/>
            <a:ext cx="5075093" cy="5260254"/>
          </a:xfrm>
        </p:spPr>
        <p:txBody>
          <a:bodyPr/>
          <a:lstStyle/>
          <a:p>
            <a:r>
              <a:rPr lang="en-US" dirty="0" smtClean="0"/>
              <a:t>JICF are </a:t>
            </a:r>
            <a:r>
              <a:rPr lang="en-US" dirty="0"/>
              <a:t>common feature </a:t>
            </a:r>
          </a:p>
          <a:p>
            <a:pPr lvl="1"/>
            <a:r>
              <a:rPr lang="en-US" dirty="0" smtClean="0"/>
              <a:t>Combustion chambers</a:t>
            </a:r>
          </a:p>
          <a:p>
            <a:pPr lvl="1"/>
            <a:r>
              <a:rPr lang="en-US" dirty="0" smtClean="0"/>
              <a:t>Dilution jets</a:t>
            </a:r>
          </a:p>
          <a:p>
            <a:pPr lvl="1"/>
            <a:r>
              <a:rPr lang="en-US" dirty="0" smtClean="0"/>
              <a:t>film cooling, </a:t>
            </a:r>
            <a:r>
              <a:rPr lang="is-IS" dirty="0" smtClean="0"/>
              <a:t>…</a:t>
            </a:r>
            <a:endParaRPr lang="en-US" dirty="0" smtClean="0"/>
          </a:p>
          <a:p>
            <a:r>
              <a:rPr lang="en-US" dirty="0" smtClean="0"/>
              <a:t>Two important aspects</a:t>
            </a:r>
          </a:p>
          <a:p>
            <a:pPr lvl="1"/>
            <a:r>
              <a:rPr lang="en-US" b="1" dirty="0" smtClean="0"/>
              <a:t>Flow related</a:t>
            </a:r>
          </a:p>
          <a:p>
            <a:pPr lvl="2"/>
            <a:r>
              <a:rPr lang="en-US" dirty="0" err="1" smtClean="0"/>
              <a:t>Bagheri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(2009), </a:t>
            </a:r>
            <a:r>
              <a:rPr lang="en-US" dirty="0" err="1" smtClean="0"/>
              <a:t>Megerian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(2007 &amp; 2008), Mahesh (2013), </a:t>
            </a:r>
            <a:r>
              <a:rPr lang="en-US" dirty="0" err="1" smtClean="0"/>
              <a:t>Karagozian</a:t>
            </a:r>
            <a:r>
              <a:rPr lang="en-US" dirty="0" smtClean="0"/>
              <a:t> (2014)</a:t>
            </a:r>
            <a:endParaRPr lang="en-US" dirty="0"/>
          </a:p>
          <a:p>
            <a:pPr lvl="1"/>
            <a:r>
              <a:rPr lang="en-US" b="1" dirty="0" smtClean="0"/>
              <a:t>Combustion related</a:t>
            </a:r>
          </a:p>
          <a:p>
            <a:pPr lvl="2"/>
            <a:r>
              <a:rPr lang="en-US" dirty="0" err="1" smtClean="0"/>
              <a:t>Kolla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(2012), </a:t>
            </a:r>
            <a:r>
              <a:rPr lang="en-US" dirty="0" err="1" smtClean="0"/>
              <a:t>Lyra</a:t>
            </a:r>
            <a:r>
              <a:rPr lang="en-US" dirty="0" smtClean="0"/>
              <a:t> </a:t>
            </a:r>
            <a:r>
              <a:rPr lang="en-US" i="1" dirty="0" smtClean="0"/>
              <a:t>et al. </a:t>
            </a:r>
            <a:r>
              <a:rPr lang="en-US" dirty="0" smtClean="0"/>
              <a:t>(2015)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52055" y="5535146"/>
            <a:ext cx="5092224" cy="1182036"/>
          </a:xfrm>
          <a:prstGeom prst="roundRect">
            <a:avLst/>
          </a:prstGeom>
          <a:solidFill>
            <a:schemeClr val="accent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D</a:t>
            </a:r>
            <a:r>
              <a:rPr lang="en-US" b="1" dirty="0" smtClean="0">
                <a:solidFill>
                  <a:schemeClr val="tx1"/>
                </a:solidFill>
              </a:rPr>
              <a:t>ifference</a:t>
            </a:r>
            <a:r>
              <a:rPr lang="en-US" dirty="0" smtClean="0">
                <a:solidFill>
                  <a:schemeClr val="tx1"/>
                </a:solidFill>
              </a:rPr>
              <a:t> in the </a:t>
            </a:r>
            <a:r>
              <a:rPr lang="en-US" b="1" dirty="0" smtClean="0">
                <a:solidFill>
                  <a:schemeClr val="tx1"/>
                </a:solidFill>
              </a:rPr>
              <a:t>nature of instability </a:t>
            </a:r>
            <a:r>
              <a:rPr lang="en-US" dirty="0" smtClean="0">
                <a:solidFill>
                  <a:schemeClr val="tx1"/>
                </a:solidFill>
              </a:rPr>
              <a:t>and the </a:t>
            </a:r>
            <a:r>
              <a:rPr lang="en-US" b="1" dirty="0" smtClean="0">
                <a:solidFill>
                  <a:schemeClr val="tx1"/>
                </a:solidFill>
              </a:rPr>
              <a:t>impact of combustion</a:t>
            </a:r>
            <a:r>
              <a:rPr lang="en-US" dirty="0" smtClean="0">
                <a:solidFill>
                  <a:schemeClr val="tx1"/>
                </a:solidFill>
              </a:rPr>
              <a:t> on the overall dynamics and interaction is less understood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 descr="Rolls-Royce Nene 0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1" y="377173"/>
            <a:ext cx="3108771" cy="32404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83772" y="3533526"/>
            <a:ext cx="188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Gill Sans MT"/>
                <a:cs typeface="Gill Sans MT"/>
              </a:rPr>
              <a:t> </a:t>
            </a:r>
            <a:r>
              <a:rPr lang="en-US" sz="1400" dirty="0" smtClean="0">
                <a:latin typeface="Gill Sans MT"/>
                <a:cs typeface="Gill Sans MT"/>
              </a:rPr>
              <a:t>Rolls-Royce Nene 103 </a:t>
            </a:r>
            <a:endParaRPr lang="en-US" sz="1400" dirty="0">
              <a:latin typeface="Gill Sans MT"/>
              <a:cs typeface="Gill Sans MT"/>
            </a:endParaRPr>
          </a:p>
        </p:txBody>
      </p:sp>
      <p:pic>
        <p:nvPicPr>
          <p:cNvPr id="11" name="Picture 10" descr="18175379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41" y="4314428"/>
            <a:ext cx="3209358" cy="18117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4641" y="6117310"/>
            <a:ext cx="1582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MT"/>
                <a:cs typeface="Gill Sans MT"/>
              </a:rPr>
              <a:t>Jeff </a:t>
            </a:r>
            <a:r>
              <a:rPr lang="en-US" sz="1400" dirty="0" err="1" smtClean="0">
                <a:latin typeface="Gill Sans MT"/>
                <a:cs typeface="Gill Sans MT"/>
              </a:rPr>
              <a:t>Swensen</a:t>
            </a:r>
            <a:r>
              <a:rPr lang="en-US" sz="1400" dirty="0" smtClean="0">
                <a:latin typeface="Gill Sans MT"/>
                <a:cs typeface="Gill Sans MT"/>
              </a:rPr>
              <a:t>, Getty</a:t>
            </a:r>
            <a:endParaRPr lang="en-US" sz="1400" dirty="0"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16405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Quantifying the effect of reactions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Considering both reactive and non-reactive setup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Dominant frequencies in the flow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ominant modal shapes extracted from the data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/>
              <a:t>P</a:t>
            </a:r>
            <a:r>
              <a:rPr lang="en-US" dirty="0" smtClean="0"/>
              <a:t>arametric sensitivity analysis</a:t>
            </a:r>
          </a:p>
          <a:p>
            <a:pPr marL="971550" lvl="1" indent="-457200">
              <a:buFont typeface="+mj-lt"/>
              <a:buAutoNum type="arabicPeriod"/>
            </a:pPr>
            <a:r>
              <a:rPr lang="en-US" dirty="0" smtClean="0"/>
              <a:t>Optimal gain for various frequencies</a:t>
            </a:r>
          </a:p>
          <a:p>
            <a:pPr marL="114300" indent="0">
              <a:buNone/>
            </a:pPr>
            <a:endParaRPr lang="en-US" dirty="0" smtClean="0">
              <a:solidFill>
                <a:srgbClr val="800000"/>
              </a:solidFill>
            </a:endParaRPr>
          </a:p>
          <a:p>
            <a:pPr marL="114300" indent="0">
              <a:buNone/>
            </a:pPr>
            <a:r>
              <a:rPr lang="en-US" dirty="0" smtClean="0">
                <a:solidFill>
                  <a:srgbClr val="800000"/>
                </a:solidFill>
              </a:rPr>
              <a:t>Methods</a:t>
            </a:r>
            <a:r>
              <a:rPr lang="en-US" dirty="0" smtClean="0"/>
              <a:t> </a:t>
            </a:r>
          </a:p>
          <a:p>
            <a:pPr marL="1028700" lvl="1" indent="-514350">
              <a:buFont typeface="Wingdings" charset="2"/>
              <a:buChar char="ü"/>
            </a:pPr>
            <a:r>
              <a:rPr lang="en-US" dirty="0" smtClean="0"/>
              <a:t>Spectral and data decomposition methods (DMD)</a:t>
            </a:r>
          </a:p>
          <a:p>
            <a:pPr marL="1028700" lvl="1" indent="-514350">
              <a:buFont typeface="Wingdings" charset="2"/>
              <a:buChar char="ü"/>
            </a:pPr>
            <a:r>
              <a:rPr lang="en-US" dirty="0" err="1" smtClean="0"/>
              <a:t>Adjoint</a:t>
            </a:r>
            <a:r>
              <a:rPr lang="en-US" dirty="0" smtClean="0"/>
              <a:t>-based method for sensitivity analysis</a:t>
            </a:r>
          </a:p>
          <a:p>
            <a:pPr marL="6286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Right Brace 1"/>
          <p:cNvSpPr/>
          <p:nvPr/>
        </p:nvSpPr>
        <p:spPr>
          <a:xfrm>
            <a:off x="7580993" y="1837348"/>
            <a:ext cx="196399" cy="84692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03005" y="1837349"/>
            <a:ext cx="1231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Analyzing the forward solution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97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824C1-3EE8-44DD-B34C-9B389D476C0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16675"/>
            <a:ext cx="822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b="1" dirty="0" smtClean="0">
                <a:latin typeface="Gill Sans MT"/>
                <a:cs typeface="Gill Sans MT"/>
              </a:rPr>
              <a:t>Compressible</a:t>
            </a:r>
            <a:r>
              <a:rPr lang="en-US" dirty="0" smtClean="0">
                <a:latin typeface="Gill Sans MT"/>
                <a:cs typeface="Gill Sans MT"/>
              </a:rPr>
              <a:t> </a:t>
            </a:r>
            <a:r>
              <a:rPr lang="en-US" b="1" dirty="0" smtClean="0">
                <a:latin typeface="Gill Sans MT"/>
                <a:cs typeface="Gill Sans MT"/>
              </a:rPr>
              <a:t>NS</a:t>
            </a:r>
            <a:r>
              <a:rPr lang="en-US" dirty="0" smtClean="0">
                <a:latin typeface="Gill Sans MT"/>
                <a:cs typeface="Gill Sans MT"/>
              </a:rPr>
              <a:t> equations, ideal gas, </a:t>
            </a:r>
            <a:r>
              <a:rPr lang="en-US" b="1" dirty="0" smtClean="0">
                <a:latin typeface="Gill Sans MT"/>
                <a:cs typeface="Gill Sans MT"/>
              </a:rPr>
              <a:t>Ma = 0.2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b="1" dirty="0" smtClean="0">
                <a:latin typeface="Gill Sans MT"/>
                <a:cs typeface="Gill Sans MT"/>
              </a:rPr>
              <a:t>Fourth</a:t>
            </a:r>
            <a:r>
              <a:rPr lang="en-US" dirty="0" smtClean="0">
                <a:latin typeface="Gill Sans MT"/>
                <a:cs typeface="Gill Sans MT"/>
              </a:rPr>
              <a:t>-</a:t>
            </a:r>
            <a:r>
              <a:rPr lang="en-US" b="1" dirty="0" smtClean="0">
                <a:latin typeface="Gill Sans MT"/>
                <a:cs typeface="Gill Sans MT"/>
              </a:rPr>
              <a:t>order</a:t>
            </a:r>
            <a:r>
              <a:rPr lang="en-US" dirty="0" smtClean="0">
                <a:latin typeface="Gill Sans MT"/>
                <a:cs typeface="Gill Sans MT"/>
              </a:rPr>
              <a:t> finite differences in three spatial directions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b="1" dirty="0" smtClean="0">
                <a:latin typeface="Gill Sans MT"/>
                <a:cs typeface="Gill Sans MT"/>
              </a:rPr>
              <a:t>Staggered</a:t>
            </a:r>
            <a:r>
              <a:rPr lang="en-US" dirty="0" smtClean="0">
                <a:latin typeface="Gill Sans MT"/>
                <a:cs typeface="Gill Sans MT"/>
              </a:rPr>
              <a:t> variables, </a:t>
            </a:r>
            <a:r>
              <a:rPr lang="en-US" b="1" dirty="0" smtClean="0">
                <a:latin typeface="Gill Sans MT"/>
                <a:cs typeface="Gill Sans MT"/>
              </a:rPr>
              <a:t>Curvilinear</a:t>
            </a:r>
            <a:r>
              <a:rPr lang="en-US" dirty="0" smtClean="0">
                <a:latin typeface="Gill Sans MT"/>
                <a:cs typeface="Gill Sans MT"/>
              </a:rPr>
              <a:t> coordinates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>
                <a:latin typeface="Gill Sans MT"/>
                <a:cs typeface="Gill Sans MT"/>
              </a:rPr>
              <a:t>Time advancement scheme</a:t>
            </a: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>
                <a:latin typeface="Gill Sans MT"/>
                <a:cs typeface="Gill Sans MT"/>
              </a:rPr>
              <a:t>NS equations : low storage </a:t>
            </a:r>
            <a:r>
              <a:rPr lang="en-US" b="1" dirty="0" smtClean="0">
                <a:latin typeface="Gill Sans MT"/>
                <a:cs typeface="Gill Sans MT"/>
              </a:rPr>
              <a:t>RK3</a:t>
            </a:r>
          </a:p>
          <a:p>
            <a:pPr marL="742950" lvl="1" indent="-285750">
              <a:buClr>
                <a:srgbClr val="3366FF"/>
              </a:buClr>
              <a:buFont typeface="Arial"/>
              <a:buChar char="•"/>
            </a:pPr>
            <a:r>
              <a:rPr lang="en-US" dirty="0" smtClean="0">
                <a:latin typeface="Gill Sans MT"/>
                <a:cs typeface="Gill Sans MT"/>
              </a:rPr>
              <a:t>Chemistry     : </a:t>
            </a:r>
            <a:r>
              <a:rPr lang="en-US" b="1" dirty="0" smtClean="0">
                <a:latin typeface="Gill Sans MT"/>
                <a:cs typeface="Gill Sans MT"/>
              </a:rPr>
              <a:t>fifth-order </a:t>
            </a:r>
            <a:r>
              <a:rPr lang="en-US" dirty="0" smtClean="0">
                <a:latin typeface="Gill Sans MT"/>
                <a:cs typeface="Gill Sans MT"/>
              </a:rPr>
              <a:t>backward differentiation (</a:t>
            </a:r>
            <a:r>
              <a:rPr lang="en-US" b="1" dirty="0" smtClean="0">
                <a:latin typeface="Gill Sans MT"/>
                <a:cs typeface="Gill Sans MT"/>
              </a:rPr>
              <a:t>DVODE</a:t>
            </a:r>
            <a:r>
              <a:rPr lang="en-US" dirty="0" smtClean="0">
                <a:latin typeface="Gill Sans MT"/>
                <a:cs typeface="Gill Sans MT"/>
              </a:rPr>
              <a:t>)</a:t>
            </a:r>
          </a:p>
          <a:p>
            <a:pPr marL="285750" indent="-285750">
              <a:buClr>
                <a:srgbClr val="3366FF"/>
              </a:buClr>
              <a:buFont typeface="Arial"/>
              <a:buChar char="•"/>
            </a:pPr>
            <a:r>
              <a:rPr lang="en-US" b="1" dirty="0" smtClean="0">
                <a:latin typeface="Gill Sans MT"/>
                <a:cs typeface="Gill Sans MT"/>
              </a:rPr>
              <a:t>Sponges</a:t>
            </a:r>
            <a:r>
              <a:rPr lang="en-US" dirty="0" smtClean="0">
                <a:latin typeface="Gill Sans MT"/>
                <a:cs typeface="Gill Sans MT"/>
              </a:rPr>
              <a:t> are used at all the boundaries except at the wall </a:t>
            </a:r>
            <a:endParaRPr lang="en-US" dirty="0">
              <a:latin typeface="Gill Sans MT"/>
              <a:cs typeface="Gill Sans M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739372"/>
            <a:ext cx="1291277" cy="28042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10572"/>
            <a:ext cx="1487313" cy="4838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367772"/>
            <a:ext cx="2453099" cy="47033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824972"/>
            <a:ext cx="3245048" cy="434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5282172"/>
            <a:ext cx="2849072" cy="440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42900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NS equations</a:t>
            </a:r>
            <a:endParaRPr lang="en-US" dirty="0">
              <a:latin typeface="Gill Sans MT"/>
              <a:cs typeface="Gill Sans MT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038600" y="3429000"/>
            <a:ext cx="0" cy="2971800"/>
          </a:xfrm>
          <a:prstGeom prst="line">
            <a:avLst/>
          </a:prstGeom>
          <a:gradFill rotWithShape="1">
            <a:gsLst>
              <a:gs pos="0">
                <a:schemeClr val="tx1"/>
              </a:gs>
              <a:gs pos="100000">
                <a:srgbClr val="7D7D7D"/>
              </a:gs>
            </a:gsLst>
            <a:lin ang="5400000" scaled="1"/>
          </a:gradFill>
          <a:ln w="63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311308" y="3429000"/>
            <a:ext cx="11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Chemistry</a:t>
            </a:r>
            <a:endParaRPr lang="en-US" dirty="0">
              <a:latin typeface="Gill Sans MT"/>
              <a:cs typeface="Gill Sans MT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3886200"/>
            <a:ext cx="2119469" cy="762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553200" y="3886200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ill Sans MT"/>
                <a:cs typeface="Gill Sans MT"/>
              </a:rPr>
              <a:t>Da : </a:t>
            </a:r>
            <a:r>
              <a:rPr lang="en-US" sz="1400" dirty="0" err="1" smtClean="0">
                <a:latin typeface="Gill Sans MT"/>
                <a:cs typeface="Gill Sans MT"/>
              </a:rPr>
              <a:t>Damkohler</a:t>
            </a:r>
            <a:r>
              <a:rPr lang="en-US" sz="1400" dirty="0" smtClean="0">
                <a:latin typeface="Gill Sans MT"/>
                <a:cs typeface="Gill Sans MT"/>
              </a:rPr>
              <a:t> number</a:t>
            </a:r>
          </a:p>
          <a:p>
            <a:r>
              <a:rPr lang="en-US" sz="1400" dirty="0" err="1" smtClean="0">
                <a:latin typeface="Gill Sans MT"/>
                <a:cs typeface="Gill Sans MT"/>
              </a:rPr>
              <a:t>Ce</a:t>
            </a:r>
            <a:r>
              <a:rPr lang="en-US" sz="1400" dirty="0" smtClean="0">
                <a:latin typeface="Gill Sans MT"/>
                <a:cs typeface="Gill Sans MT"/>
              </a:rPr>
              <a:t> : Heat release parameter</a:t>
            </a:r>
          </a:p>
          <a:p>
            <a:r>
              <a:rPr lang="en-US" sz="1400" dirty="0" err="1" smtClean="0">
                <a:latin typeface="Gill Sans MT"/>
                <a:cs typeface="Gill Sans MT"/>
              </a:rPr>
              <a:t>Ze</a:t>
            </a:r>
            <a:r>
              <a:rPr lang="en-US" sz="1400" dirty="0" smtClean="0">
                <a:latin typeface="Gill Sans MT"/>
                <a:cs typeface="Gill Sans MT"/>
              </a:rPr>
              <a:t> : </a:t>
            </a:r>
            <a:r>
              <a:rPr lang="en-US" sz="1400" dirty="0" err="1" smtClean="0">
                <a:latin typeface="Gill Sans MT"/>
                <a:cs typeface="Gill Sans MT"/>
              </a:rPr>
              <a:t>Zeldovich</a:t>
            </a:r>
            <a:r>
              <a:rPr lang="en-US" sz="1400" dirty="0" smtClean="0">
                <a:latin typeface="Gill Sans MT"/>
                <a:cs typeface="Gill Sans MT"/>
              </a:rPr>
              <a:t> number</a:t>
            </a:r>
            <a:endParaRPr lang="en-US" sz="1400" dirty="0">
              <a:latin typeface="Gill Sans MT"/>
              <a:cs typeface="Gill Sans MT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9600" y="5334000"/>
            <a:ext cx="3048000" cy="67666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06443" y="5029200"/>
            <a:ext cx="3429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MT"/>
                <a:cs typeface="Gill Sans MT"/>
              </a:rPr>
              <a:t>State variable </a:t>
            </a:r>
            <a:r>
              <a:rPr lang="en-US" sz="1400" b="1" dirty="0">
                <a:latin typeface="Gill Sans MT"/>
                <a:cs typeface="Gill Sans MT"/>
              </a:rPr>
              <a:t>q</a:t>
            </a:r>
            <a:r>
              <a:rPr lang="en-US" sz="1400" dirty="0" smtClean="0">
                <a:latin typeface="Gill Sans MT"/>
                <a:cs typeface="Gill Sans MT"/>
              </a:rPr>
              <a:t> &amp; combustion parameters</a:t>
            </a:r>
            <a:r>
              <a:rPr lang="en-US" sz="1400" b="1" dirty="0" smtClean="0">
                <a:latin typeface="Gill Sans MT"/>
                <a:cs typeface="Gill Sans MT"/>
              </a:rPr>
              <a:t> </a:t>
            </a:r>
            <a:r>
              <a:rPr lang="en-US" sz="1400" b="1" dirty="0">
                <a:latin typeface="Gill Sans MT"/>
                <a:cs typeface="Gill Sans MT"/>
              </a:rPr>
              <a:t>g</a:t>
            </a:r>
            <a:r>
              <a:rPr lang="en-US" sz="1400" dirty="0" smtClean="0">
                <a:latin typeface="Gill Sans MT"/>
                <a:cs typeface="Gill Sans MT"/>
              </a:rPr>
              <a:t>:</a:t>
            </a:r>
            <a:endParaRPr lang="en-US" sz="1400" dirty="0">
              <a:latin typeface="Gill Sans MT"/>
              <a:cs typeface="Gill Sans MT"/>
            </a:endParaRPr>
          </a:p>
        </p:txBody>
      </p:sp>
      <p:sp>
        <p:nvSpPr>
          <p:cNvPr id="3" name="Rounded Rectangle 2"/>
          <p:cNvSpPr/>
          <p:nvPr/>
        </p:nvSpPr>
        <p:spPr bwMode="auto">
          <a:xfrm>
            <a:off x="4343400" y="5334000"/>
            <a:ext cx="3886200" cy="762000"/>
          </a:xfrm>
          <a:prstGeom prst="roundRect">
            <a:avLst/>
          </a:prstGeom>
          <a:solidFill>
            <a:srgbClr val="FFB11D">
              <a:alpha val="25000"/>
            </a:srgb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2362200" y="4953000"/>
            <a:ext cx="182496" cy="217756"/>
          </a:xfrm>
          <a:prstGeom prst="roundRect">
            <a:avLst/>
          </a:prstGeom>
          <a:solidFill>
            <a:srgbClr val="0000FF">
              <a:alpha val="27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133600" y="5421044"/>
            <a:ext cx="182496" cy="217756"/>
          </a:xfrm>
          <a:prstGeom prst="roundRect">
            <a:avLst/>
          </a:prstGeom>
          <a:solidFill>
            <a:srgbClr val="0000FF">
              <a:alpha val="27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65704" y="4419600"/>
            <a:ext cx="182496" cy="217756"/>
          </a:xfrm>
          <a:prstGeom prst="roundRect">
            <a:avLst/>
          </a:prstGeom>
          <a:solidFill>
            <a:srgbClr val="0000FF">
              <a:alpha val="27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4495800" y="4038600"/>
            <a:ext cx="182496" cy="217756"/>
          </a:xfrm>
          <a:prstGeom prst="roundRect">
            <a:avLst/>
          </a:prstGeom>
          <a:solidFill>
            <a:srgbClr val="0000FF">
              <a:alpha val="27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framework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08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4" y="1984598"/>
            <a:ext cx="4315828" cy="62187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89710" y="1636458"/>
            <a:ext cx="4751191" cy="4387953"/>
          </a:xfrm>
        </p:spPr>
        <p:txBody>
          <a:bodyPr>
            <a:normAutofit/>
          </a:bodyPr>
          <a:lstStyle/>
          <a:p>
            <a:r>
              <a:rPr lang="en-US" dirty="0" smtClean="0"/>
              <a:t>State equation</a:t>
            </a:r>
          </a:p>
          <a:p>
            <a:endParaRPr lang="en-US" dirty="0"/>
          </a:p>
          <a:p>
            <a:r>
              <a:rPr lang="en-US" dirty="0" smtClean="0"/>
              <a:t>Objective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Here</a:t>
            </a:r>
            <a:r>
              <a:rPr lang="en-US" dirty="0"/>
              <a:t>,                  </a:t>
            </a:r>
            <a:r>
              <a:rPr lang="en-US" dirty="0" smtClean="0"/>
              <a:t>and                                             </a:t>
            </a:r>
            <a:r>
              <a:rPr lang="en-US" dirty="0"/>
              <a:t>a simple </a:t>
            </a:r>
            <a:r>
              <a:rPr lang="en-US" b="1" dirty="0"/>
              <a:t>energy</a:t>
            </a:r>
            <a:r>
              <a:rPr lang="en-US" dirty="0"/>
              <a:t> </a:t>
            </a:r>
            <a:r>
              <a:rPr lang="en-US" b="1" dirty="0"/>
              <a:t>norm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Forming the Lagrange function</a:t>
            </a:r>
          </a:p>
          <a:p>
            <a:pPr lvl="1"/>
            <a:r>
              <a:rPr lang="en-US" dirty="0" smtClean="0"/>
              <a:t>Transforms the constrained optimization to an unconstrained system</a:t>
            </a:r>
          </a:p>
          <a:p>
            <a:pPr lvl="1"/>
            <a:endParaRPr lang="en-US" dirty="0"/>
          </a:p>
          <a:p>
            <a:pPr marL="216100" lvl="1" indent="0">
              <a:buNone/>
            </a:pP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optimization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2186843">
            <a:off x="6578351" y="3074400"/>
            <a:ext cx="522111" cy="19392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86843">
            <a:off x="6232382" y="2881770"/>
            <a:ext cx="1209332" cy="58755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86843">
            <a:off x="5796611" y="2571335"/>
            <a:ext cx="2048096" cy="1176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86843">
            <a:off x="5361918" y="2210751"/>
            <a:ext cx="2907634" cy="1889689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186843">
            <a:off x="4860292" y="1921396"/>
            <a:ext cx="3855410" cy="24570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65548" y="1243933"/>
            <a:ext cx="1560616" cy="3653236"/>
          </a:xfrm>
          <a:custGeom>
            <a:avLst/>
            <a:gdLst>
              <a:gd name="connsiteX0" fmla="*/ 28705 w 1560616"/>
              <a:gd name="connsiteY0" fmla="*/ 0 h 3653236"/>
              <a:gd name="connsiteX1" fmla="*/ 2519 w 1560616"/>
              <a:gd name="connsiteY1" fmla="*/ 353539 h 3653236"/>
              <a:gd name="connsiteX2" fmla="*/ 2519 w 1560616"/>
              <a:gd name="connsiteY2" fmla="*/ 746360 h 3653236"/>
              <a:gd name="connsiteX3" fmla="*/ 15612 w 1560616"/>
              <a:gd name="connsiteY3" fmla="*/ 982053 h 3653236"/>
              <a:gd name="connsiteX4" fmla="*/ 54892 w 1560616"/>
              <a:gd name="connsiteY4" fmla="*/ 1335592 h 3653236"/>
              <a:gd name="connsiteX5" fmla="*/ 198917 w 1560616"/>
              <a:gd name="connsiteY5" fmla="*/ 1885541 h 3653236"/>
              <a:gd name="connsiteX6" fmla="*/ 644088 w 1560616"/>
              <a:gd name="connsiteY6" fmla="*/ 2684277 h 3653236"/>
              <a:gd name="connsiteX7" fmla="*/ 1560616 w 1560616"/>
              <a:gd name="connsiteY7" fmla="*/ 3653236 h 36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16" h="3653236">
                <a:moveTo>
                  <a:pt x="28705" y="0"/>
                </a:moveTo>
                <a:cubicBezTo>
                  <a:pt x="17794" y="114573"/>
                  <a:pt x="6883" y="229146"/>
                  <a:pt x="2519" y="353539"/>
                </a:cubicBezTo>
                <a:cubicBezTo>
                  <a:pt x="-1845" y="477932"/>
                  <a:pt x="337" y="641608"/>
                  <a:pt x="2519" y="746360"/>
                </a:cubicBezTo>
                <a:cubicBezTo>
                  <a:pt x="4701" y="851112"/>
                  <a:pt x="6883" y="883848"/>
                  <a:pt x="15612" y="982053"/>
                </a:cubicBezTo>
                <a:cubicBezTo>
                  <a:pt x="24341" y="1080258"/>
                  <a:pt x="24341" y="1185011"/>
                  <a:pt x="54892" y="1335592"/>
                </a:cubicBezTo>
                <a:cubicBezTo>
                  <a:pt x="85443" y="1486173"/>
                  <a:pt x="100718" y="1660760"/>
                  <a:pt x="198917" y="1885541"/>
                </a:cubicBezTo>
                <a:cubicBezTo>
                  <a:pt x="297116" y="2110322"/>
                  <a:pt x="417138" y="2389661"/>
                  <a:pt x="644088" y="2684277"/>
                </a:cubicBezTo>
                <a:cubicBezTo>
                  <a:pt x="871038" y="2978893"/>
                  <a:pt x="1560616" y="3653236"/>
                  <a:pt x="1560616" y="3653236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39591" y="45960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latin typeface="+mn-lt"/>
              </a:rPr>
              <a:t>Objective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989" y="94277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0098A1"/>
                </a:solidFill>
                <a:latin typeface="+mn-lt"/>
              </a:rPr>
              <a:t>State equation (constraint)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015" y="5682808"/>
            <a:ext cx="3913163" cy="868819"/>
          </a:xfrm>
          <a:prstGeom prst="rect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/>
          <p:cNvSpPr txBox="1"/>
          <p:nvPr/>
        </p:nvSpPr>
        <p:spPr>
          <a:xfrm>
            <a:off x="24903672" y="5705002"/>
            <a:ext cx="241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dirty="0" smtClean="0"/>
              <a:t> : state variable</a:t>
            </a:r>
          </a:p>
          <a:p>
            <a:r>
              <a:rPr lang="en-US" sz="2000" dirty="0" smtClean="0"/>
              <a:t>g : model parameters   </a:t>
            </a:r>
            <a:endParaRPr lang="en-US" sz="2000" dirty="0"/>
          </a:p>
        </p:txBody>
      </p:sp>
      <p:sp>
        <p:nvSpPr>
          <p:cNvPr id="24" name="Left Brace 23"/>
          <p:cNvSpPr/>
          <p:nvPr/>
        </p:nvSpPr>
        <p:spPr>
          <a:xfrm>
            <a:off x="24700474" y="5738861"/>
            <a:ext cx="237061" cy="7958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24541" y="15058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b="1" dirty="0">
                <a:latin typeface="+mn-lt"/>
              </a:rPr>
              <a:t>q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state variable</a:t>
            </a:r>
          </a:p>
          <a:p>
            <a:r>
              <a:rPr lang="en-US" sz="1400" b="1" dirty="0"/>
              <a:t>f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forcing </a:t>
            </a:r>
            <a:r>
              <a:rPr lang="en-US" sz="1400" dirty="0" err="1" smtClean="0">
                <a:latin typeface="+mn-lt"/>
              </a:rPr>
              <a:t>fucntion</a:t>
            </a:r>
            <a:endParaRPr lang="en-US" sz="1400" dirty="0" smtClean="0">
              <a:latin typeface="+mn-lt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415694" y="163675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82" y="2875401"/>
            <a:ext cx="2553043" cy="566776"/>
          </a:xfrm>
          <a:prstGeom prst="rect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0" name="Rounded Rectangle 29"/>
          <p:cNvSpPr/>
          <p:nvPr/>
        </p:nvSpPr>
        <p:spPr>
          <a:xfrm>
            <a:off x="1872537" y="2938276"/>
            <a:ext cx="691537" cy="503901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791224" y="3461942"/>
            <a:ext cx="816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accent3"/>
                </a:solidFill>
              </a:rPr>
              <a:t>Final </a:t>
            </a:r>
            <a:r>
              <a:rPr lang="en-US" sz="1200" dirty="0" smtClean="0">
                <a:solidFill>
                  <a:schemeClr val="accent3"/>
                </a:solidFill>
              </a:rPr>
              <a:t>time</a:t>
            </a: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57236" y="3451386"/>
            <a:ext cx="1176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chemeClr val="tx2"/>
                </a:solidFill>
              </a:rPr>
              <a:t>Integrated</a:t>
            </a:r>
            <a:r>
              <a:rPr lang="en-US" sz="1200" dirty="0" smtClean="0">
                <a:solidFill>
                  <a:schemeClr val="tx2"/>
                </a:solidFill>
              </a:rPr>
              <a:t> time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717025" y="2875401"/>
            <a:ext cx="1136100" cy="566776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4" name="Picture 43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37" y="3973929"/>
            <a:ext cx="1016000" cy="215900"/>
          </a:xfrm>
          <a:prstGeom prst="rect">
            <a:avLst/>
          </a:prstGeom>
        </p:spPr>
      </p:pic>
      <p:pic>
        <p:nvPicPr>
          <p:cNvPr id="45" name="Picture 44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31" y="3973929"/>
            <a:ext cx="21209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69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24" y="1984598"/>
            <a:ext cx="4315828" cy="621877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89710" y="1597176"/>
            <a:ext cx="4751191" cy="4387953"/>
          </a:xfrm>
        </p:spPr>
        <p:txBody>
          <a:bodyPr/>
          <a:lstStyle/>
          <a:p>
            <a:r>
              <a:rPr lang="en-US" dirty="0" smtClean="0"/>
              <a:t>State equation</a:t>
            </a:r>
          </a:p>
          <a:p>
            <a:endParaRPr lang="en-US" dirty="0"/>
          </a:p>
          <a:p>
            <a:r>
              <a:rPr lang="en-US" dirty="0" smtClean="0"/>
              <a:t>Objective function</a:t>
            </a:r>
          </a:p>
          <a:p>
            <a:endParaRPr lang="en-US" dirty="0"/>
          </a:p>
          <a:p>
            <a:r>
              <a:rPr lang="en-US" dirty="0" smtClean="0"/>
              <a:t>Forming the Lagrange function</a:t>
            </a:r>
            <a:endParaRPr lang="en-US" dirty="0"/>
          </a:p>
          <a:p>
            <a:r>
              <a:rPr lang="en-US" dirty="0" smtClean="0"/>
              <a:t>Setting the variation </a:t>
            </a:r>
            <a:r>
              <a:rPr lang="en-US" dirty="0" err="1" smtClean="0"/>
              <a:t>w.r.t</a:t>
            </a:r>
            <a:r>
              <a:rPr lang="en-US" dirty="0" smtClean="0"/>
              <a:t> state variable to zero      </a:t>
            </a:r>
            <a:r>
              <a:rPr lang="en-US" dirty="0" err="1" smtClean="0"/>
              <a:t>adjoint</a:t>
            </a:r>
            <a:r>
              <a:rPr lang="en-US" dirty="0" smtClean="0"/>
              <a:t> equation</a:t>
            </a:r>
          </a:p>
          <a:p>
            <a:endParaRPr lang="en-US" dirty="0"/>
          </a:p>
          <a:p>
            <a:pPr marL="216100" lvl="1" indent="0">
              <a:buNone/>
            </a:pP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optimization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2186843">
            <a:off x="6578351" y="3074400"/>
            <a:ext cx="522111" cy="19392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86843">
            <a:off x="6232382" y="2881770"/>
            <a:ext cx="1209332" cy="58755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86843">
            <a:off x="5796611" y="2571335"/>
            <a:ext cx="2048096" cy="1176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86843">
            <a:off x="5361918" y="2210751"/>
            <a:ext cx="2907634" cy="1889689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186843">
            <a:off x="4860292" y="1921396"/>
            <a:ext cx="3855410" cy="24570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65548" y="1243933"/>
            <a:ext cx="1560616" cy="3653236"/>
          </a:xfrm>
          <a:custGeom>
            <a:avLst/>
            <a:gdLst>
              <a:gd name="connsiteX0" fmla="*/ 28705 w 1560616"/>
              <a:gd name="connsiteY0" fmla="*/ 0 h 3653236"/>
              <a:gd name="connsiteX1" fmla="*/ 2519 w 1560616"/>
              <a:gd name="connsiteY1" fmla="*/ 353539 h 3653236"/>
              <a:gd name="connsiteX2" fmla="*/ 2519 w 1560616"/>
              <a:gd name="connsiteY2" fmla="*/ 746360 h 3653236"/>
              <a:gd name="connsiteX3" fmla="*/ 15612 w 1560616"/>
              <a:gd name="connsiteY3" fmla="*/ 982053 h 3653236"/>
              <a:gd name="connsiteX4" fmla="*/ 54892 w 1560616"/>
              <a:gd name="connsiteY4" fmla="*/ 1335592 h 3653236"/>
              <a:gd name="connsiteX5" fmla="*/ 198917 w 1560616"/>
              <a:gd name="connsiteY5" fmla="*/ 1885541 h 3653236"/>
              <a:gd name="connsiteX6" fmla="*/ 644088 w 1560616"/>
              <a:gd name="connsiteY6" fmla="*/ 2684277 h 3653236"/>
              <a:gd name="connsiteX7" fmla="*/ 1560616 w 1560616"/>
              <a:gd name="connsiteY7" fmla="*/ 3653236 h 36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16" h="3653236">
                <a:moveTo>
                  <a:pt x="28705" y="0"/>
                </a:moveTo>
                <a:cubicBezTo>
                  <a:pt x="17794" y="114573"/>
                  <a:pt x="6883" y="229146"/>
                  <a:pt x="2519" y="353539"/>
                </a:cubicBezTo>
                <a:cubicBezTo>
                  <a:pt x="-1845" y="477932"/>
                  <a:pt x="337" y="641608"/>
                  <a:pt x="2519" y="746360"/>
                </a:cubicBezTo>
                <a:cubicBezTo>
                  <a:pt x="4701" y="851112"/>
                  <a:pt x="6883" y="883848"/>
                  <a:pt x="15612" y="982053"/>
                </a:cubicBezTo>
                <a:cubicBezTo>
                  <a:pt x="24341" y="1080258"/>
                  <a:pt x="24341" y="1185011"/>
                  <a:pt x="54892" y="1335592"/>
                </a:cubicBezTo>
                <a:cubicBezTo>
                  <a:pt x="85443" y="1486173"/>
                  <a:pt x="100718" y="1660760"/>
                  <a:pt x="198917" y="1885541"/>
                </a:cubicBezTo>
                <a:cubicBezTo>
                  <a:pt x="297116" y="2110322"/>
                  <a:pt x="417138" y="2389661"/>
                  <a:pt x="644088" y="2684277"/>
                </a:cubicBezTo>
                <a:cubicBezTo>
                  <a:pt x="871038" y="2978893"/>
                  <a:pt x="1560616" y="3653236"/>
                  <a:pt x="1560616" y="3653236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39591" y="45960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latin typeface="+mn-lt"/>
              </a:rPr>
              <a:t>Objective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989" y="94277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0098A1"/>
                </a:solidFill>
                <a:latin typeface="+mn-lt"/>
              </a:rPr>
              <a:t>State equation (constraint)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5015" y="5682808"/>
            <a:ext cx="3913163" cy="868819"/>
          </a:xfrm>
          <a:prstGeom prst="rect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/>
          <p:cNvSpPr txBox="1"/>
          <p:nvPr/>
        </p:nvSpPr>
        <p:spPr>
          <a:xfrm>
            <a:off x="24903672" y="5705002"/>
            <a:ext cx="241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dirty="0" smtClean="0"/>
              <a:t> : state variable</a:t>
            </a:r>
          </a:p>
          <a:p>
            <a:r>
              <a:rPr lang="en-US" sz="2000" dirty="0" smtClean="0"/>
              <a:t>g : model parameters   </a:t>
            </a:r>
            <a:endParaRPr lang="en-US" sz="2000" dirty="0"/>
          </a:p>
        </p:txBody>
      </p:sp>
      <p:sp>
        <p:nvSpPr>
          <p:cNvPr id="24" name="Left Brace 23"/>
          <p:cNvSpPr/>
          <p:nvPr/>
        </p:nvSpPr>
        <p:spPr>
          <a:xfrm>
            <a:off x="24700474" y="5738861"/>
            <a:ext cx="237061" cy="7958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415694" y="163675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082" y="2875401"/>
            <a:ext cx="2553043" cy="566776"/>
          </a:xfrm>
          <a:prstGeom prst="rect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1" name="Rounded Rectangle 30"/>
          <p:cNvSpPr/>
          <p:nvPr/>
        </p:nvSpPr>
        <p:spPr>
          <a:xfrm>
            <a:off x="1872537" y="2938276"/>
            <a:ext cx="691537" cy="503901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2717025" y="2875401"/>
            <a:ext cx="1136100" cy="566776"/>
          </a:xfrm>
          <a:prstGeom prst="round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24541" y="15058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b="1" dirty="0">
                <a:latin typeface="+mn-lt"/>
              </a:rPr>
              <a:t>q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state variable</a:t>
            </a:r>
          </a:p>
          <a:p>
            <a:r>
              <a:rPr lang="en-US" sz="1400" b="1" dirty="0"/>
              <a:t>f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forcing </a:t>
            </a:r>
            <a:r>
              <a:rPr lang="en-US" sz="1400" dirty="0" err="1" smtClean="0">
                <a:latin typeface="+mn-lt"/>
              </a:rPr>
              <a:t>fucntion</a:t>
            </a:r>
            <a:endParaRPr lang="en-US" sz="1400" dirty="0" smtClean="0">
              <a:latin typeface="+mn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90260" y="4425783"/>
            <a:ext cx="342628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4596006"/>
            <a:ext cx="3035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05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89710" y="1597176"/>
            <a:ext cx="4751191" cy="4387953"/>
          </a:xfrm>
        </p:spPr>
        <p:txBody>
          <a:bodyPr/>
          <a:lstStyle/>
          <a:p>
            <a:r>
              <a:rPr lang="en-US" dirty="0" smtClean="0"/>
              <a:t>State equation</a:t>
            </a:r>
          </a:p>
          <a:p>
            <a:endParaRPr lang="en-US" dirty="0"/>
          </a:p>
          <a:p>
            <a:r>
              <a:rPr lang="en-US" dirty="0" smtClean="0"/>
              <a:t>Objective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</a:t>
            </a:r>
            <a:r>
              <a:rPr lang="en-US" dirty="0" err="1" smtClean="0"/>
              <a:t>djoint</a:t>
            </a:r>
            <a:r>
              <a:rPr lang="en-US" dirty="0" smtClean="0"/>
              <a:t> equation</a:t>
            </a:r>
          </a:p>
          <a:p>
            <a:endParaRPr lang="en-US" dirty="0"/>
          </a:p>
          <a:p>
            <a:r>
              <a:rPr lang="en-US" dirty="0" smtClean="0"/>
              <a:t>Derivative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16100" lvl="1" indent="0">
              <a:buNone/>
            </a:pPr>
            <a:endParaRPr lang="en-US" dirty="0" smtClean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Formulating the optimization problem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Oval 9"/>
          <p:cNvSpPr/>
          <p:nvPr/>
        </p:nvSpPr>
        <p:spPr>
          <a:xfrm rot="2186843">
            <a:off x="6578351" y="3074400"/>
            <a:ext cx="522111" cy="193925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2186843">
            <a:off x="6232382" y="2881770"/>
            <a:ext cx="1209332" cy="587550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2186843">
            <a:off x="5796611" y="2571335"/>
            <a:ext cx="2048096" cy="1176501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2186843">
            <a:off x="5361918" y="2210751"/>
            <a:ext cx="2907634" cy="1889689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186843">
            <a:off x="4860292" y="1921396"/>
            <a:ext cx="3855410" cy="2457062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6465548" y="1243933"/>
            <a:ext cx="1560616" cy="3653236"/>
          </a:xfrm>
          <a:custGeom>
            <a:avLst/>
            <a:gdLst>
              <a:gd name="connsiteX0" fmla="*/ 28705 w 1560616"/>
              <a:gd name="connsiteY0" fmla="*/ 0 h 3653236"/>
              <a:gd name="connsiteX1" fmla="*/ 2519 w 1560616"/>
              <a:gd name="connsiteY1" fmla="*/ 353539 h 3653236"/>
              <a:gd name="connsiteX2" fmla="*/ 2519 w 1560616"/>
              <a:gd name="connsiteY2" fmla="*/ 746360 h 3653236"/>
              <a:gd name="connsiteX3" fmla="*/ 15612 w 1560616"/>
              <a:gd name="connsiteY3" fmla="*/ 982053 h 3653236"/>
              <a:gd name="connsiteX4" fmla="*/ 54892 w 1560616"/>
              <a:gd name="connsiteY4" fmla="*/ 1335592 h 3653236"/>
              <a:gd name="connsiteX5" fmla="*/ 198917 w 1560616"/>
              <a:gd name="connsiteY5" fmla="*/ 1885541 h 3653236"/>
              <a:gd name="connsiteX6" fmla="*/ 644088 w 1560616"/>
              <a:gd name="connsiteY6" fmla="*/ 2684277 h 3653236"/>
              <a:gd name="connsiteX7" fmla="*/ 1560616 w 1560616"/>
              <a:gd name="connsiteY7" fmla="*/ 3653236 h 3653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0616" h="3653236">
                <a:moveTo>
                  <a:pt x="28705" y="0"/>
                </a:moveTo>
                <a:cubicBezTo>
                  <a:pt x="17794" y="114573"/>
                  <a:pt x="6883" y="229146"/>
                  <a:pt x="2519" y="353539"/>
                </a:cubicBezTo>
                <a:cubicBezTo>
                  <a:pt x="-1845" y="477932"/>
                  <a:pt x="337" y="641608"/>
                  <a:pt x="2519" y="746360"/>
                </a:cubicBezTo>
                <a:cubicBezTo>
                  <a:pt x="4701" y="851112"/>
                  <a:pt x="6883" y="883848"/>
                  <a:pt x="15612" y="982053"/>
                </a:cubicBezTo>
                <a:cubicBezTo>
                  <a:pt x="24341" y="1080258"/>
                  <a:pt x="24341" y="1185011"/>
                  <a:pt x="54892" y="1335592"/>
                </a:cubicBezTo>
                <a:cubicBezTo>
                  <a:pt x="85443" y="1486173"/>
                  <a:pt x="100718" y="1660760"/>
                  <a:pt x="198917" y="1885541"/>
                </a:cubicBezTo>
                <a:cubicBezTo>
                  <a:pt x="297116" y="2110322"/>
                  <a:pt x="417138" y="2389661"/>
                  <a:pt x="644088" y="2684277"/>
                </a:cubicBezTo>
                <a:cubicBezTo>
                  <a:pt x="871038" y="2978893"/>
                  <a:pt x="1560616" y="3653236"/>
                  <a:pt x="1560616" y="3653236"/>
                </a:cubicBezTo>
              </a:path>
            </a:pathLst>
          </a:cu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39591" y="4596006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latin typeface="+mn-lt"/>
              </a:rPr>
              <a:t>Objective function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989" y="942770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dirty="0" smtClean="0">
                <a:solidFill>
                  <a:srgbClr val="0098A1"/>
                </a:solidFill>
                <a:latin typeface="+mn-lt"/>
              </a:rPr>
              <a:t>State equation (constraint)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5015" y="5682808"/>
            <a:ext cx="3913163" cy="868819"/>
          </a:xfrm>
          <a:prstGeom prst="rect">
            <a:avLst/>
          </a:prstGeom>
          <a:ln w="3175" cmpd="sng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3" name="TextBox 22"/>
          <p:cNvSpPr txBox="1"/>
          <p:nvPr/>
        </p:nvSpPr>
        <p:spPr>
          <a:xfrm>
            <a:off x="24903672" y="5705002"/>
            <a:ext cx="24149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dirty="0" smtClean="0"/>
              <a:t> : state variable</a:t>
            </a:r>
          </a:p>
          <a:p>
            <a:r>
              <a:rPr lang="en-US" sz="2000" dirty="0" smtClean="0"/>
              <a:t>g : model parameters   </a:t>
            </a:r>
            <a:endParaRPr lang="en-US" sz="2000" dirty="0"/>
          </a:p>
        </p:txBody>
      </p:sp>
      <p:sp>
        <p:nvSpPr>
          <p:cNvPr id="24" name="Left Brace 23"/>
          <p:cNvSpPr/>
          <p:nvPr/>
        </p:nvSpPr>
        <p:spPr>
          <a:xfrm>
            <a:off x="24700474" y="5738861"/>
            <a:ext cx="237061" cy="7958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6310946" y="1715318"/>
            <a:ext cx="0" cy="261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19321" y="2077223"/>
            <a:ext cx="43999" cy="2535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366976" y="2465316"/>
            <a:ext cx="61811" cy="23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6415694" y="163675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410978" y="1959376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432448" y="233437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6493197" y="268318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580132" y="3031994"/>
            <a:ext cx="109728" cy="104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467004" y="2801032"/>
            <a:ext cx="61811" cy="2320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541" y="1505814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400" b="1" dirty="0">
                <a:latin typeface="+mn-lt"/>
              </a:rPr>
              <a:t>q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state variable</a:t>
            </a:r>
          </a:p>
          <a:p>
            <a:r>
              <a:rPr lang="en-US" sz="1400" b="1" dirty="0">
                <a:latin typeface="+mn-lt"/>
              </a:rPr>
              <a:t>g</a:t>
            </a:r>
            <a:r>
              <a:rPr lang="en-US" sz="1400" b="1" dirty="0" smtClean="0">
                <a:latin typeface="+mn-lt"/>
              </a:rPr>
              <a:t>, </a:t>
            </a:r>
            <a:r>
              <a:rPr lang="en-US" sz="1400" dirty="0" smtClean="0">
                <a:latin typeface="+mn-lt"/>
              </a:rPr>
              <a:t>model/control parameters</a:t>
            </a:r>
          </a:p>
        </p:txBody>
      </p:sp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8" y="2062462"/>
            <a:ext cx="2247900" cy="431800"/>
          </a:xfrm>
          <a:prstGeom prst="rect">
            <a:avLst/>
          </a:prstGeom>
        </p:spPr>
      </p:pic>
      <p:pic>
        <p:nvPicPr>
          <p:cNvPr id="43" name="Picture 4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2" y="2900874"/>
            <a:ext cx="3530600" cy="457200"/>
          </a:xfrm>
          <a:prstGeom prst="rect">
            <a:avLst/>
          </a:prstGeom>
        </p:spPr>
      </p:pic>
      <p:pic>
        <p:nvPicPr>
          <p:cNvPr id="41" name="Picture 4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9" y="3721235"/>
            <a:ext cx="3035300" cy="546100"/>
          </a:xfrm>
          <a:prstGeom prst="rect">
            <a:avLst/>
          </a:prstGeom>
        </p:spPr>
      </p:pic>
      <p:pic>
        <p:nvPicPr>
          <p:cNvPr id="42" name="Picture 4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541" y="4656410"/>
            <a:ext cx="2540000" cy="52070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559464" y="5682808"/>
            <a:ext cx="2087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</a:rPr>
              <a:t>In effect normalizes the forcing function</a:t>
            </a:r>
            <a:endParaRPr lang="en-US" sz="14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267202" y="5261187"/>
            <a:ext cx="0" cy="421621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56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824C1-3EE8-44DD-B34C-9B389D476C0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84986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3366FF"/>
                </a:solidFill>
                <a:latin typeface="Gill Sans MT"/>
                <a:cs typeface="Gill Sans MT"/>
              </a:rPr>
              <a:t>Crossflow</a:t>
            </a:r>
            <a:r>
              <a:rPr lang="en-US" dirty="0" smtClean="0">
                <a:solidFill>
                  <a:srgbClr val="3366FF"/>
                </a:solidFill>
                <a:latin typeface="Gill Sans MT"/>
                <a:cs typeface="Gill Sans MT"/>
              </a:rPr>
              <a:t> (air)</a:t>
            </a:r>
            <a:endParaRPr lang="en-US" dirty="0">
              <a:solidFill>
                <a:srgbClr val="3366FF"/>
              </a:solidFill>
              <a:latin typeface="Gill Sans MT"/>
              <a:cs typeface="Gill Sans M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30868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8000"/>
                </a:solidFill>
                <a:latin typeface="Gill Sans MT"/>
                <a:cs typeface="Gill Sans MT"/>
              </a:rPr>
              <a:t>Jet  (fuel)</a:t>
            </a:r>
            <a:endParaRPr lang="en-US" dirty="0">
              <a:solidFill>
                <a:srgbClr val="008000"/>
              </a:solidFill>
              <a:latin typeface="Gill Sans MT"/>
              <a:cs typeface="Gill Sans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25926" y="849868"/>
            <a:ext cx="390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Laminar boundary layer over a flat plate</a:t>
            </a:r>
            <a:endParaRPr lang="en-US" dirty="0">
              <a:latin typeface="Gill Sans MT"/>
              <a:cs typeface="Gill Sans M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25926" y="1230868"/>
            <a:ext cx="427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/>
                <a:cs typeface="Gill Sans MT"/>
              </a:rPr>
              <a:t>Laminar circular jet in wall normal direction</a:t>
            </a:r>
            <a:endParaRPr lang="en-US" dirty="0">
              <a:latin typeface="Gill Sans MT"/>
              <a:cs typeface="Gill Sans MT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6357139" cy="4068568"/>
          </a:xfrm>
          <a:prstGeom prst="rect">
            <a:avLst/>
          </a:prstGeom>
        </p:spPr>
      </p:pic>
      <p:sp>
        <p:nvSpPr>
          <p:cNvPr id="25" name="Up Arrow 24"/>
          <p:cNvSpPr/>
          <p:nvPr/>
        </p:nvSpPr>
        <p:spPr bwMode="auto">
          <a:xfrm>
            <a:off x="2209800" y="5105400"/>
            <a:ext cx="381000" cy="838200"/>
          </a:xfrm>
          <a:prstGeom prst="upArrow">
            <a:avLst/>
          </a:prstGeom>
          <a:solidFill>
            <a:srgbClr val="008000"/>
          </a:solidFill>
          <a:ln w="635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6" name="Right Arrow 25"/>
          <p:cNvSpPr/>
          <p:nvPr/>
        </p:nvSpPr>
        <p:spPr bwMode="auto">
          <a:xfrm rot="19774668">
            <a:off x="254364" y="3213995"/>
            <a:ext cx="975364" cy="381000"/>
          </a:xfrm>
          <a:prstGeom prst="rightArrow">
            <a:avLst/>
          </a:prstGeom>
          <a:solidFill>
            <a:srgbClr val="3366FF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2540126" y="1078468"/>
            <a:ext cx="609600" cy="0"/>
          </a:xfrm>
          <a:prstGeom prst="straightConnector1">
            <a:avLst/>
          </a:prstGeom>
          <a:gradFill rotWithShape="1">
            <a:gsLst>
              <a:gs pos="0">
                <a:schemeClr val="tx1"/>
              </a:gs>
              <a:gs pos="100000">
                <a:srgbClr val="7D7D7D"/>
              </a:gs>
            </a:gsLst>
            <a:lin ang="5400000" scaled="1"/>
          </a:gra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2540126" y="1459468"/>
            <a:ext cx="609600" cy="0"/>
          </a:xfrm>
          <a:prstGeom prst="straightConnector1">
            <a:avLst/>
          </a:prstGeom>
          <a:gradFill rotWithShape="1">
            <a:gsLst>
              <a:gs pos="0">
                <a:schemeClr val="tx1"/>
              </a:gs>
              <a:gs pos="100000">
                <a:srgbClr val="7D7D7D"/>
              </a:gs>
            </a:gsLst>
            <a:lin ang="5400000" scaled="1"/>
          </a:gradFill>
          <a:ln w="635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228600" y="2514600"/>
            <a:ext cx="1497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Gill Sans MT"/>
                <a:cs typeface="Gill Sans MT"/>
              </a:rPr>
              <a:t>Ma = 0.2</a:t>
            </a:r>
          </a:p>
          <a:p>
            <a:r>
              <a:rPr lang="en-US" sz="1400" dirty="0" err="1" smtClean="0">
                <a:latin typeface="Gill Sans MT"/>
                <a:cs typeface="Gill Sans MT"/>
              </a:rPr>
              <a:t>Re</a:t>
            </a:r>
            <a:r>
              <a:rPr lang="en-US" sz="1400" baseline="-25000" dirty="0" err="1" smtClean="0">
                <a:latin typeface="Gill Sans MT"/>
                <a:cs typeface="Gill Sans MT"/>
              </a:rPr>
              <a:t>jet</a:t>
            </a:r>
            <a:r>
              <a:rPr lang="en-US" sz="1400" dirty="0" smtClean="0">
                <a:latin typeface="Gill Sans MT"/>
                <a:cs typeface="Gill Sans MT"/>
              </a:rPr>
              <a:t> </a:t>
            </a:r>
            <a:r>
              <a:rPr lang="en-US" sz="1400" baseline="-25000" dirty="0" smtClean="0">
                <a:latin typeface="Gill Sans MT"/>
                <a:cs typeface="Gill Sans MT"/>
              </a:rPr>
              <a:t>inlet</a:t>
            </a:r>
            <a:r>
              <a:rPr lang="en-US" sz="1400" dirty="0" smtClean="0">
                <a:latin typeface="Gill Sans MT"/>
                <a:cs typeface="Gill Sans MT"/>
              </a:rPr>
              <a:t> = 10,000</a:t>
            </a:r>
            <a:endParaRPr lang="en-US" sz="1400" dirty="0">
              <a:latin typeface="Gill Sans MT"/>
              <a:cs typeface="Gill Sans M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5720" y="6019800"/>
            <a:ext cx="855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 smtClean="0">
                <a:latin typeface="Gill Sans MT"/>
                <a:cs typeface="Gill Sans MT"/>
              </a:rPr>
              <a:t>V</a:t>
            </a:r>
            <a:r>
              <a:rPr lang="en-US" sz="1400" baseline="-25000" dirty="0" err="1" smtClean="0">
                <a:latin typeface="Gill Sans MT"/>
                <a:cs typeface="Gill Sans MT"/>
              </a:rPr>
              <a:t>jet</a:t>
            </a:r>
            <a:r>
              <a:rPr lang="en-US" sz="1400" dirty="0" smtClean="0">
                <a:latin typeface="Gill Sans MT"/>
                <a:cs typeface="Gill Sans MT"/>
              </a:rPr>
              <a:t>/V</a:t>
            </a:r>
            <a:r>
              <a:rPr lang="en-US" sz="1400" baseline="-25000" dirty="0" smtClean="0">
                <a:latin typeface="Gill Sans MT"/>
                <a:cs typeface="Gill Sans MT"/>
              </a:rPr>
              <a:t>∞</a:t>
            </a:r>
            <a:r>
              <a:rPr lang="en-US" sz="1400" dirty="0" smtClean="0">
                <a:latin typeface="Gill Sans MT"/>
                <a:cs typeface="Gill Sans MT"/>
              </a:rPr>
              <a:t>=3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45097"/>
              </p:ext>
            </p:extLst>
          </p:nvPr>
        </p:nvGraphicFramePr>
        <p:xfrm>
          <a:off x="4648200" y="4038600"/>
          <a:ext cx="4191000" cy="17373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47750"/>
                <a:gridCol w="1047750"/>
                <a:gridCol w="1047750"/>
                <a:gridCol w="1047750"/>
              </a:tblGrid>
              <a:tr h="3385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X/D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Y/D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Z/D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dirty="0" smtClean="0"/>
                        <a:t>Size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338593">
                <a:tc>
                  <a:txBody>
                    <a:bodyPr/>
                    <a:lstStyle/>
                    <a:p>
                      <a:r>
                        <a:rPr lang="en-US" dirty="0" smtClean="0"/>
                        <a:t>Grid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  <a:tr h="584421">
                <a:tc>
                  <a:txBody>
                    <a:bodyPr/>
                    <a:lstStyle/>
                    <a:p>
                      <a:r>
                        <a:rPr lang="en-US" dirty="0" smtClean="0"/>
                        <a:t>BC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Periodic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Wall/outflow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Periodic</a:t>
                      </a:r>
                      <a:endParaRPr lang="en-US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209800" y="6330162"/>
            <a:ext cx="514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the reactive case, the fuel is injected at the nozzle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20919</TotalTime>
  <Words>1068</Words>
  <Application>Microsoft Macintosh PowerPoint</Application>
  <PresentationFormat>On-screen Show (4:3)</PresentationFormat>
  <Paragraphs>235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Effect of combustion on the frequency response of jets in crossflow  ERCOFTAC SIG 33 Workshop,  19th June 2017</vt:lpstr>
      <vt:lpstr>Motivation</vt:lpstr>
      <vt:lpstr>Motivation</vt:lpstr>
      <vt:lpstr>Objective</vt:lpstr>
      <vt:lpstr>Numerical framework</vt:lpstr>
      <vt:lpstr>Formulating the optimization problem</vt:lpstr>
      <vt:lpstr>Formulating the optimization problem</vt:lpstr>
      <vt:lpstr>Formulating the optimization problem</vt:lpstr>
      <vt:lpstr>Configuration</vt:lpstr>
      <vt:lpstr>Dominant frequencies </vt:lpstr>
      <vt:lpstr>Dominant frequencies </vt:lpstr>
      <vt:lpstr>Dominant frequencies </vt:lpstr>
      <vt:lpstr>Frequency response</vt:lpstr>
      <vt:lpstr>Response function- Cold case</vt:lpstr>
      <vt:lpstr>Response function- Hot case</vt:lpstr>
      <vt:lpstr>Comparing forcing and response function, St = 0.05</vt:lpstr>
      <vt:lpstr>Outlook and conclusions</vt:lpstr>
      <vt:lpstr>Base flow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Taraneh Sayadi</dc:creator>
  <cp:lastModifiedBy>Taraneh Sayadi</cp:lastModifiedBy>
  <cp:revision>60</cp:revision>
  <dcterms:created xsi:type="dcterms:W3CDTF">2017-05-31T07:23:31Z</dcterms:created>
  <dcterms:modified xsi:type="dcterms:W3CDTF">2017-06-19T14:04:45Z</dcterms:modified>
</cp:coreProperties>
</file>