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3" r:id="rId3"/>
  </p:sldMasterIdLst>
  <p:notesMasterIdLst>
    <p:notesMasterId r:id="rId51"/>
  </p:notesMasterIdLst>
  <p:sldIdLst>
    <p:sldId id="311" r:id="rId4"/>
    <p:sldId id="312" r:id="rId5"/>
    <p:sldId id="313" r:id="rId6"/>
    <p:sldId id="314" r:id="rId7"/>
    <p:sldId id="315" r:id="rId8"/>
    <p:sldId id="316" r:id="rId9"/>
    <p:sldId id="317" r:id="rId10"/>
    <p:sldId id="318" r:id="rId11"/>
    <p:sldId id="319" r:id="rId12"/>
    <p:sldId id="320" r:id="rId13"/>
    <p:sldId id="321" r:id="rId14"/>
    <p:sldId id="322" r:id="rId15"/>
    <p:sldId id="323" r:id="rId16"/>
    <p:sldId id="324" r:id="rId17"/>
    <p:sldId id="325" r:id="rId18"/>
    <p:sldId id="326" r:id="rId19"/>
    <p:sldId id="327" r:id="rId20"/>
    <p:sldId id="328" r:id="rId21"/>
    <p:sldId id="329" r:id="rId22"/>
    <p:sldId id="330" r:id="rId23"/>
    <p:sldId id="331" r:id="rId24"/>
    <p:sldId id="332" r:id="rId25"/>
    <p:sldId id="333" r:id="rId26"/>
    <p:sldId id="334" r:id="rId27"/>
    <p:sldId id="335" r:id="rId28"/>
    <p:sldId id="336" r:id="rId29"/>
    <p:sldId id="337" r:id="rId30"/>
    <p:sldId id="338" r:id="rId31"/>
    <p:sldId id="339" r:id="rId32"/>
    <p:sldId id="340" r:id="rId33"/>
    <p:sldId id="341" r:id="rId34"/>
    <p:sldId id="342" r:id="rId35"/>
    <p:sldId id="343" r:id="rId36"/>
    <p:sldId id="344" r:id="rId37"/>
    <p:sldId id="345" r:id="rId38"/>
    <p:sldId id="346" r:id="rId39"/>
    <p:sldId id="347" r:id="rId40"/>
    <p:sldId id="348" r:id="rId41"/>
    <p:sldId id="349" r:id="rId42"/>
    <p:sldId id="350" r:id="rId43"/>
    <p:sldId id="351" r:id="rId44"/>
    <p:sldId id="352" r:id="rId45"/>
    <p:sldId id="353" r:id="rId46"/>
    <p:sldId id="354" r:id="rId47"/>
    <p:sldId id="355" r:id="rId48"/>
    <p:sldId id="356" r:id="rId49"/>
    <p:sldId id="357" r:id="rId50"/>
  </p:sldIdLst>
  <p:sldSz cx="12192000" cy="6858000"/>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viewProps" Target="viewProps.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8" Type="http://schemas.openxmlformats.org/officeDocument/2006/relationships/slide" Target="slides/slide5.xml"/><Relationship Id="rId51"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8D4E2A-6956-4EF3-B1FA-F62FCBEC38F8}" type="datetimeFigureOut">
              <a:rPr lang="bg-BG" smtClean="0"/>
              <a:t>7.5.2021 г.</a:t>
            </a:fld>
            <a:endParaRPr lang="bg-B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bg-B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D06D63-73C1-447B-B0D2-30AECED4B97E}" type="slidenum">
              <a:rPr lang="bg-BG" smtClean="0"/>
              <a:t>‹#›</a:t>
            </a:fld>
            <a:endParaRPr lang="bg-BG"/>
          </a:p>
        </p:txBody>
      </p:sp>
    </p:spTree>
    <p:extLst>
      <p:ext uri="{BB962C8B-B14F-4D97-AF65-F5344CB8AC3E}">
        <p14:creationId xmlns:p14="http://schemas.microsoft.com/office/powerpoint/2010/main" val="1467080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cbc3e8b4fc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39" name="Google Shape;539;gcbc3e8b4f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ce939cf3ae_0_331: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01" name="Google Shape;601;gce939cf3ae_0_331:notes"/>
          <p:cNvSpPr/>
          <p:nvPr/>
        </p:nvSpPr>
        <p:spPr>
          <a:xfrm>
            <a:off x="685800" y="4343400"/>
            <a:ext cx="5486400" cy="4114800"/>
          </a:xfrm>
          <a:prstGeom prst="rect">
            <a:avLst/>
          </a:prstGeom>
          <a:no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602" name="Google Shape;602;gce939cf3ae_0_331:notes"/>
          <p:cNvSpPr txBox="1">
            <a:spLocks noGrp="1"/>
          </p:cNvSpPr>
          <p:nvPr>
            <p:ph type="body" idx="1"/>
          </p:nvPr>
        </p:nvSpPr>
        <p:spPr>
          <a:xfrm>
            <a:off x="685800" y="4343400"/>
            <a:ext cx="5480100" cy="4108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gce939cf3ae_0_342: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08" name="Google Shape;608;gce939cf3ae_0_342:notes"/>
          <p:cNvSpPr/>
          <p:nvPr/>
        </p:nvSpPr>
        <p:spPr>
          <a:xfrm>
            <a:off x="685800" y="4343400"/>
            <a:ext cx="5486400" cy="4114800"/>
          </a:xfrm>
          <a:prstGeom prst="rect">
            <a:avLst/>
          </a:prstGeom>
          <a:no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609" name="Google Shape;609;gce939cf3ae_0_342:notes"/>
          <p:cNvSpPr txBox="1">
            <a:spLocks noGrp="1"/>
          </p:cNvSpPr>
          <p:nvPr>
            <p:ph type="body" idx="1"/>
          </p:nvPr>
        </p:nvSpPr>
        <p:spPr>
          <a:xfrm>
            <a:off x="685800" y="4343400"/>
            <a:ext cx="5480100" cy="4108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cbe6b07475_0_329: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15" name="Google Shape;615;gcbe6b07475_0_329:notes"/>
          <p:cNvSpPr/>
          <p:nvPr/>
        </p:nvSpPr>
        <p:spPr>
          <a:xfrm>
            <a:off x="685800" y="4343400"/>
            <a:ext cx="5486400" cy="4114800"/>
          </a:xfrm>
          <a:prstGeom prst="rect">
            <a:avLst/>
          </a:prstGeom>
          <a:no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616" name="Google Shape;616;gcbe6b07475_0_329:notes"/>
          <p:cNvSpPr txBox="1">
            <a:spLocks noGrp="1"/>
          </p:cNvSpPr>
          <p:nvPr>
            <p:ph type="body" idx="1"/>
          </p:nvPr>
        </p:nvSpPr>
        <p:spPr>
          <a:xfrm>
            <a:off x="685800" y="4343400"/>
            <a:ext cx="5480100" cy="4108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gcbe6b07475_0_335: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22" name="Google Shape;622;gcbe6b07475_0_335:notes"/>
          <p:cNvSpPr/>
          <p:nvPr/>
        </p:nvSpPr>
        <p:spPr>
          <a:xfrm>
            <a:off x="685800" y="4343400"/>
            <a:ext cx="5486400" cy="4114800"/>
          </a:xfrm>
          <a:prstGeom prst="rect">
            <a:avLst/>
          </a:prstGeom>
          <a:no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623" name="Google Shape;623;gcbe6b07475_0_335:notes"/>
          <p:cNvSpPr txBox="1">
            <a:spLocks noGrp="1"/>
          </p:cNvSpPr>
          <p:nvPr>
            <p:ph type="body" idx="1"/>
          </p:nvPr>
        </p:nvSpPr>
        <p:spPr>
          <a:xfrm>
            <a:off x="685800" y="4343400"/>
            <a:ext cx="5480100" cy="4108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cbe6b07475_0_341: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29" name="Google Shape;629;gcbe6b07475_0_341:notes"/>
          <p:cNvSpPr/>
          <p:nvPr/>
        </p:nvSpPr>
        <p:spPr>
          <a:xfrm>
            <a:off x="685800" y="4343400"/>
            <a:ext cx="5486400" cy="4114800"/>
          </a:xfrm>
          <a:prstGeom prst="rect">
            <a:avLst/>
          </a:prstGeom>
          <a:no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630" name="Google Shape;630;gcbe6b07475_0_341:notes"/>
          <p:cNvSpPr txBox="1">
            <a:spLocks noGrp="1"/>
          </p:cNvSpPr>
          <p:nvPr>
            <p:ph type="body" idx="1"/>
          </p:nvPr>
        </p:nvSpPr>
        <p:spPr>
          <a:xfrm>
            <a:off x="685800" y="4343400"/>
            <a:ext cx="5480100" cy="4108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gcbe6b07475_0_347: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36" name="Google Shape;636;gcbe6b07475_0_347:notes"/>
          <p:cNvSpPr/>
          <p:nvPr/>
        </p:nvSpPr>
        <p:spPr>
          <a:xfrm>
            <a:off x="685800" y="4343400"/>
            <a:ext cx="5486400" cy="4114800"/>
          </a:xfrm>
          <a:prstGeom prst="rect">
            <a:avLst/>
          </a:prstGeom>
          <a:no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637" name="Google Shape;637;gcbe6b07475_0_347:notes"/>
          <p:cNvSpPr txBox="1">
            <a:spLocks noGrp="1"/>
          </p:cNvSpPr>
          <p:nvPr>
            <p:ph type="body" idx="1"/>
          </p:nvPr>
        </p:nvSpPr>
        <p:spPr>
          <a:xfrm>
            <a:off x="685800" y="4343400"/>
            <a:ext cx="5480100" cy="4108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ce939cf3ae_0_294: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43" name="Google Shape;643;gce939cf3ae_0_294:notes"/>
          <p:cNvSpPr/>
          <p:nvPr/>
        </p:nvSpPr>
        <p:spPr>
          <a:xfrm>
            <a:off x="685800" y="4343400"/>
            <a:ext cx="5486400" cy="4114800"/>
          </a:xfrm>
          <a:prstGeom prst="rect">
            <a:avLst/>
          </a:prstGeom>
          <a:no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644" name="Google Shape;644;gce939cf3ae_0_294:notes"/>
          <p:cNvSpPr txBox="1">
            <a:spLocks noGrp="1"/>
          </p:cNvSpPr>
          <p:nvPr>
            <p:ph type="body" idx="1"/>
          </p:nvPr>
        </p:nvSpPr>
        <p:spPr>
          <a:xfrm>
            <a:off x="685800" y="4343400"/>
            <a:ext cx="5480100" cy="4108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cbe6b07475_0_353: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50" name="Google Shape;650;gcbe6b07475_0_353:notes"/>
          <p:cNvSpPr/>
          <p:nvPr/>
        </p:nvSpPr>
        <p:spPr>
          <a:xfrm>
            <a:off x="685800" y="4343400"/>
            <a:ext cx="5486400" cy="4114800"/>
          </a:xfrm>
          <a:prstGeom prst="rect">
            <a:avLst/>
          </a:prstGeom>
          <a:no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651" name="Google Shape;651;gcbe6b07475_0_353:notes"/>
          <p:cNvSpPr txBox="1">
            <a:spLocks noGrp="1"/>
          </p:cNvSpPr>
          <p:nvPr>
            <p:ph type="body" idx="1"/>
          </p:nvPr>
        </p:nvSpPr>
        <p:spPr>
          <a:xfrm>
            <a:off x="685800" y="4343400"/>
            <a:ext cx="5480100" cy="4108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ce939cf3ae_0_290:notes"/>
          <p:cNvSpPr txBox="1">
            <a:spLocks noGrp="1"/>
          </p:cNvSpPr>
          <p:nvPr>
            <p:ph type="body" idx="1"/>
          </p:nvPr>
        </p:nvSpPr>
        <p:spPr>
          <a:xfrm>
            <a:off x="685800" y="4400640"/>
            <a:ext cx="5486100" cy="36003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r>
              <a:rPr lang="en-US" sz="1200" strike="noStrike">
                <a:solidFill>
                  <a:srgbClr val="000000"/>
                </a:solidFill>
                <a:latin typeface="Calibri"/>
                <a:ea typeface="Calibri"/>
                <a:cs typeface="Calibri"/>
                <a:sym typeface="Calibri"/>
              </a:rPr>
              <a:t>тои екстърн какво прави тук.</a:t>
            </a:r>
            <a:endParaRPr/>
          </a:p>
        </p:txBody>
      </p:sp>
      <p:sp>
        <p:nvSpPr>
          <p:cNvPr id="657" name="Google Shape;657;gce939cf3ae_0_2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cbe6b07475_0_359: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62" name="Google Shape;662;gcbe6b07475_0_359:notes"/>
          <p:cNvSpPr/>
          <p:nvPr/>
        </p:nvSpPr>
        <p:spPr>
          <a:xfrm>
            <a:off x="685800" y="4343400"/>
            <a:ext cx="5486400" cy="4114800"/>
          </a:xfrm>
          <a:prstGeom prst="rect">
            <a:avLst/>
          </a:prstGeom>
          <a:no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663" name="Google Shape;663;gcbe6b07475_0_359:notes"/>
          <p:cNvSpPr txBox="1">
            <a:spLocks noGrp="1"/>
          </p:cNvSpPr>
          <p:nvPr>
            <p:ph type="body" idx="1"/>
          </p:nvPr>
        </p:nvSpPr>
        <p:spPr>
          <a:xfrm>
            <a:off x="685800" y="4343400"/>
            <a:ext cx="5480100" cy="4108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gce939cf3ae_0_243: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45" name="Google Shape;545;gce939cf3ae_0_243:notes"/>
          <p:cNvSpPr/>
          <p:nvPr/>
        </p:nvSpPr>
        <p:spPr>
          <a:xfrm>
            <a:off x="685800" y="4343400"/>
            <a:ext cx="5486400" cy="4114800"/>
          </a:xfrm>
          <a:prstGeom prst="rect">
            <a:avLst/>
          </a:prstGeom>
          <a:no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546" name="Google Shape;546;gce939cf3ae_0_243:notes"/>
          <p:cNvSpPr txBox="1">
            <a:spLocks noGrp="1"/>
          </p:cNvSpPr>
          <p:nvPr>
            <p:ph type="body" idx="1"/>
          </p:nvPr>
        </p:nvSpPr>
        <p:spPr>
          <a:xfrm>
            <a:off x="685800" y="4343400"/>
            <a:ext cx="5480100" cy="4108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cbe6b07475_0_365: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69" name="Google Shape;669;gcbe6b07475_0_365:notes"/>
          <p:cNvSpPr/>
          <p:nvPr/>
        </p:nvSpPr>
        <p:spPr>
          <a:xfrm>
            <a:off x="685800" y="4343400"/>
            <a:ext cx="5486400" cy="4114800"/>
          </a:xfrm>
          <a:prstGeom prst="rect">
            <a:avLst/>
          </a:prstGeom>
          <a:no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670" name="Google Shape;670;gcbe6b07475_0_365:notes"/>
          <p:cNvSpPr txBox="1">
            <a:spLocks noGrp="1"/>
          </p:cNvSpPr>
          <p:nvPr>
            <p:ph type="body" idx="1"/>
          </p:nvPr>
        </p:nvSpPr>
        <p:spPr>
          <a:xfrm>
            <a:off x="685800" y="4343400"/>
            <a:ext cx="5480100" cy="4108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gcbe6b07475_0_371: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76" name="Google Shape;676;gcbe6b07475_0_371:notes"/>
          <p:cNvSpPr/>
          <p:nvPr/>
        </p:nvSpPr>
        <p:spPr>
          <a:xfrm>
            <a:off x="685800" y="4343400"/>
            <a:ext cx="5486400" cy="4114800"/>
          </a:xfrm>
          <a:prstGeom prst="rect">
            <a:avLst/>
          </a:prstGeom>
          <a:no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677" name="Google Shape;677;gcbe6b07475_0_371:notes"/>
          <p:cNvSpPr txBox="1">
            <a:spLocks noGrp="1"/>
          </p:cNvSpPr>
          <p:nvPr>
            <p:ph type="body" idx="1"/>
          </p:nvPr>
        </p:nvSpPr>
        <p:spPr>
          <a:xfrm>
            <a:off x="685800" y="4343400"/>
            <a:ext cx="5480100" cy="4108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cbe6b07475_0_377: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83" name="Google Shape;683;gcbe6b07475_0_377:notes"/>
          <p:cNvSpPr/>
          <p:nvPr/>
        </p:nvSpPr>
        <p:spPr>
          <a:xfrm>
            <a:off x="685800" y="4343400"/>
            <a:ext cx="5486400" cy="4114800"/>
          </a:xfrm>
          <a:prstGeom prst="rect">
            <a:avLst/>
          </a:prstGeom>
          <a:no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684" name="Google Shape;684;gcbe6b07475_0_377:notes"/>
          <p:cNvSpPr txBox="1">
            <a:spLocks noGrp="1"/>
          </p:cNvSpPr>
          <p:nvPr>
            <p:ph type="body" idx="1"/>
          </p:nvPr>
        </p:nvSpPr>
        <p:spPr>
          <a:xfrm>
            <a:off x="685800" y="4343400"/>
            <a:ext cx="5480100" cy="4108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cbe6b07475_0_383: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90" name="Google Shape;690;gcbe6b07475_0_383:notes"/>
          <p:cNvSpPr/>
          <p:nvPr/>
        </p:nvSpPr>
        <p:spPr>
          <a:xfrm>
            <a:off x="685800" y="4343400"/>
            <a:ext cx="5486400" cy="4114800"/>
          </a:xfrm>
          <a:prstGeom prst="rect">
            <a:avLst/>
          </a:prstGeom>
          <a:no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691" name="Google Shape;691;gcbe6b07475_0_383:notes"/>
          <p:cNvSpPr txBox="1">
            <a:spLocks noGrp="1"/>
          </p:cNvSpPr>
          <p:nvPr>
            <p:ph type="body" idx="1"/>
          </p:nvPr>
        </p:nvSpPr>
        <p:spPr>
          <a:xfrm>
            <a:off x="685800" y="4343400"/>
            <a:ext cx="5480100" cy="4108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cbe6b07475_0_389: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97" name="Google Shape;697;gcbe6b07475_0_389:notes"/>
          <p:cNvSpPr/>
          <p:nvPr/>
        </p:nvSpPr>
        <p:spPr>
          <a:xfrm>
            <a:off x="685800" y="4343400"/>
            <a:ext cx="5486400" cy="4114800"/>
          </a:xfrm>
          <a:prstGeom prst="rect">
            <a:avLst/>
          </a:prstGeom>
          <a:no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698" name="Google Shape;698;gcbe6b07475_0_389:notes"/>
          <p:cNvSpPr txBox="1">
            <a:spLocks noGrp="1"/>
          </p:cNvSpPr>
          <p:nvPr>
            <p:ph type="body" idx="1"/>
          </p:nvPr>
        </p:nvSpPr>
        <p:spPr>
          <a:xfrm>
            <a:off x="685800" y="4343400"/>
            <a:ext cx="5480100" cy="4108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cbe6b07475_0_395: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04" name="Google Shape;704;gcbe6b07475_0_395:notes"/>
          <p:cNvSpPr/>
          <p:nvPr/>
        </p:nvSpPr>
        <p:spPr>
          <a:xfrm>
            <a:off x="685800" y="4343400"/>
            <a:ext cx="5486400" cy="4114800"/>
          </a:xfrm>
          <a:prstGeom prst="rect">
            <a:avLst/>
          </a:prstGeom>
          <a:no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705" name="Google Shape;705;gcbe6b07475_0_395:notes"/>
          <p:cNvSpPr txBox="1">
            <a:spLocks noGrp="1"/>
          </p:cNvSpPr>
          <p:nvPr>
            <p:ph type="body" idx="1"/>
          </p:nvPr>
        </p:nvSpPr>
        <p:spPr>
          <a:xfrm>
            <a:off x="685800" y="4343400"/>
            <a:ext cx="5480100" cy="4108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cbe6b07475_0_401: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11" name="Google Shape;711;gcbe6b07475_0_401:notes"/>
          <p:cNvSpPr/>
          <p:nvPr/>
        </p:nvSpPr>
        <p:spPr>
          <a:xfrm>
            <a:off x="685800" y="4343400"/>
            <a:ext cx="5486400" cy="4114800"/>
          </a:xfrm>
          <a:prstGeom prst="rect">
            <a:avLst/>
          </a:prstGeom>
          <a:no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712" name="Google Shape;712;gcbe6b07475_0_401:notes"/>
          <p:cNvSpPr txBox="1">
            <a:spLocks noGrp="1"/>
          </p:cNvSpPr>
          <p:nvPr>
            <p:ph type="body" idx="1"/>
          </p:nvPr>
        </p:nvSpPr>
        <p:spPr>
          <a:xfrm>
            <a:off x="685800" y="4343400"/>
            <a:ext cx="5480100" cy="4108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gcf04237500_4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18" name="Google Shape;718;gcf04237500_4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cf04237500_4_0: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24" name="Google Shape;724;gcf04237500_4_0:notes"/>
          <p:cNvSpPr/>
          <p:nvPr/>
        </p:nvSpPr>
        <p:spPr>
          <a:xfrm>
            <a:off x="685800" y="4343400"/>
            <a:ext cx="5486400" cy="4114800"/>
          </a:xfrm>
          <a:prstGeom prst="rect">
            <a:avLst/>
          </a:prstGeom>
          <a:no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725" name="Google Shape;725;gcf04237500_4_0:notes"/>
          <p:cNvSpPr txBox="1">
            <a:spLocks noGrp="1"/>
          </p:cNvSpPr>
          <p:nvPr>
            <p:ph type="body" idx="1"/>
          </p:nvPr>
        </p:nvSpPr>
        <p:spPr>
          <a:xfrm>
            <a:off x="685800" y="4343400"/>
            <a:ext cx="5480100" cy="4108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cf04237500_4_7: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31" name="Google Shape;731;gcf04237500_4_7:notes"/>
          <p:cNvSpPr/>
          <p:nvPr/>
        </p:nvSpPr>
        <p:spPr>
          <a:xfrm>
            <a:off x="685800" y="4343400"/>
            <a:ext cx="5486400" cy="4114800"/>
          </a:xfrm>
          <a:prstGeom prst="rect">
            <a:avLst/>
          </a:prstGeom>
          <a:no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732" name="Google Shape;732;gcf04237500_4_7:notes"/>
          <p:cNvSpPr txBox="1">
            <a:spLocks noGrp="1"/>
          </p:cNvSpPr>
          <p:nvPr>
            <p:ph type="body" idx="1"/>
          </p:nvPr>
        </p:nvSpPr>
        <p:spPr>
          <a:xfrm>
            <a:off x="685800" y="4343400"/>
            <a:ext cx="5480100" cy="4108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ce939cf3ae_0_249: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52" name="Google Shape;552;gce939cf3ae_0_249:notes"/>
          <p:cNvSpPr/>
          <p:nvPr/>
        </p:nvSpPr>
        <p:spPr>
          <a:xfrm>
            <a:off x="685800" y="4343400"/>
            <a:ext cx="5486400" cy="4114800"/>
          </a:xfrm>
          <a:prstGeom prst="rect">
            <a:avLst/>
          </a:prstGeom>
          <a:no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553" name="Google Shape;553;gce939cf3ae_0_249:notes"/>
          <p:cNvSpPr txBox="1">
            <a:spLocks noGrp="1"/>
          </p:cNvSpPr>
          <p:nvPr>
            <p:ph type="body" idx="1"/>
          </p:nvPr>
        </p:nvSpPr>
        <p:spPr>
          <a:xfrm>
            <a:off x="685800" y="4343400"/>
            <a:ext cx="5480100" cy="4108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gceece0e0b2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38" name="Google Shape;738;gceece0e0b2_2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gcbe6b07475_0_407: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44" name="Google Shape;744;gcbe6b07475_0_407:notes"/>
          <p:cNvSpPr/>
          <p:nvPr/>
        </p:nvSpPr>
        <p:spPr>
          <a:xfrm>
            <a:off x="685800" y="4343400"/>
            <a:ext cx="5486400" cy="4114800"/>
          </a:xfrm>
          <a:prstGeom prst="rect">
            <a:avLst/>
          </a:prstGeom>
          <a:no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745" name="Google Shape;745;gcbe6b07475_0_407:notes"/>
          <p:cNvSpPr txBox="1">
            <a:spLocks noGrp="1"/>
          </p:cNvSpPr>
          <p:nvPr>
            <p:ph type="body" idx="1"/>
          </p:nvPr>
        </p:nvSpPr>
        <p:spPr>
          <a:xfrm>
            <a:off x="685800" y="4343400"/>
            <a:ext cx="5480100" cy="4108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gcbe6b07475_0_413: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51" name="Google Shape;751;gcbe6b07475_0_413:notes"/>
          <p:cNvSpPr/>
          <p:nvPr/>
        </p:nvSpPr>
        <p:spPr>
          <a:xfrm>
            <a:off x="685800" y="4343400"/>
            <a:ext cx="5486400" cy="4114800"/>
          </a:xfrm>
          <a:prstGeom prst="rect">
            <a:avLst/>
          </a:prstGeom>
          <a:no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752" name="Google Shape;752;gcbe6b07475_0_413:notes"/>
          <p:cNvSpPr txBox="1">
            <a:spLocks noGrp="1"/>
          </p:cNvSpPr>
          <p:nvPr>
            <p:ph type="body" idx="1"/>
          </p:nvPr>
        </p:nvSpPr>
        <p:spPr>
          <a:xfrm>
            <a:off x="685800" y="4343400"/>
            <a:ext cx="5480100" cy="4108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gcbe6b07475_0_419: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58" name="Google Shape;758;gcbe6b07475_0_419:notes"/>
          <p:cNvSpPr/>
          <p:nvPr/>
        </p:nvSpPr>
        <p:spPr>
          <a:xfrm>
            <a:off x="685800" y="4343400"/>
            <a:ext cx="5486400" cy="4114800"/>
          </a:xfrm>
          <a:prstGeom prst="rect">
            <a:avLst/>
          </a:prstGeom>
          <a:no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759" name="Google Shape;759;gcbe6b07475_0_419:notes"/>
          <p:cNvSpPr txBox="1">
            <a:spLocks noGrp="1"/>
          </p:cNvSpPr>
          <p:nvPr>
            <p:ph type="body" idx="1"/>
          </p:nvPr>
        </p:nvSpPr>
        <p:spPr>
          <a:xfrm>
            <a:off x="685800" y="4343400"/>
            <a:ext cx="5480100" cy="4108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gcbe6b07475_0_425: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65" name="Google Shape;765;gcbe6b07475_0_425:notes"/>
          <p:cNvSpPr/>
          <p:nvPr/>
        </p:nvSpPr>
        <p:spPr>
          <a:xfrm>
            <a:off x="685800" y="4343400"/>
            <a:ext cx="5486400" cy="4114800"/>
          </a:xfrm>
          <a:prstGeom prst="rect">
            <a:avLst/>
          </a:prstGeom>
          <a:no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766" name="Google Shape;766;gcbe6b07475_0_425:notes"/>
          <p:cNvSpPr txBox="1">
            <a:spLocks noGrp="1"/>
          </p:cNvSpPr>
          <p:nvPr>
            <p:ph type="body" idx="1"/>
          </p:nvPr>
        </p:nvSpPr>
        <p:spPr>
          <a:xfrm>
            <a:off x="685800" y="4343400"/>
            <a:ext cx="5480100" cy="4108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cbe6b07475_0_432: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73" name="Google Shape;773;gcbe6b07475_0_432:notes"/>
          <p:cNvSpPr/>
          <p:nvPr/>
        </p:nvSpPr>
        <p:spPr>
          <a:xfrm>
            <a:off x="685800" y="4343400"/>
            <a:ext cx="5486400" cy="4114800"/>
          </a:xfrm>
          <a:prstGeom prst="rect">
            <a:avLst/>
          </a:prstGeom>
          <a:no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774" name="Google Shape;774;gcbe6b07475_0_432:notes"/>
          <p:cNvSpPr txBox="1">
            <a:spLocks noGrp="1"/>
          </p:cNvSpPr>
          <p:nvPr>
            <p:ph type="body" idx="1"/>
          </p:nvPr>
        </p:nvSpPr>
        <p:spPr>
          <a:xfrm>
            <a:off x="685800" y="4343400"/>
            <a:ext cx="5480100" cy="4108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gce939cf3ae_0_505: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80" name="Google Shape;780;gce939cf3ae_0_505:notes"/>
          <p:cNvSpPr/>
          <p:nvPr/>
        </p:nvSpPr>
        <p:spPr>
          <a:xfrm>
            <a:off x="685800" y="4343400"/>
            <a:ext cx="5486400" cy="4114800"/>
          </a:xfrm>
          <a:prstGeom prst="rect">
            <a:avLst/>
          </a:prstGeom>
          <a:no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781" name="Google Shape;781;gce939cf3ae_0_505:notes"/>
          <p:cNvSpPr txBox="1">
            <a:spLocks noGrp="1"/>
          </p:cNvSpPr>
          <p:nvPr>
            <p:ph type="body" idx="1"/>
          </p:nvPr>
        </p:nvSpPr>
        <p:spPr>
          <a:xfrm>
            <a:off x="685800" y="4343400"/>
            <a:ext cx="5480100" cy="410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5"/>
        <p:cNvGrpSpPr/>
        <p:nvPr/>
      </p:nvGrpSpPr>
      <p:grpSpPr>
        <a:xfrm>
          <a:off x="0" y="0"/>
          <a:ext cx="0" cy="0"/>
          <a:chOff x="0" y="0"/>
          <a:chExt cx="0" cy="0"/>
        </a:xfrm>
      </p:grpSpPr>
      <p:sp>
        <p:nvSpPr>
          <p:cNvPr id="786" name="Google Shape;786;gce939cf3ae_0_511: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87" name="Google Shape;787;gce939cf3ae_0_511:notes"/>
          <p:cNvSpPr/>
          <p:nvPr/>
        </p:nvSpPr>
        <p:spPr>
          <a:xfrm>
            <a:off x="685800" y="4343400"/>
            <a:ext cx="5486400" cy="4114800"/>
          </a:xfrm>
          <a:prstGeom prst="rect">
            <a:avLst/>
          </a:prstGeom>
          <a:no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788" name="Google Shape;788;gce939cf3ae_0_511:notes"/>
          <p:cNvSpPr txBox="1">
            <a:spLocks noGrp="1"/>
          </p:cNvSpPr>
          <p:nvPr>
            <p:ph type="body" idx="1"/>
          </p:nvPr>
        </p:nvSpPr>
        <p:spPr>
          <a:xfrm>
            <a:off x="685800" y="4343400"/>
            <a:ext cx="5480100" cy="410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Google Shape;793;gce939cf3ae_0_517: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94" name="Google Shape;794;gce939cf3ae_0_517:notes"/>
          <p:cNvSpPr/>
          <p:nvPr/>
        </p:nvSpPr>
        <p:spPr>
          <a:xfrm>
            <a:off x="685800" y="4343400"/>
            <a:ext cx="5486400" cy="4114800"/>
          </a:xfrm>
          <a:prstGeom prst="rect">
            <a:avLst/>
          </a:prstGeom>
          <a:no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795" name="Google Shape;795;gce939cf3ae_0_517:notes"/>
          <p:cNvSpPr txBox="1">
            <a:spLocks noGrp="1"/>
          </p:cNvSpPr>
          <p:nvPr>
            <p:ph type="body" idx="1"/>
          </p:nvPr>
        </p:nvSpPr>
        <p:spPr>
          <a:xfrm>
            <a:off x="685800" y="4343400"/>
            <a:ext cx="5480100" cy="410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ce939cf3ae_0_523: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801" name="Google Shape;801;gce939cf3ae_0_523:notes"/>
          <p:cNvSpPr/>
          <p:nvPr/>
        </p:nvSpPr>
        <p:spPr>
          <a:xfrm>
            <a:off x="685800" y="4343400"/>
            <a:ext cx="5486400" cy="4114800"/>
          </a:xfrm>
          <a:prstGeom prst="rect">
            <a:avLst/>
          </a:prstGeom>
          <a:no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02" name="Google Shape;802;gce939cf3ae_0_523:notes"/>
          <p:cNvSpPr txBox="1">
            <a:spLocks noGrp="1"/>
          </p:cNvSpPr>
          <p:nvPr>
            <p:ph type="body" idx="1"/>
          </p:nvPr>
        </p:nvSpPr>
        <p:spPr>
          <a:xfrm>
            <a:off x="685800" y="4343400"/>
            <a:ext cx="5480100" cy="410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ce939cf3ae_0_255: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59" name="Google Shape;559;gce939cf3ae_0_255:notes"/>
          <p:cNvSpPr/>
          <p:nvPr/>
        </p:nvSpPr>
        <p:spPr>
          <a:xfrm>
            <a:off x="685800" y="4343400"/>
            <a:ext cx="5486400" cy="4114800"/>
          </a:xfrm>
          <a:prstGeom prst="rect">
            <a:avLst/>
          </a:prstGeom>
          <a:no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560" name="Google Shape;560;gce939cf3ae_0_255:notes"/>
          <p:cNvSpPr txBox="1">
            <a:spLocks noGrp="1"/>
          </p:cNvSpPr>
          <p:nvPr>
            <p:ph type="body" idx="1"/>
          </p:nvPr>
        </p:nvSpPr>
        <p:spPr>
          <a:xfrm>
            <a:off x="685800" y="4343400"/>
            <a:ext cx="5480100" cy="4108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6"/>
        <p:cNvGrpSpPr/>
        <p:nvPr/>
      </p:nvGrpSpPr>
      <p:grpSpPr>
        <a:xfrm>
          <a:off x="0" y="0"/>
          <a:ext cx="0" cy="0"/>
          <a:chOff x="0" y="0"/>
          <a:chExt cx="0" cy="0"/>
        </a:xfrm>
      </p:grpSpPr>
      <p:sp>
        <p:nvSpPr>
          <p:cNvPr id="807" name="Google Shape;807;gce939cf3ae_0_529: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808" name="Google Shape;808;gce939cf3ae_0_529:notes"/>
          <p:cNvSpPr/>
          <p:nvPr/>
        </p:nvSpPr>
        <p:spPr>
          <a:xfrm>
            <a:off x="685800" y="4343400"/>
            <a:ext cx="5486400" cy="4114800"/>
          </a:xfrm>
          <a:prstGeom prst="rect">
            <a:avLst/>
          </a:prstGeom>
          <a:no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09" name="Google Shape;809;gce939cf3ae_0_529:notes"/>
          <p:cNvSpPr txBox="1">
            <a:spLocks noGrp="1"/>
          </p:cNvSpPr>
          <p:nvPr>
            <p:ph type="body" idx="1"/>
          </p:nvPr>
        </p:nvSpPr>
        <p:spPr>
          <a:xfrm>
            <a:off x="685800" y="4343400"/>
            <a:ext cx="5480100" cy="410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gce939cf3ae_0_535: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815" name="Google Shape;815;gce939cf3ae_0_535:notes"/>
          <p:cNvSpPr/>
          <p:nvPr/>
        </p:nvSpPr>
        <p:spPr>
          <a:xfrm>
            <a:off x="685800" y="4343400"/>
            <a:ext cx="5486400" cy="4114800"/>
          </a:xfrm>
          <a:prstGeom prst="rect">
            <a:avLst/>
          </a:prstGeom>
          <a:no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16" name="Google Shape;816;gce939cf3ae_0_535:notes"/>
          <p:cNvSpPr txBox="1">
            <a:spLocks noGrp="1"/>
          </p:cNvSpPr>
          <p:nvPr>
            <p:ph type="body" idx="1"/>
          </p:nvPr>
        </p:nvSpPr>
        <p:spPr>
          <a:xfrm>
            <a:off x="685800" y="4343400"/>
            <a:ext cx="5480100" cy="410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0"/>
        <p:cNvGrpSpPr/>
        <p:nvPr/>
      </p:nvGrpSpPr>
      <p:grpSpPr>
        <a:xfrm>
          <a:off x="0" y="0"/>
          <a:ext cx="0" cy="0"/>
          <a:chOff x="0" y="0"/>
          <a:chExt cx="0" cy="0"/>
        </a:xfrm>
      </p:grpSpPr>
      <p:sp>
        <p:nvSpPr>
          <p:cNvPr id="821" name="Google Shape;821;p4:notes"/>
          <p:cNvSpPr txBox="1">
            <a:spLocks noGrp="1"/>
          </p:cNvSpPr>
          <p:nvPr>
            <p:ph type="body" idx="1"/>
          </p:nvPr>
        </p:nvSpPr>
        <p:spPr>
          <a:xfrm>
            <a:off x="685800" y="4400640"/>
            <a:ext cx="5486100" cy="36003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endParaRPr/>
          </a:p>
        </p:txBody>
      </p:sp>
      <p:sp>
        <p:nvSpPr>
          <p:cNvPr id="822" name="Google Shape;822;p4: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rPr>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t>42</a:t>
            </a:fld>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23" name="Google Shape;823;p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7"/>
        <p:cNvGrpSpPr/>
        <p:nvPr/>
      </p:nvGrpSpPr>
      <p:grpSpPr>
        <a:xfrm>
          <a:off x="0" y="0"/>
          <a:ext cx="0" cy="0"/>
          <a:chOff x="0" y="0"/>
          <a:chExt cx="0" cy="0"/>
        </a:xfrm>
      </p:grpSpPr>
      <p:sp>
        <p:nvSpPr>
          <p:cNvPr id="828" name="Google Shape;828;p5:notes"/>
          <p:cNvSpPr txBox="1">
            <a:spLocks noGrp="1"/>
          </p:cNvSpPr>
          <p:nvPr>
            <p:ph type="body" idx="1"/>
          </p:nvPr>
        </p:nvSpPr>
        <p:spPr>
          <a:xfrm>
            <a:off x="685800" y="4400640"/>
            <a:ext cx="5486100" cy="36003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endParaRPr/>
          </a:p>
        </p:txBody>
      </p:sp>
      <p:sp>
        <p:nvSpPr>
          <p:cNvPr id="829" name="Google Shape;829;p5: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rPr>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t>43</a:t>
            </a:fld>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30" name="Google Shape;830;p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p6:notes"/>
          <p:cNvSpPr txBox="1">
            <a:spLocks noGrp="1"/>
          </p:cNvSpPr>
          <p:nvPr>
            <p:ph type="body" idx="1"/>
          </p:nvPr>
        </p:nvSpPr>
        <p:spPr>
          <a:xfrm>
            <a:off x="685800" y="4400640"/>
            <a:ext cx="5486100" cy="36003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endParaRPr/>
          </a:p>
        </p:txBody>
      </p:sp>
      <p:sp>
        <p:nvSpPr>
          <p:cNvPr id="835" name="Google Shape;835;p6: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rPr>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t>44</a:t>
            </a:fld>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36" name="Google Shape;836;p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p7:notes"/>
          <p:cNvSpPr txBox="1">
            <a:spLocks noGrp="1"/>
          </p:cNvSpPr>
          <p:nvPr>
            <p:ph type="body" idx="1"/>
          </p:nvPr>
        </p:nvSpPr>
        <p:spPr>
          <a:xfrm>
            <a:off x="685800" y="4400640"/>
            <a:ext cx="5486100" cy="36003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endParaRPr/>
          </a:p>
        </p:txBody>
      </p:sp>
      <p:sp>
        <p:nvSpPr>
          <p:cNvPr id="842" name="Google Shape;842;p7: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rPr>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t>45</a:t>
            </a:fld>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43" name="Google Shape;843;p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p:cNvGrpSpPr/>
        <p:nvPr/>
      </p:nvGrpSpPr>
      <p:grpSpPr>
        <a:xfrm>
          <a:off x="0" y="0"/>
          <a:ext cx="0" cy="0"/>
          <a:chOff x="0" y="0"/>
          <a:chExt cx="0" cy="0"/>
        </a:xfrm>
      </p:grpSpPr>
      <p:sp>
        <p:nvSpPr>
          <p:cNvPr id="847" name="Google Shape;847;p8:notes"/>
          <p:cNvSpPr txBox="1">
            <a:spLocks noGrp="1"/>
          </p:cNvSpPr>
          <p:nvPr>
            <p:ph type="body" idx="1"/>
          </p:nvPr>
        </p:nvSpPr>
        <p:spPr>
          <a:xfrm>
            <a:off x="685800" y="4400640"/>
            <a:ext cx="5486100" cy="36003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endParaRPr/>
          </a:p>
        </p:txBody>
      </p:sp>
      <p:sp>
        <p:nvSpPr>
          <p:cNvPr id="848" name="Google Shape;848;p8: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rPr>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t>46</a:t>
            </a:fld>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49" name="Google Shape;849;p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p9:notes"/>
          <p:cNvSpPr txBox="1">
            <a:spLocks noGrp="1"/>
          </p:cNvSpPr>
          <p:nvPr>
            <p:ph type="body" idx="1"/>
          </p:nvPr>
        </p:nvSpPr>
        <p:spPr>
          <a:xfrm>
            <a:off x="685800" y="4400640"/>
            <a:ext cx="5486100" cy="36003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r>
              <a:rPr lang="en-US" sz="1200" strike="noStrike">
                <a:solidFill>
                  <a:srgbClr val="000000"/>
                </a:solidFill>
                <a:latin typeface="Calibri"/>
                <a:ea typeface="Calibri"/>
                <a:cs typeface="Calibri"/>
                <a:sym typeface="Calibri"/>
              </a:rPr>
              <a:t>Определение на литерал- какво е и как работи </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sz="1200" strike="noStrike">
                <a:solidFill>
                  <a:srgbClr val="000000"/>
                </a:solidFill>
                <a:latin typeface="Calibri"/>
                <a:ea typeface="Calibri"/>
                <a:cs typeface="Calibri"/>
                <a:sym typeface="Calibri"/>
              </a:rPr>
              <a:t>символи за Short</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p:txBody>
      </p:sp>
      <p:sp>
        <p:nvSpPr>
          <p:cNvPr id="855" name="Google Shape;855;p9: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rPr>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t>47</a:t>
            </a:fld>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56" name="Google Shape;856;p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ce939cf3ae_0_269: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66" name="Google Shape;566;gce939cf3ae_0_269:notes"/>
          <p:cNvSpPr/>
          <p:nvPr/>
        </p:nvSpPr>
        <p:spPr>
          <a:xfrm>
            <a:off x="685800" y="4343400"/>
            <a:ext cx="5486400" cy="4114800"/>
          </a:xfrm>
          <a:prstGeom prst="rect">
            <a:avLst/>
          </a:prstGeom>
          <a:no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567" name="Google Shape;567;gce939cf3ae_0_269:notes"/>
          <p:cNvSpPr txBox="1">
            <a:spLocks noGrp="1"/>
          </p:cNvSpPr>
          <p:nvPr>
            <p:ph type="body" idx="1"/>
          </p:nvPr>
        </p:nvSpPr>
        <p:spPr>
          <a:xfrm>
            <a:off x="685800" y="4343400"/>
            <a:ext cx="5480100" cy="4108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ce939cf3ae_0_279: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73" name="Google Shape;573;gce939cf3ae_0_279:notes"/>
          <p:cNvSpPr/>
          <p:nvPr/>
        </p:nvSpPr>
        <p:spPr>
          <a:xfrm>
            <a:off x="685800" y="4343400"/>
            <a:ext cx="5486400" cy="4114800"/>
          </a:xfrm>
          <a:prstGeom prst="rect">
            <a:avLst/>
          </a:prstGeom>
          <a:no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574" name="Google Shape;574;gce939cf3ae_0_279:notes"/>
          <p:cNvSpPr txBox="1">
            <a:spLocks noGrp="1"/>
          </p:cNvSpPr>
          <p:nvPr>
            <p:ph type="body" idx="1"/>
          </p:nvPr>
        </p:nvSpPr>
        <p:spPr>
          <a:xfrm>
            <a:off x="685800" y="4343400"/>
            <a:ext cx="5480100" cy="4108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ce939cf3ae_0_261: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80" name="Google Shape;580;gce939cf3ae_0_261:notes"/>
          <p:cNvSpPr/>
          <p:nvPr/>
        </p:nvSpPr>
        <p:spPr>
          <a:xfrm>
            <a:off x="685800" y="4343400"/>
            <a:ext cx="5486400" cy="4114800"/>
          </a:xfrm>
          <a:prstGeom prst="rect">
            <a:avLst/>
          </a:prstGeom>
          <a:no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581" name="Google Shape;581;gce939cf3ae_0_261:notes"/>
          <p:cNvSpPr txBox="1">
            <a:spLocks noGrp="1"/>
          </p:cNvSpPr>
          <p:nvPr>
            <p:ph type="body" idx="1"/>
          </p:nvPr>
        </p:nvSpPr>
        <p:spPr>
          <a:xfrm>
            <a:off x="685800" y="4343400"/>
            <a:ext cx="5480100" cy="4108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gcbe6b07475_0_323: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87" name="Google Shape;587;gcbe6b07475_0_323:notes"/>
          <p:cNvSpPr/>
          <p:nvPr/>
        </p:nvSpPr>
        <p:spPr>
          <a:xfrm>
            <a:off x="685800" y="4343400"/>
            <a:ext cx="5486400" cy="4114800"/>
          </a:xfrm>
          <a:prstGeom prst="rect">
            <a:avLst/>
          </a:prstGeom>
          <a:no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588" name="Google Shape;588;gcbe6b07475_0_323:notes"/>
          <p:cNvSpPr txBox="1">
            <a:spLocks noGrp="1"/>
          </p:cNvSpPr>
          <p:nvPr>
            <p:ph type="body" idx="1"/>
          </p:nvPr>
        </p:nvSpPr>
        <p:spPr>
          <a:xfrm>
            <a:off x="685800" y="4343400"/>
            <a:ext cx="5480100" cy="4108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gce939cf3ae_0_322:notes"/>
          <p:cNvSpPr>
            <a:spLocks noGrp="1" noRot="1" noChangeAspect="1"/>
          </p:cNvSpPr>
          <p:nvPr>
            <p:ph type="sldImg" idx="2"/>
          </p:nvPr>
        </p:nvSpPr>
        <p:spPr>
          <a:xfrm>
            <a:off x="381000" y="695325"/>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94" name="Google Shape;594;gce939cf3ae_0_322:notes"/>
          <p:cNvSpPr/>
          <p:nvPr/>
        </p:nvSpPr>
        <p:spPr>
          <a:xfrm>
            <a:off x="685800" y="4343400"/>
            <a:ext cx="5486400" cy="4114800"/>
          </a:xfrm>
          <a:prstGeom prst="rect">
            <a:avLst/>
          </a:prstGeom>
          <a:no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595" name="Google Shape;595;gce939cf3ae_0_322:notes"/>
          <p:cNvSpPr txBox="1">
            <a:spLocks noGrp="1"/>
          </p:cNvSpPr>
          <p:nvPr>
            <p:ph type="body" idx="1"/>
          </p:nvPr>
        </p:nvSpPr>
        <p:spPr>
          <a:xfrm>
            <a:off x="685800" y="4343400"/>
            <a:ext cx="5480100" cy="4108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5203F-9C66-453B-B29A-DC527873CE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bg-BG"/>
          </a:p>
        </p:txBody>
      </p:sp>
      <p:sp>
        <p:nvSpPr>
          <p:cNvPr id="3" name="Subtitle 2">
            <a:extLst>
              <a:ext uri="{FF2B5EF4-FFF2-40B4-BE49-F238E27FC236}">
                <a16:creationId xmlns:a16="http://schemas.microsoft.com/office/drawing/2014/main" id="{FE81E482-4073-490D-ADAA-E6B0CA34C6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bg-BG"/>
          </a:p>
        </p:txBody>
      </p:sp>
      <p:sp>
        <p:nvSpPr>
          <p:cNvPr id="4" name="Date Placeholder 3">
            <a:extLst>
              <a:ext uri="{FF2B5EF4-FFF2-40B4-BE49-F238E27FC236}">
                <a16:creationId xmlns:a16="http://schemas.microsoft.com/office/drawing/2014/main" id="{5D4D9C88-1B2F-4BE2-85F7-FF1D96F0A722}"/>
              </a:ext>
            </a:extLst>
          </p:cNvPr>
          <p:cNvSpPr>
            <a:spLocks noGrp="1"/>
          </p:cNvSpPr>
          <p:nvPr>
            <p:ph type="dt" sz="half" idx="10"/>
          </p:nvPr>
        </p:nvSpPr>
        <p:spPr/>
        <p:txBody>
          <a:bodyPr/>
          <a:lstStyle/>
          <a:p>
            <a:fld id="{025D26CF-6F85-4B17-A3DE-2A4A0108BD57}" type="datetimeFigureOut">
              <a:rPr lang="bg-BG" smtClean="0"/>
              <a:t>7.5.2021 г.</a:t>
            </a:fld>
            <a:endParaRPr lang="bg-BG"/>
          </a:p>
        </p:txBody>
      </p:sp>
      <p:sp>
        <p:nvSpPr>
          <p:cNvPr id="5" name="Footer Placeholder 4">
            <a:extLst>
              <a:ext uri="{FF2B5EF4-FFF2-40B4-BE49-F238E27FC236}">
                <a16:creationId xmlns:a16="http://schemas.microsoft.com/office/drawing/2014/main" id="{1720CCF8-CA6F-4C0F-99EA-C9E672D1F65E}"/>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5206123A-2251-45F5-B84C-9D2C1C52E6E2}"/>
              </a:ext>
            </a:extLst>
          </p:cNvPr>
          <p:cNvSpPr>
            <a:spLocks noGrp="1"/>
          </p:cNvSpPr>
          <p:nvPr>
            <p:ph type="sldNum" sz="quarter" idx="12"/>
          </p:nvPr>
        </p:nvSpPr>
        <p:spPr/>
        <p:txBody>
          <a:bodyPr/>
          <a:lstStyle/>
          <a:p>
            <a:fld id="{EF87322B-B1F6-41F4-A703-27F9F85D4EB9}" type="slidenum">
              <a:rPr lang="bg-BG" smtClean="0"/>
              <a:t>‹#›</a:t>
            </a:fld>
            <a:endParaRPr lang="bg-BG"/>
          </a:p>
        </p:txBody>
      </p:sp>
    </p:spTree>
    <p:extLst>
      <p:ext uri="{BB962C8B-B14F-4D97-AF65-F5344CB8AC3E}">
        <p14:creationId xmlns:p14="http://schemas.microsoft.com/office/powerpoint/2010/main" val="2650185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3CA0F-5053-49BE-8D7A-BE68D3D657C3}"/>
              </a:ext>
            </a:extLst>
          </p:cNvPr>
          <p:cNvSpPr>
            <a:spLocks noGrp="1"/>
          </p:cNvSpPr>
          <p:nvPr>
            <p:ph type="title"/>
          </p:nvPr>
        </p:nvSpPr>
        <p:spPr/>
        <p:txBody>
          <a:bodyPr/>
          <a:lstStyle/>
          <a:p>
            <a:r>
              <a:rPr lang="en-US"/>
              <a:t>Click to edit Master title style</a:t>
            </a:r>
            <a:endParaRPr lang="bg-BG"/>
          </a:p>
        </p:txBody>
      </p:sp>
      <p:sp>
        <p:nvSpPr>
          <p:cNvPr id="3" name="Vertical Text Placeholder 2">
            <a:extLst>
              <a:ext uri="{FF2B5EF4-FFF2-40B4-BE49-F238E27FC236}">
                <a16:creationId xmlns:a16="http://schemas.microsoft.com/office/drawing/2014/main" id="{414A4A92-8644-4E5D-9F3D-C87B818732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77BC0B54-268B-4899-9DAA-9AEBC8B22C51}"/>
              </a:ext>
            </a:extLst>
          </p:cNvPr>
          <p:cNvSpPr>
            <a:spLocks noGrp="1"/>
          </p:cNvSpPr>
          <p:nvPr>
            <p:ph type="dt" sz="half" idx="10"/>
          </p:nvPr>
        </p:nvSpPr>
        <p:spPr/>
        <p:txBody>
          <a:bodyPr/>
          <a:lstStyle/>
          <a:p>
            <a:fld id="{025D26CF-6F85-4B17-A3DE-2A4A0108BD57}" type="datetimeFigureOut">
              <a:rPr lang="bg-BG" smtClean="0"/>
              <a:t>7.5.2021 г.</a:t>
            </a:fld>
            <a:endParaRPr lang="bg-BG"/>
          </a:p>
        </p:txBody>
      </p:sp>
      <p:sp>
        <p:nvSpPr>
          <p:cNvPr id="5" name="Footer Placeholder 4">
            <a:extLst>
              <a:ext uri="{FF2B5EF4-FFF2-40B4-BE49-F238E27FC236}">
                <a16:creationId xmlns:a16="http://schemas.microsoft.com/office/drawing/2014/main" id="{97DE0ABA-8005-443C-92C6-DDC9F49DCD4B}"/>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9050D24C-3FBA-4F77-B0EB-59A17A26850F}"/>
              </a:ext>
            </a:extLst>
          </p:cNvPr>
          <p:cNvSpPr>
            <a:spLocks noGrp="1"/>
          </p:cNvSpPr>
          <p:nvPr>
            <p:ph type="sldNum" sz="quarter" idx="12"/>
          </p:nvPr>
        </p:nvSpPr>
        <p:spPr/>
        <p:txBody>
          <a:bodyPr/>
          <a:lstStyle/>
          <a:p>
            <a:fld id="{EF87322B-B1F6-41F4-A703-27F9F85D4EB9}" type="slidenum">
              <a:rPr lang="bg-BG" smtClean="0"/>
              <a:t>‹#›</a:t>
            </a:fld>
            <a:endParaRPr lang="bg-BG"/>
          </a:p>
        </p:txBody>
      </p:sp>
    </p:spTree>
    <p:extLst>
      <p:ext uri="{BB962C8B-B14F-4D97-AF65-F5344CB8AC3E}">
        <p14:creationId xmlns:p14="http://schemas.microsoft.com/office/powerpoint/2010/main" val="3437293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E8CAF8-24FC-4F2F-90CB-32158C03D3F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bg-BG"/>
          </a:p>
        </p:txBody>
      </p:sp>
      <p:sp>
        <p:nvSpPr>
          <p:cNvPr id="3" name="Vertical Text Placeholder 2">
            <a:extLst>
              <a:ext uri="{FF2B5EF4-FFF2-40B4-BE49-F238E27FC236}">
                <a16:creationId xmlns:a16="http://schemas.microsoft.com/office/drawing/2014/main" id="{F92371A1-456D-40E3-A58A-6209FFF1B4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52F678B1-CC9B-4F96-998F-5F4ED930160F}"/>
              </a:ext>
            </a:extLst>
          </p:cNvPr>
          <p:cNvSpPr>
            <a:spLocks noGrp="1"/>
          </p:cNvSpPr>
          <p:nvPr>
            <p:ph type="dt" sz="half" idx="10"/>
          </p:nvPr>
        </p:nvSpPr>
        <p:spPr/>
        <p:txBody>
          <a:bodyPr/>
          <a:lstStyle/>
          <a:p>
            <a:fld id="{025D26CF-6F85-4B17-A3DE-2A4A0108BD57}" type="datetimeFigureOut">
              <a:rPr lang="bg-BG" smtClean="0"/>
              <a:t>7.5.2021 г.</a:t>
            </a:fld>
            <a:endParaRPr lang="bg-BG"/>
          </a:p>
        </p:txBody>
      </p:sp>
      <p:sp>
        <p:nvSpPr>
          <p:cNvPr id="5" name="Footer Placeholder 4">
            <a:extLst>
              <a:ext uri="{FF2B5EF4-FFF2-40B4-BE49-F238E27FC236}">
                <a16:creationId xmlns:a16="http://schemas.microsoft.com/office/drawing/2014/main" id="{B1162D72-F589-4D20-99DB-093F6AB07BD6}"/>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F1DDEDD0-5005-4D87-ACBF-C660623E00E3}"/>
              </a:ext>
            </a:extLst>
          </p:cNvPr>
          <p:cNvSpPr>
            <a:spLocks noGrp="1"/>
          </p:cNvSpPr>
          <p:nvPr>
            <p:ph type="sldNum" sz="quarter" idx="12"/>
          </p:nvPr>
        </p:nvSpPr>
        <p:spPr/>
        <p:txBody>
          <a:bodyPr/>
          <a:lstStyle/>
          <a:p>
            <a:fld id="{EF87322B-B1F6-41F4-A703-27F9F85D4EB9}" type="slidenum">
              <a:rPr lang="bg-BG" smtClean="0"/>
              <a:t>‹#›</a:t>
            </a:fld>
            <a:endParaRPr lang="bg-BG"/>
          </a:p>
        </p:txBody>
      </p:sp>
    </p:spTree>
    <p:extLst>
      <p:ext uri="{BB962C8B-B14F-4D97-AF65-F5344CB8AC3E}">
        <p14:creationId xmlns:p14="http://schemas.microsoft.com/office/powerpoint/2010/main" val="873071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x">
  <p:cSld name="Title Slide">
    <p:spTree>
      <p:nvGrpSpPr>
        <p:cNvPr id="1" name="Shape 18"/>
        <p:cNvGrpSpPr/>
        <p:nvPr/>
      </p:nvGrpSpPr>
      <p:grpSpPr>
        <a:xfrm>
          <a:off x="0" y="0"/>
          <a:ext cx="0" cy="0"/>
          <a:chOff x="0" y="0"/>
          <a:chExt cx="0" cy="0"/>
        </a:xfrm>
      </p:grpSpPr>
      <p:sp>
        <p:nvSpPr>
          <p:cNvPr id="19" name="Google Shape;19;p14"/>
          <p:cNvSpPr txBox="1">
            <a:spLocks noGrp="1"/>
          </p:cNvSpPr>
          <p:nvPr>
            <p:ph type="title"/>
          </p:nvPr>
        </p:nvSpPr>
        <p:spPr>
          <a:xfrm>
            <a:off x="1051560" y="1432080"/>
            <a:ext cx="9966600" cy="303552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4"/>
          <p:cNvSpPr txBox="1">
            <a:spLocks noGrp="1"/>
          </p:cNvSpPr>
          <p:nvPr>
            <p:ph type="subTitle" idx="1"/>
          </p:nvPr>
        </p:nvSpPr>
        <p:spPr>
          <a:xfrm>
            <a:off x="1069920" y="4389120"/>
            <a:ext cx="7890840" cy="10695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9641886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Slide">
    <p:spTree>
      <p:nvGrpSpPr>
        <p:cNvPr id="1" name="Shape 21"/>
        <p:cNvGrpSpPr/>
        <p:nvPr/>
      </p:nvGrpSpPr>
      <p:grpSpPr>
        <a:xfrm>
          <a:off x="0" y="0"/>
          <a:ext cx="0" cy="0"/>
          <a:chOff x="0" y="0"/>
          <a:chExt cx="0" cy="0"/>
        </a:xfrm>
      </p:grpSpPr>
    </p:spTree>
    <p:extLst>
      <p:ext uri="{BB962C8B-B14F-4D97-AF65-F5344CB8AC3E}">
        <p14:creationId xmlns:p14="http://schemas.microsoft.com/office/powerpoint/2010/main" val="42936566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Content" type="obj">
  <p:cSld name="Title, Content">
    <p:spTree>
      <p:nvGrpSpPr>
        <p:cNvPr id="1" name="Shape 22"/>
        <p:cNvGrpSpPr/>
        <p:nvPr/>
      </p:nvGrpSpPr>
      <p:grpSpPr>
        <a:xfrm>
          <a:off x="0" y="0"/>
          <a:ext cx="0" cy="0"/>
          <a:chOff x="0" y="0"/>
          <a:chExt cx="0" cy="0"/>
        </a:xfrm>
      </p:grpSpPr>
      <p:sp>
        <p:nvSpPr>
          <p:cNvPr id="23" name="Google Shape;23;p18"/>
          <p:cNvSpPr txBox="1">
            <a:spLocks noGrp="1"/>
          </p:cNvSpPr>
          <p:nvPr>
            <p:ph type="title"/>
          </p:nvPr>
        </p:nvSpPr>
        <p:spPr>
          <a:xfrm>
            <a:off x="1051560" y="1432080"/>
            <a:ext cx="9966600" cy="303552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8"/>
          <p:cNvSpPr txBox="1">
            <a:spLocks noGrp="1"/>
          </p:cNvSpPr>
          <p:nvPr>
            <p:ph type="body" idx="1"/>
          </p:nvPr>
        </p:nvSpPr>
        <p:spPr>
          <a:xfrm>
            <a:off x="1069920" y="4389120"/>
            <a:ext cx="7890840" cy="106956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6692022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2 Content" type="twoObj">
  <p:cSld name="Title, 2 Content">
    <p:spTree>
      <p:nvGrpSpPr>
        <p:cNvPr id="1" name="Shape 25"/>
        <p:cNvGrpSpPr/>
        <p:nvPr/>
      </p:nvGrpSpPr>
      <p:grpSpPr>
        <a:xfrm>
          <a:off x="0" y="0"/>
          <a:ext cx="0" cy="0"/>
          <a:chOff x="0" y="0"/>
          <a:chExt cx="0" cy="0"/>
        </a:xfrm>
      </p:grpSpPr>
      <p:sp>
        <p:nvSpPr>
          <p:cNvPr id="26" name="Google Shape;26;p19"/>
          <p:cNvSpPr txBox="1">
            <a:spLocks noGrp="1"/>
          </p:cNvSpPr>
          <p:nvPr>
            <p:ph type="title"/>
          </p:nvPr>
        </p:nvSpPr>
        <p:spPr>
          <a:xfrm>
            <a:off x="1051560" y="1432080"/>
            <a:ext cx="9966600" cy="303552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9"/>
          <p:cNvSpPr txBox="1">
            <a:spLocks noGrp="1"/>
          </p:cNvSpPr>
          <p:nvPr>
            <p:ph type="body" idx="1"/>
          </p:nvPr>
        </p:nvSpPr>
        <p:spPr>
          <a:xfrm>
            <a:off x="1069920" y="4389120"/>
            <a:ext cx="3850560" cy="106956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8" name="Google Shape;28;p19"/>
          <p:cNvSpPr txBox="1">
            <a:spLocks noGrp="1"/>
          </p:cNvSpPr>
          <p:nvPr>
            <p:ph type="body" idx="2"/>
          </p:nvPr>
        </p:nvSpPr>
        <p:spPr>
          <a:xfrm>
            <a:off x="5113440" y="4389120"/>
            <a:ext cx="3850560" cy="106956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41355620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9"/>
        <p:cNvGrpSpPr/>
        <p:nvPr/>
      </p:nvGrpSpPr>
      <p:grpSpPr>
        <a:xfrm>
          <a:off x="0" y="0"/>
          <a:ext cx="0" cy="0"/>
          <a:chOff x="0" y="0"/>
          <a:chExt cx="0" cy="0"/>
        </a:xfrm>
      </p:grpSpPr>
      <p:sp>
        <p:nvSpPr>
          <p:cNvPr id="30" name="Google Shape;30;p20"/>
          <p:cNvSpPr txBox="1">
            <a:spLocks noGrp="1"/>
          </p:cNvSpPr>
          <p:nvPr>
            <p:ph type="title"/>
          </p:nvPr>
        </p:nvSpPr>
        <p:spPr>
          <a:xfrm>
            <a:off x="1051560" y="1432080"/>
            <a:ext cx="9966600" cy="303552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092604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entered Text" type="objOnly">
  <p:cSld name="Centered Text">
    <p:spTree>
      <p:nvGrpSpPr>
        <p:cNvPr id="1" name="Shape 31"/>
        <p:cNvGrpSpPr/>
        <p:nvPr/>
      </p:nvGrpSpPr>
      <p:grpSpPr>
        <a:xfrm>
          <a:off x="0" y="0"/>
          <a:ext cx="0" cy="0"/>
          <a:chOff x="0" y="0"/>
          <a:chExt cx="0" cy="0"/>
        </a:xfrm>
      </p:grpSpPr>
      <p:sp>
        <p:nvSpPr>
          <p:cNvPr id="32" name="Google Shape;32;p21"/>
          <p:cNvSpPr txBox="1">
            <a:spLocks noGrp="1"/>
          </p:cNvSpPr>
          <p:nvPr>
            <p:ph type="subTitle" idx="1"/>
          </p:nvPr>
        </p:nvSpPr>
        <p:spPr>
          <a:xfrm>
            <a:off x="1051560" y="1609920"/>
            <a:ext cx="9966600" cy="137160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0465896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itle, 2 Content and Content">
    <p:spTree>
      <p:nvGrpSpPr>
        <p:cNvPr id="1" name="Shape 33"/>
        <p:cNvGrpSpPr/>
        <p:nvPr/>
      </p:nvGrpSpPr>
      <p:grpSpPr>
        <a:xfrm>
          <a:off x="0" y="0"/>
          <a:ext cx="0" cy="0"/>
          <a:chOff x="0" y="0"/>
          <a:chExt cx="0" cy="0"/>
        </a:xfrm>
      </p:grpSpPr>
      <p:sp>
        <p:nvSpPr>
          <p:cNvPr id="34" name="Google Shape;34;p22"/>
          <p:cNvSpPr txBox="1">
            <a:spLocks noGrp="1"/>
          </p:cNvSpPr>
          <p:nvPr>
            <p:ph type="title"/>
          </p:nvPr>
        </p:nvSpPr>
        <p:spPr>
          <a:xfrm>
            <a:off x="1051560" y="1432080"/>
            <a:ext cx="9966600" cy="303552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2"/>
          <p:cNvSpPr txBox="1">
            <a:spLocks noGrp="1"/>
          </p:cNvSpPr>
          <p:nvPr>
            <p:ph type="body" idx="1"/>
          </p:nvPr>
        </p:nvSpPr>
        <p:spPr>
          <a:xfrm>
            <a:off x="1069920" y="4389120"/>
            <a:ext cx="3850560" cy="5101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6" name="Google Shape;36;p22"/>
          <p:cNvSpPr txBox="1">
            <a:spLocks noGrp="1"/>
          </p:cNvSpPr>
          <p:nvPr>
            <p:ph type="body" idx="2"/>
          </p:nvPr>
        </p:nvSpPr>
        <p:spPr>
          <a:xfrm>
            <a:off x="1069920" y="4948200"/>
            <a:ext cx="3850560" cy="5101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7" name="Google Shape;37;p22"/>
          <p:cNvSpPr txBox="1">
            <a:spLocks noGrp="1"/>
          </p:cNvSpPr>
          <p:nvPr>
            <p:ph type="body" idx="3"/>
          </p:nvPr>
        </p:nvSpPr>
        <p:spPr>
          <a:xfrm>
            <a:off x="5113440" y="4389120"/>
            <a:ext cx="3850560" cy="106956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5405748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Title Content and 2 Content">
    <p:spTree>
      <p:nvGrpSpPr>
        <p:cNvPr id="1" name="Shape 38"/>
        <p:cNvGrpSpPr/>
        <p:nvPr/>
      </p:nvGrpSpPr>
      <p:grpSpPr>
        <a:xfrm>
          <a:off x="0" y="0"/>
          <a:ext cx="0" cy="0"/>
          <a:chOff x="0" y="0"/>
          <a:chExt cx="0" cy="0"/>
        </a:xfrm>
      </p:grpSpPr>
      <p:sp>
        <p:nvSpPr>
          <p:cNvPr id="39" name="Google Shape;39;p23"/>
          <p:cNvSpPr txBox="1">
            <a:spLocks noGrp="1"/>
          </p:cNvSpPr>
          <p:nvPr>
            <p:ph type="title"/>
          </p:nvPr>
        </p:nvSpPr>
        <p:spPr>
          <a:xfrm>
            <a:off x="1051560" y="1432080"/>
            <a:ext cx="9966600" cy="303552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3"/>
          <p:cNvSpPr txBox="1">
            <a:spLocks noGrp="1"/>
          </p:cNvSpPr>
          <p:nvPr>
            <p:ph type="body" idx="1"/>
          </p:nvPr>
        </p:nvSpPr>
        <p:spPr>
          <a:xfrm>
            <a:off x="1069920" y="4389120"/>
            <a:ext cx="3850560" cy="106956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1" name="Google Shape;41;p23"/>
          <p:cNvSpPr txBox="1">
            <a:spLocks noGrp="1"/>
          </p:cNvSpPr>
          <p:nvPr>
            <p:ph type="body" idx="2"/>
          </p:nvPr>
        </p:nvSpPr>
        <p:spPr>
          <a:xfrm>
            <a:off x="5113440" y="4389120"/>
            <a:ext cx="3850560" cy="5101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 name="Google Shape;42;p23"/>
          <p:cNvSpPr txBox="1">
            <a:spLocks noGrp="1"/>
          </p:cNvSpPr>
          <p:nvPr>
            <p:ph type="body" idx="3"/>
          </p:nvPr>
        </p:nvSpPr>
        <p:spPr>
          <a:xfrm>
            <a:off x="5113440" y="4948200"/>
            <a:ext cx="3850560" cy="5101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567441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FA3C1-1A88-44EE-BD31-EAF4B79E1D66}"/>
              </a:ext>
            </a:extLst>
          </p:cNvPr>
          <p:cNvSpPr>
            <a:spLocks noGrp="1"/>
          </p:cNvSpPr>
          <p:nvPr>
            <p:ph type="title"/>
          </p:nvPr>
        </p:nvSpPr>
        <p:spPr/>
        <p:txBody>
          <a:bodyPr/>
          <a:lstStyle/>
          <a:p>
            <a:r>
              <a:rPr lang="en-US"/>
              <a:t>Click to edit Master title style</a:t>
            </a:r>
            <a:endParaRPr lang="bg-BG"/>
          </a:p>
        </p:txBody>
      </p:sp>
      <p:sp>
        <p:nvSpPr>
          <p:cNvPr id="3" name="Content Placeholder 2">
            <a:extLst>
              <a:ext uri="{FF2B5EF4-FFF2-40B4-BE49-F238E27FC236}">
                <a16:creationId xmlns:a16="http://schemas.microsoft.com/office/drawing/2014/main" id="{F3953621-E212-4D82-8DD6-7B8D71441E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80D5F0E0-9408-43DB-AB66-59B93B14DFFD}"/>
              </a:ext>
            </a:extLst>
          </p:cNvPr>
          <p:cNvSpPr>
            <a:spLocks noGrp="1"/>
          </p:cNvSpPr>
          <p:nvPr>
            <p:ph type="dt" sz="half" idx="10"/>
          </p:nvPr>
        </p:nvSpPr>
        <p:spPr/>
        <p:txBody>
          <a:bodyPr/>
          <a:lstStyle/>
          <a:p>
            <a:fld id="{025D26CF-6F85-4B17-A3DE-2A4A0108BD57}" type="datetimeFigureOut">
              <a:rPr lang="bg-BG" smtClean="0"/>
              <a:t>7.5.2021 г.</a:t>
            </a:fld>
            <a:endParaRPr lang="bg-BG"/>
          </a:p>
        </p:txBody>
      </p:sp>
      <p:sp>
        <p:nvSpPr>
          <p:cNvPr id="5" name="Footer Placeholder 4">
            <a:extLst>
              <a:ext uri="{FF2B5EF4-FFF2-40B4-BE49-F238E27FC236}">
                <a16:creationId xmlns:a16="http://schemas.microsoft.com/office/drawing/2014/main" id="{BE4D1F6E-3048-43AB-8336-57D055475FB6}"/>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5E475042-C751-42B5-B86D-46E991C92855}"/>
              </a:ext>
            </a:extLst>
          </p:cNvPr>
          <p:cNvSpPr>
            <a:spLocks noGrp="1"/>
          </p:cNvSpPr>
          <p:nvPr>
            <p:ph type="sldNum" sz="quarter" idx="12"/>
          </p:nvPr>
        </p:nvSpPr>
        <p:spPr/>
        <p:txBody>
          <a:bodyPr/>
          <a:lstStyle/>
          <a:p>
            <a:fld id="{EF87322B-B1F6-41F4-A703-27F9F85D4EB9}" type="slidenum">
              <a:rPr lang="bg-BG" smtClean="0"/>
              <a:t>‹#›</a:t>
            </a:fld>
            <a:endParaRPr lang="bg-BG"/>
          </a:p>
        </p:txBody>
      </p:sp>
    </p:spTree>
    <p:extLst>
      <p:ext uri="{BB962C8B-B14F-4D97-AF65-F5344CB8AC3E}">
        <p14:creationId xmlns:p14="http://schemas.microsoft.com/office/powerpoint/2010/main" val="9013275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itle, 2 Content over Content">
    <p:spTree>
      <p:nvGrpSpPr>
        <p:cNvPr id="1" name="Shape 43"/>
        <p:cNvGrpSpPr/>
        <p:nvPr/>
      </p:nvGrpSpPr>
      <p:grpSpPr>
        <a:xfrm>
          <a:off x="0" y="0"/>
          <a:ext cx="0" cy="0"/>
          <a:chOff x="0" y="0"/>
          <a:chExt cx="0" cy="0"/>
        </a:xfrm>
      </p:grpSpPr>
      <p:sp>
        <p:nvSpPr>
          <p:cNvPr id="44" name="Google Shape;44;p24"/>
          <p:cNvSpPr txBox="1">
            <a:spLocks noGrp="1"/>
          </p:cNvSpPr>
          <p:nvPr>
            <p:ph type="title"/>
          </p:nvPr>
        </p:nvSpPr>
        <p:spPr>
          <a:xfrm>
            <a:off x="1051560" y="1432080"/>
            <a:ext cx="9966600" cy="303552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24"/>
          <p:cNvSpPr txBox="1">
            <a:spLocks noGrp="1"/>
          </p:cNvSpPr>
          <p:nvPr>
            <p:ph type="body" idx="1"/>
          </p:nvPr>
        </p:nvSpPr>
        <p:spPr>
          <a:xfrm>
            <a:off x="1069920" y="4389120"/>
            <a:ext cx="3850560" cy="5101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6" name="Google Shape;46;p24"/>
          <p:cNvSpPr txBox="1">
            <a:spLocks noGrp="1"/>
          </p:cNvSpPr>
          <p:nvPr>
            <p:ph type="body" idx="2"/>
          </p:nvPr>
        </p:nvSpPr>
        <p:spPr>
          <a:xfrm>
            <a:off x="5113440" y="4389120"/>
            <a:ext cx="3850560" cy="5101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7" name="Google Shape;47;p24"/>
          <p:cNvSpPr txBox="1">
            <a:spLocks noGrp="1"/>
          </p:cNvSpPr>
          <p:nvPr>
            <p:ph type="body" idx="3"/>
          </p:nvPr>
        </p:nvSpPr>
        <p:spPr>
          <a:xfrm>
            <a:off x="1069920" y="4948200"/>
            <a:ext cx="7890840" cy="5101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9961730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Content over Content" type="objOverTx">
  <p:cSld name="Title, Content over Content">
    <p:spTree>
      <p:nvGrpSpPr>
        <p:cNvPr id="1" name="Shape 48"/>
        <p:cNvGrpSpPr/>
        <p:nvPr/>
      </p:nvGrpSpPr>
      <p:grpSpPr>
        <a:xfrm>
          <a:off x="0" y="0"/>
          <a:ext cx="0" cy="0"/>
          <a:chOff x="0" y="0"/>
          <a:chExt cx="0" cy="0"/>
        </a:xfrm>
      </p:grpSpPr>
      <p:sp>
        <p:nvSpPr>
          <p:cNvPr id="49" name="Google Shape;49;p25"/>
          <p:cNvSpPr txBox="1">
            <a:spLocks noGrp="1"/>
          </p:cNvSpPr>
          <p:nvPr>
            <p:ph type="title"/>
          </p:nvPr>
        </p:nvSpPr>
        <p:spPr>
          <a:xfrm>
            <a:off x="1051560" y="1432080"/>
            <a:ext cx="9966600" cy="303552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5"/>
          <p:cNvSpPr txBox="1">
            <a:spLocks noGrp="1"/>
          </p:cNvSpPr>
          <p:nvPr>
            <p:ph type="body" idx="1"/>
          </p:nvPr>
        </p:nvSpPr>
        <p:spPr>
          <a:xfrm>
            <a:off x="1069920" y="4389120"/>
            <a:ext cx="7890840" cy="5101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1" name="Google Shape;51;p25"/>
          <p:cNvSpPr txBox="1">
            <a:spLocks noGrp="1"/>
          </p:cNvSpPr>
          <p:nvPr>
            <p:ph type="body" idx="2"/>
          </p:nvPr>
        </p:nvSpPr>
        <p:spPr>
          <a:xfrm>
            <a:off x="1069920" y="4948200"/>
            <a:ext cx="7890840" cy="5101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42098484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4 Content" type="fourObj">
  <p:cSld name="Title, 4 Content">
    <p:spTree>
      <p:nvGrpSpPr>
        <p:cNvPr id="1" name="Shape 52"/>
        <p:cNvGrpSpPr/>
        <p:nvPr/>
      </p:nvGrpSpPr>
      <p:grpSpPr>
        <a:xfrm>
          <a:off x="0" y="0"/>
          <a:ext cx="0" cy="0"/>
          <a:chOff x="0" y="0"/>
          <a:chExt cx="0" cy="0"/>
        </a:xfrm>
      </p:grpSpPr>
      <p:sp>
        <p:nvSpPr>
          <p:cNvPr id="53" name="Google Shape;53;p26"/>
          <p:cNvSpPr txBox="1">
            <a:spLocks noGrp="1"/>
          </p:cNvSpPr>
          <p:nvPr>
            <p:ph type="title"/>
          </p:nvPr>
        </p:nvSpPr>
        <p:spPr>
          <a:xfrm>
            <a:off x="1051560" y="1432080"/>
            <a:ext cx="9966600" cy="303552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26"/>
          <p:cNvSpPr txBox="1">
            <a:spLocks noGrp="1"/>
          </p:cNvSpPr>
          <p:nvPr>
            <p:ph type="body" idx="1"/>
          </p:nvPr>
        </p:nvSpPr>
        <p:spPr>
          <a:xfrm>
            <a:off x="1069920" y="4389120"/>
            <a:ext cx="3850560" cy="5101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5" name="Google Shape;55;p26"/>
          <p:cNvSpPr txBox="1">
            <a:spLocks noGrp="1"/>
          </p:cNvSpPr>
          <p:nvPr>
            <p:ph type="body" idx="2"/>
          </p:nvPr>
        </p:nvSpPr>
        <p:spPr>
          <a:xfrm>
            <a:off x="5113440" y="4389120"/>
            <a:ext cx="3850560" cy="5101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6" name="Google Shape;56;p26"/>
          <p:cNvSpPr txBox="1">
            <a:spLocks noGrp="1"/>
          </p:cNvSpPr>
          <p:nvPr>
            <p:ph type="body" idx="3"/>
          </p:nvPr>
        </p:nvSpPr>
        <p:spPr>
          <a:xfrm>
            <a:off x="5113440" y="4948200"/>
            <a:ext cx="3850560" cy="5101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7" name="Google Shape;57;p26"/>
          <p:cNvSpPr txBox="1">
            <a:spLocks noGrp="1"/>
          </p:cNvSpPr>
          <p:nvPr>
            <p:ph type="body" idx="4"/>
          </p:nvPr>
        </p:nvSpPr>
        <p:spPr>
          <a:xfrm>
            <a:off x="1069920" y="4948200"/>
            <a:ext cx="3850560" cy="5101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2238085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8"/>
        <p:cNvGrpSpPr/>
        <p:nvPr/>
      </p:nvGrpSpPr>
      <p:grpSpPr>
        <a:xfrm>
          <a:off x="0" y="0"/>
          <a:ext cx="0" cy="0"/>
          <a:chOff x="0" y="0"/>
          <a:chExt cx="0" cy="0"/>
        </a:xfrm>
      </p:grpSpPr>
      <p:sp>
        <p:nvSpPr>
          <p:cNvPr id="59" name="Google Shape;59;p27"/>
          <p:cNvSpPr txBox="1">
            <a:spLocks noGrp="1"/>
          </p:cNvSpPr>
          <p:nvPr>
            <p:ph type="title"/>
          </p:nvPr>
        </p:nvSpPr>
        <p:spPr>
          <a:xfrm>
            <a:off x="1051560" y="1432080"/>
            <a:ext cx="9966600" cy="303552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7"/>
          <p:cNvSpPr txBox="1">
            <a:spLocks noGrp="1"/>
          </p:cNvSpPr>
          <p:nvPr>
            <p:ph type="body" idx="1"/>
          </p:nvPr>
        </p:nvSpPr>
        <p:spPr>
          <a:xfrm>
            <a:off x="1069920" y="4389120"/>
            <a:ext cx="7890840" cy="106956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1" name="Google Shape;61;p27"/>
          <p:cNvSpPr txBox="1">
            <a:spLocks noGrp="1"/>
          </p:cNvSpPr>
          <p:nvPr>
            <p:ph type="body" idx="2"/>
          </p:nvPr>
        </p:nvSpPr>
        <p:spPr>
          <a:xfrm>
            <a:off x="1069920" y="4389120"/>
            <a:ext cx="7890840" cy="106956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pic>
        <p:nvPicPr>
          <p:cNvPr id="62" name="Google Shape;62;p27"/>
          <p:cNvPicPr preferRelativeResize="0"/>
          <p:nvPr/>
        </p:nvPicPr>
        <p:blipFill rotWithShape="1">
          <a:blip r:embed="rId2">
            <a:alphaModFix/>
          </a:blip>
          <a:srcRect/>
          <a:stretch/>
        </p:blipFill>
        <p:spPr>
          <a:xfrm>
            <a:off x="4344840" y="4388760"/>
            <a:ext cx="1340280" cy="1069560"/>
          </a:xfrm>
          <a:prstGeom prst="rect">
            <a:avLst/>
          </a:prstGeom>
          <a:noFill/>
          <a:ln>
            <a:noFill/>
          </a:ln>
        </p:spPr>
      </p:pic>
      <p:pic>
        <p:nvPicPr>
          <p:cNvPr id="63" name="Google Shape;63;p27"/>
          <p:cNvPicPr preferRelativeResize="0"/>
          <p:nvPr/>
        </p:nvPicPr>
        <p:blipFill rotWithShape="1">
          <a:blip r:embed="rId2">
            <a:alphaModFix/>
          </a:blip>
          <a:srcRect/>
          <a:stretch/>
        </p:blipFill>
        <p:spPr>
          <a:xfrm>
            <a:off x="4344840" y="4388760"/>
            <a:ext cx="1340280" cy="1069560"/>
          </a:xfrm>
          <a:prstGeom prst="rect">
            <a:avLst/>
          </a:prstGeom>
          <a:noFill/>
          <a:ln>
            <a:noFill/>
          </a:ln>
        </p:spPr>
      </p:pic>
    </p:spTree>
    <p:extLst>
      <p:ext uri="{BB962C8B-B14F-4D97-AF65-F5344CB8AC3E}">
        <p14:creationId xmlns:p14="http://schemas.microsoft.com/office/powerpoint/2010/main" val="38149146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Slide" type="blank">
  <p:cSld name="Blank Slide">
    <p:spTree>
      <p:nvGrpSpPr>
        <p:cNvPr id="1" name="Shape 72"/>
        <p:cNvGrpSpPr/>
        <p:nvPr/>
      </p:nvGrpSpPr>
      <p:grpSpPr>
        <a:xfrm>
          <a:off x="0" y="0"/>
          <a:ext cx="0" cy="0"/>
          <a:chOff x="0" y="0"/>
          <a:chExt cx="0" cy="0"/>
        </a:xfrm>
      </p:grpSpPr>
    </p:spTree>
    <p:extLst>
      <p:ext uri="{BB962C8B-B14F-4D97-AF65-F5344CB8AC3E}">
        <p14:creationId xmlns:p14="http://schemas.microsoft.com/office/powerpoint/2010/main" val="21149039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Slide" type="tx">
  <p:cSld name="Title Slide">
    <p:spTree>
      <p:nvGrpSpPr>
        <p:cNvPr id="1" name="Shape 73"/>
        <p:cNvGrpSpPr/>
        <p:nvPr/>
      </p:nvGrpSpPr>
      <p:grpSpPr>
        <a:xfrm>
          <a:off x="0" y="0"/>
          <a:ext cx="0" cy="0"/>
          <a:chOff x="0" y="0"/>
          <a:chExt cx="0" cy="0"/>
        </a:xfrm>
      </p:grpSpPr>
      <p:sp>
        <p:nvSpPr>
          <p:cNvPr id="74" name="Google Shape;74;p28"/>
          <p:cNvSpPr txBox="1">
            <a:spLocks noGrp="1"/>
          </p:cNvSpPr>
          <p:nvPr>
            <p:ph type="title"/>
          </p:nvPr>
        </p:nvSpPr>
        <p:spPr>
          <a:xfrm>
            <a:off x="1051560" y="1432080"/>
            <a:ext cx="9966600" cy="303552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28"/>
          <p:cNvSpPr txBox="1">
            <a:spLocks noGrp="1"/>
          </p:cNvSpPr>
          <p:nvPr>
            <p:ph type="subTitle" idx="1"/>
          </p:nvPr>
        </p:nvSpPr>
        <p:spPr>
          <a:xfrm>
            <a:off x="1069920" y="4389120"/>
            <a:ext cx="7890840" cy="10695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3900775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Content" type="obj">
  <p:cSld name="Title, Content">
    <p:spTree>
      <p:nvGrpSpPr>
        <p:cNvPr id="1" name="Shape 76"/>
        <p:cNvGrpSpPr/>
        <p:nvPr/>
      </p:nvGrpSpPr>
      <p:grpSpPr>
        <a:xfrm>
          <a:off x="0" y="0"/>
          <a:ext cx="0" cy="0"/>
          <a:chOff x="0" y="0"/>
          <a:chExt cx="0" cy="0"/>
        </a:xfrm>
      </p:grpSpPr>
      <p:sp>
        <p:nvSpPr>
          <p:cNvPr id="77" name="Google Shape;77;p29"/>
          <p:cNvSpPr txBox="1">
            <a:spLocks noGrp="1"/>
          </p:cNvSpPr>
          <p:nvPr>
            <p:ph type="title"/>
          </p:nvPr>
        </p:nvSpPr>
        <p:spPr>
          <a:xfrm>
            <a:off x="1051560" y="1432080"/>
            <a:ext cx="9966600" cy="303552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9"/>
          <p:cNvSpPr txBox="1">
            <a:spLocks noGrp="1"/>
          </p:cNvSpPr>
          <p:nvPr>
            <p:ph type="body" idx="1"/>
          </p:nvPr>
        </p:nvSpPr>
        <p:spPr>
          <a:xfrm>
            <a:off x="1069920" y="4389120"/>
            <a:ext cx="7890840" cy="106956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49616316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2 Content" type="twoObj">
  <p:cSld name="Title, 2 Content">
    <p:spTree>
      <p:nvGrpSpPr>
        <p:cNvPr id="1" name="Shape 79"/>
        <p:cNvGrpSpPr/>
        <p:nvPr/>
      </p:nvGrpSpPr>
      <p:grpSpPr>
        <a:xfrm>
          <a:off x="0" y="0"/>
          <a:ext cx="0" cy="0"/>
          <a:chOff x="0" y="0"/>
          <a:chExt cx="0" cy="0"/>
        </a:xfrm>
      </p:grpSpPr>
      <p:sp>
        <p:nvSpPr>
          <p:cNvPr id="80" name="Google Shape;80;p30"/>
          <p:cNvSpPr txBox="1">
            <a:spLocks noGrp="1"/>
          </p:cNvSpPr>
          <p:nvPr>
            <p:ph type="title"/>
          </p:nvPr>
        </p:nvSpPr>
        <p:spPr>
          <a:xfrm>
            <a:off x="1051560" y="1432080"/>
            <a:ext cx="9966600" cy="303552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30"/>
          <p:cNvSpPr txBox="1">
            <a:spLocks noGrp="1"/>
          </p:cNvSpPr>
          <p:nvPr>
            <p:ph type="body" idx="1"/>
          </p:nvPr>
        </p:nvSpPr>
        <p:spPr>
          <a:xfrm>
            <a:off x="1069920" y="4389120"/>
            <a:ext cx="3850560" cy="106956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2" name="Google Shape;82;p30"/>
          <p:cNvSpPr txBox="1">
            <a:spLocks noGrp="1"/>
          </p:cNvSpPr>
          <p:nvPr>
            <p:ph type="body" idx="2"/>
          </p:nvPr>
        </p:nvSpPr>
        <p:spPr>
          <a:xfrm>
            <a:off x="5113440" y="4389120"/>
            <a:ext cx="3850560" cy="106956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5098633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83"/>
        <p:cNvGrpSpPr/>
        <p:nvPr/>
      </p:nvGrpSpPr>
      <p:grpSpPr>
        <a:xfrm>
          <a:off x="0" y="0"/>
          <a:ext cx="0" cy="0"/>
          <a:chOff x="0" y="0"/>
          <a:chExt cx="0" cy="0"/>
        </a:xfrm>
      </p:grpSpPr>
      <p:sp>
        <p:nvSpPr>
          <p:cNvPr id="84" name="Google Shape;84;p31"/>
          <p:cNvSpPr txBox="1">
            <a:spLocks noGrp="1"/>
          </p:cNvSpPr>
          <p:nvPr>
            <p:ph type="title"/>
          </p:nvPr>
        </p:nvSpPr>
        <p:spPr>
          <a:xfrm>
            <a:off x="1051560" y="1432080"/>
            <a:ext cx="9966600" cy="303552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8413519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entered Text" type="objOnly">
  <p:cSld name="Centered Text">
    <p:spTree>
      <p:nvGrpSpPr>
        <p:cNvPr id="1" name="Shape 85"/>
        <p:cNvGrpSpPr/>
        <p:nvPr/>
      </p:nvGrpSpPr>
      <p:grpSpPr>
        <a:xfrm>
          <a:off x="0" y="0"/>
          <a:ext cx="0" cy="0"/>
          <a:chOff x="0" y="0"/>
          <a:chExt cx="0" cy="0"/>
        </a:xfrm>
      </p:grpSpPr>
      <p:sp>
        <p:nvSpPr>
          <p:cNvPr id="86" name="Google Shape;86;p32"/>
          <p:cNvSpPr txBox="1">
            <a:spLocks noGrp="1"/>
          </p:cNvSpPr>
          <p:nvPr>
            <p:ph type="subTitle" idx="1"/>
          </p:nvPr>
        </p:nvSpPr>
        <p:spPr>
          <a:xfrm>
            <a:off x="1051560" y="1609920"/>
            <a:ext cx="9966600" cy="137160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705194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953C2-7AE7-43BE-994B-00AEE32A3F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bg-BG"/>
          </a:p>
        </p:txBody>
      </p:sp>
      <p:sp>
        <p:nvSpPr>
          <p:cNvPr id="3" name="Text Placeholder 2">
            <a:extLst>
              <a:ext uri="{FF2B5EF4-FFF2-40B4-BE49-F238E27FC236}">
                <a16:creationId xmlns:a16="http://schemas.microsoft.com/office/drawing/2014/main" id="{EFA01222-B2EA-4714-8C27-87A858DBE6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1DB500-5630-442B-8F75-ED1660DFF147}"/>
              </a:ext>
            </a:extLst>
          </p:cNvPr>
          <p:cNvSpPr>
            <a:spLocks noGrp="1"/>
          </p:cNvSpPr>
          <p:nvPr>
            <p:ph type="dt" sz="half" idx="10"/>
          </p:nvPr>
        </p:nvSpPr>
        <p:spPr/>
        <p:txBody>
          <a:bodyPr/>
          <a:lstStyle/>
          <a:p>
            <a:fld id="{025D26CF-6F85-4B17-A3DE-2A4A0108BD57}" type="datetimeFigureOut">
              <a:rPr lang="bg-BG" smtClean="0"/>
              <a:t>7.5.2021 г.</a:t>
            </a:fld>
            <a:endParaRPr lang="bg-BG"/>
          </a:p>
        </p:txBody>
      </p:sp>
      <p:sp>
        <p:nvSpPr>
          <p:cNvPr id="5" name="Footer Placeholder 4">
            <a:extLst>
              <a:ext uri="{FF2B5EF4-FFF2-40B4-BE49-F238E27FC236}">
                <a16:creationId xmlns:a16="http://schemas.microsoft.com/office/drawing/2014/main" id="{BE69FF12-4B30-4BD2-9AB6-0FD1F3B1E6BE}"/>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F38AC006-F8D3-4FD8-ACAF-2E4BFA67D463}"/>
              </a:ext>
            </a:extLst>
          </p:cNvPr>
          <p:cNvSpPr>
            <a:spLocks noGrp="1"/>
          </p:cNvSpPr>
          <p:nvPr>
            <p:ph type="sldNum" sz="quarter" idx="12"/>
          </p:nvPr>
        </p:nvSpPr>
        <p:spPr/>
        <p:txBody>
          <a:bodyPr/>
          <a:lstStyle/>
          <a:p>
            <a:fld id="{EF87322B-B1F6-41F4-A703-27F9F85D4EB9}" type="slidenum">
              <a:rPr lang="bg-BG" smtClean="0"/>
              <a:t>‹#›</a:t>
            </a:fld>
            <a:endParaRPr lang="bg-BG"/>
          </a:p>
        </p:txBody>
      </p:sp>
    </p:spTree>
    <p:extLst>
      <p:ext uri="{BB962C8B-B14F-4D97-AF65-F5344CB8AC3E}">
        <p14:creationId xmlns:p14="http://schemas.microsoft.com/office/powerpoint/2010/main" val="365078647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itle, 2 Content and Content">
    <p:spTree>
      <p:nvGrpSpPr>
        <p:cNvPr id="1" name="Shape 87"/>
        <p:cNvGrpSpPr/>
        <p:nvPr/>
      </p:nvGrpSpPr>
      <p:grpSpPr>
        <a:xfrm>
          <a:off x="0" y="0"/>
          <a:ext cx="0" cy="0"/>
          <a:chOff x="0" y="0"/>
          <a:chExt cx="0" cy="0"/>
        </a:xfrm>
      </p:grpSpPr>
      <p:sp>
        <p:nvSpPr>
          <p:cNvPr id="88" name="Google Shape;88;p33"/>
          <p:cNvSpPr txBox="1">
            <a:spLocks noGrp="1"/>
          </p:cNvSpPr>
          <p:nvPr>
            <p:ph type="title"/>
          </p:nvPr>
        </p:nvSpPr>
        <p:spPr>
          <a:xfrm>
            <a:off x="1051560" y="1432080"/>
            <a:ext cx="9966600" cy="303552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33"/>
          <p:cNvSpPr txBox="1">
            <a:spLocks noGrp="1"/>
          </p:cNvSpPr>
          <p:nvPr>
            <p:ph type="body" idx="1"/>
          </p:nvPr>
        </p:nvSpPr>
        <p:spPr>
          <a:xfrm>
            <a:off x="1069920" y="4389120"/>
            <a:ext cx="3850560" cy="5101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0" name="Google Shape;90;p33"/>
          <p:cNvSpPr txBox="1">
            <a:spLocks noGrp="1"/>
          </p:cNvSpPr>
          <p:nvPr>
            <p:ph type="body" idx="2"/>
          </p:nvPr>
        </p:nvSpPr>
        <p:spPr>
          <a:xfrm>
            <a:off x="1069920" y="4948200"/>
            <a:ext cx="3850560" cy="5101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1" name="Google Shape;91;p33"/>
          <p:cNvSpPr txBox="1">
            <a:spLocks noGrp="1"/>
          </p:cNvSpPr>
          <p:nvPr>
            <p:ph type="body" idx="3"/>
          </p:nvPr>
        </p:nvSpPr>
        <p:spPr>
          <a:xfrm>
            <a:off x="5113440" y="4389120"/>
            <a:ext cx="3850560" cy="106956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1539903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Title Content and 2 Content">
    <p:spTree>
      <p:nvGrpSpPr>
        <p:cNvPr id="1" name="Shape 92"/>
        <p:cNvGrpSpPr/>
        <p:nvPr/>
      </p:nvGrpSpPr>
      <p:grpSpPr>
        <a:xfrm>
          <a:off x="0" y="0"/>
          <a:ext cx="0" cy="0"/>
          <a:chOff x="0" y="0"/>
          <a:chExt cx="0" cy="0"/>
        </a:xfrm>
      </p:grpSpPr>
      <p:sp>
        <p:nvSpPr>
          <p:cNvPr id="93" name="Google Shape;93;p34"/>
          <p:cNvSpPr txBox="1">
            <a:spLocks noGrp="1"/>
          </p:cNvSpPr>
          <p:nvPr>
            <p:ph type="title"/>
          </p:nvPr>
        </p:nvSpPr>
        <p:spPr>
          <a:xfrm>
            <a:off x="1051560" y="1432080"/>
            <a:ext cx="9966600" cy="303552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34"/>
          <p:cNvSpPr txBox="1">
            <a:spLocks noGrp="1"/>
          </p:cNvSpPr>
          <p:nvPr>
            <p:ph type="body" idx="1"/>
          </p:nvPr>
        </p:nvSpPr>
        <p:spPr>
          <a:xfrm>
            <a:off x="1069920" y="4389120"/>
            <a:ext cx="3850560" cy="106956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2"/>
          </p:nvPr>
        </p:nvSpPr>
        <p:spPr>
          <a:xfrm>
            <a:off x="5113440" y="4389120"/>
            <a:ext cx="3850560" cy="5101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6" name="Google Shape;96;p34"/>
          <p:cNvSpPr txBox="1">
            <a:spLocks noGrp="1"/>
          </p:cNvSpPr>
          <p:nvPr>
            <p:ph type="body" idx="3"/>
          </p:nvPr>
        </p:nvSpPr>
        <p:spPr>
          <a:xfrm>
            <a:off x="5113440" y="4948200"/>
            <a:ext cx="3850560" cy="5101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59892863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itle, 2 Content over Content">
    <p:spTree>
      <p:nvGrpSpPr>
        <p:cNvPr id="1" name="Shape 97"/>
        <p:cNvGrpSpPr/>
        <p:nvPr/>
      </p:nvGrpSpPr>
      <p:grpSpPr>
        <a:xfrm>
          <a:off x="0" y="0"/>
          <a:ext cx="0" cy="0"/>
          <a:chOff x="0" y="0"/>
          <a:chExt cx="0" cy="0"/>
        </a:xfrm>
      </p:grpSpPr>
      <p:sp>
        <p:nvSpPr>
          <p:cNvPr id="98" name="Google Shape;98;p35"/>
          <p:cNvSpPr txBox="1">
            <a:spLocks noGrp="1"/>
          </p:cNvSpPr>
          <p:nvPr>
            <p:ph type="title"/>
          </p:nvPr>
        </p:nvSpPr>
        <p:spPr>
          <a:xfrm>
            <a:off x="1051560" y="1432080"/>
            <a:ext cx="9966600" cy="303552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35"/>
          <p:cNvSpPr txBox="1">
            <a:spLocks noGrp="1"/>
          </p:cNvSpPr>
          <p:nvPr>
            <p:ph type="body" idx="1"/>
          </p:nvPr>
        </p:nvSpPr>
        <p:spPr>
          <a:xfrm>
            <a:off x="1069920" y="4389120"/>
            <a:ext cx="3850560" cy="5101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0" name="Google Shape;100;p35"/>
          <p:cNvSpPr txBox="1">
            <a:spLocks noGrp="1"/>
          </p:cNvSpPr>
          <p:nvPr>
            <p:ph type="body" idx="2"/>
          </p:nvPr>
        </p:nvSpPr>
        <p:spPr>
          <a:xfrm>
            <a:off x="5113440" y="4389120"/>
            <a:ext cx="3850560" cy="5101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1" name="Google Shape;101;p35"/>
          <p:cNvSpPr txBox="1">
            <a:spLocks noGrp="1"/>
          </p:cNvSpPr>
          <p:nvPr>
            <p:ph type="body" idx="3"/>
          </p:nvPr>
        </p:nvSpPr>
        <p:spPr>
          <a:xfrm>
            <a:off x="1069920" y="4948200"/>
            <a:ext cx="7890840" cy="5101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17550637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Content over Content" type="objOverTx">
  <p:cSld name="Title, Content over Content">
    <p:spTree>
      <p:nvGrpSpPr>
        <p:cNvPr id="1" name="Shape 102"/>
        <p:cNvGrpSpPr/>
        <p:nvPr/>
      </p:nvGrpSpPr>
      <p:grpSpPr>
        <a:xfrm>
          <a:off x="0" y="0"/>
          <a:ext cx="0" cy="0"/>
          <a:chOff x="0" y="0"/>
          <a:chExt cx="0" cy="0"/>
        </a:xfrm>
      </p:grpSpPr>
      <p:sp>
        <p:nvSpPr>
          <p:cNvPr id="103" name="Google Shape;103;p36"/>
          <p:cNvSpPr txBox="1">
            <a:spLocks noGrp="1"/>
          </p:cNvSpPr>
          <p:nvPr>
            <p:ph type="title"/>
          </p:nvPr>
        </p:nvSpPr>
        <p:spPr>
          <a:xfrm>
            <a:off x="1051560" y="1432080"/>
            <a:ext cx="9966600" cy="303552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36"/>
          <p:cNvSpPr txBox="1">
            <a:spLocks noGrp="1"/>
          </p:cNvSpPr>
          <p:nvPr>
            <p:ph type="body" idx="1"/>
          </p:nvPr>
        </p:nvSpPr>
        <p:spPr>
          <a:xfrm>
            <a:off x="1069920" y="4389120"/>
            <a:ext cx="7890840" cy="5101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5" name="Google Shape;105;p36"/>
          <p:cNvSpPr txBox="1">
            <a:spLocks noGrp="1"/>
          </p:cNvSpPr>
          <p:nvPr>
            <p:ph type="body" idx="2"/>
          </p:nvPr>
        </p:nvSpPr>
        <p:spPr>
          <a:xfrm>
            <a:off x="1069920" y="4948200"/>
            <a:ext cx="7890840" cy="5101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43561270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4 Content" type="fourObj">
  <p:cSld name="Title, 4 Content">
    <p:spTree>
      <p:nvGrpSpPr>
        <p:cNvPr id="1" name="Shape 106"/>
        <p:cNvGrpSpPr/>
        <p:nvPr/>
      </p:nvGrpSpPr>
      <p:grpSpPr>
        <a:xfrm>
          <a:off x="0" y="0"/>
          <a:ext cx="0" cy="0"/>
          <a:chOff x="0" y="0"/>
          <a:chExt cx="0" cy="0"/>
        </a:xfrm>
      </p:grpSpPr>
      <p:sp>
        <p:nvSpPr>
          <p:cNvPr id="107" name="Google Shape;107;p37"/>
          <p:cNvSpPr txBox="1">
            <a:spLocks noGrp="1"/>
          </p:cNvSpPr>
          <p:nvPr>
            <p:ph type="title"/>
          </p:nvPr>
        </p:nvSpPr>
        <p:spPr>
          <a:xfrm>
            <a:off x="1051560" y="1432080"/>
            <a:ext cx="9966600" cy="303552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37"/>
          <p:cNvSpPr txBox="1">
            <a:spLocks noGrp="1"/>
          </p:cNvSpPr>
          <p:nvPr>
            <p:ph type="body" idx="1"/>
          </p:nvPr>
        </p:nvSpPr>
        <p:spPr>
          <a:xfrm>
            <a:off x="1069920" y="4389120"/>
            <a:ext cx="3850560" cy="5101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9" name="Google Shape;109;p37"/>
          <p:cNvSpPr txBox="1">
            <a:spLocks noGrp="1"/>
          </p:cNvSpPr>
          <p:nvPr>
            <p:ph type="body" idx="2"/>
          </p:nvPr>
        </p:nvSpPr>
        <p:spPr>
          <a:xfrm>
            <a:off x="5113440" y="4389120"/>
            <a:ext cx="3850560" cy="5101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10" name="Google Shape;110;p37"/>
          <p:cNvSpPr txBox="1">
            <a:spLocks noGrp="1"/>
          </p:cNvSpPr>
          <p:nvPr>
            <p:ph type="body" idx="3"/>
          </p:nvPr>
        </p:nvSpPr>
        <p:spPr>
          <a:xfrm>
            <a:off x="5113440" y="4948200"/>
            <a:ext cx="3850560" cy="5101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11" name="Google Shape;111;p37"/>
          <p:cNvSpPr txBox="1">
            <a:spLocks noGrp="1"/>
          </p:cNvSpPr>
          <p:nvPr>
            <p:ph type="body" idx="4"/>
          </p:nvPr>
        </p:nvSpPr>
        <p:spPr>
          <a:xfrm>
            <a:off x="1069920" y="4948200"/>
            <a:ext cx="3850560" cy="5101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85741809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12"/>
        <p:cNvGrpSpPr/>
        <p:nvPr/>
      </p:nvGrpSpPr>
      <p:grpSpPr>
        <a:xfrm>
          <a:off x="0" y="0"/>
          <a:ext cx="0" cy="0"/>
          <a:chOff x="0" y="0"/>
          <a:chExt cx="0" cy="0"/>
        </a:xfrm>
      </p:grpSpPr>
      <p:sp>
        <p:nvSpPr>
          <p:cNvPr id="113" name="Google Shape;113;p38"/>
          <p:cNvSpPr txBox="1">
            <a:spLocks noGrp="1"/>
          </p:cNvSpPr>
          <p:nvPr>
            <p:ph type="title"/>
          </p:nvPr>
        </p:nvSpPr>
        <p:spPr>
          <a:xfrm>
            <a:off x="1051560" y="1432080"/>
            <a:ext cx="9966600" cy="303552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38"/>
          <p:cNvSpPr txBox="1">
            <a:spLocks noGrp="1"/>
          </p:cNvSpPr>
          <p:nvPr>
            <p:ph type="body" idx="1"/>
          </p:nvPr>
        </p:nvSpPr>
        <p:spPr>
          <a:xfrm>
            <a:off x="1069920" y="4389120"/>
            <a:ext cx="7890840" cy="106956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15" name="Google Shape;115;p38"/>
          <p:cNvSpPr txBox="1">
            <a:spLocks noGrp="1"/>
          </p:cNvSpPr>
          <p:nvPr>
            <p:ph type="body" idx="2"/>
          </p:nvPr>
        </p:nvSpPr>
        <p:spPr>
          <a:xfrm>
            <a:off x="1069920" y="4389120"/>
            <a:ext cx="7890840" cy="106956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pic>
        <p:nvPicPr>
          <p:cNvPr id="116" name="Google Shape;116;p38"/>
          <p:cNvPicPr preferRelativeResize="0"/>
          <p:nvPr/>
        </p:nvPicPr>
        <p:blipFill rotWithShape="1">
          <a:blip r:embed="rId2">
            <a:alphaModFix/>
          </a:blip>
          <a:srcRect/>
          <a:stretch/>
        </p:blipFill>
        <p:spPr>
          <a:xfrm>
            <a:off x="4344840" y="4388760"/>
            <a:ext cx="1340280" cy="1069560"/>
          </a:xfrm>
          <a:prstGeom prst="rect">
            <a:avLst/>
          </a:prstGeom>
          <a:noFill/>
          <a:ln>
            <a:noFill/>
          </a:ln>
        </p:spPr>
      </p:pic>
      <p:pic>
        <p:nvPicPr>
          <p:cNvPr id="117" name="Google Shape;117;p38"/>
          <p:cNvPicPr preferRelativeResize="0"/>
          <p:nvPr/>
        </p:nvPicPr>
        <p:blipFill rotWithShape="1">
          <a:blip r:embed="rId2">
            <a:alphaModFix/>
          </a:blip>
          <a:srcRect/>
          <a:stretch/>
        </p:blipFill>
        <p:spPr>
          <a:xfrm>
            <a:off x="4344840" y="4388760"/>
            <a:ext cx="1340280" cy="1069560"/>
          </a:xfrm>
          <a:prstGeom prst="rect">
            <a:avLst/>
          </a:prstGeom>
          <a:noFill/>
          <a:ln>
            <a:noFill/>
          </a:ln>
        </p:spPr>
      </p:pic>
    </p:spTree>
    <p:extLst>
      <p:ext uri="{BB962C8B-B14F-4D97-AF65-F5344CB8AC3E}">
        <p14:creationId xmlns:p14="http://schemas.microsoft.com/office/powerpoint/2010/main" val="1540782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B3D74-392D-4B23-9A6A-D5DA67579511}"/>
              </a:ext>
            </a:extLst>
          </p:cNvPr>
          <p:cNvSpPr>
            <a:spLocks noGrp="1"/>
          </p:cNvSpPr>
          <p:nvPr>
            <p:ph type="title"/>
          </p:nvPr>
        </p:nvSpPr>
        <p:spPr/>
        <p:txBody>
          <a:bodyPr/>
          <a:lstStyle/>
          <a:p>
            <a:r>
              <a:rPr lang="en-US"/>
              <a:t>Click to edit Master title style</a:t>
            </a:r>
            <a:endParaRPr lang="bg-BG"/>
          </a:p>
        </p:txBody>
      </p:sp>
      <p:sp>
        <p:nvSpPr>
          <p:cNvPr id="3" name="Content Placeholder 2">
            <a:extLst>
              <a:ext uri="{FF2B5EF4-FFF2-40B4-BE49-F238E27FC236}">
                <a16:creationId xmlns:a16="http://schemas.microsoft.com/office/drawing/2014/main" id="{5252E7A7-E1AD-44ED-AF93-1237849766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Content Placeholder 3">
            <a:extLst>
              <a:ext uri="{FF2B5EF4-FFF2-40B4-BE49-F238E27FC236}">
                <a16:creationId xmlns:a16="http://schemas.microsoft.com/office/drawing/2014/main" id="{37B2347A-594D-4501-A524-3D160BB9F7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5" name="Date Placeholder 4">
            <a:extLst>
              <a:ext uri="{FF2B5EF4-FFF2-40B4-BE49-F238E27FC236}">
                <a16:creationId xmlns:a16="http://schemas.microsoft.com/office/drawing/2014/main" id="{AA707879-16DB-41E7-9B0C-371494470E75}"/>
              </a:ext>
            </a:extLst>
          </p:cNvPr>
          <p:cNvSpPr>
            <a:spLocks noGrp="1"/>
          </p:cNvSpPr>
          <p:nvPr>
            <p:ph type="dt" sz="half" idx="10"/>
          </p:nvPr>
        </p:nvSpPr>
        <p:spPr/>
        <p:txBody>
          <a:bodyPr/>
          <a:lstStyle/>
          <a:p>
            <a:fld id="{025D26CF-6F85-4B17-A3DE-2A4A0108BD57}" type="datetimeFigureOut">
              <a:rPr lang="bg-BG" smtClean="0"/>
              <a:t>7.5.2021 г.</a:t>
            </a:fld>
            <a:endParaRPr lang="bg-BG"/>
          </a:p>
        </p:txBody>
      </p:sp>
      <p:sp>
        <p:nvSpPr>
          <p:cNvPr id="6" name="Footer Placeholder 5">
            <a:extLst>
              <a:ext uri="{FF2B5EF4-FFF2-40B4-BE49-F238E27FC236}">
                <a16:creationId xmlns:a16="http://schemas.microsoft.com/office/drawing/2014/main" id="{F101A829-FE70-4F20-A991-C4BFB1D2821F}"/>
              </a:ext>
            </a:extLst>
          </p:cNvPr>
          <p:cNvSpPr>
            <a:spLocks noGrp="1"/>
          </p:cNvSpPr>
          <p:nvPr>
            <p:ph type="ftr" sz="quarter" idx="11"/>
          </p:nvPr>
        </p:nvSpPr>
        <p:spPr/>
        <p:txBody>
          <a:bodyPr/>
          <a:lstStyle/>
          <a:p>
            <a:endParaRPr lang="bg-BG"/>
          </a:p>
        </p:txBody>
      </p:sp>
      <p:sp>
        <p:nvSpPr>
          <p:cNvPr id="7" name="Slide Number Placeholder 6">
            <a:extLst>
              <a:ext uri="{FF2B5EF4-FFF2-40B4-BE49-F238E27FC236}">
                <a16:creationId xmlns:a16="http://schemas.microsoft.com/office/drawing/2014/main" id="{05189F0E-B156-45C1-9F64-BCD04796B65D}"/>
              </a:ext>
            </a:extLst>
          </p:cNvPr>
          <p:cNvSpPr>
            <a:spLocks noGrp="1"/>
          </p:cNvSpPr>
          <p:nvPr>
            <p:ph type="sldNum" sz="quarter" idx="12"/>
          </p:nvPr>
        </p:nvSpPr>
        <p:spPr/>
        <p:txBody>
          <a:bodyPr/>
          <a:lstStyle/>
          <a:p>
            <a:fld id="{EF87322B-B1F6-41F4-A703-27F9F85D4EB9}" type="slidenum">
              <a:rPr lang="bg-BG" smtClean="0"/>
              <a:t>‹#›</a:t>
            </a:fld>
            <a:endParaRPr lang="bg-BG"/>
          </a:p>
        </p:txBody>
      </p:sp>
    </p:spTree>
    <p:extLst>
      <p:ext uri="{BB962C8B-B14F-4D97-AF65-F5344CB8AC3E}">
        <p14:creationId xmlns:p14="http://schemas.microsoft.com/office/powerpoint/2010/main" val="440987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4024A-8935-4E44-9E37-F8960C950F41}"/>
              </a:ext>
            </a:extLst>
          </p:cNvPr>
          <p:cNvSpPr>
            <a:spLocks noGrp="1"/>
          </p:cNvSpPr>
          <p:nvPr>
            <p:ph type="title"/>
          </p:nvPr>
        </p:nvSpPr>
        <p:spPr>
          <a:xfrm>
            <a:off x="839788" y="365125"/>
            <a:ext cx="10515600" cy="1325563"/>
          </a:xfrm>
        </p:spPr>
        <p:txBody>
          <a:bodyPr/>
          <a:lstStyle/>
          <a:p>
            <a:r>
              <a:rPr lang="en-US"/>
              <a:t>Click to edit Master title style</a:t>
            </a:r>
            <a:endParaRPr lang="bg-BG"/>
          </a:p>
        </p:txBody>
      </p:sp>
      <p:sp>
        <p:nvSpPr>
          <p:cNvPr id="3" name="Text Placeholder 2">
            <a:extLst>
              <a:ext uri="{FF2B5EF4-FFF2-40B4-BE49-F238E27FC236}">
                <a16:creationId xmlns:a16="http://schemas.microsoft.com/office/drawing/2014/main" id="{F83BA0D0-CFFE-46F1-9D6C-E90C1D398A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D55494-4149-4B6F-A2E3-0991F33D14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5" name="Text Placeholder 4">
            <a:extLst>
              <a:ext uri="{FF2B5EF4-FFF2-40B4-BE49-F238E27FC236}">
                <a16:creationId xmlns:a16="http://schemas.microsoft.com/office/drawing/2014/main" id="{832B6A55-A648-4267-BD88-3255D2B2A3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8EC73D-5851-451E-A776-D0C4C8B16A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7" name="Date Placeholder 6">
            <a:extLst>
              <a:ext uri="{FF2B5EF4-FFF2-40B4-BE49-F238E27FC236}">
                <a16:creationId xmlns:a16="http://schemas.microsoft.com/office/drawing/2014/main" id="{367BBB7C-8578-4136-8BAF-74B86FF4C068}"/>
              </a:ext>
            </a:extLst>
          </p:cNvPr>
          <p:cNvSpPr>
            <a:spLocks noGrp="1"/>
          </p:cNvSpPr>
          <p:nvPr>
            <p:ph type="dt" sz="half" idx="10"/>
          </p:nvPr>
        </p:nvSpPr>
        <p:spPr/>
        <p:txBody>
          <a:bodyPr/>
          <a:lstStyle/>
          <a:p>
            <a:fld id="{025D26CF-6F85-4B17-A3DE-2A4A0108BD57}" type="datetimeFigureOut">
              <a:rPr lang="bg-BG" smtClean="0"/>
              <a:t>7.5.2021 г.</a:t>
            </a:fld>
            <a:endParaRPr lang="bg-BG"/>
          </a:p>
        </p:txBody>
      </p:sp>
      <p:sp>
        <p:nvSpPr>
          <p:cNvPr id="8" name="Footer Placeholder 7">
            <a:extLst>
              <a:ext uri="{FF2B5EF4-FFF2-40B4-BE49-F238E27FC236}">
                <a16:creationId xmlns:a16="http://schemas.microsoft.com/office/drawing/2014/main" id="{D003E011-868E-4684-9185-E04AC24ABD34}"/>
              </a:ext>
            </a:extLst>
          </p:cNvPr>
          <p:cNvSpPr>
            <a:spLocks noGrp="1"/>
          </p:cNvSpPr>
          <p:nvPr>
            <p:ph type="ftr" sz="quarter" idx="11"/>
          </p:nvPr>
        </p:nvSpPr>
        <p:spPr/>
        <p:txBody>
          <a:bodyPr/>
          <a:lstStyle/>
          <a:p>
            <a:endParaRPr lang="bg-BG"/>
          </a:p>
        </p:txBody>
      </p:sp>
      <p:sp>
        <p:nvSpPr>
          <p:cNvPr id="9" name="Slide Number Placeholder 8">
            <a:extLst>
              <a:ext uri="{FF2B5EF4-FFF2-40B4-BE49-F238E27FC236}">
                <a16:creationId xmlns:a16="http://schemas.microsoft.com/office/drawing/2014/main" id="{6BDEE28A-A86C-43A4-92BA-8AFBF03CA4F0}"/>
              </a:ext>
            </a:extLst>
          </p:cNvPr>
          <p:cNvSpPr>
            <a:spLocks noGrp="1"/>
          </p:cNvSpPr>
          <p:nvPr>
            <p:ph type="sldNum" sz="quarter" idx="12"/>
          </p:nvPr>
        </p:nvSpPr>
        <p:spPr/>
        <p:txBody>
          <a:bodyPr/>
          <a:lstStyle/>
          <a:p>
            <a:fld id="{EF87322B-B1F6-41F4-A703-27F9F85D4EB9}" type="slidenum">
              <a:rPr lang="bg-BG" smtClean="0"/>
              <a:t>‹#›</a:t>
            </a:fld>
            <a:endParaRPr lang="bg-BG"/>
          </a:p>
        </p:txBody>
      </p:sp>
    </p:spTree>
    <p:extLst>
      <p:ext uri="{BB962C8B-B14F-4D97-AF65-F5344CB8AC3E}">
        <p14:creationId xmlns:p14="http://schemas.microsoft.com/office/powerpoint/2010/main" val="179125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FCD9F-52F0-4962-82D6-E4B3980366B3}"/>
              </a:ext>
            </a:extLst>
          </p:cNvPr>
          <p:cNvSpPr>
            <a:spLocks noGrp="1"/>
          </p:cNvSpPr>
          <p:nvPr>
            <p:ph type="title"/>
          </p:nvPr>
        </p:nvSpPr>
        <p:spPr/>
        <p:txBody>
          <a:bodyPr/>
          <a:lstStyle/>
          <a:p>
            <a:r>
              <a:rPr lang="en-US"/>
              <a:t>Click to edit Master title style</a:t>
            </a:r>
            <a:endParaRPr lang="bg-BG"/>
          </a:p>
        </p:txBody>
      </p:sp>
      <p:sp>
        <p:nvSpPr>
          <p:cNvPr id="3" name="Date Placeholder 2">
            <a:extLst>
              <a:ext uri="{FF2B5EF4-FFF2-40B4-BE49-F238E27FC236}">
                <a16:creationId xmlns:a16="http://schemas.microsoft.com/office/drawing/2014/main" id="{7411DA3A-F2CD-4C40-B526-BBF121A01F1E}"/>
              </a:ext>
            </a:extLst>
          </p:cNvPr>
          <p:cNvSpPr>
            <a:spLocks noGrp="1"/>
          </p:cNvSpPr>
          <p:nvPr>
            <p:ph type="dt" sz="half" idx="10"/>
          </p:nvPr>
        </p:nvSpPr>
        <p:spPr/>
        <p:txBody>
          <a:bodyPr/>
          <a:lstStyle/>
          <a:p>
            <a:fld id="{025D26CF-6F85-4B17-A3DE-2A4A0108BD57}" type="datetimeFigureOut">
              <a:rPr lang="bg-BG" smtClean="0"/>
              <a:t>7.5.2021 г.</a:t>
            </a:fld>
            <a:endParaRPr lang="bg-BG"/>
          </a:p>
        </p:txBody>
      </p:sp>
      <p:sp>
        <p:nvSpPr>
          <p:cNvPr id="4" name="Footer Placeholder 3">
            <a:extLst>
              <a:ext uri="{FF2B5EF4-FFF2-40B4-BE49-F238E27FC236}">
                <a16:creationId xmlns:a16="http://schemas.microsoft.com/office/drawing/2014/main" id="{1C0277B2-65BB-4EEE-8DBA-6B8B7978016C}"/>
              </a:ext>
            </a:extLst>
          </p:cNvPr>
          <p:cNvSpPr>
            <a:spLocks noGrp="1"/>
          </p:cNvSpPr>
          <p:nvPr>
            <p:ph type="ftr" sz="quarter" idx="11"/>
          </p:nvPr>
        </p:nvSpPr>
        <p:spPr/>
        <p:txBody>
          <a:bodyPr/>
          <a:lstStyle/>
          <a:p>
            <a:endParaRPr lang="bg-BG"/>
          </a:p>
        </p:txBody>
      </p:sp>
      <p:sp>
        <p:nvSpPr>
          <p:cNvPr id="5" name="Slide Number Placeholder 4">
            <a:extLst>
              <a:ext uri="{FF2B5EF4-FFF2-40B4-BE49-F238E27FC236}">
                <a16:creationId xmlns:a16="http://schemas.microsoft.com/office/drawing/2014/main" id="{76F80D1C-9DB8-47F6-A062-49EE2AA9EB74}"/>
              </a:ext>
            </a:extLst>
          </p:cNvPr>
          <p:cNvSpPr>
            <a:spLocks noGrp="1"/>
          </p:cNvSpPr>
          <p:nvPr>
            <p:ph type="sldNum" sz="quarter" idx="12"/>
          </p:nvPr>
        </p:nvSpPr>
        <p:spPr/>
        <p:txBody>
          <a:bodyPr/>
          <a:lstStyle/>
          <a:p>
            <a:fld id="{EF87322B-B1F6-41F4-A703-27F9F85D4EB9}" type="slidenum">
              <a:rPr lang="bg-BG" smtClean="0"/>
              <a:t>‹#›</a:t>
            </a:fld>
            <a:endParaRPr lang="bg-BG"/>
          </a:p>
        </p:txBody>
      </p:sp>
    </p:spTree>
    <p:extLst>
      <p:ext uri="{BB962C8B-B14F-4D97-AF65-F5344CB8AC3E}">
        <p14:creationId xmlns:p14="http://schemas.microsoft.com/office/powerpoint/2010/main" val="966945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08A069-0784-42B1-A6B2-4E6560557B80}"/>
              </a:ext>
            </a:extLst>
          </p:cNvPr>
          <p:cNvSpPr>
            <a:spLocks noGrp="1"/>
          </p:cNvSpPr>
          <p:nvPr>
            <p:ph type="dt" sz="half" idx="10"/>
          </p:nvPr>
        </p:nvSpPr>
        <p:spPr/>
        <p:txBody>
          <a:bodyPr/>
          <a:lstStyle/>
          <a:p>
            <a:fld id="{025D26CF-6F85-4B17-A3DE-2A4A0108BD57}" type="datetimeFigureOut">
              <a:rPr lang="bg-BG" smtClean="0"/>
              <a:t>7.5.2021 г.</a:t>
            </a:fld>
            <a:endParaRPr lang="bg-BG"/>
          </a:p>
        </p:txBody>
      </p:sp>
      <p:sp>
        <p:nvSpPr>
          <p:cNvPr id="3" name="Footer Placeholder 2">
            <a:extLst>
              <a:ext uri="{FF2B5EF4-FFF2-40B4-BE49-F238E27FC236}">
                <a16:creationId xmlns:a16="http://schemas.microsoft.com/office/drawing/2014/main" id="{E1367710-3BEB-4E48-BD74-C425480C0CD7}"/>
              </a:ext>
            </a:extLst>
          </p:cNvPr>
          <p:cNvSpPr>
            <a:spLocks noGrp="1"/>
          </p:cNvSpPr>
          <p:nvPr>
            <p:ph type="ftr" sz="quarter" idx="11"/>
          </p:nvPr>
        </p:nvSpPr>
        <p:spPr/>
        <p:txBody>
          <a:bodyPr/>
          <a:lstStyle/>
          <a:p>
            <a:endParaRPr lang="bg-BG"/>
          </a:p>
        </p:txBody>
      </p:sp>
      <p:sp>
        <p:nvSpPr>
          <p:cNvPr id="4" name="Slide Number Placeholder 3">
            <a:extLst>
              <a:ext uri="{FF2B5EF4-FFF2-40B4-BE49-F238E27FC236}">
                <a16:creationId xmlns:a16="http://schemas.microsoft.com/office/drawing/2014/main" id="{5DFF97F1-AB76-4C37-BC9D-9F4D8735E033}"/>
              </a:ext>
            </a:extLst>
          </p:cNvPr>
          <p:cNvSpPr>
            <a:spLocks noGrp="1"/>
          </p:cNvSpPr>
          <p:nvPr>
            <p:ph type="sldNum" sz="quarter" idx="12"/>
          </p:nvPr>
        </p:nvSpPr>
        <p:spPr/>
        <p:txBody>
          <a:bodyPr/>
          <a:lstStyle/>
          <a:p>
            <a:fld id="{EF87322B-B1F6-41F4-A703-27F9F85D4EB9}" type="slidenum">
              <a:rPr lang="bg-BG" smtClean="0"/>
              <a:t>‹#›</a:t>
            </a:fld>
            <a:endParaRPr lang="bg-BG"/>
          </a:p>
        </p:txBody>
      </p:sp>
    </p:spTree>
    <p:extLst>
      <p:ext uri="{BB962C8B-B14F-4D97-AF65-F5344CB8AC3E}">
        <p14:creationId xmlns:p14="http://schemas.microsoft.com/office/powerpoint/2010/main" val="3902253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8FE89-8D3D-4EDD-8A89-F5D6D69811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bg-BG"/>
          </a:p>
        </p:txBody>
      </p:sp>
      <p:sp>
        <p:nvSpPr>
          <p:cNvPr id="3" name="Content Placeholder 2">
            <a:extLst>
              <a:ext uri="{FF2B5EF4-FFF2-40B4-BE49-F238E27FC236}">
                <a16:creationId xmlns:a16="http://schemas.microsoft.com/office/drawing/2014/main" id="{AB38172B-D3C2-4EDC-BB06-4D054B5CBC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Text Placeholder 3">
            <a:extLst>
              <a:ext uri="{FF2B5EF4-FFF2-40B4-BE49-F238E27FC236}">
                <a16:creationId xmlns:a16="http://schemas.microsoft.com/office/drawing/2014/main" id="{866A3B41-29A9-43BC-9431-0C449DF40D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E88618-5288-4314-ACFD-C6B0C88702CE}"/>
              </a:ext>
            </a:extLst>
          </p:cNvPr>
          <p:cNvSpPr>
            <a:spLocks noGrp="1"/>
          </p:cNvSpPr>
          <p:nvPr>
            <p:ph type="dt" sz="half" idx="10"/>
          </p:nvPr>
        </p:nvSpPr>
        <p:spPr/>
        <p:txBody>
          <a:bodyPr/>
          <a:lstStyle/>
          <a:p>
            <a:fld id="{025D26CF-6F85-4B17-A3DE-2A4A0108BD57}" type="datetimeFigureOut">
              <a:rPr lang="bg-BG" smtClean="0"/>
              <a:t>7.5.2021 г.</a:t>
            </a:fld>
            <a:endParaRPr lang="bg-BG"/>
          </a:p>
        </p:txBody>
      </p:sp>
      <p:sp>
        <p:nvSpPr>
          <p:cNvPr id="6" name="Footer Placeholder 5">
            <a:extLst>
              <a:ext uri="{FF2B5EF4-FFF2-40B4-BE49-F238E27FC236}">
                <a16:creationId xmlns:a16="http://schemas.microsoft.com/office/drawing/2014/main" id="{EC8F2887-83B9-412F-8C2A-E768A0AA0934}"/>
              </a:ext>
            </a:extLst>
          </p:cNvPr>
          <p:cNvSpPr>
            <a:spLocks noGrp="1"/>
          </p:cNvSpPr>
          <p:nvPr>
            <p:ph type="ftr" sz="quarter" idx="11"/>
          </p:nvPr>
        </p:nvSpPr>
        <p:spPr/>
        <p:txBody>
          <a:bodyPr/>
          <a:lstStyle/>
          <a:p>
            <a:endParaRPr lang="bg-BG"/>
          </a:p>
        </p:txBody>
      </p:sp>
      <p:sp>
        <p:nvSpPr>
          <p:cNvPr id="7" name="Slide Number Placeholder 6">
            <a:extLst>
              <a:ext uri="{FF2B5EF4-FFF2-40B4-BE49-F238E27FC236}">
                <a16:creationId xmlns:a16="http://schemas.microsoft.com/office/drawing/2014/main" id="{85B0567A-C452-4584-8FE0-B6CE56AE79B5}"/>
              </a:ext>
            </a:extLst>
          </p:cNvPr>
          <p:cNvSpPr>
            <a:spLocks noGrp="1"/>
          </p:cNvSpPr>
          <p:nvPr>
            <p:ph type="sldNum" sz="quarter" idx="12"/>
          </p:nvPr>
        </p:nvSpPr>
        <p:spPr/>
        <p:txBody>
          <a:bodyPr/>
          <a:lstStyle/>
          <a:p>
            <a:fld id="{EF87322B-B1F6-41F4-A703-27F9F85D4EB9}" type="slidenum">
              <a:rPr lang="bg-BG" smtClean="0"/>
              <a:t>‹#›</a:t>
            </a:fld>
            <a:endParaRPr lang="bg-BG"/>
          </a:p>
        </p:txBody>
      </p:sp>
    </p:spTree>
    <p:extLst>
      <p:ext uri="{BB962C8B-B14F-4D97-AF65-F5344CB8AC3E}">
        <p14:creationId xmlns:p14="http://schemas.microsoft.com/office/powerpoint/2010/main" val="4288893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62F3F-111A-4EA1-8EE4-9232EF5C51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bg-BG"/>
          </a:p>
        </p:txBody>
      </p:sp>
      <p:sp>
        <p:nvSpPr>
          <p:cNvPr id="3" name="Picture Placeholder 2">
            <a:extLst>
              <a:ext uri="{FF2B5EF4-FFF2-40B4-BE49-F238E27FC236}">
                <a16:creationId xmlns:a16="http://schemas.microsoft.com/office/drawing/2014/main" id="{C6F14BBC-73E9-4B1D-A717-3B787D225A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a:extLst>
              <a:ext uri="{FF2B5EF4-FFF2-40B4-BE49-F238E27FC236}">
                <a16:creationId xmlns:a16="http://schemas.microsoft.com/office/drawing/2014/main" id="{69DC1EC0-796E-48BD-8D8B-8995A82AF1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B1D9D2-C21E-4DC6-B643-7A8E98ECE3D8}"/>
              </a:ext>
            </a:extLst>
          </p:cNvPr>
          <p:cNvSpPr>
            <a:spLocks noGrp="1"/>
          </p:cNvSpPr>
          <p:nvPr>
            <p:ph type="dt" sz="half" idx="10"/>
          </p:nvPr>
        </p:nvSpPr>
        <p:spPr/>
        <p:txBody>
          <a:bodyPr/>
          <a:lstStyle/>
          <a:p>
            <a:fld id="{025D26CF-6F85-4B17-A3DE-2A4A0108BD57}" type="datetimeFigureOut">
              <a:rPr lang="bg-BG" smtClean="0"/>
              <a:t>7.5.2021 г.</a:t>
            </a:fld>
            <a:endParaRPr lang="bg-BG"/>
          </a:p>
        </p:txBody>
      </p:sp>
      <p:sp>
        <p:nvSpPr>
          <p:cNvPr id="6" name="Footer Placeholder 5">
            <a:extLst>
              <a:ext uri="{FF2B5EF4-FFF2-40B4-BE49-F238E27FC236}">
                <a16:creationId xmlns:a16="http://schemas.microsoft.com/office/drawing/2014/main" id="{B0EA7DF5-F874-4AE6-B318-C81C1F93A9B2}"/>
              </a:ext>
            </a:extLst>
          </p:cNvPr>
          <p:cNvSpPr>
            <a:spLocks noGrp="1"/>
          </p:cNvSpPr>
          <p:nvPr>
            <p:ph type="ftr" sz="quarter" idx="11"/>
          </p:nvPr>
        </p:nvSpPr>
        <p:spPr/>
        <p:txBody>
          <a:bodyPr/>
          <a:lstStyle/>
          <a:p>
            <a:endParaRPr lang="bg-BG"/>
          </a:p>
        </p:txBody>
      </p:sp>
      <p:sp>
        <p:nvSpPr>
          <p:cNvPr id="7" name="Slide Number Placeholder 6">
            <a:extLst>
              <a:ext uri="{FF2B5EF4-FFF2-40B4-BE49-F238E27FC236}">
                <a16:creationId xmlns:a16="http://schemas.microsoft.com/office/drawing/2014/main" id="{6AEB4CA0-73B1-4810-9D5C-F8E73D76051C}"/>
              </a:ext>
            </a:extLst>
          </p:cNvPr>
          <p:cNvSpPr>
            <a:spLocks noGrp="1"/>
          </p:cNvSpPr>
          <p:nvPr>
            <p:ph type="sldNum" sz="quarter" idx="12"/>
          </p:nvPr>
        </p:nvSpPr>
        <p:spPr/>
        <p:txBody>
          <a:bodyPr/>
          <a:lstStyle/>
          <a:p>
            <a:fld id="{EF87322B-B1F6-41F4-A703-27F9F85D4EB9}" type="slidenum">
              <a:rPr lang="bg-BG" smtClean="0"/>
              <a:t>‹#›</a:t>
            </a:fld>
            <a:endParaRPr lang="bg-BG"/>
          </a:p>
        </p:txBody>
      </p:sp>
    </p:spTree>
    <p:extLst>
      <p:ext uri="{BB962C8B-B14F-4D97-AF65-F5344CB8AC3E}">
        <p14:creationId xmlns:p14="http://schemas.microsoft.com/office/powerpoint/2010/main" val="3139916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4.png"/><Relationship Id="rId2" Type="http://schemas.openxmlformats.org/officeDocument/2006/relationships/slideLayout" Target="../slideLayouts/slideLayout13.xml"/><Relationship Id="rId16"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image" Target="../media/image2.png"/><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76A596-55C8-48D9-B56F-A1D1A45ACB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bg-BG"/>
          </a:p>
        </p:txBody>
      </p:sp>
      <p:sp>
        <p:nvSpPr>
          <p:cNvPr id="3" name="Text Placeholder 2">
            <a:extLst>
              <a:ext uri="{FF2B5EF4-FFF2-40B4-BE49-F238E27FC236}">
                <a16:creationId xmlns:a16="http://schemas.microsoft.com/office/drawing/2014/main" id="{7BB3428A-9EDF-4CA6-91BF-B1C8D52AC7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7B3F61CB-704A-4C04-BE10-5E670F0AB0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5D26CF-6F85-4B17-A3DE-2A4A0108BD57}" type="datetimeFigureOut">
              <a:rPr lang="bg-BG" smtClean="0"/>
              <a:t>7.5.2021 г.</a:t>
            </a:fld>
            <a:endParaRPr lang="bg-BG"/>
          </a:p>
        </p:txBody>
      </p:sp>
      <p:sp>
        <p:nvSpPr>
          <p:cNvPr id="5" name="Footer Placeholder 4">
            <a:extLst>
              <a:ext uri="{FF2B5EF4-FFF2-40B4-BE49-F238E27FC236}">
                <a16:creationId xmlns:a16="http://schemas.microsoft.com/office/drawing/2014/main" id="{05F21F7F-24C5-4980-9432-9636326D7B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a:extLst>
              <a:ext uri="{FF2B5EF4-FFF2-40B4-BE49-F238E27FC236}">
                <a16:creationId xmlns:a16="http://schemas.microsoft.com/office/drawing/2014/main" id="{61323CF9-5018-44D2-BEF4-FC9A6B20AA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87322B-B1F6-41F4-A703-27F9F85D4EB9}" type="slidenum">
              <a:rPr lang="bg-BG" smtClean="0"/>
              <a:t>‹#›</a:t>
            </a:fld>
            <a:endParaRPr lang="bg-BG"/>
          </a:p>
        </p:txBody>
      </p:sp>
    </p:spTree>
    <p:extLst>
      <p:ext uri="{BB962C8B-B14F-4D97-AF65-F5344CB8AC3E}">
        <p14:creationId xmlns:p14="http://schemas.microsoft.com/office/powerpoint/2010/main" val="896708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5"/>
        <p:cNvGrpSpPr/>
        <p:nvPr/>
      </p:nvGrpSpPr>
      <p:grpSpPr>
        <a:xfrm>
          <a:off x="0" y="0"/>
          <a:ext cx="0" cy="0"/>
          <a:chOff x="0" y="0"/>
          <a:chExt cx="0" cy="0"/>
        </a:xfrm>
      </p:grpSpPr>
      <p:sp>
        <p:nvSpPr>
          <p:cNvPr id="6" name="Google Shape;6;p13"/>
          <p:cNvSpPr/>
          <p:nvPr/>
        </p:nvSpPr>
        <p:spPr>
          <a:xfrm>
            <a:off x="11401560" y="6229800"/>
            <a:ext cx="456840" cy="456840"/>
          </a:xfrm>
          <a:prstGeom prst="ellipse">
            <a:avLst/>
          </a:prstGeom>
          <a:blipFill rotWithShape="1">
            <a:blip r:embed="rId15">
              <a:alphaModFix/>
            </a:blip>
            <a:tile tx="0" ty="0" sx="75000" sy="75000" flip="none" algn="tl"/>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7;p13"/>
          <p:cNvSpPr/>
          <p:nvPr/>
        </p:nvSpPr>
        <p:spPr>
          <a:xfrm>
            <a:off x="11431080" y="6258960"/>
            <a:ext cx="398520" cy="398520"/>
          </a:xfrm>
          <a:prstGeom prst="ellipse">
            <a:avLst/>
          </a:prstGeom>
          <a:noFill/>
          <a:ln w="126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 name="Google Shape;8;p13"/>
          <p:cNvSpPr/>
          <p:nvPr/>
        </p:nvSpPr>
        <p:spPr>
          <a:xfrm>
            <a:off x="920880" y="1347120"/>
            <a:ext cx="10222560" cy="80280"/>
          </a:xfrm>
          <a:prstGeom prst="rect">
            <a:avLst/>
          </a:prstGeom>
          <a:blipFill rotWithShape="1">
            <a:blip r:embed="rId16">
              <a:alphaModFix/>
            </a:blip>
            <a:tile tx="0" ty="0" sx="75000" sy="75000" flip="none" algn="tl"/>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 name="Google Shape;9;p13"/>
          <p:cNvSpPr/>
          <p:nvPr/>
        </p:nvSpPr>
        <p:spPr>
          <a:xfrm>
            <a:off x="920880" y="4299840"/>
            <a:ext cx="10222560" cy="80280"/>
          </a:xfrm>
          <a:prstGeom prst="rect">
            <a:avLst/>
          </a:prstGeom>
          <a:blipFill rotWithShape="1">
            <a:blip r:embed="rId16">
              <a:alphaModFix/>
            </a:blip>
            <a:tile tx="0" ty="0" sx="75000" sy="75000" flip="none" algn="tl"/>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Google Shape;10;p13"/>
          <p:cNvSpPr/>
          <p:nvPr/>
        </p:nvSpPr>
        <p:spPr>
          <a:xfrm>
            <a:off x="920880" y="1484640"/>
            <a:ext cx="10222560" cy="2742840"/>
          </a:xfrm>
          <a:prstGeom prst="rect">
            <a:avLst/>
          </a:prstGeom>
          <a:blipFill rotWithShape="1">
            <a:blip r:embed="rId16">
              <a:alphaModFix/>
            </a:blip>
            <a:tile tx="0" ty="0" sx="75000" sy="75000" flip="none" algn="tl"/>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13"/>
          <p:cNvSpPr/>
          <p:nvPr/>
        </p:nvSpPr>
        <p:spPr>
          <a:xfrm>
            <a:off x="9649080" y="4069080"/>
            <a:ext cx="1080720" cy="1080720"/>
          </a:xfrm>
          <a:prstGeom prst="ellipse">
            <a:avLst/>
          </a:prstGeom>
          <a:blipFill rotWithShape="1">
            <a:blip r:embed="rId17">
              <a:alphaModFix/>
            </a:blip>
            <a:tile tx="0" ty="0" sx="75000" sy="75000" flip="none" algn="tl"/>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13"/>
          <p:cNvSpPr/>
          <p:nvPr/>
        </p:nvSpPr>
        <p:spPr>
          <a:xfrm>
            <a:off x="9757440" y="4177080"/>
            <a:ext cx="864360" cy="864360"/>
          </a:xfrm>
          <a:prstGeom prst="ellipse">
            <a:avLst/>
          </a:prstGeom>
          <a:noFill/>
          <a:ln w="255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13"/>
          <p:cNvSpPr txBox="1">
            <a:spLocks noGrp="1"/>
          </p:cNvSpPr>
          <p:nvPr>
            <p:ph type="title"/>
          </p:nvPr>
        </p:nvSpPr>
        <p:spPr>
          <a:xfrm>
            <a:off x="1051560" y="1432080"/>
            <a:ext cx="9966600" cy="303552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4" name="Google Shape;14;p13"/>
          <p:cNvSpPr txBox="1">
            <a:spLocks noGrp="1"/>
          </p:cNvSpPr>
          <p:nvPr>
            <p:ph type="dt" idx="10"/>
          </p:nvPr>
        </p:nvSpPr>
        <p:spPr>
          <a:xfrm>
            <a:off x="7964280" y="6272640"/>
            <a:ext cx="3273120" cy="36468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5" name="Google Shape;15;p13"/>
          <p:cNvSpPr txBox="1">
            <a:spLocks noGrp="1"/>
          </p:cNvSpPr>
          <p:nvPr>
            <p:ph type="ftr" idx="11"/>
          </p:nvPr>
        </p:nvSpPr>
        <p:spPr>
          <a:xfrm>
            <a:off x="1088280" y="6272640"/>
            <a:ext cx="6327360" cy="36468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6" name="Google Shape;16;p13"/>
          <p:cNvSpPr txBox="1">
            <a:spLocks noGrp="1"/>
          </p:cNvSpPr>
          <p:nvPr>
            <p:ph type="sldNum" idx="12"/>
          </p:nvPr>
        </p:nvSpPr>
        <p:spPr>
          <a:xfrm>
            <a:off x="9592560" y="4289400"/>
            <a:ext cx="1193400" cy="63972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2800"/>
              <a:buFont typeface="Arial"/>
              <a:buNone/>
              <a:defRPr sz="2800" b="1" i="0" u="none" strike="noStrike" cap="none">
                <a:solidFill>
                  <a:srgbClr val="FFFFFF"/>
                </a:solidFill>
                <a:latin typeface="Rockwell"/>
                <a:ea typeface="Rockwell"/>
                <a:cs typeface="Rockwell"/>
                <a:sym typeface="Rockwell"/>
              </a:defRPr>
            </a:lvl1pPr>
            <a:lvl2pPr marL="0" marR="0" lvl="1" indent="0" algn="ctr" rtl="0">
              <a:lnSpc>
                <a:spcPct val="100000"/>
              </a:lnSpc>
              <a:spcBef>
                <a:spcPts val="0"/>
              </a:spcBef>
              <a:spcAft>
                <a:spcPts val="0"/>
              </a:spcAft>
              <a:buClr>
                <a:srgbClr val="000000"/>
              </a:buClr>
              <a:buSzPts val="2800"/>
              <a:buFont typeface="Arial"/>
              <a:buNone/>
              <a:defRPr sz="2800" b="1" i="0" u="none" strike="noStrike" cap="none">
                <a:solidFill>
                  <a:srgbClr val="FFFFFF"/>
                </a:solidFill>
                <a:latin typeface="Rockwell"/>
                <a:ea typeface="Rockwell"/>
                <a:cs typeface="Rockwell"/>
                <a:sym typeface="Rockwell"/>
              </a:defRPr>
            </a:lvl2pPr>
            <a:lvl3pPr marL="0" marR="0" lvl="2" indent="0" algn="ctr" rtl="0">
              <a:lnSpc>
                <a:spcPct val="100000"/>
              </a:lnSpc>
              <a:spcBef>
                <a:spcPts val="0"/>
              </a:spcBef>
              <a:spcAft>
                <a:spcPts val="0"/>
              </a:spcAft>
              <a:buClr>
                <a:srgbClr val="000000"/>
              </a:buClr>
              <a:buSzPts val="2800"/>
              <a:buFont typeface="Arial"/>
              <a:buNone/>
              <a:defRPr sz="2800" b="1" i="0" u="none" strike="noStrike" cap="none">
                <a:solidFill>
                  <a:srgbClr val="FFFFFF"/>
                </a:solidFill>
                <a:latin typeface="Rockwell"/>
                <a:ea typeface="Rockwell"/>
                <a:cs typeface="Rockwell"/>
                <a:sym typeface="Rockwell"/>
              </a:defRPr>
            </a:lvl3pPr>
            <a:lvl4pPr marL="0" marR="0" lvl="3" indent="0" algn="ctr" rtl="0">
              <a:lnSpc>
                <a:spcPct val="100000"/>
              </a:lnSpc>
              <a:spcBef>
                <a:spcPts val="0"/>
              </a:spcBef>
              <a:spcAft>
                <a:spcPts val="0"/>
              </a:spcAft>
              <a:buClr>
                <a:srgbClr val="000000"/>
              </a:buClr>
              <a:buSzPts val="2800"/>
              <a:buFont typeface="Arial"/>
              <a:buNone/>
              <a:defRPr sz="2800" b="1" i="0" u="none" strike="noStrike" cap="none">
                <a:solidFill>
                  <a:srgbClr val="FFFFFF"/>
                </a:solidFill>
                <a:latin typeface="Rockwell"/>
                <a:ea typeface="Rockwell"/>
                <a:cs typeface="Rockwell"/>
                <a:sym typeface="Rockwell"/>
              </a:defRPr>
            </a:lvl4pPr>
            <a:lvl5pPr marL="0" marR="0" lvl="4" indent="0" algn="ctr" rtl="0">
              <a:lnSpc>
                <a:spcPct val="100000"/>
              </a:lnSpc>
              <a:spcBef>
                <a:spcPts val="0"/>
              </a:spcBef>
              <a:spcAft>
                <a:spcPts val="0"/>
              </a:spcAft>
              <a:buClr>
                <a:srgbClr val="000000"/>
              </a:buClr>
              <a:buSzPts val="2800"/>
              <a:buFont typeface="Arial"/>
              <a:buNone/>
              <a:defRPr sz="2800" b="1" i="0" u="none" strike="noStrike" cap="none">
                <a:solidFill>
                  <a:srgbClr val="FFFFFF"/>
                </a:solidFill>
                <a:latin typeface="Rockwell"/>
                <a:ea typeface="Rockwell"/>
                <a:cs typeface="Rockwell"/>
                <a:sym typeface="Rockwell"/>
              </a:defRPr>
            </a:lvl5pPr>
            <a:lvl6pPr marL="0" marR="0" lvl="5" indent="0" algn="ctr" rtl="0">
              <a:lnSpc>
                <a:spcPct val="100000"/>
              </a:lnSpc>
              <a:spcBef>
                <a:spcPts val="0"/>
              </a:spcBef>
              <a:spcAft>
                <a:spcPts val="0"/>
              </a:spcAft>
              <a:buClr>
                <a:srgbClr val="000000"/>
              </a:buClr>
              <a:buSzPts val="2800"/>
              <a:buFont typeface="Arial"/>
              <a:buNone/>
              <a:defRPr sz="2800" b="1" i="0" u="none" strike="noStrike" cap="none">
                <a:solidFill>
                  <a:srgbClr val="FFFFFF"/>
                </a:solidFill>
                <a:latin typeface="Rockwell"/>
                <a:ea typeface="Rockwell"/>
                <a:cs typeface="Rockwell"/>
                <a:sym typeface="Rockwell"/>
              </a:defRPr>
            </a:lvl6pPr>
            <a:lvl7pPr marL="0" marR="0" lvl="6" indent="0" algn="ctr" rtl="0">
              <a:lnSpc>
                <a:spcPct val="100000"/>
              </a:lnSpc>
              <a:spcBef>
                <a:spcPts val="0"/>
              </a:spcBef>
              <a:spcAft>
                <a:spcPts val="0"/>
              </a:spcAft>
              <a:buClr>
                <a:srgbClr val="000000"/>
              </a:buClr>
              <a:buSzPts val="2800"/>
              <a:buFont typeface="Arial"/>
              <a:buNone/>
              <a:defRPr sz="2800" b="1" i="0" u="none" strike="noStrike" cap="none">
                <a:solidFill>
                  <a:srgbClr val="FFFFFF"/>
                </a:solidFill>
                <a:latin typeface="Rockwell"/>
                <a:ea typeface="Rockwell"/>
                <a:cs typeface="Rockwell"/>
                <a:sym typeface="Rockwell"/>
              </a:defRPr>
            </a:lvl7pPr>
            <a:lvl8pPr marL="0" marR="0" lvl="7" indent="0" algn="ctr" rtl="0">
              <a:lnSpc>
                <a:spcPct val="100000"/>
              </a:lnSpc>
              <a:spcBef>
                <a:spcPts val="0"/>
              </a:spcBef>
              <a:spcAft>
                <a:spcPts val="0"/>
              </a:spcAft>
              <a:buClr>
                <a:srgbClr val="000000"/>
              </a:buClr>
              <a:buSzPts val="2800"/>
              <a:buFont typeface="Arial"/>
              <a:buNone/>
              <a:defRPr sz="2800" b="1" i="0" u="none" strike="noStrike" cap="none">
                <a:solidFill>
                  <a:srgbClr val="FFFFFF"/>
                </a:solidFill>
                <a:latin typeface="Rockwell"/>
                <a:ea typeface="Rockwell"/>
                <a:cs typeface="Rockwell"/>
                <a:sym typeface="Rockwell"/>
              </a:defRPr>
            </a:lvl8pPr>
            <a:lvl9pPr marL="0" marR="0" lvl="8" indent="0" algn="ctr" rtl="0">
              <a:lnSpc>
                <a:spcPct val="100000"/>
              </a:lnSpc>
              <a:spcBef>
                <a:spcPts val="0"/>
              </a:spcBef>
              <a:spcAft>
                <a:spcPts val="0"/>
              </a:spcAft>
              <a:buClr>
                <a:srgbClr val="000000"/>
              </a:buClr>
              <a:buSzPts val="2800"/>
              <a:buFont typeface="Arial"/>
              <a:buNone/>
              <a:defRPr sz="28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sz="1800" b="0">
              <a:solidFill>
                <a:srgbClr val="000000"/>
              </a:solidFill>
              <a:latin typeface="Arial"/>
              <a:ea typeface="Arial"/>
              <a:cs typeface="Arial"/>
              <a:sym typeface="Arial"/>
            </a:endParaRPr>
          </a:p>
        </p:txBody>
      </p:sp>
      <p:sp>
        <p:nvSpPr>
          <p:cNvPr id="17" name="Google Shape;17;p13"/>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527410947"/>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64"/>
        <p:cNvGrpSpPr/>
        <p:nvPr/>
      </p:nvGrpSpPr>
      <p:grpSpPr>
        <a:xfrm>
          <a:off x="0" y="0"/>
          <a:ext cx="0" cy="0"/>
          <a:chOff x="0" y="0"/>
          <a:chExt cx="0" cy="0"/>
        </a:xfrm>
      </p:grpSpPr>
      <p:sp>
        <p:nvSpPr>
          <p:cNvPr id="65" name="Google Shape;65;p15"/>
          <p:cNvSpPr/>
          <p:nvPr/>
        </p:nvSpPr>
        <p:spPr>
          <a:xfrm>
            <a:off x="11401560" y="6229800"/>
            <a:ext cx="456840" cy="456840"/>
          </a:xfrm>
          <a:prstGeom prst="ellipse">
            <a:avLst/>
          </a:prstGeom>
          <a:blipFill rotWithShape="1">
            <a:blip r:embed="rId15">
              <a:alphaModFix/>
            </a:blip>
            <a:tile tx="0" ty="0" sx="75000" sy="75000" flip="none" algn="tl"/>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15"/>
          <p:cNvSpPr/>
          <p:nvPr/>
        </p:nvSpPr>
        <p:spPr>
          <a:xfrm>
            <a:off x="11431080" y="6258960"/>
            <a:ext cx="398520" cy="398520"/>
          </a:xfrm>
          <a:prstGeom prst="ellipse">
            <a:avLst/>
          </a:prstGeom>
          <a:noFill/>
          <a:ln w="126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15"/>
          <p:cNvSpPr txBox="1">
            <a:spLocks noGrp="1"/>
          </p:cNvSpPr>
          <p:nvPr>
            <p:ph type="title"/>
          </p:nvPr>
        </p:nvSpPr>
        <p:spPr>
          <a:xfrm>
            <a:off x="1069920" y="484560"/>
            <a:ext cx="10058040" cy="160884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8" name="Google Shape;68;p15"/>
          <p:cNvSpPr txBox="1">
            <a:spLocks noGrp="1"/>
          </p:cNvSpPr>
          <p:nvPr>
            <p:ph type="body" idx="1"/>
          </p:nvPr>
        </p:nvSpPr>
        <p:spPr>
          <a:xfrm>
            <a:off x="1069920" y="2121480"/>
            <a:ext cx="10058040" cy="405036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9" name="Google Shape;69;p15"/>
          <p:cNvSpPr txBox="1">
            <a:spLocks noGrp="1"/>
          </p:cNvSpPr>
          <p:nvPr>
            <p:ph type="dt" idx="10"/>
          </p:nvPr>
        </p:nvSpPr>
        <p:spPr>
          <a:xfrm>
            <a:off x="7964280" y="6272640"/>
            <a:ext cx="3273120" cy="36468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0" name="Google Shape;70;p15"/>
          <p:cNvSpPr txBox="1">
            <a:spLocks noGrp="1"/>
          </p:cNvSpPr>
          <p:nvPr>
            <p:ph type="ftr" idx="11"/>
          </p:nvPr>
        </p:nvSpPr>
        <p:spPr>
          <a:xfrm>
            <a:off x="1088280" y="6272640"/>
            <a:ext cx="6327360" cy="36468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1" name="Google Shape;71;p15"/>
          <p:cNvSpPr txBox="1">
            <a:spLocks noGrp="1"/>
          </p:cNvSpPr>
          <p:nvPr>
            <p:ph type="sldNum" idx="12"/>
          </p:nvPr>
        </p:nvSpPr>
        <p:spPr>
          <a:xfrm>
            <a:off x="11311200" y="6272640"/>
            <a:ext cx="639720" cy="36468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1pPr>
            <a:lvl2pPr marL="0" marR="0" lvl="1"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2pPr>
            <a:lvl3pPr marL="0" marR="0" lvl="2"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3pPr>
            <a:lvl4pPr marL="0" marR="0" lvl="3"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4pPr>
            <a:lvl5pPr marL="0" marR="0" lvl="4"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5pPr>
            <a:lvl6pPr marL="0" marR="0" lvl="5"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6pPr>
            <a:lvl7pPr marL="0" marR="0" lvl="6"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7pPr>
            <a:lvl8pPr marL="0" marR="0" lvl="7"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8pPr>
            <a:lvl9pPr marL="0" marR="0" lvl="8"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sz="1800" b="0">
              <a:solidFill>
                <a:srgbClr val="000000"/>
              </a:solidFill>
              <a:latin typeface="Arial"/>
              <a:ea typeface="Arial"/>
              <a:cs typeface="Arial"/>
              <a:sym typeface="Arial"/>
            </a:endParaRPr>
          </a:p>
        </p:txBody>
      </p:sp>
    </p:spTree>
    <p:extLst>
      <p:ext uri="{BB962C8B-B14F-4D97-AF65-F5344CB8AC3E}">
        <p14:creationId xmlns:p14="http://schemas.microsoft.com/office/powerpoint/2010/main" val="1224339004"/>
      </p:ext>
    </p:extLst>
  </p:cSld>
  <p:clrMap bg1="lt1" tx1="dk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24.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24.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24.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24.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24.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5.xml"/><Relationship Id="rId1" Type="http://schemas.openxmlformats.org/officeDocument/2006/relationships/slideLayout" Target="../slideLayouts/slideLayout24.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6.xml"/><Relationship Id="rId1" Type="http://schemas.openxmlformats.org/officeDocument/2006/relationships/slideLayout" Target="../slideLayouts/slideLayout24.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7.xml"/><Relationship Id="rId1" Type="http://schemas.openxmlformats.org/officeDocument/2006/relationships/slideLayout" Target="../slideLayouts/slideLayout24.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9.xml"/><Relationship Id="rId1" Type="http://schemas.openxmlformats.org/officeDocument/2006/relationships/slideLayout" Target="../slideLayouts/slideLayout24.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4.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0.xml"/><Relationship Id="rId1" Type="http://schemas.openxmlformats.org/officeDocument/2006/relationships/slideLayout" Target="../slideLayouts/slideLayout24.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1.xml"/><Relationship Id="rId1" Type="http://schemas.openxmlformats.org/officeDocument/2006/relationships/slideLayout" Target="../slideLayouts/slideLayout24.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2.xml"/><Relationship Id="rId1" Type="http://schemas.openxmlformats.org/officeDocument/2006/relationships/slideLayout" Target="../slideLayouts/slideLayout24.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3.xml"/><Relationship Id="rId1" Type="http://schemas.openxmlformats.org/officeDocument/2006/relationships/slideLayout" Target="../slideLayouts/slideLayout24.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4.xml"/><Relationship Id="rId1" Type="http://schemas.openxmlformats.org/officeDocument/2006/relationships/slideLayout" Target="../slideLayouts/slideLayout24.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5.xml"/><Relationship Id="rId1" Type="http://schemas.openxmlformats.org/officeDocument/2006/relationships/slideLayout" Target="../slideLayouts/slideLayout24.xml"/><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6.xml"/><Relationship Id="rId1" Type="http://schemas.openxmlformats.org/officeDocument/2006/relationships/slideLayout" Target="../slideLayouts/slideLayout24.xml"/><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8.xml"/><Relationship Id="rId1" Type="http://schemas.openxmlformats.org/officeDocument/2006/relationships/slideLayout" Target="../slideLayouts/slideLayout24.xml"/><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9.xml"/><Relationship Id="rId1" Type="http://schemas.openxmlformats.org/officeDocument/2006/relationships/slideLayout" Target="../slideLayouts/slideLayout24.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4.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1.xml"/><Relationship Id="rId1" Type="http://schemas.openxmlformats.org/officeDocument/2006/relationships/slideLayout" Target="../slideLayouts/slideLayout24.xml"/><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2.xml"/><Relationship Id="rId1" Type="http://schemas.openxmlformats.org/officeDocument/2006/relationships/slideLayout" Target="../slideLayouts/slideLayout24.xml"/><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3.xml"/><Relationship Id="rId1" Type="http://schemas.openxmlformats.org/officeDocument/2006/relationships/slideLayout" Target="../slideLayouts/slideLayout24.xml"/><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4.xml"/><Relationship Id="rId1" Type="http://schemas.openxmlformats.org/officeDocument/2006/relationships/slideLayout" Target="../slideLayouts/slideLayout24.xml"/><Relationship Id="rId5" Type="http://schemas.openxmlformats.org/officeDocument/2006/relationships/image" Target="../media/image7.png"/><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5.xml"/><Relationship Id="rId1" Type="http://schemas.openxmlformats.org/officeDocument/2006/relationships/slideLayout" Target="../slideLayouts/slideLayout24.xml"/><Relationship Id="rId4" Type="http://schemas.openxmlformats.org/officeDocument/2006/relationships/image" Target="../media/image7.png"/></Relationships>
</file>

<file path=ppt/slides/_rels/slide3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6.xml"/><Relationship Id="rId1" Type="http://schemas.openxmlformats.org/officeDocument/2006/relationships/slideLayout" Target="../slideLayouts/slideLayout24.xml"/><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7.xml"/><Relationship Id="rId1" Type="http://schemas.openxmlformats.org/officeDocument/2006/relationships/slideLayout" Target="../slideLayouts/slideLayout24.xml"/><Relationship Id="rId4" Type="http://schemas.openxmlformats.org/officeDocument/2006/relationships/image" Target="../media/image7.png"/></Relationships>
</file>

<file path=ppt/slides/_rels/slide3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8.xml"/><Relationship Id="rId1" Type="http://schemas.openxmlformats.org/officeDocument/2006/relationships/slideLayout" Target="../slideLayouts/slideLayout24.xml"/><Relationship Id="rId4" Type="http://schemas.openxmlformats.org/officeDocument/2006/relationships/image" Target="../media/image7.png"/></Relationships>
</file>

<file path=ppt/slides/_rels/slide3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9.xml"/><Relationship Id="rId1" Type="http://schemas.openxmlformats.org/officeDocument/2006/relationships/slideLayout" Target="../slideLayouts/slideLayout24.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4.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0.xml"/><Relationship Id="rId1" Type="http://schemas.openxmlformats.org/officeDocument/2006/relationships/slideLayout" Target="../slideLayouts/slideLayout24.xml"/><Relationship Id="rId4" Type="http://schemas.openxmlformats.org/officeDocument/2006/relationships/image" Target="../media/image7.png"/></Relationships>
</file>

<file path=ppt/slides/_rels/slide4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1.xml"/><Relationship Id="rId1" Type="http://schemas.openxmlformats.org/officeDocument/2006/relationships/slideLayout" Target="../slideLayouts/slideLayout24.xml"/><Relationship Id="rId4" Type="http://schemas.openxmlformats.org/officeDocument/2006/relationships/image" Target="../media/image7.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4.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4.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4.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24.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24.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gcbc3e8b4fc_1_0"/>
          <p:cNvSpPr txBox="1"/>
          <p:nvPr/>
        </p:nvSpPr>
        <p:spPr>
          <a:xfrm>
            <a:off x="1051560" y="1432080"/>
            <a:ext cx="9966600" cy="3035400"/>
          </a:xfrm>
          <a:prstGeom prst="rect">
            <a:avLst/>
          </a:prstGeom>
          <a:no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80000"/>
              </a:lnSpc>
              <a:spcBef>
                <a:spcPts val="0"/>
              </a:spcBef>
              <a:spcAft>
                <a:spcPts val="0"/>
              </a:spcAft>
              <a:buClr>
                <a:srgbClr val="000000"/>
              </a:buClr>
              <a:buSzPts val="7200"/>
              <a:buFont typeface="Arial"/>
              <a:buNone/>
              <a:tabLst/>
              <a:defRPr/>
            </a:pPr>
            <a:r>
              <a:rPr kumimoji="0" lang="en-US" sz="7200" b="0" i="0" u="none" strike="noStrike" kern="0" cap="none" spc="0" normalizeH="0" baseline="0" noProof="0">
                <a:ln>
                  <a:noFill/>
                </a:ln>
                <a:solidFill>
                  <a:srgbClr val="000000"/>
                </a:solidFill>
                <a:effectLst/>
                <a:uLnTx/>
                <a:uFillTx/>
                <a:latin typeface="Rockwell"/>
                <a:ea typeface="Rockwell"/>
                <a:cs typeface="Rockwell"/>
                <a:sym typeface="Rockwell"/>
              </a:rPr>
              <a:t>ОБУЧЕНИЕ ПО ПРОГРАМИРАНЕ</a:t>
            </a: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542" name="Google Shape;542;gcbc3e8b4fc_1_0"/>
          <p:cNvSpPr txBox="1"/>
          <p:nvPr/>
        </p:nvSpPr>
        <p:spPr>
          <a:xfrm>
            <a:off x="1069925" y="4757748"/>
            <a:ext cx="7890900" cy="7008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90000"/>
              </a:lnSpc>
              <a:spcBef>
                <a:spcPts val="0"/>
              </a:spcBef>
              <a:spcAft>
                <a:spcPts val="0"/>
              </a:spcAft>
              <a:buClr>
                <a:srgbClr val="000000"/>
              </a:buClr>
              <a:buSzPts val="2200"/>
              <a:buFont typeface="Arial"/>
              <a:buNone/>
              <a:tabLst/>
              <a:defRPr/>
            </a:pPr>
            <a:r>
              <a:rPr kumimoji="0" lang="en-US" sz="2200" b="0" i="0" u="none" strike="noStrike" kern="0" cap="none" spc="0" normalizeH="0" baseline="0" noProof="0" dirty="0">
                <a:ln>
                  <a:noFill/>
                </a:ln>
                <a:solidFill>
                  <a:srgbClr val="000000"/>
                </a:solidFill>
                <a:effectLst/>
                <a:uLnTx/>
                <a:uFillTx/>
                <a:latin typeface="Arial"/>
                <a:cs typeface="Arial"/>
                <a:sym typeface="Arial"/>
              </a:rPr>
              <a:t>Linux 3</a:t>
            </a:r>
            <a:r>
              <a:rPr kumimoji="0" lang="en-US" sz="2200" b="0" i="0" u="none" strike="noStrike" kern="0" cap="none" spc="0" normalizeH="0" baseline="0" noProof="0" dirty="0">
                <a:ln>
                  <a:noFill/>
                </a:ln>
                <a:solidFill>
                  <a:srgbClr val="000000"/>
                </a:solidFill>
                <a:effectLst/>
                <a:uLnTx/>
                <a:uFillTx/>
                <a:latin typeface="Arial"/>
                <a:ea typeface="Arial"/>
                <a:cs typeface="Arial"/>
                <a:sym typeface="Arial"/>
              </a:rPr>
              <a:t>. Moving Around the Filesystem</a:t>
            </a:r>
            <a:endParaRPr kumimoji="0" sz="18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03"/>
        <p:cNvGrpSpPr/>
        <p:nvPr/>
      </p:nvGrpSpPr>
      <p:grpSpPr>
        <a:xfrm>
          <a:off x="0" y="0"/>
          <a:ext cx="0" cy="0"/>
          <a:chOff x="0" y="0"/>
          <a:chExt cx="0" cy="0"/>
        </a:xfrm>
      </p:grpSpPr>
      <p:sp>
        <p:nvSpPr>
          <p:cNvPr id="604" name="Google Shape;604;gce939cf3ae_0_331"/>
          <p:cNvSpPr txBox="1"/>
          <p:nvPr/>
        </p:nvSpPr>
        <p:spPr>
          <a:xfrm>
            <a:off x="609600" y="704850"/>
            <a:ext cx="10972800" cy="1143000"/>
          </a:xfrm>
          <a:prstGeom prst="rect">
            <a:avLst/>
          </a:prstGeom>
          <a:noFill/>
          <a:ln>
            <a:noFill/>
          </a:ln>
        </p:spPr>
        <p:txBody>
          <a:bodyPr spcFirstLastPara="1" wrap="square" lIns="0" tIns="46800" rIns="0" bIns="0" anchor="b" anchorCtr="0">
            <a:noAutofit/>
          </a:bodyPr>
          <a:lstStyle/>
          <a:p>
            <a:pPr marL="0" marR="0" lvl="0" indent="0" algn="l" defTabSz="914400" rtl="0" eaLnBrk="1" fontAlgn="auto" latinLnBrk="0" hangingPunct="1">
              <a:lnSpc>
                <a:spcPct val="100000"/>
              </a:lnSpc>
              <a:spcBef>
                <a:spcPts val="0"/>
              </a:spcBef>
              <a:spcAft>
                <a:spcPts val="0"/>
              </a:spcAft>
              <a:buClr>
                <a:srgbClr val="04617B"/>
              </a:buClr>
              <a:buSzPts val="5000"/>
              <a:buFont typeface="Calibri"/>
              <a:buNone/>
              <a:tabLst/>
              <a:defRPr/>
            </a:pPr>
            <a:r>
              <a:rPr kumimoji="0" lang="en-US" sz="5000" b="0" i="0" u="none" strike="noStrike" kern="0" cap="none" spc="0" normalizeH="0" baseline="0" noProof="0">
                <a:ln>
                  <a:noFill/>
                </a:ln>
                <a:solidFill>
                  <a:srgbClr val="04617B"/>
                </a:solidFill>
                <a:effectLst/>
                <a:uLnTx/>
                <a:uFillTx/>
                <a:latin typeface="Calibri"/>
                <a:ea typeface="Calibri"/>
                <a:cs typeface="Calibri"/>
                <a:sym typeface="Calibri"/>
              </a:rPr>
              <a:t>Using file-matching metacharacters</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605" name="Google Shape;605;gce939cf3ae_0_331"/>
          <p:cNvSpPr txBox="1"/>
          <p:nvPr/>
        </p:nvSpPr>
        <p:spPr>
          <a:xfrm>
            <a:off x="609600" y="1935150"/>
            <a:ext cx="10972800" cy="4923000"/>
          </a:xfrm>
          <a:prstGeom prst="rect">
            <a:avLst/>
          </a:prstGeom>
          <a:noFill/>
          <a:ln>
            <a:noFill/>
          </a:ln>
        </p:spPr>
        <p:txBody>
          <a:bodyPr spcFirstLastPara="1" wrap="square" lIns="90000" tIns="46800" rIns="90000" bIns="46800" anchor="t" anchorCtr="0">
            <a:noAutofit/>
          </a:bodyPr>
          <a:lstStyle/>
          <a:p>
            <a:pPr marL="273050" marR="0" lvl="0" indent="-266700" algn="l" defTabSz="914400" rtl="0" eaLnBrk="1" fontAlgn="auto" latinLnBrk="0" hangingPunct="1">
              <a:lnSpc>
                <a:spcPct val="100000"/>
              </a:lnSpc>
              <a:spcBef>
                <a:spcPts val="0"/>
              </a:spcBef>
              <a:spcAft>
                <a:spcPts val="0"/>
              </a:spcAft>
              <a:buClr>
                <a:srgbClr val="000000"/>
              </a:buClr>
              <a:buSzPts val="2600"/>
              <a:buFont typeface="Constantia"/>
              <a:buNone/>
              <a:tabLst/>
              <a:defRPr/>
            </a:pPr>
            <a:r>
              <a:rPr kumimoji="0" lang="en-US" sz="2600" b="0" i="0" u="none" strike="noStrike" kern="0" cap="none" spc="0" normalizeH="0" baseline="0" noProof="0">
                <a:ln>
                  <a:noFill/>
                </a:ln>
                <a:solidFill>
                  <a:srgbClr val="000000"/>
                </a:solidFill>
                <a:effectLst/>
                <a:uLnTx/>
                <a:uFillTx/>
                <a:latin typeface="Constantia"/>
                <a:ea typeface="Constantia"/>
                <a:cs typeface="Constantia"/>
                <a:sym typeface="Constantia"/>
              </a:rPr>
              <a:t>$ alias ls='ls --color=auto'</a:t>
            </a:r>
            <a:endParaRPr kumimoji="0" sz="2600" b="0" i="0" u="none" strike="noStrike" kern="0" cap="none" spc="0" normalizeH="0" baseline="0" noProof="0">
              <a:ln>
                <a:noFill/>
              </a:ln>
              <a:solidFill>
                <a:srgbClr val="000000"/>
              </a:solidFill>
              <a:effectLst/>
              <a:uLnTx/>
              <a:uFillTx/>
              <a:latin typeface="Constantia"/>
              <a:ea typeface="Constantia"/>
              <a:cs typeface="Constantia"/>
              <a:sym typeface="Constantia"/>
            </a:endParaRPr>
          </a:p>
          <a:p>
            <a:pPr marL="273050" marR="0" lvl="0" indent="-266700" algn="l" defTabSz="914400" rtl="0" eaLnBrk="1" fontAlgn="auto" latinLnBrk="0" hangingPunct="1">
              <a:lnSpc>
                <a:spcPct val="100000"/>
              </a:lnSpc>
              <a:spcBef>
                <a:spcPts val="0"/>
              </a:spcBef>
              <a:spcAft>
                <a:spcPts val="0"/>
              </a:spcAft>
              <a:buClr>
                <a:srgbClr val="000000"/>
              </a:buClr>
              <a:buSzPts val="2600"/>
              <a:buFont typeface="Constantia"/>
              <a:buNone/>
              <a:tabLst/>
              <a:defRPr/>
            </a:pPr>
            <a:r>
              <a:rPr kumimoji="0" lang="en-US" sz="2600" b="0" i="0" u="none" strike="noStrike" kern="0" cap="none" spc="0" normalizeH="0" baseline="0" noProof="0">
                <a:ln>
                  <a:noFill/>
                </a:ln>
                <a:solidFill>
                  <a:srgbClr val="000000"/>
                </a:solidFill>
                <a:effectLst/>
                <a:uLnTx/>
                <a:uFillTx/>
                <a:latin typeface="Constantia"/>
                <a:ea typeface="Constantia"/>
                <a:cs typeface="Constantia"/>
                <a:sym typeface="Constantia"/>
              </a:rPr>
              <a:t>Дава цвят на Born sell</a:t>
            </a:r>
            <a:endParaRPr kumimoji="0" sz="2600" b="0" i="0" u="none" strike="noStrike" kern="0" cap="none" spc="0" normalizeH="0" baseline="0" noProof="0">
              <a:ln>
                <a:noFill/>
              </a:ln>
              <a:solidFill>
                <a:srgbClr val="000000"/>
              </a:solidFill>
              <a:effectLst/>
              <a:uLnTx/>
              <a:uFillTx/>
              <a:latin typeface="Constantia"/>
              <a:ea typeface="Constantia"/>
              <a:cs typeface="Constantia"/>
              <a:sym typeface="Constantia"/>
            </a:endParaRPr>
          </a:p>
          <a:p>
            <a:pPr marL="273050" marR="0" lvl="0" indent="-266700" algn="l" defTabSz="914400" rtl="0" eaLnBrk="1" fontAlgn="auto" latinLnBrk="0" hangingPunct="1">
              <a:lnSpc>
                <a:spcPct val="100000"/>
              </a:lnSpc>
              <a:spcBef>
                <a:spcPts val="0"/>
              </a:spcBef>
              <a:spcAft>
                <a:spcPts val="0"/>
              </a:spcAft>
              <a:buClr>
                <a:srgbClr val="000000"/>
              </a:buClr>
              <a:buSzPts val="2600"/>
              <a:buFont typeface="Constantia"/>
              <a:buNone/>
              <a:tabLst/>
              <a:defRPr/>
            </a:pPr>
            <a:endParaRPr kumimoji="0" sz="2600" b="0" i="0" u="none" strike="noStrike" kern="0" cap="none" spc="0" normalizeH="0" baseline="0" noProof="0">
              <a:ln>
                <a:noFill/>
              </a:ln>
              <a:solidFill>
                <a:srgbClr val="000000"/>
              </a:solidFill>
              <a:effectLst/>
              <a:uLnTx/>
              <a:uFillTx/>
              <a:latin typeface="Constantia"/>
              <a:ea typeface="Constantia"/>
              <a:cs typeface="Constantia"/>
              <a:sym typeface="Constantia"/>
            </a:endParaRPr>
          </a:p>
          <a:p>
            <a:pPr marL="457200" marR="0" lvl="0" indent="-385445" algn="l" defTabSz="914400" rtl="0" eaLnBrk="1" fontAlgn="auto" latinLnBrk="0" hangingPunct="1">
              <a:lnSpc>
                <a:spcPct val="100000"/>
              </a:lnSpc>
              <a:spcBef>
                <a:spcPts val="600"/>
              </a:spcBef>
              <a:spcAft>
                <a:spcPts val="0"/>
              </a:spcAft>
              <a:buClr>
                <a:srgbClr val="0BD0D9"/>
              </a:buClr>
              <a:buSzPts val="2470"/>
              <a:buFont typeface="Noto Sans Symbols"/>
              <a:buChar char="⚫"/>
              <a:tabLst/>
              <a:defRPr/>
            </a:pPr>
            <a:r>
              <a:rPr kumimoji="0" lang="en-US" sz="2600" b="0" i="0" u="none" strike="noStrike" kern="0" cap="none" spc="0" normalizeH="0" baseline="0" noProof="0">
                <a:ln>
                  <a:noFill/>
                </a:ln>
                <a:solidFill>
                  <a:srgbClr val="000000"/>
                </a:solidFill>
                <a:effectLst/>
                <a:uLnTx/>
                <a:uFillTx/>
                <a:latin typeface="Constantia"/>
                <a:ea typeface="Constantia"/>
                <a:cs typeface="Constantia"/>
                <a:sym typeface="Constantia"/>
              </a:rPr>
              <a:t>$ </a:t>
            </a:r>
            <a:r>
              <a:rPr kumimoji="0" lang="en-US" sz="2600" b="0" i="0" u="none" strike="noStrike" kern="0" cap="none" spc="0" normalizeH="0" baseline="0" noProof="0">
                <a:ln>
                  <a:noFill/>
                </a:ln>
                <a:solidFill>
                  <a:srgbClr val="FF0000"/>
                </a:solidFill>
                <a:effectLst/>
                <a:uLnTx/>
                <a:uFillTx/>
                <a:latin typeface="Constantia"/>
                <a:ea typeface="Constantia"/>
                <a:cs typeface="Constantia"/>
                <a:sym typeface="Constantia"/>
              </a:rPr>
              <a:t>ls *n*</a:t>
            </a:r>
            <a:endParaRPr kumimoji="0" sz="2600" b="0" i="0" u="none" strike="noStrike" kern="0" cap="none" spc="0" normalizeH="0" baseline="0" noProof="0">
              <a:ln>
                <a:noFill/>
              </a:ln>
              <a:solidFill>
                <a:srgbClr val="000000"/>
              </a:solidFill>
              <a:effectLst/>
              <a:uLnTx/>
              <a:uFillTx/>
              <a:latin typeface="Constantia"/>
              <a:ea typeface="Constantia"/>
              <a:cs typeface="Constantia"/>
              <a:sym typeface="Constantia"/>
            </a:endParaRPr>
          </a:p>
          <a:p>
            <a:pPr marL="273050" marR="0" lvl="0" indent="-266700" algn="l" defTabSz="914400" rtl="0" eaLnBrk="1" fontAlgn="auto" latinLnBrk="0" hangingPunct="1">
              <a:lnSpc>
                <a:spcPct val="100000"/>
              </a:lnSpc>
              <a:spcBef>
                <a:spcPts val="600"/>
              </a:spcBef>
              <a:spcAft>
                <a:spcPts val="0"/>
              </a:spcAft>
              <a:buClr>
                <a:srgbClr val="0BD0D9"/>
              </a:buClr>
              <a:buSzPts val="2470"/>
              <a:buFont typeface="Noto Sans Symbols"/>
              <a:buChar char="⚫"/>
              <a:tabLst/>
              <a:defRPr/>
            </a:pPr>
            <a:r>
              <a:rPr kumimoji="0" lang="en-US" sz="2600" b="0" i="0" u="none" strike="noStrike" kern="0" cap="none" spc="0" normalizeH="0" baseline="0" noProof="0">
                <a:ln>
                  <a:noFill/>
                </a:ln>
                <a:solidFill>
                  <a:srgbClr val="000000"/>
                </a:solidFill>
                <a:effectLst/>
                <a:uLnTx/>
                <a:uFillTx/>
                <a:latin typeface="Constantia"/>
                <a:ea typeface="Constantia"/>
                <a:cs typeface="Constantia"/>
                <a:sym typeface="Constantia"/>
              </a:rPr>
              <a:t>ни връща watermelon banana </a:t>
            </a:r>
            <a:endParaRPr kumimoji="0" sz="2600" b="0" i="0" u="none" strike="noStrike" kern="0" cap="none" spc="0" normalizeH="0" baseline="0" noProof="0">
              <a:ln>
                <a:noFill/>
              </a:ln>
              <a:solidFill>
                <a:srgbClr val="000000"/>
              </a:solidFill>
              <a:effectLst/>
              <a:uLnTx/>
              <a:uFillTx/>
              <a:latin typeface="Constantia"/>
              <a:ea typeface="Constantia"/>
              <a:cs typeface="Constantia"/>
              <a:sym typeface="Constantia"/>
            </a:endParaRPr>
          </a:p>
          <a:p>
            <a:pPr marL="457200" marR="0" lvl="0" indent="0" algn="l" defTabSz="914400" rtl="0" eaLnBrk="1" fontAlgn="auto" latinLnBrk="0" hangingPunct="1">
              <a:lnSpc>
                <a:spcPct val="100000"/>
              </a:lnSpc>
              <a:spcBef>
                <a:spcPts val="60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onstantia"/>
              <a:ea typeface="Constantia"/>
              <a:cs typeface="Constantia"/>
              <a:sym typeface="Constantia"/>
            </a:endParaRPr>
          </a:p>
          <a:p>
            <a:pPr marL="0" marR="0" lvl="0" indent="0" algn="l" defTabSz="914400" rtl="0" eaLnBrk="1" fontAlgn="auto" latinLnBrk="0" hangingPunct="1">
              <a:lnSpc>
                <a:spcPct val="100000"/>
              </a:lnSpc>
              <a:spcBef>
                <a:spcPts val="600"/>
              </a:spcBef>
              <a:spcAft>
                <a:spcPts val="0"/>
              </a:spcAft>
              <a:buClr>
                <a:srgbClr val="000000"/>
              </a:buClr>
              <a:buSzTx/>
              <a:buFont typeface="Arial"/>
              <a:buNone/>
              <a:tabLst/>
              <a:defRPr/>
            </a:pPr>
            <a:r>
              <a:rPr kumimoji="0" lang="en-US" sz="2600" b="0" i="0" u="none" strike="noStrike" kern="0" cap="none" spc="0" normalizeH="0" baseline="0" noProof="0">
                <a:ln>
                  <a:noFill/>
                </a:ln>
                <a:solidFill>
                  <a:srgbClr val="FF0000"/>
                </a:solidFill>
                <a:effectLst/>
                <a:uLnTx/>
                <a:uFillTx/>
                <a:latin typeface="Constantia"/>
                <a:ea typeface="Constantia"/>
                <a:cs typeface="Constantia"/>
                <a:sym typeface="Constantia"/>
              </a:rPr>
              <a:t>ls g*t</a:t>
            </a:r>
            <a:endParaRPr kumimoji="0" sz="2600" b="0" i="0" u="none" strike="noStrike" kern="0" cap="none" spc="0" normalizeH="0" baseline="0" noProof="0">
              <a:ln>
                <a:noFill/>
              </a:ln>
              <a:solidFill>
                <a:srgbClr val="FF0000"/>
              </a:solidFill>
              <a:effectLst/>
              <a:uLnTx/>
              <a:uFillTx/>
              <a:latin typeface="Constantia"/>
              <a:ea typeface="Constantia"/>
              <a:cs typeface="Constantia"/>
              <a:sym typeface="Constantia"/>
            </a:endParaRPr>
          </a:p>
          <a:p>
            <a:pPr marL="0" marR="0" lvl="0" indent="0" algn="l" defTabSz="914400" rtl="0" eaLnBrk="1" fontAlgn="auto" latinLnBrk="0" hangingPunct="1">
              <a:lnSpc>
                <a:spcPct val="100000"/>
              </a:lnSpc>
              <a:spcBef>
                <a:spcPts val="600"/>
              </a:spcBef>
              <a:spcAft>
                <a:spcPts val="0"/>
              </a:spcAft>
              <a:buClr>
                <a:srgbClr val="000000"/>
              </a:buClr>
              <a:buSzTx/>
              <a:buFont typeface="Arial"/>
              <a:buNone/>
              <a:tabLst/>
              <a:defRPr/>
            </a:pPr>
            <a:r>
              <a:rPr kumimoji="0" lang="en-US" sz="2600" b="0" i="0" u="none" strike="noStrike" kern="0" cap="none" spc="0" normalizeH="0" baseline="0" noProof="0">
                <a:ln>
                  <a:noFill/>
                </a:ln>
                <a:solidFill>
                  <a:srgbClr val="000000"/>
                </a:solidFill>
                <a:effectLst/>
                <a:uLnTx/>
                <a:uFillTx/>
                <a:latin typeface="Constantia"/>
                <a:ea typeface="Constantia"/>
                <a:cs typeface="Constantia"/>
                <a:sym typeface="Constantia"/>
              </a:rPr>
              <a:t>grapefruit</a:t>
            </a:r>
            <a:endParaRPr kumimoji="0" sz="2600" b="0" i="0" u="none" strike="noStrike" kern="0" cap="none" spc="0" normalizeH="0" baseline="0" noProof="0">
              <a:ln>
                <a:noFill/>
              </a:ln>
              <a:solidFill>
                <a:srgbClr val="000000"/>
              </a:solidFill>
              <a:effectLst/>
              <a:uLnTx/>
              <a:uFillTx/>
              <a:latin typeface="Constantia"/>
              <a:ea typeface="Constantia"/>
              <a:cs typeface="Constantia"/>
              <a:sym typeface="Constantia"/>
            </a:endParaRPr>
          </a:p>
          <a:p>
            <a:pPr marL="457200" marR="0" lvl="0" indent="-393700" algn="l" defTabSz="914400" rtl="0" eaLnBrk="1" fontAlgn="auto" latinLnBrk="0" hangingPunct="1">
              <a:lnSpc>
                <a:spcPct val="100000"/>
              </a:lnSpc>
              <a:spcBef>
                <a:spcPts val="600"/>
              </a:spcBef>
              <a:spcAft>
                <a:spcPts val="0"/>
              </a:spcAft>
              <a:buClr>
                <a:srgbClr val="000000"/>
              </a:buClr>
              <a:buSzPts val="2600"/>
              <a:buFont typeface="Constantia"/>
              <a:buChar char="●"/>
              <a:tabLst/>
              <a:defRPr/>
            </a:pPr>
            <a:r>
              <a:rPr kumimoji="0" lang="en-US" sz="2600" b="0" i="0" u="none" strike="noStrike" kern="0" cap="none" spc="0" normalizeH="0" baseline="0" noProof="0">
                <a:ln>
                  <a:noFill/>
                </a:ln>
                <a:solidFill>
                  <a:srgbClr val="000000"/>
                </a:solidFill>
                <a:effectLst/>
                <a:uLnTx/>
                <a:uFillTx/>
                <a:latin typeface="Constantia"/>
                <a:ea typeface="Constantia"/>
                <a:cs typeface="Constantia"/>
                <a:sym typeface="Constantia"/>
              </a:rPr>
              <a:t> ни връща файла grapefruit</a:t>
            </a:r>
            <a:endParaRPr kumimoji="0" sz="2600" b="0" i="0" u="none" strike="noStrike" kern="0" cap="none" spc="0" normalizeH="0" baseline="0" noProof="0">
              <a:ln>
                <a:noFill/>
              </a:ln>
              <a:solidFill>
                <a:srgbClr val="000000"/>
              </a:solidFill>
              <a:effectLst/>
              <a:uLnTx/>
              <a:uFillTx/>
              <a:latin typeface="Constantia"/>
              <a:ea typeface="Constantia"/>
              <a:cs typeface="Constantia"/>
              <a:sym typeface="Constantia"/>
            </a:endParaRPr>
          </a:p>
          <a:p>
            <a:pPr marL="0" marR="0" lvl="0" indent="0" algn="l" defTabSz="914400" rtl="0" eaLnBrk="1" fontAlgn="auto" latinLnBrk="0" hangingPunct="1">
              <a:lnSpc>
                <a:spcPct val="100000"/>
              </a:lnSpc>
              <a:spcBef>
                <a:spcPts val="600"/>
              </a:spcBef>
              <a:spcAft>
                <a:spcPts val="0"/>
              </a:spcAft>
              <a:buClr>
                <a:srgbClr val="000000"/>
              </a:buClr>
              <a:buSzTx/>
              <a:buFont typeface="Arial"/>
              <a:buNone/>
              <a:tabLst/>
              <a:defRPr/>
            </a:pPr>
            <a:r>
              <a:rPr kumimoji="0" lang="en-US" sz="2600" b="0" i="0" u="none" strike="noStrike" kern="0" cap="none" spc="0" normalizeH="0" baseline="0" noProof="0">
                <a:ln>
                  <a:noFill/>
                </a:ln>
                <a:solidFill>
                  <a:srgbClr val="FF0000"/>
                </a:solidFill>
                <a:effectLst/>
                <a:uLnTx/>
                <a:uFillTx/>
                <a:latin typeface="Constantia"/>
                <a:ea typeface="Constantia"/>
                <a:cs typeface="Constantia"/>
                <a:sym typeface="Constantia"/>
              </a:rPr>
              <a:t>ls *.c</a:t>
            </a:r>
            <a:endParaRPr kumimoji="0" sz="2600" b="0" i="0" u="none" strike="noStrike" kern="0" cap="none" spc="0" normalizeH="0" baseline="0" noProof="0">
              <a:ln>
                <a:noFill/>
              </a:ln>
              <a:solidFill>
                <a:srgbClr val="000000"/>
              </a:solidFill>
              <a:effectLst/>
              <a:uLnTx/>
              <a:uFillTx/>
              <a:latin typeface="Constantia"/>
              <a:ea typeface="Constantia"/>
              <a:cs typeface="Constantia"/>
              <a:sym typeface="Constantia"/>
            </a:endParaRPr>
          </a:p>
          <a:p>
            <a:pPr marL="273050" marR="0" lvl="0" indent="-262255" algn="l" defTabSz="914400" rtl="0" eaLnBrk="1" fontAlgn="auto" latinLnBrk="0" hangingPunct="1">
              <a:lnSpc>
                <a:spcPct val="100000"/>
              </a:lnSpc>
              <a:spcBef>
                <a:spcPts val="600"/>
              </a:spcBef>
              <a:spcAft>
                <a:spcPts val="0"/>
              </a:spcAft>
              <a:buClr>
                <a:srgbClr val="0BD0D9"/>
              </a:buClr>
              <a:buSzPts val="2400"/>
              <a:buFont typeface="Noto Sans Symbols"/>
              <a:buChar char="⚫"/>
              <a:tabLst/>
              <a:defRPr/>
            </a:pPr>
            <a:r>
              <a:rPr kumimoji="0" lang="en-US" sz="2400" b="0" i="0" u="none" strike="noStrike" kern="0" cap="none" spc="0" normalizeH="0" baseline="0" noProof="0">
                <a:ln>
                  <a:noFill/>
                </a:ln>
                <a:solidFill>
                  <a:srgbClr val="000000"/>
                </a:solidFill>
                <a:effectLst/>
                <a:uLnTx/>
                <a:uFillTx/>
                <a:latin typeface="Arial"/>
                <a:cs typeface="Arial"/>
                <a:sym typeface="Arial"/>
              </a:rPr>
              <a:t>ни връща всички компилационни файлове </a:t>
            </a:r>
            <a:r>
              <a:rPr kumimoji="0" lang="en-US" sz="2600" b="0" i="0" u="none" strike="noStrike" kern="0" cap="none" spc="0" normalizeH="0" baseline="0" noProof="0">
                <a:ln>
                  <a:noFill/>
                </a:ln>
                <a:solidFill>
                  <a:srgbClr val="000000"/>
                </a:solidFill>
                <a:effectLst/>
                <a:uLnTx/>
                <a:uFillTx/>
                <a:latin typeface="Constantia"/>
                <a:ea typeface="Constantia"/>
                <a:cs typeface="Constantia"/>
                <a:sym typeface="Constantia"/>
              </a:rPr>
              <a:t>.с  </a:t>
            </a:r>
            <a:endParaRPr kumimoji="0" sz="2400" b="0" i="0" u="none" strike="noStrike" kern="0" cap="none" spc="0" normalizeH="0" baseline="0" noProof="0">
              <a:ln>
                <a:noFill/>
              </a:ln>
              <a:solidFill>
                <a:srgbClr val="000000"/>
              </a:solidFill>
              <a:effectLst/>
              <a:uLnTx/>
              <a:uFillTx/>
              <a:latin typeface="Arial"/>
              <a:ea typeface="Arial"/>
              <a:cs typeface="Arial"/>
              <a:sym typeface="Arial"/>
            </a:endParaRPr>
          </a:p>
        </p:txBody>
      </p:sp>
      <p:pic>
        <p:nvPicPr>
          <p:cNvPr id="4" name="Picture 3">
            <a:extLst>
              <a:ext uri="{FF2B5EF4-FFF2-40B4-BE49-F238E27FC236}">
                <a16:creationId xmlns:a16="http://schemas.microsoft.com/office/drawing/2014/main" id="{A4A2BC93-431C-425F-9372-3DD51716C176}"/>
              </a:ext>
            </a:extLst>
          </p:cNvPr>
          <p:cNvPicPr>
            <a:picLocks noChangeAspect="1"/>
          </p:cNvPicPr>
          <p:nvPr/>
        </p:nvPicPr>
        <p:blipFill>
          <a:blip r:embed="rId4"/>
          <a:stretch>
            <a:fillRect/>
          </a:stretch>
        </p:blipFill>
        <p:spPr>
          <a:xfrm>
            <a:off x="174317" y="100150"/>
            <a:ext cx="1314450" cy="8667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10"/>
        <p:cNvGrpSpPr/>
        <p:nvPr/>
      </p:nvGrpSpPr>
      <p:grpSpPr>
        <a:xfrm>
          <a:off x="0" y="0"/>
          <a:ext cx="0" cy="0"/>
          <a:chOff x="0" y="0"/>
          <a:chExt cx="0" cy="0"/>
        </a:xfrm>
      </p:grpSpPr>
      <p:sp>
        <p:nvSpPr>
          <p:cNvPr id="611" name="Google Shape;611;gce939cf3ae_0_342"/>
          <p:cNvSpPr txBox="1"/>
          <p:nvPr/>
        </p:nvSpPr>
        <p:spPr>
          <a:xfrm>
            <a:off x="609600" y="704850"/>
            <a:ext cx="10972800" cy="1143000"/>
          </a:xfrm>
          <a:prstGeom prst="rect">
            <a:avLst/>
          </a:prstGeom>
          <a:noFill/>
          <a:ln>
            <a:noFill/>
          </a:ln>
        </p:spPr>
        <p:txBody>
          <a:bodyPr spcFirstLastPara="1" wrap="square" lIns="0" tIns="46800" rIns="0" bIns="0" anchor="b" anchorCtr="0">
            <a:noAutofit/>
          </a:bodyPr>
          <a:lstStyle/>
          <a:p>
            <a:pPr marL="0" marR="0" lvl="0" indent="0" algn="l" defTabSz="914400" rtl="0" eaLnBrk="1" fontAlgn="auto" latinLnBrk="0" hangingPunct="1">
              <a:lnSpc>
                <a:spcPct val="100000"/>
              </a:lnSpc>
              <a:spcBef>
                <a:spcPts val="0"/>
              </a:spcBef>
              <a:spcAft>
                <a:spcPts val="0"/>
              </a:spcAft>
              <a:buClr>
                <a:srgbClr val="04617B"/>
              </a:buClr>
              <a:buSzPts val="5000"/>
              <a:buFont typeface="Calibri"/>
              <a:buNone/>
              <a:tabLst/>
              <a:defRPr/>
            </a:pPr>
            <a:r>
              <a:rPr kumimoji="0" lang="en-US" sz="5000" b="0" i="0" u="none" strike="noStrike" kern="0" cap="none" spc="0" normalizeH="0" baseline="0" noProof="0">
                <a:ln>
                  <a:noFill/>
                </a:ln>
                <a:solidFill>
                  <a:srgbClr val="04617B"/>
                </a:solidFill>
                <a:effectLst/>
                <a:uLnTx/>
                <a:uFillTx/>
                <a:latin typeface="Calibri"/>
                <a:ea typeface="Calibri"/>
                <a:cs typeface="Calibri"/>
                <a:sym typeface="Calibri"/>
              </a:rPr>
              <a:t>Using file-matching metacharacters</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612" name="Google Shape;612;gce939cf3ae_0_342"/>
          <p:cNvSpPr txBox="1"/>
          <p:nvPr/>
        </p:nvSpPr>
        <p:spPr>
          <a:xfrm>
            <a:off x="609600" y="1935149"/>
            <a:ext cx="10972800" cy="4789800"/>
          </a:xfrm>
          <a:prstGeom prst="rect">
            <a:avLst/>
          </a:prstGeom>
          <a:noFill/>
          <a:ln>
            <a:noFill/>
          </a:ln>
        </p:spPr>
        <p:txBody>
          <a:bodyPr spcFirstLastPara="1" wrap="square" lIns="90000" tIns="46800" rIns="90000" bIns="46800" anchor="t" anchorCtr="0">
            <a:noAutofit/>
          </a:bodyPr>
          <a:lstStyle/>
          <a:p>
            <a:pPr marL="273050" marR="0" lvl="0" indent="-266700" algn="l" defTabSz="914400" rtl="0" eaLnBrk="1" fontAlgn="auto" latinLnBrk="0" hangingPunct="1">
              <a:lnSpc>
                <a:spcPct val="100000"/>
              </a:lnSpc>
              <a:spcBef>
                <a:spcPts val="0"/>
              </a:spcBef>
              <a:spcAft>
                <a:spcPts val="0"/>
              </a:spcAft>
              <a:buClr>
                <a:srgbClr val="000000"/>
              </a:buClr>
              <a:buSzPts val="2600"/>
              <a:buFont typeface="Constantia"/>
              <a:buNone/>
              <a:tabLst/>
              <a:defRPr/>
            </a:pPr>
            <a:r>
              <a:rPr kumimoji="0" lang="en-US" sz="2600" b="0" i="0" u="none" strike="noStrike" kern="0" cap="none" spc="0" normalizeH="0" baseline="0" noProof="0">
                <a:ln>
                  <a:noFill/>
                </a:ln>
                <a:solidFill>
                  <a:srgbClr val="000000"/>
                </a:solidFill>
                <a:effectLst/>
                <a:uLnTx/>
                <a:uFillTx/>
                <a:latin typeface="Constantia"/>
                <a:ea typeface="Constantia"/>
                <a:cs typeface="Constantia"/>
                <a:sym typeface="Constantia"/>
              </a:rPr>
              <a:t>ls [flags] [file]</a:t>
            </a:r>
            <a:endParaRPr kumimoji="0" sz="2600" b="0" i="0" u="none" strike="noStrike" kern="0" cap="none" spc="0" normalizeH="0" baseline="0" noProof="0">
              <a:ln>
                <a:noFill/>
              </a:ln>
              <a:solidFill>
                <a:srgbClr val="000000"/>
              </a:solidFill>
              <a:effectLst/>
              <a:uLnTx/>
              <a:uFillTx/>
              <a:latin typeface="Constantia"/>
              <a:ea typeface="Constantia"/>
              <a:cs typeface="Constantia"/>
              <a:sym typeface="Constantia"/>
            </a:endParaRPr>
          </a:p>
          <a:p>
            <a:pPr marL="273050" marR="0" lvl="0" indent="-266700" algn="l" defTabSz="914400" rtl="0" eaLnBrk="1" fontAlgn="auto" latinLnBrk="0" hangingPunct="1">
              <a:lnSpc>
                <a:spcPct val="100000"/>
              </a:lnSpc>
              <a:spcBef>
                <a:spcPts val="0"/>
              </a:spcBef>
              <a:spcAft>
                <a:spcPts val="0"/>
              </a:spcAft>
              <a:buClr>
                <a:srgbClr val="000000"/>
              </a:buClr>
              <a:buSzPts val="2600"/>
              <a:buFont typeface="Constantia"/>
              <a:buNone/>
              <a:tabLst/>
              <a:defRPr/>
            </a:pPr>
            <a:endParaRPr kumimoji="0" sz="2600" b="0" i="0" u="none" strike="noStrike" kern="0" cap="none" spc="0" normalizeH="0" baseline="0" noProof="0">
              <a:ln>
                <a:noFill/>
              </a:ln>
              <a:solidFill>
                <a:srgbClr val="000000"/>
              </a:solidFill>
              <a:effectLst/>
              <a:uLnTx/>
              <a:uFillTx/>
              <a:latin typeface="Constantia"/>
              <a:ea typeface="Constantia"/>
              <a:cs typeface="Constantia"/>
              <a:sym typeface="Constantia"/>
            </a:endParaRPr>
          </a:p>
          <a:p>
            <a:pPr marL="457200" marR="0" lvl="0" indent="-385445" algn="l" defTabSz="914400" rtl="0" eaLnBrk="1" fontAlgn="auto" latinLnBrk="0" hangingPunct="1">
              <a:lnSpc>
                <a:spcPct val="100000"/>
              </a:lnSpc>
              <a:spcBef>
                <a:spcPts val="600"/>
              </a:spcBef>
              <a:spcAft>
                <a:spcPts val="0"/>
              </a:spcAft>
              <a:buClr>
                <a:srgbClr val="0BD0D9"/>
              </a:buClr>
              <a:buSzPts val="2470"/>
              <a:buFont typeface="Noto Sans Symbols"/>
              <a:buChar char="⚫"/>
              <a:tabLst/>
              <a:defRPr/>
            </a:pPr>
            <a:r>
              <a:rPr kumimoji="0" lang="en-US" sz="2600" b="0" i="0" u="none" strike="noStrike" kern="0" cap="none" spc="0" normalizeH="0" baseline="0" noProof="0">
                <a:ln>
                  <a:noFill/>
                </a:ln>
                <a:solidFill>
                  <a:srgbClr val="000000"/>
                </a:solidFill>
                <a:effectLst/>
                <a:uLnTx/>
                <a:uFillTx/>
                <a:latin typeface="Constantia"/>
                <a:ea typeface="Constantia"/>
                <a:cs typeface="Constantia"/>
                <a:sym typeface="Constantia"/>
              </a:rPr>
              <a:t>$</a:t>
            </a:r>
            <a:r>
              <a:rPr kumimoji="0" lang="en-US" sz="2600" b="0" i="0" u="none" strike="noStrike" kern="0" cap="none" spc="0" normalizeH="0" baseline="0" noProof="0">
                <a:ln>
                  <a:noFill/>
                </a:ln>
                <a:solidFill>
                  <a:srgbClr val="FF0000"/>
                </a:solidFill>
                <a:effectLst/>
                <a:uLnTx/>
                <a:uFillTx/>
                <a:latin typeface="Constantia"/>
                <a:ea typeface="Constantia"/>
                <a:cs typeface="Constantia"/>
                <a:sym typeface="Constantia"/>
              </a:rPr>
              <a:t> ls ????e</a:t>
            </a:r>
            <a:endParaRPr kumimoji="0" sz="2600" b="0" i="0" u="none" strike="noStrike" kern="0" cap="none" spc="0" normalizeH="0" baseline="0" noProof="0">
              <a:ln>
                <a:noFill/>
              </a:ln>
              <a:solidFill>
                <a:srgbClr val="000000"/>
              </a:solidFill>
              <a:effectLst/>
              <a:uLnTx/>
              <a:uFillTx/>
              <a:latin typeface="Constantia"/>
              <a:ea typeface="Constantia"/>
              <a:cs typeface="Constantia"/>
              <a:sym typeface="Constantia"/>
            </a:endParaRPr>
          </a:p>
          <a:p>
            <a:pPr marL="457200" marR="0" lvl="0" indent="-385445" algn="l" defTabSz="914400" rtl="0" eaLnBrk="1" fontAlgn="auto" latinLnBrk="0" hangingPunct="1">
              <a:lnSpc>
                <a:spcPct val="100000"/>
              </a:lnSpc>
              <a:spcBef>
                <a:spcPts val="0"/>
              </a:spcBef>
              <a:spcAft>
                <a:spcPts val="0"/>
              </a:spcAft>
              <a:buClr>
                <a:srgbClr val="0BD0D9"/>
              </a:buClr>
              <a:buSzPts val="2470"/>
              <a:buFont typeface="Noto Sans Symbols"/>
              <a:buChar char="⚫"/>
              <a:tabLst/>
              <a:defRPr/>
            </a:pPr>
            <a:r>
              <a:rPr kumimoji="0" lang="en-US" sz="2600" b="0" i="0" u="none" strike="noStrike" kern="0" cap="none" spc="0" normalizeH="0" baseline="0" noProof="0">
                <a:ln>
                  <a:noFill/>
                </a:ln>
                <a:solidFill>
                  <a:srgbClr val="000000"/>
                </a:solidFill>
                <a:effectLst/>
                <a:uLnTx/>
                <a:uFillTx/>
                <a:latin typeface="Constantia"/>
                <a:ea typeface="Constantia"/>
                <a:cs typeface="Constantia"/>
                <a:sym typeface="Constantia"/>
              </a:rPr>
              <a:t>ни връща apple  grape</a:t>
            </a:r>
            <a:endParaRPr kumimoji="0" sz="2600" b="0" i="0" u="none" strike="noStrike" kern="0" cap="none" spc="0" normalizeH="0" baseline="0" noProof="0">
              <a:ln>
                <a:noFill/>
              </a:ln>
              <a:solidFill>
                <a:srgbClr val="000000"/>
              </a:solidFill>
              <a:effectLst/>
              <a:uLnTx/>
              <a:uFillTx/>
              <a:latin typeface="Constantia"/>
              <a:ea typeface="Constantia"/>
              <a:cs typeface="Constantia"/>
              <a:sym typeface="Constantia"/>
            </a:endParaRPr>
          </a:p>
          <a:p>
            <a:pPr marL="0" marR="0" lvl="0" indent="0" algn="l" defTabSz="914400" rtl="0" eaLnBrk="1" fontAlgn="auto" latinLnBrk="0" hangingPunct="1">
              <a:lnSpc>
                <a:spcPct val="100000"/>
              </a:lnSpc>
              <a:spcBef>
                <a:spcPts val="600"/>
              </a:spcBef>
              <a:spcAft>
                <a:spcPts val="0"/>
              </a:spcAft>
              <a:buClr>
                <a:srgbClr val="000000"/>
              </a:buClr>
              <a:buSzTx/>
              <a:buFont typeface="Arial"/>
              <a:buNone/>
              <a:tabLst/>
              <a:defRPr/>
            </a:pPr>
            <a:r>
              <a:rPr kumimoji="0" lang="en-US" sz="2600" b="0" i="0" u="none" strike="noStrike" kern="0" cap="none" spc="0" normalizeH="0" baseline="0" noProof="0">
                <a:ln>
                  <a:noFill/>
                </a:ln>
                <a:solidFill>
                  <a:srgbClr val="FF0000"/>
                </a:solidFill>
                <a:effectLst/>
                <a:uLnTx/>
                <a:uFillTx/>
                <a:latin typeface="Constantia"/>
                <a:ea typeface="Constantia"/>
                <a:cs typeface="Constantia"/>
                <a:sym typeface="Constantia"/>
              </a:rPr>
              <a:t>$ ls [abw]*</a:t>
            </a:r>
            <a:endParaRPr kumimoji="0" sz="2600" b="0" i="0" u="none" strike="noStrike" kern="0" cap="none" spc="0" normalizeH="0" baseline="0" noProof="0">
              <a:ln>
                <a:noFill/>
              </a:ln>
              <a:solidFill>
                <a:srgbClr val="FF0000"/>
              </a:solidFill>
              <a:effectLst/>
              <a:uLnTx/>
              <a:uFillTx/>
              <a:latin typeface="Constantia"/>
              <a:ea typeface="Constantia"/>
              <a:cs typeface="Constantia"/>
              <a:sym typeface="Constantia"/>
            </a:endParaRPr>
          </a:p>
          <a:p>
            <a:pPr marL="0" marR="0" lvl="0" indent="0" algn="l" defTabSz="914400" rtl="0" eaLnBrk="1" fontAlgn="auto" latinLnBrk="0" hangingPunct="1">
              <a:lnSpc>
                <a:spcPct val="100000"/>
              </a:lnSpc>
              <a:spcBef>
                <a:spcPts val="600"/>
              </a:spcBef>
              <a:spcAft>
                <a:spcPts val="0"/>
              </a:spcAft>
              <a:buClr>
                <a:srgbClr val="000000"/>
              </a:buClr>
              <a:buSzTx/>
              <a:buFont typeface="Arial"/>
              <a:buNone/>
              <a:tabLst/>
              <a:defRPr/>
            </a:pPr>
            <a:r>
              <a:rPr kumimoji="0" lang="en-US" sz="2600" b="0" i="0" u="none" strike="noStrike" kern="0" cap="none" spc="0" normalizeH="0" baseline="0" noProof="0">
                <a:ln>
                  <a:noFill/>
                </a:ln>
                <a:solidFill>
                  <a:srgbClr val="000000"/>
                </a:solidFill>
                <a:effectLst/>
                <a:uLnTx/>
                <a:uFillTx/>
                <a:latin typeface="Constantia"/>
                <a:ea typeface="Constantia"/>
                <a:cs typeface="Constantia"/>
                <a:sym typeface="Constantia"/>
              </a:rPr>
              <a:t>apple  banana watermelon</a:t>
            </a:r>
            <a:endParaRPr kumimoji="0" sz="2600" b="0" i="0" u="none" strike="noStrike" kern="0" cap="none" spc="0" normalizeH="0" baseline="0" noProof="0">
              <a:ln>
                <a:noFill/>
              </a:ln>
              <a:solidFill>
                <a:srgbClr val="000000"/>
              </a:solidFill>
              <a:effectLst/>
              <a:uLnTx/>
              <a:uFillTx/>
              <a:latin typeface="Constantia"/>
              <a:ea typeface="Constantia"/>
              <a:cs typeface="Constantia"/>
              <a:sym typeface="Constantia"/>
            </a:endParaRPr>
          </a:p>
          <a:p>
            <a:pPr marL="457200" marR="0" lvl="0" indent="-393700" algn="l" defTabSz="914400" rtl="0" eaLnBrk="1" fontAlgn="auto" latinLnBrk="0" hangingPunct="1">
              <a:lnSpc>
                <a:spcPct val="100000"/>
              </a:lnSpc>
              <a:spcBef>
                <a:spcPts val="600"/>
              </a:spcBef>
              <a:spcAft>
                <a:spcPts val="0"/>
              </a:spcAft>
              <a:buClr>
                <a:srgbClr val="000000"/>
              </a:buClr>
              <a:buSzPts val="2600"/>
              <a:buFont typeface="Constantia"/>
              <a:buChar char="●"/>
              <a:tabLst/>
              <a:defRPr/>
            </a:pPr>
            <a:r>
              <a:rPr kumimoji="0" lang="en-US" sz="2600" b="0" i="0" u="none" strike="noStrike" kern="0" cap="none" spc="0" normalizeH="0" baseline="0" noProof="0">
                <a:ln>
                  <a:noFill/>
                </a:ln>
                <a:solidFill>
                  <a:srgbClr val="000000"/>
                </a:solidFill>
                <a:effectLst/>
                <a:uLnTx/>
                <a:uFillTx/>
                <a:latin typeface="Constantia"/>
                <a:ea typeface="Constantia"/>
                <a:cs typeface="Constantia"/>
                <a:sym typeface="Constantia"/>
              </a:rPr>
              <a:t> ни връща apple  banana watermelon</a:t>
            </a:r>
            <a:endParaRPr kumimoji="0" sz="2600" b="0" i="0" u="none" strike="noStrike" kern="0" cap="none" spc="0" normalizeH="0" baseline="0" noProof="0">
              <a:ln>
                <a:noFill/>
              </a:ln>
              <a:solidFill>
                <a:srgbClr val="000000"/>
              </a:solidFill>
              <a:effectLst/>
              <a:uLnTx/>
              <a:uFillTx/>
              <a:latin typeface="Constantia"/>
              <a:ea typeface="Constantia"/>
              <a:cs typeface="Constantia"/>
              <a:sym typeface="Constantia"/>
            </a:endParaRPr>
          </a:p>
          <a:p>
            <a:pPr marL="0" marR="0" lvl="0" indent="0" algn="l" defTabSz="914400" rtl="0" eaLnBrk="1" fontAlgn="auto" latinLnBrk="0" hangingPunct="1">
              <a:lnSpc>
                <a:spcPct val="100000"/>
              </a:lnSpc>
              <a:spcBef>
                <a:spcPts val="600"/>
              </a:spcBef>
              <a:spcAft>
                <a:spcPts val="0"/>
              </a:spcAft>
              <a:buClr>
                <a:srgbClr val="000000"/>
              </a:buClr>
              <a:buSzTx/>
              <a:buFont typeface="Arial"/>
              <a:buNone/>
              <a:tabLst/>
              <a:defRPr/>
            </a:pPr>
            <a:r>
              <a:rPr kumimoji="0" lang="en-US" sz="2600" b="0" i="0" u="none" strike="noStrike" kern="0" cap="none" spc="0" normalizeH="0" baseline="0" noProof="0">
                <a:ln>
                  <a:noFill/>
                </a:ln>
                <a:solidFill>
                  <a:srgbClr val="FF0000"/>
                </a:solidFill>
                <a:effectLst/>
                <a:uLnTx/>
                <a:uFillTx/>
                <a:latin typeface="Constantia"/>
                <a:ea typeface="Constantia"/>
                <a:cs typeface="Constantia"/>
                <a:sym typeface="Constantia"/>
              </a:rPr>
              <a:t>$ ls [a-g]*</a:t>
            </a:r>
            <a:endParaRPr kumimoji="0" sz="2600" b="0" i="0" u="none" strike="noStrike" kern="0" cap="none" spc="0" normalizeH="0" baseline="0" noProof="0">
              <a:ln>
                <a:noFill/>
              </a:ln>
              <a:solidFill>
                <a:srgbClr val="000000"/>
              </a:solidFill>
              <a:effectLst/>
              <a:uLnTx/>
              <a:uFillTx/>
              <a:latin typeface="Constantia"/>
              <a:ea typeface="Constantia"/>
              <a:cs typeface="Constantia"/>
              <a:sym typeface="Constantia"/>
            </a:endParaRPr>
          </a:p>
          <a:p>
            <a:pPr marL="273050" marR="0" lvl="0" indent="-262255" algn="l" defTabSz="914400" rtl="0" eaLnBrk="1" fontAlgn="auto" latinLnBrk="0" hangingPunct="1">
              <a:lnSpc>
                <a:spcPct val="100000"/>
              </a:lnSpc>
              <a:spcBef>
                <a:spcPts val="600"/>
              </a:spcBef>
              <a:spcAft>
                <a:spcPts val="0"/>
              </a:spcAft>
              <a:buClr>
                <a:srgbClr val="0BD0D9"/>
              </a:buClr>
              <a:buSzPts val="2400"/>
              <a:buFont typeface="Noto Sans Symbols"/>
              <a:buChar char="⚫"/>
              <a:tabLst/>
              <a:defRPr/>
            </a:pPr>
            <a:r>
              <a:rPr kumimoji="0" lang="en-US" sz="2400" b="0" i="0" u="none" strike="noStrike" kern="0" cap="none" spc="0" normalizeH="0" baseline="0" noProof="0">
                <a:ln>
                  <a:noFill/>
                </a:ln>
                <a:solidFill>
                  <a:srgbClr val="000000"/>
                </a:solidFill>
                <a:effectLst/>
                <a:uLnTx/>
                <a:uFillTx/>
                <a:latin typeface="Arial"/>
                <a:cs typeface="Arial"/>
                <a:sym typeface="Arial"/>
              </a:rPr>
              <a:t>ни връща apple banana grape grapefruit</a:t>
            </a:r>
            <a:r>
              <a:rPr kumimoji="0" lang="en-US" sz="2600" b="0" i="0" u="none" strike="noStrike" kern="0" cap="none" spc="0" normalizeH="0" baseline="0" noProof="0">
                <a:ln>
                  <a:noFill/>
                </a:ln>
                <a:solidFill>
                  <a:srgbClr val="000000"/>
                </a:solidFill>
                <a:effectLst/>
                <a:uLnTx/>
                <a:uFillTx/>
                <a:latin typeface="Constantia"/>
                <a:ea typeface="Constantia"/>
                <a:cs typeface="Constantia"/>
                <a:sym typeface="Constantia"/>
              </a:rPr>
              <a:t> </a:t>
            </a:r>
            <a:endParaRPr kumimoji="0" sz="2400" b="0" i="0" u="none" strike="noStrike" kern="0" cap="none" spc="0" normalizeH="0" baseline="0" noProof="0">
              <a:ln>
                <a:noFill/>
              </a:ln>
              <a:solidFill>
                <a:srgbClr val="000000"/>
              </a:solidFill>
              <a:effectLst/>
              <a:uLnTx/>
              <a:uFillTx/>
              <a:latin typeface="Arial"/>
              <a:ea typeface="Arial"/>
              <a:cs typeface="Arial"/>
              <a:sym typeface="Arial"/>
            </a:endParaRPr>
          </a:p>
        </p:txBody>
      </p:sp>
      <p:pic>
        <p:nvPicPr>
          <p:cNvPr id="4" name="Picture 3">
            <a:extLst>
              <a:ext uri="{FF2B5EF4-FFF2-40B4-BE49-F238E27FC236}">
                <a16:creationId xmlns:a16="http://schemas.microsoft.com/office/drawing/2014/main" id="{359CA9EB-F499-4400-BA49-AB1E59BC619E}"/>
              </a:ext>
            </a:extLst>
          </p:cNvPr>
          <p:cNvPicPr>
            <a:picLocks noChangeAspect="1"/>
          </p:cNvPicPr>
          <p:nvPr/>
        </p:nvPicPr>
        <p:blipFill>
          <a:blip r:embed="rId4"/>
          <a:stretch>
            <a:fillRect/>
          </a:stretch>
        </p:blipFill>
        <p:spPr>
          <a:xfrm>
            <a:off x="174317" y="100150"/>
            <a:ext cx="1314450" cy="8667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17"/>
        <p:cNvGrpSpPr/>
        <p:nvPr/>
      </p:nvGrpSpPr>
      <p:grpSpPr>
        <a:xfrm>
          <a:off x="0" y="0"/>
          <a:ext cx="0" cy="0"/>
          <a:chOff x="0" y="0"/>
          <a:chExt cx="0" cy="0"/>
        </a:xfrm>
      </p:grpSpPr>
      <p:sp>
        <p:nvSpPr>
          <p:cNvPr id="618" name="Google Shape;618;gcbe6b07475_0_329"/>
          <p:cNvSpPr txBox="1"/>
          <p:nvPr/>
        </p:nvSpPr>
        <p:spPr>
          <a:xfrm>
            <a:off x="609600" y="704850"/>
            <a:ext cx="10972800" cy="1143000"/>
          </a:xfrm>
          <a:prstGeom prst="rect">
            <a:avLst/>
          </a:prstGeom>
          <a:noFill/>
          <a:ln>
            <a:noFill/>
          </a:ln>
        </p:spPr>
        <p:txBody>
          <a:bodyPr spcFirstLastPara="1" wrap="square" lIns="0" tIns="46800" rIns="0" bIns="0" anchor="b" anchorCtr="0">
            <a:noAutofit/>
          </a:bodyPr>
          <a:lstStyle/>
          <a:p>
            <a:pPr marL="0" marR="0" lvl="0" indent="0" algn="l" defTabSz="914400" rtl="0" eaLnBrk="1" fontAlgn="auto" latinLnBrk="0" hangingPunct="1">
              <a:lnSpc>
                <a:spcPct val="100000"/>
              </a:lnSpc>
              <a:spcBef>
                <a:spcPts val="0"/>
              </a:spcBef>
              <a:spcAft>
                <a:spcPts val="0"/>
              </a:spcAft>
              <a:buClr>
                <a:srgbClr val="04617B"/>
              </a:buClr>
              <a:buSzPts val="5000"/>
              <a:buFont typeface="Calibri"/>
              <a:buNone/>
              <a:tabLst/>
              <a:defRPr/>
            </a:pPr>
            <a:r>
              <a:rPr kumimoji="0" lang="en-US" sz="5000" b="0" i="0" u="none" strike="noStrike" kern="0" cap="none" spc="0" normalizeH="0" baseline="0" noProof="0">
                <a:ln>
                  <a:noFill/>
                </a:ln>
                <a:solidFill>
                  <a:srgbClr val="04617B"/>
                </a:solidFill>
                <a:effectLst/>
                <a:uLnTx/>
                <a:uFillTx/>
                <a:latin typeface="Calibri"/>
                <a:ea typeface="Calibri"/>
                <a:cs typeface="Calibri"/>
                <a:sym typeface="Calibri"/>
              </a:rPr>
              <a:t>Смяна на директорията</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619" name="Google Shape;619;gcbe6b07475_0_329"/>
          <p:cNvSpPr txBox="1"/>
          <p:nvPr/>
        </p:nvSpPr>
        <p:spPr>
          <a:xfrm>
            <a:off x="609600" y="1935162"/>
            <a:ext cx="10972800" cy="4389300"/>
          </a:xfrm>
          <a:prstGeom prst="rect">
            <a:avLst/>
          </a:prstGeom>
          <a:noFill/>
          <a:ln>
            <a:noFill/>
          </a:ln>
        </p:spPr>
        <p:txBody>
          <a:bodyPr spcFirstLastPara="1" wrap="square" lIns="90000" tIns="46800" rIns="90000" bIns="46800" anchor="t" anchorCtr="0">
            <a:noAutofit/>
          </a:bodyPr>
          <a:lstStyle/>
          <a:p>
            <a:pPr marL="273050" marR="0" lvl="0" indent="-266700" algn="l" defTabSz="914400" rtl="0" eaLnBrk="1" fontAlgn="auto" latinLnBrk="0" hangingPunct="1">
              <a:lnSpc>
                <a:spcPct val="100000"/>
              </a:lnSpc>
              <a:spcBef>
                <a:spcPts val="0"/>
              </a:spcBef>
              <a:spcAft>
                <a:spcPts val="0"/>
              </a:spcAft>
              <a:buClr>
                <a:srgbClr val="000000"/>
              </a:buClr>
              <a:buSzPts val="2600"/>
              <a:buFont typeface="Constantia"/>
              <a:buNone/>
              <a:tabLst/>
              <a:defRPr/>
            </a:pPr>
            <a:r>
              <a:rPr kumimoji="0" lang="en-US" sz="2600" b="0" i="0" u="none" strike="noStrike" kern="0" cap="none" spc="0" normalizeH="0" baseline="0" noProof="0">
                <a:ln>
                  <a:noFill/>
                </a:ln>
                <a:solidFill>
                  <a:srgbClr val="000000"/>
                </a:solidFill>
                <a:effectLst/>
                <a:uLnTx/>
                <a:uFillTx/>
                <a:latin typeface="Constantia"/>
                <a:ea typeface="Constantia"/>
                <a:cs typeface="Constantia"/>
                <a:sym typeface="Constantia"/>
              </a:rPr>
              <a:t>cd [directory name]</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273050" marR="0" lvl="0" indent="-266700" algn="l" defTabSz="914400" rtl="0" eaLnBrk="1" fontAlgn="auto" latinLnBrk="0" hangingPunct="1">
              <a:lnSpc>
                <a:spcPct val="100000"/>
              </a:lnSpc>
              <a:spcBef>
                <a:spcPts val="600"/>
              </a:spcBef>
              <a:spcAft>
                <a:spcPts val="0"/>
              </a:spcAft>
              <a:buClr>
                <a:srgbClr val="0BD0D9"/>
              </a:buClr>
              <a:buSzPts val="2470"/>
              <a:buFont typeface="Noto Sans Symbols"/>
              <a:buChar char="⚫"/>
              <a:tabLst/>
              <a:defRPr/>
            </a:pPr>
            <a:r>
              <a:rPr kumimoji="0" lang="en-US" sz="2600" b="0" i="0" u="none" strike="noStrike" kern="0" cap="none" spc="0" normalizeH="0" baseline="0" noProof="0">
                <a:ln>
                  <a:noFill/>
                </a:ln>
                <a:solidFill>
                  <a:srgbClr val="000000"/>
                </a:solidFill>
                <a:effectLst/>
                <a:uLnTx/>
                <a:uFillTx/>
                <a:latin typeface="Constantia"/>
                <a:ea typeface="Constantia"/>
                <a:cs typeface="Constantia"/>
                <a:sym typeface="Constantia"/>
              </a:rPr>
              <a:t>Променя директорията на [directory name]</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273050" marR="0" lvl="0" indent="-266700" algn="l" defTabSz="914400" rtl="0" eaLnBrk="1" fontAlgn="auto" latinLnBrk="0" hangingPunct="1">
              <a:lnSpc>
                <a:spcPct val="100000"/>
              </a:lnSpc>
              <a:spcBef>
                <a:spcPts val="600"/>
              </a:spcBef>
              <a:spcAft>
                <a:spcPts val="0"/>
              </a:spcAft>
              <a:buClr>
                <a:srgbClr val="0BD0D9"/>
              </a:buClr>
              <a:buSzPts val="2470"/>
              <a:buFont typeface="Noto Sans Symbols"/>
              <a:buChar char="⚫"/>
              <a:tabLst/>
              <a:defRPr/>
            </a:pPr>
            <a:r>
              <a:rPr kumimoji="0" lang="en-US" sz="2600" b="0" i="0" u="none" strike="noStrike" kern="0" cap="none" spc="0" normalizeH="0" baseline="0" noProof="0">
                <a:ln>
                  <a:noFill/>
                </a:ln>
                <a:solidFill>
                  <a:srgbClr val="000000"/>
                </a:solidFill>
                <a:effectLst/>
                <a:uLnTx/>
                <a:uFillTx/>
                <a:latin typeface="Constantia"/>
                <a:ea typeface="Constantia"/>
                <a:cs typeface="Constantia"/>
                <a:sym typeface="Constantia"/>
              </a:rPr>
              <a:t>Ако не се подаде параметър се подразбира user's home directory</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273050" marR="0" lvl="0" indent="-266700" algn="l" defTabSz="914400" rtl="0" eaLnBrk="1" fontAlgn="auto" latinLnBrk="0" hangingPunct="1">
              <a:lnSpc>
                <a:spcPct val="100000"/>
              </a:lnSpc>
              <a:spcBef>
                <a:spcPts val="600"/>
              </a:spcBef>
              <a:spcAft>
                <a:spcPts val="0"/>
              </a:spcAft>
              <a:buClr>
                <a:srgbClr val="0BD0D9"/>
              </a:buClr>
              <a:buSzPts val="2470"/>
              <a:buFont typeface="Noto Sans Symbols"/>
              <a:buChar char="⚫"/>
              <a:tabLst/>
              <a:defRPr/>
            </a:pPr>
            <a:r>
              <a:rPr kumimoji="0" lang="en-US" sz="2600" b="0" i="0" u="none" strike="noStrike" kern="0" cap="none" spc="0" normalizeH="0" baseline="0" noProof="0">
                <a:ln>
                  <a:noFill/>
                </a:ln>
                <a:solidFill>
                  <a:srgbClr val="000000"/>
                </a:solidFill>
                <a:effectLst/>
                <a:uLnTx/>
                <a:uFillTx/>
                <a:latin typeface="Constantia"/>
                <a:ea typeface="Constantia"/>
                <a:cs typeface="Constantia"/>
                <a:sym typeface="Constantia"/>
              </a:rPr>
              <a:t>Работи с абсолютни (cd /home/daniela/SP) и относителни (cd SP) пътища.</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pic>
        <p:nvPicPr>
          <p:cNvPr id="4" name="Picture 3">
            <a:extLst>
              <a:ext uri="{FF2B5EF4-FFF2-40B4-BE49-F238E27FC236}">
                <a16:creationId xmlns:a16="http://schemas.microsoft.com/office/drawing/2014/main" id="{B10D563F-EC55-4E7C-8E19-D9F940A1513A}"/>
              </a:ext>
            </a:extLst>
          </p:cNvPr>
          <p:cNvPicPr>
            <a:picLocks noChangeAspect="1"/>
          </p:cNvPicPr>
          <p:nvPr/>
        </p:nvPicPr>
        <p:blipFill>
          <a:blip r:embed="rId4"/>
          <a:stretch>
            <a:fillRect/>
          </a:stretch>
        </p:blipFill>
        <p:spPr>
          <a:xfrm>
            <a:off x="174317" y="100150"/>
            <a:ext cx="1314450" cy="8667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24"/>
        <p:cNvGrpSpPr/>
        <p:nvPr/>
      </p:nvGrpSpPr>
      <p:grpSpPr>
        <a:xfrm>
          <a:off x="0" y="0"/>
          <a:ext cx="0" cy="0"/>
          <a:chOff x="0" y="0"/>
          <a:chExt cx="0" cy="0"/>
        </a:xfrm>
      </p:grpSpPr>
      <p:sp>
        <p:nvSpPr>
          <p:cNvPr id="625" name="Google Shape;625;gcbe6b07475_0_335"/>
          <p:cNvSpPr txBox="1"/>
          <p:nvPr/>
        </p:nvSpPr>
        <p:spPr>
          <a:xfrm>
            <a:off x="609600" y="704850"/>
            <a:ext cx="10972800" cy="1143000"/>
          </a:xfrm>
          <a:prstGeom prst="rect">
            <a:avLst/>
          </a:prstGeom>
          <a:noFill/>
          <a:ln>
            <a:noFill/>
          </a:ln>
        </p:spPr>
        <p:txBody>
          <a:bodyPr spcFirstLastPara="1" wrap="square" lIns="0" tIns="46800" rIns="0" bIns="0" anchor="b" anchorCtr="0">
            <a:noAutofit/>
          </a:bodyPr>
          <a:lstStyle/>
          <a:p>
            <a:pPr marL="0" marR="0" lvl="0" indent="0" algn="l" defTabSz="914400" rtl="0" eaLnBrk="1" fontAlgn="auto" latinLnBrk="0" hangingPunct="1">
              <a:lnSpc>
                <a:spcPct val="100000"/>
              </a:lnSpc>
              <a:spcBef>
                <a:spcPts val="0"/>
              </a:spcBef>
              <a:spcAft>
                <a:spcPts val="0"/>
              </a:spcAft>
              <a:buClr>
                <a:srgbClr val="04617B"/>
              </a:buClr>
              <a:buSzPts val="5000"/>
              <a:buFont typeface="Calibri"/>
              <a:buNone/>
              <a:tabLst/>
              <a:defRPr/>
            </a:pPr>
            <a:r>
              <a:rPr kumimoji="0" lang="en-US" sz="5000" b="0" i="0" u="none" strike="noStrike" kern="0" cap="none" spc="0" normalizeH="0" baseline="0" noProof="0">
                <a:ln>
                  <a:noFill/>
                </a:ln>
                <a:solidFill>
                  <a:srgbClr val="04617B"/>
                </a:solidFill>
                <a:effectLst/>
                <a:uLnTx/>
                <a:uFillTx/>
                <a:latin typeface="Calibri"/>
                <a:ea typeface="Calibri"/>
                <a:cs typeface="Calibri"/>
                <a:sym typeface="Calibri"/>
              </a:rPr>
              <a:t>Пътища в UNIX</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626" name="Google Shape;626;gcbe6b07475_0_335"/>
          <p:cNvSpPr txBox="1"/>
          <p:nvPr/>
        </p:nvSpPr>
        <p:spPr>
          <a:xfrm>
            <a:off x="609600" y="1935162"/>
            <a:ext cx="10972800" cy="4389300"/>
          </a:xfrm>
          <a:prstGeom prst="rect">
            <a:avLst/>
          </a:prstGeom>
          <a:noFill/>
          <a:ln>
            <a:noFill/>
          </a:ln>
        </p:spPr>
        <p:txBody>
          <a:bodyPr spcFirstLastPara="1" wrap="square" lIns="90000" tIns="46800" rIns="90000" bIns="46800" anchor="t" anchorCtr="0">
            <a:noAutofit/>
          </a:bodyPr>
          <a:lstStyle/>
          <a:p>
            <a:pPr marL="273050" marR="0" lvl="0" indent="-266700" algn="l" defTabSz="914400" rtl="0" eaLnBrk="1" fontAlgn="auto" latinLnBrk="0" hangingPunct="1">
              <a:lnSpc>
                <a:spcPct val="100000"/>
              </a:lnSpc>
              <a:spcBef>
                <a:spcPts val="0"/>
              </a:spcBef>
              <a:spcAft>
                <a:spcPts val="0"/>
              </a:spcAft>
              <a:buClr>
                <a:srgbClr val="000000"/>
              </a:buClr>
              <a:buSzPts val="2600"/>
              <a:buFont typeface="Constantia"/>
              <a:buNone/>
              <a:tabLst/>
              <a:defRPr/>
            </a:pPr>
            <a:r>
              <a:rPr kumimoji="0" lang="en-US" sz="2600" b="0" i="0" u="none" strike="noStrike" kern="0" cap="none" spc="0" normalizeH="0" baseline="0" noProof="0">
                <a:ln>
                  <a:noFill/>
                </a:ln>
                <a:solidFill>
                  <a:srgbClr val="000000"/>
                </a:solidFill>
                <a:effectLst/>
                <a:uLnTx/>
                <a:uFillTx/>
                <a:latin typeface="Constantia"/>
                <a:ea typeface="Constantia"/>
                <a:cs typeface="Constantia"/>
                <a:sym typeface="Constantia"/>
              </a:rPr>
              <a:t>Абсолютни</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633412" marR="0" lvl="1" indent="-241300" algn="l" defTabSz="914400" rtl="0" eaLnBrk="1" fontAlgn="auto" latinLnBrk="0" hangingPunct="1">
              <a:lnSpc>
                <a:spcPct val="100000"/>
              </a:lnSpc>
              <a:spcBef>
                <a:spcPts val="600"/>
              </a:spcBef>
              <a:spcAft>
                <a:spcPts val="0"/>
              </a:spcAft>
              <a:buClr>
                <a:srgbClr val="0F6FC6"/>
              </a:buClr>
              <a:buSzPts val="2040"/>
              <a:buFont typeface="Noto Sans Symbols"/>
              <a:buChar char="⚫"/>
              <a:tabLst/>
              <a:defRPr/>
            </a:pPr>
            <a:r>
              <a:rPr kumimoji="0" lang="en-US" sz="2400" b="0" i="0" u="none" strike="noStrike" kern="0" cap="none" spc="0" normalizeH="0" baseline="0" noProof="0">
                <a:ln>
                  <a:noFill/>
                </a:ln>
                <a:solidFill>
                  <a:srgbClr val="000000"/>
                </a:solidFill>
                <a:effectLst/>
                <a:uLnTx/>
                <a:uFillTx/>
                <a:latin typeface="Constantia"/>
                <a:ea typeface="Constantia"/>
                <a:cs typeface="Constantia"/>
                <a:sym typeface="Constantia"/>
              </a:rPr>
              <a:t>Местоположението на файл или директория започва с /</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273050" marR="0" lvl="0" indent="-266700" algn="l" defTabSz="914400" rtl="0" eaLnBrk="1" fontAlgn="auto" latinLnBrk="0" hangingPunct="1">
              <a:lnSpc>
                <a:spcPct val="100000"/>
              </a:lnSpc>
              <a:spcBef>
                <a:spcPts val="600"/>
              </a:spcBef>
              <a:spcAft>
                <a:spcPts val="0"/>
              </a:spcAft>
              <a:buClr>
                <a:srgbClr val="000000"/>
              </a:buClr>
              <a:buSzPts val="2600"/>
              <a:buFont typeface="Constantia"/>
              <a:buNone/>
              <a:tabLst/>
              <a:defRPr/>
            </a:pPr>
            <a:r>
              <a:rPr kumimoji="0" lang="en-US" sz="2600" b="0" i="0" u="none" strike="noStrike" kern="0" cap="none" spc="0" normalizeH="0" baseline="0" noProof="0">
                <a:ln>
                  <a:noFill/>
                </a:ln>
                <a:solidFill>
                  <a:srgbClr val="000000"/>
                </a:solidFill>
                <a:effectLst/>
                <a:uLnTx/>
                <a:uFillTx/>
                <a:latin typeface="Constantia"/>
                <a:ea typeface="Constantia"/>
                <a:cs typeface="Constantia"/>
                <a:sym typeface="Constantia"/>
              </a:rPr>
              <a:t>Относителни</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633412" marR="0" lvl="1" indent="-241300" algn="l" defTabSz="914400" rtl="0" eaLnBrk="1" fontAlgn="auto" latinLnBrk="0" hangingPunct="1">
              <a:lnSpc>
                <a:spcPct val="100000"/>
              </a:lnSpc>
              <a:spcBef>
                <a:spcPts val="600"/>
              </a:spcBef>
              <a:spcAft>
                <a:spcPts val="0"/>
              </a:spcAft>
              <a:buClr>
                <a:srgbClr val="0F6FC6"/>
              </a:buClr>
              <a:buSzPts val="2040"/>
              <a:buFont typeface="Noto Sans Symbols"/>
              <a:buChar char="⚫"/>
              <a:tabLst/>
              <a:defRPr/>
            </a:pPr>
            <a:r>
              <a:rPr kumimoji="0" lang="en-US" sz="2400" b="0" i="0" u="none" strike="noStrike" kern="0" cap="none" spc="0" normalizeH="0" baseline="0" noProof="0">
                <a:ln>
                  <a:noFill/>
                </a:ln>
                <a:solidFill>
                  <a:srgbClr val="000000"/>
                </a:solidFill>
                <a:effectLst/>
                <a:uLnTx/>
                <a:uFillTx/>
                <a:latin typeface="Constantia"/>
                <a:ea typeface="Constantia"/>
                <a:cs typeface="Constantia"/>
                <a:sym typeface="Constantia"/>
              </a:rPr>
              <a:t>Местоположението на файл или директория започва от текущата директория</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pic>
        <p:nvPicPr>
          <p:cNvPr id="4" name="Picture 3">
            <a:extLst>
              <a:ext uri="{FF2B5EF4-FFF2-40B4-BE49-F238E27FC236}">
                <a16:creationId xmlns:a16="http://schemas.microsoft.com/office/drawing/2014/main" id="{8A119578-F844-4979-92EE-58DD49309DD9}"/>
              </a:ext>
            </a:extLst>
          </p:cNvPr>
          <p:cNvPicPr>
            <a:picLocks noChangeAspect="1"/>
          </p:cNvPicPr>
          <p:nvPr/>
        </p:nvPicPr>
        <p:blipFill>
          <a:blip r:embed="rId4"/>
          <a:stretch>
            <a:fillRect/>
          </a:stretch>
        </p:blipFill>
        <p:spPr>
          <a:xfrm>
            <a:off x="174317" y="100150"/>
            <a:ext cx="1314450" cy="8667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31"/>
        <p:cNvGrpSpPr/>
        <p:nvPr/>
      </p:nvGrpSpPr>
      <p:grpSpPr>
        <a:xfrm>
          <a:off x="0" y="0"/>
          <a:ext cx="0" cy="0"/>
          <a:chOff x="0" y="0"/>
          <a:chExt cx="0" cy="0"/>
        </a:xfrm>
      </p:grpSpPr>
      <p:sp>
        <p:nvSpPr>
          <p:cNvPr id="632" name="Google Shape;632;gcbe6b07475_0_341"/>
          <p:cNvSpPr txBox="1"/>
          <p:nvPr/>
        </p:nvSpPr>
        <p:spPr>
          <a:xfrm>
            <a:off x="609600" y="704850"/>
            <a:ext cx="10972800" cy="1143000"/>
          </a:xfrm>
          <a:prstGeom prst="rect">
            <a:avLst/>
          </a:prstGeom>
          <a:noFill/>
          <a:ln>
            <a:noFill/>
          </a:ln>
        </p:spPr>
        <p:txBody>
          <a:bodyPr spcFirstLastPara="1" wrap="square" lIns="0" tIns="46800" rIns="0" bIns="0" anchor="b" anchorCtr="0">
            <a:noAutofit/>
          </a:bodyPr>
          <a:lstStyle/>
          <a:p>
            <a:pPr marL="0" marR="0" lvl="0" indent="0" algn="l" defTabSz="914400" rtl="0" eaLnBrk="1" fontAlgn="auto" latinLnBrk="0" hangingPunct="1">
              <a:lnSpc>
                <a:spcPct val="100000"/>
              </a:lnSpc>
              <a:spcBef>
                <a:spcPts val="0"/>
              </a:spcBef>
              <a:spcAft>
                <a:spcPts val="0"/>
              </a:spcAft>
              <a:buClr>
                <a:srgbClr val="04617B"/>
              </a:buClr>
              <a:buSzPts val="5000"/>
              <a:buFont typeface="Calibri"/>
              <a:buNone/>
              <a:tabLst/>
              <a:defRPr/>
            </a:pPr>
            <a:r>
              <a:rPr kumimoji="0" lang="en-US" sz="5000" b="0" i="0" u="none" strike="noStrike" kern="0" cap="none" spc="0" normalizeH="0" baseline="0" noProof="0">
                <a:ln>
                  <a:noFill/>
                </a:ln>
                <a:solidFill>
                  <a:srgbClr val="04617B"/>
                </a:solidFill>
                <a:effectLst/>
                <a:uLnTx/>
                <a:uFillTx/>
                <a:latin typeface="Calibri"/>
                <a:ea typeface="Calibri"/>
                <a:cs typeface="Calibri"/>
                <a:sym typeface="Calibri"/>
              </a:rPr>
              <a:t>Relative Path Shortcuts</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633" name="Google Shape;633;gcbe6b07475_0_341"/>
          <p:cNvSpPr txBox="1"/>
          <p:nvPr/>
        </p:nvSpPr>
        <p:spPr>
          <a:xfrm>
            <a:off x="609600" y="1935162"/>
            <a:ext cx="10972800" cy="4389300"/>
          </a:xfrm>
          <a:prstGeom prst="rect">
            <a:avLst/>
          </a:prstGeom>
          <a:noFill/>
          <a:ln>
            <a:noFill/>
          </a:ln>
        </p:spPr>
        <p:txBody>
          <a:bodyPr spcFirstLastPara="1" wrap="square" lIns="90000" tIns="46800" rIns="90000" bIns="46800" anchor="t" anchorCtr="0">
            <a:noAutofit/>
          </a:bodyPr>
          <a:lstStyle/>
          <a:p>
            <a:pPr marL="273050" marR="0" lvl="0" indent="-266700" algn="l" defTabSz="914400" rtl="0" eaLnBrk="1" fontAlgn="auto" latinLnBrk="0" hangingPunct="1">
              <a:lnSpc>
                <a:spcPct val="100000"/>
              </a:lnSpc>
              <a:spcBef>
                <a:spcPts val="0"/>
              </a:spcBef>
              <a:spcAft>
                <a:spcPts val="0"/>
              </a:spcAft>
              <a:buClr>
                <a:srgbClr val="000000"/>
              </a:buClr>
              <a:buSzPts val="2800"/>
              <a:buFont typeface="Constantia"/>
              <a:buNone/>
              <a:tabLst/>
              <a:defRPr/>
            </a:pPr>
            <a:r>
              <a:rPr kumimoji="0" lang="en-US" sz="2800" b="0" i="0" u="none" strike="noStrike" kern="0" cap="none" spc="0" normalizeH="0" baseline="0" noProof="0">
                <a:ln>
                  <a:noFill/>
                </a:ln>
                <a:solidFill>
                  <a:srgbClr val="000000"/>
                </a:solidFill>
                <a:effectLst/>
                <a:uLnTx/>
                <a:uFillTx/>
                <a:latin typeface="Constantia"/>
                <a:ea typeface="Constantia"/>
                <a:cs typeface="Constantia"/>
                <a:sym typeface="Constantia"/>
              </a:rPr>
              <a:t>Shortcuts:</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633412" marR="0" lvl="1" indent="-241300" algn="l" defTabSz="914400" rtl="0" eaLnBrk="1" fontAlgn="auto" latinLnBrk="0" hangingPunct="1">
              <a:lnSpc>
                <a:spcPct val="100000"/>
              </a:lnSpc>
              <a:spcBef>
                <a:spcPts val="600"/>
              </a:spcBef>
              <a:spcAft>
                <a:spcPts val="0"/>
              </a:spcAft>
              <a:buClr>
                <a:srgbClr val="0F6FC6"/>
              </a:buClr>
              <a:buSzPts val="2040"/>
              <a:buFont typeface="Noto Sans Symbols"/>
              <a:buChar char="⚫"/>
              <a:tabLst/>
              <a:defRPr/>
            </a:pPr>
            <a:r>
              <a:rPr kumimoji="0" lang="en-US" sz="2400" b="0" i="0" u="none" strike="noStrike" kern="0" cap="none" spc="0" normalizeH="0" baseline="0" noProof="0">
                <a:ln>
                  <a:noFill/>
                </a:ln>
                <a:solidFill>
                  <a:srgbClr val="000000"/>
                </a:solidFill>
                <a:effectLst/>
                <a:uLnTx/>
                <a:uFillTx/>
                <a:latin typeface="Constantia"/>
                <a:ea typeface="Constantia"/>
                <a:cs typeface="Constantia"/>
                <a:sym typeface="Constantia"/>
              </a:rPr>
              <a:t>~ - current user's home directory</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633412" marR="0" lvl="1" indent="-241300" algn="l" defTabSz="914400" rtl="0" eaLnBrk="1" fontAlgn="auto" latinLnBrk="0" hangingPunct="1">
              <a:lnSpc>
                <a:spcPct val="100000"/>
              </a:lnSpc>
              <a:spcBef>
                <a:spcPts val="600"/>
              </a:spcBef>
              <a:spcAft>
                <a:spcPts val="0"/>
              </a:spcAft>
              <a:buClr>
                <a:srgbClr val="0F6FC6"/>
              </a:buClr>
              <a:buSzPts val="2040"/>
              <a:buFont typeface="Noto Sans Symbols"/>
              <a:buChar char="⚫"/>
              <a:tabLst/>
              <a:defRPr/>
            </a:pPr>
            <a:r>
              <a:rPr kumimoji="0" lang="en-US" sz="2400" b="0" i="0" u="none" strike="noStrike" kern="0" cap="none" spc="0" normalizeH="0" baseline="0" noProof="0">
                <a:ln>
                  <a:noFill/>
                </a:ln>
                <a:solidFill>
                  <a:srgbClr val="000000"/>
                </a:solidFill>
                <a:effectLst/>
                <a:uLnTx/>
                <a:uFillTx/>
                <a:latin typeface="Constantia"/>
                <a:ea typeface="Constantia"/>
                <a:cs typeface="Constantia"/>
                <a:sym typeface="Constantia"/>
              </a:rPr>
              <a:t>. - the current directory (is useful I promise!)</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633412" marR="0" lvl="1" indent="-241300" algn="l" defTabSz="914400" rtl="0" eaLnBrk="1" fontAlgn="auto" latinLnBrk="0" hangingPunct="1">
              <a:lnSpc>
                <a:spcPct val="100000"/>
              </a:lnSpc>
              <a:spcBef>
                <a:spcPts val="600"/>
              </a:spcBef>
              <a:spcAft>
                <a:spcPts val="0"/>
              </a:spcAft>
              <a:buClr>
                <a:srgbClr val="0F6FC6"/>
              </a:buClr>
              <a:buSzPts val="2040"/>
              <a:buFont typeface="Noto Sans Symbols"/>
              <a:buChar char="⚫"/>
              <a:tabLst/>
              <a:defRPr/>
            </a:pPr>
            <a:r>
              <a:rPr kumimoji="0" lang="en-US" sz="2400" b="0" i="0" u="none" strike="noStrike" kern="0" cap="none" spc="0" normalizeH="0" baseline="0" noProof="0">
                <a:ln>
                  <a:noFill/>
                </a:ln>
                <a:solidFill>
                  <a:srgbClr val="000000"/>
                </a:solidFill>
                <a:effectLst/>
                <a:uLnTx/>
                <a:uFillTx/>
                <a:latin typeface="Constantia"/>
                <a:ea typeface="Constantia"/>
                <a:cs typeface="Constantia"/>
                <a:sym typeface="Constantia"/>
              </a:rPr>
              <a:t>.. - the parent directory of the current directory</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273050" marR="0" lvl="0" indent="-266700" algn="l" defTabSz="914400" rtl="0" eaLnBrk="1" fontAlgn="auto" latinLnBrk="0" hangingPunct="1">
              <a:lnSpc>
                <a:spcPct val="100000"/>
              </a:lnSpc>
              <a:spcBef>
                <a:spcPts val="700"/>
              </a:spcBef>
              <a:spcAft>
                <a:spcPts val="0"/>
              </a:spcAft>
              <a:buClr>
                <a:srgbClr val="0BD0D9"/>
              </a:buClr>
              <a:buSzPts val="2660"/>
              <a:buFont typeface="Noto Sans Symbols"/>
              <a:buChar char="⚫"/>
              <a:tabLst/>
              <a:defRPr/>
            </a:pPr>
            <a:r>
              <a:rPr kumimoji="0" lang="en-US" sz="2800" b="0" i="0" u="none" strike="noStrike" kern="0" cap="none" spc="0" normalizeH="0" baseline="0" noProof="0">
                <a:ln>
                  <a:noFill/>
                </a:ln>
                <a:solidFill>
                  <a:srgbClr val="000000"/>
                </a:solidFill>
                <a:effectLst/>
                <a:uLnTx/>
                <a:uFillTx/>
                <a:latin typeface="Constantia"/>
                <a:ea typeface="Constantia"/>
                <a:cs typeface="Constantia"/>
                <a:sym typeface="Constantia"/>
              </a:rPr>
              <a:t>Example</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633412" marR="0" lvl="1" indent="-241300" algn="l" defTabSz="914400" rtl="0" eaLnBrk="1" fontAlgn="auto" latinLnBrk="0" hangingPunct="1">
              <a:lnSpc>
                <a:spcPct val="100000"/>
              </a:lnSpc>
              <a:spcBef>
                <a:spcPts val="600"/>
              </a:spcBef>
              <a:spcAft>
                <a:spcPts val="0"/>
              </a:spcAft>
              <a:buClr>
                <a:srgbClr val="0F6FC6"/>
              </a:buClr>
              <a:buSzPts val="2040"/>
              <a:buFont typeface="Noto Sans Symbols"/>
              <a:buChar char="⚫"/>
              <a:tabLst/>
              <a:defRPr/>
            </a:pPr>
            <a:r>
              <a:rPr kumimoji="0" lang="en-US" sz="2400" b="0" i="0" u="none" strike="noStrike" kern="0" cap="none" spc="0" normalizeH="0" baseline="0" noProof="0">
                <a:ln>
                  <a:noFill/>
                </a:ln>
                <a:solidFill>
                  <a:srgbClr val="000000"/>
                </a:solidFill>
                <a:effectLst/>
                <a:uLnTx/>
                <a:uFillTx/>
                <a:latin typeface="Constantia"/>
                <a:ea typeface="Constantia"/>
                <a:cs typeface="Constantia"/>
                <a:sym typeface="Constantia"/>
              </a:rPr>
              <a:t>Ако се намираме в /usr/local/src, то</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914400" marR="0" lvl="2" indent="-246062" algn="l" defTabSz="914400" rtl="0" eaLnBrk="1" fontAlgn="auto" latinLnBrk="0" hangingPunct="1">
              <a:lnSpc>
                <a:spcPct val="100000"/>
              </a:lnSpc>
              <a:spcBef>
                <a:spcPts val="500"/>
              </a:spcBef>
              <a:spcAft>
                <a:spcPts val="0"/>
              </a:spcAft>
              <a:buClr>
                <a:srgbClr val="009DD9"/>
              </a:buClr>
              <a:buSzPts val="1400"/>
              <a:buFont typeface="Noto Sans Symbols"/>
              <a:buChar char="⚫"/>
              <a:tabLst/>
              <a:defRPr/>
            </a:pPr>
            <a:r>
              <a:rPr kumimoji="0" lang="en-US" sz="2000" b="0" i="0" u="none" strike="noStrike" kern="0" cap="none" spc="0" normalizeH="0" baseline="0" noProof="0">
                <a:ln>
                  <a:noFill/>
                </a:ln>
                <a:solidFill>
                  <a:srgbClr val="000000"/>
                </a:solidFill>
                <a:effectLst/>
                <a:uLnTx/>
                <a:uFillTx/>
                <a:latin typeface="Constantia"/>
                <a:ea typeface="Constantia"/>
                <a:cs typeface="Constantia"/>
                <a:sym typeface="Constantia"/>
              </a:rPr>
              <a:t>cd 	→	 /home/miroslav/codeAcademy/Linux</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914400" marR="0" lvl="2" indent="-246062" algn="l" defTabSz="914400" rtl="0" eaLnBrk="1" fontAlgn="auto" latinLnBrk="0" hangingPunct="1">
              <a:lnSpc>
                <a:spcPct val="100000"/>
              </a:lnSpc>
              <a:spcBef>
                <a:spcPts val="500"/>
              </a:spcBef>
              <a:spcAft>
                <a:spcPts val="0"/>
              </a:spcAft>
              <a:buClr>
                <a:srgbClr val="009DD9"/>
              </a:buClr>
              <a:buSzPts val="1400"/>
              <a:buFont typeface="Noto Sans Symbols"/>
              <a:buChar char="⚫"/>
              <a:tabLst/>
              <a:defRPr/>
            </a:pPr>
            <a:r>
              <a:rPr kumimoji="0" lang="en-US" sz="2000" b="0" i="0" u="none" strike="noStrike" kern="0" cap="none" spc="0" normalizeH="0" baseline="0" noProof="0">
                <a:ln>
                  <a:noFill/>
                </a:ln>
                <a:solidFill>
                  <a:srgbClr val="000000"/>
                </a:solidFill>
                <a:effectLst/>
                <a:uLnTx/>
                <a:uFillTx/>
                <a:latin typeface="Constantia"/>
                <a:ea typeface="Constantia"/>
                <a:cs typeface="Constantia"/>
                <a:sym typeface="Constantia"/>
              </a:rPr>
              <a:t>cd . 	→	 /usr/local/src</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914400" marR="0" lvl="2" indent="-246062" algn="l" defTabSz="914400" rtl="0" eaLnBrk="1" fontAlgn="auto" latinLnBrk="0" hangingPunct="1">
              <a:lnSpc>
                <a:spcPct val="100000"/>
              </a:lnSpc>
              <a:spcBef>
                <a:spcPts val="500"/>
              </a:spcBef>
              <a:spcAft>
                <a:spcPts val="0"/>
              </a:spcAft>
              <a:buClr>
                <a:srgbClr val="009DD9"/>
              </a:buClr>
              <a:buSzPts val="1400"/>
              <a:buFont typeface="Noto Sans Symbols"/>
              <a:buChar char="⚫"/>
              <a:tabLst/>
              <a:defRPr/>
            </a:pPr>
            <a:r>
              <a:rPr kumimoji="0" lang="en-US" sz="2000" b="0" i="0" u="none" strike="noStrike" kern="0" cap="none" spc="0" normalizeH="0" baseline="0" noProof="0">
                <a:ln>
                  <a:noFill/>
                </a:ln>
                <a:solidFill>
                  <a:srgbClr val="000000"/>
                </a:solidFill>
                <a:effectLst/>
                <a:uLnTx/>
                <a:uFillTx/>
                <a:latin typeface="Constantia"/>
                <a:ea typeface="Constantia"/>
                <a:cs typeface="Constantia"/>
                <a:sym typeface="Constantia"/>
              </a:rPr>
              <a:t>cd .. 	→	 /usr/local</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pic>
        <p:nvPicPr>
          <p:cNvPr id="4" name="Picture 3">
            <a:extLst>
              <a:ext uri="{FF2B5EF4-FFF2-40B4-BE49-F238E27FC236}">
                <a16:creationId xmlns:a16="http://schemas.microsoft.com/office/drawing/2014/main" id="{C58C04E5-1311-4086-812F-7EAEA7F86AB7}"/>
              </a:ext>
            </a:extLst>
          </p:cNvPr>
          <p:cNvPicPr>
            <a:picLocks noChangeAspect="1"/>
          </p:cNvPicPr>
          <p:nvPr/>
        </p:nvPicPr>
        <p:blipFill>
          <a:blip r:embed="rId4"/>
          <a:stretch>
            <a:fillRect/>
          </a:stretch>
        </p:blipFill>
        <p:spPr>
          <a:xfrm>
            <a:off x="174317" y="100150"/>
            <a:ext cx="1314450" cy="8667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38"/>
        <p:cNvGrpSpPr/>
        <p:nvPr/>
      </p:nvGrpSpPr>
      <p:grpSpPr>
        <a:xfrm>
          <a:off x="0" y="0"/>
          <a:ext cx="0" cy="0"/>
          <a:chOff x="0" y="0"/>
          <a:chExt cx="0" cy="0"/>
        </a:xfrm>
      </p:grpSpPr>
      <p:sp>
        <p:nvSpPr>
          <p:cNvPr id="639" name="Google Shape;639;gcbe6b07475_0_347"/>
          <p:cNvSpPr txBox="1"/>
          <p:nvPr/>
        </p:nvSpPr>
        <p:spPr>
          <a:xfrm>
            <a:off x="609600" y="704850"/>
            <a:ext cx="10972800" cy="1143000"/>
          </a:xfrm>
          <a:prstGeom prst="rect">
            <a:avLst/>
          </a:prstGeom>
          <a:noFill/>
          <a:ln>
            <a:noFill/>
          </a:ln>
        </p:spPr>
        <p:txBody>
          <a:bodyPr spcFirstLastPara="1" wrap="square" lIns="0" tIns="46800" rIns="0" bIns="0" anchor="b" anchorCtr="0">
            <a:noAutofit/>
          </a:bodyPr>
          <a:lstStyle/>
          <a:p>
            <a:pPr marL="0" marR="0" lvl="0" indent="0" algn="l" defTabSz="914400" rtl="0" eaLnBrk="1" fontAlgn="auto" latinLnBrk="0" hangingPunct="1">
              <a:lnSpc>
                <a:spcPct val="100000"/>
              </a:lnSpc>
              <a:spcBef>
                <a:spcPts val="0"/>
              </a:spcBef>
              <a:spcAft>
                <a:spcPts val="0"/>
              </a:spcAft>
              <a:buClr>
                <a:srgbClr val="04617B"/>
              </a:buClr>
              <a:buSzPts val="5000"/>
              <a:buFont typeface="Calibri"/>
              <a:buNone/>
              <a:tabLst/>
              <a:defRPr/>
            </a:pPr>
            <a:r>
              <a:rPr kumimoji="0" lang="en-US" sz="5000" b="0" i="0" u="none" strike="noStrike" kern="0" cap="none" spc="0" normalizeH="0" baseline="0" noProof="0">
                <a:ln>
                  <a:noFill/>
                </a:ln>
                <a:solidFill>
                  <a:srgbClr val="04617B"/>
                </a:solidFill>
                <a:effectLst/>
                <a:uLnTx/>
                <a:uFillTx/>
                <a:latin typeface="Calibri"/>
                <a:ea typeface="Calibri"/>
                <a:cs typeface="Calibri"/>
                <a:sym typeface="Calibri"/>
              </a:rPr>
              <a:t>Създаване на файл</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640" name="Google Shape;640;gcbe6b07475_0_347"/>
          <p:cNvSpPr txBox="1"/>
          <p:nvPr/>
        </p:nvSpPr>
        <p:spPr>
          <a:xfrm>
            <a:off x="609600" y="1935162"/>
            <a:ext cx="10972800" cy="4389300"/>
          </a:xfrm>
          <a:prstGeom prst="rect">
            <a:avLst/>
          </a:prstGeom>
          <a:noFill/>
          <a:ln>
            <a:noFill/>
          </a:ln>
        </p:spPr>
        <p:txBody>
          <a:bodyPr spcFirstLastPara="1" wrap="square" lIns="90000" tIns="46800" rIns="90000" bIns="46800" anchor="t" anchorCtr="0">
            <a:noAutofit/>
          </a:bodyPr>
          <a:lstStyle/>
          <a:p>
            <a:pPr marL="273050" marR="0" lvl="0" indent="-266700" algn="l" defTabSz="914400" rtl="0" eaLnBrk="1" fontAlgn="auto" latinLnBrk="0" hangingPunct="1">
              <a:lnSpc>
                <a:spcPct val="100000"/>
              </a:lnSpc>
              <a:spcBef>
                <a:spcPts val="0"/>
              </a:spcBef>
              <a:spcAft>
                <a:spcPts val="0"/>
              </a:spcAft>
              <a:buClr>
                <a:srgbClr val="000000"/>
              </a:buClr>
              <a:buSzPts val="2800"/>
              <a:buFont typeface="Constantia"/>
              <a:buNone/>
              <a:tabLst/>
              <a:defRPr/>
            </a:pPr>
            <a:r>
              <a:rPr kumimoji="0" lang="en-US" sz="2800" b="0" i="0" u="none" strike="noStrike" kern="0" cap="none" spc="0" normalizeH="0" baseline="0" noProof="0">
                <a:ln>
                  <a:noFill/>
                </a:ln>
                <a:solidFill>
                  <a:srgbClr val="000000"/>
                </a:solidFill>
                <a:effectLst/>
                <a:uLnTx/>
                <a:uFillTx/>
                <a:latin typeface="Constantia"/>
                <a:ea typeface="Constantia"/>
                <a:cs typeface="Constantia"/>
                <a:sym typeface="Constantia"/>
              </a:rPr>
              <a:t>touch [flags] &lt;file&gt;</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273050" marR="0" lvl="0" indent="-266700" algn="l" defTabSz="914400" rtl="0" eaLnBrk="1" fontAlgn="auto" latinLnBrk="0" hangingPunct="1">
              <a:lnSpc>
                <a:spcPct val="100000"/>
              </a:lnSpc>
              <a:spcBef>
                <a:spcPts val="700"/>
              </a:spcBef>
              <a:spcAft>
                <a:spcPts val="0"/>
              </a:spcAft>
              <a:buClr>
                <a:srgbClr val="0BD0D9"/>
              </a:buClr>
              <a:buSzPts val="2660"/>
              <a:buFont typeface="Noto Sans Symbols"/>
              <a:buChar char="⚫"/>
              <a:tabLst/>
              <a:defRPr/>
            </a:pPr>
            <a:r>
              <a:rPr kumimoji="0" lang="en-US" sz="2800" b="0" i="0" u="none" strike="noStrike" kern="0" cap="none" spc="0" normalizeH="0" baseline="0" noProof="0">
                <a:ln>
                  <a:noFill/>
                </a:ln>
                <a:solidFill>
                  <a:srgbClr val="000000"/>
                </a:solidFill>
                <a:effectLst/>
                <a:uLnTx/>
                <a:uFillTx/>
                <a:latin typeface="Constantia"/>
                <a:ea typeface="Constantia"/>
                <a:cs typeface="Constantia"/>
                <a:sym typeface="Constantia"/>
              </a:rPr>
              <a:t>Добавя дата и час на файла</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273050" marR="0" lvl="0" indent="-266700" algn="l" defTabSz="914400" rtl="0" eaLnBrk="1" fontAlgn="auto" latinLnBrk="0" hangingPunct="1">
              <a:lnSpc>
                <a:spcPct val="100000"/>
              </a:lnSpc>
              <a:spcBef>
                <a:spcPts val="700"/>
              </a:spcBef>
              <a:spcAft>
                <a:spcPts val="0"/>
              </a:spcAft>
              <a:buClr>
                <a:srgbClr val="0BD0D9"/>
              </a:buClr>
              <a:buSzPts val="2660"/>
              <a:buFont typeface="Noto Sans Symbols"/>
              <a:buChar char="⚫"/>
              <a:tabLst/>
              <a:defRPr/>
            </a:pPr>
            <a:r>
              <a:rPr kumimoji="0" lang="en-US" sz="2800" b="0" i="0" u="none" strike="noStrike" kern="0" cap="none" spc="0" normalizeH="0" baseline="0" noProof="0">
                <a:ln>
                  <a:noFill/>
                </a:ln>
                <a:solidFill>
                  <a:srgbClr val="000000"/>
                </a:solidFill>
                <a:effectLst/>
                <a:uLnTx/>
                <a:uFillTx/>
                <a:latin typeface="Constantia"/>
                <a:ea typeface="Constantia"/>
                <a:cs typeface="Constantia"/>
                <a:sym typeface="Constantia"/>
              </a:rPr>
              <a:t>Без параметри ползва текуща дата/време</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273050" marR="0" lvl="0" indent="-266700" algn="l" defTabSz="914400" rtl="0" eaLnBrk="1" fontAlgn="auto" latinLnBrk="0" hangingPunct="1">
              <a:lnSpc>
                <a:spcPct val="100000"/>
              </a:lnSpc>
              <a:spcBef>
                <a:spcPts val="700"/>
              </a:spcBef>
              <a:spcAft>
                <a:spcPts val="0"/>
              </a:spcAft>
              <a:buClr>
                <a:srgbClr val="0BD0D9"/>
              </a:buClr>
              <a:buSzPts val="2660"/>
              <a:buFont typeface="Noto Sans Symbols"/>
              <a:buChar char="⚫"/>
              <a:tabLst/>
              <a:defRPr/>
            </a:pPr>
            <a:r>
              <a:rPr kumimoji="0" lang="en-US" sz="2800" b="0" i="0" u="none" strike="noStrike" kern="0" cap="none" spc="0" normalizeH="0" baseline="0" noProof="0">
                <a:ln>
                  <a:noFill/>
                </a:ln>
                <a:solidFill>
                  <a:srgbClr val="000000"/>
                </a:solidFill>
                <a:effectLst/>
                <a:uLnTx/>
                <a:uFillTx/>
                <a:latin typeface="Constantia"/>
                <a:ea typeface="Constantia"/>
                <a:cs typeface="Constantia"/>
                <a:sym typeface="Constantia"/>
              </a:rPr>
              <a:t>Ако файлът не съществува, touch го създава</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273050" marR="0" lvl="0" indent="-266700" algn="l" defTabSz="914400" rtl="0" eaLnBrk="1" fontAlgn="auto" latinLnBrk="0" hangingPunct="1">
              <a:lnSpc>
                <a:spcPct val="100000"/>
              </a:lnSpc>
              <a:spcBef>
                <a:spcPts val="700"/>
              </a:spcBef>
              <a:spcAft>
                <a:spcPts val="0"/>
              </a:spcAft>
              <a:buClr>
                <a:srgbClr val="0BD0D9"/>
              </a:buClr>
              <a:buSzPts val="2660"/>
              <a:buFont typeface="Noto Sans Symbols"/>
              <a:buChar char="⚫"/>
              <a:tabLst/>
              <a:defRPr/>
            </a:pPr>
            <a:r>
              <a:rPr kumimoji="0" lang="en-US" sz="2800" b="0" i="0" u="none" strike="noStrike" kern="0" cap="none" spc="0" normalizeH="0" baseline="0" noProof="0">
                <a:ln>
                  <a:noFill/>
                </a:ln>
                <a:solidFill>
                  <a:srgbClr val="000000"/>
                </a:solidFill>
                <a:effectLst/>
                <a:uLnTx/>
                <a:uFillTx/>
                <a:latin typeface="Constantia"/>
                <a:ea typeface="Constantia"/>
                <a:cs typeface="Constantia"/>
                <a:sym typeface="Constantia"/>
              </a:rPr>
              <a:t>Файловите разширения (.exe, .txt, и т.н.) често нямат значение в UNIX. С touch се създава празен текстов файл (без разширение .txt).</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pic>
        <p:nvPicPr>
          <p:cNvPr id="4" name="Picture 3">
            <a:extLst>
              <a:ext uri="{FF2B5EF4-FFF2-40B4-BE49-F238E27FC236}">
                <a16:creationId xmlns:a16="http://schemas.microsoft.com/office/drawing/2014/main" id="{C2AC3EAA-A237-4F39-8D6D-392A8758B633}"/>
              </a:ext>
            </a:extLst>
          </p:cNvPr>
          <p:cNvPicPr>
            <a:picLocks noChangeAspect="1"/>
          </p:cNvPicPr>
          <p:nvPr/>
        </p:nvPicPr>
        <p:blipFill>
          <a:blip r:embed="rId4"/>
          <a:stretch>
            <a:fillRect/>
          </a:stretch>
        </p:blipFill>
        <p:spPr>
          <a:xfrm>
            <a:off x="174317" y="100150"/>
            <a:ext cx="1314450" cy="8667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45"/>
        <p:cNvGrpSpPr/>
        <p:nvPr/>
      </p:nvGrpSpPr>
      <p:grpSpPr>
        <a:xfrm>
          <a:off x="0" y="0"/>
          <a:ext cx="0" cy="0"/>
          <a:chOff x="0" y="0"/>
          <a:chExt cx="0" cy="0"/>
        </a:xfrm>
      </p:grpSpPr>
      <p:sp>
        <p:nvSpPr>
          <p:cNvPr id="646" name="Google Shape;646;gce939cf3ae_0_294"/>
          <p:cNvSpPr txBox="1"/>
          <p:nvPr/>
        </p:nvSpPr>
        <p:spPr>
          <a:xfrm>
            <a:off x="1793494" y="210925"/>
            <a:ext cx="10972800" cy="1143000"/>
          </a:xfrm>
          <a:prstGeom prst="rect">
            <a:avLst/>
          </a:prstGeom>
          <a:noFill/>
          <a:ln>
            <a:noFill/>
          </a:ln>
        </p:spPr>
        <p:txBody>
          <a:bodyPr spcFirstLastPara="1" wrap="square" lIns="0" tIns="46800" rIns="0" bIns="0" anchor="b" anchorCtr="0">
            <a:noAutofit/>
          </a:bodyPr>
          <a:lstStyle/>
          <a:p>
            <a:pPr marL="0" marR="0" lvl="0" indent="0" algn="l" defTabSz="914400" rtl="0" eaLnBrk="1" fontAlgn="auto" latinLnBrk="0" hangingPunct="1">
              <a:lnSpc>
                <a:spcPct val="100000"/>
              </a:lnSpc>
              <a:spcBef>
                <a:spcPts val="0"/>
              </a:spcBef>
              <a:spcAft>
                <a:spcPts val="0"/>
              </a:spcAft>
              <a:buClr>
                <a:srgbClr val="04617B"/>
              </a:buClr>
              <a:buSzPts val="5000"/>
              <a:buFont typeface="Calibri"/>
              <a:buNone/>
              <a:tabLst/>
              <a:defRPr/>
            </a:pPr>
            <a:r>
              <a:rPr kumimoji="0" lang="en-US" sz="5000" b="0" i="0" u="none" strike="noStrike" kern="0" cap="none" spc="0" normalizeH="0" baseline="0" noProof="0" dirty="0" err="1">
                <a:ln>
                  <a:noFill/>
                </a:ln>
                <a:solidFill>
                  <a:srgbClr val="04617B"/>
                </a:solidFill>
                <a:effectLst/>
                <a:uLnTx/>
                <a:uFillTx/>
                <a:latin typeface="Calibri"/>
                <a:ea typeface="Calibri"/>
                <a:cs typeface="Calibri"/>
                <a:sym typeface="Calibri"/>
              </a:rPr>
              <a:t>Създаване</a:t>
            </a:r>
            <a:r>
              <a:rPr kumimoji="0" lang="en-US" sz="5000" b="0" i="0" u="none" strike="noStrike" kern="0" cap="none" spc="0" normalizeH="0" baseline="0" noProof="0" dirty="0">
                <a:ln>
                  <a:noFill/>
                </a:ln>
                <a:solidFill>
                  <a:srgbClr val="04617B"/>
                </a:solidFill>
                <a:effectLst/>
                <a:uLnTx/>
                <a:uFillTx/>
                <a:latin typeface="Calibri"/>
                <a:ea typeface="Calibri"/>
                <a:cs typeface="Calibri"/>
                <a:sym typeface="Calibri"/>
              </a:rPr>
              <a:t> </a:t>
            </a:r>
            <a:r>
              <a:rPr kumimoji="0" lang="en-US" sz="5000" b="0" i="0" u="none" strike="noStrike" kern="0" cap="none" spc="0" normalizeH="0" baseline="0" noProof="0" dirty="0" err="1">
                <a:ln>
                  <a:noFill/>
                </a:ln>
                <a:solidFill>
                  <a:srgbClr val="04617B"/>
                </a:solidFill>
                <a:effectLst/>
                <a:uLnTx/>
                <a:uFillTx/>
                <a:latin typeface="Calibri"/>
                <a:ea typeface="Calibri"/>
                <a:cs typeface="Calibri"/>
                <a:sym typeface="Calibri"/>
              </a:rPr>
              <a:t>на</a:t>
            </a:r>
            <a:r>
              <a:rPr kumimoji="0" lang="en-US" sz="5000" b="0" i="0" u="none" strike="noStrike" kern="0" cap="none" spc="0" normalizeH="0" baseline="0" noProof="0" dirty="0">
                <a:ln>
                  <a:noFill/>
                </a:ln>
                <a:solidFill>
                  <a:srgbClr val="04617B"/>
                </a:solidFill>
                <a:effectLst/>
                <a:uLnTx/>
                <a:uFillTx/>
                <a:latin typeface="Calibri"/>
                <a:ea typeface="Calibri"/>
                <a:cs typeface="Calibri"/>
                <a:sym typeface="Calibri"/>
              </a:rPr>
              <a:t> </a:t>
            </a:r>
            <a:r>
              <a:rPr kumimoji="0" lang="en-US" sz="5000" b="0" i="0" u="none" strike="noStrike" kern="0" cap="none" spc="0" normalizeH="0" baseline="0" noProof="0" dirty="0" err="1">
                <a:ln>
                  <a:noFill/>
                </a:ln>
                <a:solidFill>
                  <a:srgbClr val="04617B"/>
                </a:solidFill>
                <a:effectLst/>
                <a:uLnTx/>
                <a:uFillTx/>
                <a:latin typeface="Calibri"/>
                <a:ea typeface="Calibri"/>
                <a:cs typeface="Calibri"/>
                <a:sym typeface="Calibri"/>
              </a:rPr>
              <a:t>файл</a:t>
            </a:r>
            <a:endParaRPr kumimoji="0"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647" name="Google Shape;647;gce939cf3ae_0_294"/>
          <p:cNvSpPr txBox="1"/>
          <p:nvPr/>
        </p:nvSpPr>
        <p:spPr>
          <a:xfrm>
            <a:off x="609600" y="1353925"/>
            <a:ext cx="10972800" cy="5504100"/>
          </a:xfrm>
          <a:prstGeom prst="rect">
            <a:avLst/>
          </a:prstGeom>
          <a:noFill/>
          <a:ln>
            <a:noFill/>
          </a:ln>
        </p:spPr>
        <p:txBody>
          <a:bodyPr spcFirstLastPara="1" wrap="square" lIns="90000" tIns="46800" rIns="90000" bIns="46800" anchor="t" anchorCtr="0">
            <a:noAutofit/>
          </a:bodyPr>
          <a:lstStyle/>
          <a:p>
            <a:pPr marL="273050" marR="0" lvl="0" indent="-266700" algn="l" defTabSz="914400" rtl="0" eaLnBrk="1" fontAlgn="auto" latinLnBrk="0" hangingPunct="1">
              <a:lnSpc>
                <a:spcPct val="100000"/>
              </a:lnSpc>
              <a:spcBef>
                <a:spcPts val="0"/>
              </a:spcBef>
              <a:spcAft>
                <a:spcPts val="0"/>
              </a:spcAft>
              <a:buClr>
                <a:srgbClr val="000000"/>
              </a:buClr>
              <a:buSzPts val="2800"/>
              <a:buFont typeface="Constantia"/>
              <a:buNone/>
              <a:tabLst/>
              <a:defRPr/>
            </a:pPr>
            <a:r>
              <a:rPr kumimoji="0" lang="en-US" sz="2800" b="0" i="0" u="none" strike="noStrike" kern="0" cap="none" spc="0" normalizeH="0" baseline="0" noProof="0">
                <a:ln>
                  <a:noFill/>
                </a:ln>
                <a:solidFill>
                  <a:srgbClr val="FF0000"/>
                </a:solidFill>
                <a:effectLst/>
                <a:uLnTx/>
                <a:uFillTx/>
                <a:latin typeface="Constantia"/>
                <a:ea typeface="Constantia"/>
                <a:cs typeface="Constantia"/>
                <a:sym typeface="Constantia"/>
              </a:rPr>
              <a:t>$ touch memo{1,2,3,4,5}</a:t>
            </a:r>
            <a:endParaRPr kumimoji="0" sz="2800" b="0" i="0" u="none" strike="noStrike" kern="0" cap="none" spc="0" normalizeH="0" baseline="0" noProof="0">
              <a:ln>
                <a:noFill/>
              </a:ln>
              <a:solidFill>
                <a:srgbClr val="FF0000"/>
              </a:solidFill>
              <a:effectLst/>
              <a:uLnTx/>
              <a:uFillTx/>
              <a:latin typeface="Constantia"/>
              <a:ea typeface="Constantia"/>
              <a:cs typeface="Constantia"/>
              <a:sym typeface="Constantia"/>
            </a:endParaRPr>
          </a:p>
          <a:p>
            <a:pPr marL="273050" marR="0" lvl="0" indent="-266700" algn="l" defTabSz="914400" rtl="0" eaLnBrk="1" fontAlgn="auto" latinLnBrk="0" hangingPunct="1">
              <a:lnSpc>
                <a:spcPct val="100000"/>
              </a:lnSpc>
              <a:spcBef>
                <a:spcPts val="700"/>
              </a:spcBef>
              <a:spcAft>
                <a:spcPts val="0"/>
              </a:spcAft>
              <a:buClr>
                <a:srgbClr val="0BD0D9"/>
              </a:buClr>
              <a:buSzPts val="2660"/>
              <a:buFont typeface="Noto Sans Symbols"/>
              <a:buChar char="⚫"/>
              <a:tabLst/>
              <a:defRPr/>
            </a:pPr>
            <a:r>
              <a:rPr kumimoji="0" lang="en-US" sz="2800" b="0" i="0" u="none" strike="noStrike" kern="0" cap="none" spc="0" normalizeH="0" baseline="0" noProof="0">
                <a:ln>
                  <a:noFill/>
                </a:ln>
                <a:solidFill>
                  <a:srgbClr val="000000"/>
                </a:solidFill>
                <a:effectLst/>
                <a:uLnTx/>
                <a:uFillTx/>
                <a:latin typeface="Constantia"/>
                <a:ea typeface="Constantia"/>
                <a:cs typeface="Constantia"/>
                <a:sym typeface="Constantia"/>
              </a:rPr>
              <a:t>Създава четири файла memo1 memo2  memo3 memo4 memo5</a:t>
            </a:r>
            <a:endParaRPr kumimoji="0" sz="2800" b="0" i="0" u="none" strike="noStrike" kern="0" cap="none" spc="0" normalizeH="0" baseline="0" noProof="0">
              <a:ln>
                <a:noFill/>
              </a:ln>
              <a:solidFill>
                <a:srgbClr val="000000"/>
              </a:solidFill>
              <a:effectLst/>
              <a:uLnTx/>
              <a:uFillTx/>
              <a:latin typeface="Constantia"/>
              <a:ea typeface="Constantia"/>
              <a:cs typeface="Constantia"/>
              <a:sym typeface="Constantia"/>
            </a:endParaRPr>
          </a:p>
          <a:p>
            <a:pPr marL="0" marR="0" lvl="0" indent="0" algn="l" defTabSz="914400" rtl="0" eaLnBrk="1" fontAlgn="auto" latinLnBrk="0" hangingPunct="1">
              <a:lnSpc>
                <a:spcPct val="100000"/>
              </a:lnSpc>
              <a:spcBef>
                <a:spcPts val="700"/>
              </a:spcBef>
              <a:spcAft>
                <a:spcPts val="0"/>
              </a:spcAft>
              <a:buClr>
                <a:srgbClr val="000000"/>
              </a:buClr>
              <a:buSzTx/>
              <a:buFont typeface="Arial"/>
              <a:buNone/>
              <a:tabLst/>
              <a:defRPr/>
            </a:pPr>
            <a:r>
              <a:rPr kumimoji="0" lang="en-US" sz="2800" b="0" i="0" u="none" strike="noStrike" kern="0" cap="none" spc="0" normalizeH="0" baseline="0" noProof="0">
                <a:ln>
                  <a:noFill/>
                </a:ln>
                <a:solidFill>
                  <a:srgbClr val="FF0000"/>
                </a:solidFill>
                <a:effectLst/>
                <a:uLnTx/>
                <a:uFillTx/>
                <a:latin typeface="Constantia"/>
                <a:ea typeface="Constantia"/>
                <a:cs typeface="Constantia"/>
                <a:sym typeface="Constantia"/>
              </a:rPr>
              <a:t>$ touch {John,Bill,Sally}-{Breakfast,Lunch,Dinner}</a:t>
            </a:r>
            <a:endParaRPr kumimoji="0" sz="2800" b="0" i="0" u="none" strike="noStrike" kern="0" cap="none" spc="0" normalizeH="0" baseline="0" noProof="0">
              <a:ln>
                <a:noFill/>
              </a:ln>
              <a:solidFill>
                <a:srgbClr val="FF0000"/>
              </a:solidFill>
              <a:effectLst/>
              <a:uLnTx/>
              <a:uFillTx/>
              <a:latin typeface="Constantia"/>
              <a:ea typeface="Constantia"/>
              <a:cs typeface="Constantia"/>
              <a:sym typeface="Constantia"/>
            </a:endParaRPr>
          </a:p>
          <a:p>
            <a:pPr marL="273050" marR="0" lvl="0" indent="-266700" algn="l" defTabSz="914400" rtl="0" eaLnBrk="1" fontAlgn="auto" latinLnBrk="0" hangingPunct="1">
              <a:lnSpc>
                <a:spcPct val="100000"/>
              </a:lnSpc>
              <a:spcBef>
                <a:spcPts val="700"/>
              </a:spcBef>
              <a:spcAft>
                <a:spcPts val="0"/>
              </a:spcAft>
              <a:buClr>
                <a:srgbClr val="0BD0D9"/>
              </a:buClr>
              <a:buSzPts val="2660"/>
              <a:buFont typeface="Noto Sans Symbols"/>
              <a:buChar char="⚫"/>
              <a:tabLst/>
              <a:defRPr/>
            </a:pPr>
            <a:r>
              <a:rPr kumimoji="0" lang="en-US" sz="2800" b="0" i="0" u="none" strike="noStrike" kern="0" cap="none" spc="0" normalizeH="0" baseline="0" noProof="0">
                <a:ln>
                  <a:noFill/>
                </a:ln>
                <a:solidFill>
                  <a:srgbClr val="000000"/>
                </a:solidFill>
                <a:effectLst/>
                <a:uLnTx/>
                <a:uFillTx/>
                <a:latin typeface="Constantia"/>
                <a:ea typeface="Constantia"/>
                <a:cs typeface="Constantia"/>
                <a:sym typeface="Constantia"/>
              </a:rPr>
              <a:t>Създава Bill-Breakfast  Bill-Lunch      John-Dinner  Sally-Breakfast  Sally-Lunch Bill-Dinner     John-Breakfast  John-Lunch   Sally-Dinner</a:t>
            </a:r>
            <a:endParaRPr kumimoji="0" sz="2800" b="0" i="0" u="none" strike="noStrike" kern="0" cap="none" spc="0" normalizeH="0" baseline="0" noProof="0">
              <a:ln>
                <a:noFill/>
              </a:ln>
              <a:solidFill>
                <a:srgbClr val="000000"/>
              </a:solidFill>
              <a:effectLst/>
              <a:uLnTx/>
              <a:uFillTx/>
              <a:latin typeface="Constantia"/>
              <a:ea typeface="Constantia"/>
              <a:cs typeface="Constantia"/>
              <a:sym typeface="Constantia"/>
            </a:endParaRPr>
          </a:p>
          <a:p>
            <a:pPr marL="0" marR="0" lvl="0" indent="0" algn="l" defTabSz="914400" rtl="0" eaLnBrk="1" fontAlgn="auto" latinLnBrk="0" hangingPunct="1">
              <a:lnSpc>
                <a:spcPct val="100000"/>
              </a:lnSpc>
              <a:spcBef>
                <a:spcPts val="700"/>
              </a:spcBef>
              <a:spcAft>
                <a:spcPts val="0"/>
              </a:spcAft>
              <a:buClr>
                <a:srgbClr val="000000"/>
              </a:buClr>
              <a:buSzTx/>
              <a:buFont typeface="Arial"/>
              <a:buNone/>
              <a:tabLst/>
              <a:defRPr/>
            </a:pPr>
            <a:r>
              <a:rPr kumimoji="0" lang="en-US" sz="2800" b="0" i="0" u="none" strike="noStrike" kern="0" cap="none" spc="0" normalizeH="0" baseline="0" noProof="0">
                <a:ln>
                  <a:noFill/>
                </a:ln>
                <a:solidFill>
                  <a:srgbClr val="FF0000"/>
                </a:solidFill>
                <a:effectLst/>
                <a:uLnTx/>
                <a:uFillTx/>
                <a:latin typeface="Constantia"/>
                <a:ea typeface="Constantia"/>
                <a:cs typeface="Constantia"/>
                <a:sym typeface="Constantia"/>
              </a:rPr>
              <a:t>$ rm -f {John,Bill,Sally}-{Breakfast,Lunch,Dinner}</a:t>
            </a:r>
            <a:endParaRPr kumimoji="0" sz="2800" b="0" i="0" u="none" strike="noStrike" kern="0" cap="none" spc="0" normalizeH="0" baseline="0" noProof="0">
              <a:ln>
                <a:noFill/>
              </a:ln>
              <a:solidFill>
                <a:srgbClr val="FF0000"/>
              </a:solidFill>
              <a:effectLst/>
              <a:uLnTx/>
              <a:uFillTx/>
              <a:latin typeface="Constantia"/>
              <a:ea typeface="Constantia"/>
              <a:cs typeface="Constantia"/>
              <a:sym typeface="Constantia"/>
            </a:endParaRPr>
          </a:p>
          <a:p>
            <a:pPr marL="273050" marR="0" lvl="0" indent="-266700" algn="l" defTabSz="914400" rtl="0" eaLnBrk="1" fontAlgn="auto" latinLnBrk="0" hangingPunct="1">
              <a:lnSpc>
                <a:spcPct val="100000"/>
              </a:lnSpc>
              <a:spcBef>
                <a:spcPts val="700"/>
              </a:spcBef>
              <a:spcAft>
                <a:spcPts val="0"/>
              </a:spcAft>
              <a:buClr>
                <a:srgbClr val="0BD0D9"/>
              </a:buClr>
              <a:buSzPts val="2660"/>
              <a:buFont typeface="Noto Sans Symbols"/>
              <a:buChar char="⚫"/>
              <a:tabLst/>
              <a:defRPr/>
            </a:pPr>
            <a:r>
              <a:rPr kumimoji="0" lang="en-US" sz="2800" b="0" i="0" u="none" strike="noStrike" kern="0" cap="none" spc="0" normalizeH="0" baseline="0" noProof="0">
                <a:ln>
                  <a:noFill/>
                </a:ln>
                <a:solidFill>
                  <a:srgbClr val="000000"/>
                </a:solidFill>
                <a:effectLst/>
                <a:uLnTx/>
                <a:uFillTx/>
                <a:latin typeface="Constantia"/>
                <a:ea typeface="Constantia"/>
                <a:cs typeface="Constantia"/>
                <a:sym typeface="Constantia"/>
              </a:rPr>
              <a:t>Изтрива всички тези файлове</a:t>
            </a:r>
            <a:endParaRPr kumimoji="0" sz="2800" b="0" i="0" u="none" strike="noStrike" kern="0" cap="none" spc="0" normalizeH="0" baseline="0" noProof="0">
              <a:ln>
                <a:noFill/>
              </a:ln>
              <a:solidFill>
                <a:srgbClr val="000000"/>
              </a:solidFill>
              <a:effectLst/>
              <a:uLnTx/>
              <a:uFillTx/>
              <a:latin typeface="Constantia"/>
              <a:ea typeface="Constantia"/>
              <a:cs typeface="Constantia"/>
              <a:sym typeface="Constantia"/>
            </a:endParaRPr>
          </a:p>
          <a:p>
            <a:pPr marL="0" marR="0" lvl="0" indent="0" algn="l" defTabSz="914400" rtl="0" eaLnBrk="1" fontAlgn="auto" latinLnBrk="0" hangingPunct="1">
              <a:lnSpc>
                <a:spcPct val="100000"/>
              </a:lnSpc>
              <a:spcBef>
                <a:spcPts val="700"/>
              </a:spcBef>
              <a:spcAft>
                <a:spcPts val="0"/>
              </a:spcAft>
              <a:buClr>
                <a:srgbClr val="000000"/>
              </a:buClr>
              <a:buSzTx/>
              <a:buFont typeface="Arial"/>
              <a:buNone/>
              <a:tabLst/>
              <a:defRPr/>
            </a:pPr>
            <a:r>
              <a:rPr kumimoji="0" lang="en-US" sz="2800" b="0" i="0" u="none" strike="noStrike" kern="0" cap="none" spc="0" normalizeH="0" baseline="0" noProof="0">
                <a:ln>
                  <a:noFill/>
                </a:ln>
                <a:solidFill>
                  <a:srgbClr val="FF0000"/>
                </a:solidFill>
                <a:effectLst/>
                <a:uLnTx/>
                <a:uFillTx/>
                <a:latin typeface="Constantia"/>
                <a:ea typeface="Constantia"/>
                <a:cs typeface="Constantia"/>
                <a:sym typeface="Constantia"/>
              </a:rPr>
              <a:t>$ touch {a..f}{1..5}</a:t>
            </a:r>
            <a:endParaRPr kumimoji="0" sz="2800" b="0" i="0" u="none" strike="noStrike" kern="0" cap="none" spc="0" normalizeH="0" baseline="0" noProof="0">
              <a:ln>
                <a:noFill/>
              </a:ln>
              <a:solidFill>
                <a:srgbClr val="FF0000"/>
              </a:solidFill>
              <a:effectLst/>
              <a:uLnTx/>
              <a:uFillTx/>
              <a:latin typeface="Constantia"/>
              <a:ea typeface="Constantia"/>
              <a:cs typeface="Constantia"/>
              <a:sym typeface="Constantia"/>
            </a:endParaRPr>
          </a:p>
          <a:p>
            <a:pPr marL="273050" marR="0" lvl="0" indent="-266700" algn="l" defTabSz="914400" rtl="0" eaLnBrk="1" fontAlgn="auto" latinLnBrk="0" hangingPunct="1">
              <a:lnSpc>
                <a:spcPct val="100000"/>
              </a:lnSpc>
              <a:spcBef>
                <a:spcPts val="700"/>
              </a:spcBef>
              <a:spcAft>
                <a:spcPts val="0"/>
              </a:spcAft>
              <a:buClr>
                <a:srgbClr val="0BD0D9"/>
              </a:buClr>
              <a:buSzPts val="2660"/>
              <a:buFont typeface="Noto Sans Symbols"/>
              <a:buChar char="⚫"/>
              <a:tabLst/>
              <a:defRPr/>
            </a:pPr>
            <a:r>
              <a:rPr kumimoji="0" lang="en-US" sz="2800" b="0" i="0" u="none" strike="noStrike" kern="0" cap="none" spc="0" normalizeH="0" baseline="0" noProof="0">
                <a:ln>
                  <a:noFill/>
                </a:ln>
                <a:solidFill>
                  <a:srgbClr val="000000"/>
                </a:solidFill>
                <a:effectLst/>
                <a:uLnTx/>
                <a:uFillTx/>
                <a:latin typeface="Constantia"/>
                <a:ea typeface="Constantia"/>
                <a:cs typeface="Constantia"/>
                <a:sym typeface="Constantia"/>
              </a:rPr>
              <a:t>Какво създава? Пробвайте.</a:t>
            </a:r>
            <a:endParaRPr kumimoji="0" sz="2800" b="0" i="0" u="none" strike="noStrike" kern="0" cap="none" spc="0" normalizeH="0" baseline="0" noProof="0">
              <a:ln>
                <a:noFill/>
              </a:ln>
              <a:solidFill>
                <a:srgbClr val="000000"/>
              </a:solidFill>
              <a:effectLst/>
              <a:uLnTx/>
              <a:uFillTx/>
              <a:latin typeface="Constantia"/>
              <a:ea typeface="Constantia"/>
              <a:cs typeface="Constantia"/>
              <a:sym typeface="Constantia"/>
            </a:endParaRPr>
          </a:p>
          <a:p>
            <a:pPr marL="0" marR="0" lvl="0" indent="0" algn="l" defTabSz="914400" rtl="0" eaLnBrk="1" fontAlgn="auto" latinLnBrk="0" hangingPunct="1">
              <a:lnSpc>
                <a:spcPct val="100000"/>
              </a:lnSpc>
              <a:spcBef>
                <a:spcPts val="700"/>
              </a:spcBef>
              <a:spcAft>
                <a:spcPts val="0"/>
              </a:spcAft>
              <a:buClr>
                <a:srgbClr val="000000"/>
              </a:buClr>
              <a:buSzTx/>
              <a:buFont typeface="Arial"/>
              <a:buNone/>
              <a:tabLst/>
              <a:defRPr/>
            </a:pPr>
            <a:r>
              <a:rPr kumimoji="0" lang="en-US" sz="2800" b="0" i="0" u="none" strike="noStrike" kern="0" cap="none" spc="0" normalizeH="0" baseline="0" noProof="0">
                <a:ln>
                  <a:noFill/>
                </a:ln>
                <a:solidFill>
                  <a:srgbClr val="FF0000"/>
                </a:solidFill>
                <a:effectLst/>
                <a:uLnTx/>
                <a:uFillTx/>
                <a:latin typeface="Constantia"/>
                <a:ea typeface="Constantia"/>
                <a:cs typeface="Constantia"/>
                <a:sym typeface="Constantia"/>
              </a:rPr>
              <a:t>$ rm {a..f}{1..5}</a:t>
            </a:r>
            <a:endParaRPr kumimoji="0" sz="2800" b="0" i="0" u="none" strike="noStrike" kern="0" cap="none" spc="0" normalizeH="0" baseline="0" noProof="0">
              <a:ln>
                <a:noFill/>
              </a:ln>
              <a:solidFill>
                <a:srgbClr val="FF0000"/>
              </a:solidFill>
              <a:effectLst/>
              <a:uLnTx/>
              <a:uFillTx/>
              <a:latin typeface="Constantia"/>
              <a:ea typeface="Constantia"/>
              <a:cs typeface="Constantia"/>
              <a:sym typeface="Constantia"/>
            </a:endParaRPr>
          </a:p>
        </p:txBody>
      </p:sp>
      <p:pic>
        <p:nvPicPr>
          <p:cNvPr id="4" name="Picture 3">
            <a:extLst>
              <a:ext uri="{FF2B5EF4-FFF2-40B4-BE49-F238E27FC236}">
                <a16:creationId xmlns:a16="http://schemas.microsoft.com/office/drawing/2014/main" id="{6A78623D-98EB-496D-8366-C2505CC1DD46}"/>
              </a:ext>
            </a:extLst>
          </p:cNvPr>
          <p:cNvPicPr>
            <a:picLocks noChangeAspect="1"/>
          </p:cNvPicPr>
          <p:nvPr/>
        </p:nvPicPr>
        <p:blipFill>
          <a:blip r:embed="rId4"/>
          <a:stretch>
            <a:fillRect/>
          </a:stretch>
        </p:blipFill>
        <p:spPr>
          <a:xfrm>
            <a:off x="174317" y="100150"/>
            <a:ext cx="1314450" cy="8667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52"/>
        <p:cNvGrpSpPr/>
        <p:nvPr/>
      </p:nvGrpSpPr>
      <p:grpSpPr>
        <a:xfrm>
          <a:off x="0" y="0"/>
          <a:ext cx="0" cy="0"/>
          <a:chOff x="0" y="0"/>
          <a:chExt cx="0" cy="0"/>
        </a:xfrm>
      </p:grpSpPr>
      <p:sp>
        <p:nvSpPr>
          <p:cNvPr id="653" name="Google Shape;653;gcbe6b07475_0_353"/>
          <p:cNvSpPr txBox="1"/>
          <p:nvPr/>
        </p:nvSpPr>
        <p:spPr>
          <a:xfrm>
            <a:off x="609600" y="704850"/>
            <a:ext cx="10972800" cy="1143000"/>
          </a:xfrm>
          <a:prstGeom prst="rect">
            <a:avLst/>
          </a:prstGeom>
          <a:noFill/>
          <a:ln>
            <a:noFill/>
          </a:ln>
        </p:spPr>
        <p:txBody>
          <a:bodyPr spcFirstLastPara="1" wrap="square" lIns="0" tIns="46800" rIns="0" bIns="0" anchor="b" anchorCtr="0">
            <a:noAutofit/>
          </a:bodyPr>
          <a:lstStyle/>
          <a:p>
            <a:pPr marL="0" marR="0" lvl="0" indent="0" algn="l" defTabSz="914400" rtl="0" eaLnBrk="1" fontAlgn="auto" latinLnBrk="0" hangingPunct="1">
              <a:lnSpc>
                <a:spcPct val="100000"/>
              </a:lnSpc>
              <a:spcBef>
                <a:spcPts val="0"/>
              </a:spcBef>
              <a:spcAft>
                <a:spcPts val="0"/>
              </a:spcAft>
              <a:buClr>
                <a:srgbClr val="04617B"/>
              </a:buClr>
              <a:buSzPts val="5000"/>
              <a:buFont typeface="Calibri"/>
              <a:buNone/>
              <a:tabLst/>
              <a:defRPr/>
            </a:pPr>
            <a:r>
              <a:rPr kumimoji="0" lang="en-US" sz="5000" b="0" i="0" u="none" strike="noStrike" kern="0" cap="none" spc="0" normalizeH="0" baseline="0" noProof="0">
                <a:ln>
                  <a:noFill/>
                </a:ln>
                <a:solidFill>
                  <a:srgbClr val="04617B"/>
                </a:solidFill>
                <a:effectLst/>
                <a:uLnTx/>
                <a:uFillTx/>
                <a:latin typeface="Calibri"/>
                <a:ea typeface="Calibri"/>
                <a:cs typeface="Calibri"/>
                <a:sym typeface="Calibri"/>
              </a:rPr>
              <a:t>Създаване на директория</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654" name="Google Shape;654;gcbe6b07475_0_353"/>
          <p:cNvSpPr txBox="1"/>
          <p:nvPr/>
        </p:nvSpPr>
        <p:spPr>
          <a:xfrm>
            <a:off x="609600" y="2378075"/>
            <a:ext cx="10972800" cy="3946500"/>
          </a:xfrm>
          <a:prstGeom prst="rect">
            <a:avLst/>
          </a:prstGeom>
          <a:noFill/>
          <a:ln>
            <a:noFill/>
          </a:ln>
        </p:spPr>
        <p:txBody>
          <a:bodyPr spcFirstLastPara="1" wrap="square" lIns="90000" tIns="46800" rIns="90000" bIns="46800" anchor="t" anchorCtr="0">
            <a:noAutofit/>
          </a:bodyPr>
          <a:lstStyle/>
          <a:p>
            <a:pPr marL="273050" marR="0" lvl="0" indent="-266700" algn="l" defTabSz="914400" rtl="0" eaLnBrk="1" fontAlgn="auto" latinLnBrk="0" hangingPunct="1">
              <a:lnSpc>
                <a:spcPct val="100000"/>
              </a:lnSpc>
              <a:spcBef>
                <a:spcPts val="0"/>
              </a:spcBef>
              <a:spcAft>
                <a:spcPts val="0"/>
              </a:spcAft>
              <a:buClr>
                <a:srgbClr val="000000"/>
              </a:buClr>
              <a:buSzPts val="2600"/>
              <a:buFont typeface="Constantia"/>
              <a:buNone/>
              <a:tabLst/>
              <a:defRPr/>
            </a:pPr>
            <a:r>
              <a:rPr kumimoji="0" lang="en-US" sz="2600" b="0" i="0" u="none" strike="noStrike" kern="0" cap="none" spc="0" normalizeH="0" baseline="0" noProof="0">
                <a:ln>
                  <a:noFill/>
                </a:ln>
                <a:solidFill>
                  <a:srgbClr val="000000"/>
                </a:solidFill>
                <a:effectLst/>
                <a:uLnTx/>
                <a:uFillTx/>
                <a:latin typeface="Constantia"/>
                <a:ea typeface="Constantia"/>
                <a:cs typeface="Constantia"/>
                <a:sym typeface="Constantia"/>
              </a:rPr>
              <a:t>mkdir [flags] &lt;directory&gt;</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273050" marR="0" lvl="0" indent="-266700" algn="l" defTabSz="914400" rtl="0" eaLnBrk="1" fontAlgn="auto" latinLnBrk="0" hangingPunct="1">
              <a:lnSpc>
                <a:spcPct val="100000"/>
              </a:lnSpc>
              <a:spcBef>
                <a:spcPts val="600"/>
              </a:spcBef>
              <a:spcAft>
                <a:spcPts val="0"/>
              </a:spcAft>
              <a:buClr>
                <a:srgbClr val="0BD0D9"/>
              </a:buClr>
              <a:buSzPts val="2470"/>
              <a:buFont typeface="Noto Sans Symbols"/>
              <a:buChar char="⚫"/>
              <a:tabLst/>
              <a:defRPr/>
            </a:pPr>
            <a:r>
              <a:rPr kumimoji="0" lang="en-US" sz="2600" b="0" i="0" u="none" strike="noStrike" kern="0" cap="none" spc="0" normalizeH="0" baseline="0" noProof="0">
                <a:ln>
                  <a:noFill/>
                </a:ln>
                <a:solidFill>
                  <a:srgbClr val="000000"/>
                </a:solidFill>
                <a:effectLst/>
                <a:uLnTx/>
                <a:uFillTx/>
                <a:latin typeface="Constantia"/>
                <a:ea typeface="Constantia"/>
                <a:cs typeface="Constantia"/>
                <a:sym typeface="Constantia"/>
              </a:rPr>
              <a:t>Създава нова директория със зададеното име</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273050" marR="0" lvl="0" indent="-266700" algn="l" defTabSz="914400" rtl="0" eaLnBrk="1" fontAlgn="auto" latinLnBrk="0" hangingPunct="1">
              <a:lnSpc>
                <a:spcPct val="100000"/>
              </a:lnSpc>
              <a:spcBef>
                <a:spcPts val="600"/>
              </a:spcBef>
              <a:spcAft>
                <a:spcPts val="0"/>
              </a:spcAft>
              <a:buClr>
                <a:srgbClr val="0BD0D9"/>
              </a:buClr>
              <a:buSzPts val="2470"/>
              <a:buFont typeface="Noto Sans Symbols"/>
              <a:buChar char="⚫"/>
              <a:tabLst/>
              <a:defRPr/>
            </a:pPr>
            <a:r>
              <a:rPr kumimoji="0" lang="en-US" sz="2600" b="0" i="0" u="none" strike="noStrike" kern="0" cap="none" spc="0" normalizeH="0" baseline="0" noProof="0">
                <a:ln>
                  <a:noFill/>
                </a:ln>
                <a:solidFill>
                  <a:srgbClr val="000000"/>
                </a:solidFill>
                <a:effectLst/>
                <a:uLnTx/>
                <a:uFillTx/>
                <a:latin typeface="Constantia"/>
                <a:ea typeface="Constantia"/>
                <a:cs typeface="Constantia"/>
                <a:sym typeface="Constantia"/>
              </a:rPr>
              <a:t>Може да се ползва relative/absolute път за създаване на директории спрямо текущата.</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pic>
        <p:nvPicPr>
          <p:cNvPr id="5" name="Picture 4">
            <a:extLst>
              <a:ext uri="{FF2B5EF4-FFF2-40B4-BE49-F238E27FC236}">
                <a16:creationId xmlns:a16="http://schemas.microsoft.com/office/drawing/2014/main" id="{E499703C-98F7-4137-A184-5412BDF8576B}"/>
              </a:ext>
            </a:extLst>
          </p:cNvPr>
          <p:cNvPicPr>
            <a:picLocks noChangeAspect="1"/>
          </p:cNvPicPr>
          <p:nvPr/>
        </p:nvPicPr>
        <p:blipFill>
          <a:blip r:embed="rId4"/>
          <a:stretch>
            <a:fillRect/>
          </a:stretch>
        </p:blipFill>
        <p:spPr>
          <a:xfrm>
            <a:off x="174317" y="100150"/>
            <a:ext cx="1314450" cy="86677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gce939cf3ae_0_290"/>
          <p:cNvSpPr txBox="1"/>
          <p:nvPr/>
        </p:nvSpPr>
        <p:spPr>
          <a:xfrm>
            <a:off x="1069920" y="937080"/>
            <a:ext cx="10058100" cy="52350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2400"/>
              <a:buFont typeface="Arial"/>
              <a:buNone/>
              <a:tabLst/>
              <a:defRPr/>
            </a:pPr>
            <a:endParaRPr kumimoji="0" sz="12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2400"/>
              <a:buFont typeface="Arial"/>
              <a:buNone/>
              <a:tabLst/>
              <a:defRPr/>
            </a:pPr>
            <a:r>
              <a:rPr kumimoji="0" lang="en-US" sz="2700" b="0" i="0" u="none" strike="noStrike" kern="0" cap="none" spc="0" normalizeH="0" baseline="0" noProof="0">
                <a:ln>
                  <a:noFill/>
                </a:ln>
                <a:solidFill>
                  <a:srgbClr val="000000"/>
                </a:solidFill>
                <a:effectLst/>
                <a:uLnTx/>
                <a:uFillTx/>
                <a:latin typeface="Arial"/>
                <a:ea typeface="Arial"/>
                <a:cs typeface="Arial"/>
                <a:sym typeface="Arial"/>
              </a:rPr>
              <a:t>Създаване на директория:  с </a:t>
            </a:r>
            <a:r>
              <a:rPr kumimoji="0" lang="en-US" sz="2700" b="0" i="0" u="none" strike="noStrike" kern="0" cap="none" spc="0" normalizeH="0" baseline="0" noProof="0">
                <a:ln>
                  <a:noFill/>
                </a:ln>
                <a:solidFill>
                  <a:srgbClr val="FF0000"/>
                </a:solidFill>
                <a:effectLst/>
                <a:uLnTx/>
                <a:uFillTx/>
                <a:latin typeface="Arial"/>
                <a:ea typeface="Arial"/>
                <a:cs typeface="Arial"/>
                <a:sym typeface="Arial"/>
              </a:rPr>
              <a:t>mkdir</a:t>
            </a:r>
            <a:endParaRPr kumimoji="0" sz="2100" b="0" i="0" u="none" strike="noStrike" kern="0" cap="none" spc="0" normalizeH="0" baseline="0" noProof="0">
              <a:ln>
                <a:noFill/>
              </a:ln>
              <a:solidFill>
                <a:srgbClr val="FF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2400"/>
              <a:buFont typeface="Arial"/>
              <a:buNone/>
              <a:tabLst/>
              <a:defRPr/>
            </a:pPr>
            <a:r>
              <a:rPr kumimoji="0" lang="en-US" sz="2700" b="0" i="0" u="none" strike="noStrike" kern="0" cap="none" spc="0" normalizeH="0" baseline="0" noProof="0">
                <a:ln>
                  <a:noFill/>
                </a:ln>
                <a:solidFill>
                  <a:srgbClr val="000000"/>
                </a:solidFill>
                <a:effectLst/>
                <a:uLnTx/>
                <a:uFillTx/>
                <a:latin typeface="Arial"/>
                <a:ea typeface="Arial"/>
                <a:cs typeface="Arial"/>
                <a:sym typeface="Arial"/>
              </a:rPr>
              <a:t>mkdir pesho</a:t>
            </a:r>
            <a:endParaRPr kumimoji="0" sz="21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2400"/>
              <a:buFont typeface="Arial"/>
              <a:buNone/>
              <a:tabLst/>
              <a:defRPr/>
            </a:pPr>
            <a:r>
              <a:rPr kumimoji="0" lang="en-US" sz="2700" b="0" i="0" u="none" strike="noStrike" kern="0" cap="none" spc="0" normalizeH="0" baseline="0" noProof="0">
                <a:ln>
                  <a:noFill/>
                </a:ln>
                <a:solidFill>
                  <a:srgbClr val="000000"/>
                </a:solidFill>
                <a:effectLst/>
                <a:uLnTx/>
                <a:uFillTx/>
                <a:latin typeface="Arial"/>
                <a:ea typeface="Arial"/>
                <a:cs typeface="Arial"/>
                <a:sym typeface="Arial"/>
              </a:rPr>
              <a:t>Влизане в директорията, която създадохме – команда cd</a:t>
            </a:r>
            <a:endParaRPr kumimoji="0" sz="21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2400"/>
              <a:buFont typeface="Arial"/>
              <a:buNone/>
              <a:tabLst/>
              <a:defRPr/>
            </a:pPr>
            <a:r>
              <a:rPr kumimoji="0" lang="en-US" sz="2700" b="0" i="0" u="none" strike="noStrike" kern="0" cap="none" spc="0" normalizeH="0" baseline="0" noProof="0">
                <a:ln>
                  <a:noFill/>
                </a:ln>
                <a:solidFill>
                  <a:srgbClr val="000000"/>
                </a:solidFill>
                <a:effectLst/>
                <a:uLnTx/>
                <a:uFillTx/>
                <a:latin typeface="Arial"/>
                <a:ea typeface="Arial"/>
                <a:cs typeface="Arial"/>
                <a:sym typeface="Arial"/>
              </a:rPr>
              <a:t>cd pesho</a:t>
            </a:r>
            <a:endParaRPr kumimoji="0" sz="21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2400"/>
              <a:buFont typeface="Arial"/>
              <a:buNone/>
              <a:tabLst/>
              <a:defRPr/>
            </a:pPr>
            <a:r>
              <a:rPr kumimoji="0" lang="en-US" sz="2700" b="0" i="0" u="none" strike="noStrike" kern="0" cap="none" spc="0" normalizeH="0" baseline="0" noProof="0">
                <a:ln>
                  <a:noFill/>
                </a:ln>
                <a:solidFill>
                  <a:srgbClr val="000000"/>
                </a:solidFill>
                <a:effectLst/>
                <a:uLnTx/>
                <a:uFillTx/>
                <a:latin typeface="Arial"/>
                <a:ea typeface="Arial"/>
                <a:cs typeface="Arial"/>
                <a:sym typeface="Arial"/>
              </a:rPr>
              <a:t>Излизане от директорията</a:t>
            </a:r>
            <a:endParaRPr kumimoji="0" sz="21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2400"/>
              <a:buFont typeface="Arial"/>
              <a:buNone/>
              <a:tabLst/>
              <a:defRPr/>
            </a:pPr>
            <a:r>
              <a:rPr kumimoji="0" lang="en-US" sz="2700" b="0" i="0" u="none" strike="noStrike" kern="0" cap="none" spc="0" normalizeH="0" baseline="0" noProof="0">
                <a:ln>
                  <a:noFill/>
                </a:ln>
                <a:solidFill>
                  <a:srgbClr val="000000"/>
                </a:solidFill>
                <a:effectLst/>
                <a:uLnTx/>
                <a:uFillTx/>
                <a:latin typeface="Arial"/>
                <a:ea typeface="Arial"/>
                <a:cs typeface="Arial"/>
                <a:sym typeface="Arial"/>
              </a:rPr>
              <a:t>cd ..</a:t>
            </a:r>
            <a:endParaRPr kumimoji="0" sz="21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2400"/>
              <a:buFont typeface="Arial"/>
              <a:buNone/>
              <a:tabLst/>
              <a:defRPr/>
            </a:pPr>
            <a:r>
              <a:rPr kumimoji="0" lang="en-US" sz="2700" b="0" i="0" u="none" strike="noStrike" kern="0" cap="none" spc="0" normalizeH="0" baseline="0" noProof="0">
                <a:ln>
                  <a:noFill/>
                </a:ln>
                <a:solidFill>
                  <a:srgbClr val="000000"/>
                </a:solidFill>
                <a:effectLst/>
                <a:uLnTx/>
                <a:uFillTx/>
                <a:latin typeface="Arial"/>
                <a:ea typeface="Arial"/>
                <a:cs typeface="Arial"/>
                <a:sym typeface="Arial"/>
              </a:rPr>
              <a:t>Изтриване на директорията</a:t>
            </a:r>
            <a:endParaRPr kumimoji="0" sz="21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2400"/>
              <a:buFont typeface="Arial"/>
              <a:buNone/>
              <a:tabLst/>
              <a:defRPr/>
            </a:pPr>
            <a:r>
              <a:rPr kumimoji="0" lang="en-US" sz="2700" b="0" i="0" u="none" strike="noStrike" kern="0" cap="none" spc="0" normalizeH="0" baseline="0" noProof="0">
                <a:ln>
                  <a:noFill/>
                </a:ln>
                <a:solidFill>
                  <a:srgbClr val="000000"/>
                </a:solidFill>
                <a:effectLst/>
                <a:uLnTx/>
                <a:uFillTx/>
                <a:latin typeface="Arial"/>
                <a:ea typeface="Arial"/>
                <a:cs typeface="Arial"/>
                <a:sym typeface="Arial"/>
              </a:rPr>
              <a:t>rmdir pesho</a:t>
            </a:r>
            <a:endParaRPr kumimoji="0" sz="21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2400"/>
              <a:buFont typeface="Arial"/>
              <a:buNone/>
              <a:tabLst/>
              <a:defRPr/>
            </a:pPr>
            <a:r>
              <a:rPr kumimoji="0" lang="en-US" sz="2700" b="0" i="0" u="none" strike="noStrike" kern="0" cap="none" spc="0" normalizeH="0" baseline="0" noProof="0">
                <a:ln>
                  <a:noFill/>
                </a:ln>
                <a:solidFill>
                  <a:srgbClr val="000000"/>
                </a:solidFill>
                <a:effectLst/>
                <a:uLnTx/>
                <a:uFillTx/>
                <a:latin typeface="Arial"/>
                <a:ea typeface="Arial"/>
                <a:cs typeface="Arial"/>
                <a:sym typeface="Arial"/>
              </a:rPr>
              <a:t>Къде съм аз : pwd</a:t>
            </a:r>
            <a:endParaRPr kumimoji="0" sz="21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2400"/>
              <a:buFont typeface="Arial"/>
              <a:buNone/>
              <a:tabLst/>
              <a:defRPr/>
            </a:pPr>
            <a:r>
              <a:rPr kumimoji="0" lang="en-US" sz="2700" b="0" i="0" u="none" strike="noStrike" kern="0" cap="none" spc="0" normalizeH="0" baseline="0" noProof="0">
                <a:ln>
                  <a:noFill/>
                </a:ln>
                <a:solidFill>
                  <a:srgbClr val="000000"/>
                </a:solidFill>
                <a:effectLst/>
                <a:uLnTx/>
                <a:uFillTx/>
                <a:latin typeface="Arial"/>
                <a:ea typeface="Arial"/>
                <a:cs typeface="Arial"/>
                <a:sym typeface="Arial"/>
              </a:rPr>
              <a:t>miroslav@miroslav-Lenovo-G500 ~/The/codix $ pwd</a:t>
            </a:r>
            <a:endParaRPr kumimoji="0" sz="21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2400"/>
              <a:buFont typeface="Arial"/>
              <a:buNone/>
              <a:tabLst/>
              <a:defRPr/>
            </a:pPr>
            <a:r>
              <a:rPr kumimoji="0" lang="en-US" sz="2700" b="0" i="0" u="none" strike="noStrike" kern="0" cap="none" spc="0" normalizeH="0" baseline="0" noProof="0">
                <a:ln>
                  <a:noFill/>
                </a:ln>
                <a:solidFill>
                  <a:srgbClr val="000000"/>
                </a:solidFill>
                <a:effectLst/>
                <a:uLnTx/>
                <a:uFillTx/>
                <a:latin typeface="Arial"/>
                <a:ea typeface="Arial"/>
                <a:cs typeface="Arial"/>
                <a:sym typeface="Arial"/>
              </a:rPr>
              <a:t>/home/miroslav/The/codix</a:t>
            </a:r>
            <a:endParaRPr kumimoji="0" sz="2100" b="0" i="0" u="none" strike="noStrike" kern="0" cap="none" spc="0" normalizeH="0" baseline="0" noProof="0">
              <a:ln>
                <a:noFill/>
              </a:ln>
              <a:solidFill>
                <a:srgbClr val="000000"/>
              </a:solidFill>
              <a:effectLst/>
              <a:uLnTx/>
              <a:uFillTx/>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64"/>
        <p:cNvGrpSpPr/>
        <p:nvPr/>
      </p:nvGrpSpPr>
      <p:grpSpPr>
        <a:xfrm>
          <a:off x="0" y="0"/>
          <a:ext cx="0" cy="0"/>
          <a:chOff x="0" y="0"/>
          <a:chExt cx="0" cy="0"/>
        </a:xfrm>
      </p:grpSpPr>
      <p:sp>
        <p:nvSpPr>
          <p:cNvPr id="665" name="Google Shape;665;gcbe6b07475_0_359"/>
          <p:cNvSpPr txBox="1"/>
          <p:nvPr/>
        </p:nvSpPr>
        <p:spPr>
          <a:xfrm>
            <a:off x="609600" y="704850"/>
            <a:ext cx="10972800" cy="1143000"/>
          </a:xfrm>
          <a:prstGeom prst="rect">
            <a:avLst/>
          </a:prstGeom>
          <a:noFill/>
          <a:ln>
            <a:noFill/>
          </a:ln>
        </p:spPr>
        <p:txBody>
          <a:bodyPr spcFirstLastPara="1" wrap="square" lIns="0" tIns="46800" rIns="0" bIns="0" anchor="b" anchorCtr="0">
            <a:noAutofit/>
          </a:bodyPr>
          <a:lstStyle/>
          <a:p>
            <a:pPr marL="0" marR="0" lvl="0" indent="0" algn="l" defTabSz="914400" rtl="0" eaLnBrk="1" fontAlgn="auto" latinLnBrk="0" hangingPunct="1">
              <a:lnSpc>
                <a:spcPct val="100000"/>
              </a:lnSpc>
              <a:spcBef>
                <a:spcPts val="0"/>
              </a:spcBef>
              <a:spcAft>
                <a:spcPts val="0"/>
              </a:spcAft>
              <a:buClr>
                <a:srgbClr val="04617B"/>
              </a:buClr>
              <a:buSzPts val="5000"/>
              <a:buFont typeface="Calibri"/>
              <a:buNone/>
              <a:tabLst/>
              <a:defRPr/>
            </a:pPr>
            <a:r>
              <a:rPr kumimoji="0" lang="en-US" sz="5000" b="0" i="0" u="none" strike="noStrike" kern="0" cap="none" spc="0" normalizeH="0" baseline="0" noProof="0">
                <a:ln>
                  <a:noFill/>
                </a:ln>
                <a:solidFill>
                  <a:srgbClr val="04617B"/>
                </a:solidFill>
                <a:effectLst/>
                <a:uLnTx/>
                <a:uFillTx/>
                <a:latin typeface="Calibri"/>
                <a:ea typeface="Calibri"/>
                <a:cs typeface="Calibri"/>
                <a:sym typeface="Calibri"/>
              </a:rPr>
              <a:t>Изтриване на файл</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666" name="Google Shape;666;gcbe6b07475_0_359"/>
          <p:cNvSpPr txBox="1"/>
          <p:nvPr/>
        </p:nvSpPr>
        <p:spPr>
          <a:xfrm>
            <a:off x="609600" y="1935162"/>
            <a:ext cx="10972800" cy="4389300"/>
          </a:xfrm>
          <a:prstGeom prst="rect">
            <a:avLst/>
          </a:prstGeom>
          <a:noFill/>
          <a:ln>
            <a:noFill/>
          </a:ln>
        </p:spPr>
        <p:txBody>
          <a:bodyPr spcFirstLastPara="1" wrap="square" lIns="90000" tIns="46800" rIns="90000" bIns="46800" anchor="t" anchorCtr="0">
            <a:noAutofit/>
          </a:bodyPr>
          <a:lstStyle/>
          <a:p>
            <a:pPr marL="273050" marR="0" lvl="0" indent="-266700" algn="l" defTabSz="914400" rtl="0" eaLnBrk="1" fontAlgn="auto" latinLnBrk="0" hangingPunct="1">
              <a:lnSpc>
                <a:spcPct val="80000"/>
              </a:lnSpc>
              <a:spcBef>
                <a:spcPts val="0"/>
              </a:spcBef>
              <a:spcAft>
                <a:spcPts val="0"/>
              </a:spcAft>
              <a:buClr>
                <a:srgbClr val="000000"/>
              </a:buClr>
              <a:buSzPts val="2800"/>
              <a:buFont typeface="Constantia"/>
              <a:buNone/>
              <a:tabLst/>
              <a:defRPr/>
            </a:pPr>
            <a:r>
              <a:rPr kumimoji="0" lang="en-US" sz="2800" b="0" i="0" u="none" strike="noStrike" kern="0" cap="none" spc="0" normalizeH="0" baseline="0" noProof="0">
                <a:ln>
                  <a:noFill/>
                </a:ln>
                <a:solidFill>
                  <a:srgbClr val="000000"/>
                </a:solidFill>
                <a:effectLst/>
                <a:uLnTx/>
                <a:uFillTx/>
                <a:latin typeface="Constantia"/>
                <a:ea typeface="Constantia"/>
                <a:cs typeface="Constantia"/>
                <a:sym typeface="Constantia"/>
              </a:rPr>
              <a:t>rm [flags] &lt;filename&gt;</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273050" marR="0" lvl="0" indent="-266700" algn="l" defTabSz="914400" rtl="0" eaLnBrk="1" fontAlgn="auto" latinLnBrk="0" hangingPunct="1">
              <a:lnSpc>
                <a:spcPct val="80000"/>
              </a:lnSpc>
              <a:spcBef>
                <a:spcPts val="700"/>
              </a:spcBef>
              <a:spcAft>
                <a:spcPts val="0"/>
              </a:spcAft>
              <a:buClr>
                <a:srgbClr val="0BD0D9"/>
              </a:buClr>
              <a:buSzPts val="2660"/>
              <a:buFont typeface="Noto Sans Symbols"/>
              <a:buChar char="⚫"/>
              <a:tabLst/>
              <a:defRPr/>
            </a:pPr>
            <a:r>
              <a:rPr kumimoji="0" lang="en-US" sz="2800" b="0" i="0" u="none" strike="noStrike" kern="0" cap="none" spc="0" normalizeH="0" baseline="0" noProof="0">
                <a:ln>
                  <a:noFill/>
                </a:ln>
                <a:solidFill>
                  <a:srgbClr val="000000"/>
                </a:solidFill>
                <a:effectLst/>
                <a:uLnTx/>
                <a:uFillTx/>
                <a:latin typeface="Constantia"/>
                <a:ea typeface="Constantia"/>
                <a:cs typeface="Constantia"/>
                <a:sym typeface="Constantia"/>
              </a:rPr>
              <a:t>Изтрива файла &lt;filename&gt;</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273050" marR="0" lvl="0" indent="-266700" algn="l" defTabSz="914400" rtl="0" eaLnBrk="1" fontAlgn="auto" latinLnBrk="0" hangingPunct="1">
              <a:lnSpc>
                <a:spcPct val="80000"/>
              </a:lnSpc>
              <a:spcBef>
                <a:spcPts val="700"/>
              </a:spcBef>
              <a:spcAft>
                <a:spcPts val="0"/>
              </a:spcAft>
              <a:buClr>
                <a:srgbClr val="0BD0D9"/>
              </a:buClr>
              <a:buSzPts val="2660"/>
              <a:buFont typeface="Noto Sans Symbols"/>
              <a:buChar char="⚫"/>
              <a:tabLst/>
              <a:defRPr/>
            </a:pPr>
            <a:r>
              <a:rPr kumimoji="0" lang="en-US" sz="2800" b="0" i="0" u="none" strike="noStrike" kern="0" cap="none" spc="0" normalizeH="0" baseline="0" noProof="0">
                <a:ln>
                  <a:noFill/>
                </a:ln>
                <a:solidFill>
                  <a:srgbClr val="000000"/>
                </a:solidFill>
                <a:effectLst/>
                <a:uLnTx/>
                <a:uFillTx/>
                <a:latin typeface="Constantia"/>
                <a:ea typeface="Constantia"/>
                <a:cs typeface="Constantia"/>
                <a:sym typeface="Constantia"/>
              </a:rPr>
              <a:t>Чрез wildcards могат да се изтриват &gt;1 файлове</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633412" marR="0" lvl="1" indent="-241300" algn="l" defTabSz="914400" rtl="0" eaLnBrk="1" fontAlgn="auto" latinLnBrk="0" hangingPunct="1">
              <a:lnSpc>
                <a:spcPct val="80000"/>
              </a:lnSpc>
              <a:spcBef>
                <a:spcPts val="600"/>
              </a:spcBef>
              <a:spcAft>
                <a:spcPts val="0"/>
              </a:spcAft>
              <a:buClr>
                <a:srgbClr val="0F6FC6"/>
              </a:buClr>
              <a:buSzPts val="2040"/>
              <a:buFont typeface="Noto Sans Symbols"/>
              <a:buChar char="⚫"/>
              <a:tabLst/>
              <a:defRPr/>
            </a:pPr>
            <a:r>
              <a:rPr kumimoji="0" lang="en-US" sz="2400" b="0" i="0" u="none" strike="noStrike" kern="0" cap="none" spc="0" normalizeH="0" baseline="0" noProof="0">
                <a:ln>
                  <a:noFill/>
                </a:ln>
                <a:solidFill>
                  <a:srgbClr val="000000"/>
                </a:solidFill>
                <a:effectLst/>
                <a:uLnTx/>
                <a:uFillTx/>
                <a:latin typeface="Constantia"/>
                <a:ea typeface="Constantia"/>
                <a:cs typeface="Constantia"/>
                <a:sym typeface="Constantia"/>
              </a:rPr>
              <a:t>rm * - изтрива всички файлове в текущата директория</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633412" marR="0" lvl="1" indent="-241300" algn="l" defTabSz="914400" rtl="0" eaLnBrk="1" fontAlgn="auto" latinLnBrk="0" hangingPunct="1">
              <a:lnSpc>
                <a:spcPct val="80000"/>
              </a:lnSpc>
              <a:spcBef>
                <a:spcPts val="600"/>
              </a:spcBef>
              <a:spcAft>
                <a:spcPts val="0"/>
              </a:spcAft>
              <a:buClr>
                <a:srgbClr val="0F6FC6"/>
              </a:buClr>
              <a:buSzPts val="2040"/>
              <a:buFont typeface="Noto Sans Symbols"/>
              <a:buChar char="⚫"/>
              <a:tabLst/>
              <a:defRPr/>
            </a:pPr>
            <a:r>
              <a:rPr kumimoji="0" lang="en-US" sz="2400" b="0" i="0" u="none" strike="noStrike" kern="0" cap="none" spc="0" normalizeH="0" baseline="0" noProof="0">
                <a:ln>
                  <a:noFill/>
                </a:ln>
                <a:solidFill>
                  <a:srgbClr val="000000"/>
                </a:solidFill>
                <a:effectLst/>
                <a:uLnTx/>
                <a:uFillTx/>
                <a:latin typeface="Constantia"/>
                <a:ea typeface="Constantia"/>
                <a:cs typeface="Constantia"/>
                <a:sym typeface="Constantia"/>
              </a:rPr>
              <a:t>rm *.jpg – изтрива всички .jpg файлове в текущата директория</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633412" marR="0" lvl="1" indent="-241300" algn="l" defTabSz="914400" rtl="0" eaLnBrk="1" fontAlgn="auto" latinLnBrk="0" hangingPunct="1">
              <a:lnSpc>
                <a:spcPct val="80000"/>
              </a:lnSpc>
              <a:spcBef>
                <a:spcPts val="600"/>
              </a:spcBef>
              <a:spcAft>
                <a:spcPts val="0"/>
              </a:spcAft>
              <a:buClr>
                <a:srgbClr val="0F6FC6"/>
              </a:buClr>
              <a:buSzPts val="2040"/>
              <a:buFont typeface="Noto Sans Symbols"/>
              <a:buChar char="⚫"/>
              <a:tabLst/>
              <a:defRPr/>
            </a:pPr>
            <a:r>
              <a:rPr kumimoji="0" lang="en-US" sz="2400" b="0" i="0" u="none" strike="noStrike" kern="0" cap="none" spc="0" normalizeH="0" baseline="0" noProof="0">
                <a:ln>
                  <a:noFill/>
                </a:ln>
                <a:solidFill>
                  <a:srgbClr val="000000"/>
                </a:solidFill>
                <a:effectLst/>
                <a:uLnTx/>
                <a:uFillTx/>
                <a:latin typeface="Constantia"/>
                <a:ea typeface="Constantia"/>
                <a:cs typeface="Constantia"/>
                <a:sym typeface="Constantia"/>
              </a:rPr>
              <a:t>rm -i filename – пита преди изтриване</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273050" marR="0" lvl="0" indent="-266700" algn="l" defTabSz="914400" rtl="0" eaLnBrk="1" fontAlgn="auto" latinLnBrk="0" hangingPunct="1">
              <a:lnSpc>
                <a:spcPct val="80000"/>
              </a:lnSpc>
              <a:spcBef>
                <a:spcPts val="700"/>
              </a:spcBef>
              <a:spcAft>
                <a:spcPts val="0"/>
              </a:spcAft>
              <a:buClr>
                <a:srgbClr val="0BD0D9"/>
              </a:buClr>
              <a:buSzPts val="2660"/>
              <a:buFont typeface="Noto Sans Symbols"/>
              <a:buChar char="⚫"/>
              <a:tabLst/>
              <a:defRPr/>
            </a:pPr>
            <a:r>
              <a:rPr kumimoji="0" lang="en-US" sz="2800" b="0" i="0" u="none" strike="noStrike" kern="0" cap="none" spc="0" normalizeH="0" baseline="0" noProof="0">
                <a:ln>
                  <a:noFill/>
                </a:ln>
                <a:solidFill>
                  <a:srgbClr val="000000"/>
                </a:solidFill>
                <a:effectLst/>
                <a:uLnTx/>
                <a:uFillTx/>
                <a:latin typeface="Constantia"/>
                <a:ea typeface="Constantia"/>
                <a:cs typeface="Constantia"/>
                <a:sym typeface="Constantia"/>
              </a:rPr>
              <a:t>Няма начин за възстановяване на изтрит файл</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pic>
        <p:nvPicPr>
          <p:cNvPr id="4" name="Picture 3">
            <a:extLst>
              <a:ext uri="{FF2B5EF4-FFF2-40B4-BE49-F238E27FC236}">
                <a16:creationId xmlns:a16="http://schemas.microsoft.com/office/drawing/2014/main" id="{A361E5E6-CAD7-438D-80B7-7AED96D342BC}"/>
              </a:ext>
            </a:extLst>
          </p:cNvPr>
          <p:cNvPicPr>
            <a:picLocks noChangeAspect="1"/>
          </p:cNvPicPr>
          <p:nvPr/>
        </p:nvPicPr>
        <p:blipFill>
          <a:blip r:embed="rId4"/>
          <a:stretch>
            <a:fillRect/>
          </a:stretch>
        </p:blipFill>
        <p:spPr>
          <a:xfrm>
            <a:off x="174317" y="100150"/>
            <a:ext cx="1314450" cy="8667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47"/>
        <p:cNvGrpSpPr/>
        <p:nvPr/>
      </p:nvGrpSpPr>
      <p:grpSpPr>
        <a:xfrm>
          <a:off x="0" y="0"/>
          <a:ext cx="0" cy="0"/>
          <a:chOff x="0" y="0"/>
          <a:chExt cx="0" cy="0"/>
        </a:xfrm>
      </p:grpSpPr>
      <p:pic>
        <p:nvPicPr>
          <p:cNvPr id="3" name="Picture 2">
            <a:extLst>
              <a:ext uri="{FF2B5EF4-FFF2-40B4-BE49-F238E27FC236}">
                <a16:creationId xmlns:a16="http://schemas.microsoft.com/office/drawing/2014/main" id="{8B777E10-633B-414E-A978-D5565076C4B8}"/>
              </a:ext>
            </a:extLst>
          </p:cNvPr>
          <p:cNvPicPr>
            <a:picLocks noChangeAspect="1"/>
          </p:cNvPicPr>
          <p:nvPr/>
        </p:nvPicPr>
        <p:blipFill>
          <a:blip r:embed="rId4"/>
          <a:stretch>
            <a:fillRect/>
          </a:stretch>
        </p:blipFill>
        <p:spPr>
          <a:xfrm>
            <a:off x="174317" y="100150"/>
            <a:ext cx="1314450" cy="866775"/>
          </a:xfrm>
          <a:prstGeom prst="rect">
            <a:avLst/>
          </a:prstGeom>
        </p:spPr>
      </p:pic>
      <p:sp>
        <p:nvSpPr>
          <p:cNvPr id="548" name="Google Shape;548;gce939cf3ae_0_243"/>
          <p:cNvSpPr txBox="1"/>
          <p:nvPr/>
        </p:nvSpPr>
        <p:spPr>
          <a:xfrm>
            <a:off x="609600" y="704850"/>
            <a:ext cx="10972800" cy="1143000"/>
          </a:xfrm>
          <a:prstGeom prst="rect">
            <a:avLst/>
          </a:prstGeom>
          <a:noFill/>
          <a:ln>
            <a:noFill/>
          </a:ln>
        </p:spPr>
        <p:txBody>
          <a:bodyPr spcFirstLastPara="1" wrap="square" lIns="0" tIns="46800" rIns="0" bIns="0" anchor="b" anchorCtr="0">
            <a:noAutofit/>
          </a:bodyPr>
          <a:lstStyle/>
          <a:p>
            <a:pPr marL="0" marR="0" lvl="0" indent="0" algn="l" defTabSz="914400" rtl="0" eaLnBrk="1" fontAlgn="auto" latinLnBrk="0" hangingPunct="1">
              <a:lnSpc>
                <a:spcPct val="100000"/>
              </a:lnSpc>
              <a:spcBef>
                <a:spcPts val="0"/>
              </a:spcBef>
              <a:spcAft>
                <a:spcPts val="0"/>
              </a:spcAft>
              <a:buClr>
                <a:srgbClr val="04617B"/>
              </a:buClr>
              <a:buSzPts val="5000"/>
              <a:buFont typeface="Calibri"/>
              <a:buNone/>
              <a:tabLst/>
              <a:defRPr/>
            </a:pPr>
            <a:r>
              <a:rPr kumimoji="0" lang="en-US" sz="5000" b="0" i="0" u="none" strike="noStrike" kern="0" cap="none" spc="0" normalizeH="0" baseline="0" noProof="0">
                <a:ln>
                  <a:noFill/>
                </a:ln>
                <a:solidFill>
                  <a:srgbClr val="04617B"/>
                </a:solidFill>
                <a:effectLst/>
                <a:uLnTx/>
                <a:uFillTx/>
                <a:latin typeface="Calibri"/>
                <a:ea typeface="Calibri"/>
                <a:cs typeface="Calibri"/>
                <a:sym typeface="Calibri"/>
              </a:rPr>
              <a:t>UNIX файлова система</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549" name="Google Shape;549;gce939cf3ae_0_243"/>
          <p:cNvSpPr txBox="1"/>
          <p:nvPr/>
        </p:nvSpPr>
        <p:spPr>
          <a:xfrm>
            <a:off x="609600" y="1935162"/>
            <a:ext cx="10972800" cy="4389300"/>
          </a:xfrm>
          <a:prstGeom prst="rect">
            <a:avLst/>
          </a:prstGeom>
          <a:noFill/>
          <a:ln>
            <a:noFill/>
          </a:ln>
        </p:spPr>
        <p:txBody>
          <a:bodyPr spcFirstLastPara="1" wrap="square" lIns="90000" tIns="46800" rIns="90000" bIns="46800" anchor="t" anchorCtr="0">
            <a:noAutofit/>
          </a:bodyPr>
          <a:lstStyle/>
          <a:p>
            <a:pPr marL="266700" marR="0" lvl="0" indent="-266700" algn="l" defTabSz="914400" rtl="0" eaLnBrk="1" fontAlgn="auto" latinLnBrk="0" hangingPunct="1">
              <a:lnSpc>
                <a:spcPct val="90000"/>
              </a:lnSpc>
              <a:spcBef>
                <a:spcPts val="0"/>
              </a:spcBef>
              <a:spcAft>
                <a:spcPts val="0"/>
              </a:spcAft>
              <a:buClr>
                <a:srgbClr val="0BD0D9"/>
              </a:buClr>
              <a:buSzPts val="2280"/>
              <a:buFont typeface="Noto Sans Symbols"/>
              <a:buChar char="⚫"/>
              <a:tabLst/>
              <a:defRPr/>
            </a:pPr>
            <a:r>
              <a:rPr kumimoji="0" lang="en-US" sz="2400" b="0" i="0" u="none" strike="noStrike" kern="0" cap="none" spc="0" normalizeH="0" baseline="0" noProof="0">
                <a:ln>
                  <a:noFill/>
                </a:ln>
                <a:solidFill>
                  <a:srgbClr val="000000"/>
                </a:solidFill>
                <a:effectLst/>
                <a:uLnTx/>
                <a:uFillTx/>
                <a:latin typeface="Constantia"/>
                <a:ea typeface="Constantia"/>
                <a:cs typeface="Constantia"/>
                <a:sym typeface="Constantia"/>
              </a:rPr>
              <a:t>За разлика от windows, UNIX има една глобална директория "root" /</a:t>
            </a:r>
            <a:br>
              <a:rPr kumimoji="0" lang="en-US" sz="2400" b="0" i="0" u="none" strike="noStrike" kern="0" cap="none" spc="0" normalizeH="0" baseline="0" noProof="0">
                <a:ln>
                  <a:noFill/>
                </a:ln>
                <a:solidFill>
                  <a:srgbClr val="000000"/>
                </a:solidFill>
                <a:effectLst/>
                <a:uLnTx/>
                <a:uFillTx/>
                <a:latin typeface="Constantia"/>
                <a:ea typeface="Constantia"/>
                <a:cs typeface="Constantia"/>
                <a:sym typeface="Constantia"/>
              </a:rPr>
            </a:br>
            <a:r>
              <a:rPr kumimoji="0" lang="en-US" sz="2400" b="0" i="0" u="none" strike="noStrike" kern="0" cap="none" spc="0" normalizeH="0" baseline="0" noProof="0">
                <a:ln>
                  <a:noFill/>
                </a:ln>
                <a:solidFill>
                  <a:srgbClr val="000000"/>
                </a:solidFill>
                <a:effectLst/>
                <a:uLnTx/>
                <a:uFillTx/>
                <a:latin typeface="Constantia"/>
                <a:ea typeface="Constantia"/>
                <a:cs typeface="Constantia"/>
                <a:sym typeface="Constantia"/>
              </a:rPr>
              <a:t>(вместо главна директория за всеки диск)</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266700" marR="0" lvl="0" indent="-266700" algn="l" defTabSz="914400" rtl="0" eaLnBrk="1" fontAlgn="auto" latinLnBrk="0" hangingPunct="1">
              <a:lnSpc>
                <a:spcPct val="90000"/>
              </a:lnSpc>
              <a:spcBef>
                <a:spcPts val="600"/>
              </a:spcBef>
              <a:spcAft>
                <a:spcPts val="0"/>
              </a:spcAft>
              <a:buClr>
                <a:srgbClr val="0BD0D9"/>
              </a:buClr>
              <a:buSzPts val="2280"/>
              <a:buFont typeface="Noto Sans Symbols"/>
              <a:buChar char="⚫"/>
              <a:tabLst/>
              <a:defRPr/>
            </a:pPr>
            <a:r>
              <a:rPr kumimoji="0" lang="en-US" sz="2400" b="0" i="0" u="none" strike="noStrike" kern="0" cap="none" spc="0" normalizeH="0" baseline="0" noProof="0">
                <a:ln>
                  <a:noFill/>
                </a:ln>
                <a:solidFill>
                  <a:srgbClr val="000000"/>
                </a:solidFill>
                <a:effectLst/>
                <a:uLnTx/>
                <a:uFillTx/>
                <a:latin typeface="Constantia"/>
                <a:ea typeface="Constantia"/>
                <a:cs typeface="Constantia"/>
                <a:sym typeface="Constantia"/>
              </a:rPr>
              <a:t>Всички файлове и директории са case sensitive</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633412" marR="0" lvl="1" indent="-241300" algn="l" defTabSz="914400" rtl="0" eaLnBrk="1" fontAlgn="auto" latinLnBrk="0" hangingPunct="1">
              <a:lnSpc>
                <a:spcPct val="90000"/>
              </a:lnSpc>
              <a:spcBef>
                <a:spcPts val="500"/>
              </a:spcBef>
              <a:spcAft>
                <a:spcPts val="0"/>
              </a:spcAft>
              <a:buClr>
                <a:srgbClr val="0F6FC6"/>
              </a:buClr>
              <a:buSzPts val="1785"/>
              <a:buFont typeface="Noto Sans Symbols"/>
              <a:buChar char="⚫"/>
              <a:tabLst/>
              <a:defRPr/>
            </a:pPr>
            <a:r>
              <a:rPr kumimoji="0" lang="en-US" sz="2100" b="0" i="0" u="none" strike="noStrike" kern="0" cap="none" spc="0" normalizeH="0" baseline="0" noProof="0">
                <a:ln>
                  <a:noFill/>
                </a:ln>
                <a:solidFill>
                  <a:srgbClr val="000000"/>
                </a:solidFill>
                <a:effectLst/>
                <a:uLnTx/>
                <a:uFillTx/>
                <a:latin typeface="Constantia"/>
                <a:ea typeface="Constantia"/>
                <a:cs typeface="Constantia"/>
                <a:sym typeface="Constantia"/>
              </a:rPr>
              <a:t>hello.txt != hEllO.tXt</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266700" marR="0" lvl="0" indent="-266700" algn="l" defTabSz="914400" rtl="0" eaLnBrk="1" fontAlgn="auto" latinLnBrk="0" hangingPunct="1">
              <a:lnSpc>
                <a:spcPct val="90000"/>
              </a:lnSpc>
              <a:spcBef>
                <a:spcPts val="600"/>
              </a:spcBef>
              <a:spcAft>
                <a:spcPts val="0"/>
              </a:spcAft>
              <a:buClr>
                <a:srgbClr val="0BD0D9"/>
              </a:buClr>
              <a:buSzPts val="2280"/>
              <a:buFont typeface="Noto Sans Symbols"/>
              <a:buChar char="⚫"/>
              <a:tabLst/>
              <a:defRPr/>
            </a:pPr>
            <a:r>
              <a:rPr kumimoji="0" lang="en-US" sz="2400" b="0" i="0" u="none" strike="noStrike" kern="0" cap="none" spc="0" normalizeH="0" baseline="0" noProof="0">
                <a:ln>
                  <a:noFill/>
                </a:ln>
                <a:solidFill>
                  <a:srgbClr val="000000"/>
                </a:solidFill>
                <a:effectLst/>
                <a:uLnTx/>
                <a:uFillTx/>
                <a:latin typeface="Constantia"/>
                <a:ea typeface="Constantia"/>
                <a:cs typeface="Constantia"/>
                <a:sym typeface="Constantia"/>
              </a:rPr>
              <a:t>Директориите са разделени с / вместо \ в windows</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633412" marR="0" lvl="1" indent="-241300" algn="l" defTabSz="914400" rtl="0" eaLnBrk="1" fontAlgn="auto" latinLnBrk="0" hangingPunct="1">
              <a:lnSpc>
                <a:spcPct val="90000"/>
              </a:lnSpc>
              <a:spcBef>
                <a:spcPts val="500"/>
              </a:spcBef>
              <a:spcAft>
                <a:spcPts val="0"/>
              </a:spcAft>
              <a:buClr>
                <a:srgbClr val="0F6FC6"/>
              </a:buClr>
              <a:buSzPts val="1785"/>
              <a:buFont typeface="Noto Sans Symbols"/>
              <a:buChar char="⚫"/>
              <a:tabLst/>
              <a:defRPr/>
            </a:pPr>
            <a:r>
              <a:rPr kumimoji="0" lang="en-US" sz="2100" b="0" i="0" u="none" strike="noStrike" kern="0" cap="none" spc="0" normalizeH="0" baseline="0" noProof="0">
                <a:ln>
                  <a:noFill/>
                </a:ln>
                <a:solidFill>
                  <a:srgbClr val="000000"/>
                </a:solidFill>
                <a:effectLst/>
                <a:uLnTx/>
                <a:uFillTx/>
                <a:latin typeface="Constantia"/>
                <a:ea typeface="Constantia"/>
                <a:cs typeface="Constantia"/>
                <a:sym typeface="Constantia"/>
              </a:rPr>
              <a:t>UNIX: /home/miroslav/Documents/SP/Lecture2/</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633412" marR="0" lvl="1" indent="-241300" algn="l" defTabSz="914400" rtl="0" eaLnBrk="1" fontAlgn="auto" latinLnBrk="0" hangingPunct="1">
              <a:lnSpc>
                <a:spcPct val="90000"/>
              </a:lnSpc>
              <a:spcBef>
                <a:spcPts val="500"/>
              </a:spcBef>
              <a:spcAft>
                <a:spcPts val="0"/>
              </a:spcAft>
              <a:buClr>
                <a:srgbClr val="0F6FC6"/>
              </a:buClr>
              <a:buSzPts val="1785"/>
              <a:buFont typeface="Noto Sans Symbols"/>
              <a:buChar char="⚫"/>
              <a:tabLst/>
              <a:defRPr/>
            </a:pPr>
            <a:r>
              <a:rPr kumimoji="0" lang="en-US" sz="2100" b="0" i="0" u="none" strike="noStrike" kern="0" cap="none" spc="0" normalizeH="0" baseline="0" noProof="0">
                <a:ln>
                  <a:noFill/>
                </a:ln>
                <a:solidFill>
                  <a:srgbClr val="000000"/>
                </a:solidFill>
                <a:effectLst/>
                <a:uLnTx/>
                <a:uFillTx/>
                <a:latin typeface="Constantia"/>
                <a:ea typeface="Constantia"/>
                <a:cs typeface="Constantia"/>
                <a:sym typeface="Constantia"/>
              </a:rPr>
              <a:t>Windows: D:\Documents\SP\Lecture2\</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266700" marR="0" lvl="0" indent="-266700" algn="l" defTabSz="914400" rtl="0" eaLnBrk="1" fontAlgn="auto" latinLnBrk="0" hangingPunct="1">
              <a:lnSpc>
                <a:spcPct val="90000"/>
              </a:lnSpc>
              <a:spcBef>
                <a:spcPts val="600"/>
              </a:spcBef>
              <a:spcAft>
                <a:spcPts val="0"/>
              </a:spcAft>
              <a:buClr>
                <a:srgbClr val="0BD0D9"/>
              </a:buClr>
              <a:buSzPts val="2280"/>
              <a:buFont typeface="Noto Sans Symbols"/>
              <a:buChar char="⚫"/>
              <a:tabLst/>
              <a:defRPr/>
            </a:pPr>
            <a:r>
              <a:rPr kumimoji="0" lang="en-US" sz="2400" b="0" i="0" u="none" strike="noStrike" kern="0" cap="none" spc="0" normalizeH="0" baseline="0" noProof="0">
                <a:ln>
                  <a:noFill/>
                </a:ln>
                <a:solidFill>
                  <a:srgbClr val="000000"/>
                </a:solidFill>
                <a:effectLst/>
                <a:uLnTx/>
                <a:uFillTx/>
                <a:latin typeface="Constantia"/>
                <a:ea typeface="Constantia"/>
                <a:cs typeface="Constantia"/>
                <a:sym typeface="Constantia"/>
              </a:rPr>
              <a:t>"Hidden" файлове започват с ".": .gimp</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266700" marR="0" lvl="0" indent="-266700" algn="l" defTabSz="914400" rtl="0" eaLnBrk="1" fontAlgn="auto" latinLnBrk="0" hangingPunct="1">
              <a:lnSpc>
                <a:spcPct val="90000"/>
              </a:lnSpc>
              <a:spcBef>
                <a:spcPts val="600"/>
              </a:spcBef>
              <a:spcAft>
                <a:spcPts val="0"/>
              </a:spcAft>
              <a:buClr>
                <a:srgbClr val="0BD0D9"/>
              </a:buClr>
              <a:buSzPts val="2280"/>
              <a:buFont typeface="Noto Sans Symbols"/>
              <a:buChar char="⚫"/>
              <a:tabLst/>
              <a:defRPr/>
            </a:pPr>
            <a:r>
              <a:rPr kumimoji="0" lang="en-US" sz="2400" b="0" i="0" u="none" strike="noStrike" kern="0" cap="none" spc="0" normalizeH="0" baseline="0" noProof="0">
                <a:ln>
                  <a:noFill/>
                </a:ln>
                <a:solidFill>
                  <a:srgbClr val="000000"/>
                </a:solidFill>
                <a:effectLst/>
                <a:uLnTx/>
                <a:uFillTx/>
                <a:latin typeface="Constantia"/>
                <a:ea typeface="Constantia"/>
                <a:cs typeface="Constantia"/>
                <a:sym typeface="Constantia"/>
              </a:rPr>
              <a:t>Нека видим директориите в root directory</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71"/>
        <p:cNvGrpSpPr/>
        <p:nvPr/>
      </p:nvGrpSpPr>
      <p:grpSpPr>
        <a:xfrm>
          <a:off x="0" y="0"/>
          <a:ext cx="0" cy="0"/>
          <a:chOff x="0" y="0"/>
          <a:chExt cx="0" cy="0"/>
        </a:xfrm>
      </p:grpSpPr>
      <p:sp>
        <p:nvSpPr>
          <p:cNvPr id="672" name="Google Shape;672;gcbe6b07475_0_365"/>
          <p:cNvSpPr txBox="1"/>
          <p:nvPr/>
        </p:nvSpPr>
        <p:spPr>
          <a:xfrm>
            <a:off x="609600" y="704850"/>
            <a:ext cx="10972800" cy="1143000"/>
          </a:xfrm>
          <a:prstGeom prst="rect">
            <a:avLst/>
          </a:prstGeom>
          <a:noFill/>
          <a:ln>
            <a:noFill/>
          </a:ln>
        </p:spPr>
        <p:txBody>
          <a:bodyPr spcFirstLastPara="1" wrap="square" lIns="0" tIns="46800" rIns="0" bIns="0" anchor="b" anchorCtr="0">
            <a:noAutofit/>
          </a:bodyPr>
          <a:lstStyle/>
          <a:p>
            <a:pPr marL="0" marR="0" lvl="0" indent="0" algn="l" defTabSz="914400" rtl="0" eaLnBrk="1" fontAlgn="auto" latinLnBrk="0" hangingPunct="1">
              <a:lnSpc>
                <a:spcPct val="100000"/>
              </a:lnSpc>
              <a:spcBef>
                <a:spcPts val="0"/>
              </a:spcBef>
              <a:spcAft>
                <a:spcPts val="0"/>
              </a:spcAft>
              <a:buClr>
                <a:srgbClr val="04617B"/>
              </a:buClr>
              <a:buSzPts val="5000"/>
              <a:buFont typeface="Calibri"/>
              <a:buNone/>
              <a:tabLst/>
              <a:defRPr/>
            </a:pPr>
            <a:r>
              <a:rPr kumimoji="0" lang="en-US" sz="5000" b="0" i="0" u="none" strike="noStrike" kern="0" cap="none" spc="0" normalizeH="0" baseline="0" noProof="0">
                <a:ln>
                  <a:noFill/>
                </a:ln>
                <a:solidFill>
                  <a:srgbClr val="04617B"/>
                </a:solidFill>
                <a:effectLst/>
                <a:uLnTx/>
                <a:uFillTx/>
                <a:latin typeface="Calibri"/>
                <a:ea typeface="Calibri"/>
                <a:cs typeface="Calibri"/>
                <a:sym typeface="Calibri"/>
              </a:rPr>
              <a:t>Изтриване на директория</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673" name="Google Shape;673;gcbe6b07475_0_365"/>
          <p:cNvSpPr txBox="1"/>
          <p:nvPr/>
        </p:nvSpPr>
        <p:spPr>
          <a:xfrm>
            <a:off x="609600" y="1935162"/>
            <a:ext cx="10972800" cy="4389300"/>
          </a:xfrm>
          <a:prstGeom prst="rect">
            <a:avLst/>
          </a:prstGeom>
          <a:noFill/>
          <a:ln>
            <a:noFill/>
          </a:ln>
        </p:spPr>
        <p:txBody>
          <a:bodyPr spcFirstLastPara="1" wrap="square" lIns="90000" tIns="46800" rIns="90000" bIns="46800" anchor="t" anchorCtr="0">
            <a:noAutofit/>
          </a:bodyPr>
          <a:lstStyle/>
          <a:p>
            <a:pPr marL="273050" marR="0" lvl="0" indent="-266700" algn="l" defTabSz="914400" rtl="0" eaLnBrk="1" fontAlgn="auto" latinLnBrk="0" hangingPunct="1">
              <a:lnSpc>
                <a:spcPct val="100000"/>
              </a:lnSpc>
              <a:spcBef>
                <a:spcPts val="0"/>
              </a:spcBef>
              <a:spcAft>
                <a:spcPts val="0"/>
              </a:spcAft>
              <a:buClr>
                <a:srgbClr val="000000"/>
              </a:buClr>
              <a:buSzPts val="2600"/>
              <a:buFont typeface="Constantia"/>
              <a:buNone/>
              <a:tabLst/>
              <a:defRPr/>
            </a:pPr>
            <a:r>
              <a:rPr kumimoji="0" lang="en-US" sz="2600" b="0" i="0" u="none" strike="noStrike" kern="0" cap="none" spc="0" normalizeH="0" baseline="0" noProof="0">
                <a:ln>
                  <a:noFill/>
                </a:ln>
                <a:solidFill>
                  <a:srgbClr val="000000"/>
                </a:solidFill>
                <a:effectLst/>
                <a:uLnTx/>
                <a:uFillTx/>
                <a:latin typeface="Constantia"/>
                <a:ea typeface="Constantia"/>
                <a:cs typeface="Constantia"/>
                <a:sym typeface="Constantia"/>
              </a:rPr>
              <a:t>rmdir [flags] &lt;directory&gt;</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273050" marR="0" lvl="0" indent="-266700" algn="l" defTabSz="914400" rtl="0" eaLnBrk="1" fontAlgn="auto" latinLnBrk="0" hangingPunct="1">
              <a:lnSpc>
                <a:spcPct val="100000"/>
              </a:lnSpc>
              <a:spcBef>
                <a:spcPts val="600"/>
              </a:spcBef>
              <a:spcAft>
                <a:spcPts val="0"/>
              </a:spcAft>
              <a:buClr>
                <a:srgbClr val="0BD0D9"/>
              </a:buClr>
              <a:buSzPts val="2470"/>
              <a:buFont typeface="Noto Sans Symbols"/>
              <a:buChar char="⚫"/>
              <a:tabLst/>
              <a:defRPr/>
            </a:pPr>
            <a:r>
              <a:rPr kumimoji="0" lang="en-US" sz="2600" b="0" i="0" u="none" strike="noStrike" kern="0" cap="none" spc="0" normalizeH="0" baseline="0" noProof="0">
                <a:ln>
                  <a:noFill/>
                </a:ln>
                <a:solidFill>
                  <a:srgbClr val="000000"/>
                </a:solidFill>
                <a:effectLst/>
                <a:uLnTx/>
                <a:uFillTx/>
                <a:latin typeface="Constantia"/>
                <a:ea typeface="Constantia"/>
                <a:cs typeface="Constantia"/>
                <a:sym typeface="Constantia"/>
              </a:rPr>
              <a:t>Изтрива празна директория</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273050" marR="0" lvl="0" indent="-266700" algn="l" defTabSz="914400" rtl="0" eaLnBrk="1" fontAlgn="auto" latinLnBrk="0" hangingPunct="1">
              <a:lnSpc>
                <a:spcPct val="100000"/>
              </a:lnSpc>
              <a:spcBef>
                <a:spcPts val="600"/>
              </a:spcBef>
              <a:spcAft>
                <a:spcPts val="0"/>
              </a:spcAft>
              <a:buClr>
                <a:srgbClr val="0BD0D9"/>
              </a:buClr>
              <a:buSzPts val="2470"/>
              <a:buFont typeface="Noto Sans Symbols"/>
              <a:buChar char="⚫"/>
              <a:tabLst/>
              <a:defRPr/>
            </a:pPr>
            <a:r>
              <a:rPr kumimoji="0" lang="en-US" sz="2600" b="0" i="0" u="none" strike="noStrike" kern="0" cap="none" spc="0" normalizeH="0" baseline="0" noProof="0">
                <a:ln>
                  <a:noFill/>
                </a:ln>
                <a:solidFill>
                  <a:srgbClr val="000000"/>
                </a:solidFill>
                <a:effectLst/>
                <a:uLnTx/>
                <a:uFillTx/>
                <a:latin typeface="Constantia"/>
                <a:ea typeface="Constantia"/>
                <a:cs typeface="Constantia"/>
                <a:sym typeface="Constantia"/>
              </a:rPr>
              <a:t>Генерира грешка, ако директорията не е празна.</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273050" marR="0" lvl="0" indent="-266700" algn="l" defTabSz="914400" rtl="0" eaLnBrk="1" fontAlgn="auto" latinLnBrk="0" hangingPunct="1">
              <a:lnSpc>
                <a:spcPct val="100000"/>
              </a:lnSpc>
              <a:spcBef>
                <a:spcPts val="600"/>
              </a:spcBef>
              <a:spcAft>
                <a:spcPts val="0"/>
              </a:spcAft>
              <a:buClr>
                <a:srgbClr val="0BD0D9"/>
              </a:buClr>
              <a:buSzPts val="2470"/>
              <a:buFont typeface="Noto Sans Symbols"/>
              <a:buChar char="⚫"/>
              <a:tabLst/>
              <a:defRPr/>
            </a:pPr>
            <a:r>
              <a:rPr kumimoji="0" lang="en-US" sz="2600" b="0" i="0" u="none" strike="noStrike" kern="0" cap="none" spc="0" normalizeH="0" baseline="0" noProof="0">
                <a:ln>
                  <a:noFill/>
                </a:ln>
                <a:solidFill>
                  <a:srgbClr val="000000"/>
                </a:solidFill>
                <a:effectLst/>
                <a:uLnTx/>
                <a:uFillTx/>
                <a:latin typeface="Constantia"/>
                <a:ea typeface="Constantia"/>
                <a:cs typeface="Constantia"/>
                <a:sym typeface="Constantia"/>
              </a:rPr>
              <a:t>За да изтрием директория и всички нейни поддиректории използваме rm с флаг -r (for recursive)</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273050" marR="0" lvl="0" indent="-266700" algn="ctr" defTabSz="914400" rtl="0" eaLnBrk="1" fontAlgn="auto" latinLnBrk="0" hangingPunct="1">
              <a:lnSpc>
                <a:spcPct val="100000"/>
              </a:lnSpc>
              <a:spcBef>
                <a:spcPts val="600"/>
              </a:spcBef>
              <a:spcAft>
                <a:spcPts val="0"/>
              </a:spcAft>
              <a:buClr>
                <a:srgbClr val="000000"/>
              </a:buClr>
              <a:buSzPts val="2600"/>
              <a:buFont typeface="Constantia"/>
              <a:buNone/>
              <a:tabLst/>
              <a:defRPr/>
            </a:pPr>
            <a:r>
              <a:rPr kumimoji="0" lang="en-US" sz="2600" b="0" i="0" u="none" strike="noStrike" kern="0" cap="none" spc="0" normalizeH="0" baseline="0" noProof="0">
                <a:ln>
                  <a:noFill/>
                </a:ln>
                <a:solidFill>
                  <a:srgbClr val="000000"/>
                </a:solidFill>
                <a:effectLst/>
                <a:uLnTx/>
                <a:uFillTx/>
                <a:latin typeface="Constantia"/>
                <a:ea typeface="Constantia"/>
                <a:cs typeface="Constantia"/>
                <a:sym typeface="Constantia"/>
              </a:rPr>
              <a:t>rm -r /home/daniela/temp</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pic>
        <p:nvPicPr>
          <p:cNvPr id="4" name="Picture 3">
            <a:extLst>
              <a:ext uri="{FF2B5EF4-FFF2-40B4-BE49-F238E27FC236}">
                <a16:creationId xmlns:a16="http://schemas.microsoft.com/office/drawing/2014/main" id="{E6351BC6-4744-4DF5-85DE-C8B7D0BFC7FD}"/>
              </a:ext>
            </a:extLst>
          </p:cNvPr>
          <p:cNvPicPr>
            <a:picLocks noChangeAspect="1"/>
          </p:cNvPicPr>
          <p:nvPr/>
        </p:nvPicPr>
        <p:blipFill>
          <a:blip r:embed="rId4"/>
          <a:stretch>
            <a:fillRect/>
          </a:stretch>
        </p:blipFill>
        <p:spPr>
          <a:xfrm>
            <a:off x="174317" y="100150"/>
            <a:ext cx="1314450" cy="86677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78"/>
        <p:cNvGrpSpPr/>
        <p:nvPr/>
      </p:nvGrpSpPr>
      <p:grpSpPr>
        <a:xfrm>
          <a:off x="0" y="0"/>
          <a:ext cx="0" cy="0"/>
          <a:chOff x="0" y="0"/>
          <a:chExt cx="0" cy="0"/>
        </a:xfrm>
      </p:grpSpPr>
      <p:sp>
        <p:nvSpPr>
          <p:cNvPr id="679" name="Google Shape;679;gcbe6b07475_0_371"/>
          <p:cNvSpPr txBox="1"/>
          <p:nvPr/>
        </p:nvSpPr>
        <p:spPr>
          <a:xfrm>
            <a:off x="609600" y="704850"/>
            <a:ext cx="10972800" cy="1143000"/>
          </a:xfrm>
          <a:prstGeom prst="rect">
            <a:avLst/>
          </a:prstGeom>
          <a:noFill/>
          <a:ln>
            <a:noFill/>
          </a:ln>
        </p:spPr>
        <p:txBody>
          <a:bodyPr spcFirstLastPara="1" wrap="square" lIns="0" tIns="46800" rIns="0" bIns="0" anchor="b" anchorCtr="0">
            <a:noAutofit/>
          </a:bodyPr>
          <a:lstStyle/>
          <a:p>
            <a:pPr marL="0" marR="0" lvl="0" indent="0" algn="l" defTabSz="914400" rtl="0" eaLnBrk="1" fontAlgn="auto" latinLnBrk="0" hangingPunct="1">
              <a:lnSpc>
                <a:spcPct val="100000"/>
              </a:lnSpc>
              <a:spcBef>
                <a:spcPts val="0"/>
              </a:spcBef>
              <a:spcAft>
                <a:spcPts val="0"/>
              </a:spcAft>
              <a:buClr>
                <a:srgbClr val="04617B"/>
              </a:buClr>
              <a:buSzPts val="5000"/>
              <a:buFont typeface="Calibri"/>
              <a:buNone/>
              <a:tabLst/>
              <a:defRPr/>
            </a:pPr>
            <a:r>
              <a:rPr kumimoji="0" lang="en-US" sz="5000" b="0" i="0" u="none" strike="noStrike" kern="0" cap="none" spc="0" normalizeH="0" baseline="0" noProof="0">
                <a:ln>
                  <a:noFill/>
                </a:ln>
                <a:solidFill>
                  <a:srgbClr val="04617B"/>
                </a:solidFill>
                <a:effectLst/>
                <a:uLnTx/>
                <a:uFillTx/>
                <a:latin typeface="Calibri"/>
                <a:ea typeface="Calibri"/>
                <a:cs typeface="Calibri"/>
                <a:sym typeface="Calibri"/>
              </a:rPr>
              <a:t>Копиране на файл</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680" name="Google Shape;680;gcbe6b07475_0_371"/>
          <p:cNvSpPr txBox="1"/>
          <p:nvPr/>
        </p:nvSpPr>
        <p:spPr>
          <a:xfrm>
            <a:off x="609600" y="1935162"/>
            <a:ext cx="10972800" cy="4389300"/>
          </a:xfrm>
          <a:prstGeom prst="rect">
            <a:avLst/>
          </a:prstGeom>
          <a:noFill/>
          <a:ln>
            <a:noFill/>
          </a:ln>
        </p:spPr>
        <p:txBody>
          <a:bodyPr spcFirstLastPara="1" wrap="square" lIns="90000" tIns="46800" rIns="90000" bIns="46800" anchor="t" anchorCtr="0">
            <a:noAutofit/>
          </a:bodyPr>
          <a:lstStyle/>
          <a:p>
            <a:pPr marL="273050" marR="0" lvl="0" indent="-266700" algn="l" defTabSz="914400" rtl="0" eaLnBrk="1" fontAlgn="auto" latinLnBrk="0" hangingPunct="1">
              <a:lnSpc>
                <a:spcPct val="100000"/>
              </a:lnSpc>
              <a:spcBef>
                <a:spcPts val="0"/>
              </a:spcBef>
              <a:spcAft>
                <a:spcPts val="0"/>
              </a:spcAft>
              <a:buClr>
                <a:srgbClr val="000000"/>
              </a:buClr>
              <a:buSzPts val="2800"/>
              <a:buFont typeface="Constantia"/>
              <a:buNone/>
              <a:tabLst/>
              <a:defRPr/>
            </a:pPr>
            <a:r>
              <a:rPr kumimoji="0" lang="en-US" sz="2800" b="0" i="0" u="none" strike="noStrike" kern="0" cap="none" spc="0" normalizeH="0" baseline="0" noProof="0">
                <a:ln>
                  <a:noFill/>
                </a:ln>
                <a:solidFill>
                  <a:srgbClr val="000000"/>
                </a:solidFill>
                <a:effectLst/>
                <a:uLnTx/>
                <a:uFillTx/>
                <a:latin typeface="Constantia"/>
                <a:ea typeface="Constantia"/>
                <a:cs typeface="Constantia"/>
                <a:sym typeface="Constantia"/>
              </a:rPr>
              <a:t>cp [flags] &lt;file&gt; &lt;destination&gt;</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273050" marR="0" lvl="0" indent="-266700" algn="l" defTabSz="914400" rtl="0" eaLnBrk="1" fontAlgn="auto" latinLnBrk="0" hangingPunct="1">
              <a:lnSpc>
                <a:spcPct val="100000"/>
              </a:lnSpc>
              <a:spcBef>
                <a:spcPts val="700"/>
              </a:spcBef>
              <a:spcAft>
                <a:spcPts val="0"/>
              </a:spcAft>
              <a:buClr>
                <a:srgbClr val="0BD0D9"/>
              </a:buClr>
              <a:buSzPts val="2660"/>
              <a:buFont typeface="Noto Sans Symbols"/>
              <a:buChar char="⚫"/>
              <a:tabLst/>
              <a:defRPr/>
            </a:pPr>
            <a:r>
              <a:rPr kumimoji="0" lang="en-US" sz="2800" b="0" i="0" u="none" strike="noStrike" kern="0" cap="none" spc="0" normalizeH="0" baseline="0" noProof="0">
                <a:ln>
                  <a:noFill/>
                </a:ln>
                <a:solidFill>
                  <a:srgbClr val="000000"/>
                </a:solidFill>
                <a:effectLst/>
                <a:uLnTx/>
                <a:uFillTx/>
                <a:latin typeface="Constantia"/>
                <a:ea typeface="Constantia"/>
                <a:cs typeface="Constantia"/>
                <a:sym typeface="Constantia"/>
              </a:rPr>
              <a:t>Копира файл от едно място на друго</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273050" marR="0" lvl="0" indent="-266700" algn="l" defTabSz="914400" rtl="0" eaLnBrk="1" fontAlgn="auto" latinLnBrk="0" hangingPunct="1">
              <a:lnSpc>
                <a:spcPct val="100000"/>
              </a:lnSpc>
              <a:spcBef>
                <a:spcPts val="700"/>
              </a:spcBef>
              <a:spcAft>
                <a:spcPts val="0"/>
              </a:spcAft>
              <a:buClr>
                <a:srgbClr val="0BD0D9"/>
              </a:buClr>
              <a:buSzPts val="2660"/>
              <a:buFont typeface="Noto Sans Symbols"/>
              <a:buChar char="⚫"/>
              <a:tabLst/>
              <a:defRPr/>
            </a:pPr>
            <a:r>
              <a:rPr kumimoji="0" lang="en-US" sz="2800" b="0" i="0" u="none" strike="noStrike" kern="0" cap="none" spc="0" normalizeH="0" baseline="0" noProof="0">
                <a:ln>
                  <a:noFill/>
                </a:ln>
                <a:solidFill>
                  <a:srgbClr val="000000"/>
                </a:solidFill>
                <a:effectLst/>
                <a:uLnTx/>
                <a:uFillTx/>
                <a:latin typeface="Constantia"/>
                <a:ea typeface="Constantia"/>
                <a:cs typeface="Constantia"/>
                <a:sym typeface="Constantia"/>
              </a:rPr>
              <a:t>За копиране на повече файлове, се ползва wildcards (such as *)</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273050" marR="0" lvl="0" indent="-266700" algn="l" defTabSz="914400" rtl="0" eaLnBrk="1" fontAlgn="auto" latinLnBrk="0" hangingPunct="1">
              <a:lnSpc>
                <a:spcPct val="100000"/>
              </a:lnSpc>
              <a:spcBef>
                <a:spcPts val="700"/>
              </a:spcBef>
              <a:spcAft>
                <a:spcPts val="0"/>
              </a:spcAft>
              <a:buClr>
                <a:srgbClr val="0BD0D9"/>
              </a:buClr>
              <a:buSzPts val="2660"/>
              <a:buFont typeface="Noto Sans Symbols"/>
              <a:buChar char="⚫"/>
              <a:tabLst/>
              <a:defRPr/>
            </a:pPr>
            <a:r>
              <a:rPr kumimoji="0" lang="en-US" sz="2800" b="0" i="0" u="none" strike="noStrike" kern="0" cap="none" spc="0" normalizeH="0" baseline="0" noProof="0">
                <a:ln>
                  <a:noFill/>
                </a:ln>
                <a:solidFill>
                  <a:srgbClr val="000000"/>
                </a:solidFill>
                <a:effectLst/>
                <a:uLnTx/>
                <a:uFillTx/>
                <a:latin typeface="Constantia"/>
                <a:ea typeface="Constantia"/>
                <a:cs typeface="Constantia"/>
                <a:sym typeface="Constantia"/>
              </a:rPr>
              <a:t>За копиране на директория се ползва</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273050" marR="0" lvl="0" indent="-266700" algn="ctr" defTabSz="914400" rtl="0" eaLnBrk="1" fontAlgn="auto" latinLnBrk="0" hangingPunct="1">
              <a:lnSpc>
                <a:spcPct val="100000"/>
              </a:lnSpc>
              <a:spcBef>
                <a:spcPts val="700"/>
              </a:spcBef>
              <a:spcAft>
                <a:spcPts val="0"/>
              </a:spcAft>
              <a:buClr>
                <a:srgbClr val="000000"/>
              </a:buClr>
              <a:buSzPts val="2800"/>
              <a:buFont typeface="Constantia"/>
              <a:buNone/>
              <a:tabLst/>
              <a:defRPr/>
            </a:pPr>
            <a:r>
              <a:rPr kumimoji="0" lang="en-US" sz="2800" b="0" i="0" u="none" strike="noStrike" kern="0" cap="none" spc="0" normalizeH="0" baseline="0" noProof="0">
                <a:ln>
                  <a:noFill/>
                </a:ln>
                <a:solidFill>
                  <a:srgbClr val="000000"/>
                </a:solidFill>
                <a:effectLst/>
                <a:uLnTx/>
                <a:uFillTx/>
                <a:latin typeface="Constantia"/>
                <a:ea typeface="Constantia"/>
                <a:cs typeface="Constantia"/>
                <a:sym typeface="Constantia"/>
              </a:rPr>
              <a:t>cp -r &lt;src&gt; &lt;dest&gt;</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273050" marR="0" lvl="0" indent="-266700" algn="l" defTabSz="914400" rtl="0" eaLnBrk="1" fontAlgn="auto" latinLnBrk="0" hangingPunct="1">
              <a:lnSpc>
                <a:spcPct val="100000"/>
              </a:lnSpc>
              <a:spcBef>
                <a:spcPts val="700"/>
              </a:spcBef>
              <a:spcAft>
                <a:spcPts val="0"/>
              </a:spcAft>
              <a:buClr>
                <a:srgbClr val="0BD0D9"/>
              </a:buClr>
              <a:buSzPts val="2660"/>
              <a:buFont typeface="Noto Sans Symbols"/>
              <a:buChar char="⚫"/>
              <a:tabLst/>
              <a:defRPr/>
            </a:pPr>
            <a:r>
              <a:rPr kumimoji="0" lang="en-US" sz="2800" b="0" i="0" u="none" strike="noStrike" kern="0" cap="none" spc="0" normalizeH="0" baseline="0" noProof="0">
                <a:ln>
                  <a:noFill/>
                </a:ln>
                <a:solidFill>
                  <a:srgbClr val="000000"/>
                </a:solidFill>
                <a:effectLst/>
                <a:uLnTx/>
                <a:uFillTx/>
                <a:latin typeface="Constantia"/>
                <a:ea typeface="Constantia"/>
                <a:cs typeface="Constantia"/>
                <a:sym typeface="Constantia"/>
              </a:rPr>
              <a:t>Пример:</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639762" marR="0" lvl="1" indent="-239712" algn="l" defTabSz="914400" rtl="0" eaLnBrk="1" fontAlgn="auto" latinLnBrk="0" hangingPunct="1">
              <a:lnSpc>
                <a:spcPct val="100000"/>
              </a:lnSpc>
              <a:spcBef>
                <a:spcPts val="600"/>
              </a:spcBef>
              <a:spcAft>
                <a:spcPts val="0"/>
              </a:spcAft>
              <a:buClr>
                <a:srgbClr val="000000"/>
              </a:buClr>
              <a:buSzPts val="2400"/>
              <a:buFont typeface="Constantia"/>
              <a:buNone/>
              <a:tabLst/>
              <a:defRPr/>
            </a:pPr>
            <a:r>
              <a:rPr kumimoji="0" lang="en-US" sz="2400" b="0" i="0" u="none" strike="noStrike" kern="0" cap="none" spc="0" normalizeH="0" baseline="0" noProof="0">
                <a:ln>
                  <a:noFill/>
                </a:ln>
                <a:solidFill>
                  <a:srgbClr val="000000"/>
                </a:solidFill>
                <a:effectLst/>
                <a:uLnTx/>
                <a:uFillTx/>
                <a:latin typeface="Constantia"/>
                <a:ea typeface="Constantia"/>
                <a:cs typeface="Constantia"/>
                <a:sym typeface="Constantia"/>
              </a:rPr>
              <a:t>cp *.mp3 /Music/ - копира всички .mp3 файлове от текущата директория в /home/&lt;username&gt;/Music/</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pic>
        <p:nvPicPr>
          <p:cNvPr id="4" name="Picture 3">
            <a:extLst>
              <a:ext uri="{FF2B5EF4-FFF2-40B4-BE49-F238E27FC236}">
                <a16:creationId xmlns:a16="http://schemas.microsoft.com/office/drawing/2014/main" id="{1AC69EA9-482D-4718-B9FA-6B4B7914688B}"/>
              </a:ext>
            </a:extLst>
          </p:cNvPr>
          <p:cNvPicPr>
            <a:picLocks noChangeAspect="1"/>
          </p:cNvPicPr>
          <p:nvPr/>
        </p:nvPicPr>
        <p:blipFill>
          <a:blip r:embed="rId4"/>
          <a:stretch>
            <a:fillRect/>
          </a:stretch>
        </p:blipFill>
        <p:spPr>
          <a:xfrm>
            <a:off x="174317" y="100150"/>
            <a:ext cx="1314450" cy="86677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85"/>
        <p:cNvGrpSpPr/>
        <p:nvPr/>
      </p:nvGrpSpPr>
      <p:grpSpPr>
        <a:xfrm>
          <a:off x="0" y="0"/>
          <a:ext cx="0" cy="0"/>
          <a:chOff x="0" y="0"/>
          <a:chExt cx="0" cy="0"/>
        </a:xfrm>
      </p:grpSpPr>
      <p:sp>
        <p:nvSpPr>
          <p:cNvPr id="686" name="Google Shape;686;gcbe6b07475_0_377"/>
          <p:cNvSpPr txBox="1"/>
          <p:nvPr/>
        </p:nvSpPr>
        <p:spPr>
          <a:xfrm>
            <a:off x="609600" y="704850"/>
            <a:ext cx="10972800" cy="1143000"/>
          </a:xfrm>
          <a:prstGeom prst="rect">
            <a:avLst/>
          </a:prstGeom>
          <a:noFill/>
          <a:ln>
            <a:noFill/>
          </a:ln>
        </p:spPr>
        <p:txBody>
          <a:bodyPr spcFirstLastPara="1" wrap="square" lIns="0" tIns="46800" rIns="0" bIns="0" anchor="b" anchorCtr="0">
            <a:noAutofit/>
          </a:bodyPr>
          <a:lstStyle/>
          <a:p>
            <a:pPr marL="0" marR="0" lvl="0" indent="0" algn="l" defTabSz="914400" rtl="0" eaLnBrk="1" fontAlgn="auto" latinLnBrk="0" hangingPunct="1">
              <a:lnSpc>
                <a:spcPct val="100000"/>
              </a:lnSpc>
              <a:spcBef>
                <a:spcPts val="0"/>
              </a:spcBef>
              <a:spcAft>
                <a:spcPts val="0"/>
              </a:spcAft>
              <a:buClr>
                <a:srgbClr val="04617B"/>
              </a:buClr>
              <a:buSzPts val="5000"/>
              <a:buFont typeface="Calibri"/>
              <a:buNone/>
              <a:tabLst/>
              <a:defRPr/>
            </a:pPr>
            <a:r>
              <a:rPr kumimoji="0" lang="en-US" sz="5000" b="0" i="0" u="none" strike="noStrike" kern="0" cap="none" spc="0" normalizeH="0" baseline="0" noProof="0">
                <a:ln>
                  <a:noFill/>
                </a:ln>
                <a:solidFill>
                  <a:srgbClr val="04617B"/>
                </a:solidFill>
                <a:effectLst/>
                <a:uLnTx/>
                <a:uFillTx/>
                <a:latin typeface="Calibri"/>
                <a:ea typeface="Calibri"/>
                <a:cs typeface="Calibri"/>
                <a:sym typeface="Calibri"/>
              </a:rPr>
              <a:t>Преместване на файлове</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687" name="Google Shape;687;gcbe6b07475_0_377"/>
          <p:cNvSpPr txBox="1"/>
          <p:nvPr/>
        </p:nvSpPr>
        <p:spPr>
          <a:xfrm>
            <a:off x="609600" y="1935162"/>
            <a:ext cx="10972800" cy="4389300"/>
          </a:xfrm>
          <a:prstGeom prst="rect">
            <a:avLst/>
          </a:prstGeom>
          <a:noFill/>
          <a:ln>
            <a:noFill/>
          </a:ln>
        </p:spPr>
        <p:txBody>
          <a:bodyPr spcFirstLastPara="1" wrap="square" lIns="90000" tIns="46800" rIns="90000" bIns="46800" anchor="t" anchorCtr="0">
            <a:noAutofit/>
          </a:bodyPr>
          <a:lstStyle/>
          <a:p>
            <a:pPr marL="273050" marR="0" lvl="0" indent="-266700" algn="l" defTabSz="914400" rtl="0" eaLnBrk="1" fontAlgn="auto" latinLnBrk="0" hangingPunct="1">
              <a:lnSpc>
                <a:spcPct val="100000"/>
              </a:lnSpc>
              <a:spcBef>
                <a:spcPts val="0"/>
              </a:spcBef>
              <a:spcAft>
                <a:spcPts val="0"/>
              </a:spcAft>
              <a:buClr>
                <a:srgbClr val="000000"/>
              </a:buClr>
              <a:buSzPts val="2600"/>
              <a:buFont typeface="Constantia"/>
              <a:buNone/>
              <a:tabLst/>
              <a:defRPr/>
            </a:pPr>
            <a:r>
              <a:rPr kumimoji="0" lang="en-US" sz="2600" b="0" i="0" u="none" strike="noStrike" kern="0" cap="none" spc="0" normalizeH="0" baseline="0" noProof="0">
                <a:ln>
                  <a:noFill/>
                </a:ln>
                <a:solidFill>
                  <a:srgbClr val="000000"/>
                </a:solidFill>
                <a:effectLst/>
                <a:uLnTx/>
                <a:uFillTx/>
                <a:latin typeface="Constantia"/>
                <a:ea typeface="Constantia"/>
                <a:cs typeface="Constantia"/>
                <a:sym typeface="Constantia"/>
              </a:rPr>
              <a:t>mv [flags] &lt;source&gt; &lt;destination&gt;</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273050" marR="0" lvl="0" indent="-266700" algn="l" defTabSz="914400" rtl="0" eaLnBrk="1" fontAlgn="auto" latinLnBrk="0" hangingPunct="1">
              <a:lnSpc>
                <a:spcPct val="100000"/>
              </a:lnSpc>
              <a:spcBef>
                <a:spcPts val="600"/>
              </a:spcBef>
              <a:spcAft>
                <a:spcPts val="0"/>
              </a:spcAft>
              <a:buClr>
                <a:srgbClr val="0BD0D9"/>
              </a:buClr>
              <a:buSzPts val="2470"/>
              <a:buFont typeface="Noto Sans Symbols"/>
              <a:buChar char="⚫"/>
              <a:tabLst/>
              <a:defRPr/>
            </a:pPr>
            <a:r>
              <a:rPr kumimoji="0" lang="en-US" sz="2600" b="0" i="0" u="none" strike="noStrike" kern="0" cap="none" spc="0" normalizeH="0" baseline="0" noProof="0">
                <a:ln>
                  <a:noFill/>
                </a:ln>
                <a:solidFill>
                  <a:srgbClr val="000000"/>
                </a:solidFill>
                <a:effectLst/>
                <a:uLnTx/>
                <a:uFillTx/>
                <a:latin typeface="Constantia"/>
                <a:ea typeface="Constantia"/>
                <a:cs typeface="Constantia"/>
                <a:sym typeface="Constantia"/>
              </a:rPr>
              <a:t>Премества файл или директория от едно място на друго</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273050" marR="0" lvl="0" indent="-266700" algn="l" defTabSz="914400" rtl="0" eaLnBrk="1" fontAlgn="auto" latinLnBrk="0" hangingPunct="1">
              <a:lnSpc>
                <a:spcPct val="100000"/>
              </a:lnSpc>
              <a:spcBef>
                <a:spcPts val="600"/>
              </a:spcBef>
              <a:spcAft>
                <a:spcPts val="0"/>
              </a:spcAft>
              <a:buClr>
                <a:srgbClr val="0BD0D9"/>
              </a:buClr>
              <a:buSzPts val="2470"/>
              <a:buFont typeface="Noto Sans Symbols"/>
              <a:buChar char="⚫"/>
              <a:tabLst/>
              <a:defRPr/>
            </a:pPr>
            <a:r>
              <a:rPr kumimoji="0" lang="en-US" sz="2600" b="0" i="0" u="none" strike="noStrike" kern="0" cap="none" spc="0" normalizeH="0" baseline="0" noProof="0">
                <a:ln>
                  <a:noFill/>
                </a:ln>
                <a:solidFill>
                  <a:srgbClr val="000000"/>
                </a:solidFill>
                <a:effectLst/>
                <a:uLnTx/>
                <a:uFillTx/>
                <a:latin typeface="Constantia"/>
                <a:ea typeface="Constantia"/>
                <a:cs typeface="Constantia"/>
                <a:sym typeface="Constantia"/>
              </a:rPr>
              <a:t>Използва се и за смяна на името от &lt;oldname&gt; на &lt;newname&gt;</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273050" marR="0" lvl="0" indent="-266700" algn="l" defTabSz="914400" rtl="0" eaLnBrk="1" fontAlgn="auto" latinLnBrk="0" hangingPunct="1">
              <a:lnSpc>
                <a:spcPct val="100000"/>
              </a:lnSpc>
              <a:spcBef>
                <a:spcPts val="600"/>
              </a:spcBef>
              <a:spcAft>
                <a:spcPts val="0"/>
              </a:spcAft>
              <a:buClr>
                <a:srgbClr val="0BD0D9"/>
              </a:buClr>
              <a:buSzPts val="2470"/>
              <a:buFont typeface="Noto Sans Symbols"/>
              <a:buChar char="⚫"/>
              <a:tabLst/>
              <a:defRPr/>
            </a:pPr>
            <a:r>
              <a:rPr kumimoji="0" lang="en-US" sz="2600" b="0" i="0" u="none" strike="noStrike" kern="0" cap="none" spc="0" normalizeH="0" baseline="0" noProof="0">
                <a:ln>
                  <a:noFill/>
                </a:ln>
                <a:solidFill>
                  <a:srgbClr val="000000"/>
                </a:solidFill>
                <a:effectLst/>
                <a:uLnTx/>
                <a:uFillTx/>
                <a:latin typeface="Constantia"/>
                <a:ea typeface="Constantia"/>
                <a:cs typeface="Constantia"/>
                <a:sym typeface="Constantia"/>
              </a:rPr>
              <a:t>За разлика от cp mv обработва директориите рекурсивно.</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pic>
        <p:nvPicPr>
          <p:cNvPr id="4" name="Picture 3">
            <a:extLst>
              <a:ext uri="{FF2B5EF4-FFF2-40B4-BE49-F238E27FC236}">
                <a16:creationId xmlns:a16="http://schemas.microsoft.com/office/drawing/2014/main" id="{7971D193-8DB8-4EB2-87A5-A69A0DD4AFB7}"/>
              </a:ext>
            </a:extLst>
          </p:cNvPr>
          <p:cNvPicPr>
            <a:picLocks noChangeAspect="1"/>
          </p:cNvPicPr>
          <p:nvPr/>
        </p:nvPicPr>
        <p:blipFill>
          <a:blip r:embed="rId4"/>
          <a:stretch>
            <a:fillRect/>
          </a:stretch>
        </p:blipFill>
        <p:spPr>
          <a:xfrm>
            <a:off x="174317" y="100150"/>
            <a:ext cx="1314450" cy="86677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92"/>
        <p:cNvGrpSpPr/>
        <p:nvPr/>
      </p:nvGrpSpPr>
      <p:grpSpPr>
        <a:xfrm>
          <a:off x="0" y="0"/>
          <a:ext cx="0" cy="0"/>
          <a:chOff x="0" y="0"/>
          <a:chExt cx="0" cy="0"/>
        </a:xfrm>
      </p:grpSpPr>
      <p:sp>
        <p:nvSpPr>
          <p:cNvPr id="693" name="Google Shape;693;gcbe6b07475_0_383"/>
          <p:cNvSpPr txBox="1"/>
          <p:nvPr/>
        </p:nvSpPr>
        <p:spPr>
          <a:xfrm>
            <a:off x="609600" y="704850"/>
            <a:ext cx="10972800" cy="1143000"/>
          </a:xfrm>
          <a:prstGeom prst="rect">
            <a:avLst/>
          </a:prstGeom>
          <a:noFill/>
          <a:ln>
            <a:noFill/>
          </a:ln>
        </p:spPr>
        <p:txBody>
          <a:bodyPr spcFirstLastPara="1" wrap="square" lIns="0" tIns="46800" rIns="0" bIns="0" anchor="b" anchorCtr="0">
            <a:noAutofit/>
          </a:bodyPr>
          <a:lstStyle/>
          <a:p>
            <a:pPr marL="0" marR="0" lvl="0" indent="0" algn="l" defTabSz="914400" rtl="0" eaLnBrk="1" fontAlgn="auto" latinLnBrk="0" hangingPunct="1">
              <a:lnSpc>
                <a:spcPct val="100000"/>
              </a:lnSpc>
              <a:spcBef>
                <a:spcPts val="0"/>
              </a:spcBef>
              <a:spcAft>
                <a:spcPts val="0"/>
              </a:spcAft>
              <a:buClr>
                <a:srgbClr val="04617B"/>
              </a:buClr>
              <a:buSzPts val="5000"/>
              <a:buFont typeface="Calibri"/>
              <a:buNone/>
              <a:tabLst/>
              <a:defRPr/>
            </a:pPr>
            <a:r>
              <a:rPr kumimoji="0" lang="en-US" sz="5000" b="0" i="0" u="none" strike="noStrike" kern="0" cap="none" spc="0" normalizeH="0" baseline="0" noProof="0">
                <a:ln>
                  <a:noFill/>
                </a:ln>
                <a:solidFill>
                  <a:srgbClr val="04617B"/>
                </a:solidFill>
                <a:effectLst/>
                <a:uLnTx/>
                <a:uFillTx/>
                <a:latin typeface="Calibri"/>
                <a:ea typeface="Calibri"/>
                <a:cs typeface="Calibri"/>
                <a:sym typeface="Calibri"/>
              </a:rPr>
              <a:t>PATH</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694" name="Google Shape;694;gcbe6b07475_0_383"/>
          <p:cNvSpPr txBox="1"/>
          <p:nvPr/>
        </p:nvSpPr>
        <p:spPr>
          <a:xfrm>
            <a:off x="609600" y="1935162"/>
            <a:ext cx="10972800" cy="4389300"/>
          </a:xfrm>
          <a:prstGeom prst="rect">
            <a:avLst/>
          </a:prstGeom>
          <a:noFill/>
          <a:ln>
            <a:noFill/>
          </a:ln>
        </p:spPr>
        <p:txBody>
          <a:bodyPr spcFirstLastPara="1" wrap="square" lIns="90000" tIns="46800" rIns="90000" bIns="46800" anchor="t" anchorCtr="0">
            <a:noAutofit/>
          </a:bodyPr>
          <a:lstStyle/>
          <a:p>
            <a:pPr marL="266700" marR="0" lvl="0" indent="-266700" algn="l" defTabSz="914400" rtl="0" eaLnBrk="1" fontAlgn="auto" latinLnBrk="0" hangingPunct="1">
              <a:lnSpc>
                <a:spcPct val="80000"/>
              </a:lnSpc>
              <a:spcBef>
                <a:spcPts val="0"/>
              </a:spcBef>
              <a:spcAft>
                <a:spcPts val="0"/>
              </a:spcAft>
              <a:buClr>
                <a:srgbClr val="0BD0D9"/>
              </a:buClr>
              <a:buSzPts val="2280"/>
              <a:buFont typeface="Noto Sans Symbols"/>
              <a:buChar char="⚫"/>
              <a:tabLst/>
              <a:defRPr/>
            </a:pPr>
            <a:r>
              <a:rPr kumimoji="0" lang="en-US" sz="2400" b="0" i="0" u="none" strike="noStrike" kern="0" cap="none" spc="0" normalizeH="0" baseline="0" noProof="0">
                <a:ln>
                  <a:noFill/>
                </a:ln>
                <a:solidFill>
                  <a:srgbClr val="000000"/>
                </a:solidFill>
                <a:effectLst/>
                <a:uLnTx/>
                <a:uFillTx/>
                <a:latin typeface="Constantia"/>
                <a:ea typeface="Constantia"/>
                <a:cs typeface="Constantia"/>
                <a:sym typeface="Constantia"/>
              </a:rPr>
              <a:t>Когато се пишат команди в command prompt, Shell преглежда пътищата, включени в system's PATH.</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266700" marR="0" lvl="0" indent="-266700" algn="l" defTabSz="914400" rtl="0" eaLnBrk="1" fontAlgn="auto" latinLnBrk="0" hangingPunct="1">
              <a:lnSpc>
                <a:spcPct val="80000"/>
              </a:lnSpc>
              <a:spcBef>
                <a:spcPts val="600"/>
              </a:spcBef>
              <a:spcAft>
                <a:spcPts val="0"/>
              </a:spcAft>
              <a:buClr>
                <a:srgbClr val="0BD0D9"/>
              </a:buClr>
              <a:buSzPts val="2280"/>
              <a:buFont typeface="Noto Sans Symbols"/>
              <a:buChar char="⚫"/>
              <a:tabLst/>
              <a:defRPr/>
            </a:pPr>
            <a:r>
              <a:rPr kumimoji="0" lang="en-US" sz="2400" b="0" i="0" u="none" strike="noStrike" kern="0" cap="none" spc="0" normalizeH="0" baseline="0" noProof="0">
                <a:ln>
                  <a:noFill/>
                </a:ln>
                <a:solidFill>
                  <a:srgbClr val="000000"/>
                </a:solidFill>
                <a:effectLst/>
                <a:uLnTx/>
                <a:uFillTx/>
                <a:latin typeface="Constantia"/>
                <a:ea typeface="Constantia"/>
                <a:cs typeface="Constantia"/>
                <a:sym typeface="Constantia"/>
              </a:rPr>
              <a:t>Наример, ако се напише ls, shell преглежда  /bin, намира програмата ls и я изпълнява</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266700" marR="0" lvl="0" indent="-266700" algn="l" defTabSz="914400" rtl="0" eaLnBrk="1" fontAlgn="auto" latinLnBrk="0" hangingPunct="1">
              <a:lnSpc>
                <a:spcPct val="80000"/>
              </a:lnSpc>
              <a:spcBef>
                <a:spcPts val="600"/>
              </a:spcBef>
              <a:spcAft>
                <a:spcPts val="0"/>
              </a:spcAft>
              <a:buClr>
                <a:srgbClr val="0BD0D9"/>
              </a:buClr>
              <a:buSzPts val="2280"/>
              <a:buFont typeface="Noto Sans Symbols"/>
              <a:buChar char="⚫"/>
              <a:tabLst/>
              <a:defRPr/>
            </a:pPr>
            <a:r>
              <a:rPr kumimoji="0" lang="en-US" sz="2400" b="0" i="0" u="none" strike="noStrike" kern="0" cap="none" spc="0" normalizeH="0" baseline="0" noProof="0">
                <a:ln>
                  <a:noFill/>
                </a:ln>
                <a:solidFill>
                  <a:srgbClr val="000000"/>
                </a:solidFill>
                <a:effectLst/>
                <a:uLnTx/>
                <a:uFillTx/>
                <a:latin typeface="Constantia"/>
                <a:ea typeface="Constantia"/>
                <a:cs typeface="Constantia"/>
                <a:sym typeface="Constantia"/>
              </a:rPr>
              <a:t>За да се изпълни програма, която не е в PATH, трябва да се посочи целия път до нея:</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266700" marR="0" lvl="0" indent="-266700" algn="ctr" defTabSz="914400" rtl="0" eaLnBrk="1" fontAlgn="auto" latinLnBrk="0" hangingPunct="1">
              <a:lnSpc>
                <a:spcPct val="80000"/>
              </a:lnSpc>
              <a:spcBef>
                <a:spcPts val="600"/>
              </a:spcBef>
              <a:spcAft>
                <a:spcPts val="0"/>
              </a:spcAft>
              <a:buClr>
                <a:srgbClr val="000000"/>
              </a:buClr>
              <a:buSzPts val="2400"/>
              <a:buFont typeface="Constantia"/>
              <a:buNone/>
              <a:tabLst/>
              <a:defRPr/>
            </a:pPr>
            <a:r>
              <a:rPr kumimoji="0" lang="en-US" sz="2400" b="0" i="0" u="none" strike="noStrike" kern="0" cap="none" spc="0" normalizeH="0" baseline="0" noProof="0">
                <a:ln>
                  <a:noFill/>
                </a:ln>
                <a:solidFill>
                  <a:srgbClr val="000000"/>
                </a:solidFill>
                <a:effectLst/>
                <a:uLnTx/>
                <a:uFillTx/>
                <a:latin typeface="Constantia"/>
                <a:ea typeface="Constantia"/>
                <a:cs typeface="Constantia"/>
                <a:sym typeface="Constantia"/>
              </a:rPr>
              <a:t>/home/user/program1</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266700" marR="0" lvl="0" indent="-266700" algn="l" defTabSz="914400" rtl="0" eaLnBrk="1" fontAlgn="auto" latinLnBrk="0" hangingPunct="1">
              <a:lnSpc>
                <a:spcPct val="80000"/>
              </a:lnSpc>
              <a:spcBef>
                <a:spcPts val="600"/>
              </a:spcBef>
              <a:spcAft>
                <a:spcPts val="0"/>
              </a:spcAft>
              <a:buClr>
                <a:srgbClr val="0BD0D9"/>
              </a:buClr>
              <a:buSzPts val="2280"/>
              <a:buFont typeface="Noto Sans Symbols"/>
              <a:buChar char="⚫"/>
              <a:tabLst/>
              <a:defRPr/>
            </a:pPr>
            <a:r>
              <a:rPr kumimoji="0" lang="en-US" sz="2400" b="0" i="0" u="none" strike="noStrike" kern="0" cap="none" spc="0" normalizeH="0" baseline="0" noProof="0">
                <a:ln>
                  <a:noFill/>
                </a:ln>
                <a:solidFill>
                  <a:srgbClr val="000000"/>
                </a:solidFill>
                <a:effectLst/>
                <a:uLnTx/>
                <a:uFillTx/>
                <a:latin typeface="Constantia"/>
                <a:ea typeface="Constantia"/>
                <a:cs typeface="Constantia"/>
                <a:sym typeface="Constantia"/>
              </a:rPr>
              <a:t>Ако програмата е в текущата директория, се задава:</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266700" marR="0" lvl="0" indent="-266700" algn="ctr" defTabSz="914400" rtl="0" eaLnBrk="1" fontAlgn="auto" latinLnBrk="0" hangingPunct="1">
              <a:lnSpc>
                <a:spcPct val="80000"/>
              </a:lnSpc>
              <a:spcBef>
                <a:spcPts val="600"/>
              </a:spcBef>
              <a:spcAft>
                <a:spcPts val="0"/>
              </a:spcAft>
              <a:buClr>
                <a:srgbClr val="000000"/>
              </a:buClr>
              <a:buSzPts val="2400"/>
              <a:buFont typeface="Constantia"/>
              <a:buNone/>
              <a:tabLst/>
              <a:defRPr/>
            </a:pPr>
            <a:r>
              <a:rPr kumimoji="0" lang="en-US" sz="2400" b="0" i="0" u="none" strike="noStrike" kern="0" cap="none" spc="0" normalizeH="0" baseline="0" noProof="0">
                <a:ln>
                  <a:noFill/>
                </a:ln>
                <a:solidFill>
                  <a:srgbClr val="000000"/>
                </a:solidFill>
                <a:effectLst/>
                <a:uLnTx/>
                <a:uFillTx/>
                <a:latin typeface="Constantia"/>
                <a:ea typeface="Constantia"/>
                <a:cs typeface="Constantia"/>
                <a:sym typeface="Constantia"/>
              </a:rPr>
              <a:t>./program1</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266700" marR="0" lvl="0" indent="-266700" algn="l" defTabSz="914400" rtl="0" eaLnBrk="1" fontAlgn="auto" latinLnBrk="0" hangingPunct="1">
              <a:lnSpc>
                <a:spcPct val="80000"/>
              </a:lnSpc>
              <a:spcBef>
                <a:spcPts val="600"/>
              </a:spcBef>
              <a:spcAft>
                <a:spcPts val="0"/>
              </a:spcAft>
              <a:buClr>
                <a:srgbClr val="0BD0D9"/>
              </a:buClr>
              <a:buSzPts val="2280"/>
              <a:buFont typeface="Noto Sans Symbols"/>
              <a:buChar char="⚫"/>
              <a:tabLst/>
              <a:defRPr/>
            </a:pPr>
            <a:r>
              <a:rPr kumimoji="0" lang="en-US" sz="2400" b="0" i="0" u="none" strike="noStrike" kern="0" cap="none" spc="0" normalizeH="0" baseline="0" noProof="0">
                <a:ln>
                  <a:noFill/>
                </a:ln>
                <a:solidFill>
                  <a:srgbClr val="000000"/>
                </a:solidFill>
                <a:effectLst/>
                <a:uLnTx/>
                <a:uFillTx/>
                <a:latin typeface="Constantia"/>
                <a:ea typeface="Constantia"/>
                <a:cs typeface="Constantia"/>
                <a:sym typeface="Constantia"/>
              </a:rPr>
              <a:t>Директориите /bin, /usr/bin и /usr/local/bin са включени в PATH.</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pic>
        <p:nvPicPr>
          <p:cNvPr id="4" name="Picture 3">
            <a:extLst>
              <a:ext uri="{FF2B5EF4-FFF2-40B4-BE49-F238E27FC236}">
                <a16:creationId xmlns:a16="http://schemas.microsoft.com/office/drawing/2014/main" id="{99668C49-CDAC-4441-9EA4-77854972B1C5}"/>
              </a:ext>
            </a:extLst>
          </p:cNvPr>
          <p:cNvPicPr>
            <a:picLocks noChangeAspect="1"/>
          </p:cNvPicPr>
          <p:nvPr/>
        </p:nvPicPr>
        <p:blipFill>
          <a:blip r:embed="rId4"/>
          <a:stretch>
            <a:fillRect/>
          </a:stretch>
        </p:blipFill>
        <p:spPr>
          <a:xfrm>
            <a:off x="174317" y="100150"/>
            <a:ext cx="1314450" cy="86677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99"/>
        <p:cNvGrpSpPr/>
        <p:nvPr/>
      </p:nvGrpSpPr>
      <p:grpSpPr>
        <a:xfrm>
          <a:off x="0" y="0"/>
          <a:ext cx="0" cy="0"/>
          <a:chOff x="0" y="0"/>
          <a:chExt cx="0" cy="0"/>
        </a:xfrm>
      </p:grpSpPr>
      <p:sp>
        <p:nvSpPr>
          <p:cNvPr id="700" name="Google Shape;700;gcbe6b07475_0_389"/>
          <p:cNvSpPr txBox="1"/>
          <p:nvPr/>
        </p:nvSpPr>
        <p:spPr>
          <a:xfrm>
            <a:off x="609600" y="704850"/>
            <a:ext cx="10972800" cy="1143000"/>
          </a:xfrm>
          <a:prstGeom prst="rect">
            <a:avLst/>
          </a:prstGeom>
          <a:noFill/>
          <a:ln>
            <a:noFill/>
          </a:ln>
        </p:spPr>
        <p:txBody>
          <a:bodyPr spcFirstLastPara="1" wrap="square" lIns="0" tIns="46800" rIns="0" bIns="0" anchor="b" anchorCtr="0">
            <a:noAutofit/>
          </a:bodyPr>
          <a:lstStyle/>
          <a:p>
            <a:pPr marL="0" marR="0" lvl="0" indent="0" algn="l" defTabSz="914400" rtl="0" eaLnBrk="1" fontAlgn="auto" latinLnBrk="0" hangingPunct="1">
              <a:lnSpc>
                <a:spcPct val="100000"/>
              </a:lnSpc>
              <a:spcBef>
                <a:spcPts val="0"/>
              </a:spcBef>
              <a:spcAft>
                <a:spcPts val="0"/>
              </a:spcAft>
              <a:buClr>
                <a:srgbClr val="04617B"/>
              </a:buClr>
              <a:buSzPts val="5000"/>
              <a:buFont typeface="Calibri"/>
              <a:buNone/>
              <a:tabLst/>
              <a:defRPr/>
            </a:pPr>
            <a:r>
              <a:rPr kumimoji="0" lang="en-US" sz="5000" b="0" i="0" u="none" strike="noStrike" kern="0" cap="none" spc="0" normalizeH="0" baseline="0" noProof="0">
                <a:ln>
                  <a:noFill/>
                </a:ln>
                <a:solidFill>
                  <a:srgbClr val="04617B"/>
                </a:solidFill>
                <a:effectLst/>
                <a:uLnTx/>
                <a:uFillTx/>
                <a:latin typeface="Calibri"/>
                <a:ea typeface="Calibri"/>
                <a:cs typeface="Calibri"/>
                <a:sym typeface="Calibri"/>
              </a:rPr>
              <a:t>Флагове</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701" name="Google Shape;701;gcbe6b07475_0_389"/>
          <p:cNvSpPr txBox="1"/>
          <p:nvPr/>
        </p:nvSpPr>
        <p:spPr>
          <a:xfrm>
            <a:off x="609600" y="1935162"/>
            <a:ext cx="10972800" cy="4389300"/>
          </a:xfrm>
          <a:prstGeom prst="rect">
            <a:avLst/>
          </a:prstGeom>
          <a:noFill/>
          <a:ln>
            <a:noFill/>
          </a:ln>
        </p:spPr>
        <p:txBody>
          <a:bodyPr spcFirstLastPara="1" wrap="square" lIns="90000" tIns="46800" rIns="90000" bIns="46800" anchor="t" anchorCtr="0">
            <a:noAutofit/>
          </a:bodyPr>
          <a:lstStyle/>
          <a:p>
            <a:pPr marL="266700" marR="0" lvl="0" indent="-266700" algn="l" defTabSz="914400" rtl="0" eaLnBrk="1" fontAlgn="auto" latinLnBrk="0" hangingPunct="1">
              <a:lnSpc>
                <a:spcPct val="100000"/>
              </a:lnSpc>
              <a:spcBef>
                <a:spcPts val="0"/>
              </a:spcBef>
              <a:spcAft>
                <a:spcPts val="0"/>
              </a:spcAft>
              <a:buClr>
                <a:srgbClr val="0BD0D9"/>
              </a:buClr>
              <a:buSzPts val="2470"/>
              <a:buFont typeface="Noto Sans Symbols"/>
              <a:buChar char="⚫"/>
              <a:tabLst/>
              <a:defRPr/>
            </a:pPr>
            <a:r>
              <a:rPr kumimoji="0" lang="en-US" sz="2600" b="0" i="0" u="none" strike="noStrike" kern="0" cap="none" spc="0" normalizeH="0" baseline="0" noProof="0">
                <a:ln>
                  <a:noFill/>
                </a:ln>
                <a:solidFill>
                  <a:srgbClr val="000000"/>
                </a:solidFill>
                <a:effectLst/>
                <a:uLnTx/>
                <a:uFillTx/>
                <a:latin typeface="Constantia"/>
                <a:ea typeface="Constantia"/>
                <a:cs typeface="Constantia"/>
                <a:sym typeface="Constantia"/>
              </a:rPr>
              <a:t>Повечето команди приемат флагове (наречени опции). Те се записват след името на командата и се предхождат със знака -.</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633412" marR="0" lvl="1" indent="-241300" algn="l" defTabSz="914400" rtl="0" eaLnBrk="1" fontAlgn="auto" latinLnBrk="0" hangingPunct="1">
              <a:lnSpc>
                <a:spcPct val="100000"/>
              </a:lnSpc>
              <a:spcBef>
                <a:spcPts val="600"/>
              </a:spcBef>
              <a:spcAft>
                <a:spcPts val="0"/>
              </a:spcAft>
              <a:buClr>
                <a:srgbClr val="0F6FC6"/>
              </a:buClr>
              <a:buSzPts val="2040"/>
              <a:buFont typeface="Noto Sans Symbols"/>
              <a:buChar char="⚫"/>
              <a:tabLst/>
              <a:defRPr/>
            </a:pPr>
            <a:r>
              <a:rPr kumimoji="0" lang="en-US" sz="2400" b="0" i="0" u="none" strike="noStrike" kern="0" cap="none" spc="0" normalizeH="0" baseline="0" noProof="0">
                <a:ln>
                  <a:noFill/>
                </a:ln>
                <a:solidFill>
                  <a:srgbClr val="000000"/>
                </a:solidFill>
                <a:effectLst/>
                <a:uLnTx/>
                <a:uFillTx/>
                <a:latin typeface="Constantia"/>
                <a:ea typeface="Constantia"/>
                <a:cs typeface="Constantia"/>
                <a:sym typeface="Constantia"/>
              </a:rPr>
              <a:t>Една опция =&gt; ls -l</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633412" marR="0" lvl="1" indent="-241300" algn="l" defTabSz="914400" rtl="0" eaLnBrk="1" fontAlgn="auto" latinLnBrk="0" hangingPunct="1">
              <a:lnSpc>
                <a:spcPct val="100000"/>
              </a:lnSpc>
              <a:spcBef>
                <a:spcPts val="600"/>
              </a:spcBef>
              <a:spcAft>
                <a:spcPts val="0"/>
              </a:spcAft>
              <a:buClr>
                <a:srgbClr val="0F6FC6"/>
              </a:buClr>
              <a:buSzPts val="2040"/>
              <a:buFont typeface="Noto Sans Symbols"/>
              <a:buChar char="⚫"/>
              <a:tabLst/>
              <a:defRPr/>
            </a:pPr>
            <a:r>
              <a:rPr kumimoji="0" lang="en-US" sz="2400" b="0" i="0" u="none" strike="noStrike" kern="0" cap="none" spc="0" normalizeH="0" baseline="0" noProof="0">
                <a:ln>
                  <a:noFill/>
                </a:ln>
                <a:solidFill>
                  <a:srgbClr val="000000"/>
                </a:solidFill>
                <a:effectLst/>
                <a:uLnTx/>
                <a:uFillTx/>
                <a:latin typeface="Constantia"/>
                <a:ea typeface="Constantia"/>
                <a:cs typeface="Constantia"/>
                <a:sym typeface="Constantia"/>
              </a:rPr>
              <a:t>Две опции =&gt; ls -l -Q</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633412" marR="0" lvl="1" indent="-241300" algn="l" defTabSz="914400" rtl="0" eaLnBrk="1" fontAlgn="auto" latinLnBrk="0" hangingPunct="1">
              <a:lnSpc>
                <a:spcPct val="100000"/>
              </a:lnSpc>
              <a:spcBef>
                <a:spcPts val="600"/>
              </a:spcBef>
              <a:spcAft>
                <a:spcPts val="0"/>
              </a:spcAft>
              <a:buClr>
                <a:srgbClr val="0F6FC6"/>
              </a:buClr>
              <a:buSzPts val="2040"/>
              <a:buFont typeface="Noto Sans Symbols"/>
              <a:buChar char="⚫"/>
              <a:tabLst/>
              <a:defRPr/>
            </a:pPr>
            <a:r>
              <a:rPr kumimoji="0" lang="en-US" sz="2400" b="0" i="0" u="none" strike="noStrike" kern="0" cap="none" spc="0" normalizeH="0" baseline="0" noProof="0">
                <a:ln>
                  <a:noFill/>
                </a:ln>
                <a:solidFill>
                  <a:srgbClr val="000000"/>
                </a:solidFill>
                <a:effectLst/>
                <a:uLnTx/>
                <a:uFillTx/>
                <a:latin typeface="Constantia"/>
                <a:ea typeface="Constantia"/>
                <a:cs typeface="Constantia"/>
                <a:sym typeface="Constantia"/>
              </a:rPr>
              <a:t>Две опции =&gt; ls -lQ</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266700" marR="0" lvl="0" indent="-266700" algn="l" defTabSz="914400" rtl="0" eaLnBrk="1" fontAlgn="auto" latinLnBrk="0" hangingPunct="1">
              <a:lnSpc>
                <a:spcPct val="100000"/>
              </a:lnSpc>
              <a:spcBef>
                <a:spcPts val="600"/>
              </a:spcBef>
              <a:spcAft>
                <a:spcPts val="0"/>
              </a:spcAft>
              <a:buClr>
                <a:srgbClr val="0BD0D9"/>
              </a:buClr>
              <a:buSzPts val="2470"/>
              <a:buFont typeface="Noto Sans Symbols"/>
              <a:buChar char="⚫"/>
              <a:tabLst/>
              <a:defRPr/>
            </a:pPr>
            <a:r>
              <a:rPr kumimoji="0" lang="en-US" sz="2600" b="0" i="0" u="none" strike="noStrike" kern="0" cap="none" spc="0" normalizeH="0" baseline="0" noProof="0">
                <a:ln>
                  <a:noFill/>
                </a:ln>
                <a:solidFill>
                  <a:srgbClr val="000000"/>
                </a:solidFill>
                <a:effectLst/>
                <a:uLnTx/>
                <a:uFillTx/>
                <a:latin typeface="Constantia"/>
                <a:ea typeface="Constantia"/>
                <a:cs typeface="Constantia"/>
                <a:sym typeface="Constantia"/>
              </a:rPr>
              <a:t>Опциите се прилагат отляво надясно.</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pic>
        <p:nvPicPr>
          <p:cNvPr id="4" name="Picture 3">
            <a:extLst>
              <a:ext uri="{FF2B5EF4-FFF2-40B4-BE49-F238E27FC236}">
                <a16:creationId xmlns:a16="http://schemas.microsoft.com/office/drawing/2014/main" id="{00CCCDCA-87BD-44AE-AC8C-ABDCA5946AB0}"/>
              </a:ext>
            </a:extLst>
          </p:cNvPr>
          <p:cNvPicPr>
            <a:picLocks noChangeAspect="1"/>
          </p:cNvPicPr>
          <p:nvPr/>
        </p:nvPicPr>
        <p:blipFill>
          <a:blip r:embed="rId4"/>
          <a:stretch>
            <a:fillRect/>
          </a:stretch>
        </p:blipFill>
        <p:spPr>
          <a:xfrm>
            <a:off x="174317" y="100150"/>
            <a:ext cx="1314450" cy="86677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06"/>
        <p:cNvGrpSpPr/>
        <p:nvPr/>
      </p:nvGrpSpPr>
      <p:grpSpPr>
        <a:xfrm>
          <a:off x="0" y="0"/>
          <a:ext cx="0" cy="0"/>
          <a:chOff x="0" y="0"/>
          <a:chExt cx="0" cy="0"/>
        </a:xfrm>
      </p:grpSpPr>
      <p:sp>
        <p:nvSpPr>
          <p:cNvPr id="707" name="Google Shape;707;gcbe6b07475_0_395"/>
          <p:cNvSpPr txBox="1"/>
          <p:nvPr/>
        </p:nvSpPr>
        <p:spPr>
          <a:xfrm>
            <a:off x="609600" y="704850"/>
            <a:ext cx="10972800" cy="1143000"/>
          </a:xfrm>
          <a:prstGeom prst="rect">
            <a:avLst/>
          </a:prstGeom>
          <a:noFill/>
          <a:ln>
            <a:noFill/>
          </a:ln>
        </p:spPr>
        <p:txBody>
          <a:bodyPr spcFirstLastPara="1" wrap="square" lIns="0" tIns="46800" rIns="0" bIns="0" anchor="b" anchorCtr="0">
            <a:noAutofit/>
          </a:bodyPr>
          <a:lstStyle/>
          <a:p>
            <a:pPr marL="0" marR="0" lvl="0" indent="0" algn="l" defTabSz="914400" rtl="0" eaLnBrk="1" fontAlgn="auto" latinLnBrk="0" hangingPunct="1">
              <a:lnSpc>
                <a:spcPct val="100000"/>
              </a:lnSpc>
              <a:spcBef>
                <a:spcPts val="0"/>
              </a:spcBef>
              <a:spcAft>
                <a:spcPts val="0"/>
              </a:spcAft>
              <a:buClr>
                <a:srgbClr val="04617B"/>
              </a:buClr>
              <a:buSzPts val="5000"/>
              <a:buFont typeface="Calibri"/>
              <a:buNone/>
              <a:tabLst/>
              <a:defRPr/>
            </a:pPr>
            <a:r>
              <a:rPr kumimoji="0" lang="en-US" sz="5000" b="0" i="0" u="none" strike="noStrike" kern="0" cap="none" spc="0" normalizeH="0" baseline="0" noProof="0">
                <a:ln>
                  <a:noFill/>
                </a:ln>
                <a:solidFill>
                  <a:srgbClr val="04617B"/>
                </a:solidFill>
                <a:effectLst/>
                <a:uLnTx/>
                <a:uFillTx/>
                <a:latin typeface="Calibri"/>
                <a:ea typeface="Calibri"/>
                <a:cs typeface="Calibri"/>
                <a:sym typeface="Calibri"/>
              </a:rPr>
              <a:t>Помощ за командите</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708" name="Google Shape;708;gcbe6b07475_0_395"/>
          <p:cNvSpPr txBox="1"/>
          <p:nvPr/>
        </p:nvSpPr>
        <p:spPr>
          <a:xfrm>
            <a:off x="609600" y="1935162"/>
            <a:ext cx="10972800" cy="4389300"/>
          </a:xfrm>
          <a:prstGeom prst="rect">
            <a:avLst/>
          </a:prstGeom>
          <a:noFill/>
          <a:ln>
            <a:noFill/>
          </a:ln>
        </p:spPr>
        <p:txBody>
          <a:bodyPr spcFirstLastPara="1" wrap="square" lIns="90000" tIns="46800" rIns="90000" bIns="46800" anchor="t" anchorCtr="0">
            <a:noAutofit/>
          </a:bodyPr>
          <a:lstStyle/>
          <a:p>
            <a:pPr marL="273050" marR="0" lvl="0" indent="-266700" algn="l" defTabSz="914400" rtl="0" eaLnBrk="1" fontAlgn="auto" latinLnBrk="0" hangingPunct="1">
              <a:lnSpc>
                <a:spcPct val="100000"/>
              </a:lnSpc>
              <a:spcBef>
                <a:spcPts val="0"/>
              </a:spcBef>
              <a:spcAft>
                <a:spcPts val="0"/>
              </a:spcAft>
              <a:buClr>
                <a:srgbClr val="000000"/>
              </a:buClr>
              <a:buSzPts val="2800"/>
              <a:buFont typeface="Constantia"/>
              <a:buNone/>
              <a:tabLst/>
              <a:defRPr/>
            </a:pPr>
            <a:r>
              <a:rPr kumimoji="0" lang="en-US" sz="2800" b="0" i="0" u="none" strike="noStrike" kern="0" cap="none" spc="0" normalizeH="0" baseline="0" noProof="0">
                <a:ln>
                  <a:noFill/>
                </a:ln>
                <a:solidFill>
                  <a:srgbClr val="000000"/>
                </a:solidFill>
                <a:effectLst/>
                <a:uLnTx/>
                <a:uFillTx/>
                <a:latin typeface="Constantia"/>
                <a:ea typeface="Constantia"/>
                <a:cs typeface="Constantia"/>
                <a:sym typeface="Constantia"/>
              </a:rPr>
              <a:t>man &lt;command_name&gt;</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273050" marR="0" lvl="0" indent="-266700" algn="l" defTabSz="914400" rtl="0" eaLnBrk="1" fontAlgn="auto" latinLnBrk="0" hangingPunct="1">
              <a:lnSpc>
                <a:spcPct val="100000"/>
              </a:lnSpc>
              <a:spcBef>
                <a:spcPts val="700"/>
              </a:spcBef>
              <a:spcAft>
                <a:spcPts val="0"/>
              </a:spcAft>
              <a:buClr>
                <a:srgbClr val="0BD0D9"/>
              </a:buClr>
              <a:buSzPts val="2660"/>
              <a:buFont typeface="Noto Sans Symbols"/>
              <a:buChar char="⚫"/>
              <a:tabLst/>
              <a:defRPr/>
            </a:pPr>
            <a:r>
              <a:rPr kumimoji="0" lang="en-US" sz="2800" b="0" i="0" u="none" strike="noStrike" kern="0" cap="none" spc="0" normalizeH="0" baseline="0" noProof="0">
                <a:ln>
                  <a:noFill/>
                </a:ln>
                <a:solidFill>
                  <a:srgbClr val="000000"/>
                </a:solidFill>
                <a:effectLst/>
                <a:uLnTx/>
                <a:uFillTx/>
                <a:latin typeface="Constantia"/>
                <a:ea typeface="Constantia"/>
                <a:cs typeface="Constantia"/>
                <a:sym typeface="Constantia"/>
              </a:rPr>
              <a:t>Показва страницата от manual (manpage) за избраната команда</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273050" marR="0" lvl="0" indent="-266700" algn="l" defTabSz="914400" rtl="0" eaLnBrk="1" fontAlgn="auto" latinLnBrk="0" hangingPunct="1">
              <a:lnSpc>
                <a:spcPct val="100000"/>
              </a:lnSpc>
              <a:spcBef>
                <a:spcPts val="700"/>
              </a:spcBef>
              <a:spcAft>
                <a:spcPts val="0"/>
              </a:spcAft>
              <a:buClr>
                <a:srgbClr val="0BD0D9"/>
              </a:buClr>
              <a:buSzPts val="2660"/>
              <a:buFont typeface="Noto Sans Symbols"/>
              <a:buChar char="⚫"/>
              <a:tabLst/>
              <a:defRPr/>
            </a:pPr>
            <a:r>
              <a:rPr kumimoji="0" lang="en-US" sz="2800" b="0" i="0" u="none" strike="noStrike" kern="0" cap="none" spc="0" normalizeH="0" baseline="0" noProof="0">
                <a:ln>
                  <a:noFill/>
                </a:ln>
                <a:solidFill>
                  <a:srgbClr val="000000"/>
                </a:solidFill>
                <a:effectLst/>
                <a:uLnTx/>
                <a:uFillTx/>
                <a:latin typeface="Constantia"/>
                <a:ea typeface="Constantia"/>
                <a:cs typeface="Constantia"/>
                <a:sym typeface="Constantia"/>
              </a:rPr>
              <a:t>За разлика от резултатите в google, manpages са специфични за системата</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273050" marR="0" lvl="0" indent="-266700" algn="l" defTabSz="914400" rtl="0" eaLnBrk="1" fontAlgn="auto" latinLnBrk="0" hangingPunct="1">
              <a:lnSpc>
                <a:spcPct val="100000"/>
              </a:lnSpc>
              <a:spcBef>
                <a:spcPts val="700"/>
              </a:spcBef>
              <a:spcAft>
                <a:spcPts val="0"/>
              </a:spcAft>
              <a:buClr>
                <a:srgbClr val="0BD0D9"/>
              </a:buClr>
              <a:buSzPts val="2660"/>
              <a:buFont typeface="Noto Sans Symbols"/>
              <a:buChar char="⚫"/>
              <a:tabLst/>
              <a:defRPr/>
            </a:pPr>
            <a:r>
              <a:rPr kumimoji="0" lang="en-US" sz="2800" b="0" i="0" u="none" strike="noStrike" kern="0" cap="none" spc="0" normalizeH="0" baseline="0" noProof="0">
                <a:ln>
                  <a:noFill/>
                </a:ln>
                <a:solidFill>
                  <a:srgbClr val="000000"/>
                </a:solidFill>
                <a:effectLst/>
                <a:uLnTx/>
                <a:uFillTx/>
                <a:latin typeface="Constantia"/>
                <a:ea typeface="Constantia"/>
                <a:cs typeface="Constantia"/>
                <a:sym typeface="Constantia"/>
              </a:rPr>
              <a:t>Дава списък на всички възможни опции/параметри</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273050" marR="0" lvl="0" indent="-266700" algn="l" defTabSz="914400" rtl="0" eaLnBrk="1" fontAlgn="auto" latinLnBrk="0" hangingPunct="1">
              <a:lnSpc>
                <a:spcPct val="100000"/>
              </a:lnSpc>
              <a:spcBef>
                <a:spcPts val="700"/>
              </a:spcBef>
              <a:spcAft>
                <a:spcPts val="0"/>
              </a:spcAft>
              <a:buClr>
                <a:srgbClr val="0BD0D9"/>
              </a:buClr>
              <a:buSzPts val="2660"/>
              <a:buFont typeface="Noto Sans Symbols"/>
              <a:buChar char="⚫"/>
              <a:tabLst/>
              <a:defRPr/>
            </a:pPr>
            <a:r>
              <a:rPr kumimoji="0" lang="en-US" sz="2800" b="0" i="0" u="none" strike="noStrike" kern="0" cap="none" spc="0" normalizeH="0" baseline="0" noProof="0">
                <a:ln>
                  <a:noFill/>
                </a:ln>
                <a:solidFill>
                  <a:srgbClr val="000000"/>
                </a:solidFill>
                <a:effectLst/>
                <a:uLnTx/>
                <a:uFillTx/>
                <a:latin typeface="Constantia"/>
                <a:ea typeface="Constantia"/>
                <a:cs typeface="Constantia"/>
                <a:sym typeface="Constantia"/>
              </a:rPr>
              <a:t>Ползвайте  /&lt;keyword&gt; за да търсите по ключова дума в manpage</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pic>
        <p:nvPicPr>
          <p:cNvPr id="4" name="Picture 3">
            <a:extLst>
              <a:ext uri="{FF2B5EF4-FFF2-40B4-BE49-F238E27FC236}">
                <a16:creationId xmlns:a16="http://schemas.microsoft.com/office/drawing/2014/main" id="{DB98D700-8E63-4F2F-ADB3-3EF2EC7F5673}"/>
              </a:ext>
            </a:extLst>
          </p:cNvPr>
          <p:cNvPicPr>
            <a:picLocks noChangeAspect="1"/>
          </p:cNvPicPr>
          <p:nvPr/>
        </p:nvPicPr>
        <p:blipFill>
          <a:blip r:embed="rId4"/>
          <a:stretch>
            <a:fillRect/>
          </a:stretch>
        </p:blipFill>
        <p:spPr>
          <a:xfrm>
            <a:off x="174317" y="100150"/>
            <a:ext cx="1314450" cy="86677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13"/>
        <p:cNvGrpSpPr/>
        <p:nvPr/>
      </p:nvGrpSpPr>
      <p:grpSpPr>
        <a:xfrm>
          <a:off x="0" y="0"/>
          <a:ext cx="0" cy="0"/>
          <a:chOff x="0" y="0"/>
          <a:chExt cx="0" cy="0"/>
        </a:xfrm>
      </p:grpSpPr>
      <p:sp>
        <p:nvSpPr>
          <p:cNvPr id="714" name="Google Shape;714;gcbe6b07475_0_401"/>
          <p:cNvSpPr txBox="1"/>
          <p:nvPr/>
        </p:nvSpPr>
        <p:spPr>
          <a:xfrm>
            <a:off x="609600" y="704850"/>
            <a:ext cx="10972800" cy="1143000"/>
          </a:xfrm>
          <a:prstGeom prst="rect">
            <a:avLst/>
          </a:prstGeom>
          <a:noFill/>
          <a:ln>
            <a:noFill/>
          </a:ln>
        </p:spPr>
        <p:txBody>
          <a:bodyPr spcFirstLastPara="1" wrap="square" lIns="0" tIns="46800" rIns="0" bIns="0" anchor="b" anchorCtr="0">
            <a:noAutofit/>
          </a:bodyPr>
          <a:lstStyle/>
          <a:p>
            <a:pPr marL="0" marR="0" lvl="0" indent="0" algn="l" defTabSz="914400" rtl="0" eaLnBrk="1" fontAlgn="auto" latinLnBrk="0" hangingPunct="1">
              <a:lnSpc>
                <a:spcPct val="100000"/>
              </a:lnSpc>
              <a:spcBef>
                <a:spcPts val="0"/>
              </a:spcBef>
              <a:spcAft>
                <a:spcPts val="0"/>
              </a:spcAft>
              <a:buClr>
                <a:srgbClr val="04617B"/>
              </a:buClr>
              <a:buSzPts val="5000"/>
              <a:buFont typeface="Calibri"/>
              <a:buNone/>
              <a:tabLst/>
              <a:defRPr/>
            </a:pPr>
            <a:r>
              <a:rPr kumimoji="0" lang="en-US" sz="5000" b="0" i="0" u="none" strike="noStrike" kern="0" cap="none" spc="0" normalizeH="0" baseline="0" noProof="0">
                <a:ln>
                  <a:noFill/>
                </a:ln>
                <a:solidFill>
                  <a:srgbClr val="04617B"/>
                </a:solidFill>
                <a:effectLst/>
                <a:uLnTx/>
                <a:uFillTx/>
                <a:latin typeface="Calibri"/>
                <a:ea typeface="Calibri"/>
                <a:cs typeface="Calibri"/>
                <a:sym typeface="Calibri"/>
              </a:rPr>
              <a:t>Помощ за командите</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715" name="Google Shape;715;gcbe6b07475_0_401"/>
          <p:cNvSpPr txBox="1"/>
          <p:nvPr/>
        </p:nvSpPr>
        <p:spPr>
          <a:xfrm>
            <a:off x="609600" y="1935162"/>
            <a:ext cx="10972800" cy="4389300"/>
          </a:xfrm>
          <a:prstGeom prst="rect">
            <a:avLst/>
          </a:prstGeom>
          <a:noFill/>
          <a:ln>
            <a:noFill/>
          </a:ln>
        </p:spPr>
        <p:txBody>
          <a:bodyPr spcFirstLastPara="1" wrap="square" lIns="90000" tIns="46800" rIns="90000" bIns="468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2600"/>
              <a:buFont typeface="Constantia"/>
              <a:buNone/>
              <a:tabLst/>
              <a:defRPr/>
            </a:pPr>
            <a:r>
              <a:rPr kumimoji="0" lang="en-US" sz="2600" b="0" i="0" u="none" strike="noStrike" kern="0" cap="none" spc="0" normalizeH="0" baseline="0" noProof="0">
                <a:ln>
                  <a:noFill/>
                </a:ln>
                <a:solidFill>
                  <a:srgbClr val="000000"/>
                </a:solidFill>
                <a:effectLst/>
                <a:uLnTx/>
                <a:uFillTx/>
                <a:latin typeface="Constantia"/>
                <a:ea typeface="Constantia"/>
                <a:cs typeface="Constantia"/>
                <a:sym typeface="Constantia"/>
              </a:rPr>
              <a:t>Съществуват малки разлики между опциите в различните системи. Например, ls -B</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156845" algn="l" defTabSz="914400" rtl="0" eaLnBrk="1" fontAlgn="auto" latinLnBrk="0" hangingPunct="1">
              <a:lnSpc>
                <a:spcPct val="100000"/>
              </a:lnSpc>
              <a:spcBef>
                <a:spcPts val="600"/>
              </a:spcBef>
              <a:spcAft>
                <a:spcPts val="0"/>
              </a:spcAft>
              <a:buClr>
                <a:srgbClr val="0BD0D9"/>
              </a:buClr>
              <a:buSzPts val="2470"/>
              <a:buFont typeface="Noto Sans Symbols"/>
              <a:buChar char="⚫"/>
              <a:tabLst/>
              <a:defRPr/>
            </a:pPr>
            <a:r>
              <a:rPr kumimoji="0" lang="en-US" sz="2600" b="0" i="0" u="none" strike="noStrike" kern="0" cap="none" spc="0" normalizeH="0" baseline="0" noProof="0">
                <a:ln>
                  <a:noFill/>
                </a:ln>
                <a:solidFill>
                  <a:srgbClr val="000000"/>
                </a:solidFill>
                <a:effectLst/>
                <a:uLnTx/>
                <a:uFillTx/>
                <a:latin typeface="Constantia"/>
                <a:ea typeface="Constantia"/>
                <a:cs typeface="Constantia"/>
                <a:sym typeface="Constantia"/>
              </a:rPr>
              <a:t>При BSD/OSX – активира печат на непечатните символи във файла като \xxx, където xxx е осмичния код на символа</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156845" algn="l" defTabSz="914400" rtl="0" eaLnBrk="1" fontAlgn="auto" latinLnBrk="0" hangingPunct="1">
              <a:lnSpc>
                <a:spcPct val="100000"/>
              </a:lnSpc>
              <a:spcBef>
                <a:spcPts val="600"/>
              </a:spcBef>
              <a:spcAft>
                <a:spcPts val="0"/>
              </a:spcAft>
              <a:buClr>
                <a:srgbClr val="0BD0D9"/>
              </a:buClr>
              <a:buSzPts val="2470"/>
              <a:buFont typeface="Noto Sans Symbols"/>
              <a:buChar char="⚫"/>
              <a:tabLst/>
              <a:defRPr/>
            </a:pPr>
            <a:r>
              <a:rPr kumimoji="0" lang="en-US" sz="2600" b="0" i="0" u="none" strike="noStrike" kern="0" cap="none" spc="0" normalizeH="0" baseline="0" noProof="0">
                <a:ln>
                  <a:noFill/>
                </a:ln>
                <a:solidFill>
                  <a:srgbClr val="000000"/>
                </a:solidFill>
                <a:effectLst/>
                <a:uLnTx/>
                <a:uFillTx/>
                <a:latin typeface="Constantia"/>
                <a:ea typeface="Constantia"/>
                <a:cs typeface="Constantia"/>
                <a:sym typeface="Constantia"/>
              </a:rPr>
              <a:t>Ubuntu – не разпечатва редове, завършващи с ~</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600"/>
              </a:spcBef>
              <a:spcAft>
                <a:spcPts val="0"/>
              </a:spcAft>
              <a:buClr>
                <a:srgbClr val="000000"/>
              </a:buClr>
              <a:buSzPts val="2600"/>
              <a:buFont typeface="Arial"/>
              <a:buNone/>
              <a:tabLst/>
              <a:defRPr/>
            </a:pPr>
            <a:endParaRPr kumimoji="0" sz="2600" b="0" i="0" u="none" strike="noStrike" kern="0" cap="none" spc="0" normalizeH="0" baseline="0" noProof="0">
              <a:ln>
                <a:noFill/>
              </a:ln>
              <a:solidFill>
                <a:srgbClr val="000000"/>
              </a:solidFill>
              <a:effectLst/>
              <a:uLnTx/>
              <a:uFillTx/>
              <a:latin typeface="Constantia"/>
              <a:ea typeface="Constantia"/>
              <a:cs typeface="Constantia"/>
              <a:sym typeface="Constantia"/>
            </a:endParaRPr>
          </a:p>
          <a:p>
            <a:pPr marL="0" marR="0" lvl="0" indent="0" algn="l" defTabSz="914400" rtl="0" eaLnBrk="1" fontAlgn="auto" latinLnBrk="0" hangingPunct="1">
              <a:lnSpc>
                <a:spcPct val="100000"/>
              </a:lnSpc>
              <a:spcBef>
                <a:spcPts val="600"/>
              </a:spcBef>
              <a:spcAft>
                <a:spcPts val="0"/>
              </a:spcAft>
              <a:buClr>
                <a:srgbClr val="000000"/>
              </a:buClr>
              <a:buSzPts val="2600"/>
              <a:buFont typeface="Constantia"/>
              <a:buNone/>
              <a:tabLst/>
              <a:defRPr/>
            </a:pPr>
            <a:r>
              <a:rPr kumimoji="0" lang="en-US" sz="2600" b="0" i="0" u="none" strike="noStrike" kern="0" cap="none" spc="0" normalizeH="0" baseline="0" noProof="0">
                <a:ln>
                  <a:noFill/>
                </a:ln>
                <a:solidFill>
                  <a:srgbClr val="000000"/>
                </a:solidFill>
                <a:effectLst/>
                <a:uLnTx/>
                <a:uFillTx/>
                <a:latin typeface="Constantia"/>
                <a:ea typeface="Constantia"/>
                <a:cs typeface="Constantia"/>
                <a:sym typeface="Constantia"/>
              </a:rPr>
              <a:t>Затова man и google са най-добрите помощници за командите!</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pic>
        <p:nvPicPr>
          <p:cNvPr id="4" name="Picture 3">
            <a:extLst>
              <a:ext uri="{FF2B5EF4-FFF2-40B4-BE49-F238E27FC236}">
                <a16:creationId xmlns:a16="http://schemas.microsoft.com/office/drawing/2014/main" id="{24C91A39-99AE-4114-A917-0600F5FF1F74}"/>
              </a:ext>
            </a:extLst>
          </p:cNvPr>
          <p:cNvPicPr>
            <a:picLocks noChangeAspect="1"/>
          </p:cNvPicPr>
          <p:nvPr/>
        </p:nvPicPr>
        <p:blipFill>
          <a:blip r:embed="rId4"/>
          <a:stretch>
            <a:fillRect/>
          </a:stretch>
        </p:blipFill>
        <p:spPr>
          <a:xfrm>
            <a:off x="174317" y="100150"/>
            <a:ext cx="1314450" cy="86677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Google Shape;720;gcf04237500_4_13"/>
          <p:cNvSpPr txBox="1"/>
          <p:nvPr/>
        </p:nvSpPr>
        <p:spPr>
          <a:xfrm>
            <a:off x="1051560" y="1432080"/>
            <a:ext cx="9966600" cy="3035400"/>
          </a:xfrm>
          <a:prstGeom prst="rect">
            <a:avLst/>
          </a:prstGeom>
          <a:no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80000"/>
              </a:lnSpc>
              <a:spcBef>
                <a:spcPts val="0"/>
              </a:spcBef>
              <a:spcAft>
                <a:spcPts val="0"/>
              </a:spcAft>
              <a:buClr>
                <a:srgbClr val="000000"/>
              </a:buClr>
              <a:buSzPts val="5400"/>
              <a:buFont typeface="Arial"/>
              <a:buNone/>
              <a:tabLst/>
              <a:defRPr/>
            </a:pPr>
            <a:r>
              <a:rPr kumimoji="0" lang="en-US" sz="5400" b="0" i="0" u="none" strike="noStrike" kern="0" cap="none" spc="0" normalizeH="0" baseline="0" noProof="0">
                <a:ln>
                  <a:noFill/>
                </a:ln>
                <a:solidFill>
                  <a:srgbClr val="000000"/>
                </a:solidFill>
                <a:effectLst/>
                <a:uLnTx/>
                <a:uFillTx/>
                <a:latin typeface="Rockwell"/>
                <a:ea typeface="Rockwell"/>
                <a:cs typeface="Rockwell"/>
                <a:sym typeface="Rockwell"/>
              </a:rPr>
              <a:t>КАКВО НАУЧИХМЕ ДНЕС!</a:t>
            </a: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721" name="Google Shape;721;gcf04237500_4_13"/>
          <p:cNvSpPr txBox="1"/>
          <p:nvPr/>
        </p:nvSpPr>
        <p:spPr>
          <a:xfrm>
            <a:off x="1069920" y="4389120"/>
            <a:ext cx="7890900" cy="1069500"/>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26"/>
        <p:cNvGrpSpPr/>
        <p:nvPr/>
      </p:nvGrpSpPr>
      <p:grpSpPr>
        <a:xfrm>
          <a:off x="0" y="0"/>
          <a:ext cx="0" cy="0"/>
          <a:chOff x="0" y="0"/>
          <a:chExt cx="0" cy="0"/>
        </a:xfrm>
      </p:grpSpPr>
      <p:sp>
        <p:nvSpPr>
          <p:cNvPr id="727" name="Google Shape;727;gcf04237500_4_0"/>
          <p:cNvSpPr txBox="1"/>
          <p:nvPr/>
        </p:nvSpPr>
        <p:spPr>
          <a:xfrm>
            <a:off x="970550" y="419875"/>
            <a:ext cx="10972800" cy="1143000"/>
          </a:xfrm>
          <a:prstGeom prst="rect">
            <a:avLst/>
          </a:prstGeom>
          <a:noFill/>
          <a:ln>
            <a:noFill/>
          </a:ln>
        </p:spPr>
        <p:txBody>
          <a:bodyPr spcFirstLastPara="1" wrap="square" lIns="0" tIns="46800" rIns="0" bIns="0" anchor="b" anchorCtr="0">
            <a:noAutofit/>
          </a:bodyPr>
          <a:lstStyle/>
          <a:p>
            <a:pPr marL="0" marR="0" lvl="0" indent="0" algn="l" defTabSz="914400" rtl="0" eaLnBrk="1" fontAlgn="auto" latinLnBrk="0" hangingPunct="1">
              <a:lnSpc>
                <a:spcPct val="100000"/>
              </a:lnSpc>
              <a:spcBef>
                <a:spcPts val="0"/>
              </a:spcBef>
              <a:spcAft>
                <a:spcPts val="0"/>
              </a:spcAft>
              <a:buClr>
                <a:srgbClr val="04617B"/>
              </a:buClr>
              <a:buSzPts val="5000"/>
              <a:buFont typeface="Calibri"/>
              <a:buNone/>
              <a:tabLst/>
              <a:defRPr/>
            </a:pPr>
            <a:r>
              <a:rPr kumimoji="0" lang="en-US" sz="5000" b="0" i="0" u="none" strike="noStrike" kern="0" cap="none" spc="0" normalizeH="0" baseline="0" noProof="0">
                <a:ln>
                  <a:noFill/>
                </a:ln>
                <a:solidFill>
                  <a:srgbClr val="04617B"/>
                </a:solidFill>
                <a:effectLst/>
                <a:uLnTx/>
                <a:uFillTx/>
                <a:latin typeface="Calibri"/>
                <a:ea typeface="Calibri"/>
                <a:cs typeface="Calibri"/>
                <a:sym typeface="Calibri"/>
              </a:rPr>
              <a:t>Пример</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728" name="Google Shape;728;gcf04237500_4_0"/>
          <p:cNvSpPr txBox="1"/>
          <p:nvPr/>
        </p:nvSpPr>
        <p:spPr>
          <a:xfrm>
            <a:off x="609600" y="1935149"/>
            <a:ext cx="10972800" cy="4827900"/>
          </a:xfrm>
          <a:prstGeom prst="rect">
            <a:avLst/>
          </a:prstGeom>
          <a:noFill/>
          <a:ln>
            <a:noFill/>
          </a:ln>
        </p:spPr>
        <p:txBody>
          <a:bodyPr spcFirstLastPara="1" wrap="square" lIns="90000" tIns="46800" rIns="90000" bIns="46800" anchor="t" anchorCtr="0">
            <a:noAutofit/>
          </a:bodyPr>
          <a:lstStyle/>
          <a:p>
            <a:pPr marL="457200" marR="0" lvl="0" indent="-412750" algn="l" defTabSz="914400" rtl="0" eaLnBrk="1" fontAlgn="auto" latinLnBrk="0" hangingPunct="1">
              <a:lnSpc>
                <a:spcPct val="100000"/>
              </a:lnSpc>
              <a:spcBef>
                <a:spcPts val="600"/>
              </a:spcBef>
              <a:spcAft>
                <a:spcPts val="0"/>
              </a:spcAft>
              <a:buClr>
                <a:srgbClr val="000000"/>
              </a:buClr>
              <a:buSzPts val="2900"/>
              <a:buFont typeface="Constantia"/>
              <a:buAutoNum type="arabicPeriod"/>
              <a:tabLst/>
              <a:defRPr/>
            </a:pPr>
            <a:r>
              <a:rPr kumimoji="0" lang="en-US" sz="2600" b="0" i="0" u="none" strike="noStrike" kern="0" cap="none" spc="0" normalizeH="0" baseline="0" noProof="0">
                <a:ln>
                  <a:noFill/>
                </a:ln>
                <a:solidFill>
                  <a:srgbClr val="000000"/>
                </a:solidFill>
                <a:effectLst/>
                <a:uLnTx/>
                <a:uFillTx/>
                <a:latin typeface="Constantia"/>
                <a:ea typeface="Constantia"/>
                <a:cs typeface="Constantia"/>
                <a:sym typeface="Constantia"/>
              </a:rPr>
              <a:t>Create a directory in your home directory called projects. In the projects</a:t>
            </a:r>
            <a:endParaRPr kumimoji="0" sz="2600" b="0" i="0" u="none" strike="noStrike" kern="0" cap="none" spc="0" normalizeH="0" baseline="0" noProof="0">
              <a:ln>
                <a:noFill/>
              </a:ln>
              <a:solidFill>
                <a:srgbClr val="000000"/>
              </a:solidFill>
              <a:effectLst/>
              <a:uLnTx/>
              <a:uFillTx/>
              <a:latin typeface="Constantia"/>
              <a:ea typeface="Constantia"/>
              <a:cs typeface="Constantia"/>
              <a:sym typeface="Constantia"/>
            </a:endParaRPr>
          </a:p>
          <a:p>
            <a:pPr marL="0" marR="0" lvl="0" indent="0" algn="l" defTabSz="914400" rtl="0" eaLnBrk="1" fontAlgn="auto" latinLnBrk="0" hangingPunct="1">
              <a:lnSpc>
                <a:spcPct val="100000"/>
              </a:lnSpc>
              <a:spcBef>
                <a:spcPts val="600"/>
              </a:spcBef>
              <a:spcAft>
                <a:spcPts val="0"/>
              </a:spcAft>
              <a:buClr>
                <a:srgbClr val="000000"/>
              </a:buClr>
              <a:buSzPts val="1100"/>
              <a:buFont typeface="Arial"/>
              <a:buNone/>
              <a:tabLst/>
              <a:defRPr/>
            </a:pPr>
            <a:r>
              <a:rPr kumimoji="0" lang="en-US" sz="2600" b="0" i="0" u="none" strike="noStrike" kern="0" cap="none" spc="0" normalizeH="0" baseline="0" noProof="0">
                <a:ln>
                  <a:noFill/>
                </a:ln>
                <a:solidFill>
                  <a:srgbClr val="000000"/>
                </a:solidFill>
                <a:effectLst/>
                <a:uLnTx/>
                <a:uFillTx/>
                <a:latin typeface="Constantia"/>
                <a:ea typeface="Constantia"/>
                <a:cs typeface="Constantia"/>
                <a:sym typeface="Constantia"/>
              </a:rPr>
              <a:t>directory, create nine empty fi les that are named house1, house2, house3, and so on to house9. Assuming there are lots of other fi les in that directory, come up with a single argument to ls that would list just those nine files.</a:t>
            </a:r>
            <a:endParaRPr kumimoji="0" sz="2600" b="0" i="0" u="none" strike="noStrike" kern="0" cap="none" spc="0" normalizeH="0" baseline="0" noProof="0">
              <a:ln>
                <a:noFill/>
              </a:ln>
              <a:solidFill>
                <a:srgbClr val="000000"/>
              </a:solidFill>
              <a:effectLst/>
              <a:uLnTx/>
              <a:uFillTx/>
              <a:latin typeface="Constantia"/>
              <a:ea typeface="Constantia"/>
              <a:cs typeface="Constantia"/>
              <a:sym typeface="Constantia"/>
            </a:endParaRPr>
          </a:p>
        </p:txBody>
      </p:sp>
      <p:pic>
        <p:nvPicPr>
          <p:cNvPr id="4" name="Picture 3">
            <a:extLst>
              <a:ext uri="{FF2B5EF4-FFF2-40B4-BE49-F238E27FC236}">
                <a16:creationId xmlns:a16="http://schemas.microsoft.com/office/drawing/2014/main" id="{DAFAAF11-4F36-45E9-AF70-13C63EC2AF95}"/>
              </a:ext>
            </a:extLst>
          </p:cNvPr>
          <p:cNvPicPr>
            <a:picLocks noChangeAspect="1"/>
          </p:cNvPicPr>
          <p:nvPr/>
        </p:nvPicPr>
        <p:blipFill>
          <a:blip r:embed="rId4"/>
          <a:stretch>
            <a:fillRect/>
          </a:stretch>
        </p:blipFill>
        <p:spPr>
          <a:xfrm>
            <a:off x="174317" y="100150"/>
            <a:ext cx="1314450" cy="86677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33"/>
        <p:cNvGrpSpPr/>
        <p:nvPr/>
      </p:nvGrpSpPr>
      <p:grpSpPr>
        <a:xfrm>
          <a:off x="0" y="0"/>
          <a:ext cx="0" cy="0"/>
          <a:chOff x="0" y="0"/>
          <a:chExt cx="0" cy="0"/>
        </a:xfrm>
      </p:grpSpPr>
      <p:sp>
        <p:nvSpPr>
          <p:cNvPr id="734" name="Google Shape;734;gcf04237500_4_7"/>
          <p:cNvSpPr txBox="1"/>
          <p:nvPr/>
        </p:nvSpPr>
        <p:spPr>
          <a:xfrm>
            <a:off x="970550" y="419875"/>
            <a:ext cx="10972800" cy="1143000"/>
          </a:xfrm>
          <a:prstGeom prst="rect">
            <a:avLst/>
          </a:prstGeom>
          <a:noFill/>
          <a:ln>
            <a:noFill/>
          </a:ln>
        </p:spPr>
        <p:txBody>
          <a:bodyPr spcFirstLastPara="1" wrap="square" lIns="0" tIns="46800" rIns="0" bIns="0" anchor="b" anchorCtr="0">
            <a:noAutofit/>
          </a:bodyPr>
          <a:lstStyle/>
          <a:p>
            <a:pPr marL="0" marR="0" lvl="0" indent="0" algn="l" defTabSz="914400" rtl="0" eaLnBrk="1" fontAlgn="auto" latinLnBrk="0" hangingPunct="1">
              <a:lnSpc>
                <a:spcPct val="100000"/>
              </a:lnSpc>
              <a:spcBef>
                <a:spcPts val="0"/>
              </a:spcBef>
              <a:spcAft>
                <a:spcPts val="0"/>
              </a:spcAft>
              <a:buClr>
                <a:srgbClr val="04617B"/>
              </a:buClr>
              <a:buSzPts val="5000"/>
              <a:buFont typeface="Calibri"/>
              <a:buNone/>
              <a:tabLst/>
              <a:defRPr/>
            </a:pPr>
            <a:r>
              <a:rPr kumimoji="0" lang="en-US" sz="5000" b="0" i="0" u="none" strike="noStrike" kern="0" cap="none" spc="0" normalizeH="0" baseline="0" noProof="0">
                <a:ln>
                  <a:noFill/>
                </a:ln>
                <a:solidFill>
                  <a:srgbClr val="04617B"/>
                </a:solidFill>
                <a:effectLst/>
                <a:uLnTx/>
                <a:uFillTx/>
                <a:latin typeface="Calibri"/>
                <a:ea typeface="Calibri"/>
                <a:cs typeface="Calibri"/>
                <a:sym typeface="Calibri"/>
              </a:rPr>
              <a:t>Пример</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735" name="Google Shape;735;gcf04237500_4_7"/>
          <p:cNvSpPr txBox="1"/>
          <p:nvPr/>
        </p:nvSpPr>
        <p:spPr>
          <a:xfrm>
            <a:off x="609600" y="1935149"/>
            <a:ext cx="10972800" cy="4827900"/>
          </a:xfrm>
          <a:prstGeom prst="rect">
            <a:avLst/>
          </a:prstGeom>
          <a:noFill/>
          <a:ln>
            <a:noFill/>
          </a:ln>
        </p:spPr>
        <p:txBody>
          <a:bodyPr spcFirstLastPara="1" wrap="square" lIns="90000" tIns="46800" rIns="90000" bIns="46800" anchor="t" anchorCtr="0">
            <a:noAutofit/>
          </a:bodyPr>
          <a:lstStyle/>
          <a:p>
            <a:pPr marL="0" marR="0" lvl="0" indent="0" algn="l" defTabSz="914400" rtl="0" eaLnBrk="1" fontAlgn="auto" latinLnBrk="0" hangingPunct="1">
              <a:lnSpc>
                <a:spcPct val="100000"/>
              </a:lnSpc>
              <a:spcBef>
                <a:spcPts val="600"/>
              </a:spcBef>
              <a:spcAft>
                <a:spcPts val="0"/>
              </a:spcAft>
              <a:buClr>
                <a:srgbClr val="000000"/>
              </a:buClr>
              <a:buSzPts val="1100"/>
              <a:buFont typeface="Arial"/>
              <a:buNone/>
              <a:tabLst/>
              <a:defRPr/>
            </a:pPr>
            <a:r>
              <a:rPr kumimoji="0" lang="en-US" sz="2600" b="0" i="0" u="none" strike="noStrike" kern="0" cap="none" spc="0" normalizeH="0" baseline="0" noProof="0">
                <a:ln>
                  <a:noFill/>
                </a:ln>
                <a:solidFill>
                  <a:srgbClr val="000000"/>
                </a:solidFill>
                <a:effectLst/>
                <a:uLnTx/>
                <a:uFillTx/>
                <a:latin typeface="Constantia"/>
                <a:ea typeface="Constantia"/>
                <a:cs typeface="Constantia"/>
                <a:sym typeface="Constantia"/>
              </a:rPr>
              <a:t>2. Make the $HOME/projects/houses/doors/ directory path. Create the following empty fi les within this directory path (try using absolute and relative paths from your home directory):</a:t>
            </a:r>
            <a:endParaRPr kumimoji="0" sz="2600" b="0" i="0" u="none" strike="noStrike" kern="0" cap="none" spc="0" normalizeH="0" baseline="0" noProof="0">
              <a:ln>
                <a:noFill/>
              </a:ln>
              <a:solidFill>
                <a:srgbClr val="000000"/>
              </a:solidFill>
              <a:effectLst/>
              <a:uLnTx/>
              <a:uFillTx/>
              <a:latin typeface="Constantia"/>
              <a:ea typeface="Constantia"/>
              <a:cs typeface="Constantia"/>
              <a:sym typeface="Constantia"/>
            </a:endParaRPr>
          </a:p>
          <a:p>
            <a:pPr marL="0" marR="0" lvl="0" indent="0" algn="l" defTabSz="914400" rtl="0" eaLnBrk="1" fontAlgn="auto" latinLnBrk="0" hangingPunct="1">
              <a:lnSpc>
                <a:spcPct val="100000"/>
              </a:lnSpc>
              <a:spcBef>
                <a:spcPts val="600"/>
              </a:spcBef>
              <a:spcAft>
                <a:spcPts val="0"/>
              </a:spcAft>
              <a:buClr>
                <a:srgbClr val="000000"/>
              </a:buClr>
              <a:buSzPts val="1100"/>
              <a:buFont typeface="Arial"/>
              <a:buNone/>
              <a:tabLst/>
              <a:defRPr/>
            </a:pPr>
            <a:r>
              <a:rPr kumimoji="0" lang="en-US" sz="2600" b="0" i="0" u="none" strike="noStrike" kern="0" cap="none" spc="0" normalizeH="0" baseline="0" noProof="0">
                <a:ln>
                  <a:noFill/>
                </a:ln>
                <a:solidFill>
                  <a:srgbClr val="000000"/>
                </a:solidFill>
                <a:effectLst/>
                <a:uLnTx/>
                <a:uFillTx/>
                <a:latin typeface="Constantia"/>
                <a:ea typeface="Constantia"/>
                <a:cs typeface="Constantia"/>
                <a:sym typeface="Constantia"/>
              </a:rPr>
              <a:t>$HOME/projects/houses/bungalow.txt</a:t>
            </a:r>
            <a:endParaRPr kumimoji="0" sz="2600" b="0" i="0" u="none" strike="noStrike" kern="0" cap="none" spc="0" normalizeH="0" baseline="0" noProof="0">
              <a:ln>
                <a:noFill/>
              </a:ln>
              <a:solidFill>
                <a:srgbClr val="000000"/>
              </a:solidFill>
              <a:effectLst/>
              <a:uLnTx/>
              <a:uFillTx/>
              <a:latin typeface="Constantia"/>
              <a:ea typeface="Constantia"/>
              <a:cs typeface="Constantia"/>
              <a:sym typeface="Constantia"/>
            </a:endParaRPr>
          </a:p>
          <a:p>
            <a:pPr marL="0" marR="0" lvl="0" indent="0" algn="l" defTabSz="914400" rtl="0" eaLnBrk="1" fontAlgn="auto" latinLnBrk="0" hangingPunct="1">
              <a:lnSpc>
                <a:spcPct val="100000"/>
              </a:lnSpc>
              <a:spcBef>
                <a:spcPts val="600"/>
              </a:spcBef>
              <a:spcAft>
                <a:spcPts val="0"/>
              </a:spcAft>
              <a:buClr>
                <a:srgbClr val="000000"/>
              </a:buClr>
              <a:buSzPts val="1100"/>
              <a:buFont typeface="Arial"/>
              <a:buNone/>
              <a:tabLst/>
              <a:defRPr/>
            </a:pPr>
            <a:r>
              <a:rPr kumimoji="0" lang="en-US" sz="2600" b="0" i="0" u="none" strike="noStrike" kern="0" cap="none" spc="0" normalizeH="0" baseline="0" noProof="0">
                <a:ln>
                  <a:noFill/>
                </a:ln>
                <a:solidFill>
                  <a:srgbClr val="000000"/>
                </a:solidFill>
                <a:effectLst/>
                <a:uLnTx/>
                <a:uFillTx/>
                <a:latin typeface="Constantia"/>
                <a:ea typeface="Constantia"/>
                <a:cs typeface="Constantia"/>
                <a:sym typeface="Constantia"/>
              </a:rPr>
              <a:t>$HOME/projects/houses/doors/bifold.txt</a:t>
            </a:r>
            <a:endParaRPr kumimoji="0" sz="2600" b="0" i="0" u="none" strike="noStrike" kern="0" cap="none" spc="0" normalizeH="0" baseline="0" noProof="0">
              <a:ln>
                <a:noFill/>
              </a:ln>
              <a:solidFill>
                <a:srgbClr val="000000"/>
              </a:solidFill>
              <a:effectLst/>
              <a:uLnTx/>
              <a:uFillTx/>
              <a:latin typeface="Constantia"/>
              <a:ea typeface="Constantia"/>
              <a:cs typeface="Constantia"/>
              <a:sym typeface="Constantia"/>
            </a:endParaRPr>
          </a:p>
          <a:p>
            <a:pPr marL="0" marR="0" lvl="0" indent="0" algn="l" defTabSz="914400" rtl="0" eaLnBrk="1" fontAlgn="auto" latinLnBrk="0" hangingPunct="1">
              <a:lnSpc>
                <a:spcPct val="100000"/>
              </a:lnSpc>
              <a:spcBef>
                <a:spcPts val="600"/>
              </a:spcBef>
              <a:spcAft>
                <a:spcPts val="0"/>
              </a:spcAft>
              <a:buClr>
                <a:srgbClr val="000000"/>
              </a:buClr>
              <a:buSzPts val="1100"/>
              <a:buFont typeface="Arial"/>
              <a:buNone/>
              <a:tabLst/>
              <a:defRPr/>
            </a:pPr>
            <a:r>
              <a:rPr kumimoji="0" lang="en-US" sz="2600" b="0" i="0" u="none" strike="noStrike" kern="0" cap="none" spc="0" normalizeH="0" baseline="0" noProof="0">
                <a:ln>
                  <a:noFill/>
                </a:ln>
                <a:solidFill>
                  <a:srgbClr val="000000"/>
                </a:solidFill>
                <a:effectLst/>
                <a:uLnTx/>
                <a:uFillTx/>
                <a:latin typeface="Constantia"/>
                <a:ea typeface="Constantia"/>
                <a:cs typeface="Constantia"/>
                <a:sym typeface="Constantia"/>
              </a:rPr>
              <a:t>$HOME/projects/outdoors/vegetation/landscape.txt</a:t>
            </a:r>
            <a:endParaRPr kumimoji="0" sz="2600" b="0" i="0" u="none" strike="noStrike" kern="0" cap="none" spc="0" normalizeH="0" baseline="0" noProof="0">
              <a:ln>
                <a:noFill/>
              </a:ln>
              <a:solidFill>
                <a:srgbClr val="000000"/>
              </a:solidFill>
              <a:effectLst/>
              <a:uLnTx/>
              <a:uFillTx/>
              <a:latin typeface="Constantia"/>
              <a:ea typeface="Constantia"/>
              <a:cs typeface="Constantia"/>
              <a:sym typeface="Constantia"/>
            </a:endParaRPr>
          </a:p>
          <a:p>
            <a:pPr marL="0" marR="0" lvl="0" indent="0" algn="l" defTabSz="914400" rtl="0" eaLnBrk="1" fontAlgn="auto" latinLnBrk="0" hangingPunct="1">
              <a:lnSpc>
                <a:spcPct val="100000"/>
              </a:lnSpc>
              <a:spcBef>
                <a:spcPts val="600"/>
              </a:spcBef>
              <a:spcAft>
                <a:spcPts val="0"/>
              </a:spcAft>
              <a:buClr>
                <a:srgbClr val="000000"/>
              </a:buClr>
              <a:buSzPts val="1100"/>
              <a:buFont typeface="Arial"/>
              <a:buNone/>
              <a:tabLst/>
              <a:defRPr/>
            </a:pPr>
            <a:r>
              <a:rPr kumimoji="0" lang="en-US" sz="2600" b="0" i="0" u="none" strike="noStrike" kern="0" cap="none" spc="0" normalizeH="0" baseline="0" noProof="0">
                <a:ln>
                  <a:noFill/>
                </a:ln>
                <a:solidFill>
                  <a:srgbClr val="000000"/>
                </a:solidFill>
                <a:effectLst/>
                <a:uLnTx/>
                <a:uFillTx/>
                <a:latin typeface="Constantia"/>
                <a:ea typeface="Constantia"/>
                <a:cs typeface="Constantia"/>
                <a:sym typeface="Constantia"/>
              </a:rPr>
              <a:t>3. Copy the files house1 and house5 to the $HOME/projects/houses/ directory.</a:t>
            </a:r>
            <a:endParaRPr kumimoji="0" sz="2600" b="0" i="0" u="none" strike="noStrike" kern="0" cap="none" spc="0" normalizeH="0" baseline="0" noProof="0">
              <a:ln>
                <a:noFill/>
              </a:ln>
              <a:solidFill>
                <a:srgbClr val="000000"/>
              </a:solidFill>
              <a:effectLst/>
              <a:uLnTx/>
              <a:uFillTx/>
              <a:latin typeface="Constantia"/>
              <a:ea typeface="Constantia"/>
              <a:cs typeface="Constantia"/>
              <a:sym typeface="Constantia"/>
            </a:endParaRPr>
          </a:p>
          <a:p>
            <a:pPr marL="0" marR="0" lvl="0" indent="0" algn="l" defTabSz="914400" rtl="0" eaLnBrk="1" fontAlgn="auto" latinLnBrk="0" hangingPunct="1">
              <a:lnSpc>
                <a:spcPct val="100000"/>
              </a:lnSpc>
              <a:spcBef>
                <a:spcPts val="600"/>
              </a:spcBef>
              <a:spcAft>
                <a:spcPts val="0"/>
              </a:spcAft>
              <a:buClr>
                <a:srgbClr val="000000"/>
              </a:buClr>
              <a:buSzPts val="1100"/>
              <a:buFont typeface="Arial"/>
              <a:buNone/>
              <a:tabLst/>
              <a:defRPr/>
            </a:pPr>
            <a:r>
              <a:rPr kumimoji="0" lang="en-US" sz="2600" b="0" i="0" u="none" strike="noStrike" kern="0" cap="none" spc="0" normalizeH="0" baseline="0" noProof="0">
                <a:ln>
                  <a:noFill/>
                </a:ln>
                <a:solidFill>
                  <a:srgbClr val="000000"/>
                </a:solidFill>
                <a:effectLst/>
                <a:uLnTx/>
                <a:uFillTx/>
                <a:latin typeface="Constantia"/>
                <a:ea typeface="Constantia"/>
                <a:cs typeface="Constantia"/>
                <a:sym typeface="Constantia"/>
              </a:rPr>
              <a:t>4. Remove the files house6, house7, and house8 without being prompted.</a:t>
            </a:r>
            <a:endParaRPr kumimoji="0" sz="2600" b="0" i="0" u="none" strike="noStrike" kern="0" cap="none" spc="0" normalizeH="0" baseline="0" noProof="0">
              <a:ln>
                <a:noFill/>
              </a:ln>
              <a:solidFill>
                <a:srgbClr val="000000"/>
              </a:solidFill>
              <a:effectLst/>
              <a:uLnTx/>
              <a:uFillTx/>
              <a:latin typeface="Constantia"/>
              <a:ea typeface="Constantia"/>
              <a:cs typeface="Constantia"/>
              <a:sym typeface="Constantia"/>
            </a:endParaRPr>
          </a:p>
          <a:p>
            <a:pPr marL="0" marR="0" lvl="0" indent="0" algn="l" defTabSz="914400" rtl="0" eaLnBrk="1" fontAlgn="auto" latinLnBrk="0" hangingPunct="1">
              <a:lnSpc>
                <a:spcPct val="100000"/>
              </a:lnSpc>
              <a:spcBef>
                <a:spcPts val="600"/>
              </a:spcBef>
              <a:spcAft>
                <a:spcPts val="0"/>
              </a:spcAft>
              <a:buClr>
                <a:srgbClr val="000000"/>
              </a:buClr>
              <a:buSzPts val="2600"/>
              <a:buFont typeface="Constantia"/>
              <a:buNone/>
              <a:tabLst/>
              <a:defRPr/>
            </a:pPr>
            <a:endParaRPr kumimoji="0" sz="2600" b="0" i="0" u="none" strike="noStrike" kern="0" cap="none" spc="0" normalizeH="0" baseline="0" noProof="0">
              <a:ln>
                <a:noFill/>
              </a:ln>
              <a:solidFill>
                <a:srgbClr val="000000"/>
              </a:solidFill>
              <a:effectLst/>
              <a:uLnTx/>
              <a:uFillTx/>
              <a:latin typeface="Constantia"/>
              <a:ea typeface="Constantia"/>
              <a:cs typeface="Constantia"/>
              <a:sym typeface="Constantia"/>
            </a:endParaRPr>
          </a:p>
          <a:p>
            <a:pPr marL="0" marR="0" lvl="0" indent="0" algn="l" defTabSz="914400" rtl="0" eaLnBrk="1" fontAlgn="auto" latinLnBrk="0" hangingPunct="1">
              <a:lnSpc>
                <a:spcPct val="100000"/>
              </a:lnSpc>
              <a:spcBef>
                <a:spcPts val="600"/>
              </a:spcBef>
              <a:spcAft>
                <a:spcPts val="0"/>
              </a:spcAft>
              <a:buClr>
                <a:srgbClr val="000000"/>
              </a:buClr>
              <a:buSzPts val="1100"/>
              <a:buFont typeface="Arial"/>
              <a:buNone/>
              <a:tabLst/>
              <a:defRPr/>
            </a:pPr>
            <a:endParaRPr kumimoji="0" sz="2600" b="0" i="0" u="none" strike="noStrike" kern="0" cap="none" spc="0" normalizeH="0" baseline="0" noProof="0">
              <a:ln>
                <a:noFill/>
              </a:ln>
              <a:solidFill>
                <a:srgbClr val="000000"/>
              </a:solidFill>
              <a:effectLst/>
              <a:uLnTx/>
              <a:uFillTx/>
              <a:latin typeface="Constantia"/>
              <a:ea typeface="Constantia"/>
              <a:cs typeface="Constantia"/>
              <a:sym typeface="Constantia"/>
            </a:endParaRPr>
          </a:p>
          <a:p>
            <a:pPr marL="0" marR="0" lvl="0" indent="0" algn="l" defTabSz="914400" rtl="0" eaLnBrk="1" fontAlgn="auto" latinLnBrk="0" hangingPunct="1">
              <a:lnSpc>
                <a:spcPct val="100000"/>
              </a:lnSpc>
              <a:spcBef>
                <a:spcPts val="600"/>
              </a:spcBef>
              <a:spcAft>
                <a:spcPts val="0"/>
              </a:spcAft>
              <a:buClr>
                <a:srgbClr val="000000"/>
              </a:buClr>
              <a:buSzPts val="2600"/>
              <a:buFont typeface="Constantia"/>
              <a:buNone/>
              <a:tabLst/>
              <a:defRPr/>
            </a:pPr>
            <a:endParaRPr kumimoji="0" sz="2600" b="0" i="0" u="none" strike="noStrike" kern="0" cap="none" spc="0" normalizeH="0" baseline="0" noProof="0">
              <a:ln>
                <a:noFill/>
              </a:ln>
              <a:solidFill>
                <a:srgbClr val="000000"/>
              </a:solidFill>
              <a:effectLst/>
              <a:uLnTx/>
              <a:uFillTx/>
              <a:latin typeface="Constantia"/>
              <a:ea typeface="Constantia"/>
              <a:cs typeface="Constantia"/>
              <a:sym typeface="Constantia"/>
            </a:endParaRPr>
          </a:p>
        </p:txBody>
      </p:sp>
      <p:pic>
        <p:nvPicPr>
          <p:cNvPr id="4" name="Picture 3">
            <a:extLst>
              <a:ext uri="{FF2B5EF4-FFF2-40B4-BE49-F238E27FC236}">
                <a16:creationId xmlns:a16="http://schemas.microsoft.com/office/drawing/2014/main" id="{096BB082-7AF4-451C-96AB-B0082B3A5F0D}"/>
              </a:ext>
            </a:extLst>
          </p:cNvPr>
          <p:cNvPicPr>
            <a:picLocks noChangeAspect="1"/>
          </p:cNvPicPr>
          <p:nvPr/>
        </p:nvPicPr>
        <p:blipFill>
          <a:blip r:embed="rId4"/>
          <a:stretch>
            <a:fillRect/>
          </a:stretch>
        </p:blipFill>
        <p:spPr>
          <a:xfrm>
            <a:off x="174317" y="100150"/>
            <a:ext cx="1314450" cy="8667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54"/>
        <p:cNvGrpSpPr/>
        <p:nvPr/>
      </p:nvGrpSpPr>
      <p:grpSpPr>
        <a:xfrm>
          <a:off x="0" y="0"/>
          <a:ext cx="0" cy="0"/>
          <a:chOff x="0" y="0"/>
          <a:chExt cx="0" cy="0"/>
        </a:xfrm>
      </p:grpSpPr>
      <p:sp>
        <p:nvSpPr>
          <p:cNvPr id="555" name="Google Shape;555;gce939cf3ae_0_249"/>
          <p:cNvSpPr txBox="1"/>
          <p:nvPr/>
        </p:nvSpPr>
        <p:spPr>
          <a:xfrm>
            <a:off x="609600" y="704850"/>
            <a:ext cx="10972800" cy="1143000"/>
          </a:xfrm>
          <a:prstGeom prst="rect">
            <a:avLst/>
          </a:prstGeom>
          <a:noFill/>
          <a:ln>
            <a:noFill/>
          </a:ln>
        </p:spPr>
        <p:txBody>
          <a:bodyPr spcFirstLastPara="1" wrap="square" lIns="0" tIns="46800" rIns="0" bIns="0" anchor="b" anchorCtr="0">
            <a:noAutofit/>
          </a:bodyPr>
          <a:lstStyle/>
          <a:p>
            <a:pPr marL="0" marR="0" lvl="0" indent="0" algn="l" defTabSz="914400" rtl="0" eaLnBrk="1" fontAlgn="auto" latinLnBrk="0" hangingPunct="1">
              <a:lnSpc>
                <a:spcPct val="100000"/>
              </a:lnSpc>
              <a:spcBef>
                <a:spcPts val="0"/>
              </a:spcBef>
              <a:spcAft>
                <a:spcPts val="0"/>
              </a:spcAft>
              <a:buClr>
                <a:srgbClr val="04617B"/>
              </a:buClr>
              <a:buSzPts val="5000"/>
              <a:buFont typeface="Calibri"/>
              <a:buNone/>
              <a:tabLst/>
              <a:defRPr/>
            </a:pPr>
            <a:r>
              <a:rPr kumimoji="0" lang="en-US" sz="5000" b="0" i="0" u="none" strike="noStrike" kern="0" cap="none" spc="0" normalizeH="0" baseline="0" noProof="0">
                <a:ln>
                  <a:noFill/>
                </a:ln>
                <a:solidFill>
                  <a:srgbClr val="04617B"/>
                </a:solidFill>
                <a:effectLst/>
                <a:uLnTx/>
                <a:uFillTx/>
                <a:latin typeface="Calibri"/>
                <a:ea typeface="Calibri"/>
                <a:cs typeface="Calibri"/>
                <a:sym typeface="Calibri"/>
              </a:rPr>
              <a:t>UNIX файлова система</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556" name="Google Shape;556;gce939cf3ae_0_249"/>
          <p:cNvSpPr txBox="1"/>
          <p:nvPr/>
        </p:nvSpPr>
        <p:spPr>
          <a:xfrm>
            <a:off x="609600" y="1935162"/>
            <a:ext cx="10972800" cy="4389300"/>
          </a:xfrm>
          <a:prstGeom prst="rect">
            <a:avLst/>
          </a:prstGeom>
          <a:noFill/>
          <a:ln>
            <a:noFill/>
          </a:ln>
        </p:spPr>
        <p:txBody>
          <a:bodyPr spcFirstLastPara="1" wrap="square" lIns="90000" tIns="46800" rIns="90000" bIns="46800" anchor="t" anchorCtr="0">
            <a:noAutofit/>
          </a:bodyPr>
          <a:lstStyle/>
          <a:p>
            <a:pPr marL="266700" marR="0" lvl="0" indent="-266700" algn="l" defTabSz="914400" rtl="0" eaLnBrk="1" fontAlgn="auto" latinLnBrk="0" hangingPunct="1">
              <a:lnSpc>
                <a:spcPct val="90000"/>
              </a:lnSpc>
              <a:spcBef>
                <a:spcPts val="0"/>
              </a:spcBef>
              <a:spcAft>
                <a:spcPts val="0"/>
              </a:spcAft>
              <a:buClr>
                <a:srgbClr val="0BD0D9"/>
              </a:buClr>
              <a:buSzPts val="2660"/>
              <a:buFont typeface="Noto Sans Symbols"/>
              <a:buChar char="⚫"/>
              <a:tabLst/>
              <a:defRPr/>
            </a:pPr>
            <a:r>
              <a:rPr kumimoji="0" lang="en-US" sz="2800" b="0" i="0" u="none" strike="noStrike" kern="0" cap="none" spc="0" normalizeH="0" baseline="0" noProof="0">
                <a:ln>
                  <a:noFill/>
                </a:ln>
                <a:solidFill>
                  <a:srgbClr val="000000"/>
                </a:solidFill>
                <a:effectLst/>
                <a:uLnTx/>
                <a:uFillTx/>
                <a:latin typeface="Constantia"/>
                <a:ea typeface="Constantia"/>
                <a:cs typeface="Constantia"/>
                <a:sym typeface="Constantia"/>
              </a:rPr>
              <a:t>/dev: хардуерни устройства, които могат да бъдат достъпени от потребителя; обикновено не се пипа в нея</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266700" marR="0" lvl="0" indent="-266700" algn="l" defTabSz="914400" rtl="0" eaLnBrk="1" fontAlgn="auto" latinLnBrk="0" hangingPunct="1">
              <a:lnSpc>
                <a:spcPct val="90000"/>
              </a:lnSpc>
              <a:spcBef>
                <a:spcPts val="700"/>
              </a:spcBef>
              <a:spcAft>
                <a:spcPts val="0"/>
              </a:spcAft>
              <a:buClr>
                <a:srgbClr val="0BD0D9"/>
              </a:buClr>
              <a:buSzPts val="2660"/>
              <a:buFont typeface="Noto Sans Symbols"/>
              <a:buChar char="⚫"/>
              <a:tabLst/>
              <a:defRPr/>
            </a:pPr>
            <a:r>
              <a:rPr kumimoji="0" lang="en-US" sz="2800" b="0" i="0" u="none" strike="noStrike" kern="0" cap="none" spc="0" normalizeH="0" baseline="0" noProof="0">
                <a:ln>
                  <a:noFill/>
                </a:ln>
                <a:solidFill>
                  <a:srgbClr val="000000"/>
                </a:solidFill>
                <a:effectLst/>
                <a:uLnTx/>
                <a:uFillTx/>
                <a:latin typeface="Constantia"/>
                <a:ea typeface="Constantia"/>
                <a:cs typeface="Constantia"/>
                <a:sym typeface="Constantia"/>
              </a:rPr>
              <a:t>/lib: съхранява библиотеки заедно с /usr/lib, /usr/local/lib, и т.н.</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266700" marR="0" lvl="0" indent="-266700" algn="l" defTabSz="914400" rtl="0" eaLnBrk="1" fontAlgn="auto" latinLnBrk="0" hangingPunct="1">
              <a:lnSpc>
                <a:spcPct val="90000"/>
              </a:lnSpc>
              <a:spcBef>
                <a:spcPts val="700"/>
              </a:spcBef>
              <a:spcAft>
                <a:spcPts val="0"/>
              </a:spcAft>
              <a:buClr>
                <a:srgbClr val="0BD0D9"/>
              </a:buClr>
              <a:buSzPts val="2660"/>
              <a:buFont typeface="Noto Sans Symbols"/>
              <a:buChar char="⚫"/>
              <a:tabLst/>
              <a:defRPr/>
            </a:pPr>
            <a:r>
              <a:rPr kumimoji="0" lang="en-US" sz="2800" b="0" i="0" u="none" strike="noStrike" kern="0" cap="none" spc="0" normalizeH="0" baseline="0" noProof="0">
                <a:ln>
                  <a:noFill/>
                </a:ln>
                <a:solidFill>
                  <a:srgbClr val="000000"/>
                </a:solidFill>
                <a:effectLst/>
                <a:uLnTx/>
                <a:uFillTx/>
                <a:latin typeface="Constantia"/>
                <a:ea typeface="Constantia"/>
                <a:cs typeface="Constantia"/>
                <a:sym typeface="Constantia"/>
              </a:rPr>
              <a:t>/mnt: използва се за монтиране на дискови устройства</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266700" marR="0" lvl="0" indent="-266700" algn="l" defTabSz="914400" rtl="0" eaLnBrk="1" fontAlgn="auto" latinLnBrk="0" hangingPunct="1">
              <a:lnSpc>
                <a:spcPct val="90000"/>
              </a:lnSpc>
              <a:spcBef>
                <a:spcPts val="700"/>
              </a:spcBef>
              <a:spcAft>
                <a:spcPts val="0"/>
              </a:spcAft>
              <a:buClr>
                <a:srgbClr val="0BD0D9"/>
              </a:buClr>
              <a:buSzPts val="2660"/>
              <a:buFont typeface="Noto Sans Symbols"/>
              <a:buChar char="⚫"/>
              <a:tabLst/>
              <a:defRPr/>
            </a:pPr>
            <a:r>
              <a:rPr kumimoji="0" lang="en-US" sz="2800" b="0" i="0" u="none" strike="noStrike" kern="0" cap="none" spc="0" normalizeH="0" baseline="0" noProof="0">
                <a:ln>
                  <a:noFill/>
                </a:ln>
                <a:solidFill>
                  <a:srgbClr val="000000"/>
                </a:solidFill>
                <a:effectLst/>
                <a:uLnTx/>
                <a:uFillTx/>
                <a:latin typeface="Constantia"/>
                <a:ea typeface="Constantia"/>
                <a:cs typeface="Constantia"/>
                <a:sym typeface="Constantia"/>
              </a:rPr>
              <a:t>/usr: най-често потребителски инсталирани програми</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266700" marR="0" lvl="0" indent="-266700" algn="l" defTabSz="914400" rtl="0" eaLnBrk="1" fontAlgn="auto" latinLnBrk="0" hangingPunct="1">
              <a:lnSpc>
                <a:spcPct val="90000"/>
              </a:lnSpc>
              <a:spcBef>
                <a:spcPts val="700"/>
              </a:spcBef>
              <a:spcAft>
                <a:spcPts val="0"/>
              </a:spcAft>
              <a:buClr>
                <a:srgbClr val="0BD0D9"/>
              </a:buClr>
              <a:buSzPts val="2660"/>
              <a:buFont typeface="Noto Sans Symbols"/>
              <a:buChar char="⚫"/>
              <a:tabLst/>
              <a:defRPr/>
            </a:pPr>
            <a:r>
              <a:rPr kumimoji="0" lang="en-US" sz="2800" b="0" i="0" u="none" strike="noStrike" kern="0" cap="none" spc="0" normalizeH="0" baseline="0" noProof="0">
                <a:ln>
                  <a:noFill/>
                </a:ln>
                <a:solidFill>
                  <a:srgbClr val="000000"/>
                </a:solidFill>
                <a:effectLst/>
                <a:uLnTx/>
                <a:uFillTx/>
                <a:latin typeface="Constantia"/>
                <a:ea typeface="Constantia"/>
                <a:cs typeface="Constantia"/>
                <a:sym typeface="Constantia"/>
              </a:rPr>
              <a:t>/etc: системни настройки</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pic>
        <p:nvPicPr>
          <p:cNvPr id="4" name="Picture 3">
            <a:extLst>
              <a:ext uri="{FF2B5EF4-FFF2-40B4-BE49-F238E27FC236}">
                <a16:creationId xmlns:a16="http://schemas.microsoft.com/office/drawing/2014/main" id="{928ECB03-6836-4E00-A074-23A6BC7E4C77}"/>
              </a:ext>
            </a:extLst>
          </p:cNvPr>
          <p:cNvPicPr>
            <a:picLocks noChangeAspect="1"/>
          </p:cNvPicPr>
          <p:nvPr/>
        </p:nvPicPr>
        <p:blipFill>
          <a:blip r:embed="rId4"/>
          <a:stretch>
            <a:fillRect/>
          </a:stretch>
        </p:blipFill>
        <p:spPr>
          <a:xfrm>
            <a:off x="174317" y="100150"/>
            <a:ext cx="1314450" cy="86677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740" name="Google Shape;740;gceece0e0b2_2_0"/>
          <p:cNvSpPr txBox="1"/>
          <p:nvPr/>
        </p:nvSpPr>
        <p:spPr>
          <a:xfrm>
            <a:off x="1051560" y="1432080"/>
            <a:ext cx="9966600" cy="3035400"/>
          </a:xfrm>
          <a:prstGeom prst="rect">
            <a:avLst/>
          </a:prstGeom>
          <a:no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80000"/>
              </a:lnSpc>
              <a:spcBef>
                <a:spcPts val="0"/>
              </a:spcBef>
              <a:spcAft>
                <a:spcPts val="0"/>
              </a:spcAft>
              <a:buClr>
                <a:srgbClr val="000000"/>
              </a:buClr>
              <a:buSzPts val="7200"/>
              <a:buFont typeface="Arial"/>
              <a:buNone/>
              <a:tabLst/>
              <a:defRPr/>
            </a:pPr>
            <a:r>
              <a:rPr kumimoji="0" lang="en-US" sz="7200" b="0" i="0" u="none" strike="noStrike" kern="0" cap="none" spc="0" normalizeH="0" baseline="0" noProof="0">
                <a:ln>
                  <a:noFill/>
                </a:ln>
                <a:solidFill>
                  <a:srgbClr val="000000"/>
                </a:solidFill>
                <a:effectLst/>
                <a:uLnTx/>
                <a:uFillTx/>
                <a:latin typeface="Rockwell"/>
                <a:ea typeface="Rockwell"/>
                <a:cs typeface="Rockwell"/>
                <a:sym typeface="Rockwell"/>
              </a:rPr>
              <a:t>ОБУЧЕНИЕ ПО ПРОГРАМИРАНЕ</a:t>
            </a: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741" name="Google Shape;741;gceece0e0b2_2_0"/>
          <p:cNvSpPr txBox="1"/>
          <p:nvPr/>
        </p:nvSpPr>
        <p:spPr>
          <a:xfrm>
            <a:off x="1069925" y="4757748"/>
            <a:ext cx="7890900" cy="7008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90000"/>
              </a:lnSpc>
              <a:spcBef>
                <a:spcPts val="0"/>
              </a:spcBef>
              <a:spcAft>
                <a:spcPts val="0"/>
              </a:spcAft>
              <a:buClr>
                <a:srgbClr val="000000"/>
              </a:buClr>
              <a:buSzPts val="2200"/>
              <a:buFont typeface="Arial"/>
              <a:buNone/>
              <a:tabLst/>
              <a:defRPr/>
            </a:pPr>
            <a:r>
              <a:rPr kumimoji="0" lang="en-US" sz="2200" b="0" i="0" u="none" strike="noStrike" kern="0" cap="none" spc="0" normalizeH="0" baseline="0" noProof="0">
                <a:ln>
                  <a:noFill/>
                </a:ln>
                <a:solidFill>
                  <a:srgbClr val="000000"/>
                </a:solidFill>
                <a:effectLst/>
                <a:uLnTx/>
                <a:uFillTx/>
                <a:latin typeface="Arial"/>
                <a:cs typeface="Arial"/>
                <a:sym typeface="Arial"/>
              </a:rPr>
              <a:t>Linux 4</a:t>
            </a:r>
            <a:r>
              <a:rPr kumimoji="0" lang="en-US" sz="2200" b="0" i="0" u="none" strike="noStrike" kern="0" cap="none" spc="0" normalizeH="0" baseline="0" noProof="0">
                <a:ln>
                  <a:noFill/>
                </a:ln>
                <a:solidFill>
                  <a:srgbClr val="000000"/>
                </a:solidFill>
                <a:effectLst/>
                <a:uLnTx/>
                <a:uFillTx/>
                <a:latin typeface="Arial"/>
                <a:ea typeface="Arial"/>
                <a:cs typeface="Arial"/>
                <a:sym typeface="Arial"/>
              </a:rPr>
              <a:t>. </a:t>
            </a:r>
            <a:r>
              <a:rPr kumimoji="0" lang="en-US" sz="2200" b="0" i="0" u="none" strike="noStrike" kern="0" cap="none" spc="0" normalizeH="0" baseline="0" noProof="0">
                <a:ln>
                  <a:noFill/>
                </a:ln>
                <a:solidFill>
                  <a:srgbClr val="000000"/>
                </a:solidFill>
                <a:effectLst/>
                <a:uLnTx/>
                <a:uFillTx/>
                <a:latin typeface="Arial"/>
                <a:cs typeface="Arial"/>
                <a:sym typeface="Arial"/>
              </a:rPr>
              <a:t>File permission</a:t>
            </a: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46"/>
        <p:cNvGrpSpPr/>
        <p:nvPr/>
      </p:nvGrpSpPr>
      <p:grpSpPr>
        <a:xfrm>
          <a:off x="0" y="0"/>
          <a:ext cx="0" cy="0"/>
          <a:chOff x="0" y="0"/>
          <a:chExt cx="0" cy="0"/>
        </a:xfrm>
      </p:grpSpPr>
      <p:sp>
        <p:nvSpPr>
          <p:cNvPr id="747" name="Google Shape;747;gcbe6b07475_0_407"/>
          <p:cNvSpPr txBox="1"/>
          <p:nvPr/>
        </p:nvSpPr>
        <p:spPr>
          <a:xfrm>
            <a:off x="609600" y="704850"/>
            <a:ext cx="10972800" cy="1143000"/>
          </a:xfrm>
          <a:prstGeom prst="rect">
            <a:avLst/>
          </a:prstGeom>
          <a:noFill/>
          <a:ln>
            <a:noFill/>
          </a:ln>
        </p:spPr>
        <p:txBody>
          <a:bodyPr spcFirstLastPara="1" wrap="square" lIns="0" tIns="46800" rIns="0" bIns="0" anchor="b" anchorCtr="0">
            <a:noAutofit/>
          </a:bodyPr>
          <a:lstStyle/>
          <a:p>
            <a:pPr marL="0" marR="0" lvl="0" indent="0" algn="l" defTabSz="914400" rtl="0" eaLnBrk="1" fontAlgn="auto" latinLnBrk="0" hangingPunct="1">
              <a:lnSpc>
                <a:spcPct val="100000"/>
              </a:lnSpc>
              <a:spcBef>
                <a:spcPts val="0"/>
              </a:spcBef>
              <a:spcAft>
                <a:spcPts val="0"/>
              </a:spcAft>
              <a:buClr>
                <a:srgbClr val="04617B"/>
              </a:buClr>
              <a:buSzPts val="5000"/>
              <a:buFont typeface="Calibri"/>
              <a:buNone/>
              <a:tabLst/>
              <a:defRPr/>
            </a:pPr>
            <a:r>
              <a:rPr kumimoji="0" lang="en-US" sz="5000" b="0" i="0" u="none" strike="noStrike" kern="0" cap="none" spc="0" normalizeH="0" baseline="0" noProof="0">
                <a:ln>
                  <a:noFill/>
                </a:ln>
                <a:solidFill>
                  <a:srgbClr val="04617B"/>
                </a:solidFill>
                <a:effectLst/>
                <a:uLnTx/>
                <a:uFillTx/>
                <a:latin typeface="Calibri"/>
                <a:ea typeface="Calibri"/>
                <a:cs typeface="Calibri"/>
                <a:sym typeface="Calibri"/>
              </a:rPr>
              <a:t>Потребители и групи</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748" name="Google Shape;748;gcbe6b07475_0_407"/>
          <p:cNvSpPr txBox="1"/>
          <p:nvPr/>
        </p:nvSpPr>
        <p:spPr>
          <a:xfrm>
            <a:off x="609600" y="1935162"/>
            <a:ext cx="10972800" cy="4389300"/>
          </a:xfrm>
          <a:prstGeom prst="rect">
            <a:avLst/>
          </a:prstGeom>
          <a:noFill/>
          <a:ln>
            <a:noFill/>
          </a:ln>
        </p:spPr>
        <p:txBody>
          <a:bodyPr spcFirstLastPara="1" wrap="square" lIns="90000" tIns="46800" rIns="90000" bIns="46800" anchor="t" anchorCtr="0">
            <a:noAutofit/>
          </a:bodyPr>
          <a:lstStyle/>
          <a:p>
            <a:pPr marL="266700" marR="0" lvl="0" indent="-266700" algn="l" defTabSz="914400" rtl="0" eaLnBrk="1" fontAlgn="auto" latinLnBrk="0" hangingPunct="1">
              <a:lnSpc>
                <a:spcPct val="90000"/>
              </a:lnSpc>
              <a:spcBef>
                <a:spcPts val="0"/>
              </a:spcBef>
              <a:spcAft>
                <a:spcPts val="0"/>
              </a:spcAft>
              <a:buClr>
                <a:srgbClr val="0BD0D9"/>
              </a:buClr>
              <a:buSzPts val="2280"/>
              <a:buFont typeface="Noto Sans Symbols"/>
              <a:buChar char="⚫"/>
              <a:tabLst/>
              <a:defRPr/>
            </a:pPr>
            <a:r>
              <a:rPr kumimoji="0" lang="en-US" sz="2400" b="0" i="0" u="none" strike="noStrike" kern="0" cap="none" spc="0" normalizeH="0" baseline="0" noProof="0">
                <a:ln>
                  <a:noFill/>
                </a:ln>
                <a:solidFill>
                  <a:srgbClr val="000000"/>
                </a:solidFill>
                <a:effectLst/>
                <a:uLnTx/>
                <a:uFillTx/>
                <a:latin typeface="Constantia"/>
                <a:ea typeface="Constantia"/>
                <a:cs typeface="Constantia"/>
                <a:sym typeface="Constantia"/>
              </a:rPr>
              <a:t>Unix е разработен да позволи на множество потребители да работят на една машина едновременно. Това генерира някои изисквания за сигурността – Как ще предпазим електронната си поща от четене от другите потребители, както и как да забраним промяната на програмите и данните от тях, докато ги ползваме?</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633412" marR="0" lvl="1" indent="-241300" algn="l" defTabSz="914400" rtl="0" eaLnBrk="1" fontAlgn="auto" latinLnBrk="0" hangingPunct="1">
              <a:lnSpc>
                <a:spcPct val="90000"/>
              </a:lnSpc>
              <a:spcBef>
                <a:spcPts val="500"/>
              </a:spcBef>
              <a:spcAft>
                <a:spcPts val="0"/>
              </a:spcAft>
              <a:buClr>
                <a:srgbClr val="0F6FC6"/>
              </a:buClr>
              <a:buSzPts val="1700"/>
              <a:buFont typeface="Noto Sans Symbols"/>
              <a:buChar char="⚫"/>
              <a:tabLst/>
              <a:defRPr/>
            </a:pPr>
            <a:r>
              <a:rPr kumimoji="0" lang="en-US" sz="2000" b="0" i="0" u="none" strike="noStrike" kern="0" cap="none" spc="0" normalizeH="0" baseline="0" noProof="0">
                <a:ln>
                  <a:noFill/>
                </a:ln>
                <a:solidFill>
                  <a:srgbClr val="000000"/>
                </a:solidFill>
                <a:effectLst/>
                <a:uLnTx/>
                <a:uFillTx/>
                <a:latin typeface="Constantia"/>
                <a:ea typeface="Constantia"/>
                <a:cs typeface="Constantia"/>
                <a:sym typeface="Constantia"/>
              </a:rPr>
              <a:t>Достъпът до файлове зависи от потребителския акаунт</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633412" marR="0" lvl="1" indent="-241300" algn="l" defTabSz="914400" rtl="0" eaLnBrk="1" fontAlgn="auto" latinLnBrk="0" hangingPunct="1">
              <a:lnSpc>
                <a:spcPct val="90000"/>
              </a:lnSpc>
              <a:spcBef>
                <a:spcPts val="500"/>
              </a:spcBef>
              <a:spcAft>
                <a:spcPts val="0"/>
              </a:spcAft>
              <a:buClr>
                <a:srgbClr val="0F6FC6"/>
              </a:buClr>
              <a:buSzPts val="1700"/>
              <a:buFont typeface="Noto Sans Symbols"/>
              <a:buChar char="⚫"/>
              <a:tabLst/>
              <a:defRPr/>
            </a:pPr>
            <a:r>
              <a:rPr kumimoji="0" lang="en-US" sz="2000" b="0" i="0" u="none" strike="noStrike" kern="0" cap="none" spc="0" normalizeH="0" baseline="0" noProof="0">
                <a:ln>
                  <a:noFill/>
                </a:ln>
                <a:solidFill>
                  <a:srgbClr val="000000"/>
                </a:solidFill>
                <a:effectLst/>
                <a:uLnTx/>
                <a:uFillTx/>
                <a:latin typeface="Constantia"/>
                <a:ea typeface="Constantia"/>
                <a:cs typeface="Constantia"/>
                <a:sym typeface="Constantia"/>
              </a:rPr>
              <a:t>Всички акаунти се предшестват от един Superuser или  "root“ account</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633412" marR="0" lvl="1" indent="-241300" algn="l" defTabSz="914400" rtl="0" eaLnBrk="1" fontAlgn="auto" latinLnBrk="0" hangingPunct="1">
              <a:lnSpc>
                <a:spcPct val="90000"/>
              </a:lnSpc>
              <a:spcBef>
                <a:spcPts val="500"/>
              </a:spcBef>
              <a:spcAft>
                <a:spcPts val="0"/>
              </a:spcAft>
              <a:buClr>
                <a:srgbClr val="0F6FC6"/>
              </a:buClr>
              <a:buSzPts val="1700"/>
              <a:buFont typeface="Noto Sans Symbols"/>
              <a:buChar char="⚫"/>
              <a:tabLst/>
              <a:defRPr/>
            </a:pPr>
            <a:r>
              <a:rPr kumimoji="0" lang="en-US" sz="2000" b="0" i="0" u="none" strike="noStrike" kern="0" cap="none" spc="0" normalizeH="0" baseline="0" noProof="0">
                <a:ln>
                  <a:noFill/>
                </a:ln>
                <a:solidFill>
                  <a:srgbClr val="000000"/>
                </a:solidFill>
                <a:effectLst/>
                <a:uLnTx/>
                <a:uFillTx/>
                <a:latin typeface="Constantia"/>
                <a:ea typeface="Constantia"/>
                <a:cs typeface="Constantia"/>
                <a:sym typeface="Constantia"/>
              </a:rPr>
              <a:t>Всеки потребител има абсолютен контрол върху собствените си файлове и само root има пълни права върху всички файлове.</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pic>
        <p:nvPicPr>
          <p:cNvPr id="4" name="Picture 3">
            <a:extLst>
              <a:ext uri="{FF2B5EF4-FFF2-40B4-BE49-F238E27FC236}">
                <a16:creationId xmlns:a16="http://schemas.microsoft.com/office/drawing/2014/main" id="{3E79BE8E-79A1-426B-A810-8BF4D7A1B05D}"/>
              </a:ext>
            </a:extLst>
          </p:cNvPr>
          <p:cNvPicPr>
            <a:picLocks noChangeAspect="1"/>
          </p:cNvPicPr>
          <p:nvPr/>
        </p:nvPicPr>
        <p:blipFill>
          <a:blip r:embed="rId4"/>
          <a:stretch>
            <a:fillRect/>
          </a:stretch>
        </p:blipFill>
        <p:spPr>
          <a:xfrm>
            <a:off x="174317" y="100150"/>
            <a:ext cx="1314450" cy="86677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53"/>
        <p:cNvGrpSpPr/>
        <p:nvPr/>
      </p:nvGrpSpPr>
      <p:grpSpPr>
        <a:xfrm>
          <a:off x="0" y="0"/>
          <a:ext cx="0" cy="0"/>
          <a:chOff x="0" y="0"/>
          <a:chExt cx="0" cy="0"/>
        </a:xfrm>
      </p:grpSpPr>
      <p:sp>
        <p:nvSpPr>
          <p:cNvPr id="754" name="Google Shape;754;gcbe6b07475_0_413"/>
          <p:cNvSpPr txBox="1"/>
          <p:nvPr/>
        </p:nvSpPr>
        <p:spPr>
          <a:xfrm>
            <a:off x="609600" y="704850"/>
            <a:ext cx="10972800" cy="1143000"/>
          </a:xfrm>
          <a:prstGeom prst="rect">
            <a:avLst/>
          </a:prstGeom>
          <a:noFill/>
          <a:ln>
            <a:noFill/>
          </a:ln>
        </p:spPr>
        <p:txBody>
          <a:bodyPr spcFirstLastPara="1" wrap="square" lIns="0" tIns="46800" rIns="0" bIns="0" anchor="b" anchorCtr="0">
            <a:noAutofit/>
          </a:bodyPr>
          <a:lstStyle/>
          <a:p>
            <a:pPr marL="0" marR="0" lvl="0" indent="0" algn="l" defTabSz="914400" rtl="0" eaLnBrk="1" fontAlgn="auto" latinLnBrk="0" hangingPunct="1">
              <a:lnSpc>
                <a:spcPct val="100000"/>
              </a:lnSpc>
              <a:spcBef>
                <a:spcPts val="0"/>
              </a:spcBef>
              <a:spcAft>
                <a:spcPts val="0"/>
              </a:spcAft>
              <a:buClr>
                <a:srgbClr val="04617B"/>
              </a:buClr>
              <a:buSzPts val="5000"/>
              <a:buFont typeface="Calibri"/>
              <a:buNone/>
              <a:tabLst/>
              <a:defRPr/>
            </a:pPr>
            <a:r>
              <a:rPr kumimoji="0" lang="en-US" sz="5000" b="0" i="0" u="none" strike="noStrike" kern="0" cap="none" spc="0" normalizeH="0" baseline="0" noProof="0">
                <a:ln>
                  <a:noFill/>
                </a:ln>
                <a:solidFill>
                  <a:srgbClr val="04617B"/>
                </a:solidFill>
                <a:effectLst/>
                <a:uLnTx/>
                <a:uFillTx/>
                <a:latin typeface="Calibri"/>
                <a:ea typeface="Calibri"/>
                <a:cs typeface="Calibri"/>
                <a:sym typeface="Calibri"/>
              </a:rPr>
              <a:t>Групи</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755" name="Google Shape;755;gcbe6b07475_0_413"/>
          <p:cNvSpPr txBox="1"/>
          <p:nvPr/>
        </p:nvSpPr>
        <p:spPr>
          <a:xfrm>
            <a:off x="609600" y="1935162"/>
            <a:ext cx="10972800" cy="4389300"/>
          </a:xfrm>
          <a:prstGeom prst="rect">
            <a:avLst/>
          </a:prstGeom>
          <a:noFill/>
          <a:ln>
            <a:noFill/>
          </a:ln>
        </p:spPr>
        <p:txBody>
          <a:bodyPr spcFirstLastPara="1" wrap="square" lIns="90000" tIns="46800" rIns="90000" bIns="46800" anchor="t" anchorCtr="0">
            <a:noAutofit/>
          </a:bodyPr>
          <a:lstStyle/>
          <a:p>
            <a:pPr marL="266700" marR="0" lvl="0" indent="-266700" algn="l" defTabSz="914400" rtl="0" eaLnBrk="1" fontAlgn="auto" latinLnBrk="0" hangingPunct="1">
              <a:lnSpc>
                <a:spcPct val="80000"/>
              </a:lnSpc>
              <a:spcBef>
                <a:spcPts val="0"/>
              </a:spcBef>
              <a:spcAft>
                <a:spcPts val="0"/>
              </a:spcAft>
              <a:buClr>
                <a:srgbClr val="0BD0D9"/>
              </a:buClr>
              <a:buSzPts val="2660"/>
              <a:buFont typeface="Noto Sans Symbols"/>
              <a:buChar char="⚫"/>
              <a:tabLst/>
              <a:defRPr/>
            </a:pPr>
            <a:r>
              <a:rPr kumimoji="0" lang="en-US" sz="2800" b="0" i="0" u="none" strike="noStrike" kern="0" cap="none" spc="0" normalizeH="0" baseline="0" noProof="0">
                <a:ln>
                  <a:noFill/>
                </a:ln>
                <a:solidFill>
                  <a:srgbClr val="000000"/>
                </a:solidFill>
                <a:effectLst/>
                <a:uLnTx/>
                <a:uFillTx/>
                <a:latin typeface="Constantia"/>
                <a:ea typeface="Constantia"/>
                <a:cs typeface="Constantia"/>
                <a:sym typeface="Constantia"/>
              </a:rPr>
              <a:t>Файловете могат да се присвоят към група потребители, позволявайки операциите четене, промяна и/или изпълнение да бъдат ограничени за множество потребители.</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266700" marR="0" lvl="0" indent="-266700" algn="l" defTabSz="914400" rtl="0" eaLnBrk="1" fontAlgn="auto" latinLnBrk="0" hangingPunct="1">
              <a:lnSpc>
                <a:spcPct val="80000"/>
              </a:lnSpc>
              <a:spcBef>
                <a:spcPts val="700"/>
              </a:spcBef>
              <a:spcAft>
                <a:spcPts val="0"/>
              </a:spcAft>
              <a:buClr>
                <a:srgbClr val="0BD0D9"/>
              </a:buClr>
              <a:buSzPts val="2660"/>
              <a:buFont typeface="Noto Sans Symbols"/>
              <a:buChar char="⚫"/>
              <a:tabLst/>
              <a:defRPr/>
            </a:pPr>
            <a:r>
              <a:rPr kumimoji="0" lang="en-US" sz="2800" b="0" i="0" u="none" strike="noStrike" kern="0" cap="none" spc="0" normalizeH="0" baseline="0" noProof="0">
                <a:ln>
                  <a:noFill/>
                </a:ln>
                <a:solidFill>
                  <a:srgbClr val="000000"/>
                </a:solidFill>
                <a:effectLst/>
                <a:uLnTx/>
                <a:uFillTx/>
                <a:latin typeface="Constantia"/>
                <a:ea typeface="Constantia"/>
                <a:cs typeface="Constantia"/>
                <a:sym typeface="Constantia"/>
              </a:rPr>
              <a:t>Пример:</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633412" marR="0" lvl="1" indent="-241300" algn="l" defTabSz="914400" rtl="0" eaLnBrk="1" fontAlgn="auto" latinLnBrk="0" hangingPunct="1">
              <a:lnSpc>
                <a:spcPct val="80000"/>
              </a:lnSpc>
              <a:spcBef>
                <a:spcPts val="600"/>
              </a:spcBef>
              <a:spcAft>
                <a:spcPts val="0"/>
              </a:spcAft>
              <a:buClr>
                <a:srgbClr val="0F6FC6"/>
              </a:buClr>
              <a:buSzPts val="2040"/>
              <a:buFont typeface="Noto Sans Symbols"/>
              <a:buChar char="⚫"/>
              <a:tabLst/>
              <a:defRPr/>
            </a:pPr>
            <a:r>
              <a:rPr kumimoji="0" lang="en-US" sz="2400" b="0" i="0" u="none" strike="noStrike" kern="0" cap="none" spc="0" normalizeH="0" baseline="0" noProof="0">
                <a:ln>
                  <a:noFill/>
                </a:ln>
                <a:solidFill>
                  <a:srgbClr val="000000"/>
                </a:solidFill>
                <a:effectLst/>
                <a:uLnTx/>
                <a:uFillTx/>
                <a:latin typeface="Constantia"/>
                <a:ea typeface="Constantia"/>
                <a:cs typeface="Constantia"/>
                <a:sym typeface="Constantia"/>
              </a:rPr>
              <a:t>Ако всеки член на този клас има акаунт на същия сървър, ще бъде разумно да поддържа собствените си файлове скрити.</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633412" marR="0" lvl="1" indent="-241300" algn="l" defTabSz="914400" rtl="0" eaLnBrk="1" fontAlgn="auto" latinLnBrk="0" hangingPunct="1">
              <a:lnSpc>
                <a:spcPct val="80000"/>
              </a:lnSpc>
              <a:spcBef>
                <a:spcPts val="600"/>
              </a:spcBef>
              <a:spcAft>
                <a:spcPts val="0"/>
              </a:spcAft>
              <a:buClr>
                <a:srgbClr val="0F6FC6"/>
              </a:buClr>
              <a:buSzPts val="2040"/>
              <a:buFont typeface="Noto Sans Symbols"/>
              <a:buChar char="⚫"/>
              <a:tabLst/>
              <a:defRPr/>
            </a:pPr>
            <a:r>
              <a:rPr kumimoji="0" lang="en-US" sz="2400" b="0" i="0" u="none" strike="noStrike" kern="0" cap="none" spc="0" normalizeH="0" baseline="0" noProof="0">
                <a:ln>
                  <a:noFill/>
                </a:ln>
                <a:solidFill>
                  <a:srgbClr val="000000"/>
                </a:solidFill>
                <a:effectLst/>
                <a:uLnTx/>
                <a:uFillTx/>
                <a:latin typeface="Constantia"/>
                <a:ea typeface="Constantia"/>
                <a:cs typeface="Constantia"/>
                <a:sym typeface="Constantia"/>
              </a:rPr>
              <a:t>Ако е даден клас wiki, hosted на сървъра, ще бъде предимство, ако се позволи на всеки в класа да го редактира, но извън класа да може само да се чете.</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pic>
        <p:nvPicPr>
          <p:cNvPr id="4" name="Picture 3">
            <a:extLst>
              <a:ext uri="{FF2B5EF4-FFF2-40B4-BE49-F238E27FC236}">
                <a16:creationId xmlns:a16="http://schemas.microsoft.com/office/drawing/2014/main" id="{11EBA21B-40C4-451E-8D7F-2507667BAF43}"/>
              </a:ext>
            </a:extLst>
          </p:cNvPr>
          <p:cNvPicPr>
            <a:picLocks noChangeAspect="1"/>
          </p:cNvPicPr>
          <p:nvPr/>
        </p:nvPicPr>
        <p:blipFill>
          <a:blip r:embed="rId4"/>
          <a:stretch>
            <a:fillRect/>
          </a:stretch>
        </p:blipFill>
        <p:spPr>
          <a:xfrm>
            <a:off x="174317" y="100150"/>
            <a:ext cx="1314450" cy="86677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60"/>
        <p:cNvGrpSpPr/>
        <p:nvPr/>
      </p:nvGrpSpPr>
      <p:grpSpPr>
        <a:xfrm>
          <a:off x="0" y="0"/>
          <a:ext cx="0" cy="0"/>
          <a:chOff x="0" y="0"/>
          <a:chExt cx="0" cy="0"/>
        </a:xfrm>
      </p:grpSpPr>
      <p:sp>
        <p:nvSpPr>
          <p:cNvPr id="761" name="Google Shape;761;gcbe6b07475_0_419"/>
          <p:cNvSpPr txBox="1"/>
          <p:nvPr/>
        </p:nvSpPr>
        <p:spPr>
          <a:xfrm>
            <a:off x="609600" y="704850"/>
            <a:ext cx="10972800" cy="1143000"/>
          </a:xfrm>
          <a:prstGeom prst="rect">
            <a:avLst/>
          </a:prstGeom>
          <a:noFill/>
          <a:ln>
            <a:noFill/>
          </a:ln>
        </p:spPr>
        <p:txBody>
          <a:bodyPr spcFirstLastPara="1" wrap="square" lIns="0" tIns="46800" rIns="0" bIns="0" anchor="b" anchorCtr="0">
            <a:noAutofit/>
          </a:bodyPr>
          <a:lstStyle/>
          <a:p>
            <a:pPr marL="0" marR="0" lvl="0" indent="0" algn="l" defTabSz="914400" rtl="0" eaLnBrk="1" fontAlgn="auto" latinLnBrk="0" hangingPunct="1">
              <a:lnSpc>
                <a:spcPct val="100000"/>
              </a:lnSpc>
              <a:spcBef>
                <a:spcPts val="0"/>
              </a:spcBef>
              <a:spcAft>
                <a:spcPts val="0"/>
              </a:spcAft>
              <a:buClr>
                <a:srgbClr val="04617B"/>
              </a:buClr>
              <a:buSzPts val="5000"/>
              <a:buFont typeface="Calibri"/>
              <a:buNone/>
              <a:tabLst/>
              <a:defRPr/>
            </a:pPr>
            <a:r>
              <a:rPr kumimoji="0" lang="en-US" sz="5000" b="0" i="0" u="none" strike="noStrike" kern="0" cap="none" spc="0" normalizeH="0" baseline="0" noProof="0">
                <a:ln>
                  <a:noFill/>
                </a:ln>
                <a:solidFill>
                  <a:srgbClr val="04617B"/>
                </a:solidFill>
                <a:effectLst/>
                <a:uLnTx/>
                <a:uFillTx/>
                <a:latin typeface="Calibri"/>
                <a:ea typeface="Calibri"/>
                <a:cs typeface="Calibri"/>
                <a:sym typeface="Calibri"/>
              </a:rPr>
              <a:t>Собственост на файл</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762" name="Google Shape;762;gcbe6b07475_0_419"/>
          <p:cNvSpPr txBox="1"/>
          <p:nvPr/>
        </p:nvSpPr>
        <p:spPr>
          <a:xfrm>
            <a:off x="609600" y="1935162"/>
            <a:ext cx="10972800" cy="4389300"/>
          </a:xfrm>
          <a:prstGeom prst="rect">
            <a:avLst/>
          </a:prstGeom>
          <a:noFill/>
          <a:ln>
            <a:noFill/>
          </a:ln>
        </p:spPr>
        <p:txBody>
          <a:bodyPr spcFirstLastPara="1" wrap="square" lIns="90000" tIns="46800" rIns="90000" bIns="46800" anchor="t" anchorCtr="0">
            <a:noAutofit/>
          </a:bodyPr>
          <a:lstStyle/>
          <a:p>
            <a:pPr marL="266700" marR="0" lvl="0" indent="-266700" algn="l" defTabSz="914400" rtl="0" eaLnBrk="1" fontAlgn="auto" latinLnBrk="0" hangingPunct="1">
              <a:lnSpc>
                <a:spcPct val="80000"/>
              </a:lnSpc>
              <a:spcBef>
                <a:spcPts val="0"/>
              </a:spcBef>
              <a:spcAft>
                <a:spcPts val="0"/>
              </a:spcAft>
              <a:buClr>
                <a:srgbClr val="0BD0D9"/>
              </a:buClr>
              <a:buSzPts val="2660"/>
              <a:buFont typeface="Noto Sans Symbols"/>
              <a:buChar char="⚫"/>
              <a:tabLst/>
              <a:defRPr/>
            </a:pPr>
            <a:r>
              <a:rPr kumimoji="0" lang="en-US" sz="2800" b="0" i="0" u="none" strike="noStrike" kern="0" cap="none" spc="0" normalizeH="0" baseline="0" noProof="0">
                <a:ln>
                  <a:noFill/>
                </a:ln>
                <a:solidFill>
                  <a:srgbClr val="000000"/>
                </a:solidFill>
                <a:effectLst/>
                <a:uLnTx/>
                <a:uFillTx/>
                <a:latin typeface="Constantia"/>
                <a:ea typeface="Constantia"/>
                <a:cs typeface="Constantia"/>
                <a:sym typeface="Constantia"/>
              </a:rPr>
              <a:t>Всеки файл е присвоен към един потребител и една група (обикновено се записва user:group).</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266700" marR="0" lvl="0" indent="-266700" algn="l" defTabSz="914400" rtl="0" eaLnBrk="1" fontAlgn="auto" latinLnBrk="0" hangingPunct="1">
              <a:lnSpc>
                <a:spcPct val="80000"/>
              </a:lnSpc>
              <a:spcBef>
                <a:spcPts val="700"/>
              </a:spcBef>
              <a:spcAft>
                <a:spcPts val="0"/>
              </a:spcAft>
              <a:buClr>
                <a:srgbClr val="0BD0D9"/>
              </a:buClr>
              <a:buSzPts val="2660"/>
              <a:buFont typeface="Noto Sans Symbols"/>
              <a:buChar char="⚫"/>
              <a:tabLst/>
              <a:defRPr/>
            </a:pPr>
            <a:r>
              <a:rPr kumimoji="0" lang="en-US" sz="2800" b="0" i="0" u="none" strike="noStrike" kern="0" cap="none" spc="0" normalizeH="0" baseline="0" noProof="0">
                <a:ln>
                  <a:noFill/>
                </a:ln>
                <a:solidFill>
                  <a:srgbClr val="000000"/>
                </a:solidFill>
                <a:effectLst/>
                <a:uLnTx/>
                <a:uFillTx/>
                <a:latin typeface="Constantia"/>
                <a:ea typeface="Constantia"/>
                <a:cs typeface="Constantia"/>
                <a:sym typeface="Constantia"/>
              </a:rPr>
              <a:t>Например, файловете на root принадлежат на root:root.</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266700" marR="0" lvl="0" indent="-266700" algn="l" defTabSz="914400" rtl="0" eaLnBrk="1" fontAlgn="auto" latinLnBrk="0" hangingPunct="1">
              <a:lnSpc>
                <a:spcPct val="80000"/>
              </a:lnSpc>
              <a:spcBef>
                <a:spcPts val="700"/>
              </a:spcBef>
              <a:spcAft>
                <a:spcPts val="0"/>
              </a:spcAft>
              <a:buClr>
                <a:srgbClr val="0BD0D9"/>
              </a:buClr>
              <a:buSzPts val="2660"/>
              <a:buFont typeface="Noto Sans Symbols"/>
              <a:buChar char="⚫"/>
              <a:tabLst/>
              <a:defRPr/>
            </a:pPr>
            <a:r>
              <a:rPr kumimoji="0" lang="en-US" sz="2800" b="0" i="0" u="none" strike="noStrike" kern="0" cap="none" spc="0" normalizeH="0" baseline="0" noProof="0">
                <a:ln>
                  <a:noFill/>
                </a:ln>
                <a:solidFill>
                  <a:srgbClr val="000000"/>
                </a:solidFill>
                <a:effectLst/>
                <a:uLnTx/>
                <a:uFillTx/>
                <a:latin typeface="Constantia"/>
                <a:ea typeface="Constantia"/>
                <a:cs typeface="Constantia"/>
                <a:sym typeface="Constantia"/>
              </a:rPr>
              <a:t>Обикновено право на root е да променя собствеността, тъй като обикновен потребител не може да пренасочва тази връзка.</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266700" marR="0" lvl="0" indent="-266700" algn="l" defTabSz="914400" rtl="0" eaLnBrk="1" fontAlgn="auto" latinLnBrk="0" hangingPunct="1">
              <a:lnSpc>
                <a:spcPct val="80000"/>
              </a:lnSpc>
              <a:spcBef>
                <a:spcPts val="700"/>
              </a:spcBef>
              <a:spcAft>
                <a:spcPts val="0"/>
              </a:spcAft>
              <a:buClr>
                <a:srgbClr val="0BD0D9"/>
              </a:buClr>
              <a:buSzPts val="2660"/>
              <a:buFont typeface="Noto Sans Symbols"/>
              <a:buChar char="⚫"/>
              <a:tabLst/>
              <a:defRPr/>
            </a:pPr>
            <a:r>
              <a:rPr kumimoji="0" lang="en-US" sz="2800" b="0" i="0" u="none" strike="noStrike" kern="0" cap="none" spc="0" normalizeH="0" baseline="0" noProof="0">
                <a:ln>
                  <a:noFill/>
                </a:ln>
                <a:solidFill>
                  <a:srgbClr val="000000"/>
                </a:solidFill>
                <a:effectLst/>
                <a:uLnTx/>
                <a:uFillTx/>
                <a:latin typeface="Constantia"/>
                <a:ea typeface="Constantia"/>
                <a:cs typeface="Constantia"/>
                <a:sym typeface="Constantia"/>
              </a:rPr>
              <a:t>За да се види към коя група принадлежи даден потребител, се ползва groups.</a:t>
            </a:r>
            <a:endParaRPr kumimoji="0" sz="2800" b="0" i="0" u="none" strike="noStrike" kern="0" cap="none" spc="0" normalizeH="0" baseline="0" noProof="0">
              <a:ln>
                <a:noFill/>
              </a:ln>
              <a:solidFill>
                <a:srgbClr val="000000"/>
              </a:solidFill>
              <a:effectLst/>
              <a:uLnTx/>
              <a:uFillTx/>
              <a:latin typeface="Constantia"/>
              <a:ea typeface="Constantia"/>
              <a:cs typeface="Constantia"/>
              <a:sym typeface="Constantia"/>
            </a:endParaRPr>
          </a:p>
          <a:p>
            <a:pPr marL="457200" marR="0" lvl="0" indent="0" algn="l" defTabSz="914400" rtl="0" eaLnBrk="1" fontAlgn="auto" latinLnBrk="0" hangingPunct="1">
              <a:lnSpc>
                <a:spcPct val="80000"/>
              </a:lnSpc>
              <a:spcBef>
                <a:spcPts val="700"/>
              </a:spcBef>
              <a:spcAft>
                <a:spcPts val="0"/>
              </a:spcAft>
              <a:buClr>
                <a:srgbClr val="000000"/>
              </a:buClr>
              <a:buSzPts val="2800"/>
              <a:buFont typeface="Arial"/>
              <a:buNone/>
              <a:tabLst/>
              <a:defRPr/>
            </a:pPr>
            <a:endParaRPr kumimoji="0" sz="2800" b="0" i="0" u="none" strike="noStrike" kern="0" cap="none" spc="0" normalizeH="0" baseline="0" noProof="0">
              <a:ln>
                <a:noFill/>
              </a:ln>
              <a:solidFill>
                <a:srgbClr val="000000"/>
              </a:solidFill>
              <a:effectLst/>
              <a:uLnTx/>
              <a:uFillTx/>
              <a:latin typeface="Constantia"/>
              <a:ea typeface="Constantia"/>
              <a:cs typeface="Constantia"/>
              <a:sym typeface="Constantia"/>
            </a:endParaRPr>
          </a:p>
        </p:txBody>
      </p:sp>
      <p:pic>
        <p:nvPicPr>
          <p:cNvPr id="4" name="Picture 3">
            <a:extLst>
              <a:ext uri="{FF2B5EF4-FFF2-40B4-BE49-F238E27FC236}">
                <a16:creationId xmlns:a16="http://schemas.microsoft.com/office/drawing/2014/main" id="{1CC9F01A-31EF-4A46-B004-D48E2CD93C71}"/>
              </a:ext>
            </a:extLst>
          </p:cNvPr>
          <p:cNvPicPr>
            <a:picLocks noChangeAspect="1"/>
          </p:cNvPicPr>
          <p:nvPr/>
        </p:nvPicPr>
        <p:blipFill>
          <a:blip r:embed="rId4"/>
          <a:stretch>
            <a:fillRect/>
          </a:stretch>
        </p:blipFill>
        <p:spPr>
          <a:xfrm>
            <a:off x="174317" y="100150"/>
            <a:ext cx="1314450" cy="86677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67"/>
        <p:cNvGrpSpPr/>
        <p:nvPr/>
      </p:nvGrpSpPr>
      <p:grpSpPr>
        <a:xfrm>
          <a:off x="0" y="0"/>
          <a:ext cx="0" cy="0"/>
          <a:chOff x="0" y="0"/>
          <a:chExt cx="0" cy="0"/>
        </a:xfrm>
      </p:grpSpPr>
      <p:sp>
        <p:nvSpPr>
          <p:cNvPr id="768" name="Google Shape;768;gcbe6b07475_0_425"/>
          <p:cNvSpPr txBox="1"/>
          <p:nvPr/>
        </p:nvSpPr>
        <p:spPr>
          <a:xfrm>
            <a:off x="609600" y="704850"/>
            <a:ext cx="10972800" cy="1143000"/>
          </a:xfrm>
          <a:prstGeom prst="rect">
            <a:avLst/>
          </a:prstGeom>
          <a:noFill/>
          <a:ln>
            <a:noFill/>
          </a:ln>
        </p:spPr>
        <p:txBody>
          <a:bodyPr spcFirstLastPara="1" wrap="square" lIns="0" tIns="46800" rIns="0" bIns="0" anchor="b" anchorCtr="0">
            <a:noAutofit/>
          </a:bodyPr>
          <a:lstStyle/>
          <a:p>
            <a:pPr marL="0" marR="0" lvl="0" indent="0" algn="l" defTabSz="914400" rtl="0" eaLnBrk="1" fontAlgn="auto" latinLnBrk="0" hangingPunct="1">
              <a:lnSpc>
                <a:spcPct val="100000"/>
              </a:lnSpc>
              <a:spcBef>
                <a:spcPts val="0"/>
              </a:spcBef>
              <a:spcAft>
                <a:spcPts val="0"/>
              </a:spcAft>
              <a:buClr>
                <a:srgbClr val="04617B"/>
              </a:buClr>
              <a:buSzPts val="5000"/>
              <a:buFont typeface="Calibri"/>
              <a:buNone/>
              <a:tabLst/>
              <a:defRPr/>
            </a:pPr>
            <a:r>
              <a:rPr kumimoji="0" lang="en-US" sz="5000" b="0" i="0" u="none" strike="noStrike" kern="0" cap="none" spc="0" normalizeH="0" baseline="0" noProof="0">
                <a:ln>
                  <a:noFill/>
                </a:ln>
                <a:solidFill>
                  <a:srgbClr val="04617B"/>
                </a:solidFill>
                <a:effectLst/>
                <a:uLnTx/>
                <a:uFillTx/>
                <a:latin typeface="Calibri"/>
                <a:ea typeface="Calibri"/>
                <a:cs typeface="Calibri"/>
                <a:sym typeface="Calibri"/>
              </a:rPr>
              <a:t>Права за достъп</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769" name="Google Shape;769;gcbe6b07475_0_425"/>
          <p:cNvSpPr txBox="1"/>
          <p:nvPr/>
        </p:nvSpPr>
        <p:spPr>
          <a:xfrm>
            <a:off x="609600" y="1935162"/>
            <a:ext cx="10972800" cy="4389300"/>
          </a:xfrm>
          <a:prstGeom prst="rect">
            <a:avLst/>
          </a:prstGeom>
          <a:noFill/>
          <a:ln>
            <a:noFill/>
          </a:ln>
        </p:spPr>
        <p:txBody>
          <a:bodyPr spcFirstLastPara="1" wrap="square" lIns="90000" tIns="46800" rIns="90000" bIns="46800" anchor="t" anchorCtr="0">
            <a:noAutofit/>
          </a:bodyPr>
          <a:lstStyle/>
          <a:p>
            <a:pPr marL="266700" marR="0" lvl="0" indent="-266700" algn="l" defTabSz="914400" rtl="0" eaLnBrk="1" fontAlgn="auto" latinLnBrk="0" hangingPunct="1">
              <a:lnSpc>
                <a:spcPct val="100000"/>
              </a:lnSpc>
              <a:spcBef>
                <a:spcPts val="0"/>
              </a:spcBef>
              <a:spcAft>
                <a:spcPts val="0"/>
              </a:spcAft>
              <a:buClr>
                <a:srgbClr val="0BD0D9"/>
              </a:buClr>
              <a:buSzPts val="2470"/>
              <a:buFont typeface="Noto Sans Symbols"/>
              <a:buChar char="⚫"/>
              <a:tabLst/>
              <a:defRPr/>
            </a:pPr>
            <a:r>
              <a:rPr kumimoji="0" lang="en-US" sz="2600" b="0" i="0" u="none" strike="noStrike" kern="0" cap="none" spc="0" normalizeH="0" baseline="0" noProof="0">
                <a:ln>
                  <a:noFill/>
                </a:ln>
                <a:solidFill>
                  <a:srgbClr val="000000"/>
                </a:solidFill>
                <a:effectLst/>
                <a:uLnTx/>
                <a:uFillTx/>
                <a:latin typeface="Constantia"/>
                <a:ea typeface="Constantia"/>
                <a:cs typeface="Constantia"/>
                <a:sym typeface="Constantia"/>
              </a:rPr>
              <a:t>Можем да ползваме ls –l, за да разберем собствеността и правата за всеки файл.</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633412" marR="0" lvl="1" indent="-241300" algn="l" defTabSz="914400" rtl="0" eaLnBrk="1" fontAlgn="auto" latinLnBrk="0" hangingPunct="1">
              <a:lnSpc>
                <a:spcPct val="100000"/>
              </a:lnSpc>
              <a:spcBef>
                <a:spcPts val="600"/>
              </a:spcBef>
              <a:spcAft>
                <a:spcPts val="0"/>
              </a:spcAft>
              <a:buClr>
                <a:srgbClr val="0F6FC6"/>
              </a:buClr>
              <a:buSzPts val="2040"/>
              <a:buFont typeface="Noto Sans Symbols"/>
              <a:buChar char="⚫"/>
              <a:tabLst/>
              <a:defRPr/>
            </a:pPr>
            <a:r>
              <a:rPr kumimoji="0" lang="en-US" sz="2400" b="0" i="0" u="none" strike="noStrike" kern="0" cap="none" spc="0" normalizeH="0" baseline="0" noProof="0">
                <a:ln>
                  <a:noFill/>
                </a:ln>
                <a:solidFill>
                  <a:srgbClr val="000000"/>
                </a:solidFill>
                <a:effectLst/>
                <a:uLnTx/>
                <a:uFillTx/>
                <a:latin typeface="Constantia"/>
                <a:ea typeface="Constantia"/>
                <a:cs typeface="Constantia"/>
                <a:sym typeface="Constantia"/>
              </a:rPr>
              <a:t>ls -l =&gt; показва списък файлове и директории в дълъг (long) формат</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pic>
        <p:nvPicPr>
          <p:cNvPr id="770" name="Google Shape;770;gcbe6b07475_0_425"/>
          <p:cNvPicPr preferRelativeResize="0"/>
          <p:nvPr/>
        </p:nvPicPr>
        <p:blipFill rotWithShape="1">
          <a:blip r:embed="rId4">
            <a:alphaModFix/>
          </a:blip>
          <a:srcRect/>
          <a:stretch/>
        </p:blipFill>
        <p:spPr>
          <a:xfrm>
            <a:off x="1320800" y="4648200"/>
            <a:ext cx="7391401" cy="222250"/>
          </a:xfrm>
          <a:prstGeom prst="rect">
            <a:avLst/>
          </a:prstGeom>
          <a:noFill/>
          <a:ln>
            <a:noFill/>
          </a:ln>
        </p:spPr>
      </p:pic>
      <p:pic>
        <p:nvPicPr>
          <p:cNvPr id="5" name="Picture 4">
            <a:extLst>
              <a:ext uri="{FF2B5EF4-FFF2-40B4-BE49-F238E27FC236}">
                <a16:creationId xmlns:a16="http://schemas.microsoft.com/office/drawing/2014/main" id="{13DF6CE6-5565-4F59-9059-04BBDD087774}"/>
              </a:ext>
            </a:extLst>
          </p:cNvPr>
          <p:cNvPicPr>
            <a:picLocks noChangeAspect="1"/>
          </p:cNvPicPr>
          <p:nvPr/>
        </p:nvPicPr>
        <p:blipFill>
          <a:blip r:embed="rId5"/>
          <a:stretch>
            <a:fillRect/>
          </a:stretch>
        </p:blipFill>
        <p:spPr>
          <a:xfrm>
            <a:off x="174317" y="100150"/>
            <a:ext cx="1314450" cy="86677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75"/>
        <p:cNvGrpSpPr/>
        <p:nvPr/>
      </p:nvGrpSpPr>
      <p:grpSpPr>
        <a:xfrm>
          <a:off x="0" y="0"/>
          <a:ext cx="0" cy="0"/>
          <a:chOff x="0" y="0"/>
          <a:chExt cx="0" cy="0"/>
        </a:xfrm>
      </p:grpSpPr>
      <p:sp>
        <p:nvSpPr>
          <p:cNvPr id="776" name="Google Shape;776;gcbe6b07475_0_432"/>
          <p:cNvSpPr txBox="1"/>
          <p:nvPr/>
        </p:nvSpPr>
        <p:spPr>
          <a:xfrm>
            <a:off x="1488767" y="318087"/>
            <a:ext cx="10972800" cy="1143000"/>
          </a:xfrm>
          <a:prstGeom prst="rect">
            <a:avLst/>
          </a:prstGeom>
          <a:noFill/>
          <a:ln>
            <a:noFill/>
          </a:ln>
        </p:spPr>
        <p:txBody>
          <a:bodyPr spcFirstLastPara="1" wrap="square" lIns="0" tIns="46800" rIns="0" bIns="0" anchor="b" anchorCtr="0">
            <a:noAutofit/>
          </a:bodyPr>
          <a:lstStyle/>
          <a:p>
            <a:pPr marL="0" marR="0" lvl="0" indent="0" algn="l" defTabSz="914400" rtl="0" eaLnBrk="1" fontAlgn="auto" latinLnBrk="0" hangingPunct="1">
              <a:lnSpc>
                <a:spcPct val="100000"/>
              </a:lnSpc>
              <a:spcBef>
                <a:spcPts val="0"/>
              </a:spcBef>
              <a:spcAft>
                <a:spcPts val="0"/>
              </a:spcAft>
              <a:buClr>
                <a:srgbClr val="04617B"/>
              </a:buClr>
              <a:buSzPts val="5000"/>
              <a:buFont typeface="Calibri"/>
              <a:buNone/>
              <a:tabLst/>
              <a:defRPr/>
            </a:pPr>
            <a:r>
              <a:rPr kumimoji="0" lang="en-US" sz="5000" b="0" i="0" u="none" strike="noStrike" kern="0" cap="none" spc="0" normalizeH="0" baseline="0" noProof="0" dirty="0" err="1">
                <a:ln>
                  <a:noFill/>
                </a:ln>
                <a:solidFill>
                  <a:srgbClr val="04617B"/>
                </a:solidFill>
                <a:effectLst/>
                <a:uLnTx/>
                <a:uFillTx/>
                <a:latin typeface="Calibri"/>
                <a:ea typeface="Calibri"/>
                <a:cs typeface="Calibri"/>
                <a:sym typeface="Calibri"/>
              </a:rPr>
              <a:t>Права</a:t>
            </a:r>
            <a:r>
              <a:rPr kumimoji="0" lang="en-US" sz="5000" b="0" i="0" u="none" strike="noStrike" kern="0" cap="none" spc="0" normalizeH="0" baseline="0" noProof="0" dirty="0">
                <a:ln>
                  <a:noFill/>
                </a:ln>
                <a:solidFill>
                  <a:srgbClr val="04617B"/>
                </a:solidFill>
                <a:effectLst/>
                <a:uLnTx/>
                <a:uFillTx/>
                <a:latin typeface="Calibri"/>
                <a:ea typeface="Calibri"/>
                <a:cs typeface="Calibri"/>
                <a:sym typeface="Calibri"/>
              </a:rPr>
              <a:t> </a:t>
            </a:r>
            <a:r>
              <a:rPr kumimoji="0" lang="en-US" sz="5000" b="0" i="0" u="none" strike="noStrike" kern="0" cap="none" spc="0" normalizeH="0" baseline="0" noProof="0" dirty="0" err="1">
                <a:ln>
                  <a:noFill/>
                </a:ln>
                <a:solidFill>
                  <a:srgbClr val="04617B"/>
                </a:solidFill>
                <a:effectLst/>
                <a:uLnTx/>
                <a:uFillTx/>
                <a:latin typeface="Calibri"/>
                <a:ea typeface="Calibri"/>
                <a:cs typeface="Calibri"/>
                <a:sym typeface="Calibri"/>
              </a:rPr>
              <a:t>за</a:t>
            </a:r>
            <a:r>
              <a:rPr kumimoji="0" lang="en-US" sz="5000" b="0" i="0" u="none" strike="noStrike" kern="0" cap="none" spc="0" normalizeH="0" baseline="0" noProof="0" dirty="0">
                <a:ln>
                  <a:noFill/>
                </a:ln>
                <a:solidFill>
                  <a:srgbClr val="04617B"/>
                </a:solidFill>
                <a:effectLst/>
                <a:uLnTx/>
                <a:uFillTx/>
                <a:latin typeface="Calibri"/>
                <a:ea typeface="Calibri"/>
                <a:cs typeface="Calibri"/>
                <a:sym typeface="Calibri"/>
              </a:rPr>
              <a:t> </a:t>
            </a:r>
            <a:r>
              <a:rPr kumimoji="0" lang="en-US" sz="5000" b="0" i="0" u="none" strike="noStrike" kern="0" cap="none" spc="0" normalizeH="0" baseline="0" noProof="0" dirty="0" err="1">
                <a:ln>
                  <a:noFill/>
                </a:ln>
                <a:solidFill>
                  <a:srgbClr val="04617B"/>
                </a:solidFill>
                <a:effectLst/>
                <a:uLnTx/>
                <a:uFillTx/>
                <a:latin typeface="Calibri"/>
                <a:ea typeface="Calibri"/>
                <a:cs typeface="Calibri"/>
                <a:sym typeface="Calibri"/>
              </a:rPr>
              <a:t>достъп</a:t>
            </a:r>
            <a:endParaRPr kumimoji="0"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777" name="Google Shape;777;gcbe6b07475_0_432"/>
          <p:cNvSpPr txBox="1"/>
          <p:nvPr/>
        </p:nvSpPr>
        <p:spPr>
          <a:xfrm>
            <a:off x="504275" y="1461087"/>
            <a:ext cx="10972800" cy="4389300"/>
          </a:xfrm>
          <a:prstGeom prst="rect">
            <a:avLst/>
          </a:prstGeom>
          <a:noFill/>
          <a:ln>
            <a:noFill/>
          </a:ln>
        </p:spPr>
        <p:txBody>
          <a:bodyPr spcFirstLastPara="1" wrap="square" lIns="90000" tIns="46800" rIns="90000" bIns="46800" anchor="t" anchorCtr="0">
            <a:noAutofit/>
          </a:bodyPr>
          <a:lstStyle/>
          <a:p>
            <a:pPr marL="266700" marR="0" lvl="0" indent="-266700" algn="l" defTabSz="914400" rtl="0" eaLnBrk="1" fontAlgn="auto" latinLnBrk="0" hangingPunct="1">
              <a:lnSpc>
                <a:spcPct val="80000"/>
              </a:lnSpc>
              <a:spcBef>
                <a:spcPts val="0"/>
              </a:spcBef>
              <a:spcAft>
                <a:spcPts val="0"/>
              </a:spcAft>
              <a:buClr>
                <a:srgbClr val="0BD0D9"/>
              </a:buClr>
              <a:buSzPts val="1740"/>
              <a:buFont typeface="Noto Sans Symbols"/>
              <a:buChar char="⚫"/>
              <a:tabLst/>
              <a:defRPr/>
            </a:pPr>
            <a:r>
              <a:rPr kumimoji="0" lang="en-US" sz="1800" b="1" i="0" u="none" strike="noStrike" kern="0" cap="none" spc="0" normalizeH="0" baseline="0" noProof="0" dirty="0">
                <a:ln>
                  <a:noFill/>
                </a:ln>
                <a:solidFill>
                  <a:srgbClr val="000000"/>
                </a:solidFill>
                <a:effectLst/>
                <a:uLnTx/>
                <a:uFillTx/>
                <a:latin typeface="Constantia"/>
                <a:ea typeface="Constantia"/>
                <a:cs typeface="Constantia"/>
                <a:sym typeface="Constantia"/>
              </a:rPr>
              <a:t>1st Character – File Type:</a:t>
            </a:r>
            <a:r>
              <a:rPr kumimoji="0" lang="en-US" sz="1800" b="0" i="0" u="none" strike="noStrike" kern="0" cap="none" spc="0" normalizeH="0" baseline="0" noProof="0" dirty="0">
                <a:ln>
                  <a:noFill/>
                </a:ln>
                <a:solidFill>
                  <a:srgbClr val="000000"/>
                </a:solidFill>
                <a:effectLst/>
                <a:uLnTx/>
                <a:uFillTx/>
                <a:latin typeface="Constantia"/>
                <a:ea typeface="Constantia"/>
                <a:cs typeface="Constantia"/>
                <a:sym typeface="Constantia"/>
              </a:rPr>
              <a:t> First character specifies the type of the file.</a:t>
            </a:r>
            <a:br>
              <a:rPr kumimoji="0" lang="en-US" sz="1800" b="0" i="0" u="none" strike="noStrike" kern="0" cap="none" spc="0" normalizeH="0" baseline="0" noProof="0" dirty="0">
                <a:ln>
                  <a:noFill/>
                </a:ln>
                <a:solidFill>
                  <a:srgbClr val="000000"/>
                </a:solidFill>
                <a:effectLst/>
                <a:uLnTx/>
                <a:uFillTx/>
                <a:latin typeface="Constantia"/>
                <a:ea typeface="Constantia"/>
                <a:cs typeface="Constantia"/>
                <a:sym typeface="Constantia"/>
              </a:rPr>
            </a:br>
            <a:r>
              <a:rPr kumimoji="0" lang="en-US" sz="1800" b="0" i="0" u="none" strike="noStrike" kern="0" cap="none" spc="0" normalizeH="0" baseline="0" noProof="0" dirty="0">
                <a:ln>
                  <a:noFill/>
                </a:ln>
                <a:solidFill>
                  <a:srgbClr val="000000"/>
                </a:solidFill>
                <a:effectLst/>
                <a:uLnTx/>
                <a:uFillTx/>
                <a:latin typeface="Constantia"/>
                <a:ea typeface="Constantia"/>
                <a:cs typeface="Constantia"/>
                <a:sym typeface="Constantia"/>
              </a:rPr>
              <a:t>In the example above the hyphen (-) in the 1st character indicates that this is a normal file. Following are the possible file type options in the 1st character of the ls -l output.</a:t>
            </a:r>
            <a:endParaRPr kumimoji="0" sz="2000" b="0" i="0" u="none" strike="noStrike" kern="0" cap="none" spc="0" normalizeH="0" baseline="0" noProof="0" dirty="0">
              <a:ln>
                <a:noFill/>
              </a:ln>
              <a:solidFill>
                <a:srgbClr val="000000"/>
              </a:solidFill>
              <a:effectLst/>
              <a:uLnTx/>
              <a:uFillTx/>
              <a:latin typeface="Arial"/>
              <a:ea typeface="Arial"/>
              <a:cs typeface="Arial"/>
              <a:sym typeface="Arial"/>
            </a:endParaRPr>
          </a:p>
          <a:p>
            <a:pPr marL="633412" marR="0" lvl="1" indent="-279400" algn="l" defTabSz="914400" rtl="0" eaLnBrk="1" fontAlgn="auto" latinLnBrk="0" hangingPunct="1">
              <a:lnSpc>
                <a:spcPct val="80000"/>
              </a:lnSpc>
              <a:spcBef>
                <a:spcPts val="200"/>
              </a:spcBef>
              <a:spcAft>
                <a:spcPts val="0"/>
              </a:spcAft>
              <a:buClr>
                <a:srgbClr val="0F6FC6"/>
              </a:buClr>
              <a:buSzPts val="1450"/>
              <a:buFont typeface="Noto Sans Symbols"/>
              <a:buChar char="⚫"/>
              <a:tabLst/>
              <a:defRPr/>
            </a:pPr>
            <a:r>
              <a:rPr kumimoji="0" lang="en-US" sz="1600" b="1" i="0" u="none" strike="noStrike" kern="0" cap="none" spc="0" normalizeH="0" baseline="0" noProof="0" dirty="0">
                <a:ln>
                  <a:noFill/>
                </a:ln>
                <a:solidFill>
                  <a:srgbClr val="000000"/>
                </a:solidFill>
                <a:effectLst/>
                <a:uLnTx/>
                <a:uFillTx/>
                <a:latin typeface="Constantia"/>
                <a:ea typeface="Constantia"/>
                <a:cs typeface="Constantia"/>
                <a:sym typeface="Constantia"/>
              </a:rPr>
              <a:t>Field Explanation</a:t>
            </a:r>
            <a:endParaRPr kumimoji="0" sz="2000" b="0" i="0" u="none" strike="noStrike" kern="0" cap="none" spc="0" normalizeH="0" baseline="0" noProof="0" dirty="0">
              <a:ln>
                <a:noFill/>
              </a:ln>
              <a:solidFill>
                <a:srgbClr val="000000"/>
              </a:solidFill>
              <a:effectLst/>
              <a:uLnTx/>
              <a:uFillTx/>
              <a:latin typeface="Arial"/>
              <a:ea typeface="Arial"/>
              <a:cs typeface="Arial"/>
              <a:sym typeface="Arial"/>
            </a:endParaRPr>
          </a:p>
          <a:p>
            <a:pPr marL="633412" marR="0" lvl="1" indent="-279400" algn="l" defTabSz="914400" rtl="0" eaLnBrk="1" fontAlgn="auto" latinLnBrk="0" hangingPunct="1">
              <a:lnSpc>
                <a:spcPct val="80000"/>
              </a:lnSpc>
              <a:spcBef>
                <a:spcPts val="200"/>
              </a:spcBef>
              <a:spcAft>
                <a:spcPts val="0"/>
              </a:spcAft>
              <a:buClr>
                <a:srgbClr val="0F6FC6"/>
              </a:buClr>
              <a:buSzPts val="1450"/>
              <a:buFont typeface="Noto Sans Symbols"/>
              <a:buChar char="⚫"/>
              <a:tabLst/>
              <a:defRPr/>
            </a:pPr>
            <a:r>
              <a:rPr kumimoji="0" lang="en-US" sz="1600" b="0" i="0" u="none" strike="noStrike" kern="0" cap="none" spc="0" normalizeH="0" baseline="0" noProof="0" dirty="0">
                <a:ln>
                  <a:noFill/>
                </a:ln>
                <a:solidFill>
                  <a:srgbClr val="000000"/>
                </a:solidFill>
                <a:effectLst/>
                <a:uLnTx/>
                <a:uFillTx/>
                <a:latin typeface="Constantia"/>
                <a:ea typeface="Constantia"/>
                <a:cs typeface="Constantia"/>
                <a:sym typeface="Constantia"/>
              </a:rPr>
              <a:t>- normal file</a:t>
            </a:r>
            <a:endParaRPr kumimoji="0" sz="2000" b="0" i="0" u="none" strike="noStrike" kern="0" cap="none" spc="0" normalizeH="0" baseline="0" noProof="0" dirty="0">
              <a:ln>
                <a:noFill/>
              </a:ln>
              <a:solidFill>
                <a:srgbClr val="000000"/>
              </a:solidFill>
              <a:effectLst/>
              <a:uLnTx/>
              <a:uFillTx/>
              <a:latin typeface="Arial"/>
              <a:ea typeface="Arial"/>
              <a:cs typeface="Arial"/>
              <a:sym typeface="Arial"/>
            </a:endParaRPr>
          </a:p>
          <a:p>
            <a:pPr marL="633412" marR="0" lvl="1" indent="-279400" algn="l" defTabSz="914400" rtl="0" eaLnBrk="1" fontAlgn="auto" latinLnBrk="0" hangingPunct="1">
              <a:lnSpc>
                <a:spcPct val="80000"/>
              </a:lnSpc>
              <a:spcBef>
                <a:spcPts val="200"/>
              </a:spcBef>
              <a:spcAft>
                <a:spcPts val="0"/>
              </a:spcAft>
              <a:buClr>
                <a:srgbClr val="0F6FC6"/>
              </a:buClr>
              <a:buSzPts val="1450"/>
              <a:buFont typeface="Noto Sans Symbols"/>
              <a:buChar char="⚫"/>
              <a:tabLst/>
              <a:defRPr/>
            </a:pPr>
            <a:r>
              <a:rPr kumimoji="0" lang="en-US" sz="1600" b="0" i="0" u="none" strike="noStrike" kern="0" cap="none" spc="0" normalizeH="0" baseline="0" noProof="0" dirty="0">
                <a:ln>
                  <a:noFill/>
                </a:ln>
                <a:solidFill>
                  <a:srgbClr val="000000"/>
                </a:solidFill>
                <a:effectLst/>
                <a:uLnTx/>
                <a:uFillTx/>
                <a:latin typeface="Constantia"/>
                <a:ea typeface="Constantia"/>
                <a:cs typeface="Constantia"/>
                <a:sym typeface="Constantia"/>
              </a:rPr>
              <a:t>d directory</a:t>
            </a:r>
            <a:endParaRPr kumimoji="0" sz="2000" b="0" i="0" u="none" strike="noStrike" kern="0" cap="none" spc="0" normalizeH="0" baseline="0" noProof="0" dirty="0">
              <a:ln>
                <a:noFill/>
              </a:ln>
              <a:solidFill>
                <a:srgbClr val="000000"/>
              </a:solidFill>
              <a:effectLst/>
              <a:uLnTx/>
              <a:uFillTx/>
              <a:latin typeface="Arial"/>
              <a:ea typeface="Arial"/>
              <a:cs typeface="Arial"/>
              <a:sym typeface="Arial"/>
            </a:endParaRPr>
          </a:p>
          <a:p>
            <a:pPr marL="633412" marR="0" lvl="1" indent="-279400" algn="l" defTabSz="914400" rtl="0" eaLnBrk="1" fontAlgn="auto" latinLnBrk="0" hangingPunct="1">
              <a:lnSpc>
                <a:spcPct val="80000"/>
              </a:lnSpc>
              <a:spcBef>
                <a:spcPts val="200"/>
              </a:spcBef>
              <a:spcAft>
                <a:spcPts val="0"/>
              </a:spcAft>
              <a:buClr>
                <a:srgbClr val="0F6FC6"/>
              </a:buClr>
              <a:buSzPts val="1450"/>
              <a:buFont typeface="Noto Sans Symbols"/>
              <a:buChar char="⚫"/>
              <a:tabLst/>
              <a:defRPr/>
            </a:pPr>
            <a:r>
              <a:rPr kumimoji="0" lang="en-US" sz="1600" b="0" i="0" u="none" strike="noStrike" kern="0" cap="none" spc="0" normalizeH="0" baseline="0" noProof="0" dirty="0">
                <a:ln>
                  <a:noFill/>
                </a:ln>
                <a:solidFill>
                  <a:srgbClr val="000000"/>
                </a:solidFill>
                <a:effectLst/>
                <a:uLnTx/>
                <a:uFillTx/>
                <a:latin typeface="Constantia"/>
                <a:ea typeface="Constantia"/>
                <a:cs typeface="Constantia"/>
                <a:sym typeface="Constantia"/>
              </a:rPr>
              <a:t>s socket file</a:t>
            </a:r>
            <a:endParaRPr kumimoji="0" sz="2000" b="0" i="0" u="none" strike="noStrike" kern="0" cap="none" spc="0" normalizeH="0" baseline="0" noProof="0" dirty="0">
              <a:ln>
                <a:noFill/>
              </a:ln>
              <a:solidFill>
                <a:srgbClr val="000000"/>
              </a:solidFill>
              <a:effectLst/>
              <a:uLnTx/>
              <a:uFillTx/>
              <a:latin typeface="Arial"/>
              <a:ea typeface="Arial"/>
              <a:cs typeface="Arial"/>
              <a:sym typeface="Arial"/>
            </a:endParaRPr>
          </a:p>
          <a:p>
            <a:pPr marL="633412" marR="0" lvl="1" indent="-279400" algn="l" defTabSz="914400" rtl="0" eaLnBrk="1" fontAlgn="auto" latinLnBrk="0" hangingPunct="1">
              <a:lnSpc>
                <a:spcPct val="80000"/>
              </a:lnSpc>
              <a:spcBef>
                <a:spcPts val="200"/>
              </a:spcBef>
              <a:spcAft>
                <a:spcPts val="0"/>
              </a:spcAft>
              <a:buClr>
                <a:srgbClr val="0F6FC6"/>
              </a:buClr>
              <a:buSzPts val="1450"/>
              <a:buFont typeface="Noto Sans Symbols"/>
              <a:buChar char="⚫"/>
              <a:tabLst/>
              <a:defRPr/>
            </a:pPr>
            <a:r>
              <a:rPr kumimoji="0" lang="en-US" sz="1600" b="0" i="0" u="none" strike="noStrike" kern="0" cap="none" spc="0" normalizeH="0" baseline="0" noProof="0" dirty="0">
                <a:ln>
                  <a:noFill/>
                </a:ln>
                <a:solidFill>
                  <a:srgbClr val="000000"/>
                </a:solidFill>
                <a:effectLst/>
                <a:uLnTx/>
                <a:uFillTx/>
                <a:latin typeface="Constantia"/>
                <a:ea typeface="Constantia"/>
                <a:cs typeface="Constantia"/>
                <a:sym typeface="Constantia"/>
              </a:rPr>
              <a:t>l link file</a:t>
            </a:r>
            <a:endParaRPr kumimoji="0" sz="2000" b="0" i="0" u="none" strike="noStrike" kern="0" cap="none" spc="0" normalizeH="0" baseline="0" noProof="0" dirty="0">
              <a:ln>
                <a:noFill/>
              </a:ln>
              <a:solidFill>
                <a:srgbClr val="000000"/>
              </a:solidFill>
              <a:effectLst/>
              <a:uLnTx/>
              <a:uFillTx/>
              <a:latin typeface="Arial"/>
              <a:ea typeface="Arial"/>
              <a:cs typeface="Arial"/>
              <a:sym typeface="Arial"/>
            </a:endParaRPr>
          </a:p>
          <a:p>
            <a:pPr marL="266700" marR="0" lvl="0" indent="-266700" algn="l" defTabSz="914400" rtl="0" eaLnBrk="1" fontAlgn="auto" latinLnBrk="0" hangingPunct="1">
              <a:lnSpc>
                <a:spcPct val="80000"/>
              </a:lnSpc>
              <a:spcBef>
                <a:spcPts val="300"/>
              </a:spcBef>
              <a:spcAft>
                <a:spcPts val="0"/>
              </a:spcAft>
              <a:buClr>
                <a:srgbClr val="0BD0D9"/>
              </a:buClr>
              <a:buSzPts val="1740"/>
              <a:buFont typeface="Noto Sans Symbols"/>
              <a:buChar char="⚫"/>
              <a:tabLst/>
              <a:defRPr/>
            </a:pPr>
            <a:r>
              <a:rPr kumimoji="0" lang="en-US" sz="1800" b="1" i="0" u="none" strike="noStrike" kern="0" cap="none" spc="0" normalizeH="0" baseline="0" noProof="0" dirty="0">
                <a:ln>
                  <a:noFill/>
                </a:ln>
                <a:solidFill>
                  <a:srgbClr val="000000"/>
                </a:solidFill>
                <a:effectLst/>
                <a:uLnTx/>
                <a:uFillTx/>
                <a:latin typeface="Constantia"/>
                <a:ea typeface="Constantia"/>
                <a:cs typeface="Constantia"/>
                <a:sym typeface="Constantia"/>
              </a:rPr>
              <a:t>Field 1 – File Permissions:</a:t>
            </a:r>
            <a:r>
              <a:rPr kumimoji="0" lang="en-US" sz="1800" b="0" i="0" u="none" strike="noStrike" kern="0" cap="none" spc="0" normalizeH="0" baseline="0" noProof="0" dirty="0">
                <a:ln>
                  <a:noFill/>
                </a:ln>
                <a:solidFill>
                  <a:srgbClr val="000000"/>
                </a:solidFill>
                <a:effectLst/>
                <a:uLnTx/>
                <a:uFillTx/>
                <a:latin typeface="Constantia"/>
                <a:ea typeface="Constantia"/>
                <a:cs typeface="Constantia"/>
                <a:sym typeface="Constantia"/>
              </a:rPr>
              <a:t> Next 9 character specifies the files permission. Each 3 characters refers to the read, write, execute permissions for user, group and world In this example, -</a:t>
            </a:r>
            <a:r>
              <a:rPr kumimoji="0" lang="en-US" sz="1800" b="0" i="0" u="none" strike="noStrike" kern="0" cap="none" spc="0" normalizeH="0" baseline="0" noProof="0" dirty="0" err="1">
                <a:ln>
                  <a:noFill/>
                </a:ln>
                <a:solidFill>
                  <a:srgbClr val="000000"/>
                </a:solidFill>
                <a:effectLst/>
                <a:uLnTx/>
                <a:uFillTx/>
                <a:latin typeface="Constantia"/>
                <a:ea typeface="Constantia"/>
                <a:cs typeface="Constantia"/>
                <a:sym typeface="Constantia"/>
              </a:rPr>
              <a:t>rw</a:t>
            </a:r>
            <a:r>
              <a:rPr kumimoji="0" lang="en-US" sz="1800" b="0" i="0" u="none" strike="noStrike" kern="0" cap="none" spc="0" normalizeH="0" baseline="0" noProof="0" dirty="0">
                <a:ln>
                  <a:noFill/>
                </a:ln>
                <a:solidFill>
                  <a:srgbClr val="000000"/>
                </a:solidFill>
                <a:effectLst/>
                <a:uLnTx/>
                <a:uFillTx/>
                <a:latin typeface="Constantia"/>
                <a:ea typeface="Constantia"/>
                <a:cs typeface="Constantia"/>
                <a:sym typeface="Constantia"/>
              </a:rPr>
              <a:t>-r—– indicates read-write permission for user, read permission for group, and no permission for others.</a:t>
            </a:r>
            <a:endParaRPr kumimoji="0" sz="2000" b="0" i="0" u="none" strike="noStrike" kern="0" cap="none" spc="0" normalizeH="0" baseline="0" noProof="0" dirty="0">
              <a:ln>
                <a:noFill/>
              </a:ln>
              <a:solidFill>
                <a:srgbClr val="000000"/>
              </a:solidFill>
              <a:effectLst/>
              <a:uLnTx/>
              <a:uFillTx/>
              <a:latin typeface="Arial"/>
              <a:ea typeface="Arial"/>
              <a:cs typeface="Arial"/>
              <a:sym typeface="Arial"/>
            </a:endParaRPr>
          </a:p>
          <a:p>
            <a:pPr marL="266700" marR="0" lvl="0" indent="-266700" algn="l" defTabSz="914400" rtl="0" eaLnBrk="1" fontAlgn="auto" latinLnBrk="0" hangingPunct="1">
              <a:lnSpc>
                <a:spcPct val="80000"/>
              </a:lnSpc>
              <a:spcBef>
                <a:spcPts val="300"/>
              </a:spcBef>
              <a:spcAft>
                <a:spcPts val="0"/>
              </a:spcAft>
              <a:buClr>
                <a:srgbClr val="0BD0D9"/>
              </a:buClr>
              <a:buSzPts val="1740"/>
              <a:buFont typeface="Noto Sans Symbols"/>
              <a:buChar char="⚫"/>
              <a:tabLst/>
              <a:defRPr/>
            </a:pPr>
            <a:r>
              <a:rPr kumimoji="0" lang="en-US" sz="1800" b="1" i="0" u="none" strike="noStrike" kern="0" cap="none" spc="0" normalizeH="0" baseline="0" noProof="0" dirty="0">
                <a:ln>
                  <a:noFill/>
                </a:ln>
                <a:solidFill>
                  <a:srgbClr val="000000"/>
                </a:solidFill>
                <a:effectLst/>
                <a:uLnTx/>
                <a:uFillTx/>
                <a:latin typeface="Constantia"/>
                <a:ea typeface="Constantia"/>
                <a:cs typeface="Constantia"/>
                <a:sym typeface="Constantia"/>
              </a:rPr>
              <a:t>Field 2 – Number of links:</a:t>
            </a:r>
            <a:r>
              <a:rPr kumimoji="0" lang="en-US" sz="1800" b="0" i="0" u="none" strike="noStrike" kern="0" cap="none" spc="0" normalizeH="0" baseline="0" noProof="0" dirty="0">
                <a:ln>
                  <a:noFill/>
                </a:ln>
                <a:solidFill>
                  <a:srgbClr val="000000"/>
                </a:solidFill>
                <a:effectLst/>
                <a:uLnTx/>
                <a:uFillTx/>
                <a:latin typeface="Constantia"/>
                <a:ea typeface="Constantia"/>
                <a:cs typeface="Constantia"/>
                <a:sym typeface="Constantia"/>
              </a:rPr>
              <a:t> Second field specifies the number of links for that file. In this example, 1 indicates only one link to this file.</a:t>
            </a:r>
            <a:endParaRPr kumimoji="0" sz="2000" b="0" i="0" u="none" strike="noStrike" kern="0" cap="none" spc="0" normalizeH="0" baseline="0" noProof="0" dirty="0">
              <a:ln>
                <a:noFill/>
              </a:ln>
              <a:solidFill>
                <a:srgbClr val="000000"/>
              </a:solidFill>
              <a:effectLst/>
              <a:uLnTx/>
              <a:uFillTx/>
              <a:latin typeface="Arial"/>
              <a:ea typeface="Arial"/>
              <a:cs typeface="Arial"/>
              <a:sym typeface="Arial"/>
            </a:endParaRPr>
          </a:p>
          <a:p>
            <a:pPr marL="266700" marR="0" lvl="0" indent="-266700" algn="l" defTabSz="914400" rtl="0" eaLnBrk="1" fontAlgn="auto" latinLnBrk="0" hangingPunct="1">
              <a:lnSpc>
                <a:spcPct val="80000"/>
              </a:lnSpc>
              <a:spcBef>
                <a:spcPts val="300"/>
              </a:spcBef>
              <a:spcAft>
                <a:spcPts val="0"/>
              </a:spcAft>
              <a:buClr>
                <a:srgbClr val="0BD0D9"/>
              </a:buClr>
              <a:buSzPts val="1740"/>
              <a:buFont typeface="Noto Sans Symbols"/>
              <a:buChar char="⚫"/>
              <a:tabLst/>
              <a:defRPr/>
            </a:pPr>
            <a:r>
              <a:rPr kumimoji="0" lang="en-US" sz="1800" b="1" i="0" u="none" strike="noStrike" kern="0" cap="none" spc="0" normalizeH="0" baseline="0" noProof="0" dirty="0">
                <a:ln>
                  <a:noFill/>
                </a:ln>
                <a:solidFill>
                  <a:srgbClr val="000000"/>
                </a:solidFill>
                <a:effectLst/>
                <a:uLnTx/>
                <a:uFillTx/>
                <a:latin typeface="Constantia"/>
                <a:ea typeface="Constantia"/>
                <a:cs typeface="Constantia"/>
                <a:sym typeface="Constantia"/>
              </a:rPr>
              <a:t>Field 3 – Owner:</a:t>
            </a:r>
            <a:r>
              <a:rPr kumimoji="0" lang="en-US" sz="1800" b="0" i="0" u="none" strike="noStrike" kern="0" cap="none" spc="0" normalizeH="0" baseline="0" noProof="0" dirty="0">
                <a:ln>
                  <a:noFill/>
                </a:ln>
                <a:solidFill>
                  <a:srgbClr val="000000"/>
                </a:solidFill>
                <a:effectLst/>
                <a:uLnTx/>
                <a:uFillTx/>
                <a:latin typeface="Constantia"/>
                <a:ea typeface="Constantia"/>
                <a:cs typeface="Constantia"/>
                <a:sym typeface="Constantia"/>
              </a:rPr>
              <a:t> Third field specifies owner of the file. In this example, this file is owned by username ‘</a:t>
            </a:r>
            <a:r>
              <a:rPr kumimoji="0" lang="en-US" sz="1800" b="0" i="0" u="none" strike="noStrike" kern="0" cap="none" spc="0" normalizeH="0" baseline="0" noProof="0" dirty="0" err="1">
                <a:ln>
                  <a:noFill/>
                </a:ln>
                <a:solidFill>
                  <a:srgbClr val="000000"/>
                </a:solidFill>
                <a:effectLst/>
                <a:uLnTx/>
                <a:uFillTx/>
                <a:latin typeface="Constantia"/>
                <a:ea typeface="Constantia"/>
                <a:cs typeface="Constantia"/>
                <a:sym typeface="Constantia"/>
              </a:rPr>
              <a:t>ramesh</a:t>
            </a:r>
            <a:r>
              <a:rPr kumimoji="0" lang="en-US" sz="1800" b="0" i="0" u="none" strike="noStrike" kern="0" cap="none" spc="0" normalizeH="0" baseline="0" noProof="0" dirty="0">
                <a:ln>
                  <a:noFill/>
                </a:ln>
                <a:solidFill>
                  <a:srgbClr val="000000"/>
                </a:solidFill>
                <a:effectLst/>
                <a:uLnTx/>
                <a:uFillTx/>
                <a:latin typeface="Constantia"/>
                <a:ea typeface="Constantia"/>
                <a:cs typeface="Constantia"/>
                <a:sym typeface="Constantia"/>
              </a:rPr>
              <a:t>’.</a:t>
            </a:r>
            <a:endParaRPr kumimoji="0" sz="2000" b="0" i="0" u="none" strike="noStrike" kern="0" cap="none" spc="0" normalizeH="0" baseline="0" noProof="0" dirty="0">
              <a:ln>
                <a:noFill/>
              </a:ln>
              <a:solidFill>
                <a:srgbClr val="000000"/>
              </a:solidFill>
              <a:effectLst/>
              <a:uLnTx/>
              <a:uFillTx/>
              <a:latin typeface="Arial"/>
              <a:ea typeface="Arial"/>
              <a:cs typeface="Arial"/>
              <a:sym typeface="Arial"/>
            </a:endParaRPr>
          </a:p>
          <a:p>
            <a:pPr marL="266700" marR="0" lvl="0" indent="-266700" algn="l" defTabSz="914400" rtl="0" eaLnBrk="1" fontAlgn="auto" latinLnBrk="0" hangingPunct="1">
              <a:lnSpc>
                <a:spcPct val="80000"/>
              </a:lnSpc>
              <a:spcBef>
                <a:spcPts val="300"/>
              </a:spcBef>
              <a:spcAft>
                <a:spcPts val="0"/>
              </a:spcAft>
              <a:buClr>
                <a:srgbClr val="0BD0D9"/>
              </a:buClr>
              <a:buSzPts val="1740"/>
              <a:buFont typeface="Noto Sans Symbols"/>
              <a:buChar char="⚫"/>
              <a:tabLst/>
              <a:defRPr/>
            </a:pPr>
            <a:r>
              <a:rPr kumimoji="0" lang="en-US" sz="1800" b="1" i="0" u="none" strike="noStrike" kern="0" cap="none" spc="0" normalizeH="0" baseline="0" noProof="0" dirty="0">
                <a:ln>
                  <a:noFill/>
                </a:ln>
                <a:solidFill>
                  <a:srgbClr val="000000"/>
                </a:solidFill>
                <a:effectLst/>
                <a:uLnTx/>
                <a:uFillTx/>
                <a:latin typeface="Constantia"/>
                <a:ea typeface="Constantia"/>
                <a:cs typeface="Constantia"/>
                <a:sym typeface="Constantia"/>
              </a:rPr>
              <a:t>Field 4 – Group:</a:t>
            </a:r>
            <a:r>
              <a:rPr kumimoji="0" lang="en-US" sz="1800" b="0" i="0" u="none" strike="noStrike" kern="0" cap="none" spc="0" normalizeH="0" baseline="0" noProof="0" dirty="0">
                <a:ln>
                  <a:noFill/>
                </a:ln>
                <a:solidFill>
                  <a:srgbClr val="000000"/>
                </a:solidFill>
                <a:effectLst/>
                <a:uLnTx/>
                <a:uFillTx/>
                <a:latin typeface="Constantia"/>
                <a:ea typeface="Constantia"/>
                <a:cs typeface="Constantia"/>
                <a:sym typeface="Constantia"/>
              </a:rPr>
              <a:t> Fourth field specifies the group of the file. In this example, this file belongs to ”team-dev’ group.</a:t>
            </a:r>
            <a:endParaRPr kumimoji="0" sz="2000" b="0" i="0" u="none" strike="noStrike" kern="0" cap="none" spc="0" normalizeH="0" baseline="0" noProof="0" dirty="0">
              <a:ln>
                <a:noFill/>
              </a:ln>
              <a:solidFill>
                <a:srgbClr val="000000"/>
              </a:solidFill>
              <a:effectLst/>
              <a:uLnTx/>
              <a:uFillTx/>
              <a:latin typeface="Arial"/>
              <a:ea typeface="Arial"/>
              <a:cs typeface="Arial"/>
              <a:sym typeface="Arial"/>
            </a:endParaRPr>
          </a:p>
          <a:p>
            <a:pPr marL="266700" marR="0" lvl="0" indent="-266700" algn="l" defTabSz="914400" rtl="0" eaLnBrk="1" fontAlgn="auto" latinLnBrk="0" hangingPunct="1">
              <a:lnSpc>
                <a:spcPct val="80000"/>
              </a:lnSpc>
              <a:spcBef>
                <a:spcPts val="300"/>
              </a:spcBef>
              <a:spcAft>
                <a:spcPts val="0"/>
              </a:spcAft>
              <a:buClr>
                <a:srgbClr val="0BD0D9"/>
              </a:buClr>
              <a:buSzPts val="1740"/>
              <a:buFont typeface="Noto Sans Symbols"/>
              <a:buChar char="⚫"/>
              <a:tabLst/>
              <a:defRPr/>
            </a:pPr>
            <a:r>
              <a:rPr kumimoji="0" lang="en-US" sz="1800" b="1" i="0" u="none" strike="noStrike" kern="0" cap="none" spc="0" normalizeH="0" baseline="0" noProof="0" dirty="0">
                <a:ln>
                  <a:noFill/>
                </a:ln>
                <a:solidFill>
                  <a:srgbClr val="000000"/>
                </a:solidFill>
                <a:effectLst/>
                <a:uLnTx/>
                <a:uFillTx/>
                <a:latin typeface="Constantia"/>
                <a:ea typeface="Constantia"/>
                <a:cs typeface="Constantia"/>
                <a:sym typeface="Constantia"/>
              </a:rPr>
              <a:t>Field 5 – Size:</a:t>
            </a:r>
            <a:r>
              <a:rPr kumimoji="0" lang="en-US" sz="1800" b="0" i="0" u="none" strike="noStrike" kern="0" cap="none" spc="0" normalizeH="0" baseline="0" noProof="0" dirty="0">
                <a:ln>
                  <a:noFill/>
                </a:ln>
                <a:solidFill>
                  <a:srgbClr val="000000"/>
                </a:solidFill>
                <a:effectLst/>
                <a:uLnTx/>
                <a:uFillTx/>
                <a:latin typeface="Constantia"/>
                <a:ea typeface="Constantia"/>
                <a:cs typeface="Constantia"/>
                <a:sym typeface="Constantia"/>
              </a:rPr>
              <a:t> Fifth field specifies the size of file. In this example, ‘9275204′ indicates the file size.</a:t>
            </a:r>
            <a:endParaRPr kumimoji="0" sz="2000" b="0" i="0" u="none" strike="noStrike" kern="0" cap="none" spc="0" normalizeH="0" baseline="0" noProof="0" dirty="0">
              <a:ln>
                <a:noFill/>
              </a:ln>
              <a:solidFill>
                <a:srgbClr val="000000"/>
              </a:solidFill>
              <a:effectLst/>
              <a:uLnTx/>
              <a:uFillTx/>
              <a:latin typeface="Arial"/>
              <a:ea typeface="Arial"/>
              <a:cs typeface="Arial"/>
              <a:sym typeface="Arial"/>
            </a:endParaRPr>
          </a:p>
          <a:p>
            <a:pPr marL="266700" marR="0" lvl="0" indent="-266700" algn="l" defTabSz="914400" rtl="0" eaLnBrk="1" fontAlgn="auto" latinLnBrk="0" hangingPunct="1">
              <a:lnSpc>
                <a:spcPct val="80000"/>
              </a:lnSpc>
              <a:spcBef>
                <a:spcPts val="300"/>
              </a:spcBef>
              <a:spcAft>
                <a:spcPts val="0"/>
              </a:spcAft>
              <a:buClr>
                <a:srgbClr val="0BD0D9"/>
              </a:buClr>
              <a:buSzPts val="1740"/>
              <a:buFont typeface="Noto Sans Symbols"/>
              <a:buChar char="⚫"/>
              <a:tabLst/>
              <a:defRPr/>
            </a:pPr>
            <a:r>
              <a:rPr kumimoji="0" lang="en-US" sz="1800" b="1" i="0" u="none" strike="noStrike" kern="0" cap="none" spc="0" normalizeH="0" baseline="0" noProof="0" dirty="0">
                <a:ln>
                  <a:noFill/>
                </a:ln>
                <a:solidFill>
                  <a:srgbClr val="000000"/>
                </a:solidFill>
                <a:effectLst/>
                <a:uLnTx/>
                <a:uFillTx/>
                <a:latin typeface="Constantia"/>
                <a:ea typeface="Constantia"/>
                <a:cs typeface="Constantia"/>
                <a:sym typeface="Constantia"/>
              </a:rPr>
              <a:t>Field 6 – Last modified date &amp; time:</a:t>
            </a:r>
            <a:r>
              <a:rPr kumimoji="0" lang="en-US" sz="1800" b="0" i="0" u="none" strike="noStrike" kern="0" cap="none" spc="0" normalizeH="0" baseline="0" noProof="0" dirty="0">
                <a:ln>
                  <a:noFill/>
                </a:ln>
                <a:solidFill>
                  <a:srgbClr val="000000"/>
                </a:solidFill>
                <a:effectLst/>
                <a:uLnTx/>
                <a:uFillTx/>
                <a:latin typeface="Constantia"/>
                <a:ea typeface="Constantia"/>
                <a:cs typeface="Constantia"/>
                <a:sym typeface="Constantia"/>
              </a:rPr>
              <a:t> Sixth field specifies the date and time of the last modification of the file. In this example, ‘Jun 13 15:27′ specifies the last modification time of the file.</a:t>
            </a:r>
            <a:endParaRPr kumimoji="0" sz="2000" b="0" i="0" u="none" strike="noStrike" kern="0" cap="none" spc="0" normalizeH="0" baseline="0" noProof="0" dirty="0">
              <a:ln>
                <a:noFill/>
              </a:ln>
              <a:solidFill>
                <a:srgbClr val="000000"/>
              </a:solidFill>
              <a:effectLst/>
              <a:uLnTx/>
              <a:uFillTx/>
              <a:latin typeface="Arial"/>
              <a:ea typeface="Arial"/>
              <a:cs typeface="Arial"/>
              <a:sym typeface="Arial"/>
            </a:endParaRPr>
          </a:p>
          <a:p>
            <a:pPr marL="266700" marR="0" lvl="0" indent="-266700" algn="l" defTabSz="914400" rtl="0" eaLnBrk="1" fontAlgn="auto" latinLnBrk="0" hangingPunct="1">
              <a:lnSpc>
                <a:spcPct val="80000"/>
              </a:lnSpc>
              <a:spcBef>
                <a:spcPts val="300"/>
              </a:spcBef>
              <a:spcAft>
                <a:spcPts val="0"/>
              </a:spcAft>
              <a:buClr>
                <a:srgbClr val="0BD0D9"/>
              </a:buClr>
              <a:buSzPts val="1740"/>
              <a:buFont typeface="Noto Sans Symbols"/>
              <a:buChar char="⚫"/>
              <a:tabLst/>
              <a:defRPr/>
            </a:pPr>
            <a:r>
              <a:rPr kumimoji="0" lang="en-US" sz="1800" b="1" i="0" u="none" strike="noStrike" kern="0" cap="none" spc="0" normalizeH="0" baseline="0" noProof="0" dirty="0">
                <a:ln>
                  <a:noFill/>
                </a:ln>
                <a:solidFill>
                  <a:srgbClr val="000000"/>
                </a:solidFill>
                <a:effectLst/>
                <a:uLnTx/>
                <a:uFillTx/>
                <a:latin typeface="Constantia"/>
                <a:ea typeface="Constantia"/>
                <a:cs typeface="Constantia"/>
                <a:sym typeface="Constantia"/>
              </a:rPr>
              <a:t>Field 7 – File name: </a:t>
            </a:r>
            <a:r>
              <a:rPr kumimoji="0" lang="en-US" sz="1800" b="0" i="0" u="none" strike="noStrike" kern="0" cap="none" spc="0" normalizeH="0" baseline="0" noProof="0" dirty="0">
                <a:ln>
                  <a:noFill/>
                </a:ln>
                <a:solidFill>
                  <a:srgbClr val="000000"/>
                </a:solidFill>
                <a:effectLst/>
                <a:uLnTx/>
                <a:uFillTx/>
                <a:latin typeface="Constantia"/>
                <a:ea typeface="Constantia"/>
                <a:cs typeface="Constantia"/>
                <a:sym typeface="Constantia"/>
              </a:rPr>
              <a:t>The last field is the name of the file. In this example, the file name is mthesaur.txt.gz.</a:t>
            </a:r>
            <a:endParaRPr kumimoji="0" sz="20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4" name="Picture 3">
            <a:extLst>
              <a:ext uri="{FF2B5EF4-FFF2-40B4-BE49-F238E27FC236}">
                <a16:creationId xmlns:a16="http://schemas.microsoft.com/office/drawing/2014/main" id="{9E61A68A-F629-4AB1-A2AF-C34B7D79EE48}"/>
              </a:ext>
            </a:extLst>
          </p:cNvPr>
          <p:cNvPicPr>
            <a:picLocks noChangeAspect="1"/>
          </p:cNvPicPr>
          <p:nvPr/>
        </p:nvPicPr>
        <p:blipFill>
          <a:blip r:embed="rId4"/>
          <a:stretch>
            <a:fillRect/>
          </a:stretch>
        </p:blipFill>
        <p:spPr>
          <a:xfrm>
            <a:off x="174317" y="100150"/>
            <a:ext cx="1314450" cy="86677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82"/>
        <p:cNvGrpSpPr/>
        <p:nvPr/>
      </p:nvGrpSpPr>
      <p:grpSpPr>
        <a:xfrm>
          <a:off x="0" y="0"/>
          <a:ext cx="0" cy="0"/>
          <a:chOff x="0" y="0"/>
          <a:chExt cx="0" cy="0"/>
        </a:xfrm>
      </p:grpSpPr>
      <p:sp>
        <p:nvSpPr>
          <p:cNvPr id="783" name="Google Shape;783;gce939cf3ae_0_505"/>
          <p:cNvSpPr txBox="1"/>
          <p:nvPr/>
        </p:nvSpPr>
        <p:spPr>
          <a:xfrm>
            <a:off x="609600" y="704850"/>
            <a:ext cx="10972800" cy="1143000"/>
          </a:xfrm>
          <a:prstGeom prst="rect">
            <a:avLst/>
          </a:prstGeom>
          <a:noFill/>
          <a:ln>
            <a:noFill/>
          </a:ln>
        </p:spPr>
        <p:txBody>
          <a:bodyPr spcFirstLastPara="1" wrap="square" lIns="0" tIns="46800" rIns="0" bIns="0" anchor="b" anchorCtr="0">
            <a:noAutofit/>
          </a:bodyPr>
          <a:lstStyle/>
          <a:p>
            <a:pPr marL="0" marR="0" lvl="0" indent="0" algn="l" defTabSz="914400" rtl="0" eaLnBrk="1" fontAlgn="auto" latinLnBrk="0" hangingPunct="1">
              <a:lnSpc>
                <a:spcPct val="100000"/>
              </a:lnSpc>
              <a:spcBef>
                <a:spcPts val="0"/>
              </a:spcBef>
              <a:spcAft>
                <a:spcPts val="0"/>
              </a:spcAft>
              <a:buClr>
                <a:srgbClr val="04617B"/>
              </a:buClr>
              <a:buSzPts val="5000"/>
              <a:buFont typeface="Calibri"/>
              <a:buNone/>
              <a:tabLst/>
              <a:defRPr/>
            </a:pPr>
            <a:r>
              <a:rPr kumimoji="0" lang="en-US" sz="5000" b="0" i="0" u="none" strike="noStrike" kern="0" cap="none" spc="0" normalizeH="0" baseline="0" noProof="0">
                <a:ln>
                  <a:noFill/>
                </a:ln>
                <a:solidFill>
                  <a:srgbClr val="04617B"/>
                </a:solidFill>
                <a:effectLst/>
                <a:uLnTx/>
                <a:uFillTx/>
                <a:latin typeface="Calibri"/>
                <a:ea typeface="Calibri"/>
                <a:cs typeface="Calibri"/>
                <a:sym typeface="Calibri"/>
              </a:rPr>
              <a:t>Права за достъп</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4" name="Google Shape;784;gce939cf3ae_0_505"/>
          <p:cNvSpPr txBox="1"/>
          <p:nvPr/>
        </p:nvSpPr>
        <p:spPr>
          <a:xfrm>
            <a:off x="609600" y="1935162"/>
            <a:ext cx="10972800" cy="4389300"/>
          </a:xfrm>
          <a:prstGeom prst="rect">
            <a:avLst/>
          </a:prstGeom>
          <a:noFill/>
          <a:ln>
            <a:noFill/>
          </a:ln>
        </p:spPr>
        <p:txBody>
          <a:bodyPr spcFirstLastPara="1" wrap="square" lIns="90000" tIns="46800" rIns="90000" bIns="46800" anchor="t" anchorCtr="0">
            <a:noAutofit/>
          </a:bodyPr>
          <a:lstStyle/>
          <a:p>
            <a:pPr marL="273050" marR="0" lvl="0" indent="-266700" algn="l" defTabSz="914400" rtl="0" eaLnBrk="1" fontAlgn="auto" latinLnBrk="0" hangingPunct="1">
              <a:lnSpc>
                <a:spcPct val="90000"/>
              </a:lnSpc>
              <a:spcBef>
                <a:spcPts val="0"/>
              </a:spcBef>
              <a:spcAft>
                <a:spcPts val="0"/>
              </a:spcAft>
              <a:buClr>
                <a:srgbClr val="000000"/>
              </a:buClr>
              <a:buSzPts val="2600"/>
              <a:buFont typeface="Constantia"/>
              <a:buNone/>
              <a:tabLst/>
              <a:defRPr/>
            </a:pPr>
            <a:r>
              <a:rPr kumimoji="0" lang="en-US" sz="2600" b="0" i="0" u="none" strike="noStrike" kern="0" cap="none" spc="0" normalizeH="0" baseline="0" noProof="0">
                <a:ln>
                  <a:noFill/>
                </a:ln>
                <a:solidFill>
                  <a:srgbClr val="000000"/>
                </a:solidFill>
                <a:effectLst/>
                <a:uLnTx/>
                <a:uFillTx/>
                <a:latin typeface="Constantia"/>
                <a:ea typeface="Constantia"/>
                <a:cs typeface="Constantia"/>
                <a:sym typeface="Constantia"/>
              </a:rPr>
              <a:t>-</a:t>
            </a:r>
            <a:r>
              <a:rPr kumimoji="0" lang="en-US" sz="2600" b="0" i="0" u="none" strike="noStrike" kern="0" cap="none" spc="0" normalizeH="0" baseline="0" noProof="0">
                <a:ln>
                  <a:noFill/>
                </a:ln>
                <a:solidFill>
                  <a:srgbClr val="FF0000"/>
                </a:solidFill>
                <a:effectLst/>
                <a:uLnTx/>
                <a:uFillTx/>
                <a:latin typeface="Constantia"/>
                <a:ea typeface="Constantia"/>
                <a:cs typeface="Constantia"/>
                <a:sym typeface="Constantia"/>
              </a:rPr>
              <a:t>rwx</a:t>
            </a:r>
            <a:r>
              <a:rPr kumimoji="0" lang="en-US" sz="2600" b="0" i="0" u="none" strike="noStrike" kern="0" cap="none" spc="0" normalizeH="0" baseline="0" noProof="0">
                <a:ln>
                  <a:noFill/>
                </a:ln>
                <a:solidFill>
                  <a:srgbClr val="0000CC"/>
                </a:solidFill>
                <a:effectLst/>
                <a:uLnTx/>
                <a:uFillTx/>
                <a:latin typeface="Constantia"/>
                <a:ea typeface="Constantia"/>
                <a:cs typeface="Constantia"/>
                <a:sym typeface="Constantia"/>
              </a:rPr>
              <a:t>rwx</a:t>
            </a:r>
            <a:r>
              <a:rPr kumimoji="0" lang="en-US" sz="2600" b="0" i="0" u="none" strike="noStrike" kern="0" cap="none" spc="0" normalizeH="0" baseline="0" noProof="0">
                <a:ln>
                  <a:noFill/>
                </a:ln>
                <a:solidFill>
                  <a:srgbClr val="00CC00"/>
                </a:solidFill>
                <a:effectLst/>
                <a:uLnTx/>
                <a:uFillTx/>
                <a:latin typeface="Constantia"/>
                <a:ea typeface="Constantia"/>
                <a:cs typeface="Constantia"/>
                <a:sym typeface="Constantia"/>
              </a:rPr>
              <a:t>rwx</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73050" marR="0" lvl="0" indent="-266700" algn="l" defTabSz="914400" rtl="0" eaLnBrk="1" fontAlgn="auto" latinLnBrk="0" hangingPunct="1">
              <a:lnSpc>
                <a:spcPct val="90000"/>
              </a:lnSpc>
              <a:spcBef>
                <a:spcPts val="600"/>
              </a:spcBef>
              <a:spcAft>
                <a:spcPts val="0"/>
              </a:spcAft>
              <a:buClr>
                <a:srgbClr val="0BD0D9"/>
              </a:buClr>
              <a:buSzPts val="2470"/>
              <a:buFont typeface="Noto Sans Symbols"/>
              <a:buChar char="⚫"/>
              <a:tabLst/>
              <a:defRPr/>
            </a:pPr>
            <a:r>
              <a:rPr kumimoji="0" lang="en-US" sz="2600" b="0" i="0" u="none" strike="noStrike" kern="0" cap="none" spc="0" normalizeH="0" baseline="0" noProof="0">
                <a:ln>
                  <a:noFill/>
                </a:ln>
                <a:solidFill>
                  <a:srgbClr val="FF0000"/>
                </a:solidFill>
                <a:effectLst/>
                <a:uLnTx/>
                <a:uFillTx/>
                <a:latin typeface="Constantia"/>
                <a:ea typeface="Constantia"/>
                <a:cs typeface="Constantia"/>
                <a:sym typeface="Constantia"/>
              </a:rPr>
              <a:t>Потребителски права</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73050" marR="0" lvl="0" indent="-266700" algn="l" defTabSz="914400" rtl="0" eaLnBrk="1" fontAlgn="auto" latinLnBrk="0" hangingPunct="1">
              <a:lnSpc>
                <a:spcPct val="90000"/>
              </a:lnSpc>
              <a:spcBef>
                <a:spcPts val="600"/>
              </a:spcBef>
              <a:spcAft>
                <a:spcPts val="0"/>
              </a:spcAft>
              <a:buClr>
                <a:srgbClr val="0BD0D9"/>
              </a:buClr>
              <a:buSzPts val="2470"/>
              <a:buFont typeface="Noto Sans Symbols"/>
              <a:buChar char="⚫"/>
              <a:tabLst/>
              <a:defRPr/>
            </a:pPr>
            <a:r>
              <a:rPr kumimoji="0" lang="en-US" sz="2600" b="0" i="0" u="none" strike="noStrike" kern="0" cap="none" spc="0" normalizeH="0" baseline="0" noProof="0">
                <a:ln>
                  <a:noFill/>
                </a:ln>
                <a:solidFill>
                  <a:srgbClr val="0000CC"/>
                </a:solidFill>
                <a:effectLst/>
                <a:uLnTx/>
                <a:uFillTx/>
                <a:latin typeface="Constantia"/>
                <a:ea typeface="Constantia"/>
                <a:cs typeface="Constantia"/>
                <a:sym typeface="Constantia"/>
              </a:rPr>
              <a:t>Права на групата</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73050" marR="0" lvl="0" indent="-266700" algn="l" defTabSz="914400" rtl="0" eaLnBrk="1" fontAlgn="auto" latinLnBrk="0" hangingPunct="1">
              <a:lnSpc>
                <a:spcPct val="90000"/>
              </a:lnSpc>
              <a:spcBef>
                <a:spcPts val="600"/>
              </a:spcBef>
              <a:spcAft>
                <a:spcPts val="0"/>
              </a:spcAft>
              <a:buClr>
                <a:srgbClr val="0BD0D9"/>
              </a:buClr>
              <a:buSzPts val="2470"/>
              <a:buFont typeface="Noto Sans Symbols"/>
              <a:buChar char="⚫"/>
              <a:tabLst/>
              <a:defRPr/>
            </a:pPr>
            <a:r>
              <a:rPr kumimoji="0" lang="en-US" sz="2600" b="0" i="0" u="none" strike="noStrike" kern="0" cap="none" spc="0" normalizeH="0" baseline="0" noProof="0">
                <a:ln>
                  <a:noFill/>
                </a:ln>
                <a:solidFill>
                  <a:srgbClr val="00CC00"/>
                </a:solidFill>
                <a:effectLst/>
                <a:uLnTx/>
                <a:uFillTx/>
                <a:latin typeface="Constantia"/>
                <a:ea typeface="Constantia"/>
                <a:cs typeface="Constantia"/>
                <a:sym typeface="Constantia"/>
              </a:rPr>
              <a:t>Права на останалите</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73050" marR="0" lvl="0" indent="-266700" algn="l" defTabSz="914400" rtl="0" eaLnBrk="1" fontAlgn="auto" latinLnBrk="0" hangingPunct="1">
              <a:lnSpc>
                <a:spcPct val="90000"/>
              </a:lnSpc>
              <a:spcBef>
                <a:spcPts val="600"/>
              </a:spcBef>
              <a:spcAft>
                <a:spcPts val="0"/>
              </a:spcAft>
              <a:buClr>
                <a:srgbClr val="0BD0D9"/>
              </a:buClr>
              <a:buSzPts val="2470"/>
              <a:buFont typeface="Noto Sans Symbols"/>
              <a:buChar char="⚫"/>
              <a:tabLst/>
              <a:defRPr/>
            </a:pPr>
            <a:r>
              <a:rPr kumimoji="0" lang="en-US" sz="2600" b="0" i="0" u="none" strike="noStrike" kern="0" cap="none" spc="0" normalizeH="0" baseline="0" noProof="0">
                <a:ln>
                  <a:noFill/>
                </a:ln>
                <a:solidFill>
                  <a:srgbClr val="000000"/>
                </a:solidFill>
                <a:effectLst/>
                <a:uLnTx/>
                <a:uFillTx/>
                <a:latin typeface="Constantia"/>
                <a:ea typeface="Constantia"/>
                <a:cs typeface="Constantia"/>
                <a:sym typeface="Constantia"/>
              </a:rPr>
              <a:t>R = Read, W = Write, X = Execute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73050" marR="0" lvl="0" indent="-266700" algn="l" defTabSz="914400" rtl="0" eaLnBrk="1" fontAlgn="auto" latinLnBrk="0" hangingPunct="1">
              <a:lnSpc>
                <a:spcPct val="90000"/>
              </a:lnSpc>
              <a:spcBef>
                <a:spcPts val="600"/>
              </a:spcBef>
              <a:spcAft>
                <a:spcPts val="0"/>
              </a:spcAft>
              <a:buClr>
                <a:srgbClr val="0BD0D9"/>
              </a:buClr>
              <a:buSzPts val="2470"/>
              <a:buFont typeface="Noto Sans Symbols"/>
              <a:buChar char="⚫"/>
              <a:tabLst/>
              <a:defRPr/>
            </a:pPr>
            <a:r>
              <a:rPr kumimoji="0" lang="en-US" sz="2600" b="0" i="0" u="none" strike="noStrike" kern="0" cap="none" spc="0" normalizeH="0" baseline="0" noProof="0">
                <a:ln>
                  <a:noFill/>
                </a:ln>
                <a:solidFill>
                  <a:srgbClr val="000000"/>
                </a:solidFill>
                <a:effectLst/>
                <a:uLnTx/>
                <a:uFillTx/>
                <a:latin typeface="Constantia"/>
                <a:ea typeface="Constantia"/>
                <a:cs typeface="Constantia"/>
                <a:sym typeface="Constantia"/>
              </a:rPr>
              <a:t>Правата на директория започват с d вместо -</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73050" marR="0" lvl="0" indent="-266700" algn="l" defTabSz="914400" rtl="0" eaLnBrk="1" fontAlgn="auto" latinLnBrk="0" hangingPunct="1">
              <a:lnSpc>
                <a:spcPct val="90000"/>
              </a:lnSpc>
              <a:spcBef>
                <a:spcPts val="600"/>
              </a:spcBef>
              <a:spcAft>
                <a:spcPts val="0"/>
              </a:spcAft>
              <a:buClr>
                <a:srgbClr val="0BD0D9"/>
              </a:buClr>
              <a:buSzPts val="2470"/>
              <a:buFont typeface="Noto Sans Symbols"/>
              <a:buChar char="⚫"/>
              <a:tabLst/>
              <a:defRPr/>
            </a:pPr>
            <a:r>
              <a:rPr kumimoji="0" lang="en-US" sz="2600" b="0" i="0" u="none" strike="noStrike" kern="0" cap="none" spc="0" normalizeH="0" baseline="0" noProof="0">
                <a:ln>
                  <a:noFill/>
                </a:ln>
                <a:solidFill>
                  <a:srgbClr val="000000"/>
                </a:solidFill>
                <a:effectLst/>
                <a:uLnTx/>
                <a:uFillTx/>
                <a:latin typeface="Constantia"/>
                <a:ea typeface="Constantia"/>
                <a:cs typeface="Constantia"/>
                <a:sym typeface="Constantia"/>
              </a:rPr>
              <a:t>Какви права дава -rw-rw-r--?</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4" name="Picture 3">
            <a:extLst>
              <a:ext uri="{FF2B5EF4-FFF2-40B4-BE49-F238E27FC236}">
                <a16:creationId xmlns:a16="http://schemas.microsoft.com/office/drawing/2014/main" id="{601BB5E3-9C3A-47CC-8078-70C32B72460F}"/>
              </a:ext>
            </a:extLst>
          </p:cNvPr>
          <p:cNvPicPr>
            <a:picLocks noChangeAspect="1"/>
          </p:cNvPicPr>
          <p:nvPr/>
        </p:nvPicPr>
        <p:blipFill>
          <a:blip r:embed="rId4"/>
          <a:stretch>
            <a:fillRect/>
          </a:stretch>
        </p:blipFill>
        <p:spPr>
          <a:xfrm>
            <a:off x="174317" y="100150"/>
            <a:ext cx="1314450" cy="86677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89"/>
        <p:cNvGrpSpPr/>
        <p:nvPr/>
      </p:nvGrpSpPr>
      <p:grpSpPr>
        <a:xfrm>
          <a:off x="0" y="0"/>
          <a:ext cx="0" cy="0"/>
          <a:chOff x="0" y="0"/>
          <a:chExt cx="0" cy="0"/>
        </a:xfrm>
      </p:grpSpPr>
      <p:sp>
        <p:nvSpPr>
          <p:cNvPr id="790" name="Google Shape;790;gce939cf3ae_0_511"/>
          <p:cNvSpPr txBox="1"/>
          <p:nvPr/>
        </p:nvSpPr>
        <p:spPr>
          <a:xfrm>
            <a:off x="609600" y="704850"/>
            <a:ext cx="10972800" cy="1143000"/>
          </a:xfrm>
          <a:prstGeom prst="rect">
            <a:avLst/>
          </a:prstGeom>
          <a:noFill/>
          <a:ln>
            <a:noFill/>
          </a:ln>
        </p:spPr>
        <p:txBody>
          <a:bodyPr spcFirstLastPara="1" wrap="square" lIns="0" tIns="46800" rIns="0" bIns="0" anchor="b" anchorCtr="0">
            <a:noAutofit/>
          </a:bodyPr>
          <a:lstStyle/>
          <a:p>
            <a:pPr marL="0" marR="0" lvl="0" indent="0" algn="l" defTabSz="914400" rtl="0" eaLnBrk="1" fontAlgn="auto" latinLnBrk="0" hangingPunct="1">
              <a:lnSpc>
                <a:spcPct val="100000"/>
              </a:lnSpc>
              <a:spcBef>
                <a:spcPts val="0"/>
              </a:spcBef>
              <a:spcAft>
                <a:spcPts val="0"/>
              </a:spcAft>
              <a:buClr>
                <a:srgbClr val="04617B"/>
              </a:buClr>
              <a:buSzPts val="5000"/>
              <a:buFont typeface="Calibri"/>
              <a:buNone/>
              <a:tabLst/>
              <a:defRPr/>
            </a:pPr>
            <a:r>
              <a:rPr kumimoji="0" lang="en-US" sz="5000" b="0" i="0" u="none" strike="noStrike" kern="0" cap="none" spc="0" normalizeH="0" baseline="0" noProof="0">
                <a:ln>
                  <a:noFill/>
                </a:ln>
                <a:solidFill>
                  <a:srgbClr val="04617B"/>
                </a:solidFill>
                <a:effectLst/>
                <a:uLnTx/>
                <a:uFillTx/>
                <a:latin typeface="Calibri"/>
                <a:ea typeface="Calibri"/>
                <a:cs typeface="Calibri"/>
                <a:sym typeface="Calibri"/>
              </a:rPr>
              <a:t>Права за достъп</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1" name="Google Shape;791;gce939cf3ae_0_511"/>
          <p:cNvSpPr txBox="1"/>
          <p:nvPr/>
        </p:nvSpPr>
        <p:spPr>
          <a:xfrm>
            <a:off x="609600" y="1935162"/>
            <a:ext cx="10972800" cy="4389300"/>
          </a:xfrm>
          <a:prstGeom prst="rect">
            <a:avLst/>
          </a:prstGeom>
          <a:noFill/>
          <a:ln>
            <a:noFill/>
          </a:ln>
        </p:spPr>
        <p:txBody>
          <a:bodyPr spcFirstLastPara="1" wrap="square" lIns="90000" tIns="46800" rIns="90000" bIns="46800" anchor="t" anchorCtr="0">
            <a:noAutofit/>
          </a:bodyPr>
          <a:lstStyle/>
          <a:p>
            <a:pPr marL="273050" marR="0" lvl="0" indent="-266700" algn="l" defTabSz="914400" rtl="0" eaLnBrk="1" fontAlgn="auto" latinLnBrk="0" hangingPunct="1">
              <a:lnSpc>
                <a:spcPct val="90000"/>
              </a:lnSpc>
              <a:spcBef>
                <a:spcPts val="0"/>
              </a:spcBef>
              <a:spcAft>
                <a:spcPts val="0"/>
              </a:spcAft>
              <a:buClr>
                <a:srgbClr val="000000"/>
              </a:buClr>
              <a:buSzPts val="2600"/>
              <a:buFont typeface="Constantia"/>
              <a:buNone/>
              <a:tabLst/>
              <a:defRPr/>
            </a:pPr>
            <a:r>
              <a:rPr kumimoji="0" lang="en-US" sz="2600" b="0" i="0" u="none" strike="noStrike" kern="0" cap="none" spc="0" normalizeH="0" baseline="0" noProof="0">
                <a:ln>
                  <a:noFill/>
                </a:ln>
                <a:solidFill>
                  <a:srgbClr val="000000"/>
                </a:solidFill>
                <a:effectLst/>
                <a:uLnTx/>
                <a:uFillTx/>
                <a:latin typeface="Constantia"/>
                <a:ea typeface="Constantia"/>
                <a:cs typeface="Constantia"/>
                <a:sym typeface="Constantia"/>
              </a:rPr>
              <a:t>-</a:t>
            </a:r>
            <a:r>
              <a:rPr kumimoji="0" lang="en-US" sz="2600" b="0" i="0" u="none" strike="noStrike" kern="0" cap="none" spc="0" normalizeH="0" baseline="0" noProof="0">
                <a:ln>
                  <a:noFill/>
                </a:ln>
                <a:solidFill>
                  <a:srgbClr val="FF0000"/>
                </a:solidFill>
                <a:effectLst/>
                <a:uLnTx/>
                <a:uFillTx/>
                <a:latin typeface="Constantia"/>
                <a:ea typeface="Constantia"/>
                <a:cs typeface="Constantia"/>
                <a:sym typeface="Constantia"/>
              </a:rPr>
              <a:t>rwx</a:t>
            </a:r>
            <a:r>
              <a:rPr kumimoji="0" lang="en-US" sz="2600" b="0" i="0" u="none" strike="noStrike" kern="0" cap="none" spc="0" normalizeH="0" baseline="0" noProof="0">
                <a:ln>
                  <a:noFill/>
                </a:ln>
                <a:solidFill>
                  <a:srgbClr val="0000CC"/>
                </a:solidFill>
                <a:effectLst/>
                <a:uLnTx/>
                <a:uFillTx/>
                <a:latin typeface="Constantia"/>
                <a:ea typeface="Constantia"/>
                <a:cs typeface="Constantia"/>
                <a:sym typeface="Constantia"/>
              </a:rPr>
              <a:t>rwx</a:t>
            </a:r>
            <a:r>
              <a:rPr kumimoji="0" lang="en-US" sz="2600" b="0" i="0" u="none" strike="noStrike" kern="0" cap="none" spc="0" normalizeH="0" baseline="0" noProof="0">
                <a:ln>
                  <a:noFill/>
                </a:ln>
                <a:solidFill>
                  <a:srgbClr val="00CC00"/>
                </a:solidFill>
                <a:effectLst/>
                <a:uLnTx/>
                <a:uFillTx/>
                <a:latin typeface="Constantia"/>
                <a:ea typeface="Constantia"/>
                <a:cs typeface="Constantia"/>
                <a:sym typeface="Constantia"/>
              </a:rPr>
              <a:t>rwx</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73050" marR="0" lvl="0" indent="-266700" algn="l" defTabSz="914400" rtl="0" eaLnBrk="1" fontAlgn="auto" latinLnBrk="0" hangingPunct="1">
              <a:lnSpc>
                <a:spcPct val="90000"/>
              </a:lnSpc>
              <a:spcBef>
                <a:spcPts val="600"/>
              </a:spcBef>
              <a:spcAft>
                <a:spcPts val="0"/>
              </a:spcAft>
              <a:buClr>
                <a:srgbClr val="0BD0D9"/>
              </a:buClr>
              <a:buSzPts val="2470"/>
              <a:buFont typeface="Noto Sans Symbols"/>
              <a:buChar char="⚫"/>
              <a:tabLst/>
              <a:defRPr/>
            </a:pPr>
            <a:r>
              <a:rPr kumimoji="0" lang="en-US" sz="2600" b="0" i="0" u="none" strike="noStrike" kern="0" cap="none" spc="0" normalizeH="0" baseline="0" noProof="0">
                <a:ln>
                  <a:noFill/>
                </a:ln>
                <a:solidFill>
                  <a:srgbClr val="FF0000"/>
                </a:solidFill>
                <a:effectLst/>
                <a:uLnTx/>
                <a:uFillTx/>
                <a:latin typeface="Constantia"/>
                <a:ea typeface="Constantia"/>
                <a:cs typeface="Constantia"/>
                <a:sym typeface="Constantia"/>
              </a:rPr>
              <a:t>Потребителски права</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73050" marR="0" lvl="0" indent="-266700" algn="l" defTabSz="914400" rtl="0" eaLnBrk="1" fontAlgn="auto" latinLnBrk="0" hangingPunct="1">
              <a:lnSpc>
                <a:spcPct val="90000"/>
              </a:lnSpc>
              <a:spcBef>
                <a:spcPts val="600"/>
              </a:spcBef>
              <a:spcAft>
                <a:spcPts val="0"/>
              </a:spcAft>
              <a:buClr>
                <a:srgbClr val="0BD0D9"/>
              </a:buClr>
              <a:buSzPts val="2470"/>
              <a:buFont typeface="Noto Sans Symbols"/>
              <a:buChar char="⚫"/>
              <a:tabLst/>
              <a:defRPr/>
            </a:pPr>
            <a:r>
              <a:rPr kumimoji="0" lang="en-US" sz="2600" b="0" i="0" u="none" strike="noStrike" kern="0" cap="none" spc="0" normalizeH="0" baseline="0" noProof="0">
                <a:ln>
                  <a:noFill/>
                </a:ln>
                <a:solidFill>
                  <a:srgbClr val="0000CC"/>
                </a:solidFill>
                <a:effectLst/>
                <a:uLnTx/>
                <a:uFillTx/>
                <a:latin typeface="Constantia"/>
                <a:ea typeface="Constantia"/>
                <a:cs typeface="Constantia"/>
                <a:sym typeface="Constantia"/>
              </a:rPr>
              <a:t>Права на групата</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73050" marR="0" lvl="0" indent="-266700" algn="l" defTabSz="914400" rtl="0" eaLnBrk="1" fontAlgn="auto" latinLnBrk="0" hangingPunct="1">
              <a:lnSpc>
                <a:spcPct val="90000"/>
              </a:lnSpc>
              <a:spcBef>
                <a:spcPts val="600"/>
              </a:spcBef>
              <a:spcAft>
                <a:spcPts val="0"/>
              </a:spcAft>
              <a:buClr>
                <a:srgbClr val="0BD0D9"/>
              </a:buClr>
              <a:buSzPts val="2470"/>
              <a:buFont typeface="Noto Sans Symbols"/>
              <a:buChar char="⚫"/>
              <a:tabLst/>
              <a:defRPr/>
            </a:pPr>
            <a:r>
              <a:rPr kumimoji="0" lang="en-US" sz="2600" b="0" i="0" u="none" strike="noStrike" kern="0" cap="none" spc="0" normalizeH="0" baseline="0" noProof="0">
                <a:ln>
                  <a:noFill/>
                </a:ln>
                <a:solidFill>
                  <a:srgbClr val="00CC00"/>
                </a:solidFill>
                <a:effectLst/>
                <a:uLnTx/>
                <a:uFillTx/>
                <a:latin typeface="Constantia"/>
                <a:ea typeface="Constantia"/>
                <a:cs typeface="Constantia"/>
                <a:sym typeface="Constantia"/>
              </a:rPr>
              <a:t>Права на останалите</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73050" marR="0" lvl="0" indent="-266700" algn="l" defTabSz="914400" rtl="0" eaLnBrk="1" fontAlgn="auto" latinLnBrk="0" hangingPunct="1">
              <a:lnSpc>
                <a:spcPct val="90000"/>
              </a:lnSpc>
              <a:spcBef>
                <a:spcPts val="600"/>
              </a:spcBef>
              <a:spcAft>
                <a:spcPts val="0"/>
              </a:spcAft>
              <a:buClr>
                <a:srgbClr val="0BD0D9"/>
              </a:buClr>
              <a:buSzPts val="2470"/>
              <a:buFont typeface="Noto Sans Symbols"/>
              <a:buChar char="⚫"/>
              <a:tabLst/>
              <a:defRPr/>
            </a:pPr>
            <a:r>
              <a:rPr kumimoji="0" lang="en-US" sz="2600" b="0" i="0" u="none" strike="noStrike" kern="0" cap="none" spc="0" normalizeH="0" baseline="0" noProof="0">
                <a:ln>
                  <a:noFill/>
                </a:ln>
                <a:solidFill>
                  <a:srgbClr val="000000"/>
                </a:solidFill>
                <a:effectLst/>
                <a:uLnTx/>
                <a:uFillTx/>
                <a:latin typeface="Constantia"/>
                <a:ea typeface="Constantia"/>
                <a:cs typeface="Constantia"/>
                <a:sym typeface="Constantia"/>
              </a:rPr>
              <a:t>R = Read, W = Write, X = Execute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73050" marR="0" lvl="0" indent="-266700" algn="l" defTabSz="914400" rtl="0" eaLnBrk="1" fontAlgn="auto" latinLnBrk="0" hangingPunct="1">
              <a:lnSpc>
                <a:spcPct val="90000"/>
              </a:lnSpc>
              <a:spcBef>
                <a:spcPts val="600"/>
              </a:spcBef>
              <a:spcAft>
                <a:spcPts val="0"/>
              </a:spcAft>
              <a:buClr>
                <a:srgbClr val="0BD0D9"/>
              </a:buClr>
              <a:buSzPts val="2470"/>
              <a:buFont typeface="Noto Sans Symbols"/>
              <a:buChar char="⚫"/>
              <a:tabLst/>
              <a:defRPr/>
            </a:pPr>
            <a:r>
              <a:rPr kumimoji="0" lang="en-US" sz="2600" b="0" i="0" u="none" strike="noStrike" kern="0" cap="none" spc="0" normalizeH="0" baseline="0" noProof="0">
                <a:ln>
                  <a:noFill/>
                </a:ln>
                <a:solidFill>
                  <a:srgbClr val="000000"/>
                </a:solidFill>
                <a:effectLst/>
                <a:uLnTx/>
                <a:uFillTx/>
                <a:latin typeface="Constantia"/>
                <a:ea typeface="Constantia"/>
                <a:cs typeface="Constantia"/>
                <a:sym typeface="Constantia"/>
              </a:rPr>
              <a:t>Правата на директория започват с d вместо -</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73050" marR="0" lvl="0" indent="-266700" algn="l" defTabSz="914400" rtl="0" eaLnBrk="1" fontAlgn="auto" latinLnBrk="0" hangingPunct="1">
              <a:lnSpc>
                <a:spcPct val="90000"/>
              </a:lnSpc>
              <a:spcBef>
                <a:spcPts val="600"/>
              </a:spcBef>
              <a:spcAft>
                <a:spcPts val="0"/>
              </a:spcAft>
              <a:buClr>
                <a:srgbClr val="0BD0D9"/>
              </a:buClr>
              <a:buSzPts val="2470"/>
              <a:buFont typeface="Noto Sans Symbols"/>
              <a:buChar char="⚫"/>
              <a:tabLst/>
              <a:defRPr/>
            </a:pPr>
            <a:r>
              <a:rPr kumimoji="0" lang="en-US" sz="2600" b="0" i="0" u="none" strike="noStrike" kern="0" cap="none" spc="0" normalizeH="0" baseline="0" noProof="0">
                <a:ln>
                  <a:noFill/>
                </a:ln>
                <a:solidFill>
                  <a:srgbClr val="000000"/>
                </a:solidFill>
                <a:effectLst/>
                <a:uLnTx/>
                <a:uFillTx/>
                <a:latin typeface="Constantia"/>
                <a:ea typeface="Constantia"/>
                <a:cs typeface="Constantia"/>
                <a:sym typeface="Constantia"/>
              </a:rPr>
              <a:t>Какви права дава -rw-rw-r--?</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73050" marR="0" lvl="0" indent="-266700" algn="l" defTabSz="914400" rtl="0" eaLnBrk="1" fontAlgn="auto" latinLnBrk="0" hangingPunct="1">
              <a:lnSpc>
                <a:spcPct val="90000"/>
              </a:lnSpc>
              <a:spcBef>
                <a:spcPts val="600"/>
              </a:spcBef>
              <a:spcAft>
                <a:spcPts val="0"/>
              </a:spcAft>
              <a:buClr>
                <a:srgbClr val="000000"/>
              </a:buClr>
              <a:buSzPts val="2600"/>
              <a:buFont typeface="Arial"/>
              <a:buNone/>
              <a:tabLst/>
              <a:defRPr/>
            </a:pPr>
            <a:endParaRPr kumimoji="0" sz="2600" b="0" i="0" u="none" strike="noStrike" kern="0" cap="none" spc="0" normalizeH="0" baseline="0" noProof="0">
              <a:ln>
                <a:noFill/>
              </a:ln>
              <a:solidFill>
                <a:srgbClr val="000000"/>
              </a:solidFill>
              <a:effectLst/>
              <a:uLnTx/>
              <a:uFillTx/>
              <a:latin typeface="Constantia"/>
              <a:ea typeface="Constantia"/>
              <a:cs typeface="Constantia"/>
              <a:sym typeface="Constantia"/>
            </a:endParaRPr>
          </a:p>
          <a:p>
            <a:pPr marL="273050" marR="0" lvl="0" indent="-266700" algn="l" defTabSz="914400" rtl="0" eaLnBrk="1" fontAlgn="auto" latinLnBrk="0" hangingPunct="1">
              <a:lnSpc>
                <a:spcPct val="90000"/>
              </a:lnSpc>
              <a:spcBef>
                <a:spcPts val="600"/>
              </a:spcBef>
              <a:spcAft>
                <a:spcPts val="0"/>
              </a:spcAft>
              <a:buClr>
                <a:srgbClr val="0BD0D9"/>
              </a:buClr>
              <a:buSzPts val="2470"/>
              <a:buFont typeface="Noto Sans Symbols"/>
              <a:buChar char="⚫"/>
              <a:tabLst/>
              <a:defRPr/>
            </a:pPr>
            <a:r>
              <a:rPr kumimoji="0" lang="en-US" sz="2600" b="0" i="0" u="none" strike="noStrike" kern="0" cap="none" spc="0" normalizeH="0" baseline="0" noProof="0">
                <a:ln>
                  <a:noFill/>
                </a:ln>
                <a:solidFill>
                  <a:srgbClr val="000000"/>
                </a:solidFill>
                <a:effectLst/>
                <a:uLnTx/>
                <a:uFillTx/>
                <a:latin typeface="Constantia"/>
                <a:ea typeface="Constantia"/>
                <a:cs typeface="Constantia"/>
                <a:sym typeface="Constantia"/>
              </a:rPr>
              <a:t>Потребителят и групата могат да четат и пишат, а всички останали – само да четат.</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4" name="Picture 3">
            <a:extLst>
              <a:ext uri="{FF2B5EF4-FFF2-40B4-BE49-F238E27FC236}">
                <a16:creationId xmlns:a16="http://schemas.microsoft.com/office/drawing/2014/main" id="{5AB7CC18-F2B0-48C2-86FB-3EAB855EE442}"/>
              </a:ext>
            </a:extLst>
          </p:cNvPr>
          <p:cNvPicPr>
            <a:picLocks noChangeAspect="1"/>
          </p:cNvPicPr>
          <p:nvPr/>
        </p:nvPicPr>
        <p:blipFill>
          <a:blip r:embed="rId4"/>
          <a:stretch>
            <a:fillRect/>
          </a:stretch>
        </p:blipFill>
        <p:spPr>
          <a:xfrm>
            <a:off x="174317" y="100150"/>
            <a:ext cx="1314450" cy="86677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96"/>
        <p:cNvGrpSpPr/>
        <p:nvPr/>
      </p:nvGrpSpPr>
      <p:grpSpPr>
        <a:xfrm>
          <a:off x="0" y="0"/>
          <a:ext cx="0" cy="0"/>
          <a:chOff x="0" y="0"/>
          <a:chExt cx="0" cy="0"/>
        </a:xfrm>
      </p:grpSpPr>
      <p:sp>
        <p:nvSpPr>
          <p:cNvPr id="797" name="Google Shape;797;gce939cf3ae_0_517"/>
          <p:cNvSpPr txBox="1"/>
          <p:nvPr/>
        </p:nvSpPr>
        <p:spPr>
          <a:xfrm>
            <a:off x="609600" y="704850"/>
            <a:ext cx="10972800" cy="1143000"/>
          </a:xfrm>
          <a:prstGeom prst="rect">
            <a:avLst/>
          </a:prstGeom>
          <a:noFill/>
          <a:ln>
            <a:noFill/>
          </a:ln>
        </p:spPr>
        <p:txBody>
          <a:bodyPr spcFirstLastPara="1" wrap="square" lIns="0" tIns="46800" rIns="0" bIns="0" anchor="b" anchorCtr="0">
            <a:noAutofit/>
          </a:bodyPr>
          <a:lstStyle/>
          <a:p>
            <a:pPr marL="0" marR="0" lvl="0" indent="0" algn="l" defTabSz="914400" rtl="0" eaLnBrk="1" fontAlgn="auto" latinLnBrk="0" hangingPunct="1">
              <a:lnSpc>
                <a:spcPct val="100000"/>
              </a:lnSpc>
              <a:spcBef>
                <a:spcPts val="0"/>
              </a:spcBef>
              <a:spcAft>
                <a:spcPts val="0"/>
              </a:spcAft>
              <a:buClr>
                <a:srgbClr val="04617B"/>
              </a:buClr>
              <a:buSzPts val="5000"/>
              <a:buFont typeface="Calibri"/>
              <a:buNone/>
              <a:tabLst/>
              <a:defRPr/>
            </a:pPr>
            <a:r>
              <a:rPr kumimoji="0" lang="en-US" sz="5000" b="0" i="0" u="none" strike="noStrike" kern="0" cap="none" spc="0" normalizeH="0" baseline="0" noProof="0">
                <a:ln>
                  <a:noFill/>
                </a:ln>
                <a:solidFill>
                  <a:srgbClr val="04617B"/>
                </a:solidFill>
                <a:effectLst/>
                <a:uLnTx/>
                <a:uFillTx/>
                <a:latin typeface="Calibri"/>
                <a:ea typeface="Calibri"/>
                <a:cs typeface="Calibri"/>
                <a:sym typeface="Calibri"/>
              </a:rPr>
              <a:t>Смяна на правата</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8" name="Google Shape;798;gce939cf3ae_0_517"/>
          <p:cNvSpPr txBox="1"/>
          <p:nvPr/>
        </p:nvSpPr>
        <p:spPr>
          <a:xfrm>
            <a:off x="609600" y="1935162"/>
            <a:ext cx="10972800" cy="4389300"/>
          </a:xfrm>
          <a:prstGeom prst="rect">
            <a:avLst/>
          </a:prstGeom>
          <a:noFill/>
          <a:ln>
            <a:noFill/>
          </a:ln>
        </p:spPr>
        <p:txBody>
          <a:bodyPr spcFirstLastPara="1" wrap="square" lIns="90000" tIns="46800" rIns="90000" bIns="46800" anchor="t" anchorCtr="0">
            <a:noAutofit/>
          </a:bodyPr>
          <a:lstStyle/>
          <a:p>
            <a:pPr marL="273050" marR="0" lvl="0" indent="-266700" algn="l" defTabSz="914400" rtl="0" eaLnBrk="1" fontAlgn="auto" latinLnBrk="0" hangingPunct="1">
              <a:lnSpc>
                <a:spcPct val="90000"/>
              </a:lnSpc>
              <a:spcBef>
                <a:spcPts val="0"/>
              </a:spcBef>
              <a:spcAft>
                <a:spcPts val="0"/>
              </a:spcAft>
              <a:buClr>
                <a:srgbClr val="000000"/>
              </a:buClr>
              <a:buSzPts val="2800"/>
              <a:buFont typeface="Constantia"/>
              <a:buNone/>
              <a:tabLst/>
              <a:defRPr/>
            </a:pPr>
            <a:r>
              <a:rPr kumimoji="0" lang="en-US" sz="2800" b="0" i="0" u="none" strike="noStrike" kern="0" cap="none" spc="0" normalizeH="0" baseline="0" noProof="0">
                <a:ln>
                  <a:noFill/>
                </a:ln>
                <a:solidFill>
                  <a:srgbClr val="000000"/>
                </a:solidFill>
                <a:effectLst/>
                <a:uLnTx/>
                <a:uFillTx/>
                <a:latin typeface="Constantia"/>
                <a:ea typeface="Constantia"/>
                <a:cs typeface="Constantia"/>
                <a:sym typeface="Constantia"/>
              </a:rPr>
              <a:t>chmod &lt;mode&gt; &lt;file&gt;</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73050" marR="0" lvl="0" indent="-266700" algn="l" defTabSz="914400" rtl="0" eaLnBrk="1" fontAlgn="auto" latinLnBrk="0" hangingPunct="1">
              <a:lnSpc>
                <a:spcPct val="90000"/>
              </a:lnSpc>
              <a:spcBef>
                <a:spcPts val="700"/>
              </a:spcBef>
              <a:spcAft>
                <a:spcPts val="0"/>
              </a:spcAft>
              <a:buClr>
                <a:srgbClr val="0BD0D9"/>
              </a:buClr>
              <a:buSzPts val="2660"/>
              <a:buFont typeface="Noto Sans Symbols"/>
              <a:buChar char="⚫"/>
              <a:tabLst/>
              <a:defRPr/>
            </a:pPr>
            <a:r>
              <a:rPr kumimoji="0" lang="en-US" sz="2800" b="0" i="0" u="none" strike="noStrike" kern="0" cap="none" spc="0" normalizeH="0" baseline="0" noProof="0">
                <a:ln>
                  <a:noFill/>
                </a:ln>
                <a:solidFill>
                  <a:srgbClr val="000000"/>
                </a:solidFill>
                <a:effectLst/>
                <a:uLnTx/>
                <a:uFillTx/>
                <a:latin typeface="Constantia"/>
                <a:ea typeface="Constantia"/>
                <a:cs typeface="Constantia"/>
                <a:sym typeface="Constantia"/>
              </a:rPr>
              <a:t>Променя правата на файл/директория, използвайки &lt;mode&gt;</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73050" marR="0" lvl="0" indent="-266700" algn="l" defTabSz="914400" rtl="0" eaLnBrk="1" fontAlgn="auto" latinLnBrk="0" hangingPunct="1">
              <a:lnSpc>
                <a:spcPct val="90000"/>
              </a:lnSpc>
              <a:spcBef>
                <a:spcPts val="700"/>
              </a:spcBef>
              <a:spcAft>
                <a:spcPts val="0"/>
              </a:spcAft>
              <a:buClr>
                <a:srgbClr val="0BD0D9"/>
              </a:buClr>
              <a:buSzPts val="2660"/>
              <a:buFont typeface="Noto Sans Symbols"/>
              <a:buChar char="⚫"/>
              <a:tabLst/>
              <a:defRPr/>
            </a:pPr>
            <a:r>
              <a:rPr kumimoji="0" lang="en-US" sz="2800" b="0" i="0" u="none" strike="noStrike" kern="0" cap="none" spc="0" normalizeH="0" baseline="0" noProof="0">
                <a:ln>
                  <a:noFill/>
                </a:ln>
                <a:solidFill>
                  <a:srgbClr val="000000"/>
                </a:solidFill>
                <a:effectLst/>
                <a:uLnTx/>
                <a:uFillTx/>
                <a:latin typeface="Constantia"/>
                <a:ea typeface="Constantia"/>
                <a:cs typeface="Constantia"/>
                <a:sym typeface="Constantia"/>
              </a:rPr>
              <a:t>Форматът на &lt;mode&gt; е комбинация от 3 полета:</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633412" marR="0" lvl="1" indent="-241300" algn="l" defTabSz="914400" rtl="0" eaLnBrk="1" fontAlgn="auto" latinLnBrk="0" hangingPunct="1">
              <a:lnSpc>
                <a:spcPct val="90000"/>
              </a:lnSpc>
              <a:spcBef>
                <a:spcPts val="600"/>
              </a:spcBef>
              <a:spcAft>
                <a:spcPts val="0"/>
              </a:spcAft>
              <a:buClr>
                <a:srgbClr val="0F6FC6"/>
              </a:buClr>
              <a:buSzPts val="2040"/>
              <a:buFont typeface="Noto Sans Symbols"/>
              <a:buChar char="⚫"/>
              <a:tabLst/>
              <a:defRPr/>
            </a:pPr>
            <a:r>
              <a:rPr kumimoji="0" lang="en-US" sz="2400" b="0" i="0" u="none" strike="noStrike" kern="0" cap="none" spc="0" normalizeH="0" baseline="0" noProof="0">
                <a:ln>
                  <a:noFill/>
                </a:ln>
                <a:solidFill>
                  <a:srgbClr val="000000"/>
                </a:solidFill>
                <a:effectLst/>
                <a:uLnTx/>
                <a:uFillTx/>
                <a:latin typeface="Constantia"/>
                <a:ea typeface="Constantia"/>
                <a:cs typeface="Constantia"/>
                <a:sym typeface="Constantia"/>
              </a:rPr>
              <a:t>Кой е потърпевш: комбинация от u (потребител), g (група), o (собственик) или a (всички)</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633412" marR="0" lvl="1" indent="-241300" algn="l" defTabSz="914400" rtl="0" eaLnBrk="1" fontAlgn="auto" latinLnBrk="0" hangingPunct="1">
              <a:lnSpc>
                <a:spcPct val="90000"/>
              </a:lnSpc>
              <a:spcBef>
                <a:spcPts val="600"/>
              </a:spcBef>
              <a:spcAft>
                <a:spcPts val="0"/>
              </a:spcAft>
              <a:buClr>
                <a:srgbClr val="0F6FC6"/>
              </a:buClr>
              <a:buSzPts val="2040"/>
              <a:buFont typeface="Noto Sans Symbols"/>
              <a:buChar char="⚫"/>
              <a:tabLst/>
              <a:defRPr/>
            </a:pPr>
            <a:r>
              <a:rPr kumimoji="0" lang="en-US" sz="2400" b="0" i="0" u="none" strike="noStrike" kern="0" cap="none" spc="0" normalizeH="0" baseline="0" noProof="0">
                <a:ln>
                  <a:noFill/>
                </a:ln>
                <a:solidFill>
                  <a:srgbClr val="000000"/>
                </a:solidFill>
                <a:effectLst/>
                <a:uLnTx/>
                <a:uFillTx/>
                <a:latin typeface="Constantia"/>
                <a:ea typeface="Constantia"/>
                <a:cs typeface="Constantia"/>
                <a:sym typeface="Constantia"/>
              </a:rPr>
              <a:t>Добавяне или премахване на права: + или -</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633412" marR="0" lvl="1" indent="-241300" algn="l" defTabSz="914400" rtl="0" eaLnBrk="1" fontAlgn="auto" latinLnBrk="0" hangingPunct="1">
              <a:lnSpc>
                <a:spcPct val="90000"/>
              </a:lnSpc>
              <a:spcBef>
                <a:spcPts val="600"/>
              </a:spcBef>
              <a:spcAft>
                <a:spcPts val="0"/>
              </a:spcAft>
              <a:buClr>
                <a:srgbClr val="0F6FC6"/>
              </a:buClr>
              <a:buSzPts val="2040"/>
              <a:buFont typeface="Noto Sans Symbols"/>
              <a:buChar char="⚫"/>
              <a:tabLst/>
              <a:defRPr/>
            </a:pPr>
            <a:r>
              <a:rPr kumimoji="0" lang="en-US" sz="2400" b="0" i="0" u="none" strike="noStrike" kern="0" cap="none" spc="0" normalizeH="0" baseline="0" noProof="0">
                <a:ln>
                  <a:noFill/>
                </a:ln>
                <a:solidFill>
                  <a:srgbClr val="000000"/>
                </a:solidFill>
                <a:effectLst/>
                <a:uLnTx/>
                <a:uFillTx/>
                <a:latin typeface="Constantia"/>
                <a:ea typeface="Constantia"/>
                <a:cs typeface="Constantia"/>
                <a:sym typeface="Constantia"/>
              </a:rPr>
              <a:t>Кои права ще се добавят/изтрият: произволна комбинация на r, w, x.</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4" name="Picture 3">
            <a:extLst>
              <a:ext uri="{FF2B5EF4-FFF2-40B4-BE49-F238E27FC236}">
                <a16:creationId xmlns:a16="http://schemas.microsoft.com/office/drawing/2014/main" id="{FA40F2A6-8E2E-464E-A42F-279606EDA189}"/>
              </a:ext>
            </a:extLst>
          </p:cNvPr>
          <p:cNvPicPr>
            <a:picLocks noChangeAspect="1"/>
          </p:cNvPicPr>
          <p:nvPr/>
        </p:nvPicPr>
        <p:blipFill>
          <a:blip r:embed="rId4"/>
          <a:stretch>
            <a:fillRect/>
          </a:stretch>
        </p:blipFill>
        <p:spPr>
          <a:xfrm>
            <a:off x="174317" y="100150"/>
            <a:ext cx="1314450" cy="86677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03"/>
        <p:cNvGrpSpPr/>
        <p:nvPr/>
      </p:nvGrpSpPr>
      <p:grpSpPr>
        <a:xfrm>
          <a:off x="0" y="0"/>
          <a:ext cx="0" cy="0"/>
          <a:chOff x="0" y="0"/>
          <a:chExt cx="0" cy="0"/>
        </a:xfrm>
      </p:grpSpPr>
      <p:sp>
        <p:nvSpPr>
          <p:cNvPr id="804" name="Google Shape;804;gce939cf3ae_0_523"/>
          <p:cNvSpPr txBox="1"/>
          <p:nvPr/>
        </p:nvSpPr>
        <p:spPr>
          <a:xfrm>
            <a:off x="609600" y="704850"/>
            <a:ext cx="10972800" cy="1143000"/>
          </a:xfrm>
          <a:prstGeom prst="rect">
            <a:avLst/>
          </a:prstGeom>
          <a:noFill/>
          <a:ln>
            <a:noFill/>
          </a:ln>
        </p:spPr>
        <p:txBody>
          <a:bodyPr spcFirstLastPara="1" wrap="square" lIns="0" tIns="46800" rIns="0" bIns="0" anchor="b" anchorCtr="0">
            <a:noAutofit/>
          </a:bodyPr>
          <a:lstStyle/>
          <a:p>
            <a:pPr marL="0" marR="0" lvl="0" indent="0" algn="l" defTabSz="914400" rtl="0" eaLnBrk="1" fontAlgn="auto" latinLnBrk="0" hangingPunct="1">
              <a:lnSpc>
                <a:spcPct val="100000"/>
              </a:lnSpc>
              <a:spcBef>
                <a:spcPts val="0"/>
              </a:spcBef>
              <a:spcAft>
                <a:spcPts val="0"/>
              </a:spcAft>
              <a:buClr>
                <a:srgbClr val="04617B"/>
              </a:buClr>
              <a:buSzPts val="5000"/>
              <a:buFont typeface="Calibri"/>
              <a:buNone/>
              <a:tabLst/>
              <a:defRPr/>
            </a:pPr>
            <a:r>
              <a:rPr kumimoji="0" lang="en-US" sz="5000" b="0" i="0" u="none" strike="noStrike" kern="0" cap="none" spc="0" normalizeH="0" baseline="0" noProof="0">
                <a:ln>
                  <a:noFill/>
                </a:ln>
                <a:solidFill>
                  <a:srgbClr val="04617B"/>
                </a:solidFill>
                <a:effectLst/>
                <a:uLnTx/>
                <a:uFillTx/>
                <a:latin typeface="Calibri"/>
                <a:ea typeface="Calibri"/>
                <a:cs typeface="Calibri"/>
                <a:sym typeface="Calibri"/>
              </a:rPr>
              <a:t>Смяна на правата</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5" name="Google Shape;805;gce939cf3ae_0_523"/>
          <p:cNvSpPr txBox="1"/>
          <p:nvPr/>
        </p:nvSpPr>
        <p:spPr>
          <a:xfrm>
            <a:off x="609600" y="1935162"/>
            <a:ext cx="10972800" cy="4389300"/>
          </a:xfrm>
          <a:prstGeom prst="rect">
            <a:avLst/>
          </a:prstGeom>
          <a:noFill/>
          <a:ln>
            <a:noFill/>
          </a:ln>
        </p:spPr>
        <p:txBody>
          <a:bodyPr spcFirstLastPara="1" wrap="square" lIns="90000" tIns="46800" rIns="90000" bIns="46800" anchor="t" anchorCtr="0">
            <a:noAutofit/>
          </a:bodyPr>
          <a:lstStyle/>
          <a:p>
            <a:pPr marL="266700" marR="0" lvl="0" indent="-266700" algn="l" defTabSz="914400" rtl="0" eaLnBrk="1" fontAlgn="auto" latinLnBrk="0" hangingPunct="1">
              <a:lnSpc>
                <a:spcPct val="100000"/>
              </a:lnSpc>
              <a:spcBef>
                <a:spcPts val="0"/>
              </a:spcBef>
              <a:spcAft>
                <a:spcPts val="0"/>
              </a:spcAft>
              <a:buClr>
                <a:srgbClr val="0BD0D9"/>
              </a:buClr>
              <a:buSzPts val="2470"/>
              <a:buFont typeface="Noto Sans Symbols"/>
              <a:buChar char="⚫"/>
              <a:tabLst/>
              <a:defRPr/>
            </a:pPr>
            <a:r>
              <a:rPr kumimoji="0" lang="en-US" sz="2600" b="0" i="0" u="none" strike="noStrike" kern="0" cap="none" spc="0" normalizeH="0" baseline="0" noProof="0">
                <a:ln>
                  <a:noFill/>
                </a:ln>
                <a:solidFill>
                  <a:srgbClr val="000000"/>
                </a:solidFill>
                <a:effectLst/>
                <a:uLnTx/>
                <a:uFillTx/>
                <a:latin typeface="Constantia"/>
                <a:ea typeface="Constantia"/>
                <a:cs typeface="Constantia"/>
                <a:sym typeface="Constantia"/>
              </a:rPr>
              <a:t>Примери</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633412" marR="0" lvl="1" indent="-241300" algn="l" defTabSz="914400" rtl="0" eaLnBrk="1" fontAlgn="auto" latinLnBrk="0" hangingPunct="1">
              <a:lnSpc>
                <a:spcPct val="100000"/>
              </a:lnSpc>
              <a:spcBef>
                <a:spcPts val="600"/>
              </a:spcBef>
              <a:spcAft>
                <a:spcPts val="0"/>
              </a:spcAft>
              <a:buClr>
                <a:srgbClr val="0F6FC6"/>
              </a:buClr>
              <a:buSzPts val="2040"/>
              <a:buFont typeface="Noto Sans Symbols"/>
              <a:buChar char="⚫"/>
              <a:tabLst/>
              <a:defRPr/>
            </a:pPr>
            <a:r>
              <a:rPr kumimoji="0" lang="en-US" sz="2400" b="0" i="0" u="none" strike="noStrike" kern="0" cap="none" spc="0" normalizeH="0" baseline="0" noProof="0">
                <a:ln>
                  <a:noFill/>
                </a:ln>
                <a:solidFill>
                  <a:srgbClr val="000000"/>
                </a:solidFill>
                <a:effectLst/>
                <a:uLnTx/>
                <a:uFillTx/>
                <a:latin typeface="Constantia"/>
                <a:ea typeface="Constantia"/>
                <a:cs typeface="Constantia"/>
                <a:sym typeface="Constantia"/>
              </a:rPr>
              <a:t>chmod ug+rx myfile – добавя права за четене и изпълнение за потребителя и групата.</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633412" marR="0" lvl="1" indent="-241300" algn="l" defTabSz="914400" rtl="0" eaLnBrk="1" fontAlgn="auto" latinLnBrk="0" hangingPunct="1">
              <a:lnSpc>
                <a:spcPct val="100000"/>
              </a:lnSpc>
              <a:spcBef>
                <a:spcPts val="600"/>
              </a:spcBef>
              <a:spcAft>
                <a:spcPts val="0"/>
              </a:spcAft>
              <a:buClr>
                <a:srgbClr val="0F6FC6"/>
              </a:buClr>
              <a:buSzPts val="2040"/>
              <a:buFont typeface="Noto Sans Symbols"/>
              <a:buChar char="⚫"/>
              <a:tabLst/>
              <a:defRPr/>
            </a:pPr>
            <a:r>
              <a:rPr kumimoji="0" lang="en-US" sz="2400" b="0" i="0" u="none" strike="noStrike" kern="0" cap="none" spc="0" normalizeH="0" baseline="0" noProof="0">
                <a:ln>
                  <a:noFill/>
                </a:ln>
                <a:solidFill>
                  <a:srgbClr val="000000"/>
                </a:solidFill>
                <a:effectLst/>
                <a:uLnTx/>
                <a:uFillTx/>
                <a:latin typeface="Constantia"/>
                <a:ea typeface="Constantia"/>
                <a:cs typeface="Constantia"/>
                <a:sym typeface="Constantia"/>
              </a:rPr>
              <a:t>chmod a-r myfile – изтрива достъпа за четене за всички</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633412" marR="0" lvl="1" indent="-241300" algn="l" defTabSz="914400" rtl="0" eaLnBrk="1" fontAlgn="auto" latinLnBrk="0" hangingPunct="1">
              <a:lnSpc>
                <a:spcPct val="100000"/>
              </a:lnSpc>
              <a:spcBef>
                <a:spcPts val="600"/>
              </a:spcBef>
              <a:spcAft>
                <a:spcPts val="0"/>
              </a:spcAft>
              <a:buClr>
                <a:srgbClr val="0F6FC6"/>
              </a:buClr>
              <a:buSzPts val="2040"/>
              <a:buFont typeface="Noto Sans Symbols"/>
              <a:buChar char="⚫"/>
              <a:tabLst/>
              <a:defRPr/>
            </a:pPr>
            <a:r>
              <a:rPr kumimoji="0" lang="en-US" sz="2400" b="0" i="0" u="none" strike="noStrike" kern="0" cap="none" spc="0" normalizeH="0" baseline="0" noProof="0">
                <a:ln>
                  <a:noFill/>
                </a:ln>
                <a:solidFill>
                  <a:srgbClr val="000000"/>
                </a:solidFill>
                <a:effectLst/>
                <a:uLnTx/>
                <a:uFillTx/>
                <a:latin typeface="Constantia"/>
                <a:ea typeface="Constantia"/>
                <a:cs typeface="Constantia"/>
                <a:sym typeface="Constantia"/>
              </a:rPr>
              <a:t>chmod ugp-rwx myfile – изтрива всички права за myfile</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4" name="Picture 3">
            <a:extLst>
              <a:ext uri="{FF2B5EF4-FFF2-40B4-BE49-F238E27FC236}">
                <a16:creationId xmlns:a16="http://schemas.microsoft.com/office/drawing/2014/main" id="{6A341261-9AF1-470D-98C1-4E7B96FB0CC3}"/>
              </a:ext>
            </a:extLst>
          </p:cNvPr>
          <p:cNvPicPr>
            <a:picLocks noChangeAspect="1"/>
          </p:cNvPicPr>
          <p:nvPr/>
        </p:nvPicPr>
        <p:blipFill>
          <a:blip r:embed="rId4"/>
          <a:stretch>
            <a:fillRect/>
          </a:stretch>
        </p:blipFill>
        <p:spPr>
          <a:xfrm>
            <a:off x="174317" y="100150"/>
            <a:ext cx="1314450" cy="8667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61"/>
        <p:cNvGrpSpPr/>
        <p:nvPr/>
      </p:nvGrpSpPr>
      <p:grpSpPr>
        <a:xfrm>
          <a:off x="0" y="0"/>
          <a:ext cx="0" cy="0"/>
          <a:chOff x="0" y="0"/>
          <a:chExt cx="0" cy="0"/>
        </a:xfrm>
      </p:grpSpPr>
      <p:sp>
        <p:nvSpPr>
          <p:cNvPr id="562" name="Google Shape;562;gce939cf3ae_0_255"/>
          <p:cNvSpPr txBox="1"/>
          <p:nvPr/>
        </p:nvSpPr>
        <p:spPr>
          <a:xfrm>
            <a:off x="831542" y="395425"/>
            <a:ext cx="10972800" cy="1143000"/>
          </a:xfrm>
          <a:prstGeom prst="rect">
            <a:avLst/>
          </a:prstGeom>
          <a:noFill/>
          <a:ln>
            <a:noFill/>
          </a:ln>
        </p:spPr>
        <p:txBody>
          <a:bodyPr spcFirstLastPara="1" wrap="square" lIns="0" tIns="46800" rIns="0" bIns="0" anchor="b" anchorCtr="0">
            <a:noAutofit/>
          </a:bodyPr>
          <a:lstStyle/>
          <a:p>
            <a:pPr marL="0" marR="0" lvl="0" indent="0" algn="l" defTabSz="914400" rtl="0" eaLnBrk="1" fontAlgn="auto" latinLnBrk="0" hangingPunct="1">
              <a:lnSpc>
                <a:spcPct val="100000"/>
              </a:lnSpc>
              <a:spcBef>
                <a:spcPts val="0"/>
              </a:spcBef>
              <a:spcAft>
                <a:spcPts val="0"/>
              </a:spcAft>
              <a:buClr>
                <a:srgbClr val="04617B"/>
              </a:buClr>
              <a:buSzPts val="3400"/>
              <a:buFont typeface="Calibri"/>
              <a:buNone/>
              <a:tabLst/>
              <a:defRPr/>
            </a:pPr>
            <a:r>
              <a:rPr kumimoji="0" lang="en-US" sz="3400" b="0" i="0" u="none" strike="noStrike" kern="0" cap="none" spc="0" normalizeH="0" baseline="0" noProof="0">
                <a:ln>
                  <a:noFill/>
                </a:ln>
                <a:solidFill>
                  <a:srgbClr val="04617B"/>
                </a:solidFill>
                <a:effectLst/>
                <a:uLnTx/>
                <a:uFillTx/>
                <a:latin typeface="Calibri"/>
                <a:ea typeface="Calibri"/>
                <a:cs typeface="Calibri"/>
                <a:sym typeface="Calibri"/>
              </a:rPr>
              <a:t>Къде се намират програмните файлове?</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563" name="Google Shape;563;gce939cf3ae_0_255"/>
          <p:cNvSpPr txBox="1"/>
          <p:nvPr/>
        </p:nvSpPr>
        <p:spPr>
          <a:xfrm>
            <a:off x="609600" y="1500775"/>
            <a:ext cx="11130600" cy="5281200"/>
          </a:xfrm>
          <a:prstGeom prst="rect">
            <a:avLst/>
          </a:prstGeom>
          <a:noFill/>
          <a:ln>
            <a:noFill/>
          </a:ln>
        </p:spPr>
        <p:txBody>
          <a:bodyPr spcFirstLastPara="1" wrap="square" lIns="90000" tIns="46800" rIns="90000" bIns="46800" anchor="t" anchorCtr="0">
            <a:noAutofit/>
          </a:bodyPr>
          <a:lstStyle/>
          <a:p>
            <a:pPr marL="273050" marR="0" lvl="0" indent="-266700" algn="l" defTabSz="914400" rtl="0" eaLnBrk="1" fontAlgn="auto" latinLnBrk="0" hangingPunct="1">
              <a:lnSpc>
                <a:spcPct val="100000"/>
              </a:lnSpc>
              <a:spcBef>
                <a:spcPts val="0"/>
              </a:spcBef>
              <a:spcAft>
                <a:spcPts val="0"/>
              </a:spcAft>
              <a:buClr>
                <a:srgbClr val="000000"/>
              </a:buClr>
              <a:buSzPts val="2600"/>
              <a:buFont typeface="Constantia"/>
              <a:buNone/>
              <a:tabLst/>
              <a:defRPr/>
            </a:pPr>
            <a:r>
              <a:rPr kumimoji="0" lang="en-US" sz="2600" b="0" i="0" u="none" strike="noStrike" kern="0" cap="none" spc="0" normalizeH="0" baseline="0" noProof="0">
                <a:ln>
                  <a:noFill/>
                </a:ln>
                <a:solidFill>
                  <a:srgbClr val="000000"/>
                </a:solidFill>
                <a:effectLst/>
                <a:uLnTx/>
                <a:uFillTx/>
                <a:latin typeface="Constantia"/>
                <a:ea typeface="Constantia"/>
                <a:cs typeface="Constantia"/>
                <a:sym typeface="Constantia"/>
              </a:rPr>
              <a:t>Обикновено програмите са инсталирани в една от "binaries" directories:</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273050" marR="0" lvl="0" indent="-266700" algn="l" defTabSz="914400" rtl="0" eaLnBrk="1" fontAlgn="auto" latinLnBrk="0" hangingPunct="1">
              <a:lnSpc>
                <a:spcPct val="100000"/>
              </a:lnSpc>
              <a:spcBef>
                <a:spcPts val="600"/>
              </a:spcBef>
              <a:spcAft>
                <a:spcPts val="0"/>
              </a:spcAft>
              <a:buClr>
                <a:srgbClr val="0BD0D9"/>
              </a:buClr>
              <a:buSzPts val="2470"/>
              <a:buFont typeface="Noto Sans Symbols"/>
              <a:buChar char="⚫"/>
              <a:tabLst/>
              <a:defRPr/>
            </a:pPr>
            <a:r>
              <a:rPr kumimoji="0" lang="en-US" sz="2600" b="0" i="0" u="none" strike="noStrike" kern="0" cap="none" spc="0" normalizeH="0" baseline="0" noProof="0">
                <a:ln>
                  <a:noFill/>
                </a:ln>
                <a:solidFill>
                  <a:srgbClr val="000000"/>
                </a:solidFill>
                <a:effectLst/>
                <a:uLnTx/>
                <a:uFillTx/>
                <a:latin typeface="Constantia"/>
                <a:ea typeface="Constantia"/>
                <a:cs typeface="Constantia"/>
                <a:sym typeface="Constantia"/>
              </a:rPr>
              <a:t>/bin: системни програми</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273050" marR="0" lvl="0" indent="-266700" algn="l" defTabSz="914400" rtl="0" eaLnBrk="1" fontAlgn="auto" latinLnBrk="0" hangingPunct="1">
              <a:lnSpc>
                <a:spcPct val="100000"/>
              </a:lnSpc>
              <a:spcBef>
                <a:spcPts val="600"/>
              </a:spcBef>
              <a:spcAft>
                <a:spcPts val="0"/>
              </a:spcAft>
              <a:buClr>
                <a:srgbClr val="0BD0D9"/>
              </a:buClr>
              <a:buSzPts val="2470"/>
              <a:buFont typeface="Noto Sans Symbols"/>
              <a:buChar char="⚫"/>
              <a:tabLst/>
              <a:defRPr/>
            </a:pPr>
            <a:r>
              <a:rPr kumimoji="0" lang="en-US" sz="2600" b="0" i="0" u="none" strike="noStrike" kern="0" cap="none" spc="0" normalizeH="0" baseline="0" noProof="0">
                <a:ln>
                  <a:noFill/>
                </a:ln>
                <a:solidFill>
                  <a:srgbClr val="000000"/>
                </a:solidFill>
                <a:effectLst/>
                <a:uLnTx/>
                <a:uFillTx/>
                <a:latin typeface="Constantia"/>
                <a:ea typeface="Constantia"/>
                <a:cs typeface="Constantia"/>
                <a:sym typeface="Constantia"/>
              </a:rPr>
              <a:t>/usr/bin: най-често потребителски програми</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457200" marR="0" lvl="0" indent="-385445" algn="l" defTabSz="914400" rtl="0" eaLnBrk="1" fontAlgn="auto" latinLnBrk="0" hangingPunct="1">
              <a:lnSpc>
                <a:spcPct val="100000"/>
              </a:lnSpc>
              <a:spcBef>
                <a:spcPts val="600"/>
              </a:spcBef>
              <a:spcAft>
                <a:spcPts val="0"/>
              </a:spcAft>
              <a:buClr>
                <a:srgbClr val="0BD0D9"/>
              </a:buClr>
              <a:buSzPts val="2470"/>
              <a:buFont typeface="Noto Sans Symbols"/>
              <a:buChar char="⚫"/>
              <a:tabLst/>
              <a:defRPr/>
            </a:pPr>
            <a:r>
              <a:rPr kumimoji="0" lang="en-US" sz="2600" b="0" i="0" u="none" strike="noStrike" kern="0" cap="none" spc="0" normalizeH="0" baseline="0" noProof="0">
                <a:ln>
                  <a:noFill/>
                </a:ln>
                <a:solidFill>
                  <a:srgbClr val="000000"/>
                </a:solidFill>
                <a:effectLst/>
                <a:uLnTx/>
                <a:uFillTx/>
                <a:latin typeface="Constantia"/>
                <a:ea typeface="Constantia"/>
                <a:cs typeface="Constantia"/>
                <a:sym typeface="Constantia"/>
              </a:rPr>
              <a:t>/usr/local/bin: други потребителски програми</a:t>
            </a:r>
            <a:endParaRPr kumimoji="0" sz="2600" b="0" i="0" u="none" strike="noStrike" kern="0" cap="none" spc="0" normalizeH="0" baseline="0" noProof="0">
              <a:ln>
                <a:noFill/>
              </a:ln>
              <a:solidFill>
                <a:srgbClr val="000000"/>
              </a:solidFill>
              <a:effectLst/>
              <a:uLnTx/>
              <a:uFillTx/>
              <a:latin typeface="Constantia"/>
              <a:ea typeface="Constantia"/>
              <a:cs typeface="Constantia"/>
              <a:sym typeface="Constantia"/>
            </a:endParaRPr>
          </a:p>
          <a:p>
            <a:pPr marL="457200" marR="0" lvl="0" indent="-385445" algn="l" defTabSz="914400" rtl="0" eaLnBrk="1" fontAlgn="auto" latinLnBrk="0" hangingPunct="1">
              <a:lnSpc>
                <a:spcPct val="100000"/>
              </a:lnSpc>
              <a:spcBef>
                <a:spcPts val="0"/>
              </a:spcBef>
              <a:spcAft>
                <a:spcPts val="0"/>
              </a:spcAft>
              <a:buClr>
                <a:srgbClr val="0BD0D9"/>
              </a:buClr>
              <a:buSzPts val="2470"/>
              <a:buFont typeface="Noto Sans Symbols"/>
              <a:buChar char="⚫"/>
              <a:tabLst/>
              <a:defRPr/>
            </a:pPr>
            <a:r>
              <a:rPr kumimoji="0" lang="en-US" sz="2600" b="0" i="0" u="none" strike="noStrike" kern="0" cap="none" spc="0" normalizeH="0" baseline="0" noProof="0">
                <a:ln>
                  <a:noFill/>
                </a:ln>
                <a:solidFill>
                  <a:srgbClr val="000000"/>
                </a:solidFill>
                <a:effectLst/>
                <a:uLnTx/>
                <a:uFillTx/>
                <a:latin typeface="Constantia"/>
                <a:ea typeface="Constantia"/>
                <a:cs typeface="Constantia"/>
                <a:sym typeface="Constantia"/>
              </a:rPr>
              <a:t>/boot — Has the bootable Linux kernel and boot loader confi guration files(GRUB).</a:t>
            </a:r>
            <a:endParaRPr kumimoji="0" sz="2600" b="0" i="0" u="none" strike="noStrike" kern="0" cap="none" spc="0" normalizeH="0" baseline="0" noProof="0">
              <a:ln>
                <a:noFill/>
              </a:ln>
              <a:solidFill>
                <a:srgbClr val="000000"/>
              </a:solidFill>
              <a:effectLst/>
              <a:uLnTx/>
              <a:uFillTx/>
              <a:latin typeface="Constantia"/>
              <a:ea typeface="Constantia"/>
              <a:cs typeface="Constantia"/>
              <a:sym typeface="Constantia"/>
            </a:endParaRPr>
          </a:p>
          <a:p>
            <a:pPr marL="457200" marR="0" lvl="0" indent="-385445" algn="l" defTabSz="914400" rtl="0" eaLnBrk="1" fontAlgn="auto" latinLnBrk="0" hangingPunct="1">
              <a:lnSpc>
                <a:spcPct val="100000"/>
              </a:lnSpc>
              <a:spcBef>
                <a:spcPts val="600"/>
              </a:spcBef>
              <a:spcAft>
                <a:spcPts val="0"/>
              </a:spcAft>
              <a:buClr>
                <a:srgbClr val="0BD0D9"/>
              </a:buClr>
              <a:buSzPts val="2470"/>
              <a:buFont typeface="Noto Sans Symbols"/>
              <a:buChar char="⚫"/>
              <a:tabLst/>
              <a:defRPr/>
            </a:pPr>
            <a:r>
              <a:rPr kumimoji="0" lang="en-US" sz="2600" b="0" i="0" u="none" strike="noStrike" kern="0" cap="none" spc="0" normalizeH="0" baseline="0" noProof="0">
                <a:ln>
                  <a:noFill/>
                </a:ln>
                <a:solidFill>
                  <a:srgbClr val="000000"/>
                </a:solidFill>
                <a:effectLst/>
                <a:uLnTx/>
                <a:uFillTx/>
                <a:latin typeface="Constantia"/>
                <a:ea typeface="Constantia"/>
                <a:cs typeface="Constantia"/>
                <a:sym typeface="Constantia"/>
              </a:rPr>
              <a:t>/dev — Contains fi les representing access points to devices on your systems. These include terminal devices (tty*), fl oppy disks (fd*), hard disks (hd* or sd*), RAM (ram*), and CD-ROM (cd*). Users can access these devices directly through thesedevice fi les; however, some applications hide the actual device names to end users.</a:t>
            </a:r>
            <a:endParaRPr kumimoji="0" sz="2600" b="0" i="0" u="none" strike="noStrike" kern="0" cap="none" spc="0" normalizeH="0" baseline="0" noProof="0">
              <a:ln>
                <a:noFill/>
              </a:ln>
              <a:solidFill>
                <a:srgbClr val="000000"/>
              </a:solidFill>
              <a:effectLst/>
              <a:uLnTx/>
              <a:uFillTx/>
              <a:latin typeface="Constantia"/>
              <a:ea typeface="Constantia"/>
              <a:cs typeface="Constantia"/>
              <a:sym typeface="Constantia"/>
            </a:endParaRPr>
          </a:p>
          <a:p>
            <a:pPr marL="457200" marR="0" lvl="0" indent="0" algn="l" defTabSz="914400" rtl="0" eaLnBrk="1" fontAlgn="auto" latinLnBrk="0" hangingPunct="1">
              <a:lnSpc>
                <a:spcPct val="100000"/>
              </a:lnSpc>
              <a:spcBef>
                <a:spcPts val="600"/>
              </a:spcBef>
              <a:spcAft>
                <a:spcPts val="0"/>
              </a:spcAft>
              <a:buClr>
                <a:srgbClr val="000000"/>
              </a:buClr>
              <a:buSzTx/>
              <a:buFont typeface="Arial"/>
              <a:buNone/>
              <a:tabLst/>
              <a:defRPr/>
            </a:pPr>
            <a:endParaRPr kumimoji="0" sz="2600" b="0" i="0" u="none" strike="noStrike" kern="0" cap="none" spc="0" normalizeH="0" baseline="0" noProof="0">
              <a:ln>
                <a:noFill/>
              </a:ln>
              <a:solidFill>
                <a:srgbClr val="000000"/>
              </a:solidFill>
              <a:effectLst/>
              <a:uLnTx/>
              <a:uFillTx/>
              <a:latin typeface="Constantia"/>
              <a:ea typeface="Constantia"/>
              <a:cs typeface="Constantia"/>
              <a:sym typeface="Constantia"/>
            </a:endParaRPr>
          </a:p>
          <a:p>
            <a:pPr marL="457200" marR="0" lvl="0" indent="0" algn="l" defTabSz="914400" rtl="0" eaLnBrk="1" fontAlgn="auto" latinLnBrk="0" hangingPunct="1">
              <a:lnSpc>
                <a:spcPct val="100000"/>
              </a:lnSpc>
              <a:spcBef>
                <a:spcPts val="600"/>
              </a:spcBef>
              <a:spcAft>
                <a:spcPts val="0"/>
              </a:spcAft>
              <a:buClr>
                <a:srgbClr val="000000"/>
              </a:buClr>
              <a:buSzTx/>
              <a:buFont typeface="Arial"/>
              <a:buNone/>
              <a:tabLst/>
              <a:defRPr/>
            </a:pPr>
            <a:endParaRPr kumimoji="0" sz="2600" b="0" i="0" u="none" strike="noStrike" kern="0" cap="none" spc="0" normalizeH="0" baseline="0" noProof="0">
              <a:ln>
                <a:noFill/>
              </a:ln>
              <a:solidFill>
                <a:srgbClr val="000000"/>
              </a:solidFill>
              <a:effectLst/>
              <a:uLnTx/>
              <a:uFillTx/>
              <a:latin typeface="Constantia"/>
              <a:ea typeface="Constantia"/>
              <a:cs typeface="Constantia"/>
              <a:sym typeface="Constantia"/>
            </a:endParaRPr>
          </a:p>
        </p:txBody>
      </p:sp>
      <p:pic>
        <p:nvPicPr>
          <p:cNvPr id="4" name="Picture 3">
            <a:extLst>
              <a:ext uri="{FF2B5EF4-FFF2-40B4-BE49-F238E27FC236}">
                <a16:creationId xmlns:a16="http://schemas.microsoft.com/office/drawing/2014/main" id="{4023EC76-318C-4669-9A9B-461B85FE7FB0}"/>
              </a:ext>
            </a:extLst>
          </p:cNvPr>
          <p:cNvPicPr>
            <a:picLocks noChangeAspect="1"/>
          </p:cNvPicPr>
          <p:nvPr/>
        </p:nvPicPr>
        <p:blipFill>
          <a:blip r:embed="rId4"/>
          <a:stretch>
            <a:fillRect/>
          </a:stretch>
        </p:blipFill>
        <p:spPr>
          <a:xfrm>
            <a:off x="174317" y="100150"/>
            <a:ext cx="1314450" cy="86677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10"/>
        <p:cNvGrpSpPr/>
        <p:nvPr/>
      </p:nvGrpSpPr>
      <p:grpSpPr>
        <a:xfrm>
          <a:off x="0" y="0"/>
          <a:ext cx="0" cy="0"/>
          <a:chOff x="0" y="0"/>
          <a:chExt cx="0" cy="0"/>
        </a:xfrm>
      </p:grpSpPr>
      <p:sp>
        <p:nvSpPr>
          <p:cNvPr id="811" name="Google Shape;811;gce939cf3ae_0_529"/>
          <p:cNvSpPr txBox="1"/>
          <p:nvPr/>
        </p:nvSpPr>
        <p:spPr>
          <a:xfrm>
            <a:off x="609600" y="704850"/>
            <a:ext cx="10972800" cy="1143000"/>
          </a:xfrm>
          <a:prstGeom prst="rect">
            <a:avLst/>
          </a:prstGeom>
          <a:noFill/>
          <a:ln>
            <a:noFill/>
          </a:ln>
        </p:spPr>
        <p:txBody>
          <a:bodyPr spcFirstLastPara="1" wrap="square" lIns="0" tIns="46800" rIns="0" bIns="0" anchor="b" anchorCtr="0">
            <a:noAutofit/>
          </a:bodyPr>
          <a:lstStyle/>
          <a:p>
            <a:pPr marL="0" marR="0" lvl="0" indent="0" algn="l" defTabSz="914400" rtl="0" eaLnBrk="1" fontAlgn="auto" latinLnBrk="0" hangingPunct="1">
              <a:lnSpc>
                <a:spcPct val="100000"/>
              </a:lnSpc>
              <a:spcBef>
                <a:spcPts val="0"/>
              </a:spcBef>
              <a:spcAft>
                <a:spcPts val="0"/>
              </a:spcAft>
              <a:buClr>
                <a:srgbClr val="04617B"/>
              </a:buClr>
              <a:buSzPts val="5000"/>
              <a:buFont typeface="Calibri"/>
              <a:buNone/>
              <a:tabLst/>
              <a:defRPr/>
            </a:pPr>
            <a:r>
              <a:rPr kumimoji="0" lang="en-US" sz="5000" b="0" i="0" u="none" strike="noStrike" kern="0" cap="none" spc="0" normalizeH="0" baseline="0" noProof="0">
                <a:ln>
                  <a:noFill/>
                </a:ln>
                <a:solidFill>
                  <a:srgbClr val="04617B"/>
                </a:solidFill>
                <a:effectLst/>
                <a:uLnTx/>
                <a:uFillTx/>
                <a:latin typeface="Calibri"/>
                <a:ea typeface="Calibri"/>
                <a:cs typeface="Calibri"/>
                <a:sym typeface="Calibri"/>
              </a:rPr>
              <a:t>Смяна на собствеността</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2" name="Google Shape;812;gce939cf3ae_0_529"/>
          <p:cNvSpPr txBox="1"/>
          <p:nvPr/>
        </p:nvSpPr>
        <p:spPr>
          <a:xfrm>
            <a:off x="609600" y="1935162"/>
            <a:ext cx="10972800" cy="4389300"/>
          </a:xfrm>
          <a:prstGeom prst="rect">
            <a:avLst/>
          </a:prstGeom>
          <a:noFill/>
          <a:ln>
            <a:noFill/>
          </a:ln>
        </p:spPr>
        <p:txBody>
          <a:bodyPr spcFirstLastPara="1" wrap="square" lIns="90000" tIns="46800" rIns="90000" bIns="46800" anchor="t" anchorCtr="0">
            <a:noAutofit/>
          </a:bodyPr>
          <a:lstStyle/>
          <a:p>
            <a:pPr marL="273050" marR="0" lvl="0" indent="-266700" algn="l" defTabSz="914400" rtl="0" eaLnBrk="1" fontAlgn="auto" latinLnBrk="0" hangingPunct="1">
              <a:lnSpc>
                <a:spcPct val="90000"/>
              </a:lnSpc>
              <a:spcBef>
                <a:spcPts val="0"/>
              </a:spcBef>
              <a:spcAft>
                <a:spcPts val="0"/>
              </a:spcAft>
              <a:buClr>
                <a:srgbClr val="000000"/>
              </a:buClr>
              <a:buSzPts val="2800"/>
              <a:buFont typeface="Constantia"/>
              <a:buNone/>
              <a:tabLst/>
              <a:defRPr/>
            </a:pPr>
            <a:r>
              <a:rPr kumimoji="0" lang="en-US" sz="2800" b="0" i="0" u="none" strike="noStrike" kern="0" cap="none" spc="0" normalizeH="0" baseline="0" noProof="0">
                <a:ln>
                  <a:noFill/>
                </a:ln>
                <a:solidFill>
                  <a:srgbClr val="000000"/>
                </a:solidFill>
                <a:effectLst/>
                <a:uLnTx/>
                <a:uFillTx/>
                <a:latin typeface="Constantia"/>
                <a:ea typeface="Constantia"/>
                <a:cs typeface="Constantia"/>
                <a:sym typeface="Constantia"/>
              </a:rPr>
              <a:t>Смяна на групата</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73050" marR="0" lvl="0" indent="-266700" algn="l" defTabSz="914400" rtl="0" eaLnBrk="1" fontAlgn="auto" latinLnBrk="0" hangingPunct="1">
              <a:lnSpc>
                <a:spcPct val="90000"/>
              </a:lnSpc>
              <a:spcBef>
                <a:spcPts val="700"/>
              </a:spcBef>
              <a:spcAft>
                <a:spcPts val="0"/>
              </a:spcAft>
              <a:buClr>
                <a:srgbClr val="0BD0D9"/>
              </a:buClr>
              <a:buSzPts val="2660"/>
              <a:buFont typeface="Noto Sans Symbols"/>
              <a:buChar char="⚫"/>
              <a:tabLst/>
              <a:defRPr/>
            </a:pPr>
            <a:r>
              <a:rPr kumimoji="0" lang="en-US" sz="2800" b="0" i="0" u="none" strike="noStrike" kern="0" cap="none" spc="0" normalizeH="0" baseline="0" noProof="0">
                <a:ln>
                  <a:noFill/>
                </a:ln>
                <a:solidFill>
                  <a:srgbClr val="000000"/>
                </a:solidFill>
                <a:effectLst/>
                <a:uLnTx/>
                <a:uFillTx/>
                <a:latin typeface="Constantia"/>
                <a:ea typeface="Constantia"/>
                <a:cs typeface="Constantia"/>
                <a:sym typeface="Constantia"/>
              </a:rPr>
              <a:t>chgrp group &lt;target&gt;</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633412" marR="0" lvl="1" indent="-241300" algn="l" defTabSz="914400" rtl="0" eaLnBrk="1" fontAlgn="auto" latinLnBrk="0" hangingPunct="1">
              <a:lnSpc>
                <a:spcPct val="90000"/>
              </a:lnSpc>
              <a:spcBef>
                <a:spcPts val="600"/>
              </a:spcBef>
              <a:spcAft>
                <a:spcPts val="0"/>
              </a:spcAft>
              <a:buClr>
                <a:srgbClr val="0F6FC6"/>
              </a:buClr>
              <a:buSzPts val="2040"/>
              <a:buFont typeface="Noto Sans Symbols"/>
              <a:buChar char="⚫"/>
              <a:tabLst/>
              <a:defRPr/>
            </a:pPr>
            <a:r>
              <a:rPr kumimoji="0" lang="en-US" sz="2400" b="0" i="0" u="none" strike="noStrike" kern="0" cap="none" spc="0" normalizeH="0" baseline="0" noProof="0">
                <a:ln>
                  <a:noFill/>
                </a:ln>
                <a:solidFill>
                  <a:srgbClr val="000000"/>
                </a:solidFill>
                <a:effectLst/>
                <a:uLnTx/>
                <a:uFillTx/>
                <a:latin typeface="Constantia"/>
                <a:ea typeface="Constantia"/>
                <a:cs typeface="Constantia"/>
                <a:sym typeface="Constantia"/>
              </a:rPr>
              <a:t>Променя собствеността на групата на &lt;target&gt;</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73050" marR="0" lvl="0" indent="-266700" algn="l" defTabSz="914400" rtl="0" eaLnBrk="1" fontAlgn="auto" latinLnBrk="0" hangingPunct="1">
              <a:lnSpc>
                <a:spcPct val="90000"/>
              </a:lnSpc>
              <a:spcBef>
                <a:spcPts val="700"/>
              </a:spcBef>
              <a:spcAft>
                <a:spcPts val="0"/>
              </a:spcAft>
              <a:buClr>
                <a:srgbClr val="000000"/>
              </a:buClr>
              <a:buSzPts val="2800"/>
              <a:buFont typeface="Arial"/>
              <a:buNone/>
              <a:tabLst/>
              <a:defRPr/>
            </a:pPr>
            <a:endParaRPr kumimoji="0" sz="2800" b="0" i="0" u="none" strike="noStrike" kern="0" cap="none" spc="0" normalizeH="0" baseline="0" noProof="0">
              <a:ln>
                <a:noFill/>
              </a:ln>
              <a:solidFill>
                <a:srgbClr val="000000"/>
              </a:solidFill>
              <a:effectLst/>
              <a:uLnTx/>
              <a:uFillTx/>
              <a:latin typeface="Constantia"/>
              <a:ea typeface="Constantia"/>
              <a:cs typeface="Constantia"/>
              <a:sym typeface="Constantia"/>
            </a:endParaRPr>
          </a:p>
          <a:p>
            <a:pPr marL="273050" marR="0" lvl="0" indent="-266700" algn="l" defTabSz="914400" rtl="0" eaLnBrk="1" fontAlgn="auto" latinLnBrk="0" hangingPunct="1">
              <a:lnSpc>
                <a:spcPct val="90000"/>
              </a:lnSpc>
              <a:spcBef>
                <a:spcPts val="700"/>
              </a:spcBef>
              <a:spcAft>
                <a:spcPts val="0"/>
              </a:spcAft>
              <a:buClr>
                <a:srgbClr val="000000"/>
              </a:buClr>
              <a:buSzPts val="2800"/>
              <a:buFont typeface="Constantia"/>
              <a:buNone/>
              <a:tabLst/>
              <a:defRPr/>
            </a:pPr>
            <a:r>
              <a:rPr kumimoji="0" lang="en-US" sz="2800" b="0" i="0" u="none" strike="noStrike" kern="0" cap="none" spc="0" normalizeH="0" baseline="0" noProof="0">
                <a:ln>
                  <a:noFill/>
                </a:ln>
                <a:solidFill>
                  <a:srgbClr val="000000"/>
                </a:solidFill>
                <a:effectLst/>
                <a:uLnTx/>
                <a:uFillTx/>
                <a:latin typeface="Constantia"/>
                <a:ea typeface="Constantia"/>
                <a:cs typeface="Constantia"/>
                <a:sym typeface="Constantia"/>
              </a:rPr>
              <a:t>Смяна на собствеността</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73050" marR="0" lvl="0" indent="-266700" algn="l" defTabSz="914400" rtl="0" eaLnBrk="1" fontAlgn="auto" latinLnBrk="0" hangingPunct="1">
              <a:lnSpc>
                <a:spcPct val="90000"/>
              </a:lnSpc>
              <a:spcBef>
                <a:spcPts val="700"/>
              </a:spcBef>
              <a:spcAft>
                <a:spcPts val="0"/>
              </a:spcAft>
              <a:buClr>
                <a:srgbClr val="0BD0D9"/>
              </a:buClr>
              <a:buSzPts val="2660"/>
              <a:buFont typeface="Noto Sans Symbols"/>
              <a:buChar char="⚫"/>
              <a:tabLst/>
              <a:defRPr/>
            </a:pPr>
            <a:r>
              <a:rPr kumimoji="0" lang="en-US" sz="2800" b="0" i="0" u="none" strike="noStrike" kern="0" cap="none" spc="0" normalizeH="0" baseline="0" noProof="0">
                <a:ln>
                  <a:noFill/>
                </a:ln>
                <a:solidFill>
                  <a:srgbClr val="000000"/>
                </a:solidFill>
                <a:effectLst/>
                <a:uLnTx/>
                <a:uFillTx/>
                <a:latin typeface="Constantia"/>
                <a:ea typeface="Constantia"/>
                <a:cs typeface="Constantia"/>
                <a:sym typeface="Constantia"/>
              </a:rPr>
              <a:t>chown user:group &lt;target&gt;</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633412" marR="0" lvl="1" indent="-241300" algn="l" defTabSz="914400" rtl="0" eaLnBrk="1" fontAlgn="auto" latinLnBrk="0" hangingPunct="1">
              <a:lnSpc>
                <a:spcPct val="90000"/>
              </a:lnSpc>
              <a:spcBef>
                <a:spcPts val="600"/>
              </a:spcBef>
              <a:spcAft>
                <a:spcPts val="0"/>
              </a:spcAft>
              <a:buClr>
                <a:srgbClr val="0F6FC6"/>
              </a:buClr>
              <a:buSzPts val="2040"/>
              <a:buFont typeface="Noto Sans Symbols"/>
              <a:buChar char="⚫"/>
              <a:tabLst/>
              <a:defRPr/>
            </a:pPr>
            <a:r>
              <a:rPr kumimoji="0" lang="en-US" sz="2400" b="0" i="0" u="none" strike="noStrike" kern="0" cap="none" spc="0" normalizeH="0" baseline="0" noProof="0">
                <a:ln>
                  <a:noFill/>
                </a:ln>
                <a:solidFill>
                  <a:srgbClr val="000000"/>
                </a:solidFill>
                <a:effectLst/>
                <a:uLnTx/>
                <a:uFillTx/>
                <a:latin typeface="Constantia"/>
                <a:ea typeface="Constantia"/>
                <a:cs typeface="Constantia"/>
                <a:sym typeface="Constantia"/>
              </a:rPr>
              <a:t>Променя собственика на &lt;target&gt;</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633412" marR="0" lvl="1" indent="-241300" algn="l" defTabSz="914400" rtl="0" eaLnBrk="1" fontAlgn="auto" latinLnBrk="0" hangingPunct="1">
              <a:lnSpc>
                <a:spcPct val="90000"/>
              </a:lnSpc>
              <a:spcBef>
                <a:spcPts val="600"/>
              </a:spcBef>
              <a:spcAft>
                <a:spcPts val="0"/>
              </a:spcAft>
              <a:buClr>
                <a:srgbClr val="0F6FC6"/>
              </a:buClr>
              <a:buSzPts val="2040"/>
              <a:buFont typeface="Noto Sans Symbols"/>
              <a:buChar char="⚫"/>
              <a:tabLst/>
              <a:defRPr/>
            </a:pPr>
            <a:r>
              <a:rPr kumimoji="0" lang="en-US" sz="2400" b="0" i="0" u="none" strike="noStrike" kern="0" cap="none" spc="0" normalizeH="0" baseline="0" noProof="0">
                <a:ln>
                  <a:noFill/>
                </a:ln>
                <a:solidFill>
                  <a:srgbClr val="000000"/>
                </a:solidFill>
                <a:effectLst/>
                <a:uLnTx/>
                <a:uFillTx/>
                <a:latin typeface="Constantia"/>
                <a:ea typeface="Constantia"/>
                <a:cs typeface="Constantia"/>
                <a:sym typeface="Constantia"/>
              </a:rPr>
              <a:t>group е опционно</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633412" marR="0" lvl="1" indent="-241300" algn="l" defTabSz="914400" rtl="0" eaLnBrk="1" fontAlgn="auto" latinLnBrk="0" hangingPunct="1">
              <a:lnSpc>
                <a:spcPct val="90000"/>
              </a:lnSpc>
              <a:spcBef>
                <a:spcPts val="600"/>
              </a:spcBef>
              <a:spcAft>
                <a:spcPts val="0"/>
              </a:spcAft>
              <a:buClr>
                <a:srgbClr val="0F6FC6"/>
              </a:buClr>
              <a:buSzPts val="2040"/>
              <a:buFont typeface="Noto Sans Symbols"/>
              <a:buChar char="⚫"/>
              <a:tabLst/>
              <a:defRPr/>
            </a:pPr>
            <a:r>
              <a:rPr kumimoji="0" lang="en-US" sz="2400" b="0" i="0" u="none" strike="noStrike" kern="0" cap="none" spc="0" normalizeH="0" baseline="0" noProof="0">
                <a:ln>
                  <a:noFill/>
                </a:ln>
                <a:solidFill>
                  <a:srgbClr val="000000"/>
                </a:solidFill>
                <a:effectLst/>
                <a:uLnTx/>
                <a:uFillTx/>
                <a:latin typeface="Constantia"/>
                <a:ea typeface="Constantia"/>
                <a:cs typeface="Constantia"/>
                <a:sym typeface="Constantia"/>
              </a:rPr>
              <a:t>Ползвайте флаг "-R" за рекурсивна смяна на собствеността на директории и файлове в тях</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4" name="Picture 3">
            <a:extLst>
              <a:ext uri="{FF2B5EF4-FFF2-40B4-BE49-F238E27FC236}">
                <a16:creationId xmlns:a16="http://schemas.microsoft.com/office/drawing/2014/main" id="{048F2C7A-F7FF-4C36-B25C-8C7D31E26EF2}"/>
              </a:ext>
            </a:extLst>
          </p:cNvPr>
          <p:cNvPicPr>
            <a:picLocks noChangeAspect="1"/>
          </p:cNvPicPr>
          <p:nvPr/>
        </p:nvPicPr>
        <p:blipFill>
          <a:blip r:embed="rId4"/>
          <a:stretch>
            <a:fillRect/>
          </a:stretch>
        </p:blipFill>
        <p:spPr>
          <a:xfrm>
            <a:off x="174317" y="100150"/>
            <a:ext cx="1314450" cy="866775"/>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17"/>
        <p:cNvGrpSpPr/>
        <p:nvPr/>
      </p:nvGrpSpPr>
      <p:grpSpPr>
        <a:xfrm>
          <a:off x="0" y="0"/>
          <a:ext cx="0" cy="0"/>
          <a:chOff x="0" y="0"/>
          <a:chExt cx="0" cy="0"/>
        </a:xfrm>
      </p:grpSpPr>
      <p:sp>
        <p:nvSpPr>
          <p:cNvPr id="818" name="Google Shape;818;gce939cf3ae_0_535"/>
          <p:cNvSpPr txBox="1"/>
          <p:nvPr/>
        </p:nvSpPr>
        <p:spPr>
          <a:xfrm>
            <a:off x="609600" y="704850"/>
            <a:ext cx="10972800" cy="1143000"/>
          </a:xfrm>
          <a:prstGeom prst="rect">
            <a:avLst/>
          </a:prstGeom>
          <a:noFill/>
          <a:ln>
            <a:noFill/>
          </a:ln>
        </p:spPr>
        <p:txBody>
          <a:bodyPr spcFirstLastPara="1" wrap="square" lIns="0" tIns="46800" rIns="0" bIns="0" anchor="b" anchorCtr="0">
            <a:noAutofit/>
          </a:bodyPr>
          <a:lstStyle/>
          <a:p>
            <a:pPr marL="0" marR="0" lvl="0" indent="0" algn="l" defTabSz="914400" rtl="0" eaLnBrk="1" fontAlgn="auto" latinLnBrk="0" hangingPunct="1">
              <a:lnSpc>
                <a:spcPct val="100000"/>
              </a:lnSpc>
              <a:spcBef>
                <a:spcPts val="0"/>
              </a:spcBef>
              <a:spcAft>
                <a:spcPts val="0"/>
              </a:spcAft>
              <a:buClr>
                <a:srgbClr val="04617B"/>
              </a:buClr>
              <a:buSzPts val="5000"/>
              <a:buFont typeface="Calibri"/>
              <a:buNone/>
              <a:tabLst/>
              <a:defRPr/>
            </a:pPr>
            <a:r>
              <a:rPr kumimoji="0" lang="en-US" sz="5000" b="0" i="0" u="none" strike="noStrike" kern="0" cap="none" spc="0" normalizeH="0" baseline="0" noProof="0">
                <a:ln>
                  <a:noFill/>
                </a:ln>
                <a:solidFill>
                  <a:srgbClr val="04617B"/>
                </a:solidFill>
                <a:effectLst/>
                <a:uLnTx/>
                <a:uFillTx/>
                <a:latin typeface="Calibri"/>
                <a:ea typeface="Calibri"/>
                <a:cs typeface="Calibri"/>
                <a:sym typeface="Calibri"/>
              </a:rPr>
              <a:t>Рекурсия</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9" name="Google Shape;819;gce939cf3ae_0_535"/>
          <p:cNvSpPr txBox="1"/>
          <p:nvPr/>
        </p:nvSpPr>
        <p:spPr>
          <a:xfrm>
            <a:off x="609600" y="1935162"/>
            <a:ext cx="10972800" cy="4389300"/>
          </a:xfrm>
          <a:prstGeom prst="rect">
            <a:avLst/>
          </a:prstGeom>
          <a:noFill/>
          <a:ln>
            <a:noFill/>
          </a:ln>
        </p:spPr>
        <p:txBody>
          <a:bodyPr spcFirstLastPara="1" wrap="square" lIns="90000" tIns="46800" rIns="90000" bIns="46800" anchor="t" anchorCtr="0">
            <a:noAutofit/>
          </a:bodyPr>
          <a:lstStyle/>
          <a:p>
            <a:pPr marL="266700" marR="0" lvl="0" indent="-266700" algn="l" defTabSz="914400" rtl="0" eaLnBrk="1" fontAlgn="auto" latinLnBrk="0" hangingPunct="1">
              <a:lnSpc>
                <a:spcPct val="90000"/>
              </a:lnSpc>
              <a:spcBef>
                <a:spcPts val="0"/>
              </a:spcBef>
              <a:spcAft>
                <a:spcPts val="0"/>
              </a:spcAft>
              <a:buClr>
                <a:srgbClr val="0BD0D9"/>
              </a:buClr>
              <a:buSzPts val="2660"/>
              <a:buFont typeface="Noto Sans Symbols"/>
              <a:buChar char="⚫"/>
              <a:tabLst/>
              <a:defRPr/>
            </a:pPr>
            <a:r>
              <a:rPr kumimoji="0" lang="en-US" sz="2800" b="0" i="0" u="none" strike="noStrike" kern="0" cap="none" spc="0" normalizeH="0" baseline="0" noProof="0">
                <a:ln>
                  <a:noFill/>
                </a:ln>
                <a:solidFill>
                  <a:srgbClr val="000000"/>
                </a:solidFill>
                <a:effectLst/>
                <a:uLnTx/>
                <a:uFillTx/>
                <a:latin typeface="Constantia"/>
                <a:ea typeface="Constantia"/>
                <a:cs typeface="Constantia"/>
                <a:sym typeface="Constantia"/>
              </a:rPr>
              <a:t>Повечето команди имат рекурсивна опция.</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66700" marR="0" lvl="0" indent="-266700" algn="l" defTabSz="914400" rtl="0" eaLnBrk="1" fontAlgn="auto" latinLnBrk="0" hangingPunct="1">
              <a:lnSpc>
                <a:spcPct val="90000"/>
              </a:lnSpc>
              <a:spcBef>
                <a:spcPts val="700"/>
              </a:spcBef>
              <a:spcAft>
                <a:spcPts val="0"/>
              </a:spcAft>
              <a:buClr>
                <a:srgbClr val="0BD0D9"/>
              </a:buClr>
              <a:buSzPts val="2660"/>
              <a:buFont typeface="Noto Sans Symbols"/>
              <a:buChar char="⚫"/>
              <a:tabLst/>
              <a:defRPr/>
            </a:pPr>
            <a:r>
              <a:rPr kumimoji="0" lang="en-US" sz="2800" b="0" i="0" u="none" strike="noStrike" kern="0" cap="none" spc="0" normalizeH="0" baseline="0" noProof="0">
                <a:ln>
                  <a:noFill/>
                </a:ln>
                <a:solidFill>
                  <a:srgbClr val="000000"/>
                </a:solidFill>
                <a:effectLst/>
                <a:uLnTx/>
                <a:uFillTx/>
                <a:latin typeface="Constantia"/>
                <a:ea typeface="Constantia"/>
                <a:cs typeface="Constantia"/>
                <a:sym typeface="Constantia"/>
              </a:rPr>
              <a:t>Тя се ползва при работа с поддиректории и файловете в тях.</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66700" marR="0" lvl="0" indent="-266700" algn="l" defTabSz="914400" rtl="0" eaLnBrk="1" fontAlgn="auto" latinLnBrk="0" hangingPunct="1">
              <a:lnSpc>
                <a:spcPct val="90000"/>
              </a:lnSpc>
              <a:spcBef>
                <a:spcPts val="700"/>
              </a:spcBef>
              <a:spcAft>
                <a:spcPts val="0"/>
              </a:spcAft>
              <a:buClr>
                <a:srgbClr val="0BD0D9"/>
              </a:buClr>
              <a:buSzPts val="2660"/>
              <a:buFont typeface="Noto Sans Symbols"/>
              <a:buChar char="⚫"/>
              <a:tabLst/>
              <a:defRPr/>
            </a:pPr>
            <a:r>
              <a:rPr kumimoji="0" lang="en-US" sz="2800" b="0" i="0" u="none" strike="noStrike" kern="0" cap="none" spc="0" normalizeH="0" baseline="0" noProof="0">
                <a:ln>
                  <a:noFill/>
                </a:ln>
                <a:solidFill>
                  <a:srgbClr val="000000"/>
                </a:solidFill>
                <a:effectLst/>
                <a:uLnTx/>
                <a:uFillTx/>
                <a:latin typeface="Constantia"/>
                <a:ea typeface="Constantia"/>
                <a:cs typeface="Constantia"/>
                <a:sym typeface="Constantia"/>
              </a:rPr>
              <a:t>Обикновено опцията е -r или -R.</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66700" marR="0" lvl="0" indent="-266700" algn="l" defTabSz="914400" rtl="0" eaLnBrk="1" fontAlgn="auto" latinLnBrk="0" hangingPunct="1">
              <a:lnSpc>
                <a:spcPct val="90000"/>
              </a:lnSpc>
              <a:spcBef>
                <a:spcPts val="700"/>
              </a:spcBef>
              <a:spcAft>
                <a:spcPts val="0"/>
              </a:spcAft>
              <a:buClr>
                <a:srgbClr val="000000"/>
              </a:buClr>
              <a:buSzPts val="2800"/>
              <a:buFont typeface="Arial"/>
              <a:buNone/>
              <a:tabLst/>
              <a:defRPr/>
            </a:pPr>
            <a:endParaRPr kumimoji="0" sz="2800" b="0" i="0" u="none" strike="noStrike" kern="0" cap="none" spc="0" normalizeH="0" baseline="0" noProof="0">
              <a:ln>
                <a:noFill/>
              </a:ln>
              <a:solidFill>
                <a:srgbClr val="000000"/>
              </a:solidFill>
              <a:effectLst/>
              <a:uLnTx/>
              <a:uFillTx/>
              <a:latin typeface="Constantia"/>
              <a:ea typeface="Constantia"/>
              <a:cs typeface="Constantia"/>
              <a:sym typeface="Constantia"/>
            </a:endParaRPr>
          </a:p>
          <a:p>
            <a:pPr marL="266700" marR="0" lvl="0" indent="-266700" algn="l" defTabSz="914400" rtl="0" eaLnBrk="1" fontAlgn="auto" latinLnBrk="0" hangingPunct="1">
              <a:lnSpc>
                <a:spcPct val="90000"/>
              </a:lnSpc>
              <a:spcBef>
                <a:spcPts val="700"/>
              </a:spcBef>
              <a:spcAft>
                <a:spcPts val="0"/>
              </a:spcAft>
              <a:buClr>
                <a:srgbClr val="000000"/>
              </a:buClr>
              <a:buSzPts val="2800"/>
              <a:buFont typeface="Constantia"/>
              <a:buNone/>
              <a:tabLst/>
              <a:defRPr/>
            </a:pPr>
            <a:r>
              <a:rPr kumimoji="0" lang="en-US" sz="2800" b="0" i="0" u="none" strike="noStrike" kern="0" cap="none" spc="0" normalizeH="0" baseline="0" noProof="0">
                <a:ln>
                  <a:noFill/>
                </a:ln>
                <a:solidFill>
                  <a:srgbClr val="000000"/>
                </a:solidFill>
                <a:effectLst/>
                <a:uLnTx/>
                <a:uFillTx/>
                <a:latin typeface="Constantia"/>
                <a:ea typeface="Constantia"/>
                <a:cs typeface="Constantia"/>
                <a:sym typeface="Constantia"/>
              </a:rPr>
              <a:t>Пример:</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66700" marR="0" lvl="0" indent="-266700" algn="l" defTabSz="914400" rtl="0" eaLnBrk="1" fontAlgn="auto" latinLnBrk="0" hangingPunct="1">
              <a:lnSpc>
                <a:spcPct val="90000"/>
              </a:lnSpc>
              <a:spcBef>
                <a:spcPts val="700"/>
              </a:spcBef>
              <a:spcAft>
                <a:spcPts val="0"/>
              </a:spcAft>
              <a:buClr>
                <a:srgbClr val="0BD0D9"/>
              </a:buClr>
              <a:buSzPts val="2660"/>
              <a:buFont typeface="Noto Sans Symbols"/>
              <a:buChar char="⚫"/>
              <a:tabLst/>
              <a:defRPr/>
            </a:pPr>
            <a:r>
              <a:rPr kumimoji="0" lang="en-US" sz="2800" b="0" i="0" u="none" strike="noStrike" kern="0" cap="none" spc="0" normalizeH="0" baseline="0" noProof="0">
                <a:ln>
                  <a:noFill/>
                </a:ln>
                <a:solidFill>
                  <a:srgbClr val="000000"/>
                </a:solidFill>
                <a:effectLst/>
                <a:uLnTx/>
                <a:uFillTx/>
                <a:latin typeface="Constantia"/>
                <a:ea typeface="Constantia"/>
                <a:cs typeface="Constantia"/>
                <a:sym typeface="Constantia"/>
              </a:rPr>
              <a:t>chmod -R o-w ~/Documents/</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633412" marR="0" lvl="1" indent="-241300" algn="l" defTabSz="914400" rtl="0" eaLnBrk="1" fontAlgn="auto" latinLnBrk="0" hangingPunct="1">
              <a:lnSpc>
                <a:spcPct val="90000"/>
              </a:lnSpc>
              <a:spcBef>
                <a:spcPts val="600"/>
              </a:spcBef>
              <a:spcAft>
                <a:spcPts val="0"/>
              </a:spcAft>
              <a:buClr>
                <a:srgbClr val="0F6FC6"/>
              </a:buClr>
              <a:buSzPts val="2040"/>
              <a:buFont typeface="Noto Sans Symbols"/>
              <a:buChar char="⚫"/>
              <a:tabLst/>
              <a:defRPr/>
            </a:pPr>
            <a:r>
              <a:rPr kumimoji="0" lang="en-US" sz="2400" b="0" i="0" u="none" strike="noStrike" kern="0" cap="none" spc="0" normalizeH="0" baseline="0" noProof="0">
                <a:ln>
                  <a:noFill/>
                </a:ln>
                <a:solidFill>
                  <a:srgbClr val="000000"/>
                </a:solidFill>
                <a:effectLst/>
                <a:uLnTx/>
                <a:uFillTx/>
                <a:latin typeface="Constantia"/>
                <a:ea typeface="Constantia"/>
                <a:cs typeface="Constantia"/>
                <a:sym typeface="Constantia"/>
              </a:rPr>
              <a:t>Изтрива правата за запис на всички останали потребители за всеки файл и всяка директория в ~/Documents/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4" name="Picture 3">
            <a:extLst>
              <a:ext uri="{FF2B5EF4-FFF2-40B4-BE49-F238E27FC236}">
                <a16:creationId xmlns:a16="http://schemas.microsoft.com/office/drawing/2014/main" id="{364A1BED-AADA-4729-A66D-0D5761FBBF56}"/>
              </a:ext>
            </a:extLst>
          </p:cNvPr>
          <p:cNvPicPr>
            <a:picLocks noChangeAspect="1"/>
          </p:cNvPicPr>
          <p:nvPr/>
        </p:nvPicPr>
        <p:blipFill>
          <a:blip r:embed="rId4"/>
          <a:stretch>
            <a:fillRect/>
          </a:stretch>
        </p:blipFill>
        <p:spPr>
          <a:xfrm>
            <a:off x="174317" y="100150"/>
            <a:ext cx="1314450" cy="866775"/>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824"/>
        <p:cNvGrpSpPr/>
        <p:nvPr/>
      </p:nvGrpSpPr>
      <p:grpSpPr>
        <a:xfrm>
          <a:off x="0" y="0"/>
          <a:ext cx="0" cy="0"/>
          <a:chOff x="0" y="0"/>
          <a:chExt cx="0" cy="0"/>
        </a:xfrm>
      </p:grpSpPr>
      <p:sp>
        <p:nvSpPr>
          <p:cNvPr id="825" name="Google Shape;825;p4"/>
          <p:cNvSpPr txBox="1"/>
          <p:nvPr/>
        </p:nvSpPr>
        <p:spPr>
          <a:xfrm>
            <a:off x="1350360" y="365760"/>
            <a:ext cx="9777600" cy="1005900"/>
          </a:xfrm>
          <a:prstGeom prst="rect">
            <a:avLst/>
          </a:prstGeom>
          <a:no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90000"/>
              </a:lnSpc>
              <a:spcBef>
                <a:spcPts val="0"/>
              </a:spcBef>
              <a:spcAft>
                <a:spcPts val="0"/>
              </a:spcAft>
              <a:buClr>
                <a:srgbClr val="000000"/>
              </a:buClr>
              <a:buSzPts val="5400"/>
              <a:buFont typeface="Arial"/>
              <a:buNone/>
              <a:tabLst/>
              <a:defRPr/>
            </a:pPr>
            <a:r>
              <a:rPr kumimoji="0" lang="en-US" sz="5400" b="0" i="0" u="none" strike="noStrike" kern="0" cap="none" spc="0" normalizeH="0" baseline="0" noProof="0">
                <a:ln>
                  <a:noFill/>
                </a:ln>
                <a:solidFill>
                  <a:srgbClr val="000000"/>
                </a:solidFill>
                <a:effectLst/>
                <a:uLnTx/>
                <a:uFillTx/>
                <a:latin typeface="Arial"/>
                <a:ea typeface="Arial"/>
                <a:cs typeface="Arial"/>
                <a:sym typeface="Arial"/>
              </a:rPr>
              <a:t>Linux permissions</a:t>
            </a: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26" name="Google Shape;826;p4"/>
          <p:cNvSpPr txBox="1"/>
          <p:nvPr/>
        </p:nvSpPr>
        <p:spPr>
          <a:xfrm>
            <a:off x="1157040" y="1371600"/>
            <a:ext cx="10058100" cy="46119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2400"/>
              <a:buFont typeface="Arial"/>
              <a:buNone/>
              <a:tabLst/>
              <a:defRPr/>
            </a:pPr>
            <a:r>
              <a:rPr kumimoji="0" lang="en-US" sz="24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rPr>
              <a:t>Създавам файл с добре познатата ни програма cat чрез пренасочване писане от конзолата:</a:t>
            </a: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2400"/>
              <a:buFont typeface="Arial"/>
              <a:buNone/>
              <a:tabLst/>
              <a:defRPr/>
            </a:pPr>
            <a:r>
              <a:rPr kumimoji="0" lang="en-US" sz="24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rPr>
              <a:t>cat &gt; linux.txt</a:t>
            </a: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2400"/>
              <a:buFont typeface="Arial"/>
              <a:buNone/>
              <a:tabLst/>
              <a:defRPr/>
            </a:pPr>
            <a:r>
              <a:rPr kumimoji="0" lang="en-US" sz="24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rPr>
              <a:t>командата  ls -ln linux.txt : показва правата дадени на файла от ОС по подразбиране</a:t>
            </a: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2400"/>
              <a:buFont typeface="Arial"/>
              <a:buNone/>
              <a:tabLst/>
              <a:defRPr/>
            </a:pPr>
            <a:r>
              <a:rPr kumimoji="0" lang="en-US" sz="24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rPr>
              <a:t>-rw--w--w- 1 1000 1000 1843 Mar 15 18:12 linux.txt</a:t>
            </a: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2400"/>
              <a:buFont typeface="Arial"/>
              <a:buNone/>
              <a:tabLst/>
              <a:defRPr/>
            </a:pPr>
            <a:r>
              <a:rPr kumimoji="0" lang="en-US" sz="24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rPr>
              <a:t>Тези права могат да се променят с командата chmod:</a:t>
            </a: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2400"/>
              <a:buFont typeface="Arial"/>
              <a:buNone/>
              <a:tabLst/>
              <a:defRPr/>
            </a:pPr>
            <a:r>
              <a:rPr kumimoji="0" lang="en-US" sz="24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rPr>
              <a:t>chmod u-w,g=rx,o=x linux.txt </a:t>
            </a: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2400"/>
              <a:buFont typeface="Arial"/>
              <a:buNone/>
              <a:tabLst/>
              <a:defRPr/>
            </a:pPr>
            <a:r>
              <a:rPr kumimoji="0" lang="en-US" sz="24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rPr>
              <a:t> ls -ln linux.txt </a:t>
            </a: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2400"/>
              <a:buFont typeface="Arial"/>
              <a:buNone/>
              <a:tabLst/>
              <a:defRPr/>
            </a:pPr>
            <a:r>
              <a:rPr kumimoji="0" lang="en-US" sz="24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rPr>
              <a:t>-r--r-x--x 1 1000 1000 1843 Mar 15 18:12 linux.txt във файла не може да се пише вече. Може само да се чете.</a:t>
            </a: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sp>
        <p:nvSpPr>
          <p:cNvPr id="832" name="Google Shape;832;p5"/>
          <p:cNvSpPr txBox="1"/>
          <p:nvPr/>
        </p:nvSpPr>
        <p:spPr>
          <a:xfrm>
            <a:off x="1069920" y="637920"/>
            <a:ext cx="11196600" cy="55338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3000"/>
              <a:buFont typeface="Arial"/>
              <a:buNone/>
              <a:tabLst/>
              <a:defRPr/>
            </a:pPr>
            <a:endParaRPr kumimoji="0" sz="30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3000"/>
              <a:buFont typeface="Arial"/>
              <a:buNone/>
              <a:tabLst/>
              <a:defRPr/>
            </a:pPr>
            <a:r>
              <a:rPr kumimoji="0" lang="en-US" sz="3000" b="0" i="0" u="none" strike="noStrike" kern="0" cap="none" spc="0" normalizeH="0" baseline="0" noProof="0">
                <a:ln>
                  <a:noFill/>
                </a:ln>
                <a:solidFill>
                  <a:srgbClr val="000000"/>
                </a:solidFill>
                <a:effectLst/>
                <a:uLnTx/>
                <a:uFillTx/>
                <a:latin typeface="Arial"/>
                <a:ea typeface="Arial"/>
                <a:cs typeface="Arial"/>
                <a:sym typeface="Arial"/>
              </a:rPr>
              <a:t>r = 4 , w = 2, x = 1 Затова може да се използват цифри вместо букви </a:t>
            </a:r>
            <a:endParaRPr kumimoji="0" sz="30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3000"/>
              <a:buFont typeface="Arial"/>
              <a:buNone/>
              <a:tabLst/>
              <a:defRPr/>
            </a:pPr>
            <a:r>
              <a:rPr kumimoji="0" lang="en-US" sz="3000" b="0" i="0" u="none" strike="noStrike" kern="0" cap="none" spc="0" normalizeH="0" baseline="0" noProof="0">
                <a:ln>
                  <a:noFill/>
                </a:ln>
                <a:solidFill>
                  <a:srgbClr val="000000"/>
                </a:solidFill>
                <a:effectLst/>
                <a:uLnTx/>
                <a:uFillTx/>
                <a:latin typeface="Arial"/>
                <a:ea typeface="Arial"/>
                <a:cs typeface="Arial"/>
                <a:sym typeface="Arial"/>
              </a:rPr>
              <a:t>Командата chmod 644 linux.txt е същата като </a:t>
            </a:r>
            <a:endParaRPr kumimoji="0" sz="30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3000"/>
              <a:buFont typeface="Arial"/>
              <a:buNone/>
              <a:tabLst/>
              <a:defRPr/>
            </a:pPr>
            <a:r>
              <a:rPr kumimoji="0" lang="en-US" sz="3000" b="0" i="0" u="none" strike="noStrike" kern="0" cap="none" spc="0" normalizeH="0" baseline="0" noProof="0">
                <a:ln>
                  <a:noFill/>
                </a:ln>
                <a:solidFill>
                  <a:srgbClr val="000000"/>
                </a:solidFill>
                <a:effectLst/>
                <a:uLnTx/>
                <a:uFillTx/>
                <a:latin typeface="Arial"/>
                <a:ea typeface="Arial"/>
                <a:cs typeface="Arial"/>
                <a:sym typeface="Arial"/>
              </a:rPr>
              <a:t>chmod u=rw, g=r, o=r linux.txt</a:t>
            </a:r>
            <a:endParaRPr kumimoji="0" sz="30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3000"/>
              <a:buFont typeface="Arial"/>
              <a:buNone/>
              <a:tabLst/>
              <a:defRPr/>
            </a:pPr>
            <a:r>
              <a:rPr kumimoji="0" lang="en-US" sz="3000" b="0" i="0" u="none" strike="noStrike" kern="0" cap="none" spc="0" normalizeH="0" baseline="0" noProof="0">
                <a:ln>
                  <a:noFill/>
                </a:ln>
                <a:solidFill>
                  <a:srgbClr val="000000"/>
                </a:solidFill>
                <a:effectLst/>
                <a:uLnTx/>
                <a:uFillTx/>
                <a:latin typeface="Arial"/>
                <a:ea typeface="Arial"/>
                <a:cs typeface="Arial"/>
                <a:sym typeface="Arial"/>
              </a:rPr>
              <a:t>Друг начин за използване на командата wr = 4+2 </a:t>
            </a:r>
            <a:endParaRPr kumimoji="0" sz="30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3000"/>
              <a:buFont typeface="Arial"/>
              <a:buNone/>
              <a:tabLst/>
              <a:defRPr/>
            </a:pPr>
            <a:r>
              <a:rPr kumimoji="0" lang="en-US" sz="3000" b="0" i="0" u="none" strike="noStrike" kern="0" cap="none" spc="0" normalizeH="0" baseline="0" noProof="0">
                <a:ln>
                  <a:noFill/>
                </a:ln>
                <a:solidFill>
                  <a:srgbClr val="000000"/>
                </a:solidFill>
                <a:effectLst/>
                <a:uLnTx/>
                <a:uFillTx/>
                <a:latin typeface="Arial"/>
                <a:ea typeface="Arial"/>
                <a:cs typeface="Arial"/>
                <a:sym typeface="Arial"/>
              </a:rPr>
              <a:t>След изпълнение на командата се вижда, че може да се пише и чете във файла. Но не може да се екзекютва.</a:t>
            </a:r>
            <a:endParaRPr kumimoji="0" sz="30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3000"/>
              <a:buFont typeface="Arial"/>
              <a:buNone/>
              <a:tabLst/>
              <a:defRPr/>
            </a:pPr>
            <a:r>
              <a:rPr kumimoji="0" lang="en-US" sz="3000" b="0" i="0" u="none" strike="noStrike" kern="0" cap="none" spc="0" normalizeH="0" baseline="0" noProof="0">
                <a:ln>
                  <a:noFill/>
                </a:ln>
                <a:solidFill>
                  <a:srgbClr val="000000"/>
                </a:solidFill>
                <a:effectLst/>
                <a:uLnTx/>
                <a:uFillTx/>
                <a:latin typeface="Arial"/>
                <a:ea typeface="Arial"/>
                <a:cs typeface="Arial"/>
                <a:sym typeface="Arial"/>
              </a:rPr>
              <a:t>Може да махаме права, които са зададени вече със знака – или да добавяме права със знака +</a:t>
            </a:r>
            <a:endParaRPr kumimoji="0" sz="30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3000"/>
              <a:buFont typeface="Arial"/>
              <a:buNone/>
              <a:tabLst/>
              <a:defRPr/>
            </a:pPr>
            <a:r>
              <a:rPr kumimoji="0" lang="en-US" sz="3000" b="0" i="0" u="none" strike="noStrike" kern="0" cap="none" spc="0" normalizeH="0" baseline="0" noProof="0">
                <a:ln>
                  <a:noFill/>
                </a:ln>
                <a:solidFill>
                  <a:srgbClr val="000000"/>
                </a:solidFill>
                <a:effectLst/>
                <a:uLnTx/>
                <a:uFillTx/>
                <a:latin typeface="Arial"/>
                <a:ea typeface="Arial"/>
                <a:cs typeface="Arial"/>
                <a:sym typeface="Arial"/>
              </a:rPr>
              <a:t>chmod u-r, g+w, o-r linux.txt</a:t>
            </a:r>
            <a:endParaRPr kumimoji="0" sz="30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200000"/>
              </a:lnSpc>
              <a:spcBef>
                <a:spcPts val="0"/>
              </a:spcBef>
              <a:spcAft>
                <a:spcPts val="0"/>
              </a:spcAft>
              <a:buClr>
                <a:srgbClr val="000000"/>
              </a:buClr>
              <a:buSzPts val="3000"/>
              <a:buFont typeface="Arial"/>
              <a:buNone/>
              <a:tabLst/>
              <a:defRPr/>
            </a:pPr>
            <a:endParaRPr kumimoji="0" sz="3000" b="0" i="0" u="none" strike="noStrike" kern="0" cap="none" spc="0" normalizeH="0" baseline="0" noProof="0">
              <a:ln>
                <a:noFill/>
              </a:ln>
              <a:solidFill>
                <a:srgbClr val="000000"/>
              </a:solidFill>
              <a:effectLst/>
              <a:uLnTx/>
              <a:uFillTx/>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837"/>
        <p:cNvGrpSpPr/>
        <p:nvPr/>
      </p:nvGrpSpPr>
      <p:grpSpPr>
        <a:xfrm>
          <a:off x="0" y="0"/>
          <a:ext cx="0" cy="0"/>
          <a:chOff x="0" y="0"/>
          <a:chExt cx="0" cy="0"/>
        </a:xfrm>
      </p:grpSpPr>
      <p:sp>
        <p:nvSpPr>
          <p:cNvPr id="838" name="Google Shape;838;p6"/>
          <p:cNvSpPr txBox="1"/>
          <p:nvPr/>
        </p:nvSpPr>
        <p:spPr>
          <a:xfrm>
            <a:off x="1453680" y="484560"/>
            <a:ext cx="9673800" cy="1192200"/>
          </a:xfrm>
          <a:prstGeom prst="rect">
            <a:avLst/>
          </a:prstGeom>
          <a:no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90000"/>
              </a:lnSpc>
              <a:spcBef>
                <a:spcPts val="0"/>
              </a:spcBef>
              <a:spcAft>
                <a:spcPts val="0"/>
              </a:spcAft>
              <a:buClr>
                <a:srgbClr val="000000"/>
              </a:buClr>
              <a:buSzPts val="5400"/>
              <a:buFont typeface="Arial"/>
              <a:buNone/>
              <a:tabLst/>
              <a:defRPr/>
            </a:pPr>
            <a:r>
              <a:rPr kumimoji="0" lang="en-US" sz="5400" b="0" i="0" u="none" strike="noStrike" kern="0" cap="none" spc="0" normalizeH="0" baseline="0" noProof="0">
                <a:ln>
                  <a:noFill/>
                </a:ln>
                <a:solidFill>
                  <a:srgbClr val="000000"/>
                </a:solidFill>
                <a:effectLst/>
                <a:uLnTx/>
                <a:uFillTx/>
                <a:latin typeface="Arial"/>
                <a:ea typeface="Arial"/>
                <a:cs typeface="Arial"/>
                <a:sym typeface="Arial"/>
              </a:rPr>
              <a:t>File mamagement</a:t>
            </a: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39" name="Google Shape;839;p6"/>
          <p:cNvSpPr txBox="1"/>
          <p:nvPr/>
        </p:nvSpPr>
        <p:spPr>
          <a:xfrm>
            <a:off x="1069920" y="2093760"/>
            <a:ext cx="11121900" cy="40782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3000"/>
              <a:buFont typeface="Arial"/>
              <a:buNone/>
              <a:tabLst/>
              <a:defRPr/>
            </a:pPr>
            <a:r>
              <a:rPr kumimoji="0" lang="en-US" sz="30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rPr>
              <a:t>Копираме  linux.txt в директорията misho с команда - cp</a:t>
            </a: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3000"/>
              <a:buFont typeface="Arial"/>
              <a:buNone/>
              <a:tabLst/>
              <a:defRPr/>
            </a:pPr>
            <a:r>
              <a:rPr kumimoji="0" lang="en-US" sz="30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rPr>
              <a:t>cp linux.txt misho/</a:t>
            </a: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3000"/>
              <a:buFont typeface="Arial"/>
              <a:buNone/>
              <a:tabLst/>
              <a:defRPr/>
            </a:pPr>
            <a:r>
              <a:rPr kumimoji="0" lang="en-US" sz="30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rPr>
              <a:t>Сега не може да изтрием директорията със същата команда</a:t>
            </a: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3000"/>
              <a:buFont typeface="Arial"/>
              <a:buNone/>
              <a:tabLst/>
              <a:defRPr/>
            </a:pPr>
            <a:r>
              <a:rPr kumimoji="0" lang="en-US" sz="30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rPr>
              <a:t>rmdir misho/</a:t>
            </a: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3000"/>
              <a:buFont typeface="Arial"/>
              <a:buNone/>
              <a:tabLst/>
              <a:defRPr/>
            </a:pPr>
            <a:r>
              <a:rPr kumimoji="0" lang="en-US" sz="30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rPr>
              <a:t>rmdir: failed to remove ‘pesho/’: Directory not empty</a:t>
            </a: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3000"/>
              <a:buFont typeface="Arial"/>
              <a:buNone/>
              <a:tabLst/>
              <a:defRPr/>
            </a:pPr>
            <a:r>
              <a:rPr kumimoji="0" lang="en-US" sz="30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rPr>
              <a:t>Това става с командата r(рекурсивно) f(force)</a:t>
            </a: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3000"/>
              <a:buFont typeface="Arial"/>
              <a:buNone/>
              <a:tabLst/>
              <a:defRPr/>
            </a:pPr>
            <a:r>
              <a:rPr kumimoji="0" lang="en-US" sz="30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rPr>
              <a:t>rm -rf pesho/</a:t>
            </a: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p7"/>
          <p:cNvSpPr txBox="1"/>
          <p:nvPr/>
        </p:nvSpPr>
        <p:spPr>
          <a:xfrm>
            <a:off x="1069925" y="816851"/>
            <a:ext cx="10058100" cy="60411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3000"/>
              <a:buFont typeface="Arial"/>
              <a:buNone/>
              <a:tabLst/>
              <a:defRPr/>
            </a:pPr>
            <a:r>
              <a:rPr kumimoji="0" lang="en-US" sz="30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rPr>
              <a:t>Премествам файла linux1.txt  в папка misho/ с ново име linux.c</a:t>
            </a: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3000"/>
              <a:buFont typeface="Arial"/>
              <a:buNone/>
              <a:tabLst/>
              <a:defRPr/>
            </a:pPr>
            <a:r>
              <a:rPr kumimoji="0" lang="en-US" sz="30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rPr>
              <a:t>mv linux1.txt misho/linux.c</a:t>
            </a:r>
            <a:endParaRPr kumimoji="0" sz="30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a:p>
            <a:pPr marL="0" marR="0" lvl="0" indent="0" algn="l" defTabSz="914400" rtl="0" eaLnBrk="1" fontAlgn="auto" latinLnBrk="0" hangingPunct="1">
              <a:lnSpc>
                <a:spcPct val="100000"/>
              </a:lnSpc>
              <a:spcBef>
                <a:spcPts val="0"/>
              </a:spcBef>
              <a:spcAft>
                <a:spcPts val="0"/>
              </a:spcAft>
              <a:buClr>
                <a:srgbClr val="000000"/>
              </a:buClr>
              <a:buSzPts val="3000"/>
              <a:buFont typeface="Arial"/>
              <a:buNone/>
              <a:tabLst/>
              <a:defRPr/>
            </a:pPr>
            <a:endParaRPr kumimoji="0" sz="30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a:p>
            <a:pPr marL="0" marR="0" lvl="0" indent="0" algn="l" defTabSz="914400" rtl="0" eaLnBrk="1" fontAlgn="auto" latinLnBrk="0" hangingPunct="1">
              <a:lnSpc>
                <a:spcPct val="9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1" name="Google Shape;851;p8"/>
          <p:cNvSpPr txBox="1"/>
          <p:nvPr/>
        </p:nvSpPr>
        <p:spPr>
          <a:xfrm>
            <a:off x="1069920" y="484560"/>
            <a:ext cx="10058100" cy="1608900"/>
          </a:xfrm>
          <a:prstGeom prst="rect">
            <a:avLst/>
          </a:prstGeom>
          <a:no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90000"/>
              </a:lnSpc>
              <a:spcBef>
                <a:spcPts val="0"/>
              </a:spcBef>
              <a:spcAft>
                <a:spcPts val="0"/>
              </a:spcAft>
              <a:buClr>
                <a:srgbClr val="000000"/>
              </a:buClr>
              <a:buSzPts val="5400"/>
              <a:buFont typeface="Arial"/>
              <a:buNone/>
              <a:tabLst/>
              <a:defRPr/>
            </a:pPr>
            <a:r>
              <a:rPr kumimoji="0" lang="en-US" sz="5400" b="0" i="0" u="none" strike="noStrike" kern="0" cap="none" spc="0" normalizeH="0" baseline="0" noProof="0">
                <a:ln>
                  <a:noFill/>
                </a:ln>
                <a:solidFill>
                  <a:srgbClr val="000000"/>
                </a:solidFill>
                <a:effectLst/>
                <a:uLnTx/>
                <a:uFillTx/>
                <a:latin typeface="Arial"/>
                <a:ea typeface="Arial"/>
                <a:cs typeface="Arial"/>
                <a:sym typeface="Arial"/>
              </a:rPr>
              <a:t>Търсене.</a:t>
            </a: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52" name="Google Shape;852;p8"/>
          <p:cNvSpPr txBox="1"/>
          <p:nvPr/>
        </p:nvSpPr>
        <p:spPr>
          <a:xfrm>
            <a:off x="1069920" y="2121480"/>
            <a:ext cx="11121900" cy="405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3000"/>
              <a:buFont typeface="Arial"/>
              <a:buNone/>
              <a:tabLst/>
              <a:defRPr/>
            </a:pPr>
            <a:r>
              <a:rPr kumimoji="0" lang="en-US" sz="30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rPr>
              <a:t>намери всички файлове завършващи на с</a:t>
            </a: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3000"/>
              <a:buFont typeface="Arial"/>
              <a:buNone/>
              <a:tabLst/>
              <a:defRPr/>
            </a:pPr>
            <a:r>
              <a:rPr kumimoji="0" lang="en-US" sz="30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rPr>
              <a:t>find -name '*c'</a:t>
            </a: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3000"/>
              <a:buFont typeface="Arial"/>
              <a:buNone/>
              <a:tabLst/>
              <a:defRPr/>
            </a:pPr>
            <a:r>
              <a:rPr kumimoji="0" lang="en-US" sz="30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rPr>
              <a:t>Намери директорията  tree и ми принтирай съдържанието:</a:t>
            </a: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3000"/>
              <a:buFont typeface="Arial"/>
              <a:buNone/>
              <a:tabLst/>
              <a:defRPr/>
            </a:pPr>
            <a:r>
              <a:rPr kumimoji="0" lang="en-US" sz="30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rPr>
              <a:t>find tree </a:t>
            </a: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3000"/>
              <a:buFont typeface="Arial"/>
              <a:buNone/>
              <a:tabLst/>
              <a:defRPr/>
            </a:pPr>
            <a:r>
              <a:rPr kumimoji="0" lang="en-US" sz="30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rPr>
              <a:t>tree</a:t>
            </a: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3000"/>
              <a:buFont typeface="Arial"/>
              <a:buNone/>
              <a:tabLst/>
              <a:defRPr/>
            </a:pPr>
            <a:r>
              <a:rPr kumimoji="0" lang="en-US" sz="30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rPr>
              <a:t>tree/getch.c</a:t>
            </a: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3000"/>
              <a:buFont typeface="Arial"/>
              <a:buNone/>
              <a:tabLst/>
              <a:defRPr/>
            </a:pPr>
            <a:r>
              <a:rPr kumimoji="0" lang="en-US" sz="30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rPr>
              <a:t>tree/calc.h</a:t>
            </a: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857"/>
        <p:cNvGrpSpPr/>
        <p:nvPr/>
      </p:nvGrpSpPr>
      <p:grpSpPr>
        <a:xfrm>
          <a:off x="0" y="0"/>
          <a:ext cx="0" cy="0"/>
          <a:chOff x="0" y="0"/>
          <a:chExt cx="0" cy="0"/>
        </a:xfrm>
      </p:grpSpPr>
      <p:sp>
        <p:nvSpPr>
          <p:cNvPr id="858" name="Google Shape;858;p9"/>
          <p:cNvSpPr txBox="1"/>
          <p:nvPr/>
        </p:nvSpPr>
        <p:spPr>
          <a:xfrm>
            <a:off x="1069920" y="920520"/>
            <a:ext cx="10058100" cy="52512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3000"/>
              <a:buFont typeface="Arial"/>
              <a:buNone/>
              <a:tabLst/>
              <a:defRPr/>
            </a:pPr>
            <a:r>
              <a:rPr kumimoji="0" lang="en-US" sz="30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rPr>
              <a:t>find -size +10M намира файл с размер по голям 10M</a:t>
            </a: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3000"/>
              <a:buFont typeface="Arial"/>
              <a:buNone/>
              <a:tabLst/>
              <a:defRPr/>
            </a:pPr>
            <a:r>
              <a:rPr kumimoji="0" lang="en-US" sz="30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rPr>
              <a:t>find -size -1M</a:t>
            </a: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3000"/>
              <a:buFont typeface="Arial"/>
              <a:buNone/>
              <a:tabLst/>
              <a:defRPr/>
            </a:pPr>
            <a:r>
              <a:rPr kumimoji="0" lang="en-US" sz="30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rPr>
              <a:t>Използване на grep(global regular expression)</a:t>
            </a: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3000"/>
              <a:buFont typeface="Arial"/>
              <a:buNone/>
              <a:tabLst/>
              <a:defRPr/>
            </a:pPr>
            <a:r>
              <a:rPr kumimoji="0" lang="en-US" sz="30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rPr>
              <a:t>grep -R 'include'</a:t>
            </a: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15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15000"/>
              </a:lnSpc>
              <a:spcBef>
                <a:spcPts val="0"/>
              </a:spcBef>
              <a:spcAft>
                <a:spcPts val="0"/>
              </a:spcAft>
              <a:buClr>
                <a:srgbClr val="000000"/>
              </a:buClr>
              <a:buSzPts val="2000"/>
              <a:buFont typeface="Arial"/>
              <a:buNone/>
              <a:tabLst/>
              <a:defRPr/>
            </a:pPr>
            <a:r>
              <a:rPr kumimoji="0" lang="en-US" sz="2000" b="0" i="0" u="none" strike="noStrike" kern="0" cap="none" spc="0" normalizeH="0" baseline="0" noProof="0">
                <a:ln>
                  <a:noFill/>
                </a:ln>
                <a:solidFill>
                  <a:srgbClr val="000000"/>
                </a:solidFill>
                <a:effectLst/>
                <a:uLnTx/>
                <a:uFillTx/>
                <a:latin typeface="Arial"/>
                <a:ea typeface="Arial"/>
                <a:cs typeface="Arial"/>
                <a:sym typeface="Arial"/>
              </a:rPr>
              <a:t> </a:t>
            </a: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9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000000"/>
              </a:solidFill>
              <a:effectLst/>
              <a:uLnTx/>
              <a:uFillTx/>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68"/>
        <p:cNvGrpSpPr/>
        <p:nvPr/>
      </p:nvGrpSpPr>
      <p:grpSpPr>
        <a:xfrm>
          <a:off x="0" y="0"/>
          <a:ext cx="0" cy="0"/>
          <a:chOff x="0" y="0"/>
          <a:chExt cx="0" cy="0"/>
        </a:xfrm>
      </p:grpSpPr>
      <p:sp>
        <p:nvSpPr>
          <p:cNvPr id="569" name="Google Shape;569;gce939cf3ae_0_269"/>
          <p:cNvSpPr txBox="1"/>
          <p:nvPr/>
        </p:nvSpPr>
        <p:spPr>
          <a:xfrm>
            <a:off x="913550" y="172950"/>
            <a:ext cx="10972800" cy="1005000"/>
          </a:xfrm>
          <a:prstGeom prst="rect">
            <a:avLst/>
          </a:prstGeom>
          <a:noFill/>
          <a:ln>
            <a:noFill/>
          </a:ln>
        </p:spPr>
        <p:txBody>
          <a:bodyPr spcFirstLastPara="1" wrap="square" lIns="0" tIns="46800" rIns="0" bIns="0" anchor="b" anchorCtr="0">
            <a:noAutofit/>
          </a:bodyPr>
          <a:lstStyle/>
          <a:p>
            <a:pPr marL="0" marR="0" lvl="0" indent="0" algn="ctr" defTabSz="914400" rtl="0" eaLnBrk="1" fontAlgn="auto" latinLnBrk="0" hangingPunct="1">
              <a:lnSpc>
                <a:spcPct val="100000"/>
              </a:lnSpc>
              <a:spcBef>
                <a:spcPts val="0"/>
              </a:spcBef>
              <a:spcAft>
                <a:spcPts val="0"/>
              </a:spcAft>
              <a:buClr>
                <a:srgbClr val="04617B"/>
              </a:buClr>
              <a:buSzPts val="3400"/>
              <a:buFont typeface="Calibri"/>
              <a:buNone/>
              <a:tabLst/>
              <a:defRPr/>
            </a:pPr>
            <a:r>
              <a:rPr kumimoji="0" lang="en-US" sz="3900" b="0" i="0" u="none" strike="noStrike" kern="0" cap="none" spc="0" normalizeH="0" baseline="0" noProof="0">
                <a:ln>
                  <a:noFill/>
                </a:ln>
                <a:solidFill>
                  <a:srgbClr val="04617B"/>
                </a:solidFill>
                <a:effectLst/>
                <a:uLnTx/>
                <a:uFillTx/>
                <a:latin typeface="Calibri"/>
                <a:ea typeface="Calibri"/>
                <a:cs typeface="Calibri"/>
                <a:sym typeface="Calibri"/>
              </a:rPr>
              <a:t>Къде се намират програмните файлове?</a:t>
            </a:r>
            <a:endParaRPr kumimoji="0" sz="39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570" name="Google Shape;570;gce939cf3ae_0_269"/>
          <p:cNvSpPr txBox="1"/>
          <p:nvPr/>
        </p:nvSpPr>
        <p:spPr>
          <a:xfrm>
            <a:off x="609600" y="1443800"/>
            <a:ext cx="11130600" cy="5338200"/>
          </a:xfrm>
          <a:prstGeom prst="rect">
            <a:avLst/>
          </a:prstGeom>
          <a:noFill/>
          <a:ln>
            <a:noFill/>
          </a:ln>
        </p:spPr>
        <p:txBody>
          <a:bodyPr spcFirstLastPara="1" wrap="square" lIns="90000" tIns="46800" rIns="90000" bIns="46800" anchor="t" anchorCtr="0">
            <a:noAutofit/>
          </a:bodyPr>
          <a:lstStyle/>
          <a:p>
            <a:pPr marL="273050" marR="0" lvl="0" indent="-266700" algn="l" defTabSz="914400" rtl="0" eaLnBrk="1" fontAlgn="auto" latinLnBrk="0" hangingPunct="1">
              <a:lnSpc>
                <a:spcPct val="100000"/>
              </a:lnSpc>
              <a:spcBef>
                <a:spcPts val="0"/>
              </a:spcBef>
              <a:spcAft>
                <a:spcPts val="0"/>
              </a:spcAft>
              <a:buClr>
                <a:srgbClr val="000000"/>
              </a:buClr>
              <a:buSzPts val="2600"/>
              <a:buFont typeface="Constantia"/>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273050" marR="0" lvl="0" indent="-266700" algn="l" defTabSz="914400" rtl="0" eaLnBrk="1" fontAlgn="auto" latinLnBrk="0" hangingPunct="1">
              <a:lnSpc>
                <a:spcPct val="100000"/>
              </a:lnSpc>
              <a:spcBef>
                <a:spcPts val="600"/>
              </a:spcBef>
              <a:spcAft>
                <a:spcPts val="0"/>
              </a:spcAft>
              <a:buClr>
                <a:srgbClr val="0BD0D9"/>
              </a:buClr>
              <a:buSzPts val="2470"/>
              <a:buFont typeface="Noto Sans Symbols"/>
              <a:buChar char="⚫"/>
              <a:tabLst/>
              <a:defRPr/>
            </a:pPr>
            <a:r>
              <a:rPr kumimoji="0" lang="en-US" sz="2600" b="0" i="0" u="none" strike="noStrike" kern="0" cap="none" spc="0" normalizeH="0" baseline="0" noProof="0">
                <a:ln>
                  <a:noFill/>
                </a:ln>
                <a:solidFill>
                  <a:srgbClr val="000000"/>
                </a:solidFill>
                <a:effectLst/>
                <a:uLnTx/>
                <a:uFillTx/>
                <a:latin typeface="Constantia"/>
                <a:ea typeface="Constantia"/>
                <a:cs typeface="Constantia"/>
                <a:sym typeface="Constantia"/>
              </a:rPr>
              <a:t>/etc — Contains administrative configuration files. Most of these files are plaintextfi les that, given the user has proper permission, can be edited with any text editor.</a:t>
            </a:r>
            <a:endParaRPr kumimoji="0" sz="2600" b="0" i="0" u="none" strike="noStrike" kern="0" cap="none" spc="0" normalizeH="0" baseline="0" noProof="0">
              <a:ln>
                <a:noFill/>
              </a:ln>
              <a:solidFill>
                <a:srgbClr val="000000"/>
              </a:solidFill>
              <a:effectLst/>
              <a:uLnTx/>
              <a:uFillTx/>
              <a:latin typeface="Constantia"/>
              <a:ea typeface="Constantia"/>
              <a:cs typeface="Constantia"/>
              <a:sym typeface="Constantia"/>
            </a:endParaRPr>
          </a:p>
          <a:p>
            <a:pPr marL="273050" marR="0" lvl="0" indent="-266700" algn="l" defTabSz="914400" rtl="0" eaLnBrk="1" fontAlgn="auto" latinLnBrk="0" hangingPunct="1">
              <a:lnSpc>
                <a:spcPct val="100000"/>
              </a:lnSpc>
              <a:spcBef>
                <a:spcPts val="600"/>
              </a:spcBef>
              <a:spcAft>
                <a:spcPts val="0"/>
              </a:spcAft>
              <a:buClr>
                <a:srgbClr val="0BD0D9"/>
              </a:buClr>
              <a:buSzPts val="2470"/>
              <a:buFont typeface="Noto Sans Symbols"/>
              <a:buChar char="⚫"/>
              <a:tabLst/>
              <a:defRPr/>
            </a:pPr>
            <a:r>
              <a:rPr kumimoji="0" lang="en-US" sz="2600" b="0" i="0" u="none" strike="noStrike" kern="0" cap="none" spc="0" normalizeH="0" baseline="0" noProof="0">
                <a:ln>
                  <a:noFill/>
                </a:ln>
                <a:solidFill>
                  <a:srgbClr val="000000"/>
                </a:solidFill>
                <a:effectLst/>
                <a:uLnTx/>
                <a:uFillTx/>
                <a:latin typeface="Constantia"/>
                <a:ea typeface="Constantia"/>
                <a:cs typeface="Constantia"/>
                <a:sym typeface="Constantia"/>
              </a:rPr>
              <a:t>/lib — Contains shared libraries needed by applications in /bin and /sbin to boot the system.</a:t>
            </a:r>
            <a:endParaRPr kumimoji="0" sz="2600" b="0" i="0" u="none" strike="noStrike" kern="0" cap="none" spc="0" normalizeH="0" baseline="0" noProof="0">
              <a:ln>
                <a:noFill/>
              </a:ln>
              <a:solidFill>
                <a:srgbClr val="000000"/>
              </a:solidFill>
              <a:effectLst/>
              <a:uLnTx/>
              <a:uFillTx/>
              <a:latin typeface="Constantia"/>
              <a:ea typeface="Constantia"/>
              <a:cs typeface="Constantia"/>
              <a:sym typeface="Constantia"/>
            </a:endParaRPr>
          </a:p>
          <a:p>
            <a:pPr marL="273050" marR="0" lvl="0" indent="-266700" algn="l" defTabSz="914400" rtl="0" eaLnBrk="1" fontAlgn="auto" latinLnBrk="0" hangingPunct="1">
              <a:lnSpc>
                <a:spcPct val="100000"/>
              </a:lnSpc>
              <a:spcBef>
                <a:spcPts val="600"/>
              </a:spcBef>
              <a:spcAft>
                <a:spcPts val="0"/>
              </a:spcAft>
              <a:buClr>
                <a:srgbClr val="0BD0D9"/>
              </a:buClr>
              <a:buSzPts val="2470"/>
              <a:buFont typeface="Noto Sans Symbols"/>
              <a:buChar char="⚫"/>
              <a:tabLst/>
              <a:defRPr/>
            </a:pPr>
            <a:r>
              <a:rPr kumimoji="0" lang="en-US" sz="2600" b="0" i="0" u="none" strike="noStrike" kern="0" cap="none" spc="0" normalizeH="0" baseline="0" noProof="0">
                <a:ln>
                  <a:noFill/>
                </a:ln>
                <a:solidFill>
                  <a:srgbClr val="000000"/>
                </a:solidFill>
                <a:effectLst/>
                <a:uLnTx/>
                <a:uFillTx/>
                <a:latin typeface="Constantia"/>
                <a:ea typeface="Constantia"/>
                <a:cs typeface="Constantia"/>
                <a:sym typeface="Constantia"/>
              </a:rPr>
              <a:t>/mnt — A common mount point for many devices before it was supplanted by the standard /media directory. Some bootable Linux systems still use this directory to mount hard disk partitions and remote fi lesystems. Many people still use this directory to temporarily mount local or remote fi lesystems that are not mounted permanently.</a:t>
            </a:r>
            <a:endParaRPr kumimoji="0" sz="2600" b="0" i="0" u="none" strike="noStrike" kern="0" cap="none" spc="0" normalizeH="0" baseline="0" noProof="0">
              <a:ln>
                <a:noFill/>
              </a:ln>
              <a:solidFill>
                <a:srgbClr val="000000"/>
              </a:solidFill>
              <a:effectLst/>
              <a:uLnTx/>
              <a:uFillTx/>
              <a:latin typeface="Constantia"/>
              <a:ea typeface="Constantia"/>
              <a:cs typeface="Constantia"/>
              <a:sym typeface="Constantia"/>
            </a:endParaRPr>
          </a:p>
          <a:p>
            <a:pPr marL="273050" marR="0" lvl="0" indent="-266700" algn="l" defTabSz="914400" rtl="0" eaLnBrk="1" fontAlgn="auto" latinLnBrk="0" hangingPunct="1">
              <a:lnSpc>
                <a:spcPct val="100000"/>
              </a:lnSpc>
              <a:spcBef>
                <a:spcPts val="600"/>
              </a:spcBef>
              <a:spcAft>
                <a:spcPts val="0"/>
              </a:spcAft>
              <a:buClr>
                <a:srgbClr val="0BD0D9"/>
              </a:buClr>
              <a:buSzPts val="2470"/>
              <a:buFont typeface="Noto Sans Symbols"/>
              <a:buChar char="⚫"/>
              <a:tabLst/>
              <a:defRPr/>
            </a:pPr>
            <a:r>
              <a:rPr kumimoji="0" lang="en-US" sz="2600" b="0" i="0" u="none" strike="noStrike" kern="0" cap="none" spc="0" normalizeH="0" baseline="0" noProof="0">
                <a:ln>
                  <a:noFill/>
                </a:ln>
                <a:solidFill>
                  <a:srgbClr val="000000"/>
                </a:solidFill>
                <a:effectLst/>
                <a:uLnTx/>
                <a:uFillTx/>
                <a:latin typeface="Constantia"/>
                <a:ea typeface="Constantia"/>
                <a:cs typeface="Constantia"/>
                <a:sym typeface="Constantia"/>
              </a:rPr>
              <a:t>/opt — Directory structure available to store add-on application software.</a:t>
            </a:r>
            <a:endParaRPr kumimoji="0" sz="2600" b="0" i="0" u="none" strike="noStrike" kern="0" cap="none" spc="0" normalizeH="0" baseline="0" noProof="0">
              <a:ln>
                <a:noFill/>
              </a:ln>
              <a:solidFill>
                <a:srgbClr val="000000"/>
              </a:solidFill>
              <a:effectLst/>
              <a:uLnTx/>
              <a:uFillTx/>
              <a:latin typeface="Constantia"/>
              <a:ea typeface="Constantia"/>
              <a:cs typeface="Constantia"/>
              <a:sym typeface="Constantia"/>
            </a:endParaRPr>
          </a:p>
        </p:txBody>
      </p:sp>
      <p:pic>
        <p:nvPicPr>
          <p:cNvPr id="4" name="Picture 3">
            <a:extLst>
              <a:ext uri="{FF2B5EF4-FFF2-40B4-BE49-F238E27FC236}">
                <a16:creationId xmlns:a16="http://schemas.microsoft.com/office/drawing/2014/main" id="{894C49A0-B8DA-4381-A43C-7AFA4A425F14}"/>
              </a:ext>
            </a:extLst>
          </p:cNvPr>
          <p:cNvPicPr>
            <a:picLocks noChangeAspect="1"/>
          </p:cNvPicPr>
          <p:nvPr/>
        </p:nvPicPr>
        <p:blipFill>
          <a:blip r:embed="rId4"/>
          <a:stretch>
            <a:fillRect/>
          </a:stretch>
        </p:blipFill>
        <p:spPr>
          <a:xfrm>
            <a:off x="174317" y="100150"/>
            <a:ext cx="1314450" cy="8667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75"/>
        <p:cNvGrpSpPr/>
        <p:nvPr/>
      </p:nvGrpSpPr>
      <p:grpSpPr>
        <a:xfrm>
          <a:off x="0" y="0"/>
          <a:ext cx="0" cy="0"/>
          <a:chOff x="0" y="0"/>
          <a:chExt cx="0" cy="0"/>
        </a:xfrm>
      </p:grpSpPr>
      <p:sp>
        <p:nvSpPr>
          <p:cNvPr id="576" name="Google Shape;576;gce939cf3ae_0_279"/>
          <p:cNvSpPr txBox="1"/>
          <p:nvPr/>
        </p:nvSpPr>
        <p:spPr>
          <a:xfrm>
            <a:off x="913550" y="172950"/>
            <a:ext cx="10972800" cy="1005000"/>
          </a:xfrm>
          <a:prstGeom prst="rect">
            <a:avLst/>
          </a:prstGeom>
          <a:noFill/>
          <a:ln>
            <a:noFill/>
          </a:ln>
        </p:spPr>
        <p:txBody>
          <a:bodyPr spcFirstLastPara="1" wrap="square" lIns="0" tIns="46800" rIns="0" bIns="0" anchor="b" anchorCtr="0">
            <a:noAutofit/>
          </a:bodyPr>
          <a:lstStyle/>
          <a:p>
            <a:pPr marL="0" marR="0" lvl="0" indent="0" algn="ctr" defTabSz="914400" rtl="0" eaLnBrk="1" fontAlgn="auto" latinLnBrk="0" hangingPunct="1">
              <a:lnSpc>
                <a:spcPct val="100000"/>
              </a:lnSpc>
              <a:spcBef>
                <a:spcPts val="0"/>
              </a:spcBef>
              <a:spcAft>
                <a:spcPts val="0"/>
              </a:spcAft>
              <a:buClr>
                <a:srgbClr val="04617B"/>
              </a:buClr>
              <a:buSzPts val="3400"/>
              <a:buFont typeface="Calibri"/>
              <a:buNone/>
              <a:tabLst/>
              <a:defRPr/>
            </a:pPr>
            <a:r>
              <a:rPr kumimoji="0" lang="en-US" sz="3900" b="0" i="0" u="none" strike="noStrike" kern="0" cap="none" spc="0" normalizeH="0" baseline="0" noProof="0">
                <a:ln>
                  <a:noFill/>
                </a:ln>
                <a:solidFill>
                  <a:srgbClr val="04617B"/>
                </a:solidFill>
                <a:effectLst/>
                <a:uLnTx/>
                <a:uFillTx/>
                <a:latin typeface="Calibri"/>
                <a:ea typeface="Calibri"/>
                <a:cs typeface="Calibri"/>
                <a:sym typeface="Calibri"/>
              </a:rPr>
              <a:t>Къде се намират програмните файлове?</a:t>
            </a:r>
            <a:endParaRPr kumimoji="0" sz="39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577" name="Google Shape;577;gce939cf3ae_0_279"/>
          <p:cNvSpPr txBox="1"/>
          <p:nvPr/>
        </p:nvSpPr>
        <p:spPr>
          <a:xfrm>
            <a:off x="609600" y="1443800"/>
            <a:ext cx="11130600" cy="5338200"/>
          </a:xfrm>
          <a:prstGeom prst="rect">
            <a:avLst/>
          </a:prstGeom>
          <a:noFill/>
          <a:ln>
            <a:noFill/>
          </a:ln>
        </p:spPr>
        <p:txBody>
          <a:bodyPr spcFirstLastPara="1" wrap="square" lIns="90000" tIns="46800" rIns="90000" bIns="46800" anchor="t" anchorCtr="0">
            <a:noAutofit/>
          </a:bodyPr>
          <a:lstStyle/>
          <a:p>
            <a:pPr marL="273050" marR="0" lvl="0" indent="-266700" algn="l" defTabSz="914400" rtl="0" eaLnBrk="1" fontAlgn="auto" latinLnBrk="0" hangingPunct="1">
              <a:lnSpc>
                <a:spcPct val="100000"/>
              </a:lnSpc>
              <a:spcBef>
                <a:spcPts val="0"/>
              </a:spcBef>
              <a:spcAft>
                <a:spcPts val="0"/>
              </a:spcAft>
              <a:buClr>
                <a:srgbClr val="000000"/>
              </a:buClr>
              <a:buSzPts val="2600"/>
              <a:buFont typeface="Constantia"/>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273050" marR="0" lvl="0" indent="-266700" algn="l" defTabSz="914400" rtl="0" eaLnBrk="1" fontAlgn="auto" latinLnBrk="0" hangingPunct="1">
              <a:lnSpc>
                <a:spcPct val="100000"/>
              </a:lnSpc>
              <a:spcBef>
                <a:spcPts val="600"/>
              </a:spcBef>
              <a:spcAft>
                <a:spcPts val="0"/>
              </a:spcAft>
              <a:buClr>
                <a:srgbClr val="0BD0D9"/>
              </a:buClr>
              <a:buSzPts val="2470"/>
              <a:buFont typeface="Noto Sans Symbols"/>
              <a:buChar char="⚫"/>
              <a:tabLst/>
              <a:defRPr/>
            </a:pPr>
            <a:r>
              <a:rPr kumimoji="0" lang="en-US" sz="2600" b="0" i="0" u="none" strike="noStrike" kern="0" cap="none" spc="0" normalizeH="0" baseline="0" noProof="0">
                <a:ln>
                  <a:noFill/>
                </a:ln>
                <a:solidFill>
                  <a:srgbClr val="000000"/>
                </a:solidFill>
                <a:effectLst/>
                <a:uLnTx/>
                <a:uFillTx/>
                <a:latin typeface="Constantia"/>
                <a:ea typeface="Constantia"/>
                <a:cs typeface="Constantia"/>
                <a:sym typeface="Constantia"/>
              </a:rPr>
              <a:t>/proc — Contains information about system resources.</a:t>
            </a:r>
            <a:endParaRPr kumimoji="0" sz="2600" b="0" i="0" u="none" strike="noStrike" kern="0" cap="none" spc="0" normalizeH="0" baseline="0" noProof="0">
              <a:ln>
                <a:noFill/>
              </a:ln>
              <a:solidFill>
                <a:srgbClr val="000000"/>
              </a:solidFill>
              <a:effectLst/>
              <a:uLnTx/>
              <a:uFillTx/>
              <a:latin typeface="Constantia"/>
              <a:ea typeface="Constantia"/>
              <a:cs typeface="Constantia"/>
              <a:sym typeface="Constantia"/>
            </a:endParaRPr>
          </a:p>
          <a:p>
            <a:pPr marL="273050" marR="0" lvl="0" indent="-266700" algn="l" defTabSz="914400" rtl="0" eaLnBrk="1" fontAlgn="auto" latinLnBrk="0" hangingPunct="1">
              <a:lnSpc>
                <a:spcPct val="100000"/>
              </a:lnSpc>
              <a:spcBef>
                <a:spcPts val="600"/>
              </a:spcBef>
              <a:spcAft>
                <a:spcPts val="0"/>
              </a:spcAft>
              <a:buClr>
                <a:srgbClr val="0BD0D9"/>
              </a:buClr>
              <a:buSzPts val="2470"/>
              <a:buFont typeface="Noto Sans Symbols"/>
              <a:buChar char="⚫"/>
              <a:tabLst/>
              <a:defRPr/>
            </a:pPr>
            <a:r>
              <a:rPr kumimoji="0" lang="en-US" sz="2600" b="0" i="0" u="none" strike="noStrike" kern="0" cap="none" spc="0" normalizeH="0" baseline="0" noProof="0">
                <a:ln>
                  <a:noFill/>
                </a:ln>
                <a:solidFill>
                  <a:srgbClr val="000000"/>
                </a:solidFill>
                <a:effectLst/>
                <a:uLnTx/>
                <a:uFillTx/>
                <a:latin typeface="Constantia"/>
                <a:ea typeface="Constantia"/>
                <a:cs typeface="Constantia"/>
                <a:sym typeface="Constantia"/>
              </a:rPr>
              <a:t>/tmp — Contains temporary fi les used by applications.</a:t>
            </a:r>
            <a:endParaRPr kumimoji="0" sz="2600" b="0" i="0" u="none" strike="noStrike" kern="0" cap="none" spc="0" normalizeH="0" baseline="0" noProof="0">
              <a:ln>
                <a:noFill/>
              </a:ln>
              <a:solidFill>
                <a:srgbClr val="000000"/>
              </a:solidFill>
              <a:effectLst/>
              <a:uLnTx/>
              <a:uFillTx/>
              <a:latin typeface="Constantia"/>
              <a:ea typeface="Constantia"/>
              <a:cs typeface="Constantia"/>
              <a:sym typeface="Constantia"/>
            </a:endParaRPr>
          </a:p>
          <a:p>
            <a:pPr marL="273050" marR="0" lvl="0" indent="-266700" algn="l" defTabSz="914400" rtl="0" eaLnBrk="1" fontAlgn="auto" latinLnBrk="0" hangingPunct="1">
              <a:lnSpc>
                <a:spcPct val="100000"/>
              </a:lnSpc>
              <a:spcBef>
                <a:spcPts val="600"/>
              </a:spcBef>
              <a:spcAft>
                <a:spcPts val="0"/>
              </a:spcAft>
              <a:buClr>
                <a:srgbClr val="0BD0D9"/>
              </a:buClr>
              <a:buSzPts val="2470"/>
              <a:buFont typeface="Noto Sans Symbols"/>
              <a:buChar char="⚫"/>
              <a:tabLst/>
              <a:defRPr/>
            </a:pPr>
            <a:r>
              <a:rPr kumimoji="0" lang="en-US" sz="2600" b="0" i="0" u="none" strike="noStrike" kern="0" cap="none" spc="0" normalizeH="0" baseline="0" noProof="0">
                <a:ln>
                  <a:noFill/>
                </a:ln>
                <a:solidFill>
                  <a:srgbClr val="000000"/>
                </a:solidFill>
                <a:effectLst/>
                <a:uLnTx/>
                <a:uFillTx/>
                <a:latin typeface="Constantia"/>
                <a:ea typeface="Constantia"/>
                <a:cs typeface="Constantia"/>
                <a:sym typeface="Constantia"/>
              </a:rPr>
              <a:t>/root — Represents the root user’s home directory. The home directory for root does not reside beneath /home for security reasons.</a:t>
            </a:r>
            <a:endParaRPr kumimoji="0" sz="2600" b="0" i="0" u="none" strike="noStrike" kern="0" cap="none" spc="0" normalizeH="0" baseline="0" noProof="0">
              <a:ln>
                <a:noFill/>
              </a:ln>
              <a:solidFill>
                <a:srgbClr val="000000"/>
              </a:solidFill>
              <a:effectLst/>
              <a:uLnTx/>
              <a:uFillTx/>
              <a:latin typeface="Constantia"/>
              <a:ea typeface="Constantia"/>
              <a:cs typeface="Constantia"/>
              <a:sym typeface="Constantia"/>
            </a:endParaRPr>
          </a:p>
          <a:p>
            <a:pPr marL="273050" marR="0" lvl="0" indent="-266700" algn="l" defTabSz="914400" rtl="0" eaLnBrk="1" fontAlgn="auto" latinLnBrk="0" hangingPunct="1">
              <a:lnSpc>
                <a:spcPct val="100000"/>
              </a:lnSpc>
              <a:spcBef>
                <a:spcPts val="600"/>
              </a:spcBef>
              <a:spcAft>
                <a:spcPts val="0"/>
              </a:spcAft>
              <a:buClr>
                <a:srgbClr val="0BD0D9"/>
              </a:buClr>
              <a:buSzPts val="2470"/>
              <a:buFont typeface="Noto Sans Symbols"/>
              <a:buChar char="⚫"/>
              <a:tabLst/>
              <a:defRPr/>
            </a:pPr>
            <a:r>
              <a:rPr kumimoji="0" lang="en-US" sz="2600" b="0" i="0" u="none" strike="noStrike" kern="0" cap="none" spc="0" normalizeH="0" baseline="0" noProof="0">
                <a:ln>
                  <a:noFill/>
                </a:ln>
                <a:solidFill>
                  <a:srgbClr val="000000"/>
                </a:solidFill>
                <a:effectLst/>
                <a:uLnTx/>
                <a:uFillTx/>
                <a:latin typeface="Constantia"/>
                <a:ea typeface="Constantia"/>
                <a:cs typeface="Constantia"/>
                <a:sym typeface="Constantia"/>
              </a:rPr>
              <a:t>/sbin — Contains administrative commands and daemon processes.</a:t>
            </a:r>
            <a:endParaRPr kumimoji="0" sz="2600" b="0" i="0" u="none" strike="noStrike" kern="0" cap="none" spc="0" normalizeH="0" baseline="0" noProof="0">
              <a:ln>
                <a:noFill/>
              </a:ln>
              <a:solidFill>
                <a:srgbClr val="000000"/>
              </a:solidFill>
              <a:effectLst/>
              <a:uLnTx/>
              <a:uFillTx/>
              <a:latin typeface="Constantia"/>
              <a:ea typeface="Constantia"/>
              <a:cs typeface="Constantia"/>
              <a:sym typeface="Constantia"/>
            </a:endParaRPr>
          </a:p>
          <a:p>
            <a:pPr marL="273050" marR="0" lvl="0" indent="-266700" algn="l" defTabSz="914400" rtl="0" eaLnBrk="1" fontAlgn="auto" latinLnBrk="0" hangingPunct="1">
              <a:lnSpc>
                <a:spcPct val="100000"/>
              </a:lnSpc>
              <a:spcBef>
                <a:spcPts val="600"/>
              </a:spcBef>
              <a:spcAft>
                <a:spcPts val="0"/>
              </a:spcAft>
              <a:buClr>
                <a:srgbClr val="0BD0D9"/>
              </a:buClr>
              <a:buSzPts val="2470"/>
              <a:buFont typeface="Noto Sans Symbols"/>
              <a:buChar char="⚫"/>
              <a:tabLst/>
              <a:defRPr/>
            </a:pPr>
            <a:r>
              <a:rPr kumimoji="0" lang="en-US" sz="2600" b="0" i="0" u="none" strike="noStrike" kern="0" cap="none" spc="0" normalizeH="0" baseline="0" noProof="0">
                <a:ln>
                  <a:noFill/>
                </a:ln>
                <a:solidFill>
                  <a:srgbClr val="000000"/>
                </a:solidFill>
                <a:effectLst/>
                <a:uLnTx/>
                <a:uFillTx/>
                <a:latin typeface="Constantia"/>
                <a:ea typeface="Constantia"/>
                <a:cs typeface="Constantia"/>
                <a:sym typeface="Constantia"/>
              </a:rPr>
              <a:t>/usr — Contains user documentation, games, graphical fi les (X11), libraries(lib), and a variety of other commands and fi les that are not needed during the boot process.</a:t>
            </a:r>
            <a:endParaRPr kumimoji="0" sz="2600" b="0" i="0" u="none" strike="noStrike" kern="0" cap="none" spc="0" normalizeH="0" baseline="0" noProof="0">
              <a:ln>
                <a:noFill/>
              </a:ln>
              <a:solidFill>
                <a:srgbClr val="000000"/>
              </a:solidFill>
              <a:effectLst/>
              <a:uLnTx/>
              <a:uFillTx/>
              <a:latin typeface="Constantia"/>
              <a:ea typeface="Constantia"/>
              <a:cs typeface="Constantia"/>
              <a:sym typeface="Constantia"/>
            </a:endParaRPr>
          </a:p>
        </p:txBody>
      </p:sp>
      <p:pic>
        <p:nvPicPr>
          <p:cNvPr id="4" name="Picture 3">
            <a:extLst>
              <a:ext uri="{FF2B5EF4-FFF2-40B4-BE49-F238E27FC236}">
                <a16:creationId xmlns:a16="http://schemas.microsoft.com/office/drawing/2014/main" id="{0C77E86F-4758-425B-AF0F-F020BB4BF576}"/>
              </a:ext>
            </a:extLst>
          </p:cNvPr>
          <p:cNvPicPr>
            <a:picLocks noChangeAspect="1"/>
          </p:cNvPicPr>
          <p:nvPr/>
        </p:nvPicPr>
        <p:blipFill>
          <a:blip r:embed="rId4"/>
          <a:stretch>
            <a:fillRect/>
          </a:stretch>
        </p:blipFill>
        <p:spPr>
          <a:xfrm>
            <a:off x="174317" y="100150"/>
            <a:ext cx="1314450" cy="866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82"/>
        <p:cNvGrpSpPr/>
        <p:nvPr/>
      </p:nvGrpSpPr>
      <p:grpSpPr>
        <a:xfrm>
          <a:off x="0" y="0"/>
          <a:ext cx="0" cy="0"/>
          <a:chOff x="0" y="0"/>
          <a:chExt cx="0" cy="0"/>
        </a:xfrm>
      </p:grpSpPr>
      <p:sp>
        <p:nvSpPr>
          <p:cNvPr id="583" name="Google Shape;583;gce939cf3ae_0_261"/>
          <p:cNvSpPr txBox="1"/>
          <p:nvPr/>
        </p:nvSpPr>
        <p:spPr>
          <a:xfrm>
            <a:off x="609600" y="704850"/>
            <a:ext cx="10972800" cy="1143000"/>
          </a:xfrm>
          <a:prstGeom prst="rect">
            <a:avLst/>
          </a:prstGeom>
          <a:noFill/>
          <a:ln>
            <a:noFill/>
          </a:ln>
        </p:spPr>
        <p:txBody>
          <a:bodyPr spcFirstLastPara="1" wrap="square" lIns="0" tIns="46800" rIns="0" bIns="0" anchor="b" anchorCtr="0">
            <a:noAutofit/>
          </a:bodyPr>
          <a:lstStyle/>
          <a:p>
            <a:pPr marL="0" marR="0" lvl="0" indent="0" algn="l" defTabSz="914400" rtl="0" eaLnBrk="1" fontAlgn="auto" latinLnBrk="0" hangingPunct="1">
              <a:lnSpc>
                <a:spcPct val="100000"/>
              </a:lnSpc>
              <a:spcBef>
                <a:spcPts val="0"/>
              </a:spcBef>
              <a:spcAft>
                <a:spcPts val="0"/>
              </a:spcAft>
              <a:buClr>
                <a:srgbClr val="04617B"/>
              </a:buClr>
              <a:buSzPts val="5000"/>
              <a:buFont typeface="Calibri"/>
              <a:buNone/>
              <a:tabLst/>
              <a:defRPr/>
            </a:pPr>
            <a:r>
              <a:rPr kumimoji="0" lang="en-US" sz="5000" b="0" i="0" u="none" strike="noStrike" kern="0" cap="none" spc="0" normalizeH="0" baseline="0" noProof="0">
                <a:ln>
                  <a:noFill/>
                </a:ln>
                <a:solidFill>
                  <a:srgbClr val="04617B"/>
                </a:solidFill>
                <a:effectLst/>
                <a:uLnTx/>
                <a:uFillTx/>
                <a:latin typeface="Calibri"/>
                <a:ea typeface="Calibri"/>
                <a:cs typeface="Calibri"/>
                <a:sym typeface="Calibri"/>
              </a:rPr>
              <a:t>Къде работя аз?</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584" name="Google Shape;584;gce939cf3ae_0_261"/>
          <p:cNvSpPr txBox="1"/>
          <p:nvPr/>
        </p:nvSpPr>
        <p:spPr>
          <a:xfrm>
            <a:off x="609600" y="1935162"/>
            <a:ext cx="10972800" cy="4389300"/>
          </a:xfrm>
          <a:prstGeom prst="rect">
            <a:avLst/>
          </a:prstGeom>
          <a:noFill/>
          <a:ln>
            <a:noFill/>
          </a:ln>
        </p:spPr>
        <p:txBody>
          <a:bodyPr spcFirstLastPara="1" wrap="square" lIns="90000" tIns="46800" rIns="90000" bIns="46800" anchor="t" anchorCtr="0">
            <a:noAutofit/>
          </a:bodyPr>
          <a:lstStyle/>
          <a:p>
            <a:pPr marL="266700" marR="0" lvl="0" indent="-266700" algn="l" defTabSz="914400" rtl="0" eaLnBrk="1" fontAlgn="auto" latinLnBrk="0" hangingPunct="1">
              <a:lnSpc>
                <a:spcPct val="100000"/>
              </a:lnSpc>
              <a:spcBef>
                <a:spcPts val="0"/>
              </a:spcBef>
              <a:spcAft>
                <a:spcPts val="0"/>
              </a:spcAft>
              <a:buClr>
                <a:srgbClr val="0BD0D9"/>
              </a:buClr>
              <a:buSzPts val="2470"/>
              <a:buFont typeface="Noto Sans Symbols"/>
              <a:buChar char="⚫"/>
              <a:tabLst/>
              <a:defRPr/>
            </a:pPr>
            <a:r>
              <a:rPr kumimoji="0" lang="en-US" sz="2600" b="0" i="0" u="none" strike="noStrike" kern="0" cap="none" spc="0" normalizeH="0" baseline="0" noProof="0">
                <a:ln>
                  <a:noFill/>
                </a:ln>
                <a:solidFill>
                  <a:srgbClr val="000000"/>
                </a:solidFill>
                <a:effectLst/>
                <a:uLnTx/>
                <a:uFillTx/>
                <a:latin typeface="Constantia"/>
                <a:ea typeface="Constantia"/>
                <a:cs typeface="Constantia"/>
                <a:sym typeface="Constantia"/>
              </a:rPr>
              <a:t>Моите файлове се намират в моята home directory, обикновено достъпена с </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266700" marR="0" lvl="0" indent="-266700" algn="ctr" defTabSz="914400" rtl="0" eaLnBrk="1" fontAlgn="auto" latinLnBrk="0" hangingPunct="1">
              <a:lnSpc>
                <a:spcPct val="100000"/>
              </a:lnSpc>
              <a:spcBef>
                <a:spcPts val="600"/>
              </a:spcBef>
              <a:spcAft>
                <a:spcPts val="0"/>
              </a:spcAft>
              <a:buClr>
                <a:srgbClr val="000000"/>
              </a:buClr>
              <a:buSzPts val="2600"/>
              <a:buFont typeface="Constantia"/>
              <a:buNone/>
              <a:tabLst/>
              <a:defRPr/>
            </a:pPr>
            <a:r>
              <a:rPr kumimoji="0" lang="en-US" sz="2600" b="0" i="0" u="none" strike="noStrike" kern="0" cap="none" spc="0" normalizeH="0" baseline="0" noProof="0">
                <a:ln>
                  <a:noFill/>
                </a:ln>
                <a:solidFill>
                  <a:srgbClr val="000000"/>
                </a:solidFill>
                <a:effectLst/>
                <a:uLnTx/>
                <a:uFillTx/>
                <a:latin typeface="Constantia"/>
                <a:ea typeface="Constantia"/>
                <a:cs typeface="Constantia"/>
                <a:sym typeface="Constantia"/>
              </a:rPr>
              <a:t>/home/username</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266700" marR="0" lvl="0" indent="-266700" algn="l" defTabSz="914400" rtl="0" eaLnBrk="1" fontAlgn="auto" latinLnBrk="0" hangingPunct="1">
              <a:lnSpc>
                <a:spcPct val="100000"/>
              </a:lnSpc>
              <a:spcBef>
                <a:spcPts val="600"/>
              </a:spcBef>
              <a:spcAft>
                <a:spcPts val="0"/>
              </a:spcAft>
              <a:buClr>
                <a:srgbClr val="0BD0D9"/>
              </a:buClr>
              <a:buSzPts val="2470"/>
              <a:buFont typeface="Noto Sans Symbols"/>
              <a:buChar char="⚫"/>
              <a:tabLst/>
              <a:defRPr/>
            </a:pPr>
            <a:r>
              <a:rPr kumimoji="0" lang="en-US" sz="2600" b="0" i="0" u="none" strike="noStrike" kern="0" cap="none" spc="0" normalizeH="0" baseline="0" noProof="0">
                <a:ln>
                  <a:noFill/>
                </a:ln>
                <a:solidFill>
                  <a:srgbClr val="000000"/>
                </a:solidFill>
                <a:effectLst/>
                <a:uLnTx/>
                <a:uFillTx/>
                <a:latin typeface="Constantia"/>
                <a:ea typeface="Constantia"/>
                <a:cs typeface="Constantia"/>
                <a:sym typeface="Constantia"/>
              </a:rPr>
              <a:t>Моята home directory може да бъде достъпена и посредством символа</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266700" marR="0" lvl="0" indent="-266700" algn="ctr" defTabSz="914400" rtl="0" eaLnBrk="1" fontAlgn="auto" latinLnBrk="0" hangingPunct="1">
              <a:lnSpc>
                <a:spcPct val="100000"/>
              </a:lnSpc>
              <a:spcBef>
                <a:spcPts val="600"/>
              </a:spcBef>
              <a:spcAft>
                <a:spcPts val="0"/>
              </a:spcAft>
              <a:buClr>
                <a:srgbClr val="000000"/>
              </a:buClr>
              <a:buSzPts val="2600"/>
              <a:buFont typeface="Constantia"/>
              <a:buNone/>
              <a:tabLst/>
              <a:defRPr/>
            </a:pPr>
            <a:r>
              <a:rPr kumimoji="0" lang="en-US" sz="2600" b="0" i="0" u="none" strike="noStrike" kern="0" cap="none" spc="0" normalizeH="0" baseline="0" noProof="0">
                <a:ln>
                  <a:noFill/>
                </a:ln>
                <a:solidFill>
                  <a:srgbClr val="000000"/>
                </a:solidFill>
                <a:effectLst/>
                <a:uLnTx/>
                <a:uFillTx/>
                <a:latin typeface="Constantia"/>
                <a:ea typeface="Constantia"/>
                <a:cs typeface="Constantia"/>
                <a:sym typeface="Constantia"/>
              </a:rPr>
              <a:t>~</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pic>
        <p:nvPicPr>
          <p:cNvPr id="4" name="Picture 3">
            <a:extLst>
              <a:ext uri="{FF2B5EF4-FFF2-40B4-BE49-F238E27FC236}">
                <a16:creationId xmlns:a16="http://schemas.microsoft.com/office/drawing/2014/main" id="{C032C5D7-17EC-4064-9AB8-3AEA2F2F0B8E}"/>
              </a:ext>
            </a:extLst>
          </p:cNvPr>
          <p:cNvPicPr>
            <a:picLocks noChangeAspect="1"/>
          </p:cNvPicPr>
          <p:nvPr/>
        </p:nvPicPr>
        <p:blipFill>
          <a:blip r:embed="rId4"/>
          <a:stretch>
            <a:fillRect/>
          </a:stretch>
        </p:blipFill>
        <p:spPr>
          <a:xfrm>
            <a:off x="174317" y="100150"/>
            <a:ext cx="1314450" cy="8667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89"/>
        <p:cNvGrpSpPr/>
        <p:nvPr/>
      </p:nvGrpSpPr>
      <p:grpSpPr>
        <a:xfrm>
          <a:off x="0" y="0"/>
          <a:ext cx="0" cy="0"/>
          <a:chOff x="0" y="0"/>
          <a:chExt cx="0" cy="0"/>
        </a:xfrm>
      </p:grpSpPr>
      <p:sp>
        <p:nvSpPr>
          <p:cNvPr id="590" name="Google Shape;590;gcbe6b07475_0_323"/>
          <p:cNvSpPr txBox="1"/>
          <p:nvPr/>
        </p:nvSpPr>
        <p:spPr>
          <a:xfrm>
            <a:off x="609600" y="704850"/>
            <a:ext cx="10972800" cy="1143000"/>
          </a:xfrm>
          <a:prstGeom prst="rect">
            <a:avLst/>
          </a:prstGeom>
          <a:noFill/>
          <a:ln>
            <a:noFill/>
          </a:ln>
        </p:spPr>
        <p:txBody>
          <a:bodyPr spcFirstLastPara="1" wrap="square" lIns="0" tIns="46800" rIns="0" bIns="0" anchor="b" anchorCtr="0">
            <a:noAutofit/>
          </a:bodyPr>
          <a:lstStyle/>
          <a:p>
            <a:pPr marL="0" marR="0" lvl="0" indent="0" algn="l" defTabSz="914400" rtl="0" eaLnBrk="1" fontAlgn="auto" latinLnBrk="0" hangingPunct="1">
              <a:lnSpc>
                <a:spcPct val="100000"/>
              </a:lnSpc>
              <a:spcBef>
                <a:spcPts val="0"/>
              </a:spcBef>
              <a:spcAft>
                <a:spcPts val="0"/>
              </a:spcAft>
              <a:buClr>
                <a:srgbClr val="04617B"/>
              </a:buClr>
              <a:buSzPts val="5000"/>
              <a:buFont typeface="Calibri"/>
              <a:buNone/>
              <a:tabLst/>
              <a:defRPr/>
            </a:pPr>
            <a:r>
              <a:rPr kumimoji="0" lang="en-US" sz="5000" b="0" i="0" u="none" strike="noStrike" kern="0" cap="none" spc="0" normalizeH="0" baseline="0" noProof="0">
                <a:ln>
                  <a:noFill/>
                </a:ln>
                <a:solidFill>
                  <a:srgbClr val="04617B"/>
                </a:solidFill>
                <a:effectLst/>
                <a:uLnTx/>
                <a:uFillTx/>
                <a:latin typeface="Calibri"/>
                <a:ea typeface="Calibri"/>
                <a:cs typeface="Calibri"/>
                <a:sym typeface="Calibri"/>
              </a:rPr>
              <a:t>Using file-matching metacharacters</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591" name="Google Shape;591;gcbe6b07475_0_323"/>
          <p:cNvSpPr txBox="1"/>
          <p:nvPr/>
        </p:nvSpPr>
        <p:spPr>
          <a:xfrm>
            <a:off x="609600" y="1935162"/>
            <a:ext cx="10972800" cy="4389300"/>
          </a:xfrm>
          <a:prstGeom prst="rect">
            <a:avLst/>
          </a:prstGeom>
          <a:noFill/>
          <a:ln>
            <a:noFill/>
          </a:ln>
        </p:spPr>
        <p:txBody>
          <a:bodyPr spcFirstLastPara="1" wrap="square" lIns="90000" tIns="46800" rIns="90000" bIns="46800" anchor="t" anchorCtr="0">
            <a:noAutofit/>
          </a:bodyPr>
          <a:lstStyle/>
          <a:p>
            <a:pPr marL="273050" marR="0" lvl="0" indent="-266700" algn="l" defTabSz="914400" rtl="0" eaLnBrk="1" fontAlgn="auto" latinLnBrk="0" hangingPunct="1">
              <a:lnSpc>
                <a:spcPct val="100000"/>
              </a:lnSpc>
              <a:spcBef>
                <a:spcPts val="0"/>
              </a:spcBef>
              <a:spcAft>
                <a:spcPts val="0"/>
              </a:spcAft>
              <a:buClr>
                <a:srgbClr val="000000"/>
              </a:buClr>
              <a:buSzPts val="2600"/>
              <a:buFont typeface="Constantia"/>
              <a:buNone/>
              <a:tabLst/>
              <a:defRPr/>
            </a:pPr>
            <a:r>
              <a:rPr kumimoji="0" lang="en-US" sz="2600" b="0" i="0" u="none" strike="noStrike" kern="0" cap="none" spc="0" normalizeH="0" baseline="0" noProof="0">
                <a:ln>
                  <a:noFill/>
                </a:ln>
                <a:solidFill>
                  <a:srgbClr val="000000"/>
                </a:solidFill>
                <a:effectLst/>
                <a:uLnTx/>
                <a:uFillTx/>
                <a:latin typeface="Constantia"/>
                <a:ea typeface="Constantia"/>
                <a:cs typeface="Constantia"/>
                <a:sym typeface="Constantia"/>
              </a:rPr>
              <a:t>ls [flags] [file]</a:t>
            </a:r>
            <a:endParaRPr kumimoji="0" sz="2600" b="0" i="0" u="none" strike="noStrike" kern="0" cap="none" spc="0" normalizeH="0" baseline="0" noProof="0">
              <a:ln>
                <a:noFill/>
              </a:ln>
              <a:solidFill>
                <a:srgbClr val="000000"/>
              </a:solidFill>
              <a:effectLst/>
              <a:uLnTx/>
              <a:uFillTx/>
              <a:latin typeface="Constantia"/>
              <a:ea typeface="Constantia"/>
              <a:cs typeface="Constantia"/>
              <a:sym typeface="Constantia"/>
            </a:endParaRPr>
          </a:p>
          <a:p>
            <a:pPr marL="273050" marR="0" lvl="0" indent="-266700" algn="l" defTabSz="914400" rtl="0" eaLnBrk="1" fontAlgn="auto" latinLnBrk="0" hangingPunct="1">
              <a:lnSpc>
                <a:spcPct val="100000"/>
              </a:lnSpc>
              <a:spcBef>
                <a:spcPts val="0"/>
              </a:spcBef>
              <a:spcAft>
                <a:spcPts val="0"/>
              </a:spcAft>
              <a:buClr>
                <a:srgbClr val="000000"/>
              </a:buClr>
              <a:buSzPts val="2600"/>
              <a:buFont typeface="Constantia"/>
              <a:buNone/>
              <a:tabLst/>
              <a:defRPr/>
            </a:pPr>
            <a:endParaRPr kumimoji="0" sz="2600" b="0" i="0" u="none" strike="noStrike" kern="0" cap="none" spc="0" normalizeH="0" baseline="0" noProof="0">
              <a:ln>
                <a:noFill/>
              </a:ln>
              <a:solidFill>
                <a:srgbClr val="000000"/>
              </a:solidFill>
              <a:effectLst/>
              <a:uLnTx/>
              <a:uFillTx/>
              <a:latin typeface="Constantia"/>
              <a:ea typeface="Constantia"/>
              <a:cs typeface="Constantia"/>
              <a:sym typeface="Constantia"/>
            </a:endParaRPr>
          </a:p>
          <a:p>
            <a:pPr marL="273050" marR="0" lvl="0" indent="-266700" algn="l" defTabSz="914400" rtl="0" eaLnBrk="1" fontAlgn="auto" latinLnBrk="0" hangingPunct="1">
              <a:lnSpc>
                <a:spcPct val="100000"/>
              </a:lnSpc>
              <a:spcBef>
                <a:spcPts val="600"/>
              </a:spcBef>
              <a:spcAft>
                <a:spcPts val="0"/>
              </a:spcAft>
              <a:buClr>
                <a:srgbClr val="0BD0D9"/>
              </a:buClr>
              <a:buSzPts val="2470"/>
              <a:buFont typeface="Noto Sans Symbols"/>
              <a:buChar char="⚫"/>
              <a:tabLst/>
              <a:defRPr/>
            </a:pPr>
            <a:r>
              <a:rPr kumimoji="0" lang="en-US" sz="2600" b="0" i="0" u="none" strike="noStrike" kern="0" cap="none" spc="0" normalizeH="0" baseline="0" noProof="0">
                <a:ln>
                  <a:noFill/>
                </a:ln>
                <a:solidFill>
                  <a:srgbClr val="000000"/>
                </a:solidFill>
                <a:effectLst/>
                <a:uLnTx/>
                <a:uFillTx/>
                <a:latin typeface="Constantia"/>
                <a:ea typeface="Constantia"/>
                <a:cs typeface="Constantia"/>
                <a:sym typeface="Constantia"/>
              </a:rPr>
              <a:t>[...] — Matches any one of the characters between the brackets, which can include a hyphen-separated range of letters or numbers.</a:t>
            </a:r>
            <a:endParaRPr kumimoji="0" sz="2600" b="0" i="0" u="none" strike="noStrike" kern="0" cap="none" spc="0" normalizeH="0" baseline="0" noProof="0">
              <a:ln>
                <a:noFill/>
              </a:ln>
              <a:solidFill>
                <a:srgbClr val="000000"/>
              </a:solidFill>
              <a:effectLst/>
              <a:uLnTx/>
              <a:uFillTx/>
              <a:latin typeface="Constantia"/>
              <a:ea typeface="Constantia"/>
              <a:cs typeface="Constantia"/>
              <a:sym typeface="Constantia"/>
            </a:endParaRPr>
          </a:p>
          <a:p>
            <a:pPr marL="273050" marR="0" lvl="0" indent="-266700" algn="l" defTabSz="914400" rtl="0" eaLnBrk="1" fontAlgn="auto" latinLnBrk="0" hangingPunct="1">
              <a:lnSpc>
                <a:spcPct val="100000"/>
              </a:lnSpc>
              <a:spcBef>
                <a:spcPts val="600"/>
              </a:spcBef>
              <a:spcAft>
                <a:spcPts val="0"/>
              </a:spcAft>
              <a:buClr>
                <a:srgbClr val="0BD0D9"/>
              </a:buClr>
              <a:buSzPts val="2470"/>
              <a:buFont typeface="Noto Sans Symbols"/>
              <a:buChar char="⚫"/>
              <a:tabLst/>
              <a:defRPr/>
            </a:pPr>
            <a:r>
              <a:rPr kumimoji="0" lang="en-US" sz="2600" b="0" i="0" u="none" strike="noStrike" kern="0" cap="none" spc="0" normalizeH="0" baseline="0" noProof="0">
                <a:ln>
                  <a:noFill/>
                </a:ln>
                <a:solidFill>
                  <a:srgbClr val="000000"/>
                </a:solidFill>
                <a:effectLst/>
                <a:uLnTx/>
                <a:uFillTx/>
                <a:latin typeface="Constantia"/>
                <a:ea typeface="Constantia"/>
                <a:cs typeface="Constantia"/>
                <a:sym typeface="Constantia"/>
              </a:rPr>
              <a:t>* — Matches any number of characters.</a:t>
            </a:r>
            <a:endParaRPr kumimoji="0" sz="2600" b="0" i="0" u="none" strike="noStrike" kern="0" cap="none" spc="0" normalizeH="0" baseline="0" noProof="0">
              <a:ln>
                <a:noFill/>
              </a:ln>
              <a:solidFill>
                <a:srgbClr val="000000"/>
              </a:solidFill>
              <a:effectLst/>
              <a:uLnTx/>
              <a:uFillTx/>
              <a:latin typeface="Constantia"/>
              <a:ea typeface="Constantia"/>
              <a:cs typeface="Constantia"/>
              <a:sym typeface="Constantia"/>
            </a:endParaRPr>
          </a:p>
          <a:p>
            <a:pPr marL="273050" marR="0" lvl="0" indent="-266700" algn="l" defTabSz="914400" rtl="0" eaLnBrk="1" fontAlgn="auto" latinLnBrk="0" hangingPunct="1">
              <a:lnSpc>
                <a:spcPct val="100000"/>
              </a:lnSpc>
              <a:spcBef>
                <a:spcPts val="600"/>
              </a:spcBef>
              <a:spcAft>
                <a:spcPts val="0"/>
              </a:spcAft>
              <a:buClr>
                <a:srgbClr val="0BD0D9"/>
              </a:buClr>
              <a:buSzPts val="2470"/>
              <a:buFont typeface="Noto Sans Symbols"/>
              <a:buChar char="⚫"/>
              <a:tabLst/>
              <a:defRPr/>
            </a:pPr>
            <a:r>
              <a:rPr kumimoji="0" lang="en-US" sz="2600" b="0" i="0" u="none" strike="noStrike" kern="0" cap="none" spc="0" normalizeH="0" baseline="0" noProof="0">
                <a:ln>
                  <a:noFill/>
                </a:ln>
                <a:solidFill>
                  <a:srgbClr val="000000"/>
                </a:solidFill>
                <a:effectLst/>
                <a:uLnTx/>
                <a:uFillTx/>
                <a:latin typeface="Constantia"/>
                <a:ea typeface="Constantia"/>
                <a:cs typeface="Constantia"/>
                <a:sym typeface="Constantia"/>
              </a:rPr>
              <a:t>? — Matches any one character.</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pic>
        <p:nvPicPr>
          <p:cNvPr id="4" name="Picture 3">
            <a:extLst>
              <a:ext uri="{FF2B5EF4-FFF2-40B4-BE49-F238E27FC236}">
                <a16:creationId xmlns:a16="http://schemas.microsoft.com/office/drawing/2014/main" id="{97637761-A1D5-491D-A907-E7B1BB99D62A}"/>
              </a:ext>
            </a:extLst>
          </p:cNvPr>
          <p:cNvPicPr>
            <a:picLocks noChangeAspect="1"/>
          </p:cNvPicPr>
          <p:nvPr/>
        </p:nvPicPr>
        <p:blipFill>
          <a:blip r:embed="rId4"/>
          <a:stretch>
            <a:fillRect/>
          </a:stretch>
        </p:blipFill>
        <p:spPr>
          <a:xfrm>
            <a:off x="174317" y="100150"/>
            <a:ext cx="1314450" cy="8667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96"/>
        <p:cNvGrpSpPr/>
        <p:nvPr/>
      </p:nvGrpSpPr>
      <p:grpSpPr>
        <a:xfrm>
          <a:off x="0" y="0"/>
          <a:ext cx="0" cy="0"/>
          <a:chOff x="0" y="0"/>
          <a:chExt cx="0" cy="0"/>
        </a:xfrm>
      </p:grpSpPr>
      <p:sp>
        <p:nvSpPr>
          <p:cNvPr id="597" name="Google Shape;597;gce939cf3ae_0_322"/>
          <p:cNvSpPr txBox="1"/>
          <p:nvPr/>
        </p:nvSpPr>
        <p:spPr>
          <a:xfrm>
            <a:off x="609600" y="704850"/>
            <a:ext cx="10972800" cy="1143000"/>
          </a:xfrm>
          <a:prstGeom prst="rect">
            <a:avLst/>
          </a:prstGeom>
          <a:noFill/>
          <a:ln>
            <a:noFill/>
          </a:ln>
        </p:spPr>
        <p:txBody>
          <a:bodyPr spcFirstLastPara="1" wrap="square" lIns="0" tIns="46800" rIns="0" bIns="0" anchor="b" anchorCtr="0">
            <a:noAutofit/>
          </a:bodyPr>
          <a:lstStyle/>
          <a:p>
            <a:pPr marL="0" marR="0" lvl="0" indent="0" algn="l" defTabSz="914400" rtl="0" eaLnBrk="1" fontAlgn="auto" latinLnBrk="0" hangingPunct="1">
              <a:lnSpc>
                <a:spcPct val="100000"/>
              </a:lnSpc>
              <a:spcBef>
                <a:spcPts val="0"/>
              </a:spcBef>
              <a:spcAft>
                <a:spcPts val="0"/>
              </a:spcAft>
              <a:buClr>
                <a:srgbClr val="04617B"/>
              </a:buClr>
              <a:buSzPts val="5000"/>
              <a:buFont typeface="Calibri"/>
              <a:buNone/>
              <a:tabLst/>
              <a:defRPr/>
            </a:pPr>
            <a:r>
              <a:rPr kumimoji="0" lang="en-US" sz="5000" b="0" i="0" u="none" strike="noStrike" kern="0" cap="none" spc="0" normalizeH="0" baseline="0" noProof="0">
                <a:ln>
                  <a:noFill/>
                </a:ln>
                <a:solidFill>
                  <a:srgbClr val="04617B"/>
                </a:solidFill>
                <a:effectLst/>
                <a:uLnTx/>
                <a:uFillTx/>
                <a:latin typeface="Calibri"/>
                <a:ea typeface="Calibri"/>
                <a:cs typeface="Calibri"/>
                <a:sym typeface="Calibri"/>
              </a:rPr>
              <a:t>Using file-matching metacharacters</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598" name="Google Shape;598;gce939cf3ae_0_322"/>
          <p:cNvSpPr txBox="1"/>
          <p:nvPr/>
        </p:nvSpPr>
        <p:spPr>
          <a:xfrm>
            <a:off x="609600" y="1935149"/>
            <a:ext cx="10972800" cy="4789800"/>
          </a:xfrm>
          <a:prstGeom prst="rect">
            <a:avLst/>
          </a:prstGeom>
          <a:noFill/>
          <a:ln>
            <a:noFill/>
          </a:ln>
        </p:spPr>
        <p:txBody>
          <a:bodyPr spcFirstLastPara="1" wrap="square" lIns="90000" tIns="46800" rIns="90000" bIns="46800" anchor="t" anchorCtr="0">
            <a:noAutofit/>
          </a:bodyPr>
          <a:lstStyle/>
          <a:p>
            <a:pPr marL="273050" marR="0" lvl="0" indent="-266700" algn="l" defTabSz="914400" rtl="0" eaLnBrk="1" fontAlgn="auto" latinLnBrk="0" hangingPunct="1">
              <a:lnSpc>
                <a:spcPct val="100000"/>
              </a:lnSpc>
              <a:spcBef>
                <a:spcPts val="0"/>
              </a:spcBef>
              <a:spcAft>
                <a:spcPts val="0"/>
              </a:spcAft>
              <a:buClr>
                <a:srgbClr val="000000"/>
              </a:buClr>
              <a:buSzPts val="2600"/>
              <a:buFont typeface="Constantia"/>
              <a:buNone/>
              <a:tabLst/>
              <a:defRPr/>
            </a:pPr>
            <a:r>
              <a:rPr kumimoji="0" lang="en-US" sz="2600" b="0" i="0" u="none" strike="noStrike" kern="0" cap="none" spc="0" normalizeH="0" baseline="0" noProof="0">
                <a:ln>
                  <a:noFill/>
                </a:ln>
                <a:solidFill>
                  <a:srgbClr val="000000"/>
                </a:solidFill>
                <a:effectLst/>
                <a:uLnTx/>
                <a:uFillTx/>
                <a:latin typeface="Constantia"/>
                <a:ea typeface="Constantia"/>
                <a:cs typeface="Constantia"/>
                <a:sym typeface="Constantia"/>
              </a:rPr>
              <a:t>ls [flags] [file]</a:t>
            </a:r>
            <a:endParaRPr kumimoji="0" sz="2600" b="0" i="0" u="none" strike="noStrike" kern="0" cap="none" spc="0" normalizeH="0" baseline="0" noProof="0">
              <a:ln>
                <a:noFill/>
              </a:ln>
              <a:solidFill>
                <a:srgbClr val="000000"/>
              </a:solidFill>
              <a:effectLst/>
              <a:uLnTx/>
              <a:uFillTx/>
              <a:latin typeface="Constantia"/>
              <a:ea typeface="Constantia"/>
              <a:cs typeface="Constantia"/>
              <a:sym typeface="Constantia"/>
            </a:endParaRPr>
          </a:p>
          <a:p>
            <a:pPr marL="273050" marR="0" lvl="0" indent="-266700" algn="l" defTabSz="914400" rtl="0" eaLnBrk="1" fontAlgn="auto" latinLnBrk="0" hangingPunct="1">
              <a:lnSpc>
                <a:spcPct val="100000"/>
              </a:lnSpc>
              <a:spcBef>
                <a:spcPts val="0"/>
              </a:spcBef>
              <a:spcAft>
                <a:spcPts val="0"/>
              </a:spcAft>
              <a:buClr>
                <a:srgbClr val="000000"/>
              </a:buClr>
              <a:buSzPts val="2600"/>
              <a:buFont typeface="Constantia"/>
              <a:buNone/>
              <a:tabLst/>
              <a:defRPr/>
            </a:pPr>
            <a:endParaRPr kumimoji="0" sz="2600" b="0" i="0" u="none" strike="noStrike" kern="0" cap="none" spc="0" normalizeH="0" baseline="0" noProof="0">
              <a:ln>
                <a:noFill/>
              </a:ln>
              <a:solidFill>
                <a:srgbClr val="000000"/>
              </a:solidFill>
              <a:effectLst/>
              <a:uLnTx/>
              <a:uFillTx/>
              <a:latin typeface="Constantia"/>
              <a:ea typeface="Constantia"/>
              <a:cs typeface="Constantia"/>
              <a:sym typeface="Constantia"/>
            </a:endParaRPr>
          </a:p>
          <a:p>
            <a:pPr marL="273050" marR="0" lvl="0" indent="-266700" algn="l" defTabSz="914400" rtl="0" eaLnBrk="1" fontAlgn="auto" latinLnBrk="0" hangingPunct="1">
              <a:lnSpc>
                <a:spcPct val="100000"/>
              </a:lnSpc>
              <a:spcBef>
                <a:spcPts val="600"/>
              </a:spcBef>
              <a:spcAft>
                <a:spcPts val="0"/>
              </a:spcAft>
              <a:buClr>
                <a:srgbClr val="0BD0D9"/>
              </a:buClr>
              <a:buSzPts val="2470"/>
              <a:buFont typeface="Noto Sans Symbols"/>
              <a:buChar char="⚫"/>
              <a:tabLst/>
              <a:defRPr/>
            </a:pPr>
            <a:r>
              <a:rPr kumimoji="0" lang="en-US" sz="2600" b="0" i="0" u="none" strike="noStrike" kern="0" cap="none" spc="0" normalizeH="0" baseline="0" noProof="0">
                <a:ln>
                  <a:noFill/>
                </a:ln>
                <a:solidFill>
                  <a:srgbClr val="000000"/>
                </a:solidFill>
                <a:effectLst/>
                <a:uLnTx/>
                <a:uFillTx/>
                <a:latin typeface="Constantia"/>
                <a:ea typeface="Constantia"/>
                <a:cs typeface="Constantia"/>
                <a:sym typeface="Constantia"/>
              </a:rPr>
              <a:t>$ </a:t>
            </a:r>
            <a:r>
              <a:rPr kumimoji="0" lang="en-US" sz="2600" b="0" i="0" u="none" strike="noStrike" kern="0" cap="none" spc="0" normalizeH="0" baseline="0" noProof="0">
                <a:ln>
                  <a:noFill/>
                </a:ln>
                <a:solidFill>
                  <a:srgbClr val="FF0000"/>
                </a:solidFill>
                <a:effectLst/>
                <a:uLnTx/>
                <a:uFillTx/>
                <a:latin typeface="Constantia"/>
                <a:ea typeface="Constantia"/>
                <a:cs typeface="Constantia"/>
                <a:sym typeface="Constantia"/>
              </a:rPr>
              <a:t>touch</a:t>
            </a:r>
            <a:r>
              <a:rPr kumimoji="0" lang="en-US" sz="2600" b="0" i="0" u="none" strike="noStrike" kern="0" cap="none" spc="0" normalizeH="0" baseline="0" noProof="0">
                <a:ln>
                  <a:noFill/>
                </a:ln>
                <a:solidFill>
                  <a:srgbClr val="000000"/>
                </a:solidFill>
                <a:effectLst/>
                <a:uLnTx/>
                <a:uFillTx/>
                <a:latin typeface="Constantia"/>
                <a:ea typeface="Constantia"/>
                <a:cs typeface="Constantia"/>
                <a:sym typeface="Constantia"/>
              </a:rPr>
              <a:t> apple banana grape grapefruit watermelon създадохме тези файлове</a:t>
            </a:r>
            <a:endParaRPr kumimoji="0" sz="2600" b="0" i="0" u="none" strike="noStrike" kern="0" cap="none" spc="0" normalizeH="0" baseline="0" noProof="0">
              <a:ln>
                <a:noFill/>
              </a:ln>
              <a:solidFill>
                <a:srgbClr val="000000"/>
              </a:solidFill>
              <a:effectLst/>
              <a:uLnTx/>
              <a:uFillTx/>
              <a:latin typeface="Constantia"/>
              <a:ea typeface="Constantia"/>
              <a:cs typeface="Constantia"/>
              <a:sym typeface="Constantia"/>
            </a:endParaRPr>
          </a:p>
          <a:p>
            <a:pPr marL="0" marR="0" lvl="0" indent="0" algn="l" defTabSz="914400" rtl="0" eaLnBrk="1" fontAlgn="auto" latinLnBrk="0" hangingPunct="1">
              <a:lnSpc>
                <a:spcPct val="100000"/>
              </a:lnSpc>
              <a:spcBef>
                <a:spcPts val="600"/>
              </a:spcBef>
              <a:spcAft>
                <a:spcPts val="0"/>
              </a:spcAft>
              <a:buClr>
                <a:srgbClr val="000000"/>
              </a:buClr>
              <a:buSzTx/>
              <a:buFont typeface="Arial"/>
              <a:buNone/>
              <a:tabLst/>
              <a:defRPr/>
            </a:pPr>
            <a:r>
              <a:rPr kumimoji="0" lang="en-US" sz="2600" b="0" i="0" u="none" strike="noStrike" kern="0" cap="none" spc="0" normalizeH="0" baseline="0" noProof="0">
                <a:ln>
                  <a:noFill/>
                </a:ln>
                <a:solidFill>
                  <a:srgbClr val="FF0000"/>
                </a:solidFill>
                <a:effectLst/>
                <a:uLnTx/>
                <a:uFillTx/>
                <a:latin typeface="Constantia"/>
                <a:ea typeface="Constantia"/>
                <a:cs typeface="Constantia"/>
                <a:sym typeface="Constantia"/>
              </a:rPr>
              <a:t>$ ls a*</a:t>
            </a:r>
            <a:endParaRPr kumimoji="0" sz="2600" b="0" i="0" u="none" strike="noStrike" kern="0" cap="none" spc="0" normalizeH="0" baseline="0" noProof="0">
              <a:ln>
                <a:noFill/>
              </a:ln>
              <a:solidFill>
                <a:srgbClr val="FF0000"/>
              </a:solidFill>
              <a:effectLst/>
              <a:uLnTx/>
              <a:uFillTx/>
              <a:latin typeface="Constantia"/>
              <a:ea typeface="Constantia"/>
              <a:cs typeface="Constantia"/>
              <a:sym typeface="Constantia"/>
            </a:endParaRPr>
          </a:p>
          <a:p>
            <a:pPr marL="0" marR="0" lvl="0" indent="0" algn="l" defTabSz="914400" rtl="0" eaLnBrk="1" fontAlgn="auto" latinLnBrk="0" hangingPunct="1">
              <a:lnSpc>
                <a:spcPct val="100000"/>
              </a:lnSpc>
              <a:spcBef>
                <a:spcPts val="600"/>
              </a:spcBef>
              <a:spcAft>
                <a:spcPts val="0"/>
              </a:spcAft>
              <a:buClr>
                <a:srgbClr val="000000"/>
              </a:buClr>
              <a:buSzTx/>
              <a:buFont typeface="Arial"/>
              <a:buNone/>
              <a:tabLst/>
              <a:defRPr/>
            </a:pPr>
            <a:r>
              <a:rPr kumimoji="0" lang="en-US" sz="2600" b="0" i="0" u="none" strike="noStrike" kern="0" cap="none" spc="0" normalizeH="0" baseline="0" noProof="0">
                <a:ln>
                  <a:noFill/>
                </a:ln>
                <a:solidFill>
                  <a:srgbClr val="000000"/>
                </a:solidFill>
                <a:effectLst/>
                <a:uLnTx/>
                <a:uFillTx/>
                <a:latin typeface="Constantia"/>
                <a:ea typeface="Constantia"/>
                <a:cs typeface="Constantia"/>
                <a:sym typeface="Constantia"/>
              </a:rPr>
              <a:t>apple</a:t>
            </a:r>
            <a:endParaRPr kumimoji="0" sz="2600" b="0" i="0" u="none" strike="noStrike" kern="0" cap="none" spc="0" normalizeH="0" baseline="0" noProof="0">
              <a:ln>
                <a:noFill/>
              </a:ln>
              <a:solidFill>
                <a:srgbClr val="000000"/>
              </a:solidFill>
              <a:effectLst/>
              <a:uLnTx/>
              <a:uFillTx/>
              <a:latin typeface="Constantia"/>
              <a:ea typeface="Constantia"/>
              <a:cs typeface="Constantia"/>
              <a:sym typeface="Constantia"/>
            </a:endParaRPr>
          </a:p>
          <a:p>
            <a:pPr marL="457200" marR="0" lvl="0" indent="-393700" algn="l" defTabSz="914400" rtl="0" eaLnBrk="1" fontAlgn="auto" latinLnBrk="0" hangingPunct="1">
              <a:lnSpc>
                <a:spcPct val="100000"/>
              </a:lnSpc>
              <a:spcBef>
                <a:spcPts val="600"/>
              </a:spcBef>
              <a:spcAft>
                <a:spcPts val="0"/>
              </a:spcAft>
              <a:buClr>
                <a:srgbClr val="000000"/>
              </a:buClr>
              <a:buSzPts val="2600"/>
              <a:buFont typeface="Constantia"/>
              <a:buChar char="●"/>
              <a:tabLst/>
              <a:defRPr/>
            </a:pPr>
            <a:r>
              <a:rPr kumimoji="0" lang="en-US" sz="2600" b="0" i="0" u="none" strike="noStrike" kern="0" cap="none" spc="0" normalizeH="0" baseline="0" noProof="0">
                <a:ln>
                  <a:noFill/>
                </a:ln>
                <a:solidFill>
                  <a:srgbClr val="000000"/>
                </a:solidFill>
                <a:effectLst/>
                <a:uLnTx/>
                <a:uFillTx/>
                <a:latin typeface="Constantia"/>
                <a:ea typeface="Constantia"/>
                <a:cs typeface="Constantia"/>
                <a:sym typeface="Constantia"/>
              </a:rPr>
              <a:t> ни връща файла apple</a:t>
            </a:r>
            <a:endParaRPr kumimoji="0" sz="2600" b="0" i="0" u="none" strike="noStrike" kern="0" cap="none" spc="0" normalizeH="0" baseline="0" noProof="0">
              <a:ln>
                <a:noFill/>
              </a:ln>
              <a:solidFill>
                <a:srgbClr val="000000"/>
              </a:solidFill>
              <a:effectLst/>
              <a:uLnTx/>
              <a:uFillTx/>
              <a:latin typeface="Constantia"/>
              <a:ea typeface="Constantia"/>
              <a:cs typeface="Constantia"/>
              <a:sym typeface="Constantia"/>
            </a:endParaRPr>
          </a:p>
          <a:p>
            <a:pPr marL="0" marR="0" lvl="0" indent="0" algn="l" defTabSz="914400" rtl="0" eaLnBrk="1" fontAlgn="auto" latinLnBrk="0" hangingPunct="1">
              <a:lnSpc>
                <a:spcPct val="100000"/>
              </a:lnSpc>
              <a:spcBef>
                <a:spcPts val="600"/>
              </a:spcBef>
              <a:spcAft>
                <a:spcPts val="0"/>
              </a:spcAft>
              <a:buClr>
                <a:srgbClr val="000000"/>
              </a:buClr>
              <a:buSzTx/>
              <a:buFont typeface="Arial"/>
              <a:buNone/>
              <a:tabLst/>
              <a:defRPr/>
            </a:pPr>
            <a:r>
              <a:rPr kumimoji="0" lang="en-US" sz="2600" b="0" i="0" u="none" strike="noStrike" kern="0" cap="none" spc="0" normalizeH="0" baseline="0" noProof="0">
                <a:ln>
                  <a:noFill/>
                </a:ln>
                <a:solidFill>
                  <a:srgbClr val="FF0000"/>
                </a:solidFill>
                <a:effectLst/>
                <a:uLnTx/>
                <a:uFillTx/>
                <a:latin typeface="Constantia"/>
                <a:ea typeface="Constantia"/>
                <a:cs typeface="Constantia"/>
                <a:sym typeface="Constantia"/>
              </a:rPr>
              <a:t>$ ls g*</a:t>
            </a:r>
            <a:endParaRPr kumimoji="0" sz="2600" b="0" i="0" u="none" strike="noStrike" kern="0" cap="none" spc="0" normalizeH="0" baseline="0" noProof="0">
              <a:ln>
                <a:noFill/>
              </a:ln>
              <a:solidFill>
                <a:srgbClr val="FF0000"/>
              </a:solidFill>
              <a:effectLst/>
              <a:uLnTx/>
              <a:uFillTx/>
              <a:latin typeface="Constantia"/>
              <a:ea typeface="Constantia"/>
              <a:cs typeface="Constantia"/>
              <a:sym typeface="Constantia"/>
            </a:endParaRPr>
          </a:p>
          <a:p>
            <a:pPr marL="0" marR="0" lvl="0" indent="0" algn="l" defTabSz="914400" rtl="0" eaLnBrk="1" fontAlgn="auto" latinLnBrk="0" hangingPunct="1">
              <a:lnSpc>
                <a:spcPct val="100000"/>
              </a:lnSpc>
              <a:spcBef>
                <a:spcPts val="600"/>
              </a:spcBef>
              <a:spcAft>
                <a:spcPts val="0"/>
              </a:spcAft>
              <a:buClr>
                <a:srgbClr val="000000"/>
              </a:buClr>
              <a:buSzTx/>
              <a:buFont typeface="Arial"/>
              <a:buNone/>
              <a:tabLst/>
              <a:defRPr/>
            </a:pPr>
            <a:r>
              <a:rPr kumimoji="0" lang="en-US" sz="2600" b="0" i="0" u="none" strike="noStrike" kern="0" cap="none" spc="0" normalizeH="0" baseline="0" noProof="0">
                <a:ln>
                  <a:noFill/>
                </a:ln>
                <a:solidFill>
                  <a:srgbClr val="000000"/>
                </a:solidFill>
                <a:effectLst/>
                <a:uLnTx/>
                <a:uFillTx/>
                <a:latin typeface="Constantia"/>
                <a:ea typeface="Constantia"/>
                <a:cs typeface="Constantia"/>
                <a:sym typeface="Constantia"/>
              </a:rPr>
              <a:t>grape  grapefruit</a:t>
            </a:r>
            <a:endParaRPr kumimoji="0" sz="2600" b="0" i="0" u="none" strike="noStrike" kern="0" cap="none" spc="0" normalizeH="0" baseline="0" noProof="0">
              <a:ln>
                <a:noFill/>
              </a:ln>
              <a:solidFill>
                <a:srgbClr val="000000"/>
              </a:solidFill>
              <a:effectLst/>
              <a:uLnTx/>
              <a:uFillTx/>
              <a:latin typeface="Constantia"/>
              <a:ea typeface="Constantia"/>
              <a:cs typeface="Constantia"/>
              <a:sym typeface="Constantia"/>
            </a:endParaRPr>
          </a:p>
          <a:p>
            <a:pPr marL="273050" marR="0" lvl="0" indent="-262255" algn="l" defTabSz="914400" rtl="0" eaLnBrk="1" fontAlgn="auto" latinLnBrk="0" hangingPunct="1">
              <a:lnSpc>
                <a:spcPct val="100000"/>
              </a:lnSpc>
              <a:spcBef>
                <a:spcPts val="600"/>
              </a:spcBef>
              <a:spcAft>
                <a:spcPts val="0"/>
              </a:spcAft>
              <a:buClr>
                <a:srgbClr val="0BD0D9"/>
              </a:buClr>
              <a:buSzPts val="2400"/>
              <a:buFont typeface="Noto Sans Symbols"/>
              <a:buChar char="⚫"/>
              <a:tabLst/>
              <a:defRPr/>
            </a:pPr>
            <a:r>
              <a:rPr kumimoji="0" lang="en-US" sz="2400" b="0" i="0" u="none" strike="noStrike" kern="0" cap="none" spc="0" normalizeH="0" baseline="0" noProof="0">
                <a:ln>
                  <a:noFill/>
                </a:ln>
                <a:solidFill>
                  <a:srgbClr val="000000"/>
                </a:solidFill>
                <a:effectLst/>
                <a:uLnTx/>
                <a:uFillTx/>
                <a:latin typeface="Arial"/>
                <a:cs typeface="Arial"/>
                <a:sym typeface="Arial"/>
              </a:rPr>
              <a:t>ни връща файловете </a:t>
            </a:r>
            <a:r>
              <a:rPr kumimoji="0" lang="en-US" sz="2600" b="0" i="0" u="none" strike="noStrike" kern="0" cap="none" spc="0" normalizeH="0" baseline="0" noProof="0">
                <a:ln>
                  <a:noFill/>
                </a:ln>
                <a:solidFill>
                  <a:srgbClr val="000000"/>
                </a:solidFill>
                <a:effectLst/>
                <a:uLnTx/>
                <a:uFillTx/>
                <a:latin typeface="Constantia"/>
                <a:ea typeface="Constantia"/>
                <a:cs typeface="Constantia"/>
                <a:sym typeface="Constantia"/>
              </a:rPr>
              <a:t>grape  grapefruit</a:t>
            </a:r>
            <a:endParaRPr kumimoji="0" sz="2400" b="0" i="0" u="none" strike="noStrike" kern="0" cap="none" spc="0" normalizeH="0" baseline="0" noProof="0">
              <a:ln>
                <a:noFill/>
              </a:ln>
              <a:solidFill>
                <a:srgbClr val="000000"/>
              </a:solidFill>
              <a:effectLst/>
              <a:uLnTx/>
              <a:uFillTx/>
              <a:latin typeface="Arial"/>
              <a:ea typeface="Arial"/>
              <a:cs typeface="Arial"/>
              <a:sym typeface="Arial"/>
            </a:endParaRPr>
          </a:p>
        </p:txBody>
      </p:sp>
      <p:pic>
        <p:nvPicPr>
          <p:cNvPr id="4" name="Picture 3">
            <a:extLst>
              <a:ext uri="{FF2B5EF4-FFF2-40B4-BE49-F238E27FC236}">
                <a16:creationId xmlns:a16="http://schemas.microsoft.com/office/drawing/2014/main" id="{090BC77F-2FA2-43A2-8717-4E1501C90D26}"/>
              </a:ext>
            </a:extLst>
          </p:cNvPr>
          <p:cNvPicPr>
            <a:picLocks noChangeAspect="1"/>
          </p:cNvPicPr>
          <p:nvPr/>
        </p:nvPicPr>
        <p:blipFill>
          <a:blip r:embed="rId4"/>
          <a:stretch>
            <a:fillRect/>
          </a:stretch>
        </p:blipFill>
        <p:spPr>
          <a:xfrm>
            <a:off x="174317" y="100150"/>
            <a:ext cx="1314450" cy="8667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3076</Words>
  <Application>Microsoft Office PowerPoint</Application>
  <PresentationFormat>Widescreen</PresentationFormat>
  <Paragraphs>332</Paragraphs>
  <Slides>47</Slides>
  <Notes>47</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47</vt:i4>
      </vt:variant>
    </vt:vector>
  </HeadingPairs>
  <TitlesOfParts>
    <vt:vector size="57" baseType="lpstr">
      <vt:lpstr>Arial</vt:lpstr>
      <vt:lpstr>Calibri</vt:lpstr>
      <vt:lpstr>Calibri Light</vt:lpstr>
      <vt:lpstr>Constantia</vt:lpstr>
      <vt:lpstr>Noto Sans Symbols</vt:lpstr>
      <vt:lpstr>Rockwell</vt:lpstr>
      <vt:lpstr>Times New Roman</vt:lpstr>
      <vt:lpstr>Office Theme</vt:lpstr>
      <vt:lpstr>1_Office Theme</vt:lpstr>
      <vt:lpstr>2_Office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Ivanka Cvetkova</dc:creator>
  <cp:lastModifiedBy>Ivanka Cvetkova</cp:lastModifiedBy>
  <cp:revision>1</cp:revision>
  <dcterms:created xsi:type="dcterms:W3CDTF">2021-05-07T12:25:23Z</dcterms:created>
  <dcterms:modified xsi:type="dcterms:W3CDTF">2021-05-07T12:28:28Z</dcterms:modified>
</cp:coreProperties>
</file>