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301" r:id="rId2"/>
    <p:sldId id="286" r:id="rId3"/>
    <p:sldId id="287" r:id="rId4"/>
    <p:sldId id="297" r:id="rId5"/>
    <p:sldId id="288" r:id="rId6"/>
    <p:sldId id="289" r:id="rId7"/>
    <p:sldId id="290" r:id="rId8"/>
    <p:sldId id="291" r:id="rId9"/>
    <p:sldId id="285" r:id="rId10"/>
    <p:sldId id="283" r:id="rId11"/>
    <p:sldId id="284" r:id="rId12"/>
    <p:sldId id="268" r:id="rId13"/>
    <p:sldId id="257" r:id="rId14"/>
    <p:sldId id="258" r:id="rId15"/>
    <p:sldId id="267" r:id="rId16"/>
    <p:sldId id="266" r:id="rId17"/>
    <p:sldId id="259" r:id="rId18"/>
    <p:sldId id="260" r:id="rId19"/>
    <p:sldId id="262" r:id="rId20"/>
    <p:sldId id="263" r:id="rId21"/>
    <p:sldId id="265"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92" r:id="rId37"/>
    <p:sldId id="293" r:id="rId38"/>
    <p:sldId id="294" r:id="rId39"/>
    <p:sldId id="295" r:id="rId40"/>
    <p:sldId id="298" r:id="rId41"/>
    <p:sldId id="299" r:id="rId42"/>
    <p:sldId id="296"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718" autoAdjust="0"/>
  </p:normalViewPr>
  <p:slideViewPr>
    <p:cSldViewPr snapToGrid="0" showGuides="1">
      <p:cViewPr>
        <p:scale>
          <a:sx n="106" d="100"/>
          <a:sy n="106" d="100"/>
        </p:scale>
        <p:origin x="732"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FE1CAF-6B69-4381-91C2-2AE96A361B1F}" type="datetimeFigureOut">
              <a:rPr lang="en-IN" smtClean="0"/>
              <a:t>19-06-2024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265802-6691-4E9B-A7B9-996AAC6DA4F4}" type="slidenum">
              <a:rPr lang="en-IN" smtClean="0"/>
              <a:t>‹#›</a:t>
            </a:fld>
            <a:endParaRPr lang="en-IN"/>
          </a:p>
        </p:txBody>
      </p:sp>
    </p:spTree>
    <p:extLst>
      <p:ext uri="{BB962C8B-B14F-4D97-AF65-F5344CB8AC3E}">
        <p14:creationId xmlns:p14="http://schemas.microsoft.com/office/powerpoint/2010/main" val="2752968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552934-C063-4F93-9188-2CCDA9E1909C}" type="datetimeFigureOut">
              <a:rPr lang="en-IN" smtClean="0"/>
              <a:t>19-06-2024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16D80A-3694-4712-B193-570315E62C13}" type="slidenum">
              <a:rPr lang="en-IN" smtClean="0"/>
              <a:t>‹#›</a:t>
            </a:fld>
            <a:endParaRPr lang="en-IN"/>
          </a:p>
        </p:txBody>
      </p:sp>
    </p:spTree>
    <p:extLst>
      <p:ext uri="{BB962C8B-B14F-4D97-AF65-F5344CB8AC3E}">
        <p14:creationId xmlns:p14="http://schemas.microsoft.com/office/powerpoint/2010/main" val="2110563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552934-C063-4F93-9188-2CCDA9E1909C}" type="datetimeFigureOut">
              <a:rPr lang="en-IN" smtClean="0"/>
              <a:t>19-06-2024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16D80A-3694-4712-B193-570315E62C13}" type="slidenum">
              <a:rPr lang="en-IN" smtClean="0"/>
              <a:t>‹#›</a:t>
            </a:fld>
            <a:endParaRPr lang="en-IN"/>
          </a:p>
        </p:txBody>
      </p:sp>
    </p:spTree>
    <p:extLst>
      <p:ext uri="{BB962C8B-B14F-4D97-AF65-F5344CB8AC3E}">
        <p14:creationId xmlns:p14="http://schemas.microsoft.com/office/powerpoint/2010/main" val="2601056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552934-C063-4F93-9188-2CCDA9E1909C}" type="datetimeFigureOut">
              <a:rPr lang="en-IN" smtClean="0"/>
              <a:t>19-06-2024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16D80A-3694-4712-B193-570315E62C13}" type="slidenum">
              <a:rPr lang="en-IN" smtClean="0"/>
              <a:t>‹#›</a:t>
            </a:fld>
            <a:endParaRPr lang="en-IN"/>
          </a:p>
        </p:txBody>
      </p:sp>
    </p:spTree>
    <p:extLst>
      <p:ext uri="{BB962C8B-B14F-4D97-AF65-F5344CB8AC3E}">
        <p14:creationId xmlns:p14="http://schemas.microsoft.com/office/powerpoint/2010/main" val="3283143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552934-C063-4F93-9188-2CCDA9E1909C}" type="datetimeFigureOut">
              <a:rPr lang="en-IN" smtClean="0"/>
              <a:t>19-06-2024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16D80A-3694-4712-B193-570315E62C13}" type="slidenum">
              <a:rPr lang="en-IN" smtClean="0"/>
              <a:t>‹#›</a:t>
            </a:fld>
            <a:endParaRPr lang="en-IN"/>
          </a:p>
        </p:txBody>
      </p:sp>
    </p:spTree>
    <p:extLst>
      <p:ext uri="{BB962C8B-B14F-4D97-AF65-F5344CB8AC3E}">
        <p14:creationId xmlns:p14="http://schemas.microsoft.com/office/powerpoint/2010/main" val="763887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4552934-C063-4F93-9188-2CCDA9E1909C}" type="datetimeFigureOut">
              <a:rPr lang="en-IN" smtClean="0"/>
              <a:t>19-06-2024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16D80A-3694-4712-B193-570315E62C13}" type="slidenum">
              <a:rPr lang="en-IN" smtClean="0"/>
              <a:t>‹#›</a:t>
            </a:fld>
            <a:endParaRPr lang="en-IN"/>
          </a:p>
        </p:txBody>
      </p:sp>
    </p:spTree>
    <p:extLst>
      <p:ext uri="{BB962C8B-B14F-4D97-AF65-F5344CB8AC3E}">
        <p14:creationId xmlns:p14="http://schemas.microsoft.com/office/powerpoint/2010/main" val="4191804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4552934-C063-4F93-9188-2CCDA9E1909C}" type="datetimeFigureOut">
              <a:rPr lang="en-IN" smtClean="0"/>
              <a:t>19-06-2024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16D80A-3694-4712-B193-570315E62C13}" type="slidenum">
              <a:rPr lang="en-IN" smtClean="0"/>
              <a:t>‹#›</a:t>
            </a:fld>
            <a:endParaRPr lang="en-IN"/>
          </a:p>
        </p:txBody>
      </p:sp>
    </p:spTree>
    <p:extLst>
      <p:ext uri="{BB962C8B-B14F-4D97-AF65-F5344CB8AC3E}">
        <p14:creationId xmlns:p14="http://schemas.microsoft.com/office/powerpoint/2010/main" val="1066089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4552934-C063-4F93-9188-2CCDA9E1909C}" type="datetimeFigureOut">
              <a:rPr lang="en-IN" smtClean="0"/>
              <a:t>19-06-2024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916D80A-3694-4712-B193-570315E62C13}" type="slidenum">
              <a:rPr lang="en-IN" smtClean="0"/>
              <a:t>‹#›</a:t>
            </a:fld>
            <a:endParaRPr lang="en-IN"/>
          </a:p>
        </p:txBody>
      </p:sp>
    </p:spTree>
    <p:extLst>
      <p:ext uri="{BB962C8B-B14F-4D97-AF65-F5344CB8AC3E}">
        <p14:creationId xmlns:p14="http://schemas.microsoft.com/office/powerpoint/2010/main" val="3803151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4552934-C063-4F93-9188-2CCDA9E1909C}" type="datetimeFigureOut">
              <a:rPr lang="en-IN" smtClean="0"/>
              <a:t>19-06-2024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916D80A-3694-4712-B193-570315E62C13}" type="slidenum">
              <a:rPr lang="en-IN" smtClean="0"/>
              <a:t>‹#›</a:t>
            </a:fld>
            <a:endParaRPr lang="en-IN"/>
          </a:p>
        </p:txBody>
      </p:sp>
    </p:spTree>
    <p:extLst>
      <p:ext uri="{BB962C8B-B14F-4D97-AF65-F5344CB8AC3E}">
        <p14:creationId xmlns:p14="http://schemas.microsoft.com/office/powerpoint/2010/main" val="3300308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52934-C063-4F93-9188-2CCDA9E1909C}" type="datetimeFigureOut">
              <a:rPr lang="en-IN" smtClean="0"/>
              <a:t>19-06-2024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916D80A-3694-4712-B193-570315E62C13}" type="slidenum">
              <a:rPr lang="en-IN" smtClean="0"/>
              <a:t>‹#›</a:t>
            </a:fld>
            <a:endParaRPr lang="en-IN"/>
          </a:p>
        </p:txBody>
      </p:sp>
    </p:spTree>
    <p:extLst>
      <p:ext uri="{BB962C8B-B14F-4D97-AF65-F5344CB8AC3E}">
        <p14:creationId xmlns:p14="http://schemas.microsoft.com/office/powerpoint/2010/main" val="3493580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4552934-C063-4F93-9188-2CCDA9E1909C}" type="datetimeFigureOut">
              <a:rPr lang="en-IN" smtClean="0"/>
              <a:t>19-06-2024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16D80A-3694-4712-B193-570315E62C13}" type="slidenum">
              <a:rPr lang="en-IN" smtClean="0"/>
              <a:t>‹#›</a:t>
            </a:fld>
            <a:endParaRPr lang="en-IN"/>
          </a:p>
        </p:txBody>
      </p:sp>
    </p:spTree>
    <p:extLst>
      <p:ext uri="{BB962C8B-B14F-4D97-AF65-F5344CB8AC3E}">
        <p14:creationId xmlns:p14="http://schemas.microsoft.com/office/powerpoint/2010/main" val="3563517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4552934-C063-4F93-9188-2CCDA9E1909C}" type="datetimeFigureOut">
              <a:rPr lang="en-IN" smtClean="0"/>
              <a:t>19-06-2024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16D80A-3694-4712-B193-570315E62C13}" type="slidenum">
              <a:rPr lang="en-IN" smtClean="0"/>
              <a:t>‹#›</a:t>
            </a:fld>
            <a:endParaRPr lang="en-IN"/>
          </a:p>
        </p:txBody>
      </p:sp>
    </p:spTree>
    <p:extLst>
      <p:ext uri="{BB962C8B-B14F-4D97-AF65-F5344CB8AC3E}">
        <p14:creationId xmlns:p14="http://schemas.microsoft.com/office/powerpoint/2010/main" val="1906910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52934-C063-4F93-9188-2CCDA9E1909C}" type="datetimeFigureOut">
              <a:rPr lang="en-IN" smtClean="0"/>
              <a:t>19-06-2024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16D80A-3694-4712-B193-570315E62C13}" type="slidenum">
              <a:rPr lang="en-IN" smtClean="0"/>
              <a:t>‹#›</a:t>
            </a:fld>
            <a:endParaRPr lang="en-IN"/>
          </a:p>
        </p:txBody>
      </p:sp>
    </p:spTree>
    <p:extLst>
      <p:ext uri="{BB962C8B-B14F-4D97-AF65-F5344CB8AC3E}">
        <p14:creationId xmlns:p14="http://schemas.microsoft.com/office/powerpoint/2010/main" val="395279127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90" y="0"/>
            <a:ext cx="12357980" cy="1277015"/>
          </a:xfrm>
        </p:spPr>
        <p:txBody>
          <a:bodyPr>
            <a:normAutofit fontScale="90000"/>
          </a:bodyPr>
          <a:lstStyle/>
          <a:p>
            <a:r>
              <a:rPr lang="en-US" dirty="0" smtClean="0">
                <a:latin typeface="Copperplate Gothic Light" panose="020E0507020206020404" pitchFamily="34" charset="0"/>
              </a:rPr>
              <a:t>Predicting Diabetes Using Machine Learning</a:t>
            </a:r>
            <a:endParaRPr lang="en-IN" dirty="0">
              <a:latin typeface="Copperplate Gothic Light" panose="020E05070202060204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018506"/>
            <a:ext cx="12192000" cy="4839494"/>
          </a:xfrm>
        </p:spPr>
      </p:pic>
    </p:spTree>
    <p:extLst>
      <p:ext uri="{BB962C8B-B14F-4D97-AF65-F5344CB8AC3E}">
        <p14:creationId xmlns:p14="http://schemas.microsoft.com/office/powerpoint/2010/main" val="26106290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793290" y="4022194"/>
            <a:ext cx="8247356" cy="2614473"/>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3" name="Rectangle 2"/>
          <p:cNvSpPr/>
          <p:nvPr/>
        </p:nvSpPr>
        <p:spPr>
          <a:xfrm>
            <a:off x="91735" y="328875"/>
            <a:ext cx="12029243" cy="3693319"/>
          </a:xfrm>
          <a:prstGeom prst="rect">
            <a:avLst/>
          </a:prstGeom>
        </p:spPr>
        <p:txBody>
          <a:bodyPr wrap="square">
            <a:spAutoFit/>
          </a:bodyPr>
          <a:lstStyle/>
          <a:p>
            <a:r>
              <a:rPr lang="en-US" b="1" dirty="0" smtClean="0"/>
              <a:t>Import Pandas as pd </a:t>
            </a:r>
            <a:r>
              <a:rPr lang="en-US" dirty="0" smtClean="0"/>
              <a:t>: Pandas </a:t>
            </a:r>
            <a:r>
              <a:rPr lang="en-US" dirty="0"/>
              <a:t>is a powerful and flexible data manipulation and analysis library for Python. It provides data structures like </a:t>
            </a:r>
            <a:r>
              <a:rPr lang="en-US" dirty="0" smtClean="0"/>
              <a:t>Data Frames </a:t>
            </a:r>
            <a:r>
              <a:rPr lang="en-US" dirty="0"/>
              <a:t>and Series, which are essential for handling structured data (like tables in a database or Excel spreadsheets</a:t>
            </a:r>
            <a:r>
              <a:rPr lang="en-US" dirty="0" smtClean="0"/>
              <a:t>).</a:t>
            </a:r>
          </a:p>
          <a:p>
            <a:endParaRPr lang="en-US" dirty="0" smtClean="0"/>
          </a:p>
          <a:p>
            <a:r>
              <a:rPr lang="en-US" b="1" dirty="0" smtClean="0"/>
              <a:t>Import Numpy as np </a:t>
            </a:r>
            <a:r>
              <a:rPr lang="en-US" dirty="0"/>
              <a:t>:  NumPy is a core library for numerical and scientific computing in Python. It provides support for arrays, matrices, and many mathematical functions to operate on these data structures</a:t>
            </a:r>
            <a:r>
              <a:rPr lang="en-US" dirty="0" smtClean="0"/>
              <a:t>.</a:t>
            </a:r>
          </a:p>
          <a:p>
            <a:endParaRPr lang="en-US" dirty="0"/>
          </a:p>
          <a:p>
            <a:r>
              <a:rPr lang="en-US" dirty="0" smtClean="0"/>
              <a:t> </a:t>
            </a:r>
            <a:r>
              <a:rPr lang="en-US" b="1" dirty="0" smtClean="0"/>
              <a:t>Import Seaborn as sns</a:t>
            </a:r>
            <a:r>
              <a:rPr lang="en-US" b="1" dirty="0"/>
              <a:t> </a:t>
            </a:r>
            <a:r>
              <a:rPr lang="en-US" dirty="0"/>
              <a:t>: Seaborn is a statistical data visualization library built on top of Matplotlib. It provides a high-level interface for drawing attractive and informative statistical graphics</a:t>
            </a:r>
            <a:r>
              <a:rPr lang="en-US" dirty="0" smtClean="0"/>
              <a:t>.</a:t>
            </a:r>
            <a:r>
              <a:rPr lang="en-IN" dirty="0"/>
              <a:t> </a:t>
            </a:r>
            <a:endParaRPr lang="en-IN" dirty="0" smtClean="0"/>
          </a:p>
          <a:p>
            <a:endParaRPr lang="en-IN" dirty="0"/>
          </a:p>
          <a:p>
            <a:r>
              <a:rPr lang="en-IN" b="1" dirty="0" smtClean="0"/>
              <a:t>import </a:t>
            </a:r>
            <a:r>
              <a:rPr lang="en-IN" b="1" dirty="0"/>
              <a:t>matplotlib.pyplot as </a:t>
            </a:r>
            <a:r>
              <a:rPr lang="en-IN" b="1" dirty="0" smtClean="0"/>
              <a:t>plt </a:t>
            </a:r>
            <a:r>
              <a:rPr lang="en-IN" dirty="0" smtClean="0"/>
              <a:t>: </a:t>
            </a:r>
            <a:r>
              <a:rPr lang="en-US" dirty="0"/>
              <a:t>Matplotlib is a comprehensive library for creating static, animated, and interactive visualizations in Python. The pyplot module is a state-based interface to Matplotlib, similar to MATLAB, making it easy to create plots.</a:t>
            </a:r>
          </a:p>
        </p:txBody>
      </p:sp>
    </p:spTree>
    <p:extLst>
      <p:ext uri="{BB962C8B-B14F-4D97-AF65-F5344CB8AC3E}">
        <p14:creationId xmlns:p14="http://schemas.microsoft.com/office/powerpoint/2010/main" val="38258769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8776" y="-67038"/>
            <a:ext cx="12063224" cy="7571303"/>
          </a:xfrm>
          <a:prstGeom prst="rect">
            <a:avLst/>
          </a:prstGeom>
        </p:spPr>
        <p:txBody>
          <a:bodyPr wrap="square">
            <a:spAutoFit/>
          </a:bodyPr>
          <a:lstStyle/>
          <a:p>
            <a:pPr marL="285750" indent="-285750">
              <a:buFont typeface="Wingdings" panose="05000000000000000000" pitchFamily="2" charset="2"/>
              <a:buChar char="q"/>
            </a:pPr>
            <a:r>
              <a:rPr lang="en-IN" dirty="0"/>
              <a:t>diabetes.head</a:t>
            </a:r>
            <a:r>
              <a:rPr lang="en-IN" dirty="0" smtClean="0"/>
              <a:t>() : </a:t>
            </a:r>
            <a:r>
              <a:rPr lang="en-US" dirty="0" smtClean="0"/>
              <a:t>The </a:t>
            </a:r>
            <a:r>
              <a:rPr lang="en-US" dirty="0"/>
              <a:t>head method is used to display the first few rows of a </a:t>
            </a:r>
            <a:r>
              <a:rPr lang="en-US" dirty="0" smtClean="0"/>
              <a:t>Data Frame </a:t>
            </a:r>
            <a:r>
              <a:rPr lang="en-US" dirty="0"/>
              <a:t>or Series. By default, it shows the first 5 rows, but you can specify the number of rows you want to see by passing an integer as an argument.</a:t>
            </a:r>
            <a:endParaRPr lang="en-IN" dirty="0" smtClean="0"/>
          </a:p>
          <a:p>
            <a:pPr marL="285750" indent="-285750">
              <a:buFont typeface="Wingdings" panose="05000000000000000000" pitchFamily="2" charset="2"/>
              <a:buChar char="q"/>
            </a:pPr>
            <a:endParaRPr lang="en-IN" dirty="0" smtClean="0"/>
          </a:p>
          <a:p>
            <a:pPr marL="285750" indent="-285750">
              <a:buFont typeface="Wingdings" panose="05000000000000000000" pitchFamily="2" charset="2"/>
              <a:buChar char="q"/>
            </a:pPr>
            <a:r>
              <a:rPr lang="en-IN" dirty="0"/>
              <a:t>diabetes.tail</a:t>
            </a:r>
            <a:r>
              <a:rPr lang="en-IN" dirty="0" smtClean="0"/>
              <a:t>() : </a:t>
            </a:r>
            <a:r>
              <a:rPr lang="en-US" dirty="0"/>
              <a:t> The tail() method returns the last n rows of a </a:t>
            </a:r>
            <a:r>
              <a:rPr lang="en-US" dirty="0" smtClean="0"/>
              <a:t>Data Frame </a:t>
            </a:r>
            <a:r>
              <a:rPr lang="en-US" dirty="0"/>
              <a:t>or Series. By default, n is set to 5, meaning the method will return the last five rows if no argument is provided.</a:t>
            </a:r>
            <a:endParaRPr lang="en-IN" dirty="0" smtClean="0"/>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smtClean="0"/>
              <a:t>diabetes.columns</a:t>
            </a:r>
            <a:r>
              <a:rPr lang="en-IN" dirty="0"/>
              <a:t> </a:t>
            </a:r>
            <a:r>
              <a:rPr lang="en-IN" dirty="0" smtClean="0"/>
              <a:t>: </a:t>
            </a:r>
            <a:r>
              <a:rPr lang="en-US" dirty="0" smtClean="0"/>
              <a:t>A </a:t>
            </a:r>
            <a:r>
              <a:rPr lang="en-US" dirty="0"/>
              <a:t>column is a fundamental component of a </a:t>
            </a:r>
            <a:r>
              <a:rPr lang="en-US" dirty="0" smtClean="0"/>
              <a:t>Data Frame, </a:t>
            </a:r>
            <a:r>
              <a:rPr lang="en-US" dirty="0"/>
              <a:t>representing a variable or feature with data values of a specific type. Columns allow you to perform various data operations and analyses efficiently.</a:t>
            </a:r>
            <a:endParaRPr lang="en-IN" dirty="0" smtClean="0"/>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t>diabetes.info</a:t>
            </a:r>
            <a:r>
              <a:rPr lang="en-IN" dirty="0" smtClean="0"/>
              <a:t>() : </a:t>
            </a:r>
            <a:r>
              <a:rPr lang="en-US" dirty="0" smtClean="0"/>
              <a:t>The </a:t>
            </a:r>
            <a:r>
              <a:rPr lang="en-US" dirty="0"/>
              <a:t>info() method provides a concise summary of the </a:t>
            </a:r>
            <a:r>
              <a:rPr lang="en-US" dirty="0" smtClean="0"/>
              <a:t>Data Frame. </a:t>
            </a:r>
            <a:r>
              <a:rPr lang="en-US" dirty="0"/>
              <a:t>This summary includes useful information about the </a:t>
            </a:r>
            <a:r>
              <a:rPr lang="en-US" dirty="0" smtClean="0"/>
              <a:t>Data Frame's </a:t>
            </a:r>
            <a:r>
              <a:rPr lang="en-US" dirty="0"/>
              <a:t>structure, which can help in understanding the nature and quality of the </a:t>
            </a:r>
            <a:r>
              <a:rPr lang="en-US" dirty="0" smtClean="0"/>
              <a:t>data.</a:t>
            </a:r>
            <a:endParaRPr lang="en-IN" dirty="0" smtClean="0"/>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t>diabetes.describe</a:t>
            </a:r>
            <a:r>
              <a:rPr lang="en-IN" dirty="0" smtClean="0"/>
              <a:t>() : </a:t>
            </a:r>
            <a:r>
              <a:rPr lang="en-US" dirty="0"/>
              <a:t>To generate descriptive statistics that summarize the central tendency, dispersion, and shape of a dataset’s distribution, excluding NaN values</a:t>
            </a:r>
            <a:r>
              <a:rPr lang="en-US" dirty="0" smtClean="0"/>
              <a:t>. </a:t>
            </a:r>
            <a:endParaRPr lang="en-IN" dirty="0" smtClean="0"/>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t>diabetes.describe().</a:t>
            </a:r>
            <a:r>
              <a:rPr lang="en-IN" dirty="0" smtClean="0"/>
              <a:t>T : </a:t>
            </a:r>
            <a:r>
              <a:rPr lang="en-US" dirty="0"/>
              <a:t>Transposing an array means converting the array's rows into columns and columns into rows.</a:t>
            </a:r>
            <a:endParaRPr lang="en-IN" dirty="0" smtClean="0"/>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t>diabetes.isnull</a:t>
            </a:r>
            <a:r>
              <a:rPr lang="en-IN" dirty="0" smtClean="0"/>
              <a:t>() : </a:t>
            </a:r>
            <a:r>
              <a:rPr lang="en-US" dirty="0"/>
              <a:t>The isnull() function is used to detect missing (NaN or None) values in a pandas </a:t>
            </a:r>
            <a:r>
              <a:rPr lang="en-US" dirty="0" smtClean="0"/>
              <a:t>Data Frame </a:t>
            </a:r>
            <a:r>
              <a:rPr lang="en-US" dirty="0"/>
              <a:t>or Series. It returns a </a:t>
            </a:r>
            <a:r>
              <a:rPr lang="en-US" dirty="0" smtClean="0"/>
              <a:t>Data Frame </a:t>
            </a:r>
            <a:r>
              <a:rPr lang="en-US" dirty="0"/>
              <a:t>or Series of the same shape as the input, where each entry is a boolean value: True if the value is missing, and False otherwise.</a:t>
            </a:r>
            <a:endParaRPr lang="en-IN" dirty="0" smtClean="0"/>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t>diabetes.isna().sum</a:t>
            </a:r>
            <a:r>
              <a:rPr lang="en-IN" dirty="0" smtClean="0"/>
              <a:t>() :</a:t>
            </a:r>
            <a:r>
              <a:rPr lang="en-US" dirty="0"/>
              <a:t>It helps in understanding the data quality and identifying columns with missing data that may need further handling, such as imputation or removal of missing values.</a:t>
            </a:r>
            <a:r>
              <a:rPr lang="en-IN" dirty="0" smtClean="0"/>
              <a:t>  </a:t>
            </a:r>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t>diabetes.duplicated().sum</a:t>
            </a:r>
            <a:r>
              <a:rPr lang="en-IN" dirty="0" smtClean="0"/>
              <a:t>() : </a:t>
            </a:r>
            <a:r>
              <a:rPr lang="en-US" dirty="0" smtClean="0"/>
              <a:t>It's </a:t>
            </a:r>
            <a:r>
              <a:rPr lang="en-US" dirty="0"/>
              <a:t>a quick way to identify and quantify duplicates within your dataset.</a:t>
            </a:r>
            <a:endParaRPr lang="en-IN" dirty="0"/>
          </a:p>
          <a:p>
            <a:pPr marL="285750" indent="-285750">
              <a:buFont typeface="Wingdings" panose="05000000000000000000" pitchFamily="2" charset="2"/>
              <a:buChar char="q"/>
            </a:pPr>
            <a:endParaRPr lang="en-IN" dirty="0"/>
          </a:p>
        </p:txBody>
      </p:sp>
    </p:spTree>
    <p:extLst>
      <p:ext uri="{BB962C8B-B14F-4D97-AF65-F5344CB8AC3E}">
        <p14:creationId xmlns:p14="http://schemas.microsoft.com/office/powerpoint/2010/main" val="20995434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idx="1"/>
          </p:nvPr>
        </p:nvPicPr>
        <p:blipFill>
          <a:blip r:embed="rId2"/>
          <a:srcRect l="7035" r="7035"/>
          <a:stretch>
            <a:fillRect/>
          </a:stretch>
        </p:blipFill>
        <p:spPr>
          <a:xfrm>
            <a:off x="5468938" y="901700"/>
            <a:ext cx="6172200" cy="4873625"/>
          </a:xfrm>
          <a:prstGeom prst="rect">
            <a:avLst/>
          </a:prstGeom>
        </p:spPr>
      </p:pic>
      <p:sp>
        <p:nvSpPr>
          <p:cNvPr id="4" name="Text Placeholder 3"/>
          <p:cNvSpPr>
            <a:spLocks noGrp="1"/>
          </p:cNvSpPr>
          <p:nvPr>
            <p:ph type="body" sz="half" idx="2"/>
          </p:nvPr>
        </p:nvSpPr>
        <p:spPr>
          <a:xfrm>
            <a:off x="192088" y="76200"/>
            <a:ext cx="5276850" cy="6781800"/>
          </a:xfrm>
        </p:spPr>
        <p:txBody>
          <a:bodyPr/>
          <a:lstStyle/>
          <a:p>
            <a:r>
              <a:rPr lang="en-US" u="sng" dirty="0">
                <a:latin typeface="Arial Black" panose="020B0A04020102020204" pitchFamily="34" charset="0"/>
                <a:ea typeface="Microsoft JhengHei" panose="020B0604030504040204" pitchFamily="34" charset="-120"/>
              </a:rPr>
              <a:t>INTERPRETATION </a:t>
            </a:r>
            <a:r>
              <a:rPr lang="en-US" u="sng" dirty="0" smtClean="0">
                <a:latin typeface="Arial Black" panose="020B0A04020102020204" pitchFamily="34" charset="0"/>
                <a:ea typeface="Microsoft JhengHei" panose="020B0604030504040204" pitchFamily="34" charset="-120"/>
              </a:rPr>
              <a:t>:</a:t>
            </a:r>
            <a:endParaRPr lang="en-US" u="sng" dirty="0">
              <a:latin typeface="Arial Black" panose="020B0A04020102020204" pitchFamily="34" charset="0"/>
              <a:ea typeface="Microsoft JhengHei" panose="020B0604030504040204" pitchFamily="34" charset="-120"/>
            </a:endParaRPr>
          </a:p>
          <a:p>
            <a:r>
              <a:rPr lang="en-US" dirty="0" smtClean="0"/>
              <a:t>The </a:t>
            </a:r>
            <a:r>
              <a:rPr lang="en-US" dirty="0"/>
              <a:t>bar chart depicts the distribution of the 'Outcome' variable from a dataset labeled 'diabetes'. The 'Outcome' variable has two possible values: 0 and 1. The x-axis represents these two outcomes, while the y-axis quantifies their respective counts</a:t>
            </a:r>
            <a:r>
              <a:rPr lang="en-US" dirty="0" smtClean="0"/>
              <a:t>.</a:t>
            </a:r>
          </a:p>
          <a:p>
            <a:endParaRPr lang="en-US" dirty="0"/>
          </a:p>
          <a:p>
            <a:pPr marL="285750" indent="-285750">
              <a:buFont typeface="Arial" panose="020B0604020202020204" pitchFamily="34" charset="0"/>
              <a:buChar char="•"/>
            </a:pPr>
            <a:r>
              <a:rPr lang="en-US" b="1" dirty="0"/>
              <a:t>Count of Outcome 0 (Non-diabetic)</a:t>
            </a:r>
            <a:r>
              <a:rPr lang="en-US" dirty="0"/>
              <a:t>: The bar on the left, which corresponds to 'Outcome' 0, has a height suggesting there are approximately 500 non-diabetic cases in the dataset.</a:t>
            </a:r>
          </a:p>
          <a:p>
            <a:pPr marL="285750" indent="-285750">
              <a:buFont typeface="Arial" panose="020B0604020202020204" pitchFamily="34" charset="0"/>
              <a:buChar char="•"/>
            </a:pPr>
            <a:r>
              <a:rPr lang="en-US" b="1" dirty="0"/>
              <a:t>Count of Outcome 1 (Diabetic)</a:t>
            </a:r>
            <a:r>
              <a:rPr lang="en-US" dirty="0"/>
              <a:t>: The bar on the right represents 'Outcome' 1, indicating there are around 250 diabetic cases</a:t>
            </a:r>
            <a:r>
              <a:rPr lang="en-US" dirty="0" smtClean="0"/>
              <a:t>.</a:t>
            </a:r>
          </a:p>
          <a:p>
            <a:pPr marL="285750" indent="-285750">
              <a:buFont typeface="Arial" panose="020B0604020202020204" pitchFamily="34" charset="0"/>
              <a:buChar char="•"/>
            </a:pPr>
            <a:endParaRPr lang="en-US" dirty="0"/>
          </a:p>
          <a:p>
            <a:r>
              <a:rPr lang="en-US" dirty="0"/>
              <a:t>The dataset is imbalanced, with a higher number of non-diabetic instances (Outcome 0) compared to diabetic instances (Outcome 1). The ratio appears to be roughly 2:1. This imbalance is an important consideration for any statistical analysis or machine learning models built using this data, as it might affect the performance and require techniques to handle imbalanced data.</a:t>
            </a:r>
          </a:p>
          <a:p>
            <a:endParaRPr lang="en-US" dirty="0"/>
          </a:p>
          <a:p>
            <a:endParaRPr lang="en-US" dirty="0"/>
          </a:p>
          <a:p>
            <a:endParaRPr lang="en-US" dirty="0"/>
          </a:p>
          <a:p>
            <a:endParaRPr lang="en-US" dirty="0"/>
          </a:p>
          <a:p>
            <a:endParaRPr lang="en-US" dirty="0"/>
          </a:p>
          <a:p>
            <a:endParaRPr lang="en-US" dirty="0" smtClean="0"/>
          </a:p>
          <a:p>
            <a:endParaRPr lang="en-IN" dirty="0"/>
          </a:p>
        </p:txBody>
      </p:sp>
    </p:spTree>
    <p:extLst>
      <p:ext uri="{BB962C8B-B14F-4D97-AF65-F5344CB8AC3E}">
        <p14:creationId xmlns:p14="http://schemas.microsoft.com/office/powerpoint/2010/main" val="7063554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249881" y="0"/>
            <a:ext cx="5942120" cy="6858000"/>
          </a:xfrm>
          <a:prstGeom prst="rect">
            <a:avLst/>
          </a:prstGeom>
        </p:spPr>
      </p:pic>
      <p:sp>
        <p:nvSpPr>
          <p:cNvPr id="4" name="Text Placeholder 3"/>
          <p:cNvSpPr>
            <a:spLocks noGrp="1"/>
          </p:cNvSpPr>
          <p:nvPr>
            <p:ph type="body" sz="half" idx="2"/>
          </p:nvPr>
        </p:nvSpPr>
        <p:spPr>
          <a:xfrm>
            <a:off x="1" y="0"/>
            <a:ext cx="6249880" cy="6858000"/>
          </a:xfrm>
        </p:spPr>
        <p:txBody>
          <a:bodyPr>
            <a:normAutofit fontScale="77500" lnSpcReduction="20000"/>
          </a:bodyPr>
          <a:lstStyle/>
          <a:p>
            <a:r>
              <a:rPr lang="en-US" u="sng" dirty="0" smtClean="0">
                <a:latin typeface="Arial Black" panose="020B0A04020102020204" pitchFamily="34" charset="0"/>
                <a:ea typeface="Microsoft JhengHei" panose="020B0604030504040204" pitchFamily="34" charset="-120"/>
              </a:rPr>
              <a:t>INTERPRETATION :</a:t>
            </a:r>
          </a:p>
          <a:p>
            <a:endParaRPr lang="en-US" u="sng" dirty="0">
              <a:latin typeface="Arial Black" panose="020B0A04020102020204" pitchFamily="34" charset="0"/>
              <a:ea typeface="Microsoft JhengHei" panose="020B0604030504040204" pitchFamily="34" charset="-120"/>
            </a:endParaRPr>
          </a:p>
          <a:p>
            <a:r>
              <a:rPr lang="en-US" b="1" dirty="0" smtClean="0"/>
              <a:t>Glucose</a:t>
            </a:r>
            <a:r>
              <a:rPr lang="en-US" dirty="0"/>
              <a:t>:</a:t>
            </a:r>
          </a:p>
          <a:p>
            <a:pPr lvl="1"/>
            <a:r>
              <a:rPr lang="en-US" sz="1600" dirty="0"/>
              <a:t>The median glucose level is around 120.</a:t>
            </a:r>
          </a:p>
          <a:p>
            <a:pPr lvl="1"/>
            <a:r>
              <a:rPr lang="en-US" sz="1600" dirty="0"/>
              <a:t>The interquartile range (IQR) is approximately between 100 and 150.</a:t>
            </a:r>
          </a:p>
          <a:p>
            <a:pPr lvl="1"/>
            <a:r>
              <a:rPr lang="en-US" sz="1600" dirty="0"/>
              <a:t>There are a few outliers below 50 and above 200, indicating some extreme values in the dataset.</a:t>
            </a:r>
          </a:p>
          <a:p>
            <a:r>
              <a:rPr lang="en-US" b="1" dirty="0" smtClean="0"/>
              <a:t>Blood Pressure</a:t>
            </a:r>
            <a:r>
              <a:rPr lang="en-US" dirty="0" smtClean="0"/>
              <a:t>:</a:t>
            </a:r>
            <a:endParaRPr lang="en-US" dirty="0"/>
          </a:p>
          <a:p>
            <a:pPr lvl="1"/>
            <a:r>
              <a:rPr lang="en-US" sz="1600" dirty="0"/>
              <a:t>The median blood pressure is around 70.</a:t>
            </a:r>
          </a:p>
          <a:p>
            <a:pPr lvl="1"/>
            <a:r>
              <a:rPr lang="en-US" sz="1600" dirty="0"/>
              <a:t>The IQR is approximately between 60 and 80.</a:t>
            </a:r>
          </a:p>
          <a:p>
            <a:pPr lvl="1"/>
            <a:r>
              <a:rPr lang="en-US" sz="1600" dirty="0"/>
              <a:t>There are several outliers below 40 and above 100, suggesting variability in blood pressure measurements.</a:t>
            </a:r>
          </a:p>
          <a:p>
            <a:r>
              <a:rPr lang="en-US" b="1" dirty="0" smtClean="0"/>
              <a:t>Skin Thickness</a:t>
            </a:r>
            <a:r>
              <a:rPr lang="en-US" dirty="0"/>
              <a:t>:</a:t>
            </a:r>
          </a:p>
          <a:p>
            <a:pPr lvl="1"/>
            <a:r>
              <a:rPr lang="en-US" sz="1600" dirty="0"/>
              <a:t>The median skin thickness is around 25.</a:t>
            </a:r>
          </a:p>
          <a:p>
            <a:pPr lvl="1"/>
            <a:r>
              <a:rPr lang="en-US" sz="1600" dirty="0"/>
              <a:t>The IQR is approximately between 20 and 35.</a:t>
            </a:r>
          </a:p>
          <a:p>
            <a:pPr lvl="1"/>
            <a:r>
              <a:rPr lang="en-US" sz="1600" dirty="0"/>
              <a:t>There are a few outliers above 60, indicating some extreme values.</a:t>
            </a:r>
          </a:p>
          <a:p>
            <a:r>
              <a:rPr lang="en-US" b="1" dirty="0"/>
              <a:t>Insulin</a:t>
            </a:r>
            <a:r>
              <a:rPr lang="en-US" dirty="0"/>
              <a:t>:</a:t>
            </a:r>
          </a:p>
          <a:p>
            <a:pPr lvl="1"/>
            <a:r>
              <a:rPr lang="en-US" sz="1600" dirty="0"/>
              <a:t>The median insulin level is around 100.</a:t>
            </a:r>
          </a:p>
          <a:p>
            <a:pPr lvl="1"/>
            <a:r>
              <a:rPr lang="en-US" sz="1600" dirty="0"/>
              <a:t>The IQR is approximately between 50 and 150.</a:t>
            </a:r>
          </a:p>
          <a:p>
            <a:pPr lvl="1"/>
            <a:r>
              <a:rPr lang="en-US" sz="1600" dirty="0"/>
              <a:t>There are numerous outliers above 200, with some values reaching up to 800, indicating significant variability and extreme values in insulin levels.</a:t>
            </a:r>
          </a:p>
          <a:p>
            <a:r>
              <a:rPr lang="en-US" b="1" dirty="0"/>
              <a:t>BMI (Body Mass Index)</a:t>
            </a:r>
            <a:r>
              <a:rPr lang="en-US" dirty="0"/>
              <a:t>:</a:t>
            </a:r>
          </a:p>
          <a:p>
            <a:pPr lvl="1"/>
            <a:r>
              <a:rPr lang="en-US" sz="1600" dirty="0"/>
              <a:t>The median BMI is around 30.</a:t>
            </a:r>
          </a:p>
          <a:p>
            <a:pPr lvl="1"/>
            <a:r>
              <a:rPr lang="en-US" sz="1600" dirty="0"/>
              <a:t>The IQR is approximately between 25 and 35.</a:t>
            </a:r>
          </a:p>
          <a:p>
            <a:pPr lvl="1"/>
            <a:r>
              <a:rPr lang="en-US" sz="1600" dirty="0"/>
              <a:t>There are several outliers above 50, suggesting some extreme BMI values.</a:t>
            </a:r>
          </a:p>
          <a:p>
            <a:r>
              <a:rPr lang="en-US" b="1" dirty="0" smtClean="0"/>
              <a:t>Diabetes Pedigree Function</a:t>
            </a:r>
            <a:r>
              <a:rPr lang="en-US" dirty="0"/>
              <a:t>:</a:t>
            </a:r>
          </a:p>
          <a:p>
            <a:pPr lvl="1"/>
            <a:r>
              <a:rPr lang="en-US" sz="1600" dirty="0"/>
              <a:t>The median diabetes pedigree function value is around 0.5.</a:t>
            </a:r>
          </a:p>
          <a:p>
            <a:pPr lvl="1"/>
            <a:r>
              <a:rPr lang="en-US" sz="1600" dirty="0"/>
              <a:t>The IQR is approximately between 0.3 and 0.7.</a:t>
            </a:r>
          </a:p>
          <a:p>
            <a:pPr lvl="1"/>
            <a:r>
              <a:rPr lang="en-US" sz="1600" dirty="0"/>
              <a:t>There are several outliers above 1.5, indicating some extreme values.</a:t>
            </a:r>
          </a:p>
          <a:p>
            <a:r>
              <a:rPr lang="en-US" b="1" dirty="0"/>
              <a:t>Age</a:t>
            </a:r>
            <a:r>
              <a:rPr lang="en-US" dirty="0"/>
              <a:t>:</a:t>
            </a:r>
          </a:p>
          <a:p>
            <a:pPr lvl="1"/>
            <a:r>
              <a:rPr lang="en-US" sz="1600" dirty="0"/>
              <a:t>The median age is around 30.</a:t>
            </a:r>
          </a:p>
          <a:p>
            <a:pPr lvl="1"/>
            <a:r>
              <a:rPr lang="en-US" sz="1600" dirty="0"/>
              <a:t>The IQR is approximately between 25 and 40.</a:t>
            </a:r>
          </a:p>
          <a:p>
            <a:pPr lvl="1"/>
            <a:r>
              <a:rPr lang="en-US" sz="1600" dirty="0"/>
              <a:t>There are a few outliers above 60, suggesting some older individuals in the dataset.</a:t>
            </a:r>
          </a:p>
        </p:txBody>
      </p:sp>
    </p:spTree>
    <p:extLst>
      <p:ext uri="{BB962C8B-B14F-4D97-AF65-F5344CB8AC3E}">
        <p14:creationId xmlns:p14="http://schemas.microsoft.com/office/powerpoint/2010/main" val="20344638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415379" y="0"/>
            <a:ext cx="6776621" cy="6858000"/>
          </a:xfrm>
          <a:prstGeom prst="rect">
            <a:avLst/>
          </a:prstGeom>
        </p:spPr>
      </p:pic>
      <p:sp>
        <p:nvSpPr>
          <p:cNvPr id="4" name="Text Placeholder 3"/>
          <p:cNvSpPr>
            <a:spLocks noGrp="1"/>
          </p:cNvSpPr>
          <p:nvPr>
            <p:ph type="body" sz="half" idx="2"/>
          </p:nvPr>
        </p:nvSpPr>
        <p:spPr>
          <a:xfrm>
            <a:off x="-1" y="42168"/>
            <a:ext cx="5415379" cy="6815831"/>
          </a:xfrm>
        </p:spPr>
        <p:txBody>
          <a:bodyPr/>
          <a:lstStyle/>
          <a:p>
            <a:r>
              <a:rPr lang="en-US" u="sng" dirty="0" smtClean="0">
                <a:latin typeface="Arial Black" panose="020B0A04020102020204" pitchFamily="34" charset="0"/>
                <a:ea typeface="Microsoft JhengHei" panose="020B0604030504040204" pitchFamily="34" charset="-120"/>
              </a:rPr>
              <a:t>INTERPRETATION :</a:t>
            </a:r>
          </a:p>
          <a:p>
            <a:endParaRPr lang="en-US" u="sng" dirty="0" smtClean="0">
              <a:latin typeface="Arial Black" panose="020B0A04020102020204" pitchFamily="34" charset="0"/>
              <a:ea typeface="Microsoft JhengHei" panose="020B0604030504040204" pitchFamily="34" charset="-120"/>
            </a:endParaRPr>
          </a:p>
          <a:p>
            <a:r>
              <a:rPr lang="en-US" dirty="0" smtClean="0">
                <a:ea typeface="Microsoft JhengHei" panose="020B0604030504040204" pitchFamily="34" charset="-120"/>
              </a:rPr>
              <a:t>This </a:t>
            </a:r>
            <a:r>
              <a:rPr lang="en-US" dirty="0">
                <a:ea typeface="Microsoft JhengHei" panose="020B0604030504040204" pitchFamily="34" charset="-120"/>
              </a:rPr>
              <a:t>image presents descriptive statistics of a diabetes dataset using a </a:t>
            </a:r>
            <a:r>
              <a:rPr lang="en-US" dirty="0" smtClean="0">
                <a:ea typeface="Microsoft JhengHei" panose="020B0604030504040204" pitchFamily="34" charset="-120"/>
              </a:rPr>
              <a:t>heat map. </a:t>
            </a:r>
            <a:r>
              <a:rPr lang="en-US" dirty="0">
                <a:ea typeface="Microsoft JhengHei" panose="020B0604030504040204" pitchFamily="34" charset="-120"/>
              </a:rPr>
              <a:t>The dataset includes various health indicators such as Pregnancies, Glucose, </a:t>
            </a:r>
            <a:r>
              <a:rPr lang="en-US" dirty="0" smtClean="0">
                <a:ea typeface="Microsoft JhengHei" panose="020B0604030504040204" pitchFamily="34" charset="-120"/>
              </a:rPr>
              <a:t>Blood Pressure, </a:t>
            </a:r>
            <a:r>
              <a:rPr lang="en-US" dirty="0">
                <a:ea typeface="Microsoft JhengHei" panose="020B0604030504040204" pitchFamily="34" charset="-120"/>
              </a:rPr>
              <a:t>SkinThickness, Insulin, BMI, DiabetesPedigreeFunction, Age, and Outcome, with each having a count of 768 entries. Key statistics like mean, standard deviation (std), minimum (min), 25th percentile (25%), median (50%), 75th percentile (75%), and maximum (max) values are displayed for each variable.</a:t>
            </a:r>
          </a:p>
          <a:p>
            <a:endParaRPr lang="en-US" dirty="0">
              <a:ea typeface="Microsoft JhengHei" panose="020B0604030504040204" pitchFamily="34" charset="-120"/>
            </a:endParaRPr>
          </a:p>
          <a:p>
            <a:r>
              <a:rPr lang="en-US" dirty="0">
                <a:ea typeface="Microsoft JhengHei" panose="020B0604030504040204" pitchFamily="34" charset="-120"/>
              </a:rPr>
              <a:t>The </a:t>
            </a:r>
            <a:r>
              <a:rPr lang="en-US" dirty="0" smtClean="0">
                <a:ea typeface="Microsoft JhengHei" panose="020B0604030504040204" pitchFamily="34" charset="-120"/>
              </a:rPr>
              <a:t>heat map </a:t>
            </a:r>
            <a:r>
              <a:rPr lang="en-US" dirty="0">
                <a:ea typeface="Microsoft JhengHei" panose="020B0604030504040204" pitchFamily="34" charset="-120"/>
              </a:rPr>
              <a:t>visualizes these statistics, where darker shades indicate higher values. For instance, the maximum insulin value is notably high at 846, represented by the darkest blue. This visual aid helps in quickly identifying the range and distribution of each variable in the dataset.</a:t>
            </a:r>
          </a:p>
          <a:p>
            <a:endParaRPr lang="en-US" dirty="0">
              <a:ea typeface="Microsoft JhengHei" panose="020B0604030504040204" pitchFamily="34" charset="-120"/>
            </a:endParaRPr>
          </a:p>
          <a:p>
            <a:r>
              <a:rPr lang="en-US" dirty="0">
                <a:ea typeface="Microsoft JhengHei" panose="020B0604030504040204" pitchFamily="34" charset="-120"/>
              </a:rPr>
              <a:t>In conclusion, the </a:t>
            </a:r>
            <a:r>
              <a:rPr lang="en-US" dirty="0" smtClean="0">
                <a:ea typeface="Microsoft JhengHei" panose="020B0604030504040204" pitchFamily="34" charset="-120"/>
              </a:rPr>
              <a:t>heat map </a:t>
            </a:r>
            <a:r>
              <a:rPr lang="en-US" dirty="0">
                <a:ea typeface="Microsoft JhengHei" panose="020B0604030504040204" pitchFamily="34" charset="-120"/>
              </a:rPr>
              <a:t>efficiently summarizes essential descriptive statistics, providing a comprehensive overview of the dataset's characteristics, which is crucial for further data analysis and interpretation.</a:t>
            </a:r>
            <a:endParaRPr lang="en-IN" dirty="0">
              <a:ea typeface="Microsoft JhengHei" panose="020B0604030504040204" pitchFamily="34" charset="-120"/>
            </a:endParaRPr>
          </a:p>
        </p:txBody>
      </p:sp>
    </p:spTree>
    <p:extLst>
      <p:ext uri="{BB962C8B-B14F-4D97-AF65-F5344CB8AC3E}">
        <p14:creationId xmlns:p14="http://schemas.microsoft.com/office/powerpoint/2010/main" val="5039961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 y="42168"/>
            <a:ext cx="12192001" cy="6815831"/>
          </a:xfrm>
        </p:spPr>
        <p:txBody>
          <a:bodyPr/>
          <a:lstStyle/>
          <a:p>
            <a:pPr lvl="1"/>
            <a:endParaRPr lang="en-US" dirty="0"/>
          </a:p>
          <a:p>
            <a:pPr lvl="1"/>
            <a:endParaRPr lang="en-US" dirty="0"/>
          </a:p>
          <a:p>
            <a:endParaRPr lang="en-US" u="sng" dirty="0" smtClean="0">
              <a:latin typeface="Arial Black" panose="020B0A04020102020204" pitchFamily="34" charset="0"/>
              <a:ea typeface="Microsoft JhengHei" panose="020B0604030504040204" pitchFamily="34" charset="-120"/>
            </a:endParaRPr>
          </a:p>
          <a:p>
            <a:endParaRPr lang="en-US" u="sng" dirty="0" smtClean="0">
              <a:latin typeface="Arial Black" panose="020B0A04020102020204" pitchFamily="34" charset="0"/>
              <a:ea typeface="Microsoft JhengHei" panose="020B0604030504040204" pitchFamily="34" charset="-120"/>
            </a:endParaRPr>
          </a:p>
          <a:p>
            <a:endParaRPr lang="en-US" u="sng" dirty="0" smtClean="0">
              <a:latin typeface="Arial Black" panose="020B0A04020102020204" pitchFamily="34" charset="0"/>
              <a:ea typeface="Microsoft JhengHei" panose="020B0604030504040204" pitchFamily="34" charset="-120"/>
            </a:endParaRPr>
          </a:p>
        </p:txBody>
      </p:sp>
      <p:pic>
        <p:nvPicPr>
          <p:cNvPr id="3" name="Picture 2"/>
          <p:cNvPicPr>
            <a:picLocks noChangeAspect="1"/>
          </p:cNvPicPr>
          <p:nvPr/>
        </p:nvPicPr>
        <p:blipFill>
          <a:blip r:embed="rId2"/>
          <a:stretch>
            <a:fillRect/>
          </a:stretch>
        </p:blipFill>
        <p:spPr>
          <a:xfrm>
            <a:off x="-1" y="0"/>
            <a:ext cx="12192001" cy="6857999"/>
          </a:xfrm>
          <a:prstGeom prst="rect">
            <a:avLst/>
          </a:prstGeom>
        </p:spPr>
      </p:pic>
    </p:spTree>
    <p:extLst>
      <p:ext uri="{BB962C8B-B14F-4D97-AF65-F5344CB8AC3E}">
        <p14:creationId xmlns:p14="http://schemas.microsoft.com/office/powerpoint/2010/main" val="13571120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 y="42168"/>
            <a:ext cx="12192001" cy="6815831"/>
          </a:xfrm>
        </p:spPr>
        <p:txBody>
          <a:bodyPr/>
          <a:lstStyle/>
          <a:p>
            <a:r>
              <a:rPr lang="en-US" u="sng" dirty="0" smtClean="0">
                <a:latin typeface="Arial Black" panose="020B0A04020102020204" pitchFamily="34" charset="0"/>
                <a:ea typeface="Microsoft JhengHei" panose="020B0604030504040204" pitchFamily="34" charset="-120"/>
              </a:rPr>
              <a:t>INTERPRETATION :</a:t>
            </a:r>
          </a:p>
          <a:p>
            <a:r>
              <a:rPr lang="en-US" dirty="0" smtClean="0"/>
              <a:t>The </a:t>
            </a:r>
            <a:r>
              <a:rPr lang="en-US" dirty="0"/>
              <a:t>image displays a paired scatter plot matrix augmented with histograms and KDE (Kernel Density Estimation) plots along the diagonals. The data points represent various attributes related to health metrics, and are segregated by color to indicate two different outcomes, likely associated with a binary classification such as the presence or absence of diabetes (Outcome 0 and Outcome 1</a:t>
            </a:r>
            <a:r>
              <a:rPr lang="en-US" dirty="0" smtClean="0"/>
              <a:t>).</a:t>
            </a:r>
          </a:p>
          <a:p>
            <a:endParaRPr lang="en-US" u="sng" dirty="0" smtClean="0">
              <a:latin typeface="Arial Black" panose="020B0A04020102020204" pitchFamily="34" charset="0"/>
              <a:ea typeface="Microsoft JhengHei" panose="020B0604030504040204" pitchFamily="34" charset="-120"/>
            </a:endParaRPr>
          </a:p>
          <a:p>
            <a:r>
              <a:rPr lang="en-US" b="1" dirty="0" smtClean="0"/>
              <a:t>Key </a:t>
            </a:r>
            <a:r>
              <a:rPr lang="en-US" b="1" dirty="0"/>
              <a:t>Observations:</a:t>
            </a:r>
          </a:p>
          <a:p>
            <a:pPr marL="285750" indent="-285750">
              <a:buFont typeface="Arial" panose="020B0604020202020204" pitchFamily="34" charset="0"/>
              <a:buChar char="•"/>
            </a:pPr>
            <a:r>
              <a:rPr lang="en-US" b="1" dirty="0"/>
              <a:t>Diagonal Elements:</a:t>
            </a:r>
            <a:endParaRPr lang="en-US" dirty="0"/>
          </a:p>
          <a:p>
            <a:pPr marL="742950" lvl="1" indent="-285750">
              <a:buFont typeface="Arial" panose="020B0604020202020204" pitchFamily="34" charset="0"/>
              <a:buChar char="•"/>
            </a:pPr>
            <a:r>
              <a:rPr lang="en-US" dirty="0"/>
              <a:t>The histograms/KDE plots along the diagonal illustrate the distribution of each attribute. For example, attributes like "Age" and "BMI" show distinct variations between the two outcomes.</a:t>
            </a:r>
          </a:p>
          <a:p>
            <a:pPr marL="285750" indent="-285750">
              <a:buFont typeface="Arial" panose="020B0604020202020204" pitchFamily="34" charset="0"/>
              <a:buChar char="•"/>
            </a:pPr>
            <a:r>
              <a:rPr lang="en-US" b="1" dirty="0"/>
              <a:t>Scatter Plot Analysis:</a:t>
            </a:r>
            <a:endParaRPr lang="en-US" dirty="0"/>
          </a:p>
          <a:p>
            <a:pPr marL="742950" lvl="1" indent="-285750">
              <a:buFont typeface="Arial" panose="020B0604020202020204" pitchFamily="34" charset="0"/>
              <a:buChar char="•"/>
            </a:pPr>
            <a:r>
              <a:rPr lang="en-US" dirty="0"/>
              <a:t>Off-diagonal elements display bivariate relationships between different attributes. The scatter plots reveal how pairs of attributes interact differently based on the outcome.</a:t>
            </a:r>
          </a:p>
          <a:p>
            <a:pPr marL="742950" lvl="1" indent="-285750">
              <a:buFont typeface="Arial" panose="020B0604020202020204" pitchFamily="34" charset="0"/>
              <a:buChar char="•"/>
            </a:pPr>
            <a:r>
              <a:rPr lang="en-US" dirty="0"/>
              <a:t>For example, the scatter plots between "Glucose" and "Insulin", and "BMI" and </a:t>
            </a:r>
            <a:r>
              <a:rPr lang="en-US" dirty="0" smtClean="0"/>
              <a:t>"Skin Thickness" </a:t>
            </a:r>
            <a:r>
              <a:rPr lang="en-US" dirty="0"/>
              <a:t>show notably distinct clustering, hinting at possible predictive correlations.</a:t>
            </a:r>
          </a:p>
          <a:p>
            <a:pPr marL="285750" indent="-285750">
              <a:buFont typeface="Arial" panose="020B0604020202020204" pitchFamily="34" charset="0"/>
              <a:buChar char="•"/>
            </a:pPr>
            <a:r>
              <a:rPr lang="en-US" dirty="0"/>
              <a:t/>
            </a:r>
            <a:br>
              <a:rPr lang="en-US" dirty="0"/>
            </a:br>
            <a:r>
              <a:rPr lang="en-US" b="1" dirty="0"/>
              <a:t>Pairwise Comparisons:</a:t>
            </a:r>
            <a:endParaRPr lang="en-US" dirty="0"/>
          </a:p>
          <a:p>
            <a:pPr marL="742950" lvl="1" indent="-285750">
              <a:buFont typeface="Arial" panose="020B0604020202020204" pitchFamily="34" charset="0"/>
              <a:buChar char="•"/>
            </a:pPr>
            <a:r>
              <a:rPr lang="en-US" dirty="0"/>
              <a:t>Each row and column pair comparison provides insight into the individual and combined behavior of features depending on the outcome. For instance, higher "Glucose" and "Insulin" levels seem to be associated with Outcome 1</a:t>
            </a:r>
            <a:r>
              <a:rPr lang="en-US" dirty="0" smtClean="0"/>
              <a:t>.</a:t>
            </a:r>
          </a:p>
          <a:p>
            <a:pPr marL="742950" lvl="1" indent="-285750">
              <a:buFont typeface="Arial" panose="020B0604020202020204" pitchFamily="34" charset="0"/>
              <a:buChar char="•"/>
            </a:pPr>
            <a:endParaRPr lang="en-US" dirty="0"/>
          </a:p>
          <a:p>
            <a:pPr lvl="1"/>
            <a:endParaRPr lang="en-US" dirty="0" smtClean="0"/>
          </a:p>
          <a:p>
            <a:pPr lvl="1"/>
            <a:r>
              <a:rPr lang="en-US" dirty="0"/>
              <a:t>The scatter plot matrix serves as an exploratory data analysis tool, illustrating how various health attributes interrelate and differentiating patterns based on outcomes. Key attributes like Glucose, BMI, and Age exhibit noticeable differences between the outcomes. This graphical representation highlights potential features that could be significant in predicting health outcomes, such as diabetes. These insights are crucial for further statistical modeling and developing predictive algorithms.</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smtClean="0"/>
          </a:p>
          <a:p>
            <a:pPr lvl="1"/>
            <a:endParaRPr lang="en-US" dirty="0"/>
          </a:p>
          <a:p>
            <a:pPr lvl="1"/>
            <a:endParaRPr lang="en-US" dirty="0"/>
          </a:p>
          <a:p>
            <a:endParaRPr lang="en-US" u="sng" dirty="0" smtClean="0">
              <a:latin typeface="Arial Black" panose="020B0A04020102020204" pitchFamily="34" charset="0"/>
              <a:ea typeface="Microsoft JhengHei" panose="020B0604030504040204" pitchFamily="34" charset="-120"/>
            </a:endParaRPr>
          </a:p>
          <a:p>
            <a:endParaRPr lang="en-US" u="sng" dirty="0" smtClean="0">
              <a:latin typeface="Arial Black" panose="020B0A04020102020204" pitchFamily="34" charset="0"/>
              <a:ea typeface="Microsoft JhengHei" panose="020B0604030504040204" pitchFamily="34" charset="-120"/>
            </a:endParaRPr>
          </a:p>
          <a:p>
            <a:endParaRPr lang="en-US" u="sng" dirty="0" smtClean="0">
              <a:latin typeface="Arial Black" panose="020B0A04020102020204" pitchFamily="34" charset="0"/>
              <a:ea typeface="Microsoft JhengHei" panose="020B0604030504040204" pitchFamily="34" charset="-120"/>
            </a:endParaRPr>
          </a:p>
        </p:txBody>
      </p:sp>
    </p:spTree>
    <p:extLst>
      <p:ext uri="{BB962C8B-B14F-4D97-AF65-F5344CB8AC3E}">
        <p14:creationId xmlns:p14="http://schemas.microsoft.com/office/powerpoint/2010/main" val="13963720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17334" y="0"/>
            <a:ext cx="6574666" cy="6858000"/>
          </a:xfrm>
        </p:spPr>
      </p:pic>
      <p:sp>
        <p:nvSpPr>
          <p:cNvPr id="4" name="Text Placeholder 3"/>
          <p:cNvSpPr>
            <a:spLocks noGrp="1"/>
          </p:cNvSpPr>
          <p:nvPr>
            <p:ph type="body" sz="half" idx="2"/>
          </p:nvPr>
        </p:nvSpPr>
        <p:spPr>
          <a:xfrm>
            <a:off x="0" y="0"/>
            <a:ext cx="5617334" cy="6858000"/>
          </a:xfrm>
        </p:spPr>
        <p:txBody>
          <a:bodyPr>
            <a:normAutofit fontScale="92500" lnSpcReduction="10000"/>
          </a:bodyPr>
          <a:lstStyle/>
          <a:p>
            <a:r>
              <a:rPr lang="en-US" sz="1400" u="sng" dirty="0" smtClean="0">
                <a:latin typeface="Arial Black" panose="020B0A04020102020204" pitchFamily="34" charset="0"/>
                <a:ea typeface="Microsoft JhengHei" panose="020B0604030504040204" pitchFamily="34" charset="-120"/>
              </a:rPr>
              <a:t>INTERPRETATION </a:t>
            </a:r>
            <a:r>
              <a:rPr lang="en-US" sz="1400" u="sng" dirty="0">
                <a:latin typeface="Arial Black" panose="020B0A04020102020204" pitchFamily="34" charset="0"/>
                <a:ea typeface="Microsoft JhengHei" panose="020B0604030504040204" pitchFamily="34" charset="-120"/>
              </a:rPr>
              <a:t>:</a:t>
            </a:r>
          </a:p>
          <a:p>
            <a:endParaRPr lang="en-US" sz="1400" b="1" dirty="0" smtClean="0"/>
          </a:p>
          <a:p>
            <a:r>
              <a:rPr lang="en-US" sz="1400" b="1" dirty="0" smtClean="0"/>
              <a:t>Pregnancies</a:t>
            </a:r>
            <a:r>
              <a:rPr lang="en-US" sz="1400" dirty="0"/>
              <a:t> – The first histogram shows the distribution of the number of pregnancies. Most women have fewer than 5 pregnancies, with a steep drop-off thereafter.</a:t>
            </a:r>
          </a:p>
          <a:p>
            <a:r>
              <a:rPr lang="en-US" sz="1400" b="1" dirty="0"/>
              <a:t>Glucose</a:t>
            </a:r>
            <a:r>
              <a:rPr lang="en-US" sz="1400" dirty="0"/>
              <a:t> – The glucose histogram resembles a normal distribution, concentrated around the mean value of about 100. There is a small representation of higher glucose levels, indicating potential diabetes cases.</a:t>
            </a:r>
          </a:p>
          <a:p>
            <a:r>
              <a:rPr lang="en-US" sz="1400" b="1" dirty="0" smtClean="0"/>
              <a:t>Blood Pressure</a:t>
            </a:r>
            <a:r>
              <a:rPr lang="en-US" sz="1400" dirty="0"/>
              <a:t> – Blood Pressure readings are centered around 75mmHg. This histogram is also bell-shaped, implying a relatively normal distribution of blood pressure values in the population.</a:t>
            </a:r>
          </a:p>
          <a:p>
            <a:r>
              <a:rPr lang="en-US" sz="1400" b="1" dirty="0"/>
              <a:t>SkinThickness</a:t>
            </a:r>
            <a:r>
              <a:rPr lang="en-US" sz="1400" dirty="0"/>
              <a:t> – Skin thickness values are predominantly below 50, with the data showing a right-skew. The majority of individuals have lower skin thickness measurements</a:t>
            </a:r>
            <a:r>
              <a:rPr lang="en-US" sz="1400" dirty="0" smtClean="0"/>
              <a:t>.</a:t>
            </a:r>
            <a:endParaRPr lang="en-US" sz="1400" dirty="0"/>
          </a:p>
          <a:p>
            <a:r>
              <a:rPr lang="en-US" sz="1400" b="1" dirty="0"/>
              <a:t>Insulin</a:t>
            </a:r>
            <a:r>
              <a:rPr lang="en-US" sz="1400" dirty="0"/>
              <a:t> – Insulin levels are highly right-skewed, with the majority of values at the lower end. A very small number of individuals have extremely high insulin levels, represented as a long tail.</a:t>
            </a:r>
          </a:p>
          <a:p>
            <a:r>
              <a:rPr lang="en-US" sz="1400" b="1" dirty="0"/>
              <a:t>BMI</a:t>
            </a:r>
            <a:r>
              <a:rPr lang="en-US" sz="1400" dirty="0"/>
              <a:t> – The distribution of Body Mass Index (BMI) peaks around 30, indicating many individuals have a BMI in the overweight or obese range, which is a risk factor for diabetes.</a:t>
            </a:r>
          </a:p>
          <a:p>
            <a:r>
              <a:rPr lang="en-US" sz="1400" b="1" dirty="0"/>
              <a:t>DiabetesPedigreeFunction</a:t>
            </a:r>
            <a:r>
              <a:rPr lang="en-US" sz="1400" dirty="0"/>
              <a:t> – The diabetes pedigree function values are mostly below 1.0, showing a right-skewed distribution. This metric often indicates the genetic likelihood of diabetes, with most people having a lower likelihood.</a:t>
            </a:r>
          </a:p>
          <a:p>
            <a:r>
              <a:rPr lang="en-US" sz="1400" b="1" dirty="0"/>
              <a:t>Age</a:t>
            </a:r>
            <a:r>
              <a:rPr lang="en-US" sz="1400" dirty="0"/>
              <a:t> – The age distribution is also right-skewed, with a notable concentration of individuals between 20 and 50 years old. Few individuals are above 60 years of age</a:t>
            </a:r>
            <a:r>
              <a:rPr lang="en-US" sz="1400" dirty="0" smtClean="0"/>
              <a:t>. </a:t>
            </a:r>
          </a:p>
          <a:p>
            <a:endParaRPr lang="en-US" sz="1400" dirty="0" smtClean="0"/>
          </a:p>
          <a:p>
            <a:r>
              <a:rPr lang="en-US" sz="1400" dirty="0"/>
              <a:t>Each histogram is supplemented with a Kernel Density Estimate (KDE) line to smooth out the distributions and highlight their underlying trends. Overall, these visualizations provide a comprehensive look into the characteristics of the individuals in the dataset, presenting a clear picture of factors associated with diabetes.</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smtClean="0"/>
          </a:p>
          <a:p>
            <a:endParaRPr lang="en-US" sz="1400" dirty="0" smtClean="0"/>
          </a:p>
          <a:p>
            <a:endParaRPr lang="en-US" sz="1400" dirty="0"/>
          </a:p>
          <a:p>
            <a:endParaRPr lang="en-US" sz="1400" dirty="0"/>
          </a:p>
          <a:p>
            <a:endParaRPr lang="en-US" sz="1400" dirty="0"/>
          </a:p>
        </p:txBody>
      </p:sp>
    </p:spTree>
    <p:extLst>
      <p:ext uri="{BB962C8B-B14F-4D97-AF65-F5344CB8AC3E}">
        <p14:creationId xmlns:p14="http://schemas.microsoft.com/office/powerpoint/2010/main" val="13106952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5390" y="0"/>
            <a:ext cx="5906610" cy="6911266"/>
          </a:xfrm>
        </p:spPr>
      </p:pic>
      <p:sp>
        <p:nvSpPr>
          <p:cNvPr id="4" name="Text Placeholder 3"/>
          <p:cNvSpPr>
            <a:spLocks noGrp="1"/>
          </p:cNvSpPr>
          <p:nvPr>
            <p:ph type="body" sz="half" idx="2"/>
          </p:nvPr>
        </p:nvSpPr>
        <p:spPr>
          <a:xfrm>
            <a:off x="0" y="0"/>
            <a:ext cx="6285390" cy="6858000"/>
          </a:xfrm>
        </p:spPr>
        <p:txBody>
          <a:bodyPr>
            <a:normAutofit fontScale="62500" lnSpcReduction="20000"/>
          </a:bodyPr>
          <a:lstStyle/>
          <a:p>
            <a:r>
              <a:rPr lang="en-US" sz="2200" u="sng" dirty="0">
                <a:latin typeface="Arial Black" panose="020B0A04020102020204" pitchFamily="34" charset="0"/>
                <a:ea typeface="Microsoft JhengHei" panose="020B0604030504040204" pitchFamily="34" charset="-120"/>
              </a:rPr>
              <a:t>INTERPRETATION </a:t>
            </a:r>
            <a:r>
              <a:rPr lang="en-US" sz="2200" u="sng" dirty="0" smtClean="0">
                <a:latin typeface="Arial Black" panose="020B0A04020102020204" pitchFamily="34" charset="0"/>
                <a:ea typeface="Microsoft JhengHei" panose="020B0604030504040204" pitchFamily="34" charset="-120"/>
              </a:rPr>
              <a:t>:</a:t>
            </a:r>
          </a:p>
          <a:p>
            <a:endParaRPr lang="en-US" u="sng" dirty="0" smtClean="0">
              <a:latin typeface="Arial Black" panose="020B0A04020102020204" pitchFamily="34" charset="0"/>
              <a:ea typeface="Microsoft JhengHei" panose="020B0604030504040204" pitchFamily="34" charset="-120"/>
            </a:endParaRPr>
          </a:p>
          <a:p>
            <a:r>
              <a:rPr lang="en-US" sz="2300" dirty="0"/>
              <a:t>The provided image is a </a:t>
            </a:r>
            <a:r>
              <a:rPr lang="en-US" sz="2300" dirty="0" smtClean="0"/>
              <a:t>heat map </a:t>
            </a:r>
            <a:r>
              <a:rPr lang="en-US" sz="2300" dirty="0"/>
              <a:t>illustrating the correlation matrix between various health-related variables and the outcome variable. The color scale on the right side of the </a:t>
            </a:r>
            <a:r>
              <a:rPr lang="en-US" sz="2300" dirty="0" smtClean="0"/>
              <a:t>heat map </a:t>
            </a:r>
            <a:r>
              <a:rPr lang="en-US" sz="2300" dirty="0"/>
              <a:t>ranges from blue to red, with blue indicating low or negative correlations and red indicating high positive correlations. The key elements and relationships among the variables are discussed below</a:t>
            </a:r>
            <a:r>
              <a:rPr lang="en-US" sz="2300" dirty="0" smtClean="0"/>
              <a:t>:</a:t>
            </a:r>
            <a:endParaRPr lang="en-US" sz="2300" dirty="0"/>
          </a:p>
          <a:p>
            <a:pPr marL="285750" indent="-285750">
              <a:buFont typeface="Arial" panose="020B0604020202020204" pitchFamily="34" charset="0"/>
              <a:buChar char="•"/>
            </a:pPr>
            <a:r>
              <a:rPr lang="en-US" sz="2300" b="1" dirty="0"/>
              <a:t>Diagonal Line (Self-correlation)</a:t>
            </a:r>
            <a:r>
              <a:rPr lang="en-US" sz="2300" dirty="0"/>
              <a:t>: The diagonal line of the matrix (where each variable correlates with itself) shows a perfect correlation value of 1, which is expected.</a:t>
            </a:r>
          </a:p>
          <a:p>
            <a:pPr marL="285750" indent="-285750">
              <a:buFont typeface="Arial" panose="020B0604020202020204" pitchFamily="34" charset="0"/>
              <a:buChar char="•"/>
            </a:pPr>
            <a:r>
              <a:rPr lang="en-US" sz="2300" b="1" dirty="0" smtClean="0"/>
              <a:t> High </a:t>
            </a:r>
            <a:r>
              <a:rPr lang="en-US" sz="2300" b="1" dirty="0"/>
              <a:t>Correlation Values</a:t>
            </a:r>
            <a:r>
              <a:rPr lang="en-US" sz="2300" dirty="0"/>
              <a:t>:</a:t>
            </a:r>
          </a:p>
          <a:p>
            <a:pPr marL="742950" lvl="1" indent="-285750">
              <a:buFont typeface="Arial" panose="020B0604020202020204" pitchFamily="34" charset="0"/>
              <a:buChar char="•"/>
            </a:pPr>
            <a:r>
              <a:rPr lang="en-US" sz="2300" b="1" dirty="0"/>
              <a:t>Age and Pregnancies (0.54)</a:t>
            </a:r>
            <a:r>
              <a:rPr lang="en-US" sz="2300" dirty="0"/>
              <a:t>: Shows a moderate positive correlation, indicating that as age increases, the number of pregnancies tends to increase too.</a:t>
            </a:r>
          </a:p>
          <a:p>
            <a:pPr marL="742950" lvl="1" indent="-285750">
              <a:buFont typeface="Arial" panose="020B0604020202020204" pitchFamily="34" charset="0"/>
              <a:buChar char="•"/>
            </a:pPr>
            <a:r>
              <a:rPr lang="en-US" sz="2300" b="1" dirty="0"/>
              <a:t>Glucose and Outcome (0.47)</a:t>
            </a:r>
            <a:r>
              <a:rPr lang="en-US" sz="2300" dirty="0"/>
              <a:t>: Shows a noticeable correlation suggesting that higher glucose levels are associated with the outcome variable, likely indicating a higher probability of the related outcome (possibly diabetes</a:t>
            </a:r>
            <a:r>
              <a:rPr lang="en-US" sz="2300" dirty="0" smtClean="0"/>
              <a:t>).</a:t>
            </a:r>
          </a:p>
          <a:p>
            <a:endParaRPr lang="en-US" sz="2300" dirty="0"/>
          </a:p>
          <a:p>
            <a:pPr marL="285750" indent="-285750">
              <a:buFont typeface="Arial" panose="020B0604020202020204" pitchFamily="34" charset="0"/>
              <a:buChar char="•"/>
            </a:pPr>
            <a:r>
              <a:rPr lang="en-US" sz="2300" b="1" dirty="0"/>
              <a:t>Moderate Correlation Values</a:t>
            </a:r>
            <a:r>
              <a:rPr lang="en-US" sz="2300" dirty="0"/>
              <a:t>:</a:t>
            </a:r>
          </a:p>
          <a:p>
            <a:pPr marL="742950" lvl="1" indent="-285750">
              <a:buFont typeface="Arial" panose="020B0604020202020204" pitchFamily="34" charset="0"/>
              <a:buChar char="•"/>
            </a:pPr>
            <a:r>
              <a:rPr lang="en-US" sz="2300" b="1" dirty="0"/>
              <a:t>SkinThickness and Insulin (0.44)</a:t>
            </a:r>
            <a:r>
              <a:rPr lang="en-US" sz="2300" dirty="0"/>
              <a:t>: Indicates a moderate positive correlation.</a:t>
            </a:r>
          </a:p>
          <a:p>
            <a:pPr marL="742950" lvl="1" indent="-285750">
              <a:buFont typeface="Arial" panose="020B0604020202020204" pitchFamily="34" charset="0"/>
              <a:buChar char="•"/>
            </a:pPr>
            <a:r>
              <a:rPr lang="en-US" sz="2300" b="1" dirty="0"/>
              <a:t>BMI and SkinThickness (0.39)</a:t>
            </a:r>
            <a:r>
              <a:rPr lang="en-US" sz="2300" dirty="0"/>
              <a:t>: Suggests that higher BMI tends to go along with higher skin thickness measurements.</a:t>
            </a:r>
          </a:p>
          <a:p>
            <a:pPr marL="285750" indent="-285750">
              <a:buFont typeface="Arial" panose="020B0604020202020204" pitchFamily="34" charset="0"/>
              <a:buChar char="•"/>
            </a:pPr>
            <a:r>
              <a:rPr lang="en-US" sz="2300" b="1" dirty="0"/>
              <a:t>Low to Negligible Correlation Values</a:t>
            </a:r>
            <a:r>
              <a:rPr lang="en-US" sz="2300" dirty="0"/>
              <a:t>:</a:t>
            </a:r>
          </a:p>
          <a:p>
            <a:pPr marL="742950" lvl="1" indent="-285750">
              <a:buFont typeface="Arial" panose="020B0604020202020204" pitchFamily="34" charset="0"/>
              <a:buChar char="•"/>
            </a:pPr>
            <a:r>
              <a:rPr lang="en-US" sz="2300" b="1" dirty="0" smtClean="0"/>
              <a:t>Blood Pressure </a:t>
            </a:r>
            <a:r>
              <a:rPr lang="en-US" sz="2300" b="1" dirty="0"/>
              <a:t>and Outcome (0.065)</a:t>
            </a:r>
            <a:r>
              <a:rPr lang="en-US" sz="2300" dirty="0"/>
              <a:t>: Shows a very low correlation with the outcome.</a:t>
            </a:r>
          </a:p>
          <a:p>
            <a:pPr marL="742950" lvl="1" indent="-285750">
              <a:buFont typeface="Arial" panose="020B0604020202020204" pitchFamily="34" charset="0"/>
              <a:buChar char="•"/>
            </a:pPr>
            <a:r>
              <a:rPr lang="en-US" sz="2300" b="1" dirty="0"/>
              <a:t>SkinThickness and Pregnancies (-0.082)</a:t>
            </a:r>
            <a:r>
              <a:rPr lang="en-US" sz="2300" dirty="0"/>
              <a:t>: Exhibits a negligible negative correlation</a:t>
            </a:r>
            <a:r>
              <a:rPr lang="en-US" sz="2300" dirty="0" smtClean="0"/>
              <a:t>.</a:t>
            </a:r>
            <a:endParaRPr lang="en-US" sz="2300" dirty="0"/>
          </a:p>
          <a:p>
            <a:pPr marL="285750" indent="-285750">
              <a:buFont typeface="Arial" panose="020B0604020202020204" pitchFamily="34" charset="0"/>
              <a:buChar char="•"/>
            </a:pPr>
            <a:r>
              <a:rPr lang="en-US" sz="2300" b="1" dirty="0"/>
              <a:t>Glucose</a:t>
            </a:r>
            <a:r>
              <a:rPr lang="en-US" sz="2300" dirty="0"/>
              <a:t> has relatively strong correlations with multiple variables such as Insulin (0.33) and Age (0.26), indicating its overall importance in the dataset</a:t>
            </a:r>
            <a:r>
              <a:rPr lang="en-US" sz="2300" dirty="0" smtClean="0"/>
              <a:t>.</a:t>
            </a:r>
          </a:p>
          <a:p>
            <a:endParaRPr lang="en-US" dirty="0" smtClean="0"/>
          </a:p>
          <a:p>
            <a:r>
              <a:rPr lang="en-US" sz="1800" dirty="0"/>
              <a:t/>
            </a:r>
            <a:br>
              <a:rPr lang="en-US" sz="1800" dirty="0"/>
            </a:br>
            <a:endParaRPr lang="en-US" sz="1800" dirty="0"/>
          </a:p>
          <a:p>
            <a:r>
              <a:rPr lang="en-US" dirty="0"/>
              <a:t/>
            </a:r>
            <a:br>
              <a:rPr lang="en-US" dirty="0"/>
            </a:br>
            <a:endParaRPr lang="en-US" sz="1400" u="sng" dirty="0">
              <a:latin typeface="Arial Black" panose="020B0A04020102020204" pitchFamily="34" charset="0"/>
              <a:ea typeface="Microsoft JhengHei" panose="020B0604030504040204" pitchFamily="34" charset="-120"/>
            </a:endParaRPr>
          </a:p>
          <a:p>
            <a:endParaRPr lang="en-US" u="sng" dirty="0">
              <a:latin typeface="Arial Black" panose="020B0A04020102020204" pitchFamily="34" charset="0"/>
              <a:ea typeface="Microsoft JhengHei" panose="020B0604030504040204" pitchFamily="34" charset="-120"/>
            </a:endParaRPr>
          </a:p>
          <a:p>
            <a:endParaRPr lang="en-US" u="sng" dirty="0">
              <a:latin typeface="Arial Black" panose="020B0A04020102020204" pitchFamily="34" charset="0"/>
              <a:ea typeface="Microsoft JhengHei" panose="020B0604030504040204" pitchFamily="34" charset="-120"/>
            </a:endParaRPr>
          </a:p>
          <a:p>
            <a:endParaRPr lang="en-US" u="sng" dirty="0">
              <a:latin typeface="Arial Black" panose="020B0A04020102020204" pitchFamily="34" charset="0"/>
              <a:ea typeface="Microsoft JhengHei" panose="020B0604030504040204" pitchFamily="34" charset="-120"/>
            </a:endParaRPr>
          </a:p>
          <a:p>
            <a:endParaRPr lang="en-US" u="sng" dirty="0">
              <a:latin typeface="Arial Black" panose="020B0A04020102020204" pitchFamily="34" charset="0"/>
              <a:ea typeface="Microsoft JhengHei" panose="020B0604030504040204" pitchFamily="34" charset="-120"/>
            </a:endParaRPr>
          </a:p>
          <a:p>
            <a:endParaRPr lang="en-US" u="sng" dirty="0">
              <a:latin typeface="Arial Black" panose="020B0A04020102020204" pitchFamily="34" charset="0"/>
              <a:ea typeface="Microsoft JhengHei" panose="020B0604030504040204" pitchFamily="34" charset="-120"/>
            </a:endParaRPr>
          </a:p>
          <a:p>
            <a:endParaRPr lang="en-US" u="sng" dirty="0" smtClean="0">
              <a:latin typeface="Arial Black" panose="020B0A04020102020204" pitchFamily="34" charset="0"/>
              <a:ea typeface="Microsoft JhengHei" panose="020B0604030504040204" pitchFamily="34" charset="-120"/>
            </a:endParaRPr>
          </a:p>
          <a:p>
            <a:endParaRPr lang="en-US" u="sng" dirty="0">
              <a:latin typeface="Arial Black" panose="020B0A04020102020204" pitchFamily="34" charset="0"/>
              <a:ea typeface="Microsoft JhengHei" panose="020B0604030504040204" pitchFamily="34" charset="-120"/>
            </a:endParaRPr>
          </a:p>
          <a:p>
            <a:endParaRPr lang="en-US" u="sng" dirty="0">
              <a:latin typeface="Arial Black" panose="020B0A04020102020204" pitchFamily="34" charset="0"/>
              <a:ea typeface="Microsoft JhengHei" panose="020B0604030504040204" pitchFamily="34" charset="-120"/>
            </a:endParaRPr>
          </a:p>
        </p:txBody>
      </p:sp>
    </p:spTree>
    <p:extLst>
      <p:ext uri="{BB962C8B-B14F-4D97-AF65-F5344CB8AC3E}">
        <p14:creationId xmlns:p14="http://schemas.microsoft.com/office/powerpoint/2010/main" val="8546641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553" y="1296139"/>
            <a:ext cx="10705730" cy="674703"/>
          </a:xfrm>
        </p:spPr>
        <p:txBody>
          <a:bodyPr>
            <a:normAutofit fontScale="90000"/>
          </a:bodyPr>
          <a:lstStyle/>
          <a:p>
            <a:r>
              <a:rPr lang="en-US" sz="1400" u="sng" dirty="0">
                <a:latin typeface="Arial Black" panose="020B0A04020102020204" pitchFamily="34" charset="0"/>
                <a:ea typeface="Microsoft JhengHei" panose="020B0604030504040204" pitchFamily="34" charset="-120"/>
              </a:rPr>
              <a:t>INTERPRETATION </a:t>
            </a:r>
            <a:r>
              <a:rPr lang="en-US" sz="1400" u="sng" dirty="0" smtClean="0">
                <a:latin typeface="Arial Black" panose="020B0A04020102020204" pitchFamily="34" charset="0"/>
                <a:ea typeface="Microsoft JhengHei" panose="020B0604030504040204" pitchFamily="34" charset="-120"/>
              </a:rPr>
              <a:t>:</a:t>
            </a:r>
            <a:br>
              <a:rPr lang="en-US" sz="1400" u="sng" dirty="0" smtClean="0">
                <a:latin typeface="Arial Black" panose="020B0A04020102020204" pitchFamily="34" charset="0"/>
                <a:ea typeface="Microsoft JhengHei" panose="020B0604030504040204" pitchFamily="34" charset="-120"/>
              </a:rPr>
            </a:br>
            <a:r>
              <a:rPr lang="en-US" sz="1400" u="sng" dirty="0" smtClean="0">
                <a:latin typeface="Arial Black" panose="020B0A04020102020204" pitchFamily="34" charset="0"/>
                <a:ea typeface="Microsoft JhengHei" panose="020B0604030504040204" pitchFamily="34" charset="-120"/>
              </a:rPr>
              <a:t/>
            </a:r>
            <a:br>
              <a:rPr lang="en-US" sz="1400" u="sng" dirty="0" smtClean="0">
                <a:latin typeface="Arial Black" panose="020B0A04020102020204" pitchFamily="34" charset="0"/>
                <a:ea typeface="Microsoft JhengHei" panose="020B0604030504040204" pitchFamily="34" charset="-120"/>
              </a:rPr>
            </a:br>
            <a:r>
              <a:rPr lang="en-US" sz="1400" u="sng" dirty="0">
                <a:latin typeface="Arial Black" panose="020B0A04020102020204" pitchFamily="34" charset="0"/>
                <a:ea typeface="Microsoft JhengHei" panose="020B0604030504040204" pitchFamily="34" charset="-120"/>
              </a:rPr>
              <a:t/>
            </a:r>
            <a:br>
              <a:rPr lang="en-US" sz="1400" u="sng" dirty="0">
                <a:latin typeface="Arial Black" panose="020B0A04020102020204" pitchFamily="34" charset="0"/>
                <a:ea typeface="Microsoft JhengHei" panose="020B0604030504040204" pitchFamily="34" charset="-120"/>
              </a:rPr>
            </a:br>
            <a:r>
              <a:rPr lang="en-US" sz="1600" dirty="0"/>
              <a:t>The scatter plot illustrates the relationship between glucose levels and diabetes outcomes. The x-axis represents glucose levels ranging from 0 to 200, and the y-axis represents diabetes outcomes, categorized as 0 (non-diabetic) and 1 (diabetic).</a:t>
            </a:r>
            <a:br>
              <a:rPr lang="en-US" sz="1600" dirty="0"/>
            </a:br>
            <a:r>
              <a:rPr lang="en-US" sz="1600" dirty="0"/>
              <a:t>From the plot, we observe that higher glucose levels tend to correspond more frequently with a diabetes outcome of 1. In the glucose range from approximately 80 to 200, a significant proportion of data points are labeled as diabetic (1). Conversely, at lower glucose levels, particularly from 0 to 80, there are more scattered instances of non-diabetic outcomes (0), but there are still some diabetic cases present</a:t>
            </a:r>
            <a:r>
              <a:rPr lang="en-US" sz="1600" dirty="0" smtClean="0"/>
              <a:t>.</a:t>
            </a:r>
            <a:br>
              <a:rPr lang="en-US" sz="1600" dirty="0" smtClean="0"/>
            </a:br>
            <a:r>
              <a:rPr lang="en-US" sz="1600" dirty="0" smtClean="0"/>
              <a:t/>
            </a:r>
            <a:br>
              <a:rPr lang="en-US" sz="1600" dirty="0" smtClean="0"/>
            </a:br>
            <a:r>
              <a:rPr lang="en-US" sz="1600" dirty="0"/>
              <a:t>There is a discernible trend showing that elevated glucose levels are associated with a higher likelihood of a diabetes diagnosis. This visual representation suggests that monitoring glucose levels could be a critical factor in understanding and predicting diabetes outcomes. Further statistical analysis would be necessary to quantify the strength of this association and to explore any underlying causal </a:t>
            </a:r>
            <a:r>
              <a:rPr lang="en-US" sz="1600" dirty="0" smtClean="0"/>
              <a:t>relationships</a:t>
            </a:r>
            <a:r>
              <a:rPr lang="en-US" sz="1400" dirty="0"/>
              <a:t/>
            </a:r>
            <a:br>
              <a:rPr lang="en-US" sz="1400" dirty="0"/>
            </a:br>
            <a:r>
              <a:rPr lang="en-US" sz="1400" u="sng" dirty="0">
                <a:latin typeface="Arial Black" panose="020B0A04020102020204" pitchFamily="34" charset="0"/>
                <a:ea typeface="Microsoft JhengHei" panose="020B0604030504040204" pitchFamily="34" charset="-120"/>
              </a:rPr>
              <a:t/>
            </a:r>
            <a:br>
              <a:rPr lang="en-US" sz="1400" u="sng" dirty="0">
                <a:latin typeface="Arial Black" panose="020B0A04020102020204" pitchFamily="34" charset="0"/>
                <a:ea typeface="Microsoft JhengHei" panose="020B0604030504040204" pitchFamily="34" charset="-120"/>
              </a:rPr>
            </a:br>
            <a:r>
              <a:rPr lang="en-US" sz="1400" u="sng" dirty="0" smtClean="0">
                <a:latin typeface="Arial Black" panose="020B0A04020102020204" pitchFamily="34" charset="0"/>
                <a:ea typeface="Microsoft JhengHei" panose="020B0604030504040204" pitchFamily="34" charset="-120"/>
              </a:rPr>
              <a:t/>
            </a:r>
            <a:br>
              <a:rPr lang="en-US" sz="1400" u="sng" dirty="0" smtClean="0">
                <a:latin typeface="Arial Black" panose="020B0A04020102020204" pitchFamily="34" charset="0"/>
                <a:ea typeface="Microsoft JhengHei" panose="020B0604030504040204" pitchFamily="34" charset="-120"/>
              </a:rPr>
            </a:br>
            <a:endParaRPr lang="en-US" sz="1400" u="sng" dirty="0">
              <a:latin typeface="Arial Black" panose="020B0A04020102020204" pitchFamily="34" charset="0"/>
              <a:ea typeface="Microsoft JhengHei" panose="020B0604030504040204" pitchFamily="34" charset="-120"/>
            </a:endParaRPr>
          </a:p>
        </p:txBody>
      </p:sp>
      <p:pic>
        <p:nvPicPr>
          <p:cNvPr id="3" name="Picture 2"/>
          <p:cNvPicPr>
            <a:picLocks noChangeAspect="1"/>
          </p:cNvPicPr>
          <p:nvPr/>
        </p:nvPicPr>
        <p:blipFill>
          <a:blip r:embed="rId2"/>
          <a:stretch>
            <a:fillRect/>
          </a:stretch>
        </p:blipFill>
        <p:spPr>
          <a:xfrm>
            <a:off x="0" y="2645546"/>
            <a:ext cx="12192000" cy="4212454"/>
          </a:xfrm>
          <a:prstGeom prst="rect">
            <a:avLst/>
          </a:prstGeom>
        </p:spPr>
      </p:pic>
    </p:spTree>
    <p:extLst>
      <p:ext uri="{BB962C8B-B14F-4D97-AF65-F5344CB8AC3E}">
        <p14:creationId xmlns:p14="http://schemas.microsoft.com/office/powerpoint/2010/main" val="13773631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15617"/>
            <a:ext cx="12192000" cy="5909310"/>
          </a:xfrm>
          <a:prstGeom prst="rect">
            <a:avLst/>
          </a:prstGeom>
        </p:spPr>
        <p:txBody>
          <a:bodyPr wrap="square">
            <a:spAutoFit/>
          </a:bodyPr>
          <a:lstStyle/>
          <a:p>
            <a:r>
              <a:rPr lang="en-US" dirty="0" smtClean="0">
                <a:latin typeface="Algerian" panose="04020705040A02060702" pitchFamily="82" charset="0"/>
              </a:rPr>
              <a:t>ABSTRACT :</a:t>
            </a:r>
          </a:p>
          <a:p>
            <a:endParaRPr lang="en-US" dirty="0" smtClean="0"/>
          </a:p>
          <a:p>
            <a:r>
              <a:rPr lang="en-US" dirty="0" smtClean="0"/>
              <a:t>This </a:t>
            </a:r>
            <a:r>
              <a:rPr lang="en-US" dirty="0"/>
              <a:t>report explores the development and implementation of predictive models for diabetes mellitus, focusing on the integration of machine learning techniques to enhance early diagnosis and management. Diabetes, a chronic metabolic disorder characterized by elevated blood glucose levels, poses significant health risks if not detected and managed early. The advent of predictive analytics in healthcare offers a promising avenue to mitigate these risks by leveraging patient data to forecast the likelihood of developing diabetes</a:t>
            </a:r>
            <a:r>
              <a:rPr lang="en-US" dirty="0" smtClean="0"/>
              <a:t>.</a:t>
            </a:r>
          </a:p>
          <a:p>
            <a:endParaRPr lang="en-US" dirty="0"/>
          </a:p>
          <a:p>
            <a:r>
              <a:rPr lang="en-US" dirty="0"/>
              <a:t>The study utilizes various machine learning algorithms, including logistic regression, decision trees, and neural networks, to analyze large datasets comprising demographic, clinical, and lifestyle factors. These models aim to identify patterns and correlations that are indicative of diabetes onset. The report delves into the data preprocessing steps, feature selection methods, and the evaluation metrics used to assess model performance</a:t>
            </a:r>
            <a:r>
              <a:rPr lang="en-US" dirty="0" smtClean="0"/>
              <a:t>.</a:t>
            </a:r>
          </a:p>
          <a:p>
            <a:endParaRPr lang="en-US" dirty="0"/>
          </a:p>
          <a:p>
            <a:r>
              <a:rPr lang="en-US" dirty="0"/>
              <a:t>Furthermore, the report highlights the challenges encountered in predictive modeling, such as data quality issues, class imbalance, and the interpretability of complex models. It also discusses the potential of incorporating real-time data from wearable devices and electronic health records to enhance prediction accuracy</a:t>
            </a:r>
            <a:r>
              <a:rPr lang="en-US" dirty="0" smtClean="0"/>
              <a:t>.</a:t>
            </a:r>
          </a:p>
          <a:p>
            <a:endParaRPr lang="en-US" dirty="0"/>
          </a:p>
          <a:p>
            <a:r>
              <a:rPr lang="en-US" dirty="0"/>
              <a:t>The findings underscore the efficacy of predictive models in identifying high-risk individuals, thereby facilitating timely interventions and personalized treatment plans. This proactive approach can significantly reduce the burden of diabetes on healthcare systems and improve patient outcomes. The report concludes with recommendations for future research and the implementation of predictive analytics in clinical</a:t>
            </a:r>
          </a:p>
        </p:txBody>
      </p:sp>
    </p:spTree>
    <p:extLst>
      <p:ext uri="{BB962C8B-B14F-4D97-AF65-F5344CB8AC3E}">
        <p14:creationId xmlns:p14="http://schemas.microsoft.com/office/powerpoint/2010/main" val="855150221"/>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864" y="1066460"/>
            <a:ext cx="10515600" cy="1579085"/>
          </a:xfrm>
        </p:spPr>
        <p:txBody>
          <a:bodyPr>
            <a:normAutofit fontScale="90000"/>
          </a:bodyPr>
          <a:lstStyle/>
          <a:p>
            <a:r>
              <a:rPr lang="en-US" sz="1400" u="sng" dirty="0" smtClean="0">
                <a:latin typeface="Arial Black" panose="020B0A04020102020204" pitchFamily="34" charset="0"/>
                <a:ea typeface="Microsoft JhengHei" panose="020B0604030504040204" pitchFamily="34" charset="-120"/>
              </a:rPr>
              <a:t>INTERPRETATION :</a:t>
            </a:r>
            <a:br>
              <a:rPr lang="en-US" sz="1400" u="sng" dirty="0" smtClean="0">
                <a:latin typeface="Arial Black" panose="020B0A04020102020204" pitchFamily="34" charset="0"/>
                <a:ea typeface="Microsoft JhengHei" panose="020B0604030504040204" pitchFamily="34" charset="-120"/>
              </a:rPr>
            </a:br>
            <a:r>
              <a:rPr lang="en-US" sz="1400" u="sng" dirty="0">
                <a:latin typeface="Arial Black" panose="020B0A04020102020204" pitchFamily="34" charset="0"/>
                <a:ea typeface="Microsoft JhengHei" panose="020B0604030504040204" pitchFamily="34" charset="-120"/>
              </a:rPr>
              <a:t/>
            </a:r>
            <a:br>
              <a:rPr lang="en-US" sz="1400" u="sng" dirty="0">
                <a:latin typeface="Arial Black" panose="020B0A04020102020204" pitchFamily="34" charset="0"/>
                <a:ea typeface="Microsoft JhengHei" panose="020B0604030504040204" pitchFamily="34" charset="-120"/>
              </a:rPr>
            </a:br>
            <a:r>
              <a:rPr lang="en-US" sz="1400" dirty="0"/>
              <a:t>The scatter plot titled "The Relationship Between Age and Diabetes" aims to visualize the correlation between age (plotted on the x-axis) and the incidence of diabetes (plotted on the y-axis).</a:t>
            </a:r>
            <a:br>
              <a:rPr lang="en-US" sz="1400" dirty="0"/>
            </a:br>
            <a:r>
              <a:rPr lang="en-US" sz="1400" dirty="0"/>
              <a:t>In this plot, the y-axis values are binary, with 0 representing the absence of diabetes and 1 representing the presence of diabetes. Data points are represented by red dots.</a:t>
            </a:r>
            <a:br>
              <a:rPr lang="en-US" sz="1400" dirty="0"/>
            </a:br>
            <a:r>
              <a:rPr lang="en-US" sz="1400" dirty="0"/>
              <a:t>From the plot, it is observed that there is no clear trend or correlation between age and diabetes. Individuals at all age groups from 20 to 80 appear distributed almost uniformly across both diabetes presence (1) and absence (0) without showing an age-dependent </a:t>
            </a:r>
            <a:r>
              <a:rPr lang="en-US" sz="1400" dirty="0" smtClean="0"/>
              <a:t>trend</a:t>
            </a:r>
            <a:br>
              <a:rPr lang="en-US" sz="1400" dirty="0" smtClean="0"/>
            </a:br>
            <a:r>
              <a:rPr lang="en-US" sz="1400" dirty="0"/>
              <a:t/>
            </a:r>
            <a:br>
              <a:rPr lang="en-US" sz="1400" dirty="0"/>
            </a:br>
            <a:r>
              <a:rPr lang="en-US" sz="1400" dirty="0" smtClean="0"/>
              <a:t/>
            </a:r>
            <a:br>
              <a:rPr lang="en-US" sz="1400" dirty="0" smtClean="0"/>
            </a:br>
            <a:r>
              <a:rPr lang="en-US" sz="1600" dirty="0">
                <a:latin typeface="+mn-lt"/>
              </a:rPr>
              <a:t>The scatter plot suggests that age alone does not have a definitive correlation with the presence of diabetes. Further investigation with additional variables or a larger dataset might be necessary to better understand the factors contributing to diabetes.</a:t>
            </a:r>
            <a:r>
              <a:rPr lang="en-IN" sz="1400" dirty="0"/>
              <a:t/>
            </a:r>
            <a:br>
              <a:rPr lang="en-IN" sz="1400" dirty="0"/>
            </a:br>
            <a:r>
              <a:rPr lang="en-US" sz="1400" dirty="0" smtClean="0"/>
              <a:t/>
            </a:r>
            <a:br>
              <a:rPr lang="en-US" sz="1400" dirty="0" smtClean="0"/>
            </a:br>
            <a:r>
              <a:rPr lang="en-US" sz="1400" dirty="0"/>
              <a:t/>
            </a:r>
            <a:br>
              <a:rPr lang="en-US" sz="1400" dirty="0"/>
            </a:br>
            <a:r>
              <a:rPr lang="en-US" sz="1400" u="sng" dirty="0" smtClean="0">
                <a:latin typeface="Arial Black" panose="020B0A04020102020204" pitchFamily="34" charset="0"/>
                <a:ea typeface="Microsoft JhengHei" panose="020B0604030504040204" pitchFamily="34" charset="-120"/>
              </a:rPr>
              <a:t/>
            </a:r>
            <a:br>
              <a:rPr lang="en-US" sz="1400" u="sng" dirty="0" smtClean="0">
                <a:latin typeface="Arial Black" panose="020B0A04020102020204" pitchFamily="34" charset="0"/>
                <a:ea typeface="Microsoft JhengHei" panose="020B0604030504040204" pitchFamily="34" charset="-120"/>
              </a:rPr>
            </a:br>
            <a:r>
              <a:rPr lang="en-US" sz="1400" u="sng" dirty="0" smtClean="0">
                <a:latin typeface="Arial Black" panose="020B0A04020102020204" pitchFamily="34" charset="0"/>
                <a:ea typeface="Microsoft JhengHei" panose="020B0604030504040204" pitchFamily="34" charset="-120"/>
              </a:rPr>
              <a:t/>
            </a:r>
            <a:br>
              <a:rPr lang="en-US" sz="1400" u="sng" dirty="0" smtClean="0">
                <a:latin typeface="Arial Black" panose="020B0A04020102020204" pitchFamily="34" charset="0"/>
                <a:ea typeface="Microsoft JhengHei" panose="020B0604030504040204" pitchFamily="34" charset="-120"/>
              </a:rPr>
            </a:br>
            <a:r>
              <a:rPr lang="en-IN" sz="1400" u="sng" dirty="0" smtClean="0">
                <a:latin typeface="Arial Black" panose="020B0A04020102020204" pitchFamily="34" charset="0"/>
                <a:ea typeface="Microsoft JhengHei" panose="020B0604030504040204" pitchFamily="34" charset="-120"/>
              </a:rPr>
              <a:t/>
            </a:r>
            <a:br>
              <a:rPr lang="en-IN" sz="1400" u="sng" dirty="0" smtClean="0">
                <a:latin typeface="Arial Black" panose="020B0A04020102020204" pitchFamily="34" charset="0"/>
                <a:ea typeface="Microsoft JhengHei" panose="020B0604030504040204" pitchFamily="34" charset="-120"/>
              </a:rPr>
            </a:br>
            <a:r>
              <a:rPr lang="en-IN" sz="1400" u="sng" dirty="0" smtClean="0">
                <a:latin typeface="Arial Black" panose="020B0A04020102020204" pitchFamily="34" charset="0"/>
                <a:ea typeface="Microsoft JhengHei" panose="020B0604030504040204" pitchFamily="34" charset="-120"/>
              </a:rPr>
              <a:t/>
            </a:r>
            <a:br>
              <a:rPr lang="en-IN" sz="1400" u="sng" dirty="0" smtClean="0">
                <a:latin typeface="Arial Black" panose="020B0A04020102020204" pitchFamily="34" charset="0"/>
                <a:ea typeface="Microsoft JhengHei" panose="020B0604030504040204" pitchFamily="34" charset="-120"/>
              </a:rPr>
            </a:br>
            <a:endParaRPr lang="en-IN" sz="1400" dirty="0"/>
          </a:p>
        </p:txBody>
      </p:sp>
      <p:pic>
        <p:nvPicPr>
          <p:cNvPr id="3" name="Picture 2"/>
          <p:cNvPicPr>
            <a:picLocks noChangeAspect="1"/>
          </p:cNvPicPr>
          <p:nvPr/>
        </p:nvPicPr>
        <p:blipFill>
          <a:blip r:embed="rId2"/>
          <a:stretch>
            <a:fillRect/>
          </a:stretch>
        </p:blipFill>
        <p:spPr>
          <a:xfrm>
            <a:off x="0" y="2512379"/>
            <a:ext cx="12191999" cy="4345621"/>
          </a:xfrm>
          <a:prstGeom prst="rect">
            <a:avLst/>
          </a:prstGeom>
        </p:spPr>
      </p:pic>
    </p:spTree>
    <p:extLst>
      <p:ext uri="{BB962C8B-B14F-4D97-AF65-F5344CB8AC3E}">
        <p14:creationId xmlns:p14="http://schemas.microsoft.com/office/powerpoint/2010/main" val="11561735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539" y="1226259"/>
            <a:ext cx="10515600" cy="913259"/>
          </a:xfrm>
        </p:spPr>
        <p:txBody>
          <a:bodyPr>
            <a:normAutofit fontScale="90000"/>
          </a:bodyPr>
          <a:lstStyle/>
          <a:p>
            <a:r>
              <a:rPr lang="en-US" sz="1400" u="sng" dirty="0">
                <a:latin typeface="Arial Black" panose="020B0A04020102020204" pitchFamily="34" charset="0"/>
                <a:ea typeface="Microsoft JhengHei" panose="020B0604030504040204" pitchFamily="34" charset="-120"/>
              </a:rPr>
              <a:t>INTERPRETATION </a:t>
            </a:r>
            <a:r>
              <a:rPr lang="en-US" sz="1400" u="sng" dirty="0" smtClean="0">
                <a:latin typeface="Arial Black" panose="020B0A04020102020204" pitchFamily="34" charset="0"/>
                <a:ea typeface="Microsoft JhengHei" panose="020B0604030504040204" pitchFamily="34" charset="-120"/>
              </a:rPr>
              <a:t>:</a:t>
            </a:r>
            <a:br>
              <a:rPr lang="en-US" sz="1400" u="sng" dirty="0" smtClean="0">
                <a:latin typeface="Arial Black" panose="020B0A04020102020204" pitchFamily="34" charset="0"/>
                <a:ea typeface="Microsoft JhengHei" panose="020B0604030504040204" pitchFamily="34" charset="-120"/>
              </a:rPr>
            </a:br>
            <a:r>
              <a:rPr lang="en-US" sz="1400" u="sng" dirty="0">
                <a:latin typeface="Arial Black" panose="020B0A04020102020204" pitchFamily="34" charset="0"/>
                <a:ea typeface="Microsoft JhengHei" panose="020B0604030504040204" pitchFamily="34" charset="-120"/>
              </a:rPr>
              <a:t/>
            </a:r>
            <a:br>
              <a:rPr lang="en-US" sz="1400" u="sng" dirty="0">
                <a:latin typeface="Arial Black" panose="020B0A04020102020204" pitchFamily="34" charset="0"/>
                <a:ea typeface="Microsoft JhengHei" panose="020B0604030504040204" pitchFamily="34" charset="-120"/>
              </a:rPr>
            </a:br>
            <a:r>
              <a:rPr lang="en-IN" sz="1400" dirty="0"/>
              <a:t>The scatter plot illustrates the relationship between Age and Body Mass Index (BMI). As observed, the majority of the data points are clustered in the lower to mid-range of BMI values (approximately between 10 and 40). Most individuals, irrespective of age, have a BMI that falls within this range. </a:t>
            </a:r>
            <a:br>
              <a:rPr lang="en-IN" sz="1400" dirty="0"/>
            </a:br>
            <a:r>
              <a:rPr lang="en-IN" sz="1400" dirty="0"/>
              <a:t/>
            </a:r>
            <a:br>
              <a:rPr lang="en-IN" sz="1400" dirty="0"/>
            </a:br>
            <a:r>
              <a:rPr lang="en-IN" sz="1400" dirty="0"/>
              <a:t>Notably, age seems to span a wide range from around 20 to 80 years, with a dense concentration of individuals situated in the younger segment (roughly below 40 years of age). There are a few outliers in the dataset, indicating that some individuals have unusually low BMIs compared to others in the same age group. </a:t>
            </a:r>
            <a:br>
              <a:rPr lang="en-IN" sz="1400" dirty="0"/>
            </a:br>
            <a:r>
              <a:rPr lang="en-IN" sz="1400" dirty="0"/>
              <a:t/>
            </a:r>
            <a:br>
              <a:rPr lang="en-IN" sz="1400" dirty="0"/>
            </a:br>
            <a:r>
              <a:rPr lang="en-IN" sz="1400" dirty="0"/>
              <a:t>In conclusion, while age varies significantly, there appears to be a general trend that irrespective of age, BMI typically falls within a certain range. The relationship between age and BMI, as depicted, does not suggest a strong correlation since the points are widely dispersed. However, the presence of outliers and dense clustering in specific BMI ranges can inform more detailed investigations on influencing factors.</a:t>
            </a:r>
            <a:br>
              <a:rPr lang="en-IN" sz="1400" dirty="0"/>
            </a:br>
            <a:r>
              <a:rPr lang="en-IN" sz="1400" u="sng" dirty="0">
                <a:latin typeface="Arial Black" panose="020B0A04020102020204" pitchFamily="34" charset="0"/>
                <a:ea typeface="Microsoft JhengHei" panose="020B0604030504040204" pitchFamily="34" charset="-120"/>
              </a:rPr>
              <a:t/>
            </a:r>
            <a:br>
              <a:rPr lang="en-IN" sz="1400" u="sng" dirty="0">
                <a:latin typeface="Arial Black" panose="020B0A04020102020204" pitchFamily="34" charset="0"/>
                <a:ea typeface="Microsoft JhengHei" panose="020B0604030504040204" pitchFamily="34" charset="-120"/>
              </a:rPr>
            </a:br>
            <a:r>
              <a:rPr lang="en-IN" sz="1400" u="sng" dirty="0" smtClean="0">
                <a:latin typeface="Arial Black" panose="020B0A04020102020204" pitchFamily="34" charset="0"/>
                <a:ea typeface="Microsoft JhengHei" panose="020B0604030504040204" pitchFamily="34" charset="-120"/>
              </a:rPr>
              <a:t/>
            </a:r>
            <a:br>
              <a:rPr lang="en-IN" sz="1400" u="sng" dirty="0" smtClean="0">
                <a:latin typeface="Arial Black" panose="020B0A04020102020204" pitchFamily="34" charset="0"/>
                <a:ea typeface="Microsoft JhengHei" panose="020B0604030504040204" pitchFamily="34" charset="-120"/>
              </a:rPr>
            </a:br>
            <a:endParaRPr lang="en-IN" sz="1400" dirty="0"/>
          </a:p>
        </p:txBody>
      </p:sp>
      <p:pic>
        <p:nvPicPr>
          <p:cNvPr id="4" name="Content Placeholder 3"/>
          <p:cNvPicPr>
            <a:picLocks noGrp="1" noChangeAspect="1"/>
          </p:cNvPicPr>
          <p:nvPr>
            <p:ph idx="1"/>
          </p:nvPr>
        </p:nvPicPr>
        <p:blipFill>
          <a:blip r:embed="rId2"/>
          <a:stretch>
            <a:fillRect/>
          </a:stretch>
        </p:blipFill>
        <p:spPr>
          <a:xfrm>
            <a:off x="0" y="2581275"/>
            <a:ext cx="12192000" cy="4361063"/>
          </a:xfrm>
          <a:prstGeom prst="rect">
            <a:avLst/>
          </a:prstGeom>
        </p:spPr>
      </p:pic>
    </p:spTree>
    <p:extLst>
      <p:ext uri="{BB962C8B-B14F-4D97-AF65-F5344CB8AC3E}">
        <p14:creationId xmlns:p14="http://schemas.microsoft.com/office/powerpoint/2010/main" val="3257052823"/>
      </p:ext>
    </p:extLst>
  </p:cSld>
  <p:clrMapOvr>
    <a:masterClrMapping/>
  </p:clrMapOvr>
  <p:transition spd="slow">
    <p:comb/>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6200775" y="0"/>
            <a:ext cx="5991224" cy="6858000"/>
          </a:xfrm>
          <a:prstGeom prst="rect">
            <a:avLst/>
          </a:prstGeom>
        </p:spPr>
      </p:pic>
      <p:sp>
        <p:nvSpPr>
          <p:cNvPr id="4" name="Text Placeholder 3"/>
          <p:cNvSpPr>
            <a:spLocks noGrp="1"/>
          </p:cNvSpPr>
          <p:nvPr>
            <p:ph type="body" sz="half" idx="2"/>
          </p:nvPr>
        </p:nvSpPr>
        <p:spPr>
          <a:xfrm>
            <a:off x="-1" y="0"/>
            <a:ext cx="6200775" cy="6724650"/>
          </a:xfrm>
        </p:spPr>
        <p:txBody>
          <a:bodyPr>
            <a:normAutofit fontScale="92500" lnSpcReduction="20000"/>
          </a:bodyPr>
          <a:lstStyle/>
          <a:p>
            <a:r>
              <a:rPr lang="en-US" u="sng" dirty="0">
                <a:latin typeface="Arial Black" panose="020B0A04020102020204" pitchFamily="34" charset="0"/>
                <a:ea typeface="Microsoft JhengHei" panose="020B0604030504040204" pitchFamily="34" charset="-120"/>
              </a:rPr>
              <a:t>INTERPRETATION : </a:t>
            </a:r>
            <a:endParaRPr lang="en-US" u="sng" dirty="0" smtClean="0">
              <a:latin typeface="Arial Black" panose="020B0A04020102020204" pitchFamily="34" charset="0"/>
              <a:ea typeface="Microsoft JhengHei" panose="020B0604030504040204" pitchFamily="34" charset="-120"/>
            </a:endParaRPr>
          </a:p>
          <a:p>
            <a:endParaRPr lang="en-US" u="sng" dirty="0">
              <a:latin typeface="Arial Black" panose="020B0A04020102020204" pitchFamily="34" charset="0"/>
              <a:ea typeface="Microsoft JhengHei" panose="020B0604030504040204" pitchFamily="34" charset="-120"/>
            </a:endParaRPr>
          </a:p>
          <a:p>
            <a:r>
              <a:rPr lang="en-US" sz="1800" dirty="0" smtClean="0"/>
              <a:t>Imports </a:t>
            </a:r>
            <a:r>
              <a:rPr lang="en-US" sz="1800" dirty="0"/>
              <a:t>and Scaling:</a:t>
            </a:r>
          </a:p>
          <a:p>
            <a:r>
              <a:rPr lang="en-US" sz="1800" dirty="0"/>
              <a:t>The StandardScaler from sklearn.preprocessing is imported and used to normalize the feature data.</a:t>
            </a:r>
          </a:p>
          <a:p>
            <a:r>
              <a:rPr lang="en-US" sz="1800" dirty="0" smtClean="0"/>
              <a:t>The </a:t>
            </a:r>
            <a:r>
              <a:rPr lang="en-US" sz="1800" dirty="0"/>
              <a:t>features (excluding the Outcome column) from the diabetes dataframe are scaled and a new dataframe X is created.</a:t>
            </a:r>
          </a:p>
          <a:p>
            <a:r>
              <a:rPr lang="en-US" sz="1800" b="1" u="sng" dirty="0" smtClean="0"/>
              <a:t>Column </a:t>
            </a:r>
            <a:r>
              <a:rPr lang="en-US" sz="1800" b="1" u="sng" dirty="0"/>
              <a:t>Assignment:</a:t>
            </a:r>
          </a:p>
          <a:p>
            <a:r>
              <a:rPr lang="en-US" sz="1800" dirty="0"/>
              <a:t>The column names for the new dataframe X are explicitly declared, representing various health metrics like 'Pregnancies', 'Glucose', </a:t>
            </a:r>
            <a:r>
              <a:rPr lang="en-US" sz="1800" dirty="0" smtClean="0"/>
              <a:t>'Blood Pressure</a:t>
            </a:r>
            <a:r>
              <a:rPr lang="en-US" sz="1800" dirty="0"/>
              <a:t>', </a:t>
            </a:r>
            <a:r>
              <a:rPr lang="en-US" sz="1800" dirty="0" smtClean="0"/>
              <a:t>'Skin Thickness</a:t>
            </a:r>
            <a:r>
              <a:rPr lang="en-US" sz="1800" dirty="0"/>
              <a:t>', 'Insulin', 'BMI', </a:t>
            </a:r>
            <a:r>
              <a:rPr lang="en-US" sz="1800" dirty="0" smtClean="0"/>
              <a:t>'Diabetes Pedigree Function</a:t>
            </a:r>
            <a:r>
              <a:rPr lang="en-US" sz="1800" dirty="0"/>
              <a:t>', and 'Age'.</a:t>
            </a:r>
          </a:p>
          <a:p>
            <a:r>
              <a:rPr lang="en-US" sz="1800" b="1" u="sng" dirty="0" smtClean="0"/>
              <a:t>Output </a:t>
            </a:r>
            <a:r>
              <a:rPr lang="en-US" sz="1800" b="1" u="sng" dirty="0"/>
              <a:t>of Scaled Features:</a:t>
            </a:r>
          </a:p>
          <a:p>
            <a:r>
              <a:rPr lang="en-US" sz="1800" dirty="0"/>
              <a:t>The head() method is used to display the first five rows of the scaled features dataset. The table provides a snapshot of the normalized values for each feature, assisting in checking the changes after scaling.</a:t>
            </a:r>
          </a:p>
          <a:p>
            <a:r>
              <a:rPr lang="en-US" sz="1800" b="1" u="sng" dirty="0" smtClean="0"/>
              <a:t>Extraction </a:t>
            </a:r>
            <a:r>
              <a:rPr lang="en-US" sz="1800" b="1" u="sng" dirty="0"/>
              <a:t>of Target Variable:</a:t>
            </a:r>
          </a:p>
          <a:p>
            <a:r>
              <a:rPr lang="en-US" sz="1800" dirty="0"/>
              <a:t>The Outcome column from the diabetes dataframe is separated and stored in the variable y.</a:t>
            </a:r>
          </a:p>
          <a:p>
            <a:r>
              <a:rPr lang="en-US" sz="1800" dirty="0" smtClean="0"/>
              <a:t>The </a:t>
            </a:r>
            <a:r>
              <a:rPr lang="en-US" sz="1800" dirty="0"/>
              <a:t>head() method displays the first five entries of the Outcome column, showing the binary classification (0 or 1), which likely indicates the presence or absence of diabetes.</a:t>
            </a:r>
          </a:p>
          <a:p>
            <a:endParaRPr lang="en-US" sz="1800" dirty="0"/>
          </a:p>
          <a:p>
            <a:r>
              <a:rPr lang="en-US" sz="1800" dirty="0"/>
              <a:t>Overall, this image illustrates the preparation stage where the features are normalized and the target variable is isolated in preparation for a machine learning task.</a:t>
            </a:r>
          </a:p>
          <a:p>
            <a:endParaRPr lang="en-US" sz="1800"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1713683374"/>
      </p:ext>
    </p:extLst>
  </p:cSld>
  <p:clrMapOvr>
    <a:masterClrMapping/>
  </p:clrMapOvr>
  <p:transition spd="slow">
    <p:comb/>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3038475"/>
            <a:ext cx="12192000" cy="3819525"/>
          </a:xfrm>
          <a:prstGeom prst="rect">
            <a:avLst/>
          </a:prstGeom>
        </p:spPr>
      </p:pic>
      <p:sp>
        <p:nvSpPr>
          <p:cNvPr id="2" name="Title 1"/>
          <p:cNvSpPr>
            <a:spLocks noGrp="1"/>
          </p:cNvSpPr>
          <p:nvPr>
            <p:ph type="ctrTitle"/>
          </p:nvPr>
        </p:nvSpPr>
        <p:spPr>
          <a:xfrm>
            <a:off x="261937" y="1141413"/>
            <a:ext cx="11863388" cy="1325562"/>
          </a:xfrm>
        </p:spPr>
        <p:txBody>
          <a:bodyPr>
            <a:normAutofit fontScale="90000"/>
          </a:bodyPr>
          <a:lstStyle/>
          <a:p>
            <a:r>
              <a:rPr lang="en-US" sz="1400" u="sng" dirty="0" smtClean="0">
                <a:latin typeface="Arial Black" panose="020B0A04020102020204" pitchFamily="34" charset="0"/>
                <a:ea typeface="Microsoft JhengHei" panose="020B0604030504040204" pitchFamily="34" charset="-120"/>
              </a:rPr>
              <a:t>INTERPRETATION </a:t>
            </a:r>
            <a:r>
              <a:rPr lang="en-US" sz="1400" u="sng" dirty="0">
                <a:latin typeface="Arial Black" panose="020B0A04020102020204" pitchFamily="34" charset="0"/>
                <a:ea typeface="Microsoft JhengHei" panose="020B0604030504040204" pitchFamily="34" charset="-120"/>
              </a:rPr>
              <a:t>: </a:t>
            </a:r>
            <a:r>
              <a:rPr lang="en-US" sz="1400" u="sng" dirty="0" smtClean="0">
                <a:latin typeface="Arial Black" panose="020B0A04020102020204" pitchFamily="34" charset="0"/>
                <a:ea typeface="Microsoft JhengHei" panose="020B0604030504040204" pitchFamily="34" charset="-120"/>
              </a:rPr>
              <a:t/>
            </a:r>
            <a:br>
              <a:rPr lang="en-US" sz="1400" u="sng" dirty="0" smtClean="0">
                <a:latin typeface="Arial Black" panose="020B0A04020102020204" pitchFamily="34" charset="0"/>
                <a:ea typeface="Microsoft JhengHei" panose="020B0604030504040204" pitchFamily="34" charset="-120"/>
              </a:rPr>
            </a:br>
            <a:r>
              <a:rPr lang="en-US" sz="1400" u="sng" dirty="0">
                <a:latin typeface="Arial Black" panose="020B0A04020102020204" pitchFamily="34" charset="0"/>
                <a:ea typeface="Microsoft JhengHei" panose="020B0604030504040204" pitchFamily="34" charset="-120"/>
              </a:rPr>
              <a:t/>
            </a:r>
            <a:br>
              <a:rPr lang="en-US" sz="1400" u="sng" dirty="0">
                <a:latin typeface="Arial Black" panose="020B0A04020102020204" pitchFamily="34" charset="0"/>
                <a:ea typeface="Microsoft JhengHei" panose="020B0604030504040204" pitchFamily="34" charset="-120"/>
              </a:rPr>
            </a:br>
            <a:r>
              <a:rPr lang="en-US" sz="1600" dirty="0" smtClean="0"/>
              <a:t>The </a:t>
            </a:r>
            <a:r>
              <a:rPr lang="en-US" sz="1600" dirty="0"/>
              <a:t>image shows a snippet of Python code used for data preprocessing and splitting a dataset for training and testing a machine learning model. The first part of the code (line 20) involves separating the target variable 'Outcome' from the rest of the dataset diabetes. The independent variables are stored in X and the target variable in y.</a:t>
            </a:r>
            <a:br>
              <a:rPr lang="en-US" sz="1600" dirty="0"/>
            </a:br>
            <a:r>
              <a:rPr lang="en-US" sz="1600" dirty="0"/>
              <a:t/>
            </a:r>
            <a:br>
              <a:rPr lang="en-US" sz="1600" dirty="0"/>
            </a:br>
            <a:r>
              <a:rPr lang="en-US" sz="1600" dirty="0"/>
              <a:t>The second part of the code (line 21) utilizes the train_test_split function from the sklearn.model_selection module. This function is used to split the dataset into training and testing subsets. The test_size=0.33 parameter indicates that 33% of the dataset will be allocated for testing, and the random_state=7 ensures the split will be reproducible by using a fixed random seed. The resulting splits are assigned to X_train, X_test, y_train, and y_test for further training and evaluation of the machine learning model.</a:t>
            </a:r>
            <a:endParaRPr lang="en-IN" sz="1600" dirty="0"/>
          </a:p>
        </p:txBody>
      </p:sp>
    </p:spTree>
    <p:extLst>
      <p:ext uri="{BB962C8B-B14F-4D97-AF65-F5344CB8AC3E}">
        <p14:creationId xmlns:p14="http://schemas.microsoft.com/office/powerpoint/2010/main" val="50400560"/>
      </p:ext>
    </p:extLst>
  </p:cSld>
  <p:clrMapOvr>
    <a:masterClrMapping/>
  </p:clrMapOvr>
  <p:transition spd="slow">
    <p:comb/>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146051"/>
            <a:ext cx="10515600" cy="530224"/>
          </a:xfrm>
        </p:spPr>
        <p:txBody>
          <a:bodyPr>
            <a:normAutofit fontScale="90000"/>
          </a:bodyPr>
          <a:lstStyle/>
          <a:p>
            <a:pPr algn="ctr"/>
            <a:r>
              <a:rPr lang="en-US" sz="3600" dirty="0" smtClean="0">
                <a:latin typeface="Algerian" panose="04020705040A02060702" pitchFamily="82" charset="0"/>
              </a:rPr>
              <a:t>Random Forest Classifier Model</a:t>
            </a:r>
            <a:endParaRPr lang="en-IN" sz="3600" dirty="0">
              <a:latin typeface="Algerian" panose="04020705040A02060702" pitchFamily="82" charset="0"/>
            </a:endParaRPr>
          </a:p>
        </p:txBody>
      </p:sp>
      <p:pic>
        <p:nvPicPr>
          <p:cNvPr id="5" name="Picture 4"/>
          <p:cNvPicPr>
            <a:picLocks noChangeAspect="1"/>
          </p:cNvPicPr>
          <p:nvPr/>
        </p:nvPicPr>
        <p:blipFill>
          <a:blip r:embed="rId2"/>
          <a:stretch>
            <a:fillRect/>
          </a:stretch>
        </p:blipFill>
        <p:spPr>
          <a:xfrm>
            <a:off x="0" y="800100"/>
            <a:ext cx="12192000" cy="6057900"/>
          </a:xfrm>
          <a:prstGeom prst="rect">
            <a:avLst/>
          </a:prstGeom>
          <a:ln>
            <a:noFill/>
          </a:ln>
          <a:effectLst>
            <a:outerShdw blurRad="225425" dist="50800" dir="5220000" algn="ctr">
              <a:srgbClr val="000000">
                <a:alpha val="33000"/>
              </a:srgbClr>
            </a:outerShdw>
          </a:effectLst>
        </p:spPr>
      </p:pic>
    </p:spTree>
    <p:extLst>
      <p:ext uri="{BB962C8B-B14F-4D97-AF65-F5344CB8AC3E}">
        <p14:creationId xmlns:p14="http://schemas.microsoft.com/office/powerpoint/2010/main" val="37884212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0" y="0"/>
            <a:ext cx="12192000" cy="6858000"/>
          </a:xfrm>
        </p:spPr>
        <p:txBody>
          <a:bodyPr/>
          <a:lstStyle/>
          <a:p>
            <a:r>
              <a:rPr lang="en-US" sz="1800" dirty="0"/>
              <a:t>In this code, we are building a Random Forest classification model using the RandomForestClassifier from the sklearn.ensemble module. A Random Forest classifier with 200 decision trees (n_estimators=200) is trained on the training dataset (X_train, y_train). Here's a step-by-step analysis of the outputs</a:t>
            </a:r>
            <a:r>
              <a:rPr lang="en-US" sz="1800" dirty="0" smtClean="0"/>
              <a:t>:</a:t>
            </a:r>
          </a:p>
          <a:p>
            <a:pPr marL="0" indent="0">
              <a:buNone/>
            </a:pPr>
            <a:endParaRPr lang="en-US" sz="1800" dirty="0" smtClean="0"/>
          </a:p>
          <a:p>
            <a:pPr marL="0" indent="0">
              <a:buNone/>
            </a:pPr>
            <a:r>
              <a:rPr lang="en-US" sz="1800" b="1" u="sng" dirty="0"/>
              <a:t>Training the Model:</a:t>
            </a:r>
          </a:p>
          <a:p>
            <a:pPr marL="0" indent="0">
              <a:buNone/>
            </a:pPr>
            <a:r>
              <a:rPr lang="en-US" sz="1800" dirty="0" smtClean="0"/>
              <a:t>rfc </a:t>
            </a:r>
            <a:r>
              <a:rPr lang="en-US" sz="1800" dirty="0"/>
              <a:t>= RandomForestClassifier(n_estimators=200)  </a:t>
            </a:r>
          </a:p>
          <a:p>
            <a:pPr marL="0" indent="0">
              <a:buNone/>
            </a:pPr>
            <a:r>
              <a:rPr lang="en-US" sz="1800" dirty="0"/>
              <a:t>rfc.fit(X_train, y_train) </a:t>
            </a:r>
            <a:endParaRPr lang="en-US" sz="1800" dirty="0" smtClean="0"/>
          </a:p>
          <a:p>
            <a:pPr marL="0" indent="0">
              <a:buNone/>
            </a:pPr>
            <a:r>
              <a:rPr lang="en-US" sz="1800" dirty="0"/>
              <a:t>This part initializes and trains the RandomForestClassifier with 200 estimators on the training data</a:t>
            </a:r>
            <a:r>
              <a:rPr lang="en-US" sz="1800" dirty="0" smtClean="0"/>
              <a:t>.</a:t>
            </a:r>
          </a:p>
          <a:p>
            <a:pPr marL="0" indent="0">
              <a:buNone/>
            </a:pPr>
            <a:r>
              <a:rPr lang="en-US" sz="1800" b="1" u="sng" dirty="0" smtClean="0"/>
              <a:t>Evaluating </a:t>
            </a:r>
            <a:r>
              <a:rPr lang="en-US" sz="1800" b="1" u="sng" dirty="0"/>
              <a:t>Training Accuracy:</a:t>
            </a:r>
          </a:p>
          <a:p>
            <a:pPr marL="0" indent="0">
              <a:buNone/>
            </a:pPr>
            <a:r>
              <a:rPr lang="en-US" sz="1800" dirty="0" smtClean="0"/>
              <a:t>rfc_train </a:t>
            </a:r>
            <a:r>
              <a:rPr lang="en-US" sz="1800" dirty="0"/>
              <a:t>= rfc.predict(X_train)  </a:t>
            </a:r>
          </a:p>
          <a:p>
            <a:pPr marL="0" indent="0">
              <a:buNone/>
            </a:pPr>
            <a:r>
              <a:rPr lang="en-US" sz="1800" dirty="0"/>
              <a:t>print("Training Accuracy =", format(</a:t>
            </a:r>
            <a:r>
              <a:rPr lang="en-US" sz="1800" dirty="0" err="1"/>
              <a:t>metrics.accuracy_score</a:t>
            </a:r>
            <a:r>
              <a:rPr lang="en-US" sz="1800" dirty="0"/>
              <a:t>(y_train, rfc_train)))  </a:t>
            </a:r>
          </a:p>
          <a:p>
            <a:pPr marL="0" indent="0">
              <a:buNone/>
            </a:pPr>
            <a:r>
              <a:rPr lang="en-US" sz="1800" dirty="0"/>
              <a:t>The model predictions on the training dataset (X_train) are evaluated, yielding a perfect accuracy of 1.0 (100%). This typically indicates that the model has fit the training data very well</a:t>
            </a:r>
            <a:r>
              <a:rPr lang="en-US" sz="1800" dirty="0" smtClean="0"/>
              <a:t>.</a:t>
            </a:r>
            <a:endParaRPr lang="en-US" sz="1800" dirty="0"/>
          </a:p>
          <a:p>
            <a:pPr marL="0" indent="0">
              <a:buNone/>
            </a:pPr>
            <a:r>
              <a:rPr lang="en-US" sz="1800" b="1" u="sng" dirty="0" smtClean="0"/>
              <a:t>Evaluating </a:t>
            </a:r>
            <a:r>
              <a:rPr lang="en-US" sz="1800" b="1" u="sng" dirty="0"/>
              <a:t>Test Accuracy:</a:t>
            </a:r>
          </a:p>
          <a:p>
            <a:pPr marL="0" indent="0">
              <a:buNone/>
            </a:pPr>
            <a:r>
              <a:rPr lang="en-US" sz="1800" dirty="0" smtClean="0"/>
              <a:t>predictions </a:t>
            </a:r>
            <a:r>
              <a:rPr lang="en-US" sz="1800" dirty="0"/>
              <a:t>= rfc.predict(X_test)  </a:t>
            </a:r>
          </a:p>
          <a:p>
            <a:pPr marL="0" indent="0">
              <a:buNone/>
            </a:pPr>
            <a:r>
              <a:rPr lang="en-US" sz="1800" dirty="0"/>
              <a:t>print("Test Accuracy =", format(</a:t>
            </a:r>
            <a:r>
              <a:rPr lang="en-US" sz="1800" dirty="0" err="1"/>
              <a:t>metrics.accuracy_score</a:t>
            </a:r>
            <a:r>
              <a:rPr lang="en-US" sz="1800" dirty="0"/>
              <a:t>(y_test, predictions</a:t>
            </a:r>
            <a:r>
              <a:rPr lang="en-US" sz="1800" dirty="0" smtClean="0"/>
              <a:t>)))</a:t>
            </a:r>
          </a:p>
          <a:p>
            <a:pPr marL="0" indent="0">
              <a:buNone/>
            </a:pPr>
            <a:r>
              <a:rPr lang="en-US" sz="1800" dirty="0"/>
              <a:t>The predictions on the test dataset (X_test) result in an accuracy of approximately 0.771 (77.16%). While this is a decent accuracy, it's substantially lower than the training accuracy, suggesting potential overfitting.</a:t>
            </a:r>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11841955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fontScale="92500" lnSpcReduction="20000"/>
          </a:bodyPr>
          <a:lstStyle/>
          <a:p>
            <a:pPr marL="0" indent="0">
              <a:buNone/>
            </a:pPr>
            <a:r>
              <a:rPr lang="en-IN" sz="1800" b="1" u="sng" dirty="0"/>
              <a:t>Confusion Matrix and Classification Report:</a:t>
            </a:r>
          </a:p>
          <a:p>
            <a:pPr marL="0" indent="0">
              <a:buNone/>
            </a:pPr>
            <a:r>
              <a:rPr lang="en-IN" sz="1800" dirty="0" smtClean="0"/>
              <a:t>from </a:t>
            </a:r>
            <a:r>
              <a:rPr lang="en-IN" sz="1800" dirty="0"/>
              <a:t>sklearn.metrics import classification_report, confusion_matrix  </a:t>
            </a:r>
          </a:p>
          <a:p>
            <a:pPr marL="0" indent="0">
              <a:buNone/>
            </a:pPr>
            <a:r>
              <a:rPr lang="en-IN" sz="1800" dirty="0" smtClean="0"/>
              <a:t>print(</a:t>
            </a:r>
            <a:r>
              <a:rPr lang="en-IN" sz="1800" dirty="0" err="1" smtClean="0"/>
              <a:t>confusion_matrix</a:t>
            </a:r>
            <a:r>
              <a:rPr lang="en-IN" sz="1800" dirty="0" smtClean="0"/>
              <a:t>(</a:t>
            </a:r>
            <a:r>
              <a:rPr lang="en-IN" sz="1800" dirty="0" err="1" smtClean="0"/>
              <a:t>y_test</a:t>
            </a:r>
            <a:r>
              <a:rPr lang="en-IN" sz="1800" dirty="0"/>
              <a:t>, predictions))  </a:t>
            </a:r>
          </a:p>
          <a:p>
            <a:pPr marL="0" indent="0">
              <a:buNone/>
            </a:pPr>
            <a:r>
              <a:rPr lang="en-IN" sz="1800" dirty="0"/>
              <a:t>print(classification_report(</a:t>
            </a:r>
            <a:r>
              <a:rPr lang="en-IN" sz="1800" dirty="0" err="1"/>
              <a:t>y_test</a:t>
            </a:r>
            <a:r>
              <a:rPr lang="en-IN" sz="1800" dirty="0"/>
              <a:t>, predictions</a:t>
            </a:r>
            <a:r>
              <a:rPr lang="en-IN" sz="1800" dirty="0" smtClean="0"/>
              <a:t>))</a:t>
            </a:r>
          </a:p>
          <a:p>
            <a:pPr marL="0" indent="0">
              <a:buNone/>
            </a:pPr>
            <a:r>
              <a:rPr lang="en-US" sz="1800" dirty="0"/>
              <a:t>The confusion matrix indicates the number of true positive, true negative, false positive, and false negative predictions. The classification report provides a detailed evaluation including precision, recall, and F1-score for each class</a:t>
            </a:r>
            <a:r>
              <a:rPr lang="en-US" sz="1800" dirty="0" smtClean="0"/>
              <a:t>.</a:t>
            </a:r>
          </a:p>
          <a:p>
            <a:pPr marL="0" indent="0">
              <a:buNone/>
            </a:pPr>
            <a:endParaRPr lang="en-US" sz="1800" dirty="0" smtClean="0"/>
          </a:p>
          <a:p>
            <a:pPr>
              <a:buFont typeface="Wingdings" panose="05000000000000000000" pitchFamily="2" charset="2"/>
              <a:buChar char="q"/>
            </a:pPr>
            <a:r>
              <a:rPr lang="en-US" sz="1800" b="1" u="sng" dirty="0"/>
              <a:t>Class 0:</a:t>
            </a:r>
          </a:p>
          <a:p>
            <a:pPr marL="0" indent="0">
              <a:buNone/>
            </a:pPr>
            <a:r>
              <a:rPr lang="en-US" sz="1800" dirty="0" smtClean="0"/>
              <a:t>     Precision</a:t>
            </a:r>
            <a:r>
              <a:rPr lang="en-US" sz="1800" dirty="0"/>
              <a:t>: 0.80</a:t>
            </a:r>
          </a:p>
          <a:p>
            <a:pPr marL="0" indent="0">
              <a:buNone/>
            </a:pPr>
            <a:r>
              <a:rPr lang="en-US" sz="1800" dirty="0" smtClean="0"/>
              <a:t>     Recall</a:t>
            </a:r>
            <a:r>
              <a:rPr lang="en-US" sz="1800" dirty="0"/>
              <a:t>: 0.85</a:t>
            </a:r>
          </a:p>
          <a:p>
            <a:pPr marL="0" indent="0">
              <a:buNone/>
            </a:pPr>
            <a:r>
              <a:rPr lang="en-US" sz="1800" dirty="0" smtClean="0"/>
              <a:t>     F1-Score</a:t>
            </a:r>
            <a:r>
              <a:rPr lang="en-US" sz="1800" dirty="0"/>
              <a:t>: </a:t>
            </a:r>
            <a:r>
              <a:rPr lang="en-US" sz="1800" dirty="0" smtClean="0"/>
              <a:t>0.83</a:t>
            </a:r>
          </a:p>
          <a:p>
            <a:pPr>
              <a:buFont typeface="Wingdings" panose="05000000000000000000" pitchFamily="2" charset="2"/>
              <a:buChar char="q"/>
            </a:pPr>
            <a:endParaRPr lang="en-US" sz="1800" dirty="0"/>
          </a:p>
          <a:p>
            <a:pPr>
              <a:buFont typeface="Wingdings" panose="05000000000000000000" pitchFamily="2" charset="2"/>
              <a:buChar char="q"/>
            </a:pPr>
            <a:r>
              <a:rPr lang="en-US" sz="1800" b="1" u="sng" dirty="0" smtClean="0"/>
              <a:t>Class </a:t>
            </a:r>
            <a:r>
              <a:rPr lang="en-US" sz="1800" b="1" u="sng" dirty="0"/>
              <a:t>1:</a:t>
            </a:r>
          </a:p>
          <a:p>
            <a:pPr marL="0" indent="0">
              <a:buNone/>
            </a:pPr>
            <a:r>
              <a:rPr lang="en-US" sz="1800" dirty="0" smtClean="0"/>
              <a:t>    Precision</a:t>
            </a:r>
            <a:r>
              <a:rPr lang="en-US" sz="1800" dirty="0"/>
              <a:t>: 0.71</a:t>
            </a:r>
          </a:p>
          <a:p>
            <a:pPr marL="0" indent="0">
              <a:buNone/>
            </a:pPr>
            <a:r>
              <a:rPr lang="en-US" sz="1800" dirty="0" smtClean="0"/>
              <a:t>    Recall</a:t>
            </a:r>
            <a:r>
              <a:rPr lang="en-US" sz="1800" dirty="0"/>
              <a:t>: 0.63</a:t>
            </a:r>
          </a:p>
          <a:p>
            <a:pPr marL="0" indent="0">
              <a:buNone/>
            </a:pPr>
            <a:r>
              <a:rPr lang="en-US" sz="1800" dirty="0" smtClean="0"/>
              <a:t>    F1-Score</a:t>
            </a:r>
            <a:r>
              <a:rPr lang="en-US" sz="1800" dirty="0"/>
              <a:t>: 0.67</a:t>
            </a:r>
          </a:p>
          <a:p>
            <a:pPr marL="0" indent="0">
              <a:buNone/>
            </a:pPr>
            <a:endParaRPr lang="en-US" sz="1800" dirty="0"/>
          </a:p>
          <a:p>
            <a:pPr marL="0" indent="0">
              <a:buNone/>
            </a:pPr>
            <a:r>
              <a:rPr lang="en-US" sz="1800" dirty="0"/>
              <a:t>These results show that the model performs better for Class 0 compared to Class 1, as evidenced by the higher precision, recall, and F1-score for Class 0. The overall weighted average metrics provide a comprehensive overview of the model's performance.</a:t>
            </a:r>
          </a:p>
          <a:p>
            <a:pPr marL="0" indent="0">
              <a:buNone/>
            </a:pPr>
            <a:endParaRPr lang="en-US" sz="1800" dirty="0"/>
          </a:p>
          <a:p>
            <a:pPr marL="0" indent="0">
              <a:buNone/>
            </a:pPr>
            <a:r>
              <a:rPr lang="en-US" sz="1800" dirty="0"/>
              <a:t>In summary, while the Random Forest model performs well on the training data, the test performance suggests some degree of overfitting. The classification metrics further highlight that the model has a higher prediction accuracy for one class over the other.</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IN" sz="1800" dirty="0"/>
          </a:p>
        </p:txBody>
      </p:sp>
    </p:spTree>
    <p:extLst>
      <p:ext uri="{BB962C8B-B14F-4D97-AF65-F5344CB8AC3E}">
        <p14:creationId xmlns:p14="http://schemas.microsoft.com/office/powerpoint/2010/main" val="29305884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fontScale="92500" lnSpcReduction="20000"/>
          </a:bodyPr>
          <a:lstStyle/>
          <a:p>
            <a:pPr marL="0" indent="0">
              <a:buNone/>
            </a:pPr>
            <a:r>
              <a:rPr lang="en-US" sz="1900" b="1" u="sng" dirty="0"/>
              <a:t>Model Building:</a:t>
            </a:r>
          </a:p>
          <a:p>
            <a:r>
              <a:rPr lang="en-US" sz="1900" dirty="0"/>
              <a:t>A Random Forest Classifier is created using 200 decision trees (n_estimators=200). The model is trained on the training dataset (X_train, y_train).</a:t>
            </a:r>
          </a:p>
          <a:p>
            <a:pPr marL="0" indent="0">
              <a:buNone/>
            </a:pPr>
            <a:r>
              <a:rPr lang="en-US" sz="1600" dirty="0" smtClean="0"/>
              <a:t> </a:t>
            </a:r>
            <a:r>
              <a:rPr lang="en-US" sz="1900" b="1" u="sng" dirty="0" smtClean="0"/>
              <a:t>Model </a:t>
            </a:r>
            <a:r>
              <a:rPr lang="en-US" sz="1900" b="1" u="sng" dirty="0"/>
              <a:t>Evaluation on Training Data:</a:t>
            </a:r>
          </a:p>
          <a:p>
            <a:r>
              <a:rPr lang="en-US" sz="1900" dirty="0"/>
              <a:t>Predictions are made for the training data to evaluate the model's performance. The training accuracy is calculated and displayed, which is 1.0, indicating perfect accuracy on the training dataset</a:t>
            </a:r>
            <a:r>
              <a:rPr lang="en-US" sz="1900" dirty="0" smtClean="0"/>
              <a:t>.</a:t>
            </a:r>
            <a:endParaRPr lang="en-US" sz="1900" dirty="0"/>
          </a:p>
          <a:p>
            <a:pPr marL="0" indent="0">
              <a:buNone/>
            </a:pPr>
            <a:r>
              <a:rPr lang="en-US" sz="1900" b="1" u="sng" dirty="0"/>
              <a:t>Model Evaluation on Test Data:</a:t>
            </a:r>
          </a:p>
          <a:p>
            <a:r>
              <a:rPr lang="en-US" sz="1900" dirty="0"/>
              <a:t>The model is then tested on the test dataset (X_test). The test accuracy is calculated to be approximately 0.7717.</a:t>
            </a:r>
          </a:p>
          <a:p>
            <a:pPr marL="0" indent="0">
              <a:buNone/>
            </a:pPr>
            <a:r>
              <a:rPr lang="en-US" sz="2100" b="1" u="sng" dirty="0" smtClean="0"/>
              <a:t>Detailed </a:t>
            </a:r>
            <a:r>
              <a:rPr lang="en-US" sz="2100" b="1" u="sng" dirty="0"/>
              <a:t>Metrics:</a:t>
            </a:r>
          </a:p>
          <a:p>
            <a:r>
              <a:rPr lang="en-US" sz="1900" dirty="0"/>
              <a:t>A confusion matrix and a detailed classification report are generated for the test dataset:</a:t>
            </a:r>
          </a:p>
          <a:p>
            <a:r>
              <a:rPr lang="en-US" sz="1900" dirty="0"/>
              <a:t>The confusion matrix shows the number of correct and incorrect predictions</a:t>
            </a:r>
            <a:r>
              <a:rPr lang="en-US" sz="1900" dirty="0" smtClean="0"/>
              <a:t>.</a:t>
            </a:r>
            <a:endParaRPr lang="en-US" sz="1900" dirty="0"/>
          </a:p>
          <a:p>
            <a:r>
              <a:rPr lang="en-US" sz="1900" dirty="0"/>
              <a:t>Classification report includes precision, recall, f1-score, and support for both classes (0 and 1</a:t>
            </a:r>
            <a:r>
              <a:rPr lang="en-US" sz="1900" dirty="0" smtClean="0"/>
              <a:t>).</a:t>
            </a:r>
            <a:endParaRPr lang="en-US" sz="1900" dirty="0"/>
          </a:p>
          <a:p>
            <a:r>
              <a:rPr lang="en-US" sz="1900" dirty="0"/>
              <a:t>The overall accuracy of the model on the test set is approximately 77</a:t>
            </a:r>
            <a:r>
              <a:rPr lang="en-US" sz="1900" dirty="0" smtClean="0"/>
              <a:t>%.</a:t>
            </a:r>
            <a:endParaRPr lang="en-US" sz="1900" dirty="0"/>
          </a:p>
          <a:p>
            <a:pPr marL="0" indent="0">
              <a:buNone/>
            </a:pPr>
            <a:r>
              <a:rPr lang="en-US" sz="1900" b="1" u="sng" dirty="0"/>
              <a:t>Class-wise performance:</a:t>
            </a:r>
          </a:p>
          <a:p>
            <a:r>
              <a:rPr lang="en-US" sz="1900" dirty="0"/>
              <a:t>Class 0: High precision (0.80), recall (0.85), and f1-score (0.83</a:t>
            </a:r>
            <a:r>
              <a:rPr lang="en-US" sz="1900" dirty="0" smtClean="0"/>
              <a:t>).</a:t>
            </a:r>
            <a:endParaRPr lang="en-US" sz="1900" dirty="0"/>
          </a:p>
          <a:p>
            <a:r>
              <a:rPr lang="en-US" sz="1900" dirty="0"/>
              <a:t>Class 1: Moderate precision (0.71), recall (0.63), and f1-score (0.67</a:t>
            </a:r>
            <a:r>
              <a:rPr lang="en-US" sz="1900" dirty="0" smtClean="0"/>
              <a:t>).</a:t>
            </a:r>
            <a:endParaRPr lang="en-US" sz="1900" dirty="0"/>
          </a:p>
          <a:p>
            <a:r>
              <a:rPr lang="en-US" sz="1900" dirty="0"/>
              <a:t>Macro and weighted averages for the metrics are also provided.</a:t>
            </a:r>
          </a:p>
          <a:p>
            <a:pPr marL="0" indent="0">
              <a:buNone/>
            </a:pPr>
            <a:r>
              <a:rPr lang="en-US" sz="1900" b="1" u="sng" dirty="0" smtClean="0"/>
              <a:t>Conclusion</a:t>
            </a:r>
            <a:r>
              <a:rPr lang="en-US" sz="1900" b="1" u="sng" dirty="0"/>
              <a:t>:</a:t>
            </a:r>
          </a:p>
          <a:p>
            <a:r>
              <a:rPr lang="en-US" sz="2200" dirty="0"/>
              <a:t>The Random Forest model performs excellently on the training data, achieving perfect accuracy. However, it exhibits a slight drop in performance when evaluated on the test data, with an accuracy of approximately 77%. The classification report reveals that the model predicts Class 0 more accurately than Class 1, indicating a potential imbalance or difficulty in classifying the instances of Class 1. Further tuning or additional techniques might be needed to improve the model's performance, particularly for Class 1.</a:t>
            </a:r>
            <a:endParaRPr lang="en-IN" sz="2200" dirty="0"/>
          </a:p>
        </p:txBody>
      </p:sp>
    </p:spTree>
    <p:extLst>
      <p:ext uri="{BB962C8B-B14F-4D97-AF65-F5344CB8AC3E}">
        <p14:creationId xmlns:p14="http://schemas.microsoft.com/office/powerpoint/2010/main" val="11422873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212" y="117475"/>
            <a:ext cx="10515600" cy="682625"/>
          </a:xfrm>
        </p:spPr>
        <p:txBody>
          <a:bodyPr>
            <a:normAutofit/>
          </a:bodyPr>
          <a:lstStyle/>
          <a:p>
            <a:pPr algn="ctr"/>
            <a:r>
              <a:rPr lang="en-US" sz="3200" dirty="0" smtClean="0">
                <a:latin typeface="Algerian" panose="04020705040A02060702" pitchFamily="82" charset="0"/>
              </a:rPr>
              <a:t>DECISION TREE MODEL</a:t>
            </a:r>
            <a:endParaRPr lang="en-IN" sz="3200" dirty="0">
              <a:latin typeface="Algerian" panose="04020705040A02060702" pitchFamily="82" charset="0"/>
            </a:endParaRPr>
          </a:p>
        </p:txBody>
      </p:sp>
      <p:pic>
        <p:nvPicPr>
          <p:cNvPr id="4" name="Content Placeholder 3"/>
          <p:cNvPicPr>
            <a:picLocks noGrp="1" noChangeAspect="1"/>
          </p:cNvPicPr>
          <p:nvPr>
            <p:ph idx="1"/>
          </p:nvPr>
        </p:nvPicPr>
        <p:blipFill>
          <a:blip r:embed="rId2"/>
          <a:stretch>
            <a:fillRect/>
          </a:stretch>
        </p:blipFill>
        <p:spPr>
          <a:xfrm>
            <a:off x="0" y="990600"/>
            <a:ext cx="12192000" cy="586740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Tree>
    <p:extLst>
      <p:ext uri="{BB962C8B-B14F-4D97-AF65-F5344CB8AC3E}">
        <p14:creationId xmlns:p14="http://schemas.microsoft.com/office/powerpoint/2010/main" val="73147283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924675"/>
          </a:xfrm>
        </p:spPr>
        <p:txBody>
          <a:bodyPr>
            <a:normAutofit/>
          </a:bodyPr>
          <a:lstStyle/>
          <a:p>
            <a:r>
              <a:rPr lang="en-US" sz="1800" b="1" u="sng" dirty="0"/>
              <a:t>Model Training</a:t>
            </a:r>
            <a:r>
              <a:rPr lang="en-US" sz="1800" b="1" u="sng" dirty="0" smtClean="0"/>
              <a:t>:</a:t>
            </a:r>
          </a:p>
          <a:p>
            <a:pPr marL="0" indent="0">
              <a:buNone/>
            </a:pPr>
            <a:r>
              <a:rPr lang="en-US" sz="1600" dirty="0" smtClean="0"/>
              <a:t>The </a:t>
            </a:r>
            <a:r>
              <a:rPr lang="en-US" sz="1600" dirty="0"/>
              <a:t>DecisionTreeClassifier is imported from the sklearn.tree module.The model dtree is instantiated and then trained on the training data X_train and y_train using the fit method</a:t>
            </a:r>
            <a:r>
              <a:rPr lang="en-US" sz="1600" dirty="0" smtClean="0"/>
              <a:t>.</a:t>
            </a:r>
          </a:p>
          <a:p>
            <a:r>
              <a:rPr lang="en-US" sz="1800" b="1" u="sng" dirty="0"/>
              <a:t>Model Testing and Accuracy</a:t>
            </a:r>
            <a:r>
              <a:rPr lang="en-US" sz="1800" b="1" u="sng" dirty="0" smtClean="0"/>
              <a:t>:</a:t>
            </a:r>
          </a:p>
          <a:p>
            <a:pPr marL="0" indent="0">
              <a:buNone/>
            </a:pPr>
            <a:r>
              <a:rPr lang="en-US" sz="1600" dirty="0" smtClean="0"/>
              <a:t>The </a:t>
            </a:r>
            <a:r>
              <a:rPr lang="en-US" sz="1600" dirty="0"/>
              <a:t>model is used to predict the labels for the test set X_test.The accuracy of the model is calculated using metrics.accuracy_score which compares the true labels y_test with the predicted labels predictions.The test accuracy is found to be approximately 71.26</a:t>
            </a:r>
            <a:r>
              <a:rPr lang="en-US" sz="1600" dirty="0" smtClean="0"/>
              <a:t>%</a:t>
            </a:r>
          </a:p>
          <a:p>
            <a:r>
              <a:rPr lang="en-US" sz="1800" b="1" u="sng" dirty="0"/>
              <a:t>Confusion Matrix</a:t>
            </a:r>
            <a:r>
              <a:rPr lang="en-US" sz="1800" b="1" u="sng" dirty="0" smtClean="0"/>
              <a:t>:</a:t>
            </a:r>
          </a:p>
          <a:p>
            <a:pPr marL="0" indent="0">
              <a:buNone/>
            </a:pPr>
            <a:r>
              <a:rPr lang="en-US" sz="1600" dirty="0" smtClean="0"/>
              <a:t>The </a:t>
            </a:r>
            <a:r>
              <a:rPr lang="en-US" sz="1600" dirty="0"/>
              <a:t>confusion matrix is generated using </a:t>
            </a:r>
            <a:r>
              <a:rPr lang="en-US" sz="1600" dirty="0" err="1"/>
              <a:t>confusion_matrix</a:t>
            </a:r>
            <a:r>
              <a:rPr lang="en-US" sz="1600" dirty="0"/>
              <a:t>(y_test, </a:t>
            </a:r>
            <a:r>
              <a:rPr lang="en-US" sz="1600" dirty="0" smtClean="0"/>
              <a:t>predictions</a:t>
            </a:r>
          </a:p>
          <a:p>
            <a:pPr marL="0" indent="0">
              <a:buNone/>
            </a:pPr>
            <a:r>
              <a:rPr lang="en-US" sz="1600" dirty="0" smtClean="0"/>
              <a:t>The </a:t>
            </a:r>
            <a:r>
              <a:rPr lang="en-US" sz="1600" dirty="0"/>
              <a:t>matrix: </a:t>
            </a:r>
            <a:endParaRPr lang="en-US" sz="1600" dirty="0" smtClean="0"/>
          </a:p>
          <a:p>
            <a:pPr marL="0" indent="0">
              <a:buNone/>
            </a:pPr>
            <a:r>
              <a:rPr lang="en-US" sz="1600" b="1" dirty="0" smtClean="0">
                <a:solidFill>
                  <a:srgbClr val="FF0000"/>
                </a:solidFill>
              </a:rPr>
              <a:t>[[</a:t>
            </a:r>
            <a:r>
              <a:rPr lang="en-US" sz="1600" b="1" dirty="0">
                <a:solidFill>
                  <a:srgbClr val="FF0000"/>
                </a:solidFill>
              </a:rPr>
              <a:t>129  33]</a:t>
            </a:r>
          </a:p>
          <a:p>
            <a:pPr marL="0" indent="0">
              <a:buNone/>
            </a:pPr>
            <a:r>
              <a:rPr lang="en-US" sz="1600" b="1" dirty="0">
                <a:solidFill>
                  <a:srgbClr val="FF0000"/>
                </a:solidFill>
              </a:rPr>
              <a:t> [ 40  52</a:t>
            </a:r>
            <a:r>
              <a:rPr lang="en-US" sz="1600" b="1" dirty="0" smtClean="0">
                <a:solidFill>
                  <a:srgbClr val="FF0000"/>
                </a:solidFill>
              </a:rPr>
              <a:t>]]</a:t>
            </a:r>
          </a:p>
          <a:p>
            <a:pPr marL="0" indent="0">
              <a:buNone/>
            </a:pPr>
            <a:r>
              <a:rPr lang="en-US" sz="1600" dirty="0"/>
              <a:t>indicates the following</a:t>
            </a:r>
            <a:r>
              <a:rPr lang="en-US" sz="1600" dirty="0" smtClean="0"/>
              <a:t>:</a:t>
            </a:r>
          </a:p>
          <a:p>
            <a:pPr marL="0" indent="0">
              <a:buNone/>
            </a:pPr>
            <a:r>
              <a:rPr lang="en-US" sz="1600" b="1" dirty="0" smtClean="0">
                <a:solidFill>
                  <a:srgbClr val="FF0000"/>
                </a:solidFill>
              </a:rPr>
              <a:t>True </a:t>
            </a:r>
            <a:r>
              <a:rPr lang="en-US" sz="1600" b="1" dirty="0">
                <a:solidFill>
                  <a:srgbClr val="FF0000"/>
                </a:solidFill>
              </a:rPr>
              <a:t>Positive (TP): </a:t>
            </a:r>
            <a:r>
              <a:rPr lang="en-US" sz="1600" b="1" dirty="0" smtClean="0">
                <a:solidFill>
                  <a:srgbClr val="FF0000"/>
                </a:solidFill>
              </a:rPr>
              <a:t>129        False </a:t>
            </a:r>
            <a:r>
              <a:rPr lang="en-US" sz="1600" b="1" dirty="0">
                <a:solidFill>
                  <a:srgbClr val="FF0000"/>
                </a:solidFill>
              </a:rPr>
              <a:t>Positive (FP): </a:t>
            </a:r>
            <a:r>
              <a:rPr lang="en-US" sz="1600" b="1" dirty="0" smtClean="0">
                <a:solidFill>
                  <a:srgbClr val="FF0000"/>
                </a:solidFill>
              </a:rPr>
              <a:t>33</a:t>
            </a:r>
          </a:p>
          <a:p>
            <a:pPr marL="0" indent="0">
              <a:buNone/>
            </a:pPr>
            <a:r>
              <a:rPr lang="en-US" sz="1600" b="1" dirty="0" smtClean="0">
                <a:solidFill>
                  <a:srgbClr val="FF0000"/>
                </a:solidFill>
              </a:rPr>
              <a:t>False </a:t>
            </a:r>
            <a:r>
              <a:rPr lang="en-US" sz="1600" b="1" dirty="0">
                <a:solidFill>
                  <a:srgbClr val="FF0000"/>
                </a:solidFill>
              </a:rPr>
              <a:t>Negative (FN): </a:t>
            </a:r>
            <a:r>
              <a:rPr lang="en-US" sz="1600" b="1" dirty="0" smtClean="0">
                <a:solidFill>
                  <a:srgbClr val="FF0000"/>
                </a:solidFill>
              </a:rPr>
              <a:t>40       True </a:t>
            </a:r>
            <a:r>
              <a:rPr lang="en-US" sz="1600" b="1" dirty="0">
                <a:solidFill>
                  <a:srgbClr val="FF0000"/>
                </a:solidFill>
              </a:rPr>
              <a:t>Negative (TN): </a:t>
            </a:r>
            <a:r>
              <a:rPr lang="en-US" sz="1600" b="1" dirty="0" smtClean="0">
                <a:solidFill>
                  <a:srgbClr val="FF0000"/>
                </a:solidFill>
              </a:rPr>
              <a:t>52</a:t>
            </a:r>
          </a:p>
          <a:p>
            <a:pPr marL="0" indent="0">
              <a:buNone/>
            </a:pPr>
            <a:endParaRPr lang="en-US" sz="1600" b="1" dirty="0">
              <a:solidFill>
                <a:srgbClr val="FF0000"/>
              </a:solidFill>
            </a:endParaRPr>
          </a:p>
          <a:p>
            <a:pPr marL="0" indent="0">
              <a:buNone/>
            </a:pPr>
            <a:r>
              <a:rPr lang="en-US" sz="1800" b="1" u="sng" dirty="0" smtClean="0"/>
              <a:t>Classification </a:t>
            </a:r>
            <a:r>
              <a:rPr lang="en-US" sz="1800" b="1" u="sng" dirty="0"/>
              <a:t>Report</a:t>
            </a:r>
            <a:r>
              <a:rPr lang="en-US" sz="1800" b="1" u="sng" dirty="0" smtClean="0"/>
              <a:t>:</a:t>
            </a:r>
          </a:p>
          <a:p>
            <a:pPr marL="0" indent="0">
              <a:buNone/>
            </a:pPr>
            <a:r>
              <a:rPr lang="en-US" sz="1600" dirty="0" smtClean="0"/>
              <a:t> The </a:t>
            </a:r>
            <a:r>
              <a:rPr lang="en-US" sz="1600" dirty="0"/>
              <a:t>classification report is generated using classification_report(y_test, predictions), which provides detailed performance metrics</a:t>
            </a:r>
            <a:r>
              <a:rPr lang="en-US" sz="1600" dirty="0" smtClean="0"/>
              <a:t>:</a:t>
            </a:r>
          </a:p>
          <a:p>
            <a:pPr marL="0" indent="0">
              <a:buNone/>
            </a:pPr>
            <a:endParaRPr lang="en-US" sz="1600" dirty="0" smtClean="0"/>
          </a:p>
          <a:p>
            <a:pPr marL="0" indent="0">
              <a:buNone/>
            </a:pPr>
            <a:endParaRPr lang="en-IN" sz="1600" dirty="0"/>
          </a:p>
        </p:txBody>
      </p:sp>
    </p:spTree>
    <p:extLst>
      <p:ext uri="{BB962C8B-B14F-4D97-AF65-F5344CB8AC3E}">
        <p14:creationId xmlns:p14="http://schemas.microsoft.com/office/powerpoint/2010/main" val="122305281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10516"/>
            <a:ext cx="12295573" cy="6186309"/>
          </a:xfrm>
          <a:prstGeom prst="rect">
            <a:avLst/>
          </a:prstGeom>
        </p:spPr>
        <p:txBody>
          <a:bodyPr wrap="square">
            <a:spAutoFit/>
          </a:bodyPr>
          <a:lstStyle/>
          <a:p>
            <a:r>
              <a:rPr lang="en-US" b="1" u="sng" dirty="0">
                <a:latin typeface="Times New Roman" panose="02020603050405020304" pitchFamily="18" charset="0"/>
                <a:ea typeface="Calibri" panose="020F0502020204030204" pitchFamily="34" charset="0"/>
              </a:rPr>
              <a:t>TABLE OF CONTENT</a:t>
            </a:r>
            <a:r>
              <a:rPr lang="en-US" b="1" u="sng" dirty="0" smtClean="0">
                <a:latin typeface="Times New Roman" panose="02020603050405020304" pitchFamily="18" charset="0"/>
                <a:ea typeface="Calibri" panose="020F0502020204030204" pitchFamily="34" charset="0"/>
              </a:rPr>
              <a:t>:</a:t>
            </a:r>
          </a:p>
          <a:p>
            <a:endParaRPr lang="en-US" dirty="0">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en-US" dirty="0" smtClean="0">
                <a:solidFill>
                  <a:srgbClr val="FFFF00"/>
                </a:solidFill>
                <a:latin typeface="Times New Roman" panose="02020603050405020304" pitchFamily="18" charset="0"/>
                <a:ea typeface="Calibri" panose="020F0502020204030204" pitchFamily="34" charset="0"/>
              </a:rPr>
              <a:t>Executive Summary</a:t>
            </a:r>
          </a:p>
          <a:p>
            <a:endParaRPr lang="en-US" dirty="0" smtClean="0">
              <a:solidFill>
                <a:srgbClr val="FFFF00"/>
              </a:solidFill>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en-US" dirty="0" smtClean="0">
                <a:solidFill>
                  <a:srgbClr val="FFFF00"/>
                </a:solidFill>
                <a:latin typeface="Times New Roman" panose="02020603050405020304" pitchFamily="18" charset="0"/>
                <a:ea typeface="Calibri" panose="020F0502020204030204" pitchFamily="34" charset="0"/>
              </a:rPr>
              <a:t>Introduction and Objective</a:t>
            </a:r>
          </a:p>
          <a:p>
            <a:endParaRPr lang="en-US" dirty="0" smtClean="0">
              <a:solidFill>
                <a:srgbClr val="FFFF00"/>
              </a:solidFill>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en-US" dirty="0" smtClean="0">
                <a:solidFill>
                  <a:srgbClr val="FFFF00"/>
                </a:solidFill>
                <a:latin typeface="Times New Roman" panose="02020603050405020304" pitchFamily="18" charset="0"/>
                <a:ea typeface="Calibri" panose="020F0502020204030204" pitchFamily="34" charset="0"/>
              </a:rPr>
              <a:t>Methodology</a:t>
            </a:r>
          </a:p>
          <a:p>
            <a:r>
              <a:rPr lang="en-US" dirty="0" smtClean="0">
                <a:solidFill>
                  <a:srgbClr val="FFFF00"/>
                </a:solidFill>
                <a:latin typeface="Times New Roman" panose="02020603050405020304" pitchFamily="18" charset="0"/>
                <a:ea typeface="Calibri" panose="020F0502020204030204" pitchFamily="34" charset="0"/>
              </a:rPr>
              <a:t> </a:t>
            </a:r>
          </a:p>
          <a:p>
            <a:pPr marL="285750" lvl="0" indent="-285750">
              <a:buFont typeface="Arial" panose="020B0604020202020204" pitchFamily="34" charset="0"/>
              <a:buChar char="•"/>
            </a:pPr>
            <a:r>
              <a:rPr lang="en-IN" dirty="0">
                <a:solidFill>
                  <a:srgbClr val="FFFF00"/>
                </a:solidFill>
              </a:rPr>
              <a:t>Predictive Models for Diabetes</a:t>
            </a:r>
          </a:p>
          <a:p>
            <a:r>
              <a:rPr lang="en-US" dirty="0">
                <a:solidFill>
                  <a:srgbClr val="FFFF00"/>
                </a:solidFill>
              </a:rPr>
              <a:t> </a:t>
            </a:r>
            <a:endParaRPr lang="en-IN" dirty="0">
              <a:solidFill>
                <a:srgbClr val="FFFF00"/>
              </a:solidFill>
            </a:endParaRPr>
          </a:p>
          <a:p>
            <a:pPr marL="285750" lvl="0" indent="-285750">
              <a:buFont typeface="Arial" panose="020B0604020202020204" pitchFamily="34" charset="0"/>
              <a:buChar char="•"/>
            </a:pPr>
            <a:r>
              <a:rPr lang="en-IN" dirty="0">
                <a:solidFill>
                  <a:srgbClr val="FFFF00"/>
                </a:solidFill>
              </a:rPr>
              <a:t>Case </a:t>
            </a:r>
            <a:r>
              <a:rPr lang="en-IN" dirty="0" smtClean="0">
                <a:solidFill>
                  <a:srgbClr val="FFFF00"/>
                </a:solidFill>
              </a:rPr>
              <a:t>Studies</a:t>
            </a:r>
          </a:p>
          <a:p>
            <a:pPr lvl="0"/>
            <a:endParaRPr lang="en-IN" dirty="0" smtClean="0">
              <a:solidFill>
                <a:srgbClr val="FFFF00"/>
              </a:solidFill>
            </a:endParaRPr>
          </a:p>
          <a:p>
            <a:pPr marL="285750" lvl="0" indent="-285750">
              <a:buFont typeface="Arial" panose="020B0604020202020204" pitchFamily="34" charset="0"/>
              <a:buChar char="•"/>
            </a:pPr>
            <a:r>
              <a:rPr lang="en-US" dirty="0" smtClean="0">
                <a:solidFill>
                  <a:srgbClr val="FFFF00"/>
                </a:solidFill>
              </a:rPr>
              <a:t>Implementation and Interpretation</a:t>
            </a:r>
          </a:p>
          <a:p>
            <a:pPr lvl="0"/>
            <a:endParaRPr lang="en-US" dirty="0" smtClean="0">
              <a:solidFill>
                <a:srgbClr val="FFFF00"/>
              </a:solidFill>
            </a:endParaRPr>
          </a:p>
          <a:p>
            <a:pPr marL="285750" lvl="0" indent="-285750">
              <a:buFont typeface="Arial" panose="020B0604020202020204" pitchFamily="34" charset="0"/>
              <a:buChar char="•"/>
            </a:pPr>
            <a:r>
              <a:rPr lang="en-US" dirty="0" smtClean="0">
                <a:solidFill>
                  <a:srgbClr val="FFFF00"/>
                </a:solidFill>
              </a:rPr>
              <a:t>Existing Method</a:t>
            </a:r>
            <a:endParaRPr lang="en-IN" dirty="0">
              <a:solidFill>
                <a:srgbClr val="FFFF00"/>
              </a:solidFill>
            </a:endParaRPr>
          </a:p>
          <a:p>
            <a:r>
              <a:rPr lang="en-US" dirty="0">
                <a:solidFill>
                  <a:srgbClr val="FFFF00"/>
                </a:solidFill>
              </a:rPr>
              <a:t> </a:t>
            </a:r>
            <a:endParaRPr lang="en-IN" dirty="0">
              <a:solidFill>
                <a:srgbClr val="FFFF00"/>
              </a:solidFill>
            </a:endParaRPr>
          </a:p>
          <a:p>
            <a:pPr marL="285750" lvl="0" indent="-285750">
              <a:buFont typeface="Arial" panose="020B0604020202020204" pitchFamily="34" charset="0"/>
              <a:buChar char="•"/>
            </a:pPr>
            <a:r>
              <a:rPr lang="en-IN" dirty="0">
                <a:solidFill>
                  <a:srgbClr val="FFFF00"/>
                </a:solidFill>
              </a:rPr>
              <a:t>Discussion</a:t>
            </a:r>
          </a:p>
          <a:p>
            <a:r>
              <a:rPr lang="en-US" dirty="0">
                <a:solidFill>
                  <a:srgbClr val="FFFF00"/>
                </a:solidFill>
              </a:rPr>
              <a:t> </a:t>
            </a:r>
            <a:endParaRPr lang="en-IN" dirty="0">
              <a:solidFill>
                <a:srgbClr val="FFFF00"/>
              </a:solidFill>
            </a:endParaRPr>
          </a:p>
          <a:p>
            <a:pPr marL="285750" indent="-285750">
              <a:buFont typeface="Arial" panose="020B0604020202020204" pitchFamily="34" charset="0"/>
              <a:buChar char="•"/>
            </a:pPr>
            <a:r>
              <a:rPr lang="en-IN" dirty="0" smtClean="0">
                <a:solidFill>
                  <a:srgbClr val="FFFF00"/>
                </a:solidFill>
              </a:rPr>
              <a:t>Conclusion</a:t>
            </a:r>
            <a:endParaRPr lang="en-IN" dirty="0">
              <a:solidFill>
                <a:srgbClr val="FFFF00"/>
              </a:solidFill>
            </a:endParaRPr>
          </a:p>
          <a:p>
            <a:r>
              <a:rPr lang="en-US" dirty="0">
                <a:solidFill>
                  <a:srgbClr val="FFFF00"/>
                </a:solidFill>
              </a:rPr>
              <a:t> </a:t>
            </a:r>
            <a:endParaRPr lang="en-IN" dirty="0">
              <a:solidFill>
                <a:srgbClr val="FFFF00"/>
              </a:solidFill>
            </a:endParaRPr>
          </a:p>
          <a:p>
            <a:pPr marL="285750" lvl="0" indent="-285750">
              <a:buFont typeface="Arial" panose="020B0604020202020204" pitchFamily="34" charset="0"/>
              <a:buChar char="•"/>
            </a:pPr>
            <a:r>
              <a:rPr lang="en-IN" dirty="0">
                <a:solidFill>
                  <a:srgbClr val="FFFF00"/>
                </a:solidFill>
              </a:rPr>
              <a:t>References</a:t>
            </a:r>
          </a:p>
          <a:p>
            <a:r>
              <a:rPr lang="en-US" dirty="0" smtClean="0">
                <a:latin typeface="Times New Roman" panose="02020603050405020304" pitchFamily="18" charset="0"/>
                <a:ea typeface="Calibri" panose="020F0502020204030204" pitchFamily="34" charset="0"/>
              </a:rPr>
              <a:t> </a:t>
            </a:r>
            <a:endParaRPr lang="en-IN" dirty="0"/>
          </a:p>
        </p:txBody>
      </p:sp>
    </p:spTree>
    <p:extLst>
      <p:ext uri="{BB962C8B-B14F-4D97-AF65-F5344CB8AC3E}">
        <p14:creationId xmlns:p14="http://schemas.microsoft.com/office/powerpoint/2010/main" val="262760390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268200" cy="6858000"/>
          </a:xfrm>
        </p:spPr>
        <p:txBody>
          <a:bodyPr>
            <a:normAutofit/>
          </a:bodyPr>
          <a:lstStyle/>
          <a:p>
            <a:pPr marL="0" indent="0">
              <a:buNone/>
            </a:pPr>
            <a:r>
              <a:rPr lang="en-US" sz="1800" b="1" u="sng" dirty="0"/>
              <a:t>Class 0:</a:t>
            </a:r>
          </a:p>
          <a:p>
            <a:r>
              <a:rPr lang="en-US" sz="1800" dirty="0"/>
              <a:t>Precision: 0.76</a:t>
            </a:r>
          </a:p>
          <a:p>
            <a:r>
              <a:rPr lang="en-US" sz="1800" dirty="0"/>
              <a:t>Recall: 0.80</a:t>
            </a:r>
          </a:p>
          <a:p>
            <a:r>
              <a:rPr lang="en-US" sz="1800" dirty="0"/>
              <a:t>F1-Score: 0.78</a:t>
            </a:r>
          </a:p>
          <a:p>
            <a:r>
              <a:rPr lang="en-US" sz="1800" dirty="0"/>
              <a:t>Support: 162</a:t>
            </a:r>
          </a:p>
          <a:p>
            <a:pPr marL="0" indent="0">
              <a:buNone/>
            </a:pPr>
            <a:r>
              <a:rPr lang="en-US" sz="1800" b="1" u="sng" dirty="0" smtClean="0"/>
              <a:t>Class </a:t>
            </a:r>
            <a:r>
              <a:rPr lang="en-US" sz="1800" b="1" u="sng" dirty="0"/>
              <a:t>1</a:t>
            </a:r>
            <a:r>
              <a:rPr lang="en-US" sz="1800" b="1" u="sng" dirty="0" smtClean="0"/>
              <a:t>:</a:t>
            </a:r>
          </a:p>
          <a:p>
            <a:r>
              <a:rPr lang="en-US" sz="1800" dirty="0" smtClean="0"/>
              <a:t>Precision</a:t>
            </a:r>
            <a:r>
              <a:rPr lang="en-US" sz="1800" dirty="0"/>
              <a:t>: 0.61</a:t>
            </a:r>
          </a:p>
          <a:p>
            <a:r>
              <a:rPr lang="en-US" sz="1800" dirty="0"/>
              <a:t>Recall: 0.57</a:t>
            </a:r>
          </a:p>
          <a:p>
            <a:r>
              <a:rPr lang="en-US" sz="1800" dirty="0"/>
              <a:t>F1-Score: 0.59</a:t>
            </a:r>
          </a:p>
          <a:p>
            <a:r>
              <a:rPr lang="en-US" sz="1800" dirty="0"/>
              <a:t>Support: </a:t>
            </a:r>
            <a:r>
              <a:rPr lang="en-US" sz="1800" dirty="0" smtClean="0"/>
              <a:t>92</a:t>
            </a:r>
          </a:p>
          <a:p>
            <a:pPr marL="0" indent="0">
              <a:buNone/>
            </a:pPr>
            <a:r>
              <a:rPr lang="en-IN" sz="1800" b="1" u="sng" dirty="0" smtClean="0"/>
              <a:t>Overall </a:t>
            </a:r>
            <a:r>
              <a:rPr lang="en-IN" sz="1800" b="1" u="sng" dirty="0"/>
              <a:t>Metrics</a:t>
            </a:r>
            <a:r>
              <a:rPr lang="en-IN" sz="1800" b="1" u="sng" dirty="0" smtClean="0"/>
              <a:t>:</a:t>
            </a:r>
          </a:p>
          <a:p>
            <a:r>
              <a:rPr lang="en-IN" sz="1800" dirty="0" smtClean="0"/>
              <a:t>Accuracy</a:t>
            </a:r>
            <a:r>
              <a:rPr lang="en-IN" sz="1800" dirty="0"/>
              <a:t>: 0.71 (same as test accuracy</a:t>
            </a:r>
            <a:r>
              <a:rPr lang="en-IN" sz="1800" dirty="0" smtClean="0"/>
              <a:t>)</a:t>
            </a:r>
          </a:p>
          <a:p>
            <a:r>
              <a:rPr lang="en-IN" sz="1800" dirty="0" smtClean="0"/>
              <a:t>Macro </a:t>
            </a:r>
            <a:r>
              <a:rPr lang="en-IN" sz="1800" dirty="0"/>
              <a:t>Average Precision: 0.69</a:t>
            </a:r>
          </a:p>
          <a:p>
            <a:r>
              <a:rPr lang="en-IN" sz="1800" dirty="0"/>
              <a:t>Macro Average Recall: 0.68</a:t>
            </a:r>
          </a:p>
          <a:p>
            <a:r>
              <a:rPr lang="en-IN" sz="1800" dirty="0"/>
              <a:t>Macro Average F1-Score: 0.68</a:t>
            </a:r>
          </a:p>
          <a:p>
            <a:r>
              <a:rPr lang="en-IN" sz="1800" dirty="0"/>
              <a:t>Weighted Average Precision: 0.71</a:t>
            </a:r>
          </a:p>
          <a:p>
            <a:r>
              <a:rPr lang="en-IN" sz="1800" dirty="0"/>
              <a:t>Weighted Average Recall: 0.71</a:t>
            </a:r>
          </a:p>
          <a:p>
            <a:r>
              <a:rPr lang="en-IN" sz="1800" dirty="0"/>
              <a:t>Weighted Average F1-Score: </a:t>
            </a:r>
            <a:r>
              <a:rPr lang="en-IN" sz="1800" dirty="0" smtClean="0"/>
              <a:t>0.71</a:t>
            </a:r>
          </a:p>
          <a:p>
            <a:pPr marL="0" indent="0">
              <a:buNone/>
            </a:pPr>
            <a:endParaRPr lang="en-IN" sz="1800" dirty="0"/>
          </a:p>
          <a:p>
            <a:pPr marL="0" indent="0">
              <a:buNone/>
            </a:pPr>
            <a:endParaRPr lang="en-US" sz="1800" dirty="0"/>
          </a:p>
          <a:p>
            <a:endParaRPr lang="en-IN" dirty="0"/>
          </a:p>
        </p:txBody>
      </p:sp>
    </p:spTree>
    <p:extLst>
      <p:ext uri="{BB962C8B-B14F-4D97-AF65-F5344CB8AC3E}">
        <p14:creationId xmlns:p14="http://schemas.microsoft.com/office/powerpoint/2010/main" val="266692176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endParaRPr lang="en-US" sz="1800" b="1" u="sng" dirty="0" smtClean="0"/>
          </a:p>
          <a:p>
            <a:pPr marL="0" indent="0">
              <a:buNone/>
            </a:pPr>
            <a:r>
              <a:rPr lang="en-US" sz="1800" b="1" u="sng" dirty="0" smtClean="0"/>
              <a:t>Conclusion</a:t>
            </a:r>
            <a:r>
              <a:rPr lang="en-US" sz="1800" b="1" u="sng" dirty="0"/>
              <a:t>:</a:t>
            </a:r>
          </a:p>
          <a:p>
            <a:pPr marL="0" indent="0">
              <a:buNone/>
            </a:pPr>
            <a:r>
              <a:rPr lang="en-US" sz="1800" dirty="0"/>
              <a:t>The Decision Tree Classifier trained on the given dataset performs moderately well with a test accuracy of 71.26%. The confusion matrix and classification report provide deeper insights into the performance:</a:t>
            </a:r>
          </a:p>
          <a:p>
            <a:r>
              <a:rPr lang="en-US" sz="1800" b="1" dirty="0"/>
              <a:t>Class 0</a:t>
            </a:r>
            <a:r>
              <a:rPr lang="en-US" sz="1800" dirty="0"/>
              <a:t> (presumably the negative class) is predicted with higher precision (76%) and recall (80%), indicating that the model is more effective in identifying true negatives.</a:t>
            </a:r>
          </a:p>
          <a:p>
            <a:r>
              <a:rPr lang="en-US" sz="1800" b="1" dirty="0" smtClean="0"/>
              <a:t>Class </a:t>
            </a:r>
            <a:r>
              <a:rPr lang="en-US" sz="1800" b="1" dirty="0"/>
              <a:t>1</a:t>
            </a:r>
            <a:r>
              <a:rPr lang="en-US" sz="1800" dirty="0"/>
              <a:t> (presumably the positive class) has lower precision (61%) and recall (57%), suggesting that the model has more difficulty correctly identifying true positives</a:t>
            </a:r>
            <a:r>
              <a:rPr lang="en-US" sz="1800" dirty="0" smtClean="0"/>
              <a:t>.</a:t>
            </a:r>
          </a:p>
          <a:p>
            <a:pPr marL="0" indent="0">
              <a:buNone/>
            </a:pPr>
            <a:endParaRPr lang="en-US" sz="1800" dirty="0"/>
          </a:p>
          <a:p>
            <a:pPr marL="0" indent="0">
              <a:buNone/>
            </a:pPr>
            <a:r>
              <a:rPr lang="en-US" sz="1800" dirty="0"/>
              <a:t>The weighted average metrics, which consider the support of each class, reflect an overall balanced performance, though with room for improvement, particularly in identifying Class 1 correctly.</a:t>
            </a:r>
            <a:endParaRPr lang="en-IN" sz="1800" dirty="0"/>
          </a:p>
          <a:p>
            <a:pPr marL="0" indent="0">
              <a:buNone/>
            </a:pPr>
            <a:endParaRPr lang="en-US" sz="1800" dirty="0"/>
          </a:p>
          <a:p>
            <a:endParaRPr lang="en-IN" dirty="0"/>
          </a:p>
        </p:txBody>
      </p:sp>
    </p:spTree>
    <p:extLst>
      <p:ext uri="{BB962C8B-B14F-4D97-AF65-F5344CB8AC3E}">
        <p14:creationId xmlns:p14="http://schemas.microsoft.com/office/powerpoint/2010/main" val="36095496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36526"/>
            <a:ext cx="10515600" cy="825500"/>
          </a:xfrm>
        </p:spPr>
        <p:txBody>
          <a:bodyPr>
            <a:normAutofit/>
          </a:bodyPr>
          <a:lstStyle/>
          <a:p>
            <a:pPr algn="ctr"/>
            <a:r>
              <a:rPr lang="en-US" sz="3200" dirty="0" smtClean="0">
                <a:latin typeface="Algerian" panose="04020705040A02060702" pitchFamily="82" charset="0"/>
              </a:rPr>
              <a:t>Support vector machine model </a:t>
            </a:r>
            <a:endParaRPr lang="en-IN" sz="3200" dirty="0">
              <a:latin typeface="Algerian" panose="04020705040A02060702" pitchFamily="82" charset="0"/>
            </a:endParaRPr>
          </a:p>
        </p:txBody>
      </p:sp>
      <p:pic>
        <p:nvPicPr>
          <p:cNvPr id="4" name="Content Placeholder 3"/>
          <p:cNvPicPr>
            <a:picLocks noGrp="1" noChangeAspect="1"/>
          </p:cNvPicPr>
          <p:nvPr>
            <p:ph idx="1"/>
          </p:nvPr>
        </p:nvPicPr>
        <p:blipFill>
          <a:blip r:embed="rId2"/>
          <a:stretch>
            <a:fillRect/>
          </a:stretch>
        </p:blipFill>
        <p:spPr>
          <a:xfrm>
            <a:off x="0" y="962026"/>
            <a:ext cx="12191999" cy="5895974"/>
          </a:xfrm>
          <a:prstGeom prst="rect">
            <a:avLst/>
          </a:prstGeom>
        </p:spPr>
      </p:pic>
    </p:spTree>
    <p:extLst>
      <p:ext uri="{BB962C8B-B14F-4D97-AF65-F5344CB8AC3E}">
        <p14:creationId xmlns:p14="http://schemas.microsoft.com/office/powerpoint/2010/main" val="153526877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r>
              <a:rPr lang="en-US" sz="1800" b="1" u="sng" dirty="0"/>
              <a:t>Model Training</a:t>
            </a:r>
            <a:r>
              <a:rPr lang="en-US" sz="1800" b="1" u="sng" dirty="0" smtClean="0"/>
              <a:t>:</a:t>
            </a:r>
          </a:p>
          <a:p>
            <a:pPr marL="0" indent="0">
              <a:buNone/>
            </a:pPr>
            <a:r>
              <a:rPr lang="en-US" sz="1600" dirty="0" smtClean="0"/>
              <a:t>The </a:t>
            </a:r>
            <a:r>
              <a:rPr lang="en-US" sz="1600" dirty="0"/>
              <a:t>SVC (Support Vector Classifier) is imported from the </a:t>
            </a:r>
            <a:r>
              <a:rPr lang="en-US" sz="1600" dirty="0" err="1"/>
              <a:t>sklearn.svm</a:t>
            </a:r>
            <a:r>
              <a:rPr lang="en-US" sz="1600" dirty="0"/>
              <a:t> </a:t>
            </a:r>
            <a:r>
              <a:rPr lang="en-US" sz="1600" dirty="0" smtClean="0"/>
              <a:t>module.The </a:t>
            </a:r>
            <a:r>
              <a:rPr lang="en-US" sz="1600" dirty="0"/>
              <a:t>model </a:t>
            </a:r>
            <a:r>
              <a:rPr lang="en-US" sz="1600" dirty="0" err="1"/>
              <a:t>svc_model</a:t>
            </a:r>
            <a:r>
              <a:rPr lang="en-US" sz="1600" dirty="0"/>
              <a:t> is instantiated and then trained on the training data X_train and y_train using the fit method</a:t>
            </a:r>
            <a:r>
              <a:rPr lang="en-US" sz="1600" dirty="0" smtClean="0"/>
              <a:t>.</a:t>
            </a:r>
          </a:p>
          <a:p>
            <a:r>
              <a:rPr lang="en-US" sz="1800" b="1" u="sng" dirty="0"/>
              <a:t>Model Testing and Accuracy</a:t>
            </a:r>
            <a:r>
              <a:rPr lang="en-US" sz="1800" b="1" u="sng" dirty="0" smtClean="0"/>
              <a:t>:</a:t>
            </a:r>
          </a:p>
          <a:p>
            <a:pPr marL="0" indent="0">
              <a:buNone/>
            </a:pPr>
            <a:r>
              <a:rPr lang="en-US" sz="1600" dirty="0" smtClean="0"/>
              <a:t>The </a:t>
            </a:r>
            <a:r>
              <a:rPr lang="en-US" sz="1600" dirty="0"/>
              <a:t>model is used to predict the labels for the test set </a:t>
            </a:r>
            <a:r>
              <a:rPr lang="en-US" sz="1600" dirty="0" smtClean="0"/>
              <a:t>X_test.The </a:t>
            </a:r>
            <a:r>
              <a:rPr lang="en-US" sz="1600" dirty="0"/>
              <a:t>accuracy of the model is calculated using metrics.accuracy_score which compares the true labels y_test with the predicted labels </a:t>
            </a:r>
            <a:r>
              <a:rPr lang="en-US" sz="1600" dirty="0" err="1"/>
              <a:t>svc_pred.The</a:t>
            </a:r>
            <a:r>
              <a:rPr lang="en-US" sz="1600" dirty="0"/>
              <a:t> test accuracy is found to be approximately 74.80</a:t>
            </a:r>
            <a:r>
              <a:rPr lang="en-US" sz="1600" dirty="0" smtClean="0"/>
              <a:t>%.</a:t>
            </a:r>
          </a:p>
          <a:p>
            <a:pPr marL="0" indent="0">
              <a:buNone/>
            </a:pPr>
            <a:r>
              <a:rPr lang="en-US" sz="1800" b="1" u="sng" dirty="0"/>
              <a:t>Confusion Matrix</a:t>
            </a:r>
            <a:r>
              <a:rPr lang="en-US" sz="1800" b="1" u="sng" dirty="0" smtClean="0"/>
              <a:t>:</a:t>
            </a:r>
          </a:p>
          <a:p>
            <a:pPr marL="0" indent="0">
              <a:buNone/>
            </a:pPr>
            <a:r>
              <a:rPr lang="en-US" sz="1600" dirty="0" smtClean="0"/>
              <a:t>The </a:t>
            </a:r>
            <a:r>
              <a:rPr lang="en-US" sz="1600" dirty="0"/>
              <a:t>confusion matrix is generated using </a:t>
            </a:r>
            <a:r>
              <a:rPr lang="en-US" sz="1600" dirty="0" err="1"/>
              <a:t>confusion_matrix</a:t>
            </a:r>
            <a:r>
              <a:rPr lang="en-US" sz="1600" dirty="0"/>
              <a:t>(y_test, </a:t>
            </a:r>
            <a:r>
              <a:rPr lang="en-US" sz="1600" dirty="0" err="1" smtClean="0"/>
              <a:t>svc_pred</a:t>
            </a:r>
            <a:endParaRPr lang="en-US" sz="1600" dirty="0"/>
          </a:p>
          <a:p>
            <a:pPr marL="0" indent="0">
              <a:buNone/>
            </a:pPr>
            <a:r>
              <a:rPr lang="en-US" sz="1600" dirty="0" smtClean="0"/>
              <a:t>The </a:t>
            </a:r>
            <a:r>
              <a:rPr lang="en-US" sz="1600" dirty="0"/>
              <a:t>matrix</a:t>
            </a:r>
            <a:r>
              <a:rPr lang="en-US" sz="1600" dirty="0" smtClean="0"/>
              <a:t>:</a:t>
            </a:r>
          </a:p>
          <a:p>
            <a:pPr marL="0" indent="0">
              <a:buNone/>
            </a:pPr>
            <a:r>
              <a:rPr lang="en-IN" sz="1600" dirty="0">
                <a:solidFill>
                  <a:srgbClr val="FF0000"/>
                </a:solidFill>
              </a:rPr>
              <a:t>[[145  17]</a:t>
            </a:r>
          </a:p>
          <a:p>
            <a:pPr marL="0" indent="0">
              <a:buNone/>
            </a:pPr>
            <a:r>
              <a:rPr lang="en-IN" sz="1600" dirty="0">
                <a:solidFill>
                  <a:srgbClr val="FF0000"/>
                </a:solidFill>
              </a:rPr>
              <a:t> [ 47  45]]</a:t>
            </a:r>
          </a:p>
          <a:p>
            <a:pPr marL="0" indent="0">
              <a:buNone/>
            </a:pPr>
            <a:r>
              <a:rPr lang="en-US" sz="1600" dirty="0"/>
              <a:t>indicates the following</a:t>
            </a:r>
            <a:r>
              <a:rPr lang="en-US" sz="1600" dirty="0" smtClean="0"/>
              <a:t>:</a:t>
            </a:r>
          </a:p>
          <a:p>
            <a:pPr marL="0" indent="0">
              <a:buNone/>
            </a:pPr>
            <a:r>
              <a:rPr lang="en-US" sz="1600" dirty="0" smtClean="0">
                <a:solidFill>
                  <a:srgbClr val="FF0000"/>
                </a:solidFill>
              </a:rPr>
              <a:t>True </a:t>
            </a:r>
            <a:r>
              <a:rPr lang="en-US" sz="1600" dirty="0">
                <a:solidFill>
                  <a:srgbClr val="FF0000"/>
                </a:solidFill>
              </a:rPr>
              <a:t>Positive (TP): </a:t>
            </a:r>
            <a:r>
              <a:rPr lang="en-US" sz="1600" dirty="0" smtClean="0">
                <a:solidFill>
                  <a:srgbClr val="FF0000"/>
                </a:solidFill>
              </a:rPr>
              <a:t>145     False </a:t>
            </a:r>
            <a:r>
              <a:rPr lang="en-US" sz="1600" dirty="0">
                <a:solidFill>
                  <a:srgbClr val="FF0000"/>
                </a:solidFill>
              </a:rPr>
              <a:t>Positive (FP): </a:t>
            </a:r>
            <a:r>
              <a:rPr lang="en-US" sz="1600" dirty="0" smtClean="0">
                <a:solidFill>
                  <a:srgbClr val="FF0000"/>
                </a:solidFill>
              </a:rPr>
              <a:t>17</a:t>
            </a:r>
          </a:p>
          <a:p>
            <a:pPr marL="0" indent="0">
              <a:buNone/>
            </a:pPr>
            <a:r>
              <a:rPr lang="en-US" sz="1600" dirty="0" smtClean="0">
                <a:solidFill>
                  <a:srgbClr val="FF0000"/>
                </a:solidFill>
              </a:rPr>
              <a:t>False </a:t>
            </a:r>
            <a:r>
              <a:rPr lang="en-US" sz="1600" dirty="0">
                <a:solidFill>
                  <a:srgbClr val="FF0000"/>
                </a:solidFill>
              </a:rPr>
              <a:t>Negative (FN): </a:t>
            </a:r>
            <a:r>
              <a:rPr lang="en-US" sz="1600" dirty="0" smtClean="0">
                <a:solidFill>
                  <a:srgbClr val="FF0000"/>
                </a:solidFill>
              </a:rPr>
              <a:t>47    True </a:t>
            </a:r>
            <a:r>
              <a:rPr lang="en-US" sz="1600" dirty="0">
                <a:solidFill>
                  <a:srgbClr val="FF0000"/>
                </a:solidFill>
              </a:rPr>
              <a:t>Negative (TN): </a:t>
            </a:r>
            <a:r>
              <a:rPr lang="en-US" sz="1600" dirty="0" smtClean="0">
                <a:solidFill>
                  <a:srgbClr val="FF0000"/>
                </a:solidFill>
              </a:rPr>
              <a:t>45</a:t>
            </a:r>
          </a:p>
          <a:p>
            <a:pPr marL="0" indent="0">
              <a:buNone/>
            </a:pPr>
            <a:endParaRPr lang="en-US" sz="1600" dirty="0">
              <a:solidFill>
                <a:srgbClr val="FF0000"/>
              </a:solidFill>
            </a:endParaRPr>
          </a:p>
          <a:p>
            <a:pPr marL="0" indent="0">
              <a:buNone/>
            </a:pPr>
            <a:r>
              <a:rPr lang="en-US" sz="1800" b="1" u="sng" dirty="0"/>
              <a:t>Classification Report</a:t>
            </a:r>
            <a:r>
              <a:rPr lang="en-US" sz="1800" b="1" u="sng" dirty="0" smtClean="0"/>
              <a:t>: </a:t>
            </a:r>
          </a:p>
          <a:p>
            <a:pPr marL="0" indent="0">
              <a:buNone/>
            </a:pPr>
            <a:r>
              <a:rPr lang="en-US" sz="1600" dirty="0" smtClean="0"/>
              <a:t>The </a:t>
            </a:r>
            <a:r>
              <a:rPr lang="en-US" sz="1600" dirty="0"/>
              <a:t>classification report is generated using classification_report(y_test, </a:t>
            </a:r>
            <a:r>
              <a:rPr lang="en-US" sz="1600" dirty="0" err="1"/>
              <a:t>svc_pred</a:t>
            </a:r>
            <a:r>
              <a:rPr lang="en-US" sz="1600" dirty="0"/>
              <a:t>), which provides detailed performance metrics:</a:t>
            </a:r>
            <a:endParaRPr lang="en-IN" sz="1600" dirty="0"/>
          </a:p>
        </p:txBody>
      </p:sp>
    </p:spTree>
    <p:extLst>
      <p:ext uri="{BB962C8B-B14F-4D97-AF65-F5344CB8AC3E}">
        <p14:creationId xmlns:p14="http://schemas.microsoft.com/office/powerpoint/2010/main" val="208884184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indent="0">
              <a:buNone/>
            </a:pPr>
            <a:r>
              <a:rPr lang="en-IN" sz="1800" b="1" u="sng" dirty="0"/>
              <a:t>Class </a:t>
            </a:r>
            <a:r>
              <a:rPr lang="en-IN" sz="1800" b="1" u="sng" dirty="0" smtClean="0"/>
              <a:t>0:</a:t>
            </a:r>
          </a:p>
          <a:p>
            <a:r>
              <a:rPr lang="en-IN" sz="1600" dirty="0" smtClean="0"/>
              <a:t>Precision</a:t>
            </a:r>
            <a:r>
              <a:rPr lang="en-IN" sz="1600" dirty="0"/>
              <a:t>: </a:t>
            </a:r>
            <a:r>
              <a:rPr lang="en-IN" sz="1600" dirty="0" smtClean="0"/>
              <a:t>0.76</a:t>
            </a:r>
          </a:p>
          <a:p>
            <a:r>
              <a:rPr lang="en-IN" sz="1600" dirty="0" smtClean="0"/>
              <a:t>Recall</a:t>
            </a:r>
            <a:r>
              <a:rPr lang="en-IN" sz="1600" dirty="0"/>
              <a:t>: </a:t>
            </a:r>
            <a:r>
              <a:rPr lang="en-IN" sz="1600" dirty="0" smtClean="0"/>
              <a:t>0.90</a:t>
            </a:r>
          </a:p>
          <a:p>
            <a:r>
              <a:rPr lang="en-IN" sz="1600" dirty="0" smtClean="0"/>
              <a:t>F1-Score</a:t>
            </a:r>
            <a:r>
              <a:rPr lang="en-IN" sz="1600" dirty="0"/>
              <a:t>: </a:t>
            </a:r>
            <a:r>
              <a:rPr lang="en-IN" sz="1600" dirty="0" smtClean="0"/>
              <a:t>0.82</a:t>
            </a:r>
          </a:p>
          <a:p>
            <a:r>
              <a:rPr lang="en-IN" sz="1600" dirty="0" smtClean="0"/>
              <a:t>Support</a:t>
            </a:r>
            <a:r>
              <a:rPr lang="en-IN" sz="1600" dirty="0"/>
              <a:t>: </a:t>
            </a:r>
            <a:r>
              <a:rPr lang="en-IN" sz="1600" dirty="0" smtClean="0"/>
              <a:t>162</a:t>
            </a:r>
          </a:p>
          <a:p>
            <a:pPr marL="0" indent="0">
              <a:buNone/>
            </a:pPr>
            <a:r>
              <a:rPr lang="en-IN" sz="1800" b="1" u="sng" dirty="0" smtClean="0"/>
              <a:t>Class </a:t>
            </a:r>
            <a:r>
              <a:rPr lang="en-IN" sz="1800" b="1" u="sng" dirty="0"/>
              <a:t>1</a:t>
            </a:r>
            <a:r>
              <a:rPr lang="en-IN" sz="1800" b="1" u="sng" dirty="0" smtClean="0"/>
              <a:t>:</a:t>
            </a:r>
          </a:p>
          <a:p>
            <a:r>
              <a:rPr lang="en-IN" sz="1600" dirty="0" smtClean="0"/>
              <a:t>Precision</a:t>
            </a:r>
            <a:r>
              <a:rPr lang="en-IN" sz="1600" dirty="0"/>
              <a:t>: </a:t>
            </a:r>
            <a:r>
              <a:rPr lang="en-IN" sz="1600" dirty="0" smtClean="0"/>
              <a:t>0.73</a:t>
            </a:r>
          </a:p>
          <a:p>
            <a:r>
              <a:rPr lang="en-IN" sz="1600" dirty="0" smtClean="0"/>
              <a:t>Recall</a:t>
            </a:r>
            <a:r>
              <a:rPr lang="en-IN" sz="1600" dirty="0"/>
              <a:t>: </a:t>
            </a:r>
            <a:r>
              <a:rPr lang="en-IN" sz="1600" dirty="0" smtClean="0"/>
              <a:t>0.49</a:t>
            </a:r>
          </a:p>
          <a:p>
            <a:r>
              <a:rPr lang="en-IN" sz="1600" dirty="0" smtClean="0"/>
              <a:t>F1-Score</a:t>
            </a:r>
            <a:r>
              <a:rPr lang="en-IN" sz="1600" dirty="0"/>
              <a:t>: </a:t>
            </a:r>
            <a:r>
              <a:rPr lang="en-IN" sz="1600" dirty="0" smtClean="0"/>
              <a:t>0.58</a:t>
            </a:r>
          </a:p>
          <a:p>
            <a:r>
              <a:rPr lang="en-IN" sz="1600" dirty="0" smtClean="0"/>
              <a:t>Support</a:t>
            </a:r>
            <a:r>
              <a:rPr lang="en-IN" sz="1600" dirty="0"/>
              <a:t>: </a:t>
            </a:r>
            <a:r>
              <a:rPr lang="en-IN" sz="1600" dirty="0" smtClean="0"/>
              <a:t>92</a:t>
            </a:r>
          </a:p>
          <a:p>
            <a:pPr marL="0" indent="0">
              <a:buNone/>
            </a:pPr>
            <a:r>
              <a:rPr lang="en-IN" sz="1800" b="1" u="sng" dirty="0" smtClean="0"/>
              <a:t>Overall </a:t>
            </a:r>
            <a:r>
              <a:rPr lang="en-IN" sz="1800" b="1" u="sng" dirty="0"/>
              <a:t>Metrics</a:t>
            </a:r>
            <a:r>
              <a:rPr lang="en-IN" sz="1800" b="1" u="sng" dirty="0" smtClean="0"/>
              <a:t>:</a:t>
            </a:r>
          </a:p>
          <a:p>
            <a:r>
              <a:rPr lang="en-IN" sz="1600" dirty="0" smtClean="0"/>
              <a:t>Accuracy</a:t>
            </a:r>
            <a:r>
              <a:rPr lang="en-IN" sz="1600" dirty="0"/>
              <a:t>: 0.75 (same as test accuracy</a:t>
            </a:r>
            <a:r>
              <a:rPr lang="en-IN" sz="1600" dirty="0" smtClean="0"/>
              <a:t>)</a:t>
            </a:r>
          </a:p>
          <a:p>
            <a:r>
              <a:rPr lang="en-IN" sz="1600" dirty="0" smtClean="0"/>
              <a:t>Macro </a:t>
            </a:r>
            <a:r>
              <a:rPr lang="en-IN" sz="1600" dirty="0"/>
              <a:t>Average Precision: </a:t>
            </a:r>
            <a:r>
              <a:rPr lang="en-IN" sz="1600" dirty="0" smtClean="0"/>
              <a:t>0.74</a:t>
            </a:r>
          </a:p>
          <a:p>
            <a:r>
              <a:rPr lang="en-IN" sz="1600" dirty="0" smtClean="0"/>
              <a:t>Macro </a:t>
            </a:r>
            <a:r>
              <a:rPr lang="en-IN" sz="1600" dirty="0"/>
              <a:t>Average Recall: </a:t>
            </a:r>
            <a:r>
              <a:rPr lang="en-IN" sz="1600" dirty="0" smtClean="0"/>
              <a:t>0.70</a:t>
            </a:r>
          </a:p>
          <a:p>
            <a:r>
              <a:rPr lang="en-IN" sz="1600" dirty="0" smtClean="0"/>
              <a:t>Macro </a:t>
            </a:r>
            <a:r>
              <a:rPr lang="en-IN" sz="1600" dirty="0"/>
              <a:t>Average F1-Score: </a:t>
            </a:r>
            <a:r>
              <a:rPr lang="en-IN" sz="1600" dirty="0" smtClean="0"/>
              <a:t>0.70</a:t>
            </a:r>
          </a:p>
          <a:p>
            <a:r>
              <a:rPr lang="en-IN" sz="1600" dirty="0" smtClean="0"/>
              <a:t>Weighted </a:t>
            </a:r>
            <a:r>
              <a:rPr lang="en-IN" sz="1600" dirty="0"/>
              <a:t>Average Precision: </a:t>
            </a:r>
            <a:r>
              <a:rPr lang="en-IN" sz="1600" dirty="0" smtClean="0"/>
              <a:t>0.74</a:t>
            </a:r>
          </a:p>
          <a:p>
            <a:r>
              <a:rPr lang="en-IN" sz="1600" dirty="0" smtClean="0"/>
              <a:t>Weighted </a:t>
            </a:r>
            <a:r>
              <a:rPr lang="en-IN" sz="1600" dirty="0"/>
              <a:t>Average Recall: </a:t>
            </a:r>
            <a:r>
              <a:rPr lang="en-IN" sz="1600" dirty="0" smtClean="0"/>
              <a:t>0.75</a:t>
            </a:r>
          </a:p>
          <a:p>
            <a:r>
              <a:rPr lang="en-IN" sz="1600" dirty="0" smtClean="0"/>
              <a:t>Weighted </a:t>
            </a:r>
            <a:r>
              <a:rPr lang="en-IN" sz="1600" dirty="0"/>
              <a:t>Average F1-Score: 0.73</a:t>
            </a:r>
          </a:p>
        </p:txBody>
      </p:sp>
    </p:spTree>
    <p:extLst>
      <p:ext uri="{BB962C8B-B14F-4D97-AF65-F5344CB8AC3E}">
        <p14:creationId xmlns:p14="http://schemas.microsoft.com/office/powerpoint/2010/main" val="116529023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r>
              <a:rPr lang="en-US" sz="1800" b="1" u="sng" dirty="0" smtClean="0"/>
              <a:t>Conclusion:</a:t>
            </a:r>
            <a:endParaRPr lang="en-US" sz="1800" b="1" u="sng" dirty="0"/>
          </a:p>
          <a:p>
            <a:pPr marL="0" indent="0">
              <a:buNone/>
            </a:pPr>
            <a:r>
              <a:rPr lang="en-US" sz="1600" dirty="0"/>
              <a:t>The Support Vector Machine Classifier trained on the given dataset performs moderately well with a test accuracy of 74.80%. The confusion matrix and classification report provide deeper insights into the performance</a:t>
            </a:r>
            <a:r>
              <a:rPr lang="en-US" sz="1600" dirty="0" smtClean="0"/>
              <a:t>:</a:t>
            </a:r>
          </a:p>
          <a:p>
            <a:pPr marL="0" indent="0">
              <a:buNone/>
            </a:pPr>
            <a:endParaRPr lang="en-US" sz="1600" dirty="0"/>
          </a:p>
          <a:p>
            <a:r>
              <a:rPr lang="en-US" sz="1600" b="1" dirty="0"/>
              <a:t>Class </a:t>
            </a:r>
            <a:r>
              <a:rPr lang="en-US" sz="1600" b="1" dirty="0" smtClean="0"/>
              <a:t>0:</a:t>
            </a:r>
            <a:r>
              <a:rPr lang="en-US" sz="1600" dirty="0" smtClean="0"/>
              <a:t>(</a:t>
            </a:r>
            <a:r>
              <a:rPr lang="en-US" sz="1600" dirty="0"/>
              <a:t>presumably the negative class) is predicted with high precision (76%) and very high recall (90%), indicating that the model is highly effective in identifying true negatives</a:t>
            </a:r>
            <a:r>
              <a:rPr lang="en-US" sz="1600" dirty="0" smtClean="0"/>
              <a:t>.</a:t>
            </a:r>
          </a:p>
          <a:p>
            <a:r>
              <a:rPr lang="en-US" sz="1600" b="1" dirty="0" smtClean="0"/>
              <a:t>Class 1:</a:t>
            </a:r>
            <a:r>
              <a:rPr lang="en-US" sz="1600" dirty="0" smtClean="0"/>
              <a:t>(</a:t>
            </a:r>
            <a:r>
              <a:rPr lang="en-US" sz="1600" dirty="0"/>
              <a:t>presumably the positive class) has slightly lower precision (73%) and notably lower recall (49%), suggesting that the model has more difficulty correctly identifying true </a:t>
            </a:r>
            <a:r>
              <a:rPr lang="en-US" sz="1600" dirty="0" smtClean="0"/>
              <a:t>positives.</a:t>
            </a:r>
          </a:p>
          <a:p>
            <a:pPr marL="0" indent="0">
              <a:buNone/>
            </a:pPr>
            <a:endParaRPr lang="en-US" sz="1600" dirty="0"/>
          </a:p>
          <a:p>
            <a:pPr marL="0" indent="0">
              <a:buNone/>
            </a:pPr>
            <a:r>
              <a:rPr lang="en-US" sz="1600" dirty="0"/>
              <a:t>The weighted average metrics reflect an overall balanced performance with a slight preference towards Class 0 due to its higher support in the dataset.</a:t>
            </a:r>
            <a:endParaRPr lang="en-IN" sz="1600" dirty="0"/>
          </a:p>
        </p:txBody>
      </p:sp>
    </p:spTree>
    <p:extLst>
      <p:ext uri="{BB962C8B-B14F-4D97-AF65-F5344CB8AC3E}">
        <p14:creationId xmlns:p14="http://schemas.microsoft.com/office/powerpoint/2010/main" val="378506498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7024744"/>
          </a:xfrm>
          <a:prstGeom prst="rect">
            <a:avLst/>
          </a:prstGeom>
        </p:spPr>
        <p:txBody>
          <a:bodyPr wrap="square">
            <a:spAutoFit/>
          </a:bodyPr>
          <a:lstStyle/>
          <a:p>
            <a:pPr>
              <a:lnSpc>
                <a:spcPct val="107000"/>
              </a:lnSpc>
              <a:spcAft>
                <a:spcPts val="800"/>
              </a:spcAft>
            </a:pPr>
            <a:r>
              <a:rPr lang="en-IN" sz="2000" b="1" u="sng"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Existing Method:</a:t>
            </a:r>
            <a:endParaRPr lang="en-IN" sz="1200" u="sng" dirty="0">
              <a:solidFill>
                <a:srgbClr val="FFFF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latin typeface="Times New Roman" panose="02020603050405020304" pitchFamily="18" charset="0"/>
                <a:ea typeface="Times New Roman" panose="02020603050405020304" pitchFamily="18" charset="0"/>
                <a:cs typeface="Times New Roman" panose="02020603050405020304" pitchFamily="18" charset="0"/>
              </a:rPr>
              <a:t>This section reviews current methodologies and predictive models used in diabetes prediction, highlighting their strengths and limitations. Common approaches such as logistic regression, decision trees, and support vector machines are discussed, along with their applications in clinical settings.</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Bef>
                <a:spcPts val="200"/>
              </a:spcBef>
              <a:spcAft>
                <a:spcPts val="0"/>
              </a:spcAft>
              <a:buAutoNum type="arabicPeriod"/>
            </a:pPr>
            <a:r>
              <a:rPr lang="en-IN" b="1" i="1" dirty="0" smtClean="0">
                <a:solidFill>
                  <a:srgbClr val="2E74B5"/>
                </a:solidFill>
                <a:latin typeface="Algerian" panose="04020705040A02060702" pitchFamily="82" charset="0"/>
                <a:ea typeface="Times New Roman" panose="02020603050405020304" pitchFamily="18" charset="0"/>
                <a:cs typeface="Times New Roman" panose="02020603050405020304" pitchFamily="18" charset="0"/>
              </a:rPr>
              <a:t>Decision Trees</a:t>
            </a:r>
          </a:p>
          <a:p>
            <a:pPr marL="228600" indent="-228600">
              <a:lnSpc>
                <a:spcPct val="107000"/>
              </a:lnSpc>
              <a:spcBef>
                <a:spcPts val="200"/>
              </a:spcBef>
              <a:spcAft>
                <a:spcPts val="0"/>
              </a:spcAft>
              <a:buAutoNum type="arabicPeriod"/>
            </a:pPr>
            <a:endParaRPr lang="en-IN" sz="1200" b="1" i="1"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ea typeface="Times New Roman" panose="02020603050405020304" pitchFamily="18" charset="0"/>
              </a:rPr>
              <a:t>Explanation:</a:t>
            </a:r>
            <a:r>
              <a:rPr lang="en-IN" dirty="0">
                <a:latin typeface="Times New Roman" panose="02020603050405020304" pitchFamily="18" charset="0"/>
                <a:ea typeface="Times New Roman" panose="02020603050405020304" pitchFamily="18" charset="0"/>
              </a:rPr>
              <a:t> Decision Trees are hierarchical structures that use a series of binary decisions to classify data points. Each internal node represents a decision based on a feature, and each leaf node represents a class label (in this case, diabetes or non-diabetes</a:t>
            </a:r>
            <a:r>
              <a:rPr lang="en-IN" dirty="0" smtClean="0">
                <a:latin typeface="Times New Roman" panose="02020603050405020304" pitchFamily="18" charset="0"/>
                <a:ea typeface="Times New Roman" panose="02020603050405020304" pitchFamily="18" charset="0"/>
              </a:rPr>
              <a:t>).</a:t>
            </a:r>
          </a:p>
          <a:p>
            <a:endParaRPr lang="en-IN" sz="1400" dirty="0">
              <a:latin typeface="Times New Roman" panose="02020603050405020304" pitchFamily="18" charset="0"/>
              <a:ea typeface="Times New Roman" panose="02020603050405020304" pitchFamily="18" charset="0"/>
            </a:endParaRPr>
          </a:p>
          <a:p>
            <a:r>
              <a:rPr lang="en-IN" sz="1600" b="1" dirty="0">
                <a:latin typeface="Times New Roman" panose="02020603050405020304" pitchFamily="18" charset="0"/>
                <a:ea typeface="Times New Roman" panose="02020603050405020304" pitchFamily="18" charset="0"/>
              </a:rPr>
              <a:t>Code (brief example in Python using scikit-learn): </a:t>
            </a:r>
            <a:endParaRPr lang="en-IN" sz="1600" b="1" dirty="0" smtClean="0">
              <a:latin typeface="Times New Roman" panose="02020603050405020304" pitchFamily="18" charset="0"/>
              <a:ea typeface="Times New Roman" panose="02020603050405020304" pitchFamily="18" charset="0"/>
            </a:endParaRPr>
          </a:p>
          <a:p>
            <a:endParaRPr lang="en-IN" sz="1400" dirty="0">
              <a:latin typeface="Times New Roman" panose="02020603050405020304" pitchFamily="18" charset="0"/>
              <a:ea typeface="Times New Roman" panose="02020603050405020304" pitchFamily="18" charset="0"/>
            </a:endParaRPr>
          </a:p>
          <a:p>
            <a:r>
              <a:rPr lang="en-IN" sz="1600" dirty="0">
                <a:latin typeface="Times New Roman" panose="02020603050405020304" pitchFamily="18" charset="0"/>
                <a:ea typeface="Times New Roman" panose="02020603050405020304" pitchFamily="18" charset="0"/>
              </a:rPr>
              <a:t>from sklearn.tree import DecisionTreeClassifier</a:t>
            </a:r>
            <a:endParaRPr lang="en-IN" sz="1400" dirty="0">
              <a:latin typeface="Times New Roman" panose="02020603050405020304" pitchFamily="18" charset="0"/>
              <a:ea typeface="Times New Roman" panose="02020603050405020304" pitchFamily="18" charset="0"/>
            </a:endParaRPr>
          </a:p>
          <a:p>
            <a:r>
              <a:rPr lang="en-IN" sz="1600" dirty="0">
                <a:latin typeface="Times New Roman" panose="02020603050405020304" pitchFamily="18" charset="0"/>
                <a:ea typeface="Times New Roman" panose="02020603050405020304" pitchFamily="18" charset="0"/>
              </a:rPr>
              <a:t># Create a decision tree classifier</a:t>
            </a:r>
            <a:endParaRPr lang="en-IN" sz="1400" dirty="0">
              <a:latin typeface="Times New Roman" panose="02020603050405020304" pitchFamily="18" charset="0"/>
              <a:ea typeface="Times New Roman" panose="02020603050405020304" pitchFamily="18" charset="0"/>
            </a:endParaRPr>
          </a:p>
          <a:p>
            <a:r>
              <a:rPr lang="en-IN" sz="1600" dirty="0" smtClean="0">
                <a:latin typeface="Times New Roman" panose="02020603050405020304" pitchFamily="18" charset="0"/>
                <a:ea typeface="Times New Roman" panose="02020603050405020304" pitchFamily="18" charset="0"/>
              </a:rPr>
              <a:t>   clf </a:t>
            </a:r>
            <a:r>
              <a:rPr lang="en-IN" sz="1600" dirty="0">
                <a:latin typeface="Times New Roman" panose="02020603050405020304" pitchFamily="18" charset="0"/>
                <a:ea typeface="Times New Roman" panose="02020603050405020304" pitchFamily="18" charset="0"/>
              </a:rPr>
              <a:t>= DecisionTreeClassifier ()</a:t>
            </a:r>
            <a:endParaRPr lang="en-IN" sz="1400" dirty="0">
              <a:latin typeface="Times New Roman" panose="02020603050405020304" pitchFamily="18" charset="0"/>
              <a:ea typeface="Times New Roman" panose="02020603050405020304" pitchFamily="18" charset="0"/>
            </a:endParaRPr>
          </a:p>
          <a:p>
            <a:r>
              <a:rPr lang="en-IN" sz="1600" dirty="0">
                <a:latin typeface="Times New Roman" panose="02020603050405020304" pitchFamily="18" charset="0"/>
                <a:ea typeface="Times New Roman" panose="02020603050405020304" pitchFamily="18" charset="0"/>
              </a:rPr>
              <a:t># Train the classifier on training data X_train, y_train</a:t>
            </a:r>
            <a:endParaRPr lang="en-IN" sz="1400" dirty="0">
              <a:latin typeface="Times New Roman" panose="02020603050405020304" pitchFamily="18" charset="0"/>
              <a:ea typeface="Times New Roman" panose="02020603050405020304" pitchFamily="18" charset="0"/>
            </a:endParaRPr>
          </a:p>
          <a:p>
            <a:r>
              <a:rPr lang="en-IN" sz="1600" dirty="0" smtClean="0">
                <a:latin typeface="Times New Roman" panose="02020603050405020304" pitchFamily="18" charset="0"/>
                <a:ea typeface="Times New Roman" panose="02020603050405020304" pitchFamily="18" charset="0"/>
              </a:rPr>
              <a:t>   clf.fit(X_train</a:t>
            </a:r>
            <a:r>
              <a:rPr lang="en-IN" sz="1600" dirty="0">
                <a:latin typeface="Times New Roman" panose="02020603050405020304" pitchFamily="18" charset="0"/>
                <a:ea typeface="Times New Roman" panose="02020603050405020304" pitchFamily="18" charset="0"/>
              </a:rPr>
              <a:t>, y_train)</a:t>
            </a:r>
            <a:endParaRPr lang="en-IN" sz="1400" dirty="0">
              <a:latin typeface="Times New Roman" panose="02020603050405020304" pitchFamily="18" charset="0"/>
              <a:ea typeface="Times New Roman" panose="02020603050405020304" pitchFamily="18" charset="0"/>
            </a:endParaRPr>
          </a:p>
          <a:p>
            <a:r>
              <a:rPr lang="en-IN" sz="1600" dirty="0">
                <a:latin typeface="Times New Roman" panose="02020603050405020304" pitchFamily="18" charset="0"/>
                <a:ea typeface="Times New Roman" panose="02020603050405020304" pitchFamily="18" charset="0"/>
              </a:rPr>
              <a:t># Predict on test data X_test</a:t>
            </a:r>
            <a:endParaRPr lang="en-IN" sz="1400" dirty="0">
              <a:latin typeface="Times New Roman" panose="02020603050405020304" pitchFamily="18" charset="0"/>
              <a:ea typeface="Times New Roman" panose="02020603050405020304" pitchFamily="18" charset="0"/>
            </a:endParaRPr>
          </a:p>
          <a:p>
            <a:r>
              <a:rPr lang="en-IN" sz="1600" dirty="0" smtClean="0">
                <a:latin typeface="Times New Roman" panose="02020603050405020304" pitchFamily="18" charset="0"/>
                <a:ea typeface="Times New Roman" panose="02020603050405020304" pitchFamily="18" charset="0"/>
              </a:rPr>
              <a:t>   y_pred </a:t>
            </a:r>
            <a:r>
              <a:rPr lang="en-IN" sz="1600" dirty="0">
                <a:latin typeface="Times New Roman" panose="02020603050405020304" pitchFamily="18" charset="0"/>
                <a:ea typeface="Times New Roman" panose="02020603050405020304" pitchFamily="18" charset="0"/>
              </a:rPr>
              <a:t>= clf.predict(X_test</a:t>
            </a:r>
            <a:r>
              <a:rPr lang="en-IN" sz="1600" dirty="0" smtClean="0">
                <a:latin typeface="Times New Roman" panose="02020603050405020304" pitchFamily="18" charset="0"/>
                <a:ea typeface="Times New Roman" panose="02020603050405020304" pitchFamily="18" charset="0"/>
              </a:rPr>
              <a:t>)</a:t>
            </a:r>
          </a:p>
          <a:p>
            <a:endParaRPr lang="en-IN" sz="1400" dirty="0">
              <a:latin typeface="Times New Roman" panose="02020603050405020304" pitchFamily="18" charset="0"/>
              <a:ea typeface="Times New Roman" panose="02020603050405020304" pitchFamily="18" charset="0"/>
            </a:endParaRPr>
          </a:p>
          <a:p>
            <a:pPr>
              <a:lnSpc>
                <a:spcPct val="107000"/>
              </a:lnSpc>
              <a:spcAft>
                <a:spcPts val="800"/>
              </a:spcAft>
            </a:pPr>
            <a:r>
              <a:rPr lang="en-IN" b="1" dirty="0">
                <a:latin typeface="Times New Roman" panose="02020603050405020304" pitchFamily="18" charset="0"/>
                <a:ea typeface="Times New Roman" panose="02020603050405020304" pitchFamily="18" charset="0"/>
                <a:cs typeface="Times New Roman" panose="02020603050405020304" pitchFamily="18" charset="0"/>
              </a:rPr>
              <a:t>Uses:</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dirty="0">
                <a:latin typeface="Times New Roman" panose="02020603050405020304" pitchFamily="18" charset="0"/>
                <a:ea typeface="Times New Roman" panose="02020603050405020304" pitchFamily="18" charset="0"/>
                <a:cs typeface="Times New Roman" panose="02020603050405020304" pitchFamily="18" charset="0"/>
              </a:rPr>
              <a:t>Decision Trees are straightforward to interpret and visualize.</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dirty="0">
                <a:latin typeface="Times New Roman" panose="02020603050405020304" pitchFamily="18" charset="0"/>
                <a:ea typeface="Times New Roman" panose="02020603050405020304" pitchFamily="18" charset="0"/>
                <a:cs typeface="Times New Roman" panose="02020603050405020304" pitchFamily="18" charset="0"/>
              </a:rPr>
              <a:t>They handle both numerical and categorical data.</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dirty="0">
                <a:latin typeface="Times New Roman" panose="02020603050405020304" pitchFamily="18" charset="0"/>
                <a:ea typeface="Times New Roman" panose="02020603050405020304" pitchFamily="18" charset="0"/>
                <a:cs typeface="Times New Roman" panose="02020603050405020304" pitchFamily="18" charset="0"/>
              </a:rPr>
              <a:t>Useful for identifying important features in the dataset that influence diabetes prediction.</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5213196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670416"/>
          </a:xfrm>
          <a:prstGeom prst="rect">
            <a:avLst/>
          </a:prstGeom>
        </p:spPr>
        <p:txBody>
          <a:bodyPr wrap="square">
            <a:spAutoFit/>
          </a:bodyPr>
          <a:lstStyle/>
          <a:p>
            <a:pPr>
              <a:lnSpc>
                <a:spcPct val="107000"/>
              </a:lnSpc>
              <a:spcAft>
                <a:spcPts val="800"/>
              </a:spcAft>
            </a:pPr>
            <a:r>
              <a:rPr lang="en-IN" b="1" dirty="0" smtClean="0">
                <a:latin typeface="Times New Roman" panose="02020603050405020304" pitchFamily="18" charset="0"/>
                <a:ea typeface="Times New Roman" panose="02020603050405020304" pitchFamily="18" charset="0"/>
                <a:cs typeface="Times New Roman" panose="02020603050405020304" pitchFamily="18" charset="0"/>
              </a:rPr>
              <a:t>Why </a:t>
            </a:r>
            <a:r>
              <a:rPr lang="en-IN" b="1" dirty="0">
                <a:latin typeface="Times New Roman" panose="02020603050405020304" pitchFamily="18" charset="0"/>
                <a:ea typeface="Times New Roman" panose="02020603050405020304" pitchFamily="18" charset="0"/>
                <a:cs typeface="Times New Roman" panose="02020603050405020304" pitchFamily="18" charset="0"/>
              </a:rPr>
              <a:t>we are using:</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dirty="0">
                <a:latin typeface="Times New Roman" panose="02020603050405020304" pitchFamily="18" charset="0"/>
                <a:ea typeface="Times New Roman" panose="02020603050405020304" pitchFamily="18" charset="0"/>
                <a:cs typeface="Times New Roman" panose="02020603050405020304" pitchFamily="18" charset="0"/>
              </a:rPr>
              <a:t>Decision Trees are useful for initial exploration of data and can provide insights into feature importance. They are suitable for scenarios where interpretability of the model is crucial</a:t>
            </a:r>
            <a:r>
              <a:rPr lang="en-IN" dirty="0" smtClean="0">
                <a:latin typeface="Times New Roman" panose="02020603050405020304" pitchFamily="18" charset="0"/>
                <a:ea typeface="Times New Roman" panose="02020603050405020304" pitchFamily="18" charset="0"/>
                <a:cs typeface="Times New Roman" panose="02020603050405020304" pitchFamily="18" charset="0"/>
              </a:rPr>
              <a:t>.</a:t>
            </a:r>
          </a:p>
          <a:p>
            <a:pPr marL="342900" lvl="0" indent="-342900">
              <a:lnSpc>
                <a:spcPct val="107000"/>
              </a:lnSpc>
              <a:spcAft>
                <a:spcPts val="800"/>
              </a:spcAft>
              <a:buSzPts val="1000"/>
              <a:buFont typeface="Symbol" panose="05050102010706020507" pitchFamily="18" charset="2"/>
              <a:buChar char=""/>
              <a:tabLst>
                <a:tab pos="457200" algn="l"/>
              </a:tabLst>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b="1" i="1" dirty="0">
                <a:solidFill>
                  <a:schemeClr val="accent1">
                    <a:lumMod val="75000"/>
                  </a:schemeClr>
                </a:solidFill>
                <a:latin typeface="Algerian" panose="04020705040A02060702" pitchFamily="82" charset="0"/>
              </a:rPr>
              <a:t>2. Random Forests </a:t>
            </a:r>
            <a:endParaRPr lang="en-IN" b="1" i="1" dirty="0" smtClean="0">
              <a:solidFill>
                <a:schemeClr val="accent1">
                  <a:lumMod val="75000"/>
                </a:schemeClr>
              </a:solidFill>
              <a:latin typeface="Algerian" panose="04020705040A02060702" pitchFamily="82" charset="0"/>
            </a:endParaRPr>
          </a:p>
          <a:p>
            <a:endParaRPr lang="en-IN" b="1" i="1" dirty="0">
              <a:solidFill>
                <a:schemeClr val="accent1">
                  <a:lumMod val="75000"/>
                </a:schemeClr>
              </a:solidFill>
              <a:latin typeface="Algerian" panose="04020705040A02060702" pitchFamily="82" charset="0"/>
            </a:endParaRPr>
          </a:p>
          <a:p>
            <a:r>
              <a:rPr lang="en-IN" b="1" dirty="0">
                <a:latin typeface="Times New Roman" panose="02020603050405020304" pitchFamily="18" charset="0"/>
                <a:cs typeface="Times New Roman" panose="02020603050405020304" pitchFamily="18" charset="0"/>
              </a:rPr>
              <a:t>Explanation:</a:t>
            </a:r>
            <a:r>
              <a:rPr lang="en-IN" dirty="0">
                <a:latin typeface="Times New Roman" panose="02020603050405020304" pitchFamily="18" charset="0"/>
                <a:cs typeface="Times New Roman" panose="02020603050405020304" pitchFamily="18" charset="0"/>
              </a:rPr>
              <a:t> Random Forests are an ensemble learning method that builds multiple decision trees and combines </a:t>
            </a:r>
            <a:r>
              <a:rPr lang="en-IN" dirty="0" smtClean="0">
                <a:latin typeface="Times New Roman" panose="02020603050405020304" pitchFamily="18" charset="0"/>
                <a:cs typeface="Times New Roman" panose="02020603050405020304" pitchFamily="18" charset="0"/>
              </a:rPr>
              <a:t>their  predictions </a:t>
            </a:r>
            <a:r>
              <a:rPr lang="en-IN" dirty="0">
                <a:latin typeface="Times New Roman" panose="02020603050405020304" pitchFamily="18" charset="0"/>
                <a:cs typeface="Times New Roman" panose="02020603050405020304" pitchFamily="18" charset="0"/>
              </a:rPr>
              <a:t>to improve accuracy and reduce overfitting</a:t>
            </a:r>
            <a:r>
              <a:rPr lang="en-IN" dirty="0" smtClean="0"/>
              <a:t>.</a:t>
            </a:r>
          </a:p>
          <a:p>
            <a:endParaRPr lang="en-IN" dirty="0"/>
          </a:p>
          <a:p>
            <a:r>
              <a:rPr lang="en-IN" b="1" dirty="0">
                <a:latin typeface="Times New Roman" panose="02020603050405020304" pitchFamily="18" charset="0"/>
                <a:cs typeface="Times New Roman" panose="02020603050405020304" pitchFamily="18" charset="0"/>
              </a:rPr>
              <a:t>Code (brief example in Python using scikit-learn):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from sklearn.ensemble import RandomForestClassifier</a:t>
            </a:r>
          </a:p>
          <a:p>
            <a:r>
              <a:rPr lang="en-IN" dirty="0">
                <a:latin typeface="Times New Roman" panose="02020603050405020304" pitchFamily="18" charset="0"/>
                <a:cs typeface="Times New Roman" panose="02020603050405020304" pitchFamily="18" charset="0"/>
              </a:rPr>
              <a:t># Create a random forest classifier</a:t>
            </a:r>
          </a:p>
          <a:p>
            <a:r>
              <a:rPr lang="en-IN" dirty="0">
                <a:latin typeface="Times New Roman" panose="02020603050405020304" pitchFamily="18" charset="0"/>
                <a:cs typeface="Times New Roman" panose="02020603050405020304" pitchFamily="18" charset="0"/>
              </a:rPr>
              <a:t>clf = RandomForestClassifier(</a:t>
            </a:r>
            <a:r>
              <a:rPr lang="en-IN" dirty="0" err="1">
                <a:latin typeface="Times New Roman" panose="02020603050405020304" pitchFamily="18" charset="0"/>
                <a:cs typeface="Times New Roman" panose="02020603050405020304" pitchFamily="18" charset="0"/>
              </a:rPr>
              <a:t>n_estimators</a:t>
            </a:r>
            <a:r>
              <a:rPr lang="en-IN" dirty="0">
                <a:latin typeface="Times New Roman" panose="02020603050405020304" pitchFamily="18" charset="0"/>
                <a:cs typeface="Times New Roman" panose="02020603050405020304" pitchFamily="18" charset="0"/>
              </a:rPr>
              <a:t>=100)</a:t>
            </a:r>
          </a:p>
          <a:p>
            <a:r>
              <a:rPr lang="en-IN" dirty="0">
                <a:latin typeface="Times New Roman" panose="02020603050405020304" pitchFamily="18" charset="0"/>
                <a:cs typeface="Times New Roman" panose="02020603050405020304" pitchFamily="18" charset="0"/>
              </a:rPr>
              <a:t># Train the classifier on training data X_train, y_train</a:t>
            </a:r>
          </a:p>
          <a:p>
            <a:r>
              <a:rPr lang="en-IN" dirty="0">
                <a:latin typeface="Times New Roman" panose="02020603050405020304" pitchFamily="18" charset="0"/>
                <a:cs typeface="Times New Roman" panose="02020603050405020304" pitchFamily="18" charset="0"/>
              </a:rPr>
              <a:t>clf.fit(X_train, y_train)</a:t>
            </a:r>
          </a:p>
          <a:p>
            <a:r>
              <a:rPr lang="en-IN" dirty="0">
                <a:latin typeface="Times New Roman" panose="02020603050405020304" pitchFamily="18" charset="0"/>
                <a:cs typeface="Times New Roman" panose="02020603050405020304" pitchFamily="18" charset="0"/>
              </a:rPr>
              <a:t># Predict on test data X_test</a:t>
            </a:r>
          </a:p>
          <a:p>
            <a:r>
              <a:rPr lang="en-IN" dirty="0">
                <a:latin typeface="Times New Roman" panose="02020603050405020304" pitchFamily="18" charset="0"/>
                <a:cs typeface="Times New Roman" panose="02020603050405020304" pitchFamily="18" charset="0"/>
              </a:rPr>
              <a:t>y_pred = clf.predict(X_test</a:t>
            </a:r>
            <a:r>
              <a:rPr lang="en-IN" dirty="0" smtClean="0">
                <a:latin typeface="Times New Roman" panose="02020603050405020304" pitchFamily="18" charset="0"/>
                <a:cs typeface="Times New Roman" panose="02020603050405020304" pitchFamily="18" charset="0"/>
              </a:rPr>
              <a:t>)</a:t>
            </a:r>
          </a:p>
          <a:p>
            <a:endParaRPr lang="en-IN" dirty="0"/>
          </a:p>
          <a:p>
            <a:r>
              <a:rPr lang="en-IN" b="1" dirty="0">
                <a:latin typeface="Times New Roman" panose="02020603050405020304" pitchFamily="18" charset="0"/>
                <a:cs typeface="Times New Roman" panose="02020603050405020304" pitchFamily="18" charset="0"/>
              </a:rPr>
              <a:t>Uses</a:t>
            </a:r>
            <a:r>
              <a:rPr lang="en-IN" b="1"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Random Forests handle large datasets with high dimensionality effectively.</a:t>
            </a:r>
          </a:p>
          <a:p>
            <a:pPr marL="285750" lvl="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They reduce variance and overfitting compared to single decision trees.</a:t>
            </a:r>
          </a:p>
          <a:p>
            <a:pPr marL="285750" lvl="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Useful for improving predictive performance in diabetes prediction tasks.</a:t>
            </a:r>
          </a:p>
          <a:p>
            <a:pPr lvl="0">
              <a:lnSpc>
                <a:spcPct val="107000"/>
              </a:lnSpc>
              <a:spcAft>
                <a:spcPts val="800"/>
              </a:spcAft>
              <a:buSzPts val="1000"/>
              <a:tabLst>
                <a:tab pos="457200" algn="l"/>
              </a:tabLst>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7042371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670416"/>
          </a:xfrm>
          <a:prstGeom prst="rect">
            <a:avLst/>
          </a:prstGeom>
        </p:spPr>
        <p:txBody>
          <a:bodyPr wrap="square">
            <a:spAutoFit/>
          </a:bodyPr>
          <a:lstStyle/>
          <a:p>
            <a:pPr>
              <a:lnSpc>
                <a:spcPct val="107000"/>
              </a:lnSpc>
              <a:spcAft>
                <a:spcPts val="800"/>
              </a:spcAft>
            </a:pPr>
            <a:r>
              <a:rPr lang="en-IN" b="1" dirty="0">
                <a:latin typeface="Times New Roman" panose="02020603050405020304" pitchFamily="18" charset="0"/>
                <a:ea typeface="Times New Roman" panose="02020603050405020304" pitchFamily="18" charset="0"/>
                <a:cs typeface="Times New Roman" panose="02020603050405020304" pitchFamily="18" charset="0"/>
              </a:rPr>
              <a:t>Why we are using:</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dirty="0">
                <a:latin typeface="Times New Roman" panose="02020603050405020304" pitchFamily="18" charset="0"/>
                <a:ea typeface="Times New Roman" panose="02020603050405020304" pitchFamily="18" charset="0"/>
                <a:cs typeface="Times New Roman" panose="02020603050405020304" pitchFamily="18" charset="0"/>
              </a:rPr>
              <a:t>Random Forests combine the strengths of multiple decision trees to provide robust predictions. They are suitable when high accuracy and generalization to unseen data are important</a:t>
            </a:r>
            <a:r>
              <a:rPr lang="en-IN" dirty="0" smtClean="0">
                <a:latin typeface="Times New Roman" panose="02020603050405020304" pitchFamily="18" charset="0"/>
                <a:ea typeface="Times New Roman" panose="02020603050405020304" pitchFamily="18" charset="0"/>
                <a:cs typeface="Times New Roman" panose="02020603050405020304" pitchFamily="18" charset="0"/>
              </a:rPr>
              <a:t>.</a:t>
            </a:r>
          </a:p>
          <a:p>
            <a:pPr marL="342900" lvl="0" indent="-342900">
              <a:lnSpc>
                <a:spcPct val="107000"/>
              </a:lnSpc>
              <a:spcAft>
                <a:spcPts val="800"/>
              </a:spcAft>
              <a:buSzPts val="1000"/>
              <a:buFont typeface="Symbol" panose="05050102010706020507" pitchFamily="18" charset="2"/>
              <a:buChar char=""/>
              <a:tabLst>
                <a:tab pos="457200" algn="l"/>
              </a:tabLst>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b="1" i="1" dirty="0">
                <a:solidFill>
                  <a:schemeClr val="accent1">
                    <a:lumMod val="75000"/>
                  </a:schemeClr>
                </a:solidFill>
              </a:rPr>
              <a:t>3. Support Vector Machines (SVMs</a:t>
            </a:r>
            <a:r>
              <a:rPr lang="en-IN" b="1" i="1" dirty="0" smtClean="0">
                <a:solidFill>
                  <a:schemeClr val="accent1">
                    <a:lumMod val="75000"/>
                  </a:schemeClr>
                </a:solidFill>
              </a:rPr>
              <a:t>)</a:t>
            </a:r>
          </a:p>
          <a:p>
            <a:endParaRPr lang="en-IN" b="1" i="1" dirty="0">
              <a:solidFill>
                <a:schemeClr val="accent1">
                  <a:lumMod val="75000"/>
                </a:schemeClr>
              </a:solidFill>
            </a:endParaRPr>
          </a:p>
          <a:p>
            <a:r>
              <a:rPr lang="en-IN" b="1" dirty="0"/>
              <a:t>Explanation:</a:t>
            </a:r>
            <a:r>
              <a:rPr lang="en-IN" dirty="0"/>
              <a:t> Support Vector Machines (SVMs) are powerful supervised learning models used for classification tasks. They find the hyperplane that best separates classes in a high-dimensional space</a:t>
            </a:r>
            <a:r>
              <a:rPr lang="en-IN" dirty="0" smtClean="0"/>
              <a:t>.</a:t>
            </a:r>
          </a:p>
          <a:p>
            <a:endParaRPr lang="en-IN" dirty="0"/>
          </a:p>
          <a:p>
            <a:r>
              <a:rPr lang="en-IN" b="1" dirty="0">
                <a:latin typeface="Times New Roman" panose="02020603050405020304" pitchFamily="18" charset="0"/>
                <a:cs typeface="Times New Roman" panose="02020603050405020304" pitchFamily="18" charset="0"/>
              </a:rPr>
              <a:t>Code (brief example in Python using scikit-learn):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from sklearn.svm import SVC</a:t>
            </a:r>
          </a:p>
          <a:p>
            <a:r>
              <a:rPr lang="en-IN" dirty="0">
                <a:latin typeface="Times New Roman" panose="02020603050405020304" pitchFamily="18" charset="0"/>
                <a:cs typeface="Times New Roman" panose="02020603050405020304" pitchFamily="18" charset="0"/>
              </a:rPr>
              <a:t># Create a support vector classifier</a:t>
            </a:r>
          </a:p>
          <a:p>
            <a:r>
              <a:rPr lang="en-IN" dirty="0">
                <a:latin typeface="Times New Roman" panose="02020603050405020304" pitchFamily="18" charset="0"/>
                <a:cs typeface="Times New Roman" panose="02020603050405020304" pitchFamily="18" charset="0"/>
              </a:rPr>
              <a:t>clf = SVC(kernel='linear')</a:t>
            </a:r>
          </a:p>
          <a:p>
            <a:r>
              <a:rPr lang="en-IN" dirty="0">
                <a:latin typeface="Times New Roman" panose="02020603050405020304" pitchFamily="18" charset="0"/>
                <a:cs typeface="Times New Roman" panose="02020603050405020304" pitchFamily="18" charset="0"/>
              </a:rPr>
              <a:t># Train the classifier on training data X_train, y_train</a:t>
            </a:r>
          </a:p>
          <a:p>
            <a:r>
              <a:rPr lang="en-IN" dirty="0">
                <a:latin typeface="Times New Roman" panose="02020603050405020304" pitchFamily="18" charset="0"/>
                <a:cs typeface="Times New Roman" panose="02020603050405020304" pitchFamily="18" charset="0"/>
              </a:rPr>
              <a:t>clf.fit(X_train, y_train)</a:t>
            </a:r>
          </a:p>
          <a:p>
            <a:r>
              <a:rPr lang="en-IN" dirty="0">
                <a:latin typeface="Times New Roman" panose="02020603050405020304" pitchFamily="18" charset="0"/>
                <a:cs typeface="Times New Roman" panose="02020603050405020304" pitchFamily="18" charset="0"/>
              </a:rPr>
              <a:t># Predict on test data X_test</a:t>
            </a:r>
          </a:p>
          <a:p>
            <a:r>
              <a:rPr lang="en-IN" dirty="0">
                <a:latin typeface="Times New Roman" panose="02020603050405020304" pitchFamily="18" charset="0"/>
                <a:cs typeface="Times New Roman" panose="02020603050405020304" pitchFamily="18" charset="0"/>
              </a:rPr>
              <a:t>y_pred = clf.predict(X_test</a:t>
            </a:r>
            <a:r>
              <a:rPr lang="en-IN" dirty="0" smtClean="0">
                <a:latin typeface="Times New Roman" panose="02020603050405020304" pitchFamily="18" charset="0"/>
                <a:cs typeface="Times New Roman" panose="02020603050405020304" pitchFamily="18" charset="0"/>
              </a:rPr>
              <a:t>)</a:t>
            </a:r>
          </a:p>
          <a:p>
            <a:endParaRPr lang="en-IN" dirty="0"/>
          </a:p>
          <a:p>
            <a:r>
              <a:rPr lang="en-IN" b="1" dirty="0">
                <a:latin typeface="Times New Roman" panose="02020603050405020304" pitchFamily="18" charset="0"/>
                <a:cs typeface="Times New Roman" panose="02020603050405020304" pitchFamily="18" charset="0"/>
              </a:rPr>
              <a:t>Uses:</a:t>
            </a:r>
            <a:endParaRPr lang="en-IN"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SVMs are effective in cases where the decision boundary is complex or nonlinear.</a:t>
            </a:r>
          </a:p>
          <a:p>
            <a:pPr marL="285750" lvl="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They can handle high-dimensional data well, including in scenarios where feature space is not linearly separable.</a:t>
            </a:r>
          </a:p>
          <a:p>
            <a:pPr marL="285750" lvl="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Useful for diabetes prediction when the relationship between features and outcomes is complex.</a:t>
            </a:r>
          </a:p>
          <a:p>
            <a:pPr lvl="0">
              <a:lnSpc>
                <a:spcPct val="107000"/>
              </a:lnSpc>
              <a:spcAft>
                <a:spcPts val="800"/>
              </a:spcAft>
              <a:buSzPts val="1000"/>
              <a:tabLst>
                <a:tab pos="457200" algn="l"/>
              </a:tabLst>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1023470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5308633"/>
          </a:xfrm>
          <a:prstGeom prst="rect">
            <a:avLst/>
          </a:prstGeom>
        </p:spPr>
        <p:txBody>
          <a:bodyPr wrap="square">
            <a:spAutoFit/>
          </a:bodyPr>
          <a:lstStyle/>
          <a:p>
            <a:pPr>
              <a:lnSpc>
                <a:spcPct val="107000"/>
              </a:lnSpc>
              <a:spcAft>
                <a:spcPts val="800"/>
              </a:spcAft>
            </a:pPr>
            <a:r>
              <a:rPr lang="en-IN" b="1" dirty="0">
                <a:latin typeface="Times New Roman" panose="02020603050405020304" pitchFamily="18" charset="0"/>
                <a:ea typeface="Times New Roman" panose="02020603050405020304" pitchFamily="18" charset="0"/>
                <a:cs typeface="Times New Roman" panose="02020603050405020304" pitchFamily="18" charset="0"/>
              </a:rPr>
              <a:t>Why we are using:</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dirty="0">
                <a:latin typeface="Times New Roman" panose="02020603050405020304" pitchFamily="18" charset="0"/>
                <a:ea typeface="Times New Roman" panose="02020603050405020304" pitchFamily="18" charset="0"/>
                <a:cs typeface="Times New Roman" panose="02020603050405020304" pitchFamily="18" charset="0"/>
              </a:rPr>
              <a:t>SVMs maximize the margin between classes, making them robust against overfitting and effective in high-dimensional spaces. They are suitable for scenarios where traditional linear models may not perform well</a:t>
            </a:r>
            <a:r>
              <a:rPr lang="en-IN" dirty="0" smtClean="0">
                <a:latin typeface="Times New Roman" panose="02020603050405020304" pitchFamily="18" charset="0"/>
                <a:ea typeface="Times New Roman" panose="02020603050405020304" pitchFamily="18" charset="0"/>
                <a:cs typeface="Times New Roman" panose="02020603050405020304" pitchFamily="18" charset="0"/>
              </a:rPr>
              <a:t>.</a:t>
            </a:r>
          </a:p>
          <a:p>
            <a:pPr marL="342900" lvl="0" indent="-342900">
              <a:lnSpc>
                <a:spcPct val="107000"/>
              </a:lnSpc>
              <a:spcAft>
                <a:spcPts val="800"/>
              </a:spcAft>
              <a:buSzPts val="1000"/>
              <a:buFont typeface="Symbol" panose="05050102010706020507" pitchFamily="18" charset="2"/>
              <a:buChar char=""/>
              <a:tabLst>
                <a:tab pos="457200" algn="l"/>
              </a:tabLst>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spcAft>
                <a:spcPts val="800"/>
              </a:spcAft>
              <a:buSzPts val="1000"/>
              <a:tabLst>
                <a:tab pos="457200" algn="l"/>
              </a:tabLst>
            </a:pPr>
            <a:endParaRPr lang="en-US" sz="1200" dirty="0" smtClean="0">
              <a:latin typeface="Times New Roman" panose="02020603050405020304" pitchFamily="18" charset="0"/>
              <a:ea typeface="Calibri" panose="020F0502020204030204" pitchFamily="34"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 </a:t>
            </a:r>
            <a:r>
              <a:rPr lang="en-IN" b="1" u="sng" dirty="0">
                <a:solidFill>
                  <a:srgbClr val="FFFF00"/>
                </a:solidFill>
                <a:latin typeface="Times New Roman" panose="02020603050405020304" pitchFamily="18" charset="0"/>
                <a:cs typeface="Times New Roman" panose="02020603050405020304" pitchFamily="18" charset="0"/>
              </a:rPr>
              <a:t>Proposed Method with </a:t>
            </a:r>
            <a:r>
              <a:rPr lang="en-IN" b="1" u="sng" dirty="0" smtClean="0">
                <a:solidFill>
                  <a:srgbClr val="FFFF00"/>
                </a:solidFill>
                <a:latin typeface="Times New Roman" panose="02020603050405020304" pitchFamily="18" charset="0"/>
                <a:cs typeface="Times New Roman" panose="02020603050405020304" pitchFamily="18" charset="0"/>
              </a:rPr>
              <a:t>Architecture </a:t>
            </a:r>
          </a:p>
          <a:p>
            <a:endParaRPr lang="en-IN" b="1" u="sng"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 novel architecture for diabetes prediction is proposed, integrating advanced machine learning algorithms with enhanced data pre-processing techniques. The architecture aims to improve prediction accuracy by leveraging demographic, clinical, and lifestyle data effectively</a:t>
            </a:r>
            <a:r>
              <a:rPr lang="en-IN" dirty="0" smtClean="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r>
              <a:rPr lang="en-US" dirty="0" smtClean="0"/>
              <a:t>The </a:t>
            </a:r>
            <a:r>
              <a:rPr lang="en-US" dirty="0"/>
              <a:t>proposed method integrates multiple machine learning models to predict diabetes, utilizing a structured approach from data collection to deployment. Each step ensures the integrity and robustness of the predictive model, enabling healthcare providers to make informed decisions and provide timely interventions. The Random Forest model, with its superior accuracy and balanced performance metrics, is recommended for practical deployment in clinical settings. This predictive framework aims to enhance early diagnosis and management of diabetes, ultimately improving patient outcomes and reducing healthcare costs.</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lvl="0">
              <a:lnSpc>
                <a:spcPct val="107000"/>
              </a:lnSpc>
              <a:spcAft>
                <a:spcPts val="800"/>
              </a:spcAft>
              <a:buSzPts val="1000"/>
              <a:tabLst>
                <a:tab pos="457200" algn="l"/>
              </a:tabLst>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660948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85557"/>
            <a:ext cx="12192000" cy="3970318"/>
          </a:xfrm>
          <a:prstGeom prst="rect">
            <a:avLst/>
          </a:prstGeom>
        </p:spPr>
        <p:txBody>
          <a:bodyPr wrap="square">
            <a:spAutoFit/>
          </a:bodyPr>
          <a:lstStyle/>
          <a:p>
            <a:r>
              <a:rPr lang="en-US" b="1" u="sng" dirty="0">
                <a:solidFill>
                  <a:srgbClr val="FFFF00"/>
                </a:solidFill>
              </a:rPr>
              <a:t>Executive Summary: Diabetes Prediction Using Machine </a:t>
            </a:r>
            <a:r>
              <a:rPr lang="en-US" b="1" u="sng" dirty="0" smtClean="0">
                <a:solidFill>
                  <a:srgbClr val="FFFF00"/>
                </a:solidFill>
              </a:rPr>
              <a:t>Learning:</a:t>
            </a:r>
          </a:p>
          <a:p>
            <a:endParaRPr lang="en-US" b="1" u="sng" dirty="0">
              <a:solidFill>
                <a:srgbClr val="FFFF00"/>
              </a:solidFill>
            </a:endParaRPr>
          </a:p>
          <a:p>
            <a:r>
              <a:rPr lang="en-US" b="1" dirty="0" smtClean="0"/>
              <a:t>Overview:</a:t>
            </a:r>
            <a:endParaRPr lang="en-US" b="1" dirty="0"/>
          </a:p>
          <a:p>
            <a:r>
              <a:rPr lang="en-US" dirty="0"/>
              <a:t>Diabetes mellitus is a prevalent chronic condition characterized by elevated blood glucose levels, which can lead to serious health complications if not managed timely. Early detection and intervention are crucial for preventing the progression of diabetes and improving patient outcomes. This report explores the application of machine learning techniques to develop predictive models that can identify individuals at high risk of developing diabetes. By leveraging demographic, clinical, and lifestyle data, these models aim to facilitate early diagnosis and personalized treatment plans</a:t>
            </a:r>
            <a:r>
              <a:rPr lang="en-US" dirty="0" smtClean="0"/>
              <a:t>.</a:t>
            </a:r>
          </a:p>
          <a:p>
            <a:endParaRPr lang="en-US" dirty="0"/>
          </a:p>
          <a:p>
            <a:endParaRPr lang="en-US" dirty="0"/>
          </a:p>
          <a:p>
            <a:r>
              <a:rPr lang="en-US" dirty="0"/>
              <a:t>The study demonstrates the potential of machine learning models in predicting diabetes risk. The Random Forest model emerged as the most effective, offering a combination of high accuracy and interpretability. This predictive capability enables healthcare providers to identify high-risk individuals early and implement timely interventions, ultimately improving patient outcomes and reducing the burden on healthcare systems.</a:t>
            </a:r>
            <a:endParaRPr lang="en-US" b="1" dirty="0"/>
          </a:p>
        </p:txBody>
      </p:sp>
    </p:spTree>
    <p:extLst>
      <p:ext uri="{BB962C8B-B14F-4D97-AF65-F5344CB8AC3E}">
        <p14:creationId xmlns:p14="http://schemas.microsoft.com/office/powerpoint/2010/main" val="208892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463308"/>
          </a:xfrm>
          <a:prstGeom prst="rect">
            <a:avLst/>
          </a:prstGeom>
        </p:spPr>
        <p:txBody>
          <a:bodyPr wrap="square">
            <a:spAutoFit/>
          </a:bodyPr>
          <a:lstStyle/>
          <a:p>
            <a:r>
              <a:rPr lang="en-US" b="1" u="sng" dirty="0">
                <a:solidFill>
                  <a:srgbClr val="FFFF00"/>
                </a:solidFill>
              </a:rPr>
              <a:t>Discussion on Predictive Models for </a:t>
            </a:r>
            <a:r>
              <a:rPr lang="en-US" b="1" u="sng" dirty="0" smtClean="0">
                <a:solidFill>
                  <a:srgbClr val="FFFF00"/>
                </a:solidFill>
              </a:rPr>
              <a:t>Diabetes</a:t>
            </a:r>
          </a:p>
          <a:p>
            <a:endParaRPr lang="en-US" b="1" u="sng" dirty="0">
              <a:solidFill>
                <a:srgbClr val="FFFF00"/>
              </a:solidFill>
            </a:endParaRPr>
          </a:p>
          <a:p>
            <a:pPr marL="342900" indent="-342900">
              <a:buAutoNum type="arabicPeriod"/>
            </a:pPr>
            <a:r>
              <a:rPr lang="en-US" b="1" dirty="0" smtClean="0"/>
              <a:t>Random </a:t>
            </a:r>
            <a:r>
              <a:rPr lang="en-US" b="1" dirty="0"/>
              <a:t>Forest </a:t>
            </a:r>
            <a:r>
              <a:rPr lang="en-US" b="1" dirty="0" smtClean="0"/>
              <a:t>Classifier:</a:t>
            </a:r>
            <a:r>
              <a:rPr lang="en-US" dirty="0"/>
              <a:t> The Random Forest classifier, being an ensemble method, combines the predictions of multiple decision trees to improve accuracy and control overfitting. It performs well on both training and test datasets, showing its robustness. However, the slight decrease in test accuracy compared to training accuracy indicates some degree of overfitting, which is expected in complex models. The confusion matrix and classification report show balanced performance across both classes, with high precision and recall values</a:t>
            </a:r>
            <a:r>
              <a:rPr lang="en-US" dirty="0" smtClean="0"/>
              <a:t>.</a:t>
            </a:r>
          </a:p>
          <a:p>
            <a:endParaRPr lang="en-US" dirty="0" smtClean="0"/>
          </a:p>
          <a:p>
            <a:pPr marL="342900" indent="-342900">
              <a:buAutoNum type="arabicPeriod"/>
            </a:pPr>
            <a:r>
              <a:rPr lang="en-IN" b="1" dirty="0"/>
              <a:t>Decision Tree </a:t>
            </a:r>
            <a:r>
              <a:rPr lang="en-IN" b="1" dirty="0" smtClean="0"/>
              <a:t>Classifier:</a:t>
            </a:r>
            <a:r>
              <a:rPr lang="en-US" b="1" dirty="0"/>
              <a:t> </a:t>
            </a:r>
            <a:r>
              <a:rPr lang="en-US" dirty="0"/>
              <a:t>The Decision Tree classifier is a simple, interpretable model that can capture non-linear relationships in the data. However, it is prone to overfitting, especially when not pruned. The test accuracy may be lower compared to the Random Forest, indicating that a single decision tree might not generalize as well as an ensemble method. The classification report and confusion matrix reveal how well the model distinguishes between diabetic and non-diabetic cases, with potential trade-offs between precision and </a:t>
            </a:r>
            <a:r>
              <a:rPr lang="en-US" dirty="0" smtClean="0"/>
              <a:t>recall</a:t>
            </a:r>
          </a:p>
          <a:p>
            <a:endParaRPr lang="en-US" dirty="0" smtClean="0"/>
          </a:p>
          <a:p>
            <a:pPr marL="342900" indent="-342900">
              <a:buAutoNum type="arabicPeriod"/>
            </a:pPr>
            <a:r>
              <a:rPr lang="en-IN" b="1" dirty="0"/>
              <a:t>Support Vector Machine (SVM</a:t>
            </a:r>
            <a:r>
              <a:rPr lang="en-IN" b="1" dirty="0" smtClean="0"/>
              <a:t>): </a:t>
            </a:r>
            <a:r>
              <a:rPr lang="en-US" dirty="0"/>
              <a:t>The Support Vector Machine is effective for high-dimensional spaces and can create complex decision boundaries. The model’s accuracy on the test set shows its ability to generalize well. However, SVMs can be computationally intensive and require careful tuning of </a:t>
            </a:r>
            <a:r>
              <a:rPr lang="en-US" dirty="0" err="1"/>
              <a:t>hyperparameters</a:t>
            </a:r>
            <a:r>
              <a:rPr lang="en-US" dirty="0"/>
              <a:t> like the kernel type and regularization parameter. The classification report and confusion matrix provide detailed performance metrics, which help in understanding the trade-offs between different evaluation metrics.</a:t>
            </a:r>
            <a:endParaRPr lang="en-US" dirty="0" smtClean="0"/>
          </a:p>
          <a:p>
            <a:endParaRPr lang="en-US" dirty="0" smtClean="0"/>
          </a:p>
          <a:p>
            <a:endParaRPr lang="en-IN" b="1" dirty="0" smtClean="0"/>
          </a:p>
          <a:p>
            <a:endParaRPr lang="en-US" b="1" dirty="0"/>
          </a:p>
          <a:p>
            <a:endParaRPr lang="en-US" b="1" dirty="0" smtClean="0"/>
          </a:p>
        </p:txBody>
      </p:sp>
    </p:spTree>
    <p:extLst>
      <p:ext uri="{BB962C8B-B14F-4D97-AF65-F5344CB8AC3E}">
        <p14:creationId xmlns:p14="http://schemas.microsoft.com/office/powerpoint/2010/main" val="7427554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186309"/>
          </a:xfrm>
          <a:prstGeom prst="rect">
            <a:avLst/>
          </a:prstGeom>
        </p:spPr>
        <p:txBody>
          <a:bodyPr wrap="square">
            <a:spAutoFit/>
          </a:bodyPr>
          <a:lstStyle/>
          <a:p>
            <a:r>
              <a:rPr lang="en-IN" b="1" dirty="0"/>
              <a:t>Comparative Analysis</a:t>
            </a:r>
            <a:r>
              <a:rPr lang="en-IN" b="1" dirty="0" smtClean="0"/>
              <a:t>:</a:t>
            </a:r>
          </a:p>
          <a:p>
            <a:endParaRPr lang="en-IN" b="1" dirty="0"/>
          </a:p>
          <a:p>
            <a:r>
              <a:rPr lang="en-US" b="1" dirty="0">
                <a:solidFill>
                  <a:srgbClr val="C00000"/>
                </a:solidFill>
              </a:rPr>
              <a:t>Accuracy:</a:t>
            </a:r>
            <a:endParaRPr lang="en-US" dirty="0">
              <a:solidFill>
                <a:srgbClr val="C00000"/>
              </a:solidFill>
            </a:endParaRPr>
          </a:p>
          <a:p>
            <a:r>
              <a:rPr lang="en-US" b="1" dirty="0"/>
              <a:t>Random Forest:</a:t>
            </a:r>
            <a:r>
              <a:rPr lang="en-US" dirty="0"/>
              <a:t> Typically achieves the highest accuracy due to the ensemble approach.</a:t>
            </a:r>
          </a:p>
          <a:p>
            <a:r>
              <a:rPr lang="en-US" b="1" dirty="0"/>
              <a:t>Decision Tree:</a:t>
            </a:r>
            <a:r>
              <a:rPr lang="en-US" dirty="0"/>
              <a:t> May have lower accuracy and higher variance compared to Random Forest.</a:t>
            </a:r>
          </a:p>
          <a:p>
            <a:r>
              <a:rPr lang="en-US" b="1" dirty="0"/>
              <a:t>SVM:</a:t>
            </a:r>
            <a:r>
              <a:rPr lang="en-US" dirty="0"/>
              <a:t> Offers good accuracy but can be sensitive to the choice of kernel and other </a:t>
            </a:r>
            <a:r>
              <a:rPr lang="en-US" dirty="0" err="1"/>
              <a:t>hyperparameters</a:t>
            </a:r>
            <a:r>
              <a:rPr lang="en-US" dirty="0"/>
              <a:t>.</a:t>
            </a:r>
          </a:p>
          <a:p>
            <a:r>
              <a:rPr lang="en-IN" b="1" dirty="0" smtClean="0">
                <a:solidFill>
                  <a:srgbClr val="C00000"/>
                </a:solidFill>
                <a:latin typeface="Times New Roman" panose="02020603050405020304" pitchFamily="18" charset="0"/>
                <a:cs typeface="Times New Roman" panose="02020603050405020304" pitchFamily="18" charset="0"/>
              </a:rPr>
              <a:t>Interpretability:</a:t>
            </a:r>
          </a:p>
          <a:p>
            <a:r>
              <a:rPr lang="en-IN" dirty="0" smtClean="0"/>
              <a:t>Decision </a:t>
            </a:r>
            <a:r>
              <a:rPr lang="en-IN" dirty="0"/>
              <a:t>Tree: Highly interpretable, with a clear decision-making process</a:t>
            </a:r>
            <a:r>
              <a:rPr lang="en-IN" dirty="0" smtClean="0"/>
              <a:t>.</a:t>
            </a:r>
          </a:p>
          <a:p>
            <a:r>
              <a:rPr lang="en-IN" dirty="0" smtClean="0"/>
              <a:t>Random </a:t>
            </a:r>
            <a:r>
              <a:rPr lang="en-IN" dirty="0"/>
              <a:t>Forest: Less interpretable due to the ensemble of many trees</a:t>
            </a:r>
            <a:r>
              <a:rPr lang="en-IN" dirty="0" smtClean="0"/>
              <a:t>.</a:t>
            </a:r>
          </a:p>
          <a:p>
            <a:r>
              <a:rPr lang="en-IN" dirty="0" smtClean="0"/>
              <a:t>SVM</a:t>
            </a:r>
            <a:r>
              <a:rPr lang="en-IN" dirty="0"/>
              <a:t>: Less interpretable, especially with non-linear kernels</a:t>
            </a:r>
            <a:r>
              <a:rPr lang="en-IN" dirty="0" smtClean="0"/>
              <a:t>.</a:t>
            </a:r>
          </a:p>
          <a:p>
            <a:r>
              <a:rPr lang="en-IN" b="1" dirty="0" smtClean="0">
                <a:solidFill>
                  <a:srgbClr val="C00000"/>
                </a:solidFill>
                <a:latin typeface="Times New Roman" panose="02020603050405020304" pitchFamily="18" charset="0"/>
                <a:cs typeface="Times New Roman" panose="02020603050405020304" pitchFamily="18" charset="0"/>
              </a:rPr>
              <a:t>Overfitting:</a:t>
            </a:r>
          </a:p>
          <a:p>
            <a:r>
              <a:rPr lang="en-IN" dirty="0" smtClean="0"/>
              <a:t>Random </a:t>
            </a:r>
            <a:r>
              <a:rPr lang="en-IN" dirty="0"/>
              <a:t>Forest: Controls overfitting better through averaging multiple trees</a:t>
            </a:r>
            <a:r>
              <a:rPr lang="en-IN" dirty="0" smtClean="0"/>
              <a:t>.</a:t>
            </a:r>
          </a:p>
          <a:p>
            <a:r>
              <a:rPr lang="en-IN" dirty="0" smtClean="0"/>
              <a:t>Decision </a:t>
            </a:r>
            <a:r>
              <a:rPr lang="en-IN" dirty="0"/>
              <a:t>Tree: Prone to overfitting without pruning</a:t>
            </a:r>
            <a:r>
              <a:rPr lang="en-IN" dirty="0" smtClean="0"/>
              <a:t>.</a:t>
            </a:r>
          </a:p>
          <a:p>
            <a:r>
              <a:rPr lang="en-IN" dirty="0" smtClean="0"/>
              <a:t>SVM</a:t>
            </a:r>
            <a:r>
              <a:rPr lang="en-IN" dirty="0"/>
              <a:t>: Can </a:t>
            </a:r>
            <a:r>
              <a:rPr lang="en-IN" dirty="0" smtClean="0"/>
              <a:t>over fit </a:t>
            </a:r>
            <a:r>
              <a:rPr lang="en-IN" dirty="0"/>
              <a:t>if not properly tuned</a:t>
            </a:r>
            <a:r>
              <a:rPr lang="en-IN" dirty="0" smtClean="0"/>
              <a:t>.</a:t>
            </a:r>
          </a:p>
          <a:p>
            <a:r>
              <a:rPr lang="en-US" b="1" dirty="0">
                <a:solidFill>
                  <a:srgbClr val="C00000"/>
                </a:solidFill>
                <a:latin typeface="Times New Roman" panose="02020603050405020304" pitchFamily="18" charset="0"/>
                <a:cs typeface="Times New Roman" panose="02020603050405020304" pitchFamily="18" charset="0"/>
              </a:rPr>
              <a:t>Computational Complexity</a:t>
            </a:r>
            <a:r>
              <a:rPr lang="en-US" b="1" dirty="0" smtClean="0">
                <a:solidFill>
                  <a:srgbClr val="C00000"/>
                </a:solidFill>
                <a:latin typeface="Times New Roman" panose="02020603050405020304" pitchFamily="18" charset="0"/>
                <a:cs typeface="Times New Roman" panose="02020603050405020304" pitchFamily="18" charset="0"/>
              </a:rPr>
              <a:t>:</a:t>
            </a:r>
          </a:p>
          <a:p>
            <a:r>
              <a:rPr lang="en-US" dirty="0" smtClean="0"/>
              <a:t>Random </a:t>
            </a:r>
            <a:r>
              <a:rPr lang="en-US" dirty="0"/>
              <a:t>Forest: More computationally intensive due to multiple trees</a:t>
            </a:r>
            <a:r>
              <a:rPr lang="en-US" dirty="0" smtClean="0"/>
              <a:t>.</a:t>
            </a:r>
          </a:p>
          <a:p>
            <a:r>
              <a:rPr lang="en-US" dirty="0" smtClean="0"/>
              <a:t>Decision </a:t>
            </a:r>
            <a:r>
              <a:rPr lang="en-US" dirty="0"/>
              <a:t>Tree: Computationally less demanding</a:t>
            </a:r>
            <a:r>
              <a:rPr lang="en-US" dirty="0" smtClean="0"/>
              <a:t>.</a:t>
            </a:r>
          </a:p>
          <a:p>
            <a:r>
              <a:rPr lang="en-US" dirty="0" smtClean="0"/>
              <a:t>SVM</a:t>
            </a:r>
            <a:r>
              <a:rPr lang="en-US" dirty="0"/>
              <a:t>: Computationally intensive, especially with non-linear kernels</a:t>
            </a:r>
            <a:r>
              <a:rPr lang="en-US" dirty="0" smtClean="0"/>
              <a:t>.</a:t>
            </a:r>
          </a:p>
          <a:p>
            <a:r>
              <a:rPr lang="en-US" b="1" dirty="0" smtClean="0">
                <a:solidFill>
                  <a:srgbClr val="C00000"/>
                </a:solidFill>
              </a:rPr>
              <a:t>Feature </a:t>
            </a:r>
            <a:r>
              <a:rPr lang="en-US" b="1" dirty="0">
                <a:solidFill>
                  <a:srgbClr val="C00000"/>
                </a:solidFill>
              </a:rPr>
              <a:t>Importance</a:t>
            </a:r>
            <a:r>
              <a:rPr lang="en-US" b="1" dirty="0" smtClean="0">
                <a:solidFill>
                  <a:srgbClr val="C00000"/>
                </a:solidFill>
              </a:rPr>
              <a:t>:</a:t>
            </a:r>
          </a:p>
          <a:p>
            <a:r>
              <a:rPr lang="en-US" dirty="0" smtClean="0"/>
              <a:t>Random </a:t>
            </a:r>
            <a:r>
              <a:rPr lang="en-US" dirty="0"/>
              <a:t>Forest: Provides feature importance, helping to understand the influence of each feature</a:t>
            </a:r>
            <a:r>
              <a:rPr lang="en-US" dirty="0" smtClean="0"/>
              <a:t>.</a:t>
            </a:r>
          </a:p>
          <a:p>
            <a:r>
              <a:rPr lang="en-US" dirty="0" smtClean="0"/>
              <a:t>Decision </a:t>
            </a:r>
            <a:r>
              <a:rPr lang="en-US" dirty="0"/>
              <a:t>Tree: Also provides feature importance but less reliable than Random Forest</a:t>
            </a:r>
            <a:r>
              <a:rPr lang="en-US" dirty="0" smtClean="0"/>
              <a:t>.</a:t>
            </a:r>
          </a:p>
          <a:p>
            <a:r>
              <a:rPr lang="en-US" dirty="0" smtClean="0"/>
              <a:t>SVM</a:t>
            </a:r>
            <a:r>
              <a:rPr lang="en-US" dirty="0"/>
              <a:t>: Does not directly provide feature importance.</a:t>
            </a:r>
            <a:endParaRPr lang="en-IN" dirty="0" smtClean="0"/>
          </a:p>
        </p:txBody>
      </p:sp>
    </p:spTree>
    <p:extLst>
      <p:ext uri="{BB962C8B-B14F-4D97-AF65-F5344CB8AC3E}">
        <p14:creationId xmlns:p14="http://schemas.microsoft.com/office/powerpoint/2010/main" val="29570102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5078313"/>
          </a:xfrm>
          <a:prstGeom prst="rect">
            <a:avLst/>
          </a:prstGeom>
        </p:spPr>
        <p:txBody>
          <a:bodyPr wrap="square">
            <a:spAutoFit/>
          </a:bodyPr>
          <a:lstStyle/>
          <a:p>
            <a:r>
              <a:rPr lang="en-US" b="1" u="sng" dirty="0" smtClean="0">
                <a:solidFill>
                  <a:srgbClr val="FFFF00"/>
                </a:solidFill>
              </a:rPr>
              <a:t>Conclusion:</a:t>
            </a:r>
          </a:p>
          <a:p>
            <a:endParaRPr lang="en-US" dirty="0"/>
          </a:p>
          <a:p>
            <a:r>
              <a:rPr lang="en-US" dirty="0" smtClean="0"/>
              <a:t>From </a:t>
            </a:r>
            <a:r>
              <a:rPr lang="en-US" dirty="0"/>
              <a:t>the hypothetical evaluation results above, </a:t>
            </a:r>
            <a:r>
              <a:rPr lang="en-US" dirty="0" smtClean="0"/>
              <a:t> we </a:t>
            </a:r>
            <a:r>
              <a:rPr lang="en-US" dirty="0"/>
              <a:t>can </a:t>
            </a:r>
            <a:r>
              <a:rPr lang="en-US" dirty="0" smtClean="0"/>
              <a:t>conclude</a:t>
            </a:r>
          </a:p>
          <a:p>
            <a:endParaRPr lang="en-US" dirty="0"/>
          </a:p>
          <a:p>
            <a:pPr marL="285750" indent="-285750">
              <a:buFont typeface="Arial" panose="020B0604020202020204" pitchFamily="34" charset="0"/>
              <a:buChar char="•"/>
            </a:pPr>
            <a:r>
              <a:rPr lang="en-US" dirty="0" smtClean="0"/>
              <a:t> Random </a:t>
            </a:r>
            <a:r>
              <a:rPr lang="en-US" dirty="0"/>
              <a:t>Forest has the highest test accuracy (0.85) and a good balance between precision and recall for both classes. It also has the highest F1-score for both classes, indicating it performs well overall</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Decision </a:t>
            </a:r>
            <a:r>
              <a:rPr lang="en-US" dirty="0"/>
              <a:t>Tree shows lower test accuracy (0.78) compared to Random Forest and has a lower F1-score, especially for class 1 (diabetic</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SVM </a:t>
            </a:r>
            <a:r>
              <a:rPr lang="en-US" dirty="0"/>
              <a:t>has moderate test accuracy (0.80), with slightly better precision and recall for class 0 (non-diabetic) but not as balanced as Random Forest</a:t>
            </a:r>
            <a:r>
              <a:rPr lang="en-US" dirty="0" smtClean="0"/>
              <a:t>.</a:t>
            </a:r>
          </a:p>
          <a:p>
            <a:endParaRPr lang="en-US" dirty="0"/>
          </a:p>
          <a:p>
            <a:r>
              <a:rPr lang="en-US" dirty="0" smtClean="0"/>
              <a:t>Recommendation:</a:t>
            </a:r>
          </a:p>
          <a:p>
            <a:r>
              <a:rPr lang="en-US" dirty="0"/>
              <a:t> </a:t>
            </a:r>
            <a:r>
              <a:rPr lang="en-US" dirty="0" smtClean="0"/>
              <a:t>                                Based </a:t>
            </a:r>
            <a:r>
              <a:rPr lang="en-US" dirty="0"/>
              <a:t>on these evaluations, the Random Forest model is the most suitable for predicting diabetes due to its higher accuracy and better performance metrics. It provides a good balance between model complexity and interpretability, making it a robust choice for practical applications. Additionally, Random Forest can handle the nuances of the dataset better due to its ensemble nature, which helps in reducing overfitting and improving generalization on the test data.</a:t>
            </a:r>
            <a:endParaRPr lang="en-IN" dirty="0"/>
          </a:p>
        </p:txBody>
      </p:sp>
    </p:spTree>
    <p:extLst>
      <p:ext uri="{BB962C8B-B14F-4D97-AF65-F5344CB8AC3E}">
        <p14:creationId xmlns:p14="http://schemas.microsoft.com/office/powerpoint/2010/main" val="3563002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758" y="187484"/>
            <a:ext cx="11875362" cy="6679777"/>
          </a:xfrm>
          <a:prstGeom prst="rect">
            <a:avLst/>
          </a:prstGeom>
        </p:spPr>
        <p:txBody>
          <a:bodyPr wrap="square">
            <a:spAutoFit/>
          </a:bodyPr>
          <a:lstStyle/>
          <a:p>
            <a:pPr marL="342900" indent="-342900">
              <a:lnSpc>
                <a:spcPct val="107000"/>
              </a:lnSpc>
              <a:spcAft>
                <a:spcPts val="800"/>
              </a:spcAft>
              <a:buFont typeface="Arial" panose="020B0604020202020204" pitchFamily="34" charset="0"/>
              <a:buChar char="•"/>
            </a:pPr>
            <a:r>
              <a:rPr lang="en-IN" sz="2000" b="1" u="sng" dirty="0" smtClean="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000" b="1" u="sng"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Introduction:</a:t>
            </a:r>
            <a:endParaRPr lang="en-IN" sz="1200" u="sng" dirty="0">
              <a:solidFill>
                <a:srgbClr val="FFFF00"/>
              </a:solidFill>
              <a:latin typeface="Calibri" panose="020F0502020204030204" pitchFamily="34" charset="0"/>
              <a:ea typeface="Calibri" panose="020F0502020204030204" pitchFamily="34" charset="0"/>
              <a:cs typeface="Times New Roman" panose="02020603050405020304" pitchFamily="18" charset="0"/>
            </a:endParaRPr>
          </a:p>
          <a:p>
            <a:r>
              <a:rPr lang="en-IN" dirty="0">
                <a:latin typeface="Times New Roman" panose="02020603050405020304" pitchFamily="18" charset="0"/>
                <a:ea typeface="Times New Roman" panose="02020603050405020304" pitchFamily="18" charset="0"/>
              </a:rPr>
              <a:t>Diabetes mellitus is a chronic metabolic disorder characterized by elevated blood glucose levels, posing significant health risks if not managed promptly. Predictive analytics offers a proactive approach to identify individuals at risk of developing diabetes early on, thereby enabling timely interventions and personalized </a:t>
            </a:r>
            <a:r>
              <a:rPr lang="en-IN" dirty="0" smtClean="0">
                <a:latin typeface="Times New Roman" panose="02020603050405020304" pitchFamily="18" charset="0"/>
                <a:ea typeface="Times New Roman" panose="02020603050405020304" pitchFamily="18" charset="0"/>
              </a:rPr>
              <a:t>treatments. </a:t>
            </a:r>
          </a:p>
          <a:p>
            <a:endParaRPr lang="en-US" dirty="0">
              <a:latin typeface="Times New Roman" panose="02020603050405020304" pitchFamily="18" charset="0"/>
            </a:endParaRPr>
          </a:p>
          <a:p>
            <a:r>
              <a:rPr lang="en-US" dirty="0"/>
              <a:t>Diabetes mellitus is a chronic metabolic disorder characterized by elevated levels of blood glucose, which can lead to severe health complications such as cardiovascular disease, nerve damage, kidney failure, and blindness if not managed properly. According to the World Health Organization (WHO), the prevalence of diabetes is rising globally, with significant impacts on individuals' quality of life and substantial burdens on healthcare systems</a:t>
            </a:r>
            <a:r>
              <a:rPr lang="en-US" dirty="0" smtClean="0"/>
              <a:t>.</a:t>
            </a:r>
          </a:p>
          <a:p>
            <a:endParaRPr lang="en-US" dirty="0">
              <a:latin typeface="Times New Roman" panose="02020603050405020304" pitchFamily="18" charset="0"/>
            </a:endParaRPr>
          </a:p>
          <a:p>
            <a:pPr marL="342900" indent="-342900">
              <a:buFont typeface="Arial" panose="020B0604020202020204" pitchFamily="34" charset="0"/>
              <a:buChar char="•"/>
            </a:pPr>
            <a:r>
              <a:rPr lang="en-US" sz="2000" b="1" dirty="0" smtClean="0">
                <a:latin typeface="Times New Roman" panose="02020603050405020304" pitchFamily="18" charset="0"/>
                <a:cs typeface="Times New Roman" panose="02020603050405020304" pitchFamily="18" charset="0"/>
              </a:rPr>
              <a:t> </a:t>
            </a:r>
            <a:r>
              <a:rPr lang="en-US" sz="2000" b="1" u="sng" dirty="0" smtClean="0">
                <a:solidFill>
                  <a:srgbClr val="FFFF00"/>
                </a:solidFill>
                <a:latin typeface="Times New Roman" panose="02020603050405020304" pitchFamily="18" charset="0"/>
                <a:cs typeface="Times New Roman" panose="02020603050405020304" pitchFamily="18" charset="0"/>
              </a:rPr>
              <a:t>Objectives :</a:t>
            </a:r>
          </a:p>
          <a:p>
            <a:endParaRPr lang="en-US" sz="2000" b="1" dirty="0">
              <a:latin typeface="Times New Roman" panose="02020603050405020304" pitchFamily="18" charset="0"/>
              <a:cs typeface="Times New Roman" panose="02020603050405020304" pitchFamily="18" charset="0"/>
            </a:endParaRPr>
          </a:p>
          <a:p>
            <a:r>
              <a:rPr lang="en-US" dirty="0"/>
              <a:t>The primary objective of this report is to explore the development and implementation of predictive models for diabetes mellitus. Specifically, the report focuses on integrating machine learning techniques to enhance the early diagnosis and management of diabetes. The key goals include</a:t>
            </a:r>
            <a:r>
              <a:rPr lang="en-US" dirty="0" smtClean="0"/>
              <a:t>:</a:t>
            </a:r>
          </a:p>
          <a:p>
            <a:endParaRPr lang="en-US" dirty="0"/>
          </a:p>
          <a:p>
            <a:pPr marL="285750" indent="-285750">
              <a:buFont typeface="Wingdings" panose="05000000000000000000" pitchFamily="2" charset="2"/>
              <a:buChar char="v"/>
            </a:pPr>
            <a:r>
              <a:rPr lang="en-US" dirty="0"/>
              <a:t>Reviewing existing methods used for diabetes prediction.</a:t>
            </a:r>
          </a:p>
          <a:p>
            <a:pPr marL="285750" indent="-285750">
              <a:buFont typeface="Wingdings" panose="05000000000000000000" pitchFamily="2" charset="2"/>
              <a:buChar char="v"/>
            </a:pPr>
            <a:r>
              <a:rPr lang="en-US" dirty="0"/>
              <a:t>Proposing a novel approach with improved architecture for better prediction accuracy.</a:t>
            </a:r>
          </a:p>
          <a:p>
            <a:pPr marL="285750" indent="-285750">
              <a:buFont typeface="Wingdings" panose="05000000000000000000" pitchFamily="2" charset="2"/>
              <a:buChar char="v"/>
            </a:pPr>
            <a:r>
              <a:rPr lang="en-US" dirty="0"/>
              <a:t>Detailing the methodology for data collection, preprocessing, model selection, and evaluation.</a:t>
            </a:r>
          </a:p>
          <a:p>
            <a:pPr marL="285750" indent="-285750">
              <a:buFont typeface="Wingdings" panose="05000000000000000000" pitchFamily="2" charset="2"/>
              <a:buChar char="v"/>
            </a:pPr>
            <a:r>
              <a:rPr lang="en-US" dirty="0"/>
              <a:t>Implementing the proposed predictive models and assessing their performance.</a:t>
            </a:r>
          </a:p>
          <a:p>
            <a:pPr marL="285750" indent="-285750">
              <a:buFont typeface="Wingdings" panose="05000000000000000000" pitchFamily="2" charset="2"/>
              <a:buChar char="v"/>
            </a:pPr>
            <a:r>
              <a:rPr lang="en-US" dirty="0"/>
              <a:t>Discussing the challenges and limitations associated with predictive modeling in </a:t>
            </a:r>
            <a:r>
              <a:rPr lang="en-US" dirty="0" err="1"/>
              <a:t>diabete</a:t>
            </a:r>
            <a:endParaRPr lang="en-US" dirty="0"/>
          </a:p>
          <a:p>
            <a:endParaRPr lang="en-US" dirty="0">
              <a:latin typeface="Times New Roman" panose="02020603050405020304" pitchFamily="18" charset="0"/>
            </a:endParaRPr>
          </a:p>
          <a:p>
            <a:endParaRPr lang="en-IN" dirty="0"/>
          </a:p>
        </p:txBody>
      </p:sp>
    </p:spTree>
    <p:extLst>
      <p:ext uri="{BB962C8B-B14F-4D97-AF65-F5344CB8AC3E}">
        <p14:creationId xmlns:p14="http://schemas.microsoft.com/office/powerpoint/2010/main" val="321517000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7848302"/>
          </a:xfrm>
          <a:prstGeom prst="rect">
            <a:avLst/>
          </a:prstGeom>
        </p:spPr>
        <p:txBody>
          <a:bodyPr wrap="square">
            <a:spAutoFit/>
          </a:bodyPr>
          <a:lstStyle/>
          <a:p>
            <a:pPr marL="285750" indent="-285750">
              <a:buFont typeface="Arial" panose="020B0604020202020204" pitchFamily="34" charset="0"/>
              <a:buChar char="•"/>
            </a:pPr>
            <a:r>
              <a:rPr lang="en-US" b="1" u="sng" dirty="0">
                <a:solidFill>
                  <a:srgbClr val="FFFF00"/>
                </a:solidFill>
              </a:rPr>
              <a:t>Methodology for Predictive Diabetes </a:t>
            </a:r>
            <a:r>
              <a:rPr lang="en-US" b="1" u="sng" dirty="0" smtClean="0">
                <a:solidFill>
                  <a:srgbClr val="FFFF00"/>
                </a:solidFill>
              </a:rPr>
              <a:t>Modeling : </a:t>
            </a:r>
          </a:p>
          <a:p>
            <a:endParaRPr lang="en-US" b="1" u="sng" dirty="0" smtClean="0"/>
          </a:p>
          <a:p>
            <a:pPr marL="342900" indent="-342900">
              <a:buAutoNum type="arabicPeriod"/>
            </a:pPr>
            <a:r>
              <a:rPr lang="en-US" b="1" dirty="0" smtClean="0"/>
              <a:t>Problem </a:t>
            </a:r>
            <a:r>
              <a:rPr lang="en-US" b="1" dirty="0"/>
              <a:t>Definition and Data </a:t>
            </a:r>
            <a:r>
              <a:rPr lang="en-US" b="1" dirty="0" smtClean="0"/>
              <a:t>Collection:</a:t>
            </a:r>
          </a:p>
          <a:p>
            <a:r>
              <a:rPr lang="en-US" dirty="0"/>
              <a:t>The primary objective is to predict the onset of diabetes in individuals based on various demographic, clinical, and lifestyle </a:t>
            </a:r>
            <a:endParaRPr lang="en-US" dirty="0" smtClean="0"/>
          </a:p>
          <a:p>
            <a:endParaRPr lang="en-US" dirty="0" smtClean="0"/>
          </a:p>
          <a:p>
            <a:r>
              <a:rPr lang="en-IN" b="1" dirty="0" smtClean="0"/>
              <a:t>2</a:t>
            </a:r>
            <a:r>
              <a:rPr lang="en-IN" b="1" dirty="0"/>
              <a:t>. Data </a:t>
            </a:r>
            <a:r>
              <a:rPr lang="en-IN" b="1" dirty="0" smtClean="0"/>
              <a:t>Pre-processing:</a:t>
            </a:r>
          </a:p>
          <a:p>
            <a:r>
              <a:rPr lang="en-IN" dirty="0"/>
              <a:t>Normalization/Standardization: Ensuring features are on a similar scale using techniques like Min-Max scaling or Z-score normalization</a:t>
            </a:r>
            <a:r>
              <a:rPr lang="en-IN" dirty="0" smtClean="0"/>
              <a:t>.</a:t>
            </a:r>
          </a:p>
          <a:p>
            <a:r>
              <a:rPr lang="en-IN" dirty="0" smtClean="0"/>
              <a:t>Encoding </a:t>
            </a:r>
            <a:r>
              <a:rPr lang="en-IN" dirty="0"/>
              <a:t>Categorical Variables: Converting categorical data into numerical format using one-hot encoding or label encoding</a:t>
            </a:r>
            <a:r>
              <a:rPr lang="en-IN" dirty="0" smtClean="0"/>
              <a:t>.</a:t>
            </a:r>
          </a:p>
          <a:p>
            <a:endParaRPr lang="en-IN" dirty="0" smtClean="0"/>
          </a:p>
          <a:p>
            <a:r>
              <a:rPr lang="en-IN" b="1" dirty="0"/>
              <a:t>3. Model </a:t>
            </a:r>
            <a:r>
              <a:rPr lang="en-IN" b="1" dirty="0" smtClean="0"/>
              <a:t>Selection:</a:t>
            </a:r>
          </a:p>
          <a:p>
            <a:r>
              <a:rPr lang="en-IN" dirty="0"/>
              <a:t>Decision Trees: For simple, interpretable models</a:t>
            </a:r>
            <a:r>
              <a:rPr lang="en-IN" dirty="0" smtClean="0"/>
              <a:t>.</a:t>
            </a:r>
          </a:p>
          <a:p>
            <a:r>
              <a:rPr lang="en-IN" dirty="0" smtClean="0"/>
              <a:t>Random </a:t>
            </a:r>
            <a:r>
              <a:rPr lang="en-IN" dirty="0"/>
              <a:t>Forests: For improved accuracy and robustness through ensemble learning</a:t>
            </a:r>
            <a:r>
              <a:rPr lang="en-IN" dirty="0" smtClean="0"/>
              <a:t>.</a:t>
            </a:r>
          </a:p>
          <a:p>
            <a:r>
              <a:rPr lang="en-IN" dirty="0" smtClean="0"/>
              <a:t>Support </a:t>
            </a:r>
            <a:r>
              <a:rPr lang="en-IN" dirty="0"/>
              <a:t>Vector Machines (SVMs): For handling high-dimensional data and complex relationships</a:t>
            </a:r>
            <a:r>
              <a:rPr lang="en-IN" dirty="0" smtClean="0"/>
              <a:t>.</a:t>
            </a:r>
          </a:p>
          <a:p>
            <a:endParaRPr lang="en-US" dirty="0"/>
          </a:p>
          <a:p>
            <a:r>
              <a:rPr lang="en-US" b="1" dirty="0"/>
              <a:t>4. Model Training and </a:t>
            </a:r>
            <a:r>
              <a:rPr lang="en-US" b="1" dirty="0" smtClean="0"/>
              <a:t>Evaluation:</a:t>
            </a:r>
          </a:p>
          <a:p>
            <a:r>
              <a:rPr lang="en-US" b="1" dirty="0" smtClean="0"/>
              <a:t>                        Model </a:t>
            </a:r>
            <a:r>
              <a:rPr lang="en-US" b="1" dirty="0"/>
              <a:t>Training</a:t>
            </a:r>
            <a:r>
              <a:rPr lang="en-US" b="1" dirty="0" smtClean="0"/>
              <a:t>: </a:t>
            </a:r>
            <a:r>
              <a:rPr lang="en-US" dirty="0" smtClean="0"/>
              <a:t>Training </a:t>
            </a:r>
            <a:r>
              <a:rPr lang="en-US" dirty="0"/>
              <a:t>each selected model on the training dataset, using appropriate algorithms and tuned </a:t>
            </a:r>
            <a:r>
              <a:rPr lang="en-US" dirty="0" smtClean="0"/>
              <a:t>   							hyper parameters.</a:t>
            </a:r>
          </a:p>
          <a:p>
            <a:r>
              <a:rPr lang="en-US" b="1" dirty="0" smtClean="0"/>
              <a:t>		      Evaluation </a:t>
            </a:r>
            <a:r>
              <a:rPr lang="en-US" b="1" dirty="0"/>
              <a:t>Metrics</a:t>
            </a:r>
            <a:r>
              <a:rPr lang="en-US" b="1" dirty="0" smtClean="0"/>
              <a:t>:</a:t>
            </a:r>
          </a:p>
          <a:p>
            <a:endParaRPr lang="en-US" b="1" dirty="0" smtClean="0"/>
          </a:p>
          <a:p>
            <a:pPr marL="285750" indent="-285750">
              <a:buFont typeface="Wingdings" panose="05000000000000000000" pitchFamily="2" charset="2"/>
              <a:buChar char="v"/>
            </a:pPr>
            <a:r>
              <a:rPr lang="en-US" dirty="0" smtClean="0"/>
              <a:t>Accuracy</a:t>
            </a:r>
            <a:r>
              <a:rPr lang="en-US" dirty="0"/>
              <a:t>: Proportion of true results among the total cases examined</a:t>
            </a:r>
            <a:r>
              <a:rPr lang="en-US" dirty="0" smtClean="0"/>
              <a:t>.</a:t>
            </a:r>
          </a:p>
          <a:p>
            <a:pPr marL="285750" indent="-285750">
              <a:buFont typeface="Wingdings" panose="05000000000000000000" pitchFamily="2" charset="2"/>
              <a:buChar char="v"/>
            </a:pPr>
            <a:r>
              <a:rPr lang="en-US" dirty="0" smtClean="0"/>
              <a:t>Precision</a:t>
            </a:r>
            <a:r>
              <a:rPr lang="en-US" dirty="0"/>
              <a:t>: Proportion of true positive results among all positive results predicted by the model</a:t>
            </a:r>
            <a:r>
              <a:rPr lang="en-US" dirty="0" smtClean="0"/>
              <a:t>.</a:t>
            </a:r>
          </a:p>
          <a:p>
            <a:pPr marL="285750" indent="-285750">
              <a:buFont typeface="Wingdings" panose="05000000000000000000" pitchFamily="2" charset="2"/>
              <a:buChar char="v"/>
            </a:pPr>
            <a:r>
              <a:rPr lang="en-US" dirty="0" smtClean="0"/>
              <a:t>Recall </a:t>
            </a:r>
            <a:r>
              <a:rPr lang="en-US" dirty="0"/>
              <a:t>(Sensitivity): Proportion of true positive results among all actual positive cases</a:t>
            </a:r>
            <a:r>
              <a:rPr lang="en-US" dirty="0" smtClean="0"/>
              <a:t>.</a:t>
            </a:r>
          </a:p>
          <a:p>
            <a:pPr marL="285750" indent="-285750">
              <a:buFont typeface="Wingdings" panose="05000000000000000000" pitchFamily="2" charset="2"/>
              <a:buChar char="v"/>
            </a:pPr>
            <a:r>
              <a:rPr lang="en-US" dirty="0" smtClean="0"/>
              <a:t>F1-Score</a:t>
            </a:r>
            <a:r>
              <a:rPr lang="en-US" dirty="0"/>
              <a:t>: Harmonic mean of precision and recall, providing a balance between the </a:t>
            </a:r>
            <a:r>
              <a:rPr lang="en-US" dirty="0" smtClean="0"/>
              <a:t>two.</a:t>
            </a:r>
            <a:endParaRPr lang="en-IN" dirty="0" smtClean="0"/>
          </a:p>
          <a:p>
            <a:pPr marL="285750" indent="-285750">
              <a:buFont typeface="Wingdings" panose="05000000000000000000" pitchFamily="2" charset="2"/>
              <a:buChar char="v"/>
            </a:pPr>
            <a:endParaRPr lang="en-US" dirty="0"/>
          </a:p>
          <a:p>
            <a:endParaRPr lang="en-IN" dirty="0" smtClean="0"/>
          </a:p>
          <a:p>
            <a:endParaRPr lang="en-IN" dirty="0"/>
          </a:p>
        </p:txBody>
      </p:sp>
    </p:spTree>
    <p:extLst>
      <p:ext uri="{BB962C8B-B14F-4D97-AF65-F5344CB8AC3E}">
        <p14:creationId xmlns:p14="http://schemas.microsoft.com/office/powerpoint/2010/main" val="13655871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740307"/>
          </a:xfrm>
          <a:prstGeom prst="rect">
            <a:avLst/>
          </a:prstGeom>
        </p:spPr>
        <p:txBody>
          <a:bodyPr wrap="square">
            <a:spAutoFit/>
          </a:bodyPr>
          <a:lstStyle/>
          <a:p>
            <a:r>
              <a:rPr lang="en-US" b="1" u="sng" dirty="0"/>
              <a:t>7. Documentation and </a:t>
            </a:r>
            <a:r>
              <a:rPr lang="en-US" b="1" u="sng" dirty="0" smtClean="0"/>
              <a:t>Reporting:</a:t>
            </a:r>
          </a:p>
          <a:p>
            <a:endParaRPr lang="en-US" b="1" u="sng" dirty="0"/>
          </a:p>
          <a:p>
            <a:r>
              <a:rPr lang="en-US" b="1" dirty="0"/>
              <a:t>Documentation:</a:t>
            </a:r>
            <a:endParaRPr lang="en-US" dirty="0"/>
          </a:p>
          <a:p>
            <a:pPr>
              <a:buFont typeface="Arial" panose="020B0604020202020204" pitchFamily="34" charset="0"/>
              <a:buChar char="•"/>
            </a:pPr>
            <a:r>
              <a:rPr lang="en-US" dirty="0"/>
              <a:t>Documenting all processes, including data preprocessing steps, model selection criteria, </a:t>
            </a:r>
            <a:r>
              <a:rPr lang="en-US" dirty="0" err="1"/>
              <a:t>hyperparameter</a:t>
            </a:r>
            <a:r>
              <a:rPr lang="en-US" dirty="0"/>
              <a:t> tuning, and evaluation metrics.</a:t>
            </a:r>
          </a:p>
          <a:p>
            <a:r>
              <a:rPr lang="en-US" b="1" dirty="0"/>
              <a:t>Reporting:</a:t>
            </a:r>
          </a:p>
          <a:p>
            <a:pPr>
              <a:buFont typeface="Arial" panose="020B0604020202020204" pitchFamily="34" charset="0"/>
              <a:buChar char="•"/>
            </a:pPr>
            <a:r>
              <a:rPr lang="en-US" dirty="0"/>
              <a:t>Preparing detailed reports and visualizations to communicate the methodology, results, and insights to stakeholders, healthcare providers, or researchers</a:t>
            </a:r>
            <a:r>
              <a:rPr lang="en-US" dirty="0" smtClean="0"/>
              <a:t>.</a:t>
            </a:r>
          </a:p>
          <a:p>
            <a:endParaRPr lang="en-US" dirty="0" smtClean="0"/>
          </a:p>
          <a:p>
            <a:endParaRPr lang="en-US" dirty="0" smtClean="0"/>
          </a:p>
          <a:p>
            <a:pPr marL="285750" indent="-285750">
              <a:buFont typeface="Arial" panose="020B0604020202020204" pitchFamily="34" charset="0"/>
              <a:buChar char="•"/>
            </a:pPr>
            <a:r>
              <a:rPr lang="en-US" b="1" u="sng" dirty="0">
                <a:solidFill>
                  <a:srgbClr val="FFFF00"/>
                </a:solidFill>
              </a:rPr>
              <a:t>Predictive Model for Diabetes </a:t>
            </a:r>
            <a:r>
              <a:rPr lang="en-US" b="1" u="sng" dirty="0" smtClean="0">
                <a:solidFill>
                  <a:srgbClr val="FFFF00"/>
                </a:solidFill>
              </a:rPr>
              <a:t>Prediction:</a:t>
            </a:r>
          </a:p>
          <a:p>
            <a:endParaRPr lang="en-US" b="1" u="sng" dirty="0"/>
          </a:p>
          <a:p>
            <a:r>
              <a:rPr lang="en-US" dirty="0"/>
              <a:t>This section presents the implementation of various machine learning models for predicting diabetes. We will focus on three key models: Decision Trees, Random Forests, and Support Vector Machines (SVMs). We will also provide code snippets for each model using Python's scikit-learn library</a:t>
            </a:r>
            <a:r>
              <a:rPr lang="en-US" dirty="0" smtClean="0"/>
              <a:t>.</a:t>
            </a:r>
          </a:p>
          <a:p>
            <a:endParaRPr lang="en-US" dirty="0"/>
          </a:p>
          <a:p>
            <a:pPr marL="342900" indent="-342900">
              <a:buAutoNum type="arabicPeriod"/>
            </a:pPr>
            <a:r>
              <a:rPr lang="en-US" dirty="0" smtClean="0"/>
              <a:t>Data Preparation               				  </a:t>
            </a:r>
            <a:r>
              <a:rPr lang="en-IN" dirty="0" smtClean="0"/>
              <a:t>2</a:t>
            </a:r>
            <a:r>
              <a:rPr lang="en-IN" dirty="0"/>
              <a:t>. Decision Tree Model        </a:t>
            </a:r>
            <a:r>
              <a:rPr lang="en-IN" dirty="0" smtClean="0"/>
              <a:t>				 </a:t>
            </a:r>
            <a:r>
              <a:rPr lang="en-IN" dirty="0"/>
              <a:t>3. Random Forest Model </a:t>
            </a:r>
          </a:p>
          <a:p>
            <a:endParaRPr lang="en-IN" dirty="0" smtClean="0"/>
          </a:p>
          <a:p>
            <a:r>
              <a:rPr lang="en-IN" dirty="0" smtClean="0"/>
              <a:t>4</a:t>
            </a:r>
            <a:r>
              <a:rPr lang="en-IN" dirty="0"/>
              <a:t>. Support Vector Machine (SVM) </a:t>
            </a:r>
            <a:r>
              <a:rPr lang="en-IN" dirty="0" smtClean="0"/>
              <a:t>Model         </a:t>
            </a:r>
            <a:r>
              <a:rPr lang="en-US" dirty="0" smtClean="0"/>
              <a:t>5</a:t>
            </a:r>
            <a:r>
              <a:rPr lang="en-US" dirty="0"/>
              <a:t>. Model Comparison and </a:t>
            </a:r>
            <a:r>
              <a:rPr lang="en-US" dirty="0" smtClean="0"/>
              <a:t>Selection    	 	 </a:t>
            </a:r>
            <a:r>
              <a:rPr lang="en-IN" dirty="0"/>
              <a:t>6. Model Interpretation </a:t>
            </a:r>
            <a:endParaRPr lang="en-IN" dirty="0" smtClean="0"/>
          </a:p>
          <a:p>
            <a:endParaRPr lang="en-US" b="1" dirty="0"/>
          </a:p>
          <a:p>
            <a:r>
              <a:rPr lang="en-IN" dirty="0" smtClean="0"/>
              <a:t>6</a:t>
            </a:r>
            <a:r>
              <a:rPr lang="en-IN" dirty="0"/>
              <a:t>. Model Interpretation      </a:t>
            </a:r>
            <a:r>
              <a:rPr lang="en-IN" dirty="0" smtClean="0"/>
              <a:t>       			  7</a:t>
            </a:r>
            <a:r>
              <a:rPr lang="en-IN" dirty="0"/>
              <a:t>. Model Deployment </a:t>
            </a:r>
            <a:r>
              <a:rPr lang="en-IN" dirty="0" smtClean="0"/>
              <a:t>        				 8.Model </a:t>
            </a:r>
            <a:r>
              <a:rPr lang="en-IN" dirty="0"/>
              <a:t>Monitoring and </a:t>
            </a:r>
            <a:r>
              <a:rPr lang="en-IN" dirty="0" smtClean="0"/>
              <a:t>Updates</a:t>
            </a:r>
            <a:endParaRPr lang="en-IN" dirty="0"/>
          </a:p>
          <a:p>
            <a:endParaRPr lang="en-US" b="1" dirty="0"/>
          </a:p>
          <a:p>
            <a:endParaRPr lang="en-US" dirty="0"/>
          </a:p>
          <a:p>
            <a:endParaRPr lang="en-US" dirty="0"/>
          </a:p>
        </p:txBody>
      </p:sp>
    </p:spTree>
    <p:extLst>
      <p:ext uri="{BB962C8B-B14F-4D97-AF65-F5344CB8AC3E}">
        <p14:creationId xmlns:p14="http://schemas.microsoft.com/office/powerpoint/2010/main" val="126604581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89140"/>
            <a:ext cx="11594237" cy="7848302"/>
          </a:xfrm>
          <a:prstGeom prst="rect">
            <a:avLst/>
          </a:prstGeom>
        </p:spPr>
        <p:txBody>
          <a:bodyPr wrap="square">
            <a:spAutoFit/>
          </a:bodyPr>
          <a:lstStyle/>
          <a:p>
            <a:r>
              <a:rPr lang="en-US" b="1" u="sng" dirty="0" smtClean="0">
                <a:solidFill>
                  <a:srgbClr val="FFFF00"/>
                </a:solidFill>
              </a:rPr>
              <a:t>Case Study : </a:t>
            </a:r>
          </a:p>
          <a:p>
            <a:endParaRPr lang="en-US" b="1" u="sng" dirty="0"/>
          </a:p>
          <a:p>
            <a:r>
              <a:rPr lang="en-US" dirty="0" smtClean="0"/>
              <a:t>Diabetes </a:t>
            </a:r>
            <a:r>
              <a:rPr lang="en-US" dirty="0"/>
              <a:t>mellitus is a chronic condition characterized by elevated blood glucose levels, which can lead to serious health complications if not managed properly. Early detection and intervention are crucial in mitigating the adverse effects of diabetes. This case study explores the application of predictive analytics in identifying individuals at high risk of developing diabetes using machine learning models. By leveraging demographic, clinical, and lifestyle data, we aim to develop robust predictive models that can assist healthcare providers in early diagnosis and management</a:t>
            </a:r>
            <a:r>
              <a:rPr lang="en-US" dirty="0" smtClean="0"/>
              <a:t>.</a:t>
            </a:r>
          </a:p>
          <a:p>
            <a:endParaRPr lang="en-US" dirty="0"/>
          </a:p>
          <a:p>
            <a:r>
              <a:rPr lang="en-US" b="1" u="sng" dirty="0" smtClean="0">
                <a:solidFill>
                  <a:srgbClr val="FFFF00"/>
                </a:solidFill>
              </a:rPr>
              <a:t>Implementation and Interpretation :</a:t>
            </a:r>
          </a:p>
          <a:p>
            <a:endParaRPr lang="en-US" b="1" u="sng" dirty="0"/>
          </a:p>
          <a:p>
            <a:r>
              <a:rPr lang="en-US" dirty="0"/>
              <a:t>In this section, we focus on the practical aspects of implementing the predictive models for diabetes and interpreting their outcomes. We will use Python's scikit-learn library for the implementation. The models we will work with are Decision Trees, Random Forests, and Support Vector Machines (SVMs</a:t>
            </a:r>
            <a:r>
              <a:rPr lang="en-US" dirty="0" smtClean="0"/>
              <a:t>).</a:t>
            </a:r>
          </a:p>
          <a:p>
            <a:endParaRPr lang="en-US" dirty="0"/>
          </a:p>
          <a:p>
            <a:r>
              <a:rPr lang="en-US" dirty="0"/>
              <a:t>This implementation shows how different machine learning models can be used to predict diabetes, with each model offering distinct advantages and interpretability. Decision Trees are easy to understand but may </a:t>
            </a:r>
            <a:r>
              <a:rPr lang="en-US" dirty="0" smtClean="0"/>
              <a:t>over fit. </a:t>
            </a:r>
            <a:r>
              <a:rPr lang="en-US" dirty="0"/>
              <a:t>Random Forests provide better accuracy and robustness through ensemble learning. SVMs are powerful for high-dimensional data but require careful tuning</a:t>
            </a:r>
            <a:r>
              <a:rPr lang="en-US" dirty="0" smtClean="0"/>
              <a:t>.</a:t>
            </a:r>
          </a:p>
          <a:p>
            <a:endParaRPr lang="en-US" dirty="0"/>
          </a:p>
          <a:p>
            <a:r>
              <a:rPr lang="en-US" dirty="0" smtClean="0"/>
              <a:t>By </a:t>
            </a:r>
            <a:r>
              <a:rPr lang="en-US" dirty="0"/>
              <a:t>interpreting the results using confusion matrices, classification reports, and feature importance, healthcare professionals can make informed decisions based on the model's predictions, ultimately leading to better patient outcomes.</a:t>
            </a:r>
            <a:endParaRPr lang="en-US" dirty="0" smtClean="0"/>
          </a:p>
          <a:p>
            <a:endParaRPr lang="en-US" dirty="0"/>
          </a:p>
          <a:p>
            <a:endParaRPr lang="en-US" dirty="0" smtClean="0"/>
          </a:p>
          <a:p>
            <a:endParaRPr lang="en-US" dirty="0"/>
          </a:p>
          <a:p>
            <a:endParaRPr lang="en-US" dirty="0" smtClean="0"/>
          </a:p>
          <a:p>
            <a:endParaRPr lang="en-US" dirty="0"/>
          </a:p>
          <a:p>
            <a:endParaRPr lang="en-IN" dirty="0"/>
          </a:p>
        </p:txBody>
      </p:sp>
    </p:spTree>
    <p:extLst>
      <p:ext uri="{BB962C8B-B14F-4D97-AF65-F5344CB8AC3E}">
        <p14:creationId xmlns:p14="http://schemas.microsoft.com/office/powerpoint/2010/main" val="404414137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93412"/>
            <a:ext cx="10515600" cy="700194"/>
          </a:xfrm>
        </p:spPr>
        <p:txBody>
          <a:bodyPr>
            <a:normAutofit fontScale="90000"/>
          </a:bodyPr>
          <a:lstStyle/>
          <a:p>
            <a:r>
              <a:rPr lang="en-US" dirty="0" smtClean="0">
                <a:latin typeface="Algerian" panose="04020705040A02060702" pitchFamily="82" charset="0"/>
              </a:rPr>
              <a:t>Diabetes Datasets </a:t>
            </a:r>
            <a:r>
              <a:rPr lang="en-IN" dirty="0">
                <a:latin typeface="Algerian" panose="04020705040A02060702" pitchFamily="82" charset="0"/>
              </a:rPr>
              <a:t/>
            </a:r>
            <a:br>
              <a:rPr lang="en-IN" dirty="0">
                <a:latin typeface="Algerian" panose="04020705040A02060702" pitchFamily="82" charset="0"/>
              </a:rPr>
            </a:br>
            <a:r>
              <a:rPr lang="en-IN" dirty="0" smtClean="0">
                <a:latin typeface="Algerian" panose="04020705040A02060702" pitchFamily="82" charset="0"/>
              </a:rPr>
              <a:t>                 </a:t>
            </a:r>
            <a:endParaRPr lang="en-IN" dirty="0">
              <a:latin typeface="Algerian" panose="04020705040A02060702" pitchFamily="82" charset="0"/>
            </a:endParaRPr>
          </a:p>
        </p:txBody>
      </p:sp>
      <p:sp>
        <p:nvSpPr>
          <p:cNvPr id="8" name="Rectangle 7"/>
          <p:cNvSpPr/>
          <p:nvPr/>
        </p:nvSpPr>
        <p:spPr>
          <a:xfrm>
            <a:off x="571129" y="1685408"/>
            <a:ext cx="11209539" cy="3693319"/>
          </a:xfrm>
          <a:prstGeom prst="rect">
            <a:avLst/>
          </a:prstGeom>
        </p:spPr>
        <p:txBody>
          <a:bodyPr wrap="square">
            <a:spAutoFit/>
          </a:bodyPr>
          <a:lstStyle/>
          <a:p>
            <a:r>
              <a:rPr lang="en-IN" dirty="0" smtClean="0"/>
              <a:t>Pregnancies</a:t>
            </a:r>
            <a:r>
              <a:rPr lang="en-IN" dirty="0"/>
              <a:t>	</a:t>
            </a:r>
            <a:r>
              <a:rPr lang="en-IN" dirty="0" smtClean="0"/>
              <a:t>  								Glucose								Blood Pressure</a:t>
            </a:r>
            <a:r>
              <a:rPr lang="en-IN" dirty="0"/>
              <a:t>	</a:t>
            </a:r>
            <a:r>
              <a:rPr lang="en-IN" dirty="0" smtClean="0"/>
              <a:t>								</a:t>
            </a:r>
          </a:p>
          <a:p>
            <a:endParaRPr lang="en-IN" dirty="0"/>
          </a:p>
          <a:p>
            <a:endParaRPr lang="en-IN" dirty="0" smtClean="0"/>
          </a:p>
          <a:p>
            <a:endParaRPr lang="en-IN" dirty="0"/>
          </a:p>
          <a:p>
            <a:endParaRPr lang="en-IN" dirty="0" smtClean="0"/>
          </a:p>
          <a:p>
            <a:r>
              <a:rPr lang="en-IN" dirty="0" smtClean="0"/>
              <a:t>Skin Thickness 								Insulin</a:t>
            </a:r>
            <a:r>
              <a:rPr lang="en-IN" dirty="0"/>
              <a:t>	</a:t>
            </a:r>
            <a:r>
              <a:rPr lang="en-IN" dirty="0" smtClean="0"/>
              <a:t>  						BMI(Body Mass Index)							</a:t>
            </a:r>
          </a:p>
          <a:p>
            <a:endParaRPr lang="en-IN" dirty="0"/>
          </a:p>
          <a:p>
            <a:endParaRPr lang="en-IN" dirty="0" smtClean="0"/>
          </a:p>
          <a:p>
            <a:endParaRPr lang="en-IN" dirty="0"/>
          </a:p>
          <a:p>
            <a:endParaRPr lang="en-IN" dirty="0" smtClean="0"/>
          </a:p>
          <a:p>
            <a:r>
              <a:rPr lang="en-IN" dirty="0" smtClean="0"/>
              <a:t>DiabetesPedigreeFunction	</a:t>
            </a:r>
            <a:r>
              <a:rPr lang="en-IN" dirty="0"/>
              <a:t>		</a:t>
            </a:r>
            <a:r>
              <a:rPr lang="en-IN" dirty="0" smtClean="0"/>
              <a:t>			  Age</a:t>
            </a:r>
            <a:r>
              <a:rPr lang="en-IN" dirty="0"/>
              <a:t>	</a:t>
            </a:r>
            <a:r>
              <a:rPr lang="en-IN" dirty="0" smtClean="0"/>
              <a:t>								Outcome</a:t>
            </a:r>
            <a:endParaRPr lang="en-IN" dirty="0"/>
          </a:p>
        </p:txBody>
      </p:sp>
      <p:pic>
        <p:nvPicPr>
          <p:cNvPr id="9" name="Picture 8"/>
          <p:cNvPicPr>
            <a:picLocks noChangeAspect="1"/>
          </p:cNvPicPr>
          <p:nvPr/>
        </p:nvPicPr>
        <p:blipFill>
          <a:blip r:embed="rId2"/>
          <a:stretch>
            <a:fillRect/>
          </a:stretch>
        </p:blipFill>
        <p:spPr>
          <a:xfrm>
            <a:off x="5332521" y="2060034"/>
            <a:ext cx="1526958" cy="1163298"/>
          </a:xfrm>
          <a:prstGeom prst="rect">
            <a:avLst/>
          </a:prstGeom>
        </p:spPr>
      </p:pic>
      <p:pic>
        <p:nvPicPr>
          <p:cNvPr id="10" name="Picture 9"/>
          <p:cNvPicPr>
            <a:picLocks noChangeAspect="1"/>
          </p:cNvPicPr>
          <p:nvPr/>
        </p:nvPicPr>
        <p:blipFill>
          <a:blip r:embed="rId3"/>
          <a:stretch>
            <a:fillRect/>
          </a:stretch>
        </p:blipFill>
        <p:spPr>
          <a:xfrm>
            <a:off x="571129" y="2060034"/>
            <a:ext cx="1319815" cy="1163298"/>
          </a:xfrm>
          <a:prstGeom prst="rect">
            <a:avLst/>
          </a:prstGeom>
        </p:spPr>
      </p:pic>
      <p:pic>
        <p:nvPicPr>
          <p:cNvPr id="11" name="Picture 10"/>
          <p:cNvPicPr>
            <a:picLocks noChangeAspect="1"/>
          </p:cNvPicPr>
          <p:nvPr/>
        </p:nvPicPr>
        <p:blipFill>
          <a:blip r:embed="rId4"/>
          <a:stretch>
            <a:fillRect/>
          </a:stretch>
        </p:blipFill>
        <p:spPr>
          <a:xfrm flipH="1">
            <a:off x="9792764" y="2060034"/>
            <a:ext cx="1561036" cy="1163298"/>
          </a:xfrm>
          <a:prstGeom prst="rect">
            <a:avLst/>
          </a:prstGeom>
        </p:spPr>
      </p:pic>
      <p:pic>
        <p:nvPicPr>
          <p:cNvPr id="12" name="Picture 11"/>
          <p:cNvPicPr>
            <a:picLocks noChangeAspect="1"/>
          </p:cNvPicPr>
          <p:nvPr/>
        </p:nvPicPr>
        <p:blipFill>
          <a:blip r:embed="rId5"/>
          <a:stretch>
            <a:fillRect/>
          </a:stretch>
        </p:blipFill>
        <p:spPr>
          <a:xfrm>
            <a:off x="571129" y="3754642"/>
            <a:ext cx="1319815" cy="1163587"/>
          </a:xfrm>
          <a:prstGeom prst="rect">
            <a:avLst/>
          </a:prstGeom>
        </p:spPr>
      </p:pic>
      <p:pic>
        <p:nvPicPr>
          <p:cNvPr id="13" name="Picture 12"/>
          <p:cNvPicPr>
            <a:picLocks noChangeAspect="1"/>
          </p:cNvPicPr>
          <p:nvPr/>
        </p:nvPicPr>
        <p:blipFill>
          <a:blip r:embed="rId6"/>
          <a:stretch>
            <a:fillRect/>
          </a:stretch>
        </p:blipFill>
        <p:spPr>
          <a:xfrm>
            <a:off x="5332521" y="3715134"/>
            <a:ext cx="1526958" cy="1171790"/>
          </a:xfrm>
          <a:prstGeom prst="rect">
            <a:avLst/>
          </a:prstGeom>
        </p:spPr>
      </p:pic>
      <p:pic>
        <p:nvPicPr>
          <p:cNvPr id="14" name="Picture 13"/>
          <p:cNvPicPr>
            <a:picLocks noChangeAspect="1"/>
          </p:cNvPicPr>
          <p:nvPr/>
        </p:nvPicPr>
        <p:blipFill>
          <a:blip r:embed="rId7"/>
          <a:stretch>
            <a:fillRect/>
          </a:stretch>
        </p:blipFill>
        <p:spPr>
          <a:xfrm>
            <a:off x="9788395" y="3715134"/>
            <a:ext cx="1565405" cy="1188990"/>
          </a:xfrm>
          <a:prstGeom prst="rect">
            <a:avLst/>
          </a:prstGeom>
        </p:spPr>
      </p:pic>
      <p:pic>
        <p:nvPicPr>
          <p:cNvPr id="15" name="Picture 14"/>
          <p:cNvPicPr>
            <a:picLocks noChangeAspect="1"/>
          </p:cNvPicPr>
          <p:nvPr/>
        </p:nvPicPr>
        <p:blipFill>
          <a:blip r:embed="rId8"/>
          <a:stretch>
            <a:fillRect/>
          </a:stretch>
        </p:blipFill>
        <p:spPr>
          <a:xfrm>
            <a:off x="571129" y="5378727"/>
            <a:ext cx="1319815" cy="1314861"/>
          </a:xfrm>
          <a:prstGeom prst="rect">
            <a:avLst/>
          </a:prstGeom>
        </p:spPr>
      </p:pic>
      <p:pic>
        <p:nvPicPr>
          <p:cNvPr id="16" name="Picture 15"/>
          <p:cNvPicPr>
            <a:picLocks noChangeAspect="1"/>
          </p:cNvPicPr>
          <p:nvPr/>
        </p:nvPicPr>
        <p:blipFill>
          <a:blip r:embed="rId9"/>
          <a:stretch>
            <a:fillRect/>
          </a:stretch>
        </p:blipFill>
        <p:spPr>
          <a:xfrm>
            <a:off x="5332521" y="5378726"/>
            <a:ext cx="1526958" cy="1244016"/>
          </a:xfrm>
          <a:prstGeom prst="rect">
            <a:avLst/>
          </a:prstGeom>
        </p:spPr>
      </p:pic>
      <p:pic>
        <p:nvPicPr>
          <p:cNvPr id="17" name="Picture 16"/>
          <p:cNvPicPr>
            <a:picLocks noChangeAspect="1"/>
          </p:cNvPicPr>
          <p:nvPr/>
        </p:nvPicPr>
        <p:blipFill>
          <a:blip r:embed="rId10"/>
          <a:stretch>
            <a:fillRect/>
          </a:stretch>
        </p:blipFill>
        <p:spPr>
          <a:xfrm>
            <a:off x="9786044" y="5378726"/>
            <a:ext cx="1567756" cy="1244016"/>
          </a:xfrm>
          <a:prstGeom prst="rect">
            <a:avLst/>
          </a:prstGeom>
        </p:spPr>
      </p:pic>
    </p:spTree>
    <p:extLst>
      <p:ext uri="{BB962C8B-B14F-4D97-AF65-F5344CB8AC3E}">
        <p14:creationId xmlns:p14="http://schemas.microsoft.com/office/powerpoint/2010/main" val="406011238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2172</TotalTime>
  <Words>6968</Words>
  <Application>Microsoft Office PowerPoint</Application>
  <PresentationFormat>Widescreen</PresentationFormat>
  <Paragraphs>538</Paragraphs>
  <Slides>42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42</vt:i4>
      </vt:variant>
    </vt:vector>
  </HeadingPairs>
  <TitlesOfParts>
    <vt:vector size="53" baseType="lpstr">
      <vt:lpstr>Microsoft JhengHei</vt:lpstr>
      <vt:lpstr>Algerian</vt:lpstr>
      <vt:lpstr>Arial</vt:lpstr>
      <vt:lpstr>Arial Black</vt:lpstr>
      <vt:lpstr>Calibri</vt:lpstr>
      <vt:lpstr>Calibri Light</vt:lpstr>
      <vt:lpstr>Copperplate Gothic Light</vt:lpstr>
      <vt:lpstr>Symbol</vt:lpstr>
      <vt:lpstr>Times New Roman</vt:lpstr>
      <vt:lpstr>Wingdings</vt:lpstr>
      <vt:lpstr>Office Theme</vt:lpstr>
      <vt:lpstr>Predicting Diabetes Using Machine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Diabetes Datasets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INTERPRETATION :   The scatter plot illustrates the relationship between glucose levels and diabetes outcomes. The x-axis represents glucose levels ranging from 0 to 200, and the y-axis represents diabetes outcomes, categorized as 0 (non-diabetic) and 1 (diabetic). From the plot, we observe that higher glucose levels tend to correspond more frequently with a diabetes outcome of 1. In the glucose range from approximately 80 to 200, a significant proportion of data points are labeled as diabetic (1). Conversely, at lower glucose levels, particularly from 0 to 80, there are more scattered instances of non-diabetic outcomes (0), but there are still some diabetic cases present.  There is a discernible trend showing that elevated glucose levels are associated with a higher likelihood of a diabetes diagnosis. This visual representation suggests that monitoring glucose levels could be a critical factor in understanding and predicting diabetes outcomes. Further statistical analysis would be necessary to quantify the strength of this association and to explore any underlying causal relationships   </vt:lpstr>
      <vt:lpstr>INTERPRETATION :  The scatter plot titled "The Relationship Between Age and Diabetes" aims to visualize the correlation between age (plotted on the x-axis) and the incidence of diabetes (plotted on the y-axis). In this plot, the y-axis values are binary, with 0 representing the absence of diabetes and 1 representing the presence of diabetes. Data points are represented by red dots. From the plot, it is observed that there is no clear trend or correlation between age and diabetes. Individuals at all age groups from 20 to 80 appear distributed almost uniformly across both diabetes presence (1) and absence (0) without showing an age-dependent trend   The scatter plot suggests that age alone does not have a definitive correlation with the presence of diabetes. Further investigation with additional variables or a larger dataset might be necessary to better understand the factors contributing to diabetes.       </vt:lpstr>
      <vt:lpstr>INTERPRETATION :  The scatter plot illustrates the relationship between Age and Body Mass Index (BMI). As observed, the majority of the data points are clustered in the lower to mid-range of BMI values (approximately between 10 and 40). Most individuals, irrespective of age, have a BMI that falls within this range.   Notably, age seems to span a wide range from around 20 to 80 years, with a dense concentration of individuals situated in the younger segment (roughly below 40 years of age). There are a few outliers in the dataset, indicating that some individuals have unusually low BMIs compared to others in the same age group.   In conclusion, while age varies significantly, there appears to be a general trend that irrespective of age, BMI typically falls within a certain range. The relationship between age and BMI, as depicted, does not suggest a strong correlation since the points are widely dispersed. However, the presence of outliers and dense clustering in specific BMI ranges can inform more detailed investigations on influencing factors.   </vt:lpstr>
      <vt:lpstr>PowerPoint Presentation</vt:lpstr>
      <vt:lpstr>INTERPRETATION :   The image shows a snippet of Python code used for data preprocessing and splitting a dataset for training and testing a machine learning model. The first part of the code (line 20) involves separating the target variable 'Outcome' from the rest of the dataset diabetes. The independent variables are stored in X and the target variable in y.  The second part of the code (line 21) utilizes the train_test_split function from the sklearn.model_selection module. This function is used to split the dataset into training and testing subsets. The test_size=0.33 parameter indicates that 33% of the dataset will be allocated for testing, and the random_state=7 ensures the split will be reproducible by using a fixed random seed. The resulting splits are assigned to X_train, X_test, y_train, and y_test for further training and evaluation of the machine learning model.</vt:lpstr>
      <vt:lpstr>Random Forest Classifier Model</vt:lpstr>
      <vt:lpstr>PowerPoint Presentation</vt:lpstr>
      <vt:lpstr>PowerPoint Presentation</vt:lpstr>
      <vt:lpstr>PowerPoint Presentation</vt:lpstr>
      <vt:lpstr>DECISION TREE MODEL</vt:lpstr>
      <vt:lpstr>PowerPoint Presentation</vt:lpstr>
      <vt:lpstr>PowerPoint Presentation</vt:lpstr>
      <vt:lpstr>PowerPoint Presentation</vt:lpstr>
      <vt:lpstr>Support vector machine model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78</cp:revision>
  <dcterms:created xsi:type="dcterms:W3CDTF">2024-06-08T14:01:18Z</dcterms:created>
  <dcterms:modified xsi:type="dcterms:W3CDTF">2024-06-19T06:23:50Z</dcterms:modified>
</cp:coreProperties>
</file>