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256" r:id="rId2"/>
    <p:sldId id="287" r:id="rId3"/>
    <p:sldId id="273" r:id="rId4"/>
    <p:sldId id="281" r:id="rId5"/>
    <p:sldId id="282" r:id="rId6"/>
    <p:sldId id="288" r:id="rId7"/>
    <p:sldId id="291" r:id="rId8"/>
    <p:sldId id="290" r:id="rId9"/>
    <p:sldId id="289" r:id="rId10"/>
    <p:sldId id="292" r:id="rId11"/>
    <p:sldId id="294" r:id="rId12"/>
    <p:sldId id="299" r:id="rId13"/>
    <p:sldId id="302" r:id="rId14"/>
    <p:sldId id="312" r:id="rId15"/>
    <p:sldId id="304" r:id="rId16"/>
    <p:sldId id="295" r:id="rId17"/>
    <p:sldId id="303" r:id="rId18"/>
    <p:sldId id="300" r:id="rId19"/>
    <p:sldId id="301" r:id="rId20"/>
    <p:sldId id="305" r:id="rId21"/>
    <p:sldId id="315" r:id="rId22"/>
    <p:sldId id="306" r:id="rId23"/>
    <p:sldId id="307" r:id="rId24"/>
    <p:sldId id="317" r:id="rId25"/>
    <p:sldId id="310" r:id="rId26"/>
    <p:sldId id="308" r:id="rId27"/>
    <p:sldId id="309" r:id="rId28"/>
    <p:sldId id="311" r:id="rId29"/>
    <p:sldId id="313" r:id="rId30"/>
    <p:sldId id="323" r:id="rId31"/>
    <p:sldId id="324" r:id="rId32"/>
    <p:sldId id="318" r:id="rId33"/>
    <p:sldId id="319" r:id="rId34"/>
    <p:sldId id="320" r:id="rId35"/>
    <p:sldId id="321" r:id="rId36"/>
    <p:sldId id="325" r:id="rId37"/>
    <p:sldId id="314" r:id="rId38"/>
    <p:sldId id="326" r:id="rId39"/>
    <p:sldId id="277" r:id="rId40"/>
    <p:sldId id="27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4" d="100"/>
          <a:sy n="84" d="100"/>
        </p:scale>
        <p:origin x="446" y="82"/>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28-04-2023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baseline="0">
                <a:ln w="0"/>
                <a:solidFill>
                  <a:schemeClr val="bg1"/>
                </a:solidFill>
                <a:effectLst>
                  <a:outerShdw blurRad="38100" dist="25400" dir="5400000" algn="ctr" rotWithShape="0">
                    <a:srgbClr val="6E747A">
                      <a:alpha val="43000"/>
                    </a:srgbClr>
                  </a:outerShdw>
                </a:effectLst>
              </a:defRPr>
            </a:lvl1pPr>
          </a:lstStyle>
          <a:p>
            <a:r>
              <a:rPr lang="en-US" dirty="0" smtClean="0"/>
              <a:t>Existing System</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baseline="0" dirty="0" smtClean="0">
                <a:solidFill>
                  <a:schemeClr val="bg1"/>
                </a:solidFill>
                <a:effectLst/>
                <a:latin typeface="Times New Roman" panose="02020603050405020304" pitchFamily="18" charset="0"/>
                <a:cs typeface="Times New Roman" panose="02020603050405020304" pitchFamily="18" charset="0"/>
              </a:rPr>
              <a:t>Predicting the Mode of Childbirth Using Machine Learning</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t>
            </a:r>
            <a:r>
              <a:rPr lang="en-US" sz="1600" b="0" cap="small" baseline="0" dirty="0" smtClean="0">
                <a:solidFill>
                  <a:schemeClr val="bg1"/>
                </a:solidFill>
                <a:latin typeface="Times New Roman" panose="02020603050405020304" pitchFamily="18" charset="0"/>
                <a:cs typeface="Times New Roman" panose="02020603050405020304" pitchFamily="18" charset="0"/>
              </a:rPr>
              <a:t> B6</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sasi-210/Final-Project/blob/main/Research%20Paper%20final.doc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mail-attachment.googleusercontent.com/attachment/u/0/?ui=2&amp;ik=48f6ce62a2&amp;attid=0.1&amp;permmsgid=msg-a:r3521660414644204580&amp;th=18363e715e753b97&amp;view=att&amp;disp=inline&amp;realattid=f_l8cofmii0&amp;saddbat=ANGjdJ-DJZxYdcXeBnbRJp10BnBiPebUuWZAPmff4AKQQpgRnQ9oVIN8i6KlwmmXTURSpfJp7h8qHysTd0pzv3TvziwLRB-8gj61kWmDkJBxHqcRAolAqRGIvXVUjZbI1Ijf6-HeGm9BveciuoOUADCFgvlyYGcSrNOMicRw4QaSHqu9P8fLPkC01LnuOBvXAEm8GorDq8u361KdbY7MWLyIfweOOkYwLzEriJH0reUa5uErNc2MByS240ZXJxSZPRA3t-Zy1EV-ukMB_uVsmrPGJlRIoDIfsWlATfTZQ3WN7EeglaNxSMYOFyyBtGcjnoXnfzmNiHbT5okshoVUFqnRO-f5E6gHecjViKGT3S5kR42G46fwW9fwLQhvbn1nO9zs5U1_EY9kZAlAw68Owiosq2fyv46oqvyDdHUJ1a8QZD5XRQYtdAb1PpUcxTZuebBq9bahHJq66YAMMrHHWNNh_vvN9ZLTyH5ndvqR7wQ-qr3YjK5RolMpDXGlkPHJa2szlcTrm6BtgIu-iRNuPQzy_DeLO8hp_FUHsRwKXBT0_JDBM1m2LVGcMNx4CKXBC_Qne8R6iVCnlhYUdD8zPL-R5kLomiE6bq6y-RA6L7i69BsMe046YdCMEDau0oYmPzjMzhYBMjndAbqmNnnkyb16_klTbARBGLmvY8uEFZO_OgSlQYqeK8sdBM0bdG442raw7T1V5g7i7QoG72dFBOPvX5eebvQQwEZI3OMiTQE36U6_Hs33PYVQNuIltJx0GVBrJRUu8P0hE4YmCSl8KGLQsLQV5GQK-0kCJfpW-yM7ScDWARR3GJ45nt6XusmxypO5B-6kl30BRyCnxkimq1O4_r0AjIgEa8k_Jteh5wpnexOXJo8hOgxmSKj10I_-XaxNjyE6VCV8yCa7mIeeJDB6QOluccpYxyMtC8Q3Yw" TargetMode="External"/><Relationship Id="rId2" Type="http://schemas.openxmlformats.org/officeDocument/2006/relationships/hyperlink" Target="https://citeseerx.ist.psu.edu/viewdoc/download?doi=10.1.1.736.2456&amp;rep=rep1&amp;type=pdf" TargetMode="External"/><Relationship Id="rId1" Type="http://schemas.openxmlformats.org/officeDocument/2006/relationships/slideLayout" Target="../slideLayouts/slideLayout2.xml"/><Relationship Id="rId6" Type="http://schemas.openxmlformats.org/officeDocument/2006/relationships/hyperlink" Target="https://ieeexplore.ieee.org/document/9296752" TargetMode="External"/><Relationship Id="rId5" Type="http://schemas.openxmlformats.org/officeDocument/2006/relationships/hyperlink" Target="https://preprints.jmir.org/preprint/28856," TargetMode="External"/><Relationship Id="rId4" Type="http://schemas.openxmlformats.org/officeDocument/2006/relationships/hyperlink" Target="tfrfg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author/3708863817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S. Sonika</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194G1A05A4</a:t>
            </a:r>
            <a:endParaRPr 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smtClean="0">
                <a:effectLst>
                  <a:outerShdw blurRad="38100" dist="38100" dir="2700000" algn="tl">
                    <a:srgbClr val="000000">
                      <a:alpha val="43137"/>
                    </a:srgbClr>
                  </a:outerShdw>
                </a:effectLst>
              </a:rPr>
              <a:t>Mrs. M. Soumya </a:t>
            </a:r>
            <a:r>
              <a:rPr lang="en-US" sz="2000" b="0" baseline="-25000" dirty="0" smtClean="0">
                <a:effectLst>
                  <a:outerShdw blurRad="38100" dist="38100" dir="2700000" algn="tl">
                    <a:srgbClr val="000000">
                      <a:alpha val="43137"/>
                    </a:srgbClr>
                  </a:outerShdw>
                </a:effectLst>
              </a:rPr>
              <a:t>M.Tech(Ph.D)</a:t>
            </a:r>
            <a:r>
              <a:rPr lang="en-US" sz="2000" b="0" dirty="0" smtClean="0">
                <a:effectLst>
                  <a:outerShdw blurRad="38100" dist="38100" dir="2700000" algn="tl">
                    <a:srgbClr val="000000">
                      <a:alpha val="43137"/>
                    </a:srgbClr>
                  </a:outerShdw>
                </a:effectLst>
              </a:rPr>
              <a:t> </a:t>
            </a:r>
            <a:endParaRPr lang="en-IN" sz="2000" b="0" dirty="0" smtClean="0">
              <a:effectLst>
                <a:outerShdw blurRad="38100" dist="38100" dir="2700000" algn="tl">
                  <a:srgbClr val="000000">
                    <a:alpha val="43137"/>
                  </a:srgbClr>
                </a:outerShdw>
              </a:effectLst>
            </a:endParaRPr>
          </a:p>
          <a:p>
            <a:pPr>
              <a:spcBef>
                <a:spcPts val="200"/>
              </a:spcBef>
            </a:pPr>
            <a:r>
              <a:rPr lang="en-IN" sz="1400" b="0" dirty="0" smtClean="0"/>
              <a:t>Assistant Professor</a:t>
            </a:r>
            <a:endParaRPr lang="en-IN" sz="1400" b="0" dirty="0"/>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2022-2023</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 V. Namratha</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194G1A0565</a:t>
            </a:r>
            <a:endParaRPr lang="en-US" sz="1200" b="0" dirty="0"/>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J. Venu</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194G1A05C3</a:t>
            </a:r>
            <a:endParaRPr 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N. Sasi Priya</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194G1A0597</a:t>
            </a:r>
            <a:endParaRPr lang="en-US" sz="1200" b="0" dirty="0"/>
          </a:p>
        </p:txBody>
      </p:sp>
      <p:sp>
        <p:nvSpPr>
          <p:cNvPr id="17" name="Rectangle: Rounded Corners 16"/>
          <p:cNvSpPr/>
          <p:nvPr/>
        </p:nvSpPr>
        <p:spPr>
          <a:xfrm>
            <a:off x="755009" y="280407"/>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Predicting the Mode of Childbirth using Machine Learning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IN" dirty="0"/>
          </a:p>
        </p:txBody>
      </p:sp>
      <p:sp>
        <p:nvSpPr>
          <p:cNvPr id="3" name="Content Placeholder 2"/>
          <p:cNvSpPr>
            <a:spLocks noGrp="1"/>
          </p:cNvSpPr>
          <p:nvPr>
            <p:ph idx="1"/>
          </p:nvPr>
        </p:nvSpPr>
        <p:spPr/>
        <p:txBody>
          <a:bodyPr>
            <a:normAutofit/>
          </a:bodyPr>
          <a:lstStyle/>
          <a:p>
            <a:r>
              <a:rPr lang="en-US" sz="2400" dirty="0" smtClean="0"/>
              <a:t>The Existing System </a:t>
            </a:r>
            <a:r>
              <a:rPr lang="en-US" sz="2400" dirty="0"/>
              <a:t>mainly considers two types of delivery, whether </a:t>
            </a:r>
            <a:r>
              <a:rPr lang="en-US" sz="2400" dirty="0" smtClean="0"/>
              <a:t>normal or cesarean.</a:t>
            </a:r>
          </a:p>
          <a:p>
            <a:r>
              <a:rPr lang="en-US" sz="2400" dirty="0" smtClean="0"/>
              <a:t>The Dataset contains 10  parameters like age, Glucose Level, Parity, Cervical Length etc.</a:t>
            </a:r>
          </a:p>
          <a:p>
            <a:r>
              <a:rPr lang="en-US" sz="2400" dirty="0" smtClean="0"/>
              <a:t>They have used various algorithms like naive Bayes, and Decision Tree. They have compared these algorithms’ performance.</a:t>
            </a:r>
          </a:p>
          <a:p>
            <a:r>
              <a:rPr lang="en-US" sz="2400" dirty="0" smtClean="0"/>
              <a:t>Finally, They concluded that Naive Bayes gave the best accuracy.</a:t>
            </a:r>
          </a:p>
          <a:p>
            <a:r>
              <a:rPr lang="en-US" sz="2400" dirty="0" smtClean="0"/>
              <a:t>The Main Drawback of this System is it predicts only normal delivery. </a:t>
            </a:r>
          </a:p>
          <a:p>
            <a:r>
              <a:rPr lang="en-US" sz="2400" dirty="0" smtClean="0"/>
              <a:t>It is an application that contains 10 predefined parameters only. Apart the system does not contain the most important features. </a:t>
            </a:r>
          </a:p>
          <a:p>
            <a:r>
              <a:rPr lang="en-US" sz="2400" dirty="0" smtClean="0"/>
              <a:t>They have used  QT Creator to develop a interface that take 10 parameters and predict the output</a:t>
            </a:r>
          </a:p>
        </p:txBody>
      </p:sp>
    </p:spTree>
    <p:extLst>
      <p:ext uri="{BB962C8B-B14F-4D97-AF65-F5344CB8AC3E}">
        <p14:creationId xmlns:p14="http://schemas.microsoft.com/office/powerpoint/2010/main" val="2806655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3" name="Content Placeholder 2"/>
          <p:cNvSpPr>
            <a:spLocks noGrp="1"/>
          </p:cNvSpPr>
          <p:nvPr>
            <p:ph idx="1"/>
          </p:nvPr>
        </p:nvSpPr>
        <p:spPr/>
        <p:txBody>
          <a:bodyPr>
            <a:normAutofit/>
          </a:bodyPr>
          <a:lstStyle/>
          <a:p>
            <a:r>
              <a:rPr lang="en-US" sz="2400" dirty="0"/>
              <a:t>A maternal healthcare application to assist doctors in predicting a mode of delivery that is compatible with the characteristics of the mother would be helpful in reducing childbirth </a:t>
            </a:r>
            <a:r>
              <a:rPr lang="en-US" sz="2400" dirty="0" smtClean="0"/>
              <a:t>complications.</a:t>
            </a:r>
          </a:p>
          <a:p>
            <a:r>
              <a:rPr lang="en-US" sz="2400" dirty="0" smtClean="0"/>
              <a:t>In this, we have used various Machine Learning algorithms like K-nearest neighbors, Random Forest, SVM, </a:t>
            </a:r>
            <a:r>
              <a:rPr lang="en-US" sz="2400" dirty="0" smtClean="0"/>
              <a:t>Logistic regression and  </a:t>
            </a:r>
            <a:r>
              <a:rPr lang="en-US" sz="2400" dirty="0" err="1" smtClean="0"/>
              <a:t>XGBoost</a:t>
            </a:r>
            <a:r>
              <a:rPr lang="en-US" sz="2400" dirty="0" smtClean="0"/>
              <a:t>. </a:t>
            </a:r>
          </a:p>
          <a:p>
            <a:r>
              <a:rPr lang="en-US" sz="2400" dirty="0" smtClean="0"/>
              <a:t>Based on the accuracy of these algorithms we are going to predict which mode of delivery is suitable at that time.</a:t>
            </a:r>
          </a:p>
          <a:p>
            <a:r>
              <a:rPr lang="en-US" sz="2400" dirty="0" smtClean="0"/>
              <a:t>The Dataset contains 22 attributes with </a:t>
            </a:r>
            <a:r>
              <a:rPr lang="en-US" sz="2400" dirty="0" smtClean="0"/>
              <a:t>five </a:t>
            </a:r>
            <a:r>
              <a:rPr lang="en-US" sz="2400" dirty="0" smtClean="0"/>
              <a:t>class </a:t>
            </a:r>
            <a:r>
              <a:rPr lang="en-US" sz="2400" dirty="0" smtClean="0"/>
              <a:t>label.</a:t>
            </a:r>
          </a:p>
          <a:p>
            <a:r>
              <a:rPr lang="en-US" sz="2400" dirty="0" smtClean="0"/>
              <a:t>In this, we developed a  website for the prediction of the type of delivery that is possible.</a:t>
            </a:r>
          </a:p>
          <a:p>
            <a:r>
              <a:rPr lang="en-US" sz="2400" dirty="0" smtClean="0"/>
              <a:t>Since the dataset contains categorical values we use the label encoder to convert them into numerical values. </a:t>
            </a:r>
          </a:p>
          <a:p>
            <a:endParaRPr lang="en-US" sz="2400" dirty="0"/>
          </a:p>
          <a:p>
            <a:endParaRPr lang="en-US" sz="2400" dirty="0" smtClean="0"/>
          </a:p>
          <a:p>
            <a:endParaRPr lang="en-US" sz="2400" dirty="0" smtClean="0"/>
          </a:p>
          <a:p>
            <a:endParaRPr lang="en-US" sz="2400" dirty="0" smtClean="0"/>
          </a:p>
          <a:p>
            <a:endParaRPr lang="en-US" sz="2400" dirty="0" smtClean="0"/>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1221641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IN" dirty="0"/>
          </a:p>
        </p:txBody>
      </p:sp>
      <p:sp>
        <p:nvSpPr>
          <p:cNvPr id="3" name="Content Placeholder 2"/>
          <p:cNvSpPr>
            <a:spLocks noGrp="1"/>
          </p:cNvSpPr>
          <p:nvPr>
            <p:ph idx="1"/>
          </p:nvPr>
        </p:nvSpPr>
        <p:spPr/>
        <p:txBody>
          <a:bodyPr>
            <a:normAutofit/>
          </a:bodyPr>
          <a:lstStyle/>
          <a:p>
            <a:r>
              <a:rPr lang="en-US" sz="2400" b="1" dirty="0" smtClean="0"/>
              <a:t>Objective</a:t>
            </a:r>
            <a:r>
              <a:rPr lang="en-US" sz="2400" dirty="0" smtClean="0"/>
              <a:t>:</a:t>
            </a:r>
          </a:p>
          <a:p>
            <a:pPr marL="0" indent="0">
              <a:buNone/>
            </a:pPr>
            <a:r>
              <a:rPr lang="en-US" sz="2400" dirty="0"/>
              <a:t> </a:t>
            </a:r>
            <a:r>
              <a:rPr lang="en-US" sz="2400" dirty="0" smtClean="0"/>
              <a:t>              </a:t>
            </a:r>
            <a:r>
              <a:rPr lang="en-IN" sz="2400" dirty="0"/>
              <a:t>The objective of our project is to</a:t>
            </a:r>
            <a:r>
              <a:rPr lang="en-US" sz="1600" dirty="0"/>
              <a:t> </a:t>
            </a:r>
            <a:r>
              <a:rPr lang="en-US" sz="2400" dirty="0" smtClean="0"/>
              <a:t>employ </a:t>
            </a:r>
            <a:r>
              <a:rPr lang="en-US" sz="2400" dirty="0"/>
              <a:t>different machine learning algorithms to </a:t>
            </a:r>
            <a:r>
              <a:rPr lang="en-US" sz="2400" dirty="0" smtClean="0"/>
              <a:t>predict the mode of childbirth and </a:t>
            </a:r>
            <a:r>
              <a:rPr lang="en-US" sz="2400" dirty="0"/>
              <a:t>to compare and analyze them</a:t>
            </a:r>
            <a:r>
              <a:rPr lang="en-US" sz="2400" dirty="0" smtClean="0"/>
              <a:t>. </a:t>
            </a:r>
          </a:p>
          <a:p>
            <a:r>
              <a:rPr lang="en-US" sz="2400" b="1" dirty="0" smtClean="0"/>
              <a:t>Scope</a:t>
            </a:r>
            <a:r>
              <a:rPr lang="en-US" sz="2400" dirty="0" smtClean="0"/>
              <a:t>:</a:t>
            </a:r>
          </a:p>
          <a:p>
            <a:pPr marL="0" indent="0">
              <a:buNone/>
            </a:pPr>
            <a:r>
              <a:rPr lang="en-US" sz="2400" dirty="0" smtClean="0"/>
              <a:t>	The Scope of this project is that predicts which type of delivery it is(Normal, cesarean, Emergency). </a:t>
            </a:r>
          </a:p>
          <a:p>
            <a:r>
              <a:rPr lang="en-US" sz="2400" b="1" dirty="0" smtClean="0"/>
              <a:t>Performance</a:t>
            </a:r>
            <a:r>
              <a:rPr lang="en-US" sz="2400" dirty="0" smtClean="0"/>
              <a:t>:</a:t>
            </a:r>
          </a:p>
          <a:p>
            <a:pPr marL="0" indent="0">
              <a:buNone/>
            </a:pPr>
            <a:r>
              <a:rPr lang="en-US" sz="2400" dirty="0" smtClean="0"/>
              <a:t>       The Performance of our project depends on how correctly model Classifies it as a normal , cesarean, Emergency, or Vacuum Extraction.</a:t>
            </a:r>
          </a:p>
          <a:p>
            <a:pPr marL="0" indent="0">
              <a:buNone/>
            </a:pPr>
            <a:r>
              <a:rPr lang="en-US" sz="2400" dirty="0" smtClean="0"/>
              <a:t>        </a:t>
            </a:r>
          </a:p>
          <a:p>
            <a:pPr marL="0" indent="0">
              <a:buNone/>
            </a:pPr>
            <a:endParaRPr lang="en-US" sz="2400" dirty="0" smtClean="0"/>
          </a:p>
        </p:txBody>
      </p:sp>
    </p:spTree>
    <p:extLst>
      <p:ext uri="{BB962C8B-B14F-4D97-AF65-F5344CB8AC3E}">
        <p14:creationId xmlns:p14="http://schemas.microsoft.com/office/powerpoint/2010/main" val="1215929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smtClean="0"/>
              <a:t>Planning</a:t>
            </a:r>
            <a:endParaRPr lang="en-IN" dirty="0"/>
          </a:p>
        </p:txBody>
      </p:sp>
      <p:sp>
        <p:nvSpPr>
          <p:cNvPr id="5" name="Content Placeholder 4"/>
          <p:cNvSpPr>
            <a:spLocks noGrp="1"/>
          </p:cNvSpPr>
          <p:nvPr>
            <p:ph idx="1"/>
          </p:nvPr>
        </p:nvSpPr>
        <p:spPr>
          <a:xfrm>
            <a:off x="206432" y="1123406"/>
            <a:ext cx="11779135" cy="5394960"/>
          </a:xfrm>
        </p:spPr>
        <p:txBody>
          <a:bodyPr>
            <a:normAutofit/>
          </a:bodyPr>
          <a:lstStyle/>
          <a:p>
            <a:r>
              <a:rPr lang="en-US" sz="2400" dirty="0" smtClean="0"/>
              <a:t>Time Estimation: </a:t>
            </a:r>
            <a:r>
              <a:rPr lang="en-US" sz="2400" dirty="0" err="1" smtClean="0"/>
              <a:t>Basically,Our</a:t>
            </a:r>
            <a:r>
              <a:rPr lang="en-US" sz="2400" dirty="0" smtClean="0"/>
              <a:t> Project is divided into two phases</a:t>
            </a:r>
            <a:r>
              <a:rPr lang="en-US" dirty="0" smtClean="0"/>
              <a:t>.</a:t>
            </a:r>
          </a:p>
          <a:p>
            <a:pPr marL="0" indent="0">
              <a:buNone/>
            </a:pPr>
            <a:r>
              <a:rPr lang="en-US" dirty="0"/>
              <a:t> </a:t>
            </a:r>
            <a:r>
              <a:rPr lang="en-US" dirty="0" smtClean="0"/>
              <a:t>           </a:t>
            </a:r>
            <a:r>
              <a:rPr lang="en-US" sz="2400" dirty="0" smtClean="0"/>
              <a:t>Phase – 1: Pre-</a:t>
            </a:r>
            <a:r>
              <a:rPr lang="en-US" sz="2400" dirty="0" err="1" smtClean="0"/>
              <a:t>requisites,Planning</a:t>
            </a:r>
            <a:r>
              <a:rPr lang="en-US" sz="2400" dirty="0" smtClean="0"/>
              <a:t>, and designing.</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r>
              <a:rPr lang="en-US" sz="2400" dirty="0" smtClean="0"/>
              <a:t>                                        </a:t>
            </a:r>
            <a:r>
              <a:rPr lang="en-US" sz="2400" b="1" dirty="0" smtClean="0"/>
              <a:t>           </a:t>
            </a:r>
          </a:p>
          <a:p>
            <a:pPr marL="0" indent="0">
              <a:buNone/>
            </a:pPr>
            <a:r>
              <a:rPr lang="en-US" sz="2400" b="1" dirty="0"/>
              <a:t> </a:t>
            </a:r>
            <a:r>
              <a:rPr lang="en-US" sz="2400" b="1" dirty="0" smtClean="0"/>
              <a:t>                                                  </a:t>
            </a:r>
            <a:r>
              <a:rPr lang="en-US" sz="1800" b="1" dirty="0" smtClean="0"/>
              <a:t>Table1</a:t>
            </a:r>
            <a:r>
              <a:rPr lang="en-US" sz="1800" dirty="0" smtClean="0"/>
              <a:t>:Activities Performed in Phase -1</a:t>
            </a:r>
            <a:endParaRPr lang="en-IN" sz="1800"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60517339"/>
              </p:ext>
            </p:extLst>
          </p:nvPr>
        </p:nvGraphicFramePr>
        <p:xfrm>
          <a:off x="2031999" y="2404952"/>
          <a:ext cx="8245857" cy="2112184"/>
        </p:xfrm>
        <a:graphic>
          <a:graphicData uri="http://schemas.openxmlformats.org/drawingml/2006/table">
            <a:tbl>
              <a:tblPr firstRow="1" bandRow="1">
                <a:tableStyleId>{5C22544A-7EE6-4342-B048-85BDC9FD1C3A}</a:tableStyleId>
              </a:tblPr>
              <a:tblGrid>
                <a:gridCol w="1046194">
                  <a:extLst>
                    <a:ext uri="{9D8B030D-6E8A-4147-A177-3AD203B41FA5}">
                      <a16:colId xmlns:a16="http://schemas.microsoft.com/office/drawing/2014/main" val="2488863777"/>
                    </a:ext>
                  </a:extLst>
                </a:gridCol>
                <a:gridCol w="4451044">
                  <a:extLst>
                    <a:ext uri="{9D8B030D-6E8A-4147-A177-3AD203B41FA5}">
                      <a16:colId xmlns:a16="http://schemas.microsoft.com/office/drawing/2014/main" val="2633976894"/>
                    </a:ext>
                  </a:extLst>
                </a:gridCol>
                <a:gridCol w="2748619">
                  <a:extLst>
                    <a:ext uri="{9D8B030D-6E8A-4147-A177-3AD203B41FA5}">
                      <a16:colId xmlns:a16="http://schemas.microsoft.com/office/drawing/2014/main" val="756545894"/>
                    </a:ext>
                  </a:extLst>
                </a:gridCol>
              </a:tblGrid>
              <a:tr h="528046">
                <a:tc>
                  <a:txBody>
                    <a:bodyPr/>
                    <a:lstStyle/>
                    <a:p>
                      <a:r>
                        <a:rPr lang="en-US" dirty="0" err="1" smtClean="0">
                          <a:ln>
                            <a:solidFill>
                              <a:schemeClr val="tx1"/>
                            </a:solidFill>
                          </a:ln>
                          <a:solidFill>
                            <a:schemeClr val="tx1"/>
                          </a:solidFill>
                          <a:latin typeface="Times New Roman" panose="02020603050405020304" pitchFamily="18" charset="0"/>
                          <a:cs typeface="Times New Roman" panose="02020603050405020304" pitchFamily="18" charset="0"/>
                        </a:rPr>
                        <a:t>S.No</a:t>
                      </a:r>
                      <a:endParaRPr lang="en-IN"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n>
                            <a:solidFill>
                              <a:schemeClr val="tx1"/>
                            </a:solidFill>
                          </a:ln>
                          <a:solidFill>
                            <a:sysClr val="windowText" lastClr="000000"/>
                          </a:solidFill>
                          <a:latin typeface="Times New Roman" panose="02020603050405020304" pitchFamily="18" charset="0"/>
                          <a:cs typeface="Times New Roman" panose="02020603050405020304" pitchFamily="18" charset="0"/>
                        </a:rPr>
                        <a:t>                 Activity</a:t>
                      </a:r>
                      <a:endParaRPr lang="en-IN" dirty="0">
                        <a:ln>
                          <a:solidFill>
                            <a:schemeClr val="tx1"/>
                          </a:solidFill>
                        </a:ln>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n>
                            <a:solidFill>
                              <a:schemeClr val="tx1"/>
                            </a:solidFill>
                          </a:ln>
                          <a:solidFill>
                            <a:sysClr val="windowText" lastClr="000000"/>
                          </a:solidFill>
                          <a:latin typeface="Times New Roman" panose="02020603050405020304" pitchFamily="18" charset="0"/>
                          <a:cs typeface="Times New Roman" panose="02020603050405020304" pitchFamily="18" charset="0"/>
                        </a:rPr>
                        <a:t>      Duration</a:t>
                      </a:r>
                      <a:endParaRPr lang="en-IN" dirty="0">
                        <a:ln>
                          <a:solidFill>
                            <a:schemeClr val="tx1"/>
                          </a:solidFill>
                        </a:ln>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9014328"/>
                  </a:ext>
                </a:extLst>
              </a:tr>
              <a:tr h="528046">
                <a:tc>
                  <a:txBody>
                    <a:bodyPr/>
                    <a:lstStyle/>
                    <a:p>
                      <a:r>
                        <a:rPr lang="en-US" dirty="0" smtClean="0">
                          <a:ln>
                            <a:solidFill>
                              <a:schemeClr val="tx1"/>
                            </a:solidFill>
                          </a:ln>
                          <a:solidFill>
                            <a:schemeClr val="tx1"/>
                          </a:solidFill>
                          <a:latin typeface="Times New Roman" panose="02020603050405020304" pitchFamily="18" charset="0"/>
                          <a:cs typeface="Times New Roman" panose="02020603050405020304" pitchFamily="18" charset="0"/>
                        </a:rPr>
                        <a:t>1</a:t>
                      </a:r>
                      <a:endParaRPr lang="en-IN"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0" dirty="0" smtClean="0">
                          <a:ln>
                            <a:solidFill>
                              <a:schemeClr val="tx1"/>
                            </a:solidFill>
                          </a:ln>
                          <a:solidFill>
                            <a:sysClr val="windowText" lastClr="000000"/>
                          </a:solidFill>
                          <a:effectLst/>
                          <a:latin typeface="Times New Roman" panose="02020603050405020304" pitchFamily="18" charset="0"/>
                          <a:cs typeface="Times New Roman" panose="02020603050405020304" pitchFamily="18" charset="0"/>
                        </a:rPr>
                        <a:t>Domain Selection</a:t>
                      </a:r>
                      <a:endParaRPr lang="en-IN" b="0" dirty="0">
                        <a:ln>
                          <a:solidFill>
                            <a:schemeClr val="tx1"/>
                          </a:solidFill>
                        </a:ln>
                        <a:solidFill>
                          <a:sysClr val="windowText" lastClr="000000"/>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0" dirty="0" smtClean="0">
                          <a:ln>
                            <a:solidFill>
                              <a:schemeClr val="tx1"/>
                            </a:solidFill>
                          </a:ln>
                          <a:solidFill>
                            <a:sysClr val="windowText" lastClr="000000"/>
                          </a:solidFill>
                          <a:effectLst/>
                          <a:latin typeface="Times New Roman" panose="02020603050405020304" pitchFamily="18" charset="0"/>
                          <a:cs typeface="Times New Roman" panose="02020603050405020304" pitchFamily="18" charset="0"/>
                        </a:rPr>
                        <a:t>       1 week</a:t>
                      </a:r>
                      <a:endParaRPr lang="en-IN" b="0" dirty="0">
                        <a:ln>
                          <a:solidFill>
                            <a:schemeClr val="tx1"/>
                          </a:solidFill>
                        </a:ln>
                        <a:solidFill>
                          <a:sysClr val="windowText" lastClr="000000"/>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295909"/>
                  </a:ext>
                </a:extLst>
              </a:tr>
              <a:tr h="528046">
                <a:tc>
                  <a:txBody>
                    <a:bodyPr/>
                    <a:lstStyle/>
                    <a:p>
                      <a:r>
                        <a:rPr lang="en-US" dirty="0" smtClean="0">
                          <a:ln>
                            <a:solidFill>
                              <a:schemeClr val="tx1"/>
                            </a:solidFill>
                          </a:ln>
                          <a:solidFill>
                            <a:schemeClr val="tx1"/>
                          </a:solidFill>
                          <a:latin typeface="Times New Roman" panose="02020603050405020304" pitchFamily="18" charset="0"/>
                          <a:cs typeface="Times New Roman" panose="02020603050405020304" pitchFamily="18" charset="0"/>
                        </a:rPr>
                        <a:t>2</a:t>
                      </a:r>
                      <a:endParaRPr lang="en-IN"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0" dirty="0" smtClean="0">
                          <a:ln>
                            <a:solidFill>
                              <a:schemeClr val="tx1"/>
                            </a:solidFill>
                          </a:ln>
                          <a:solidFill>
                            <a:sysClr val="windowText" lastClr="000000"/>
                          </a:solidFill>
                          <a:effectLst/>
                          <a:latin typeface="Times New Roman" panose="02020603050405020304" pitchFamily="18" charset="0"/>
                          <a:cs typeface="Times New Roman" panose="02020603050405020304" pitchFamily="18" charset="0"/>
                        </a:rPr>
                        <a:t>Literature Review and Problem Definition</a:t>
                      </a:r>
                      <a:endParaRPr lang="en-IN" b="0" dirty="0">
                        <a:ln>
                          <a:solidFill>
                            <a:schemeClr val="tx1"/>
                          </a:solidFill>
                        </a:ln>
                        <a:solidFill>
                          <a:sysClr val="windowText" lastClr="000000"/>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0" dirty="0" smtClean="0">
                          <a:ln>
                            <a:solidFill>
                              <a:schemeClr val="tx1"/>
                            </a:solidFill>
                          </a:ln>
                          <a:solidFill>
                            <a:sysClr val="windowText" lastClr="000000"/>
                          </a:solidFill>
                          <a:effectLst/>
                          <a:latin typeface="Times New Roman" panose="02020603050405020304" pitchFamily="18" charset="0"/>
                          <a:cs typeface="Times New Roman" panose="02020603050405020304" pitchFamily="18" charset="0"/>
                        </a:rPr>
                        <a:t>       2 Weeks</a:t>
                      </a:r>
                      <a:endParaRPr lang="en-IN" b="0" dirty="0">
                        <a:ln>
                          <a:solidFill>
                            <a:schemeClr val="tx1"/>
                          </a:solidFill>
                        </a:ln>
                        <a:solidFill>
                          <a:sysClr val="windowText" lastClr="000000"/>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087793"/>
                  </a:ext>
                </a:extLst>
              </a:tr>
              <a:tr h="528046">
                <a:tc>
                  <a:txBody>
                    <a:bodyPr/>
                    <a:lstStyle/>
                    <a:p>
                      <a:r>
                        <a:rPr lang="en-US" dirty="0" smtClean="0">
                          <a:ln>
                            <a:solidFill>
                              <a:schemeClr val="tx1"/>
                            </a:solidFill>
                          </a:ln>
                          <a:solidFill>
                            <a:schemeClr val="tx1"/>
                          </a:solidFill>
                          <a:latin typeface="Times New Roman" panose="02020603050405020304" pitchFamily="18" charset="0"/>
                          <a:cs typeface="Times New Roman" panose="02020603050405020304" pitchFamily="18" charset="0"/>
                        </a:rPr>
                        <a:t>3</a:t>
                      </a:r>
                      <a:endParaRPr lang="en-IN"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0" dirty="0" smtClean="0">
                          <a:ln>
                            <a:solidFill>
                              <a:schemeClr val="tx1"/>
                            </a:solidFill>
                          </a:ln>
                          <a:solidFill>
                            <a:sysClr val="windowText" lastClr="000000"/>
                          </a:solidFill>
                          <a:effectLst/>
                          <a:latin typeface="Times New Roman" panose="02020603050405020304" pitchFamily="18" charset="0"/>
                          <a:cs typeface="Times New Roman" panose="02020603050405020304" pitchFamily="18" charset="0"/>
                        </a:rPr>
                        <a:t>Planning and Design</a:t>
                      </a:r>
                      <a:endParaRPr lang="en-IN" b="0" dirty="0">
                        <a:ln>
                          <a:solidFill>
                            <a:schemeClr val="tx1"/>
                          </a:solidFill>
                        </a:ln>
                        <a:solidFill>
                          <a:sysClr val="windowText" lastClr="000000"/>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0" dirty="0" smtClean="0">
                          <a:ln>
                            <a:solidFill>
                              <a:schemeClr val="tx1"/>
                            </a:solidFill>
                          </a:ln>
                          <a:solidFill>
                            <a:sysClr val="windowText" lastClr="000000"/>
                          </a:solidFill>
                          <a:effectLst/>
                          <a:latin typeface="Times New Roman" panose="02020603050405020304" pitchFamily="18" charset="0"/>
                          <a:cs typeface="Times New Roman" panose="02020603050405020304" pitchFamily="18" charset="0"/>
                        </a:rPr>
                        <a:t>       3 Weeks</a:t>
                      </a:r>
                      <a:endParaRPr lang="en-IN" b="0" dirty="0">
                        <a:ln>
                          <a:solidFill>
                            <a:schemeClr val="tx1"/>
                          </a:solidFill>
                        </a:ln>
                        <a:solidFill>
                          <a:sysClr val="windowText" lastClr="000000"/>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866208"/>
                  </a:ext>
                </a:extLst>
              </a:tr>
            </a:tbl>
          </a:graphicData>
        </a:graphic>
      </p:graphicFrame>
    </p:spTree>
    <p:extLst>
      <p:ext uri="{BB962C8B-B14F-4D97-AF65-F5344CB8AC3E}">
        <p14:creationId xmlns:p14="http://schemas.microsoft.com/office/powerpoint/2010/main" val="3937406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Phase -2:Developing, </a:t>
            </a:r>
            <a:r>
              <a:rPr lang="en-US" dirty="0" err="1" smtClean="0"/>
              <a:t>Implementation,Testing</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2000" dirty="0" smtClean="0"/>
              <a:t>Table2: Activities to be Performed in Phase-2</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681144846"/>
              </p:ext>
            </p:extLst>
          </p:nvPr>
        </p:nvGraphicFramePr>
        <p:xfrm>
          <a:off x="1812544" y="1862666"/>
          <a:ext cx="8127999" cy="2178984"/>
        </p:xfrm>
        <a:graphic>
          <a:graphicData uri="http://schemas.openxmlformats.org/drawingml/2006/table">
            <a:tbl>
              <a:tblPr firstRow="1" bandRow="1">
                <a:tableStyleId>{5C22544A-7EE6-4342-B048-85BDC9FD1C3A}</a:tableStyleId>
              </a:tblPr>
              <a:tblGrid>
                <a:gridCol w="1223264">
                  <a:extLst>
                    <a:ext uri="{9D8B030D-6E8A-4147-A177-3AD203B41FA5}">
                      <a16:colId xmlns:a16="http://schemas.microsoft.com/office/drawing/2014/main" val="2999093829"/>
                    </a:ext>
                  </a:extLst>
                </a:gridCol>
                <a:gridCol w="4195402">
                  <a:extLst>
                    <a:ext uri="{9D8B030D-6E8A-4147-A177-3AD203B41FA5}">
                      <a16:colId xmlns:a16="http://schemas.microsoft.com/office/drawing/2014/main" val="953718854"/>
                    </a:ext>
                  </a:extLst>
                </a:gridCol>
                <a:gridCol w="2709333">
                  <a:extLst>
                    <a:ext uri="{9D8B030D-6E8A-4147-A177-3AD203B41FA5}">
                      <a16:colId xmlns:a16="http://schemas.microsoft.com/office/drawing/2014/main" val="2822572840"/>
                    </a:ext>
                  </a:extLst>
                </a:gridCol>
              </a:tblGrid>
              <a:tr h="544746">
                <a:tc>
                  <a:txBody>
                    <a:bodyPr/>
                    <a:lstStyle/>
                    <a:p>
                      <a:r>
                        <a:rPr lang="en-US" dirty="0" err="1" smtClean="0">
                          <a:solidFill>
                            <a:schemeClr val="tx1"/>
                          </a:solidFill>
                        </a:rPr>
                        <a:t>S.No</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Activity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Duration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9019285"/>
                  </a:ext>
                </a:extLst>
              </a:tr>
              <a:tr h="544746">
                <a:tc>
                  <a:txBody>
                    <a:bodyPr/>
                    <a:lstStyle/>
                    <a:p>
                      <a:r>
                        <a:rPr lang="en-US" dirty="0" smtClean="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Code Development</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3</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Week</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4923044"/>
                  </a:ext>
                </a:extLst>
              </a:tr>
              <a:tr h="544746">
                <a:tc>
                  <a:txBody>
                    <a:bodyPr/>
                    <a:lstStyle/>
                    <a:p>
                      <a:r>
                        <a:rPr lang="en-US" dirty="0" smtClean="0">
                          <a:solidFill>
                            <a:schemeClr val="tx1"/>
                          </a:solidFill>
                        </a:rPr>
                        <a:t>2.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Implementation</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2 weeks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6208852"/>
                  </a:ext>
                </a:extLst>
              </a:tr>
              <a:tr h="544746">
                <a:tc>
                  <a:txBody>
                    <a:bodyPr/>
                    <a:lstStyle/>
                    <a:p>
                      <a:r>
                        <a:rPr lang="en-US" dirty="0" smtClean="0">
                          <a:solidFill>
                            <a:schemeClr val="tx1"/>
                          </a:solidFill>
                        </a:rPr>
                        <a:t>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Testing</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2 Weeks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7749096"/>
                  </a:ext>
                </a:extLst>
              </a:tr>
            </a:tbl>
          </a:graphicData>
        </a:graphic>
      </p:graphicFrame>
    </p:spTree>
    <p:extLst>
      <p:ext uri="{BB962C8B-B14F-4D97-AF65-F5344CB8AC3E}">
        <p14:creationId xmlns:p14="http://schemas.microsoft.com/office/powerpoint/2010/main" val="1710129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t>Software Model: Agile Model</a:t>
            </a:r>
            <a:r>
              <a:rPr lang="en-US" dirty="0" smtClean="0"/>
              <a:t> </a:t>
            </a:r>
          </a:p>
          <a:p>
            <a:pPr marL="0" indent="0">
              <a:lnSpc>
                <a:spcPct val="150000"/>
              </a:lnSpc>
              <a:buNone/>
            </a:pPr>
            <a:r>
              <a:rPr lang="en-US" sz="2600" dirty="0" smtClean="0"/>
              <a:t>To implement our project, we used Agile Methodology. It is a software development approach based on iterative development. Agile methods break tasks into smaller iterations. Plans regarding the number of iterations, the duration, and the scope of each iteration are clearly defined in advance. The division of the entire project into smaller parts helps to minimize the project risk and to reduce the overall project delivery time requirements.</a:t>
            </a:r>
          </a:p>
          <a:p>
            <a:pPr marL="0" indent="0">
              <a:lnSpc>
                <a:spcPct val="150000"/>
              </a:lnSpc>
              <a:buNone/>
            </a:pPr>
            <a:r>
              <a:rPr lang="en-US" sz="2600" dirty="0" smtClean="0"/>
              <a:t>In Agile There are a lot of frameworks like Scrum, Kanban, etc. Out of these, we have used the scrum method.</a:t>
            </a:r>
            <a:r>
              <a:rPr lang="en-US" sz="2600" dirty="0"/>
              <a:t> Scrum is a framework of rules, roles, events, and artifacts used to implement Agile projects. It is an iterative approach, consisting of sprints that typically only last one to four weeks, with the objective of continuously improving a product. </a:t>
            </a:r>
            <a:endParaRPr lang="en-IN" sz="2600" dirty="0"/>
          </a:p>
          <a:p>
            <a:pPr marL="0" indent="0">
              <a:lnSpc>
                <a:spcPct val="150000"/>
              </a:lnSpc>
              <a:buNone/>
            </a:pPr>
            <a:endParaRPr lang="en-IN" sz="2600" dirty="0"/>
          </a:p>
        </p:txBody>
      </p:sp>
    </p:spTree>
    <p:extLst>
      <p:ext uri="{BB962C8B-B14F-4D97-AF65-F5344CB8AC3E}">
        <p14:creationId xmlns:p14="http://schemas.microsoft.com/office/powerpoint/2010/main" val="376459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 y="224050"/>
            <a:ext cx="12192000" cy="714892"/>
          </a:xfrm>
        </p:spPr>
        <p:txBody>
          <a:bodyPr/>
          <a:lstStyle/>
          <a:p>
            <a:r>
              <a:rPr lang="en-US" dirty="0" smtClean="0"/>
              <a:t>Planning</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sz="2600" b="1" dirty="0" smtClean="0"/>
              <a:t>System Requirements:</a:t>
            </a:r>
            <a:endParaRPr lang="en-IN" sz="2600" dirty="0"/>
          </a:p>
          <a:p>
            <a:pPr marL="0" indent="0">
              <a:buNone/>
            </a:pPr>
            <a:endParaRPr lang="en-IN" dirty="0"/>
          </a:p>
          <a:p>
            <a:pPr marL="0" indent="0">
              <a:buNone/>
            </a:pPr>
            <a:r>
              <a:rPr lang="en-IN" sz="2600" dirty="0"/>
              <a:t>Hardware Requirements: </a:t>
            </a:r>
            <a:r>
              <a:rPr lang="en-IN" sz="2600" dirty="0" smtClean="0"/>
              <a:t>    Processor: </a:t>
            </a:r>
            <a:r>
              <a:rPr lang="en-IN" sz="2600" dirty="0"/>
              <a:t>I3/Intel Processor</a:t>
            </a:r>
          </a:p>
          <a:p>
            <a:pPr marL="0" indent="0">
              <a:buNone/>
            </a:pPr>
            <a:r>
              <a:rPr lang="en-IN" sz="2600" dirty="0"/>
              <a:t>		   	    </a:t>
            </a:r>
            <a:r>
              <a:rPr lang="en-IN" sz="2600" dirty="0" smtClean="0"/>
              <a:t>     Hard Disk: </a:t>
            </a:r>
            <a:r>
              <a:rPr lang="en-IN" sz="2600" dirty="0"/>
              <a:t>160GB</a:t>
            </a:r>
          </a:p>
          <a:p>
            <a:pPr marL="0" indent="0">
              <a:buNone/>
            </a:pPr>
            <a:r>
              <a:rPr lang="en-IN" sz="2600" dirty="0"/>
              <a:t>		   	     </a:t>
            </a:r>
            <a:r>
              <a:rPr lang="en-IN" sz="2600" dirty="0" smtClean="0"/>
              <a:t>    RAM</a:t>
            </a:r>
            <a:r>
              <a:rPr lang="en-IN" sz="2600" dirty="0"/>
              <a:t>	</a:t>
            </a:r>
            <a:r>
              <a:rPr lang="en-IN" sz="2600" dirty="0" smtClean="0"/>
              <a:t> : 8Gb</a:t>
            </a:r>
          </a:p>
          <a:p>
            <a:pPr marL="0" indent="0">
              <a:buNone/>
            </a:pPr>
            <a:endParaRPr lang="en-IN" b="1" dirty="0"/>
          </a:p>
          <a:p>
            <a:pPr marL="0" indent="0">
              <a:buNone/>
            </a:pPr>
            <a:r>
              <a:rPr lang="en-IN" dirty="0"/>
              <a:t> </a:t>
            </a:r>
            <a:r>
              <a:rPr lang="en-IN" sz="2600" dirty="0"/>
              <a:t>Software Requirements: </a:t>
            </a:r>
            <a:r>
              <a:rPr lang="en-IN" sz="2600" dirty="0" smtClean="0"/>
              <a:t>Operating System:  </a:t>
            </a:r>
            <a:r>
              <a:rPr lang="en-IN" sz="2600" dirty="0"/>
              <a:t>Windows 7/8/10</a:t>
            </a:r>
          </a:p>
          <a:p>
            <a:pPr marL="0" indent="0">
              <a:buNone/>
            </a:pPr>
            <a:r>
              <a:rPr lang="en-IN" sz="2600" dirty="0"/>
              <a:t>			    </a:t>
            </a:r>
            <a:r>
              <a:rPr lang="en-IN" sz="2600" dirty="0" smtClean="0"/>
              <a:t> Server </a:t>
            </a:r>
            <a:r>
              <a:rPr lang="en-IN" sz="2600" dirty="0"/>
              <a:t>Side </a:t>
            </a:r>
            <a:r>
              <a:rPr lang="en-IN" sz="2600" dirty="0" smtClean="0"/>
              <a:t>Script:   </a:t>
            </a:r>
            <a:r>
              <a:rPr lang="en-IN" sz="2600" dirty="0"/>
              <a:t>Python </a:t>
            </a:r>
            <a:r>
              <a:rPr lang="en-IN" sz="2600" dirty="0" smtClean="0"/>
              <a:t>3.11</a:t>
            </a:r>
            <a:endParaRPr lang="en-IN" sz="2600" dirty="0"/>
          </a:p>
          <a:p>
            <a:pPr marL="0" indent="0">
              <a:buNone/>
            </a:pPr>
            <a:r>
              <a:rPr lang="en-IN" sz="2600" dirty="0"/>
              <a:t>			    </a:t>
            </a:r>
            <a:r>
              <a:rPr lang="en-IN" sz="2600" dirty="0" smtClean="0"/>
              <a:t> IDE                      :   </a:t>
            </a:r>
            <a:r>
              <a:rPr lang="en-IN" sz="2600" dirty="0" err="1" smtClean="0"/>
              <a:t>GoogleCollab</a:t>
            </a:r>
            <a:r>
              <a:rPr lang="en-IN" sz="2600" dirty="0" smtClean="0"/>
              <a:t>, </a:t>
            </a:r>
            <a:r>
              <a:rPr lang="en-IN" sz="2600" dirty="0" err="1" smtClean="0"/>
              <a:t>VisualStudios</a:t>
            </a:r>
            <a:r>
              <a:rPr lang="en-IN" sz="2600" dirty="0"/>
              <a:t>			    </a:t>
            </a:r>
            <a:endParaRPr lang="en-IN" sz="2600" dirty="0" smtClean="0"/>
          </a:p>
          <a:p>
            <a:pPr marL="0" indent="0">
              <a:buNone/>
            </a:pPr>
            <a:r>
              <a:rPr lang="en-IN" sz="2600" dirty="0"/>
              <a:t> </a:t>
            </a:r>
            <a:r>
              <a:rPr lang="en-IN" sz="2600" dirty="0" smtClean="0"/>
              <a:t>                                        Libraries          :    </a:t>
            </a:r>
            <a:r>
              <a:rPr lang="en-IN" sz="2600" dirty="0" err="1" smtClean="0"/>
              <a:t>Sklearn</a:t>
            </a:r>
            <a:r>
              <a:rPr lang="en-IN" sz="2600" dirty="0"/>
              <a:t>, Pandas, Numpy, </a:t>
            </a:r>
            <a:r>
              <a:rPr lang="en-IN" sz="2600" dirty="0" err="1" smtClean="0"/>
              <a:t>matplotlib</a:t>
            </a:r>
            <a:r>
              <a:rPr lang="en-IN" sz="2600" dirty="0"/>
              <a:t>,</a:t>
            </a:r>
            <a:r>
              <a:rPr lang="en-IN" sz="2600" dirty="0" smtClean="0"/>
              <a:t> </a:t>
            </a:r>
            <a:r>
              <a:rPr lang="en-IN" sz="2600" dirty="0" err="1" smtClean="0"/>
              <a:t>OpenCV</a:t>
            </a:r>
            <a:r>
              <a:rPr lang="en-IN" sz="2600" dirty="0"/>
              <a:t>				</a:t>
            </a:r>
            <a:r>
              <a:rPr lang="en-IN" dirty="0"/>
              <a:t> </a:t>
            </a:r>
            <a:endParaRPr lang="en-IN" dirty="0" smtClean="0"/>
          </a:p>
          <a:p>
            <a:pPr marL="0" indent="0">
              <a:buNone/>
            </a:pPr>
            <a:r>
              <a:rPr lang="en-IN" dirty="0"/>
              <a:t>	</a:t>
            </a:r>
            <a:r>
              <a:rPr lang="en-IN" dirty="0" smtClean="0"/>
              <a:t>		     Frontend            : HTML, CSS, </a:t>
            </a:r>
            <a:r>
              <a:rPr lang="en-IN" dirty="0" err="1" smtClean="0"/>
              <a:t>Javascript</a:t>
            </a:r>
            <a:r>
              <a:rPr lang="en-IN" dirty="0"/>
              <a:t>	     </a:t>
            </a:r>
          </a:p>
          <a:p>
            <a:pPr marL="0" indent="0">
              <a:buNone/>
            </a:pPr>
            <a:r>
              <a:rPr lang="en-IN" dirty="0"/>
              <a:t>			</a:t>
            </a:r>
            <a:r>
              <a:rPr lang="en-IN" dirty="0" smtClean="0"/>
              <a:t>      </a:t>
            </a:r>
            <a:endParaRPr lang="en-IN" dirty="0"/>
          </a:p>
        </p:txBody>
      </p:sp>
    </p:spTree>
    <p:extLst>
      <p:ext uri="{BB962C8B-B14F-4D97-AF65-F5344CB8AC3E}">
        <p14:creationId xmlns:p14="http://schemas.microsoft.com/office/powerpoint/2010/main" val="3485346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IN" dirty="0"/>
          </a:p>
        </p:txBody>
      </p:sp>
      <p:sp>
        <p:nvSpPr>
          <p:cNvPr id="3" name="Content Placeholder 2"/>
          <p:cNvSpPr>
            <a:spLocks noGrp="1"/>
          </p:cNvSpPr>
          <p:nvPr>
            <p:ph idx="1"/>
          </p:nvPr>
        </p:nvSpPr>
        <p:spPr/>
        <p:txBody>
          <a:bodyPr/>
          <a:lstStyle/>
          <a:p>
            <a:pPr marL="0" indent="0">
              <a:buNone/>
            </a:pPr>
            <a:r>
              <a:rPr lang="en-US" sz="2400" b="1" dirty="0" smtClean="0"/>
              <a:t>Functional Requirements:</a:t>
            </a:r>
          </a:p>
          <a:p>
            <a:r>
              <a:rPr lang="en-US" sz="2400" dirty="0" smtClean="0"/>
              <a:t>User will give the input to the System</a:t>
            </a:r>
            <a:r>
              <a:rPr lang="en-US" sz="2400" b="1" dirty="0" smtClean="0"/>
              <a:t>.</a:t>
            </a:r>
          </a:p>
          <a:p>
            <a:r>
              <a:rPr lang="en-US" sz="2400" dirty="0" smtClean="0"/>
              <a:t>The System Will take the dataset </a:t>
            </a:r>
            <a:endParaRPr lang="en-IN" sz="2400" b="1" dirty="0" smtClean="0"/>
          </a:p>
          <a:p>
            <a:pPr marL="0" indent="0">
              <a:buNone/>
            </a:pPr>
            <a:r>
              <a:rPr lang="en-IN" sz="2400" b="1" dirty="0" smtClean="0"/>
              <a:t>Non-Functional </a:t>
            </a:r>
            <a:r>
              <a:rPr lang="en-IN" sz="2400" b="1" dirty="0"/>
              <a:t>Requirements</a:t>
            </a:r>
            <a:r>
              <a:rPr lang="en-IN" b="1" dirty="0"/>
              <a:t>:</a:t>
            </a:r>
          </a:p>
          <a:p>
            <a:r>
              <a:rPr lang="en-US" sz="2400" dirty="0" smtClean="0"/>
              <a:t>Portability</a:t>
            </a:r>
            <a:endParaRPr lang="en-IN" sz="2400" dirty="0"/>
          </a:p>
          <a:p>
            <a:r>
              <a:rPr lang="en-US" sz="2400" dirty="0" smtClean="0"/>
              <a:t>User-friendly model</a:t>
            </a:r>
          </a:p>
          <a:p>
            <a:r>
              <a:rPr lang="en-US" sz="2400" dirty="0" err="1" smtClean="0"/>
              <a:t>Maintability</a:t>
            </a:r>
            <a:endParaRPr lang="en-US" sz="2400" dirty="0" smtClean="0"/>
          </a:p>
          <a:p>
            <a:pPr marL="0" indent="0">
              <a:buNone/>
            </a:pPr>
            <a:endParaRPr lang="en-IN" dirty="0"/>
          </a:p>
        </p:txBody>
      </p:sp>
    </p:spTree>
    <p:extLst>
      <p:ext uri="{BB962C8B-B14F-4D97-AF65-F5344CB8AC3E}">
        <p14:creationId xmlns:p14="http://schemas.microsoft.com/office/powerpoint/2010/main" val="2590726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IN" dirty="0"/>
          </a:p>
        </p:txBody>
      </p:sp>
      <p:sp>
        <p:nvSpPr>
          <p:cNvPr id="3" name="Content Placeholder 2"/>
          <p:cNvSpPr>
            <a:spLocks noGrp="1"/>
          </p:cNvSpPr>
          <p:nvPr>
            <p:ph idx="1"/>
          </p:nvPr>
        </p:nvSpPr>
        <p:spPr/>
        <p:txBody>
          <a:bodyPr/>
          <a:lstStyle/>
          <a:p>
            <a:r>
              <a:rPr lang="en-US" dirty="0" smtClean="0"/>
              <a:t>Dataset:</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696" y="2005502"/>
            <a:ext cx="9555480" cy="3931863"/>
          </a:xfrm>
          <a:prstGeom prst="rect">
            <a:avLst/>
          </a:prstGeom>
        </p:spPr>
      </p:pic>
    </p:spTree>
    <p:extLst>
      <p:ext uri="{BB962C8B-B14F-4D97-AF65-F5344CB8AC3E}">
        <p14:creationId xmlns:p14="http://schemas.microsoft.com/office/powerpoint/2010/main" val="1877353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IN" dirty="0"/>
          </a:p>
        </p:txBody>
      </p:sp>
      <p:sp>
        <p:nvSpPr>
          <p:cNvPr id="3" name="Content Placeholder 2"/>
          <p:cNvSpPr>
            <a:spLocks noGrp="1"/>
          </p:cNvSpPr>
          <p:nvPr>
            <p:ph idx="1"/>
          </p:nvPr>
        </p:nvSpPr>
        <p:spPr>
          <a:xfrm>
            <a:off x="162889" y="1097279"/>
            <a:ext cx="11779135" cy="5394960"/>
          </a:xfrm>
          <a:solidFill>
            <a:schemeClr val="bg1"/>
          </a:solidFill>
        </p:spPr>
        <p:txBody>
          <a:bodyPr/>
          <a:lstStyle/>
          <a:p>
            <a:pPr marL="0" indent="0">
              <a:buNone/>
            </a:pPr>
            <a:r>
              <a:rPr lang="en-US" dirty="0" smtClean="0"/>
              <a:t>System Architecture:</a:t>
            </a:r>
          </a:p>
          <a:p>
            <a:pPr marL="0" indent="0">
              <a:buNone/>
            </a:pPr>
            <a:endParaRPr lang="en-IN" dirty="0"/>
          </a:p>
        </p:txBody>
      </p:sp>
      <p:sp>
        <p:nvSpPr>
          <p:cNvPr id="18"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Rectangle 22"/>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10"/>
          <p:cNvSpPr/>
          <p:nvPr/>
        </p:nvSpPr>
        <p:spPr>
          <a:xfrm>
            <a:off x="905256" y="2103120"/>
            <a:ext cx="1133856" cy="530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1005840" y="2196558"/>
            <a:ext cx="932688" cy="369332"/>
          </a:xfrm>
          <a:prstGeom prst="rect">
            <a:avLst/>
          </a:prstGeom>
          <a:noFill/>
        </p:spPr>
        <p:txBody>
          <a:bodyPr wrap="square" rtlCol="0">
            <a:spAutoFit/>
          </a:bodyPr>
          <a:lstStyle/>
          <a:p>
            <a:r>
              <a:rPr lang="en-US" dirty="0" smtClean="0"/>
              <a:t>Dataset</a:t>
            </a:r>
            <a:endParaRPr lang="en-IN" dirty="0"/>
          </a:p>
        </p:txBody>
      </p:sp>
      <p:cxnSp>
        <p:nvCxnSpPr>
          <p:cNvPr id="16" name="Straight Arrow Connector 15"/>
          <p:cNvCxnSpPr/>
          <p:nvPr/>
        </p:nvCxnSpPr>
        <p:spPr>
          <a:xfrm>
            <a:off x="2039112" y="2353792"/>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2781478" y="2103120"/>
            <a:ext cx="1470482" cy="530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p:cNvSpPr txBox="1"/>
          <p:nvPr/>
        </p:nvSpPr>
        <p:spPr>
          <a:xfrm>
            <a:off x="2770632" y="2103120"/>
            <a:ext cx="1481328" cy="369332"/>
          </a:xfrm>
          <a:prstGeom prst="rect">
            <a:avLst/>
          </a:prstGeom>
          <a:noFill/>
        </p:spPr>
        <p:txBody>
          <a:bodyPr wrap="square" rtlCol="0">
            <a:spAutoFit/>
          </a:bodyPr>
          <a:lstStyle/>
          <a:p>
            <a:r>
              <a:rPr lang="en-US" dirty="0" smtClean="0"/>
              <a:t>Preprocessing</a:t>
            </a:r>
            <a:endParaRPr lang="en-IN" dirty="0"/>
          </a:p>
        </p:txBody>
      </p:sp>
      <p:sp>
        <p:nvSpPr>
          <p:cNvPr id="56" name="Rectangle 55"/>
          <p:cNvSpPr/>
          <p:nvPr/>
        </p:nvSpPr>
        <p:spPr>
          <a:xfrm>
            <a:off x="8417052" y="1792895"/>
            <a:ext cx="1014984" cy="4335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a:off x="6903720" y="3176753"/>
            <a:ext cx="1627632" cy="777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p:cNvSpPr/>
          <p:nvPr/>
        </p:nvSpPr>
        <p:spPr>
          <a:xfrm>
            <a:off x="9390868" y="3222473"/>
            <a:ext cx="169164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p:cNvSpPr/>
          <p:nvPr/>
        </p:nvSpPr>
        <p:spPr>
          <a:xfrm>
            <a:off x="7946136" y="4846639"/>
            <a:ext cx="1956816" cy="7494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6" name="Straight Arrow Connector 65"/>
          <p:cNvCxnSpPr/>
          <p:nvPr/>
        </p:nvCxnSpPr>
        <p:spPr>
          <a:xfrm>
            <a:off x="3401568" y="2633472"/>
            <a:ext cx="0" cy="543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ctangle 71"/>
          <p:cNvSpPr/>
          <p:nvPr/>
        </p:nvSpPr>
        <p:spPr>
          <a:xfrm>
            <a:off x="2761488" y="3176753"/>
            <a:ext cx="1316736"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TextBox 74"/>
          <p:cNvSpPr txBox="1"/>
          <p:nvPr/>
        </p:nvSpPr>
        <p:spPr>
          <a:xfrm>
            <a:off x="2734056" y="3319272"/>
            <a:ext cx="1572768" cy="369332"/>
          </a:xfrm>
          <a:prstGeom prst="rect">
            <a:avLst/>
          </a:prstGeom>
          <a:noFill/>
        </p:spPr>
        <p:txBody>
          <a:bodyPr wrap="square" rtlCol="0">
            <a:spAutoFit/>
          </a:bodyPr>
          <a:lstStyle/>
          <a:p>
            <a:r>
              <a:rPr lang="en-US" dirty="0" smtClean="0"/>
              <a:t>Data splitting</a:t>
            </a:r>
            <a:endParaRPr lang="en-IN" dirty="0"/>
          </a:p>
        </p:txBody>
      </p:sp>
      <p:sp>
        <p:nvSpPr>
          <p:cNvPr id="84" name="TextBox 83"/>
          <p:cNvSpPr txBox="1"/>
          <p:nvPr/>
        </p:nvSpPr>
        <p:spPr>
          <a:xfrm flipH="1">
            <a:off x="8467343" y="1880426"/>
            <a:ext cx="832103" cy="369332"/>
          </a:xfrm>
          <a:prstGeom prst="rect">
            <a:avLst/>
          </a:prstGeom>
          <a:noFill/>
        </p:spPr>
        <p:txBody>
          <a:bodyPr wrap="square" rtlCol="0">
            <a:spAutoFit/>
          </a:bodyPr>
          <a:lstStyle/>
          <a:p>
            <a:r>
              <a:rPr lang="en-US" dirty="0" smtClean="0"/>
              <a:t>  User</a:t>
            </a:r>
            <a:endParaRPr lang="en-IN" dirty="0"/>
          </a:p>
        </p:txBody>
      </p:sp>
      <p:sp>
        <p:nvSpPr>
          <p:cNvPr id="85" name="TextBox 84"/>
          <p:cNvSpPr txBox="1"/>
          <p:nvPr/>
        </p:nvSpPr>
        <p:spPr>
          <a:xfrm>
            <a:off x="7004304" y="3319272"/>
            <a:ext cx="1527048" cy="646331"/>
          </a:xfrm>
          <a:prstGeom prst="rect">
            <a:avLst/>
          </a:prstGeom>
          <a:noFill/>
        </p:spPr>
        <p:txBody>
          <a:bodyPr wrap="square" rtlCol="0">
            <a:spAutoFit/>
          </a:bodyPr>
          <a:lstStyle/>
          <a:p>
            <a:r>
              <a:rPr lang="en-US" dirty="0" smtClean="0"/>
              <a:t>Parameter Values</a:t>
            </a:r>
            <a:endParaRPr lang="en-IN" dirty="0"/>
          </a:p>
        </p:txBody>
      </p:sp>
      <p:sp>
        <p:nvSpPr>
          <p:cNvPr id="86" name="TextBox 85"/>
          <p:cNvSpPr txBox="1"/>
          <p:nvPr/>
        </p:nvSpPr>
        <p:spPr>
          <a:xfrm>
            <a:off x="9491472" y="3267533"/>
            <a:ext cx="1554480" cy="646331"/>
          </a:xfrm>
          <a:prstGeom prst="rect">
            <a:avLst/>
          </a:prstGeom>
          <a:noFill/>
        </p:spPr>
        <p:txBody>
          <a:bodyPr wrap="square" rtlCol="0">
            <a:spAutoFit/>
          </a:bodyPr>
          <a:lstStyle/>
          <a:p>
            <a:r>
              <a:rPr lang="en-US" dirty="0" smtClean="0"/>
              <a:t>Mode of Delivery</a:t>
            </a:r>
            <a:endParaRPr lang="en-IN" dirty="0"/>
          </a:p>
        </p:txBody>
      </p:sp>
      <p:cxnSp>
        <p:nvCxnSpPr>
          <p:cNvPr id="88" name="Straight Arrow Connector 87"/>
          <p:cNvCxnSpPr/>
          <p:nvPr/>
        </p:nvCxnSpPr>
        <p:spPr>
          <a:xfrm flipH="1">
            <a:off x="7653528" y="2286333"/>
            <a:ext cx="1041544" cy="890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flipH="1" flipV="1">
            <a:off x="8923672" y="2246340"/>
            <a:ext cx="979280" cy="9761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a:off x="7767828" y="3965603"/>
            <a:ext cx="699516" cy="834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p:nvPr/>
        </p:nvCxnSpPr>
        <p:spPr>
          <a:xfrm flipV="1">
            <a:off x="9390868" y="3908273"/>
            <a:ext cx="393212" cy="926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8348472" y="5009339"/>
            <a:ext cx="1444732" cy="369332"/>
          </a:xfrm>
          <a:prstGeom prst="rect">
            <a:avLst/>
          </a:prstGeom>
          <a:noFill/>
        </p:spPr>
        <p:txBody>
          <a:bodyPr wrap="square" rtlCol="0">
            <a:spAutoFit/>
          </a:bodyPr>
          <a:lstStyle/>
          <a:p>
            <a:r>
              <a:rPr lang="en-US" dirty="0" smtClean="0"/>
              <a:t>Predictor </a:t>
            </a:r>
            <a:endParaRPr lang="en-IN" dirty="0"/>
          </a:p>
        </p:txBody>
      </p:sp>
      <p:sp>
        <p:nvSpPr>
          <p:cNvPr id="102" name="Rectangle 101"/>
          <p:cNvSpPr/>
          <p:nvPr/>
        </p:nvSpPr>
        <p:spPr>
          <a:xfrm>
            <a:off x="4736592" y="4835029"/>
            <a:ext cx="2048256" cy="777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TextBox 102"/>
          <p:cNvSpPr txBox="1"/>
          <p:nvPr/>
        </p:nvSpPr>
        <p:spPr>
          <a:xfrm>
            <a:off x="5166360" y="5017167"/>
            <a:ext cx="1975104" cy="369332"/>
          </a:xfrm>
          <a:prstGeom prst="rect">
            <a:avLst/>
          </a:prstGeom>
          <a:noFill/>
        </p:spPr>
        <p:txBody>
          <a:bodyPr wrap="square" rtlCol="0">
            <a:spAutoFit/>
          </a:bodyPr>
          <a:lstStyle/>
          <a:p>
            <a:r>
              <a:rPr lang="en-US" dirty="0" smtClean="0"/>
              <a:t>Classifier </a:t>
            </a:r>
            <a:endParaRPr lang="en-IN" dirty="0"/>
          </a:p>
        </p:txBody>
      </p:sp>
      <p:cxnSp>
        <p:nvCxnSpPr>
          <p:cNvPr id="105" name="Straight Arrow Connector 104"/>
          <p:cNvCxnSpPr/>
          <p:nvPr/>
        </p:nvCxnSpPr>
        <p:spPr>
          <a:xfrm>
            <a:off x="3401568" y="3908273"/>
            <a:ext cx="18288" cy="8918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Rectangle 105"/>
          <p:cNvSpPr/>
          <p:nvPr/>
        </p:nvSpPr>
        <p:spPr>
          <a:xfrm>
            <a:off x="2377480" y="4810064"/>
            <a:ext cx="1463040" cy="795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7" name="TextBox 106"/>
          <p:cNvSpPr txBox="1"/>
          <p:nvPr/>
        </p:nvSpPr>
        <p:spPr>
          <a:xfrm>
            <a:off x="2331720" y="5009809"/>
            <a:ext cx="1892808" cy="369332"/>
          </a:xfrm>
          <a:prstGeom prst="rect">
            <a:avLst/>
          </a:prstGeom>
          <a:noFill/>
        </p:spPr>
        <p:txBody>
          <a:bodyPr wrap="square" rtlCol="0">
            <a:spAutoFit/>
          </a:bodyPr>
          <a:lstStyle/>
          <a:p>
            <a:r>
              <a:rPr lang="en-US" dirty="0" smtClean="0"/>
              <a:t>Training model</a:t>
            </a:r>
            <a:endParaRPr lang="en-IN" dirty="0"/>
          </a:p>
        </p:txBody>
      </p:sp>
      <p:cxnSp>
        <p:nvCxnSpPr>
          <p:cNvPr id="112" name="Straight Arrow Connector 111"/>
          <p:cNvCxnSpPr/>
          <p:nvPr/>
        </p:nvCxnSpPr>
        <p:spPr>
          <a:xfrm>
            <a:off x="6830588" y="5249549"/>
            <a:ext cx="11155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p:cNvCxnSpPr>
            <a:endCxn id="102" idx="1"/>
          </p:cNvCxnSpPr>
          <p:nvPr/>
        </p:nvCxnSpPr>
        <p:spPr>
          <a:xfrm>
            <a:off x="3840520" y="5221383"/>
            <a:ext cx="896072" cy="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3386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A1A1-B61A-C2BE-13CC-DCBF15E7ED9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392ECDA-A153-65FD-13C9-AFD9436AB93F}"/>
              </a:ext>
            </a:extLst>
          </p:cNvPr>
          <p:cNvSpPr>
            <a:spLocks noGrp="1"/>
          </p:cNvSpPr>
          <p:nvPr>
            <p:ph idx="1"/>
          </p:nvPr>
        </p:nvSpPr>
        <p:spPr/>
        <p:txBody>
          <a:bodyPr>
            <a:normAutofit/>
          </a:bodyPr>
          <a:lstStyle/>
          <a:p>
            <a:pPr marL="0" indent="0">
              <a:lnSpc>
                <a:spcPct val="100000"/>
              </a:lnSpc>
              <a:buNone/>
            </a:pPr>
            <a:r>
              <a:rPr lang="en-US" sz="2400" dirty="0" smtClean="0"/>
              <a:t>                      Nowadays, the method of delivery is a crucial factor in ensuring the well-being of both mother and baby. Currently, the decision on the mode of delivery is usually made by the attending physician, but if the wrong method is chosen, it can lead to various short-term and long-term health problems for both the mother and baby. The number of cases where doctors unnecessarily suggest a cesarean delivery is on the rise, and human error can also play a role in choosing the incorrect mode of delivery. To mitigate these risks, We Proposed a machine learning-based decision-making model to predict the most appropriate mode of childbirth. To attain our objective five different machine learning algorithms </a:t>
            </a:r>
            <a:r>
              <a:rPr lang="en-US" sz="2400" dirty="0" err="1" smtClean="0"/>
              <a:t>XGBoost</a:t>
            </a:r>
            <a:r>
              <a:rPr lang="en-US" sz="2400" dirty="0" smtClean="0"/>
              <a:t>, KNN, Random Forest, SVM, and Logistic regression models has developed based on the 22 features which include age, amniotic fluid, height, and weight. Among all the algorithms </a:t>
            </a:r>
            <a:r>
              <a:rPr lang="en-US" sz="2400" dirty="0" err="1" smtClean="0"/>
              <a:t>XGBoost</a:t>
            </a:r>
            <a:r>
              <a:rPr lang="en-US" sz="2400" dirty="0" smtClean="0"/>
              <a:t> got the highest accuracy.</a:t>
            </a:r>
            <a:endParaRPr lang="en-US" sz="2400" b="1" dirty="0" smtClean="0"/>
          </a:p>
          <a:p>
            <a:pPr marL="0" indent="0">
              <a:buNone/>
            </a:pPr>
            <a:r>
              <a:rPr lang="en-US" sz="2400" b="1" dirty="0" smtClean="0"/>
              <a:t> Keywords</a:t>
            </a:r>
            <a:r>
              <a:rPr lang="en-US" sz="2400" dirty="0" smtClean="0"/>
              <a:t>-Machine Learning, mode of Delivery, </a:t>
            </a:r>
            <a:r>
              <a:rPr lang="en-US" sz="2400" dirty="0" err="1" smtClean="0"/>
              <a:t>XGBoost</a:t>
            </a:r>
            <a:r>
              <a:rPr lang="en-US" sz="2400" dirty="0" smtClean="0"/>
              <a:t>, KNN, Random Forest, SVM, Logistic Regression, Amniotic fluid.</a:t>
            </a:r>
            <a:endParaRPr lang="en-IN" sz="2400" dirty="0" smtClean="0"/>
          </a:p>
          <a:p>
            <a:endParaRPr lang="en-US" sz="2400" dirty="0"/>
          </a:p>
        </p:txBody>
      </p:sp>
    </p:spTree>
    <p:extLst>
      <p:ext uri="{BB962C8B-B14F-4D97-AF65-F5344CB8AC3E}">
        <p14:creationId xmlns:p14="http://schemas.microsoft.com/office/powerpoint/2010/main" val="1255885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Design</a:t>
            </a:r>
            <a:endParaRPr lang="en-IN" dirty="0"/>
          </a:p>
        </p:txBody>
      </p:sp>
      <p:sp>
        <p:nvSpPr>
          <p:cNvPr id="5" name="Content Placeholder 4"/>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a:t> </a:t>
            </a:r>
            <a:r>
              <a:rPr lang="en-US" dirty="0" smtClean="0"/>
              <a:t>                                                           Work Flow</a:t>
            </a:r>
            <a:endParaRPr lang="en-IN" dirty="0"/>
          </a:p>
        </p:txBody>
      </p:sp>
      <p:pic>
        <p:nvPicPr>
          <p:cNvPr id="6" name="Picture 5" descr="D:\mydownloads\Arch.PNG"/>
          <p:cNvPicPr/>
          <p:nvPr/>
        </p:nvPicPr>
        <p:blipFill>
          <a:blip r:embed="rId2">
            <a:extLst>
              <a:ext uri="{28A0092B-C50C-407E-A947-70E740481C1C}">
                <a14:useLocalDpi xmlns:a14="http://schemas.microsoft.com/office/drawing/2010/main" val="0"/>
              </a:ext>
            </a:extLst>
          </a:blip>
          <a:srcRect/>
          <a:stretch>
            <a:fillRect/>
          </a:stretch>
        </p:blipFill>
        <p:spPr bwMode="auto">
          <a:xfrm>
            <a:off x="1664208" y="1600200"/>
            <a:ext cx="9509760" cy="4059936"/>
          </a:xfrm>
          <a:prstGeom prst="rect">
            <a:avLst/>
          </a:prstGeom>
          <a:noFill/>
          <a:ln>
            <a:noFill/>
          </a:ln>
        </p:spPr>
      </p:pic>
    </p:spTree>
    <p:extLst>
      <p:ext uri="{BB962C8B-B14F-4D97-AF65-F5344CB8AC3E}">
        <p14:creationId xmlns:p14="http://schemas.microsoft.com/office/powerpoint/2010/main" val="2946993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p:txBody>
          <a:bodyPr>
            <a:normAutofit/>
          </a:bodyPr>
          <a:lstStyle/>
          <a:p>
            <a:pPr>
              <a:buFont typeface="Wingdings" panose="05000000000000000000" charset="0"/>
              <a:buChar char="Ø"/>
            </a:pPr>
            <a:r>
              <a:rPr lang="en-US" sz="2400" b="1" dirty="0">
                <a:solidFill>
                  <a:srgbClr val="292929"/>
                </a:solidFill>
                <a:sym typeface="+mn-ea"/>
              </a:rPr>
              <a:t>Libraries</a:t>
            </a:r>
            <a:r>
              <a:rPr lang="en-US" sz="2400" dirty="0">
                <a:solidFill>
                  <a:srgbClr val="292929"/>
                </a:solidFill>
                <a:sym typeface="+mn-ea"/>
              </a:rPr>
              <a:t>: These are frameworks in python to handle commonly required tasks. We implore any budding data scientists to familiarize themselves with these </a:t>
            </a:r>
            <a:r>
              <a:rPr lang="en-US" sz="2400" dirty="0" smtClean="0">
                <a:solidFill>
                  <a:srgbClr val="292929"/>
                </a:solidFill>
                <a:sym typeface="+mn-ea"/>
              </a:rPr>
              <a:t>libraries:</a:t>
            </a:r>
          </a:p>
          <a:p>
            <a:pPr>
              <a:buFont typeface="Arial" panose="020B0604020202020204" pitchFamily="34" charset="0"/>
              <a:buChar char="•"/>
            </a:pPr>
            <a:r>
              <a:rPr lang="en-US" sz="2400" b="1" dirty="0" err="1" smtClean="0">
                <a:sym typeface="+mn-ea"/>
              </a:rPr>
              <a:t>NumPy</a:t>
            </a:r>
            <a:r>
              <a:rPr lang="en-US" sz="2400" dirty="0" smtClean="0">
                <a:sym typeface="+mn-ea"/>
              </a:rPr>
              <a:t> </a:t>
            </a:r>
            <a:r>
              <a:rPr lang="en-US" sz="2400" dirty="0">
                <a:sym typeface="+mn-ea"/>
              </a:rPr>
              <a:t>:</a:t>
            </a:r>
            <a:endParaRPr lang="en-US" sz="2400" dirty="0"/>
          </a:p>
          <a:p>
            <a:pPr marL="0" indent="0">
              <a:buNone/>
            </a:pPr>
            <a:r>
              <a:rPr lang="en-US" sz="2400" dirty="0">
                <a:solidFill>
                  <a:srgbClr val="292929"/>
                </a:solidFill>
                <a:sym typeface="+mn-ea"/>
              </a:rPr>
              <a:t>	</a:t>
            </a:r>
            <a:r>
              <a:rPr lang="en-IN" sz="2400" dirty="0" err="1">
                <a:sym typeface="+mn-ea"/>
              </a:rPr>
              <a:t>NumPy</a:t>
            </a:r>
            <a:r>
              <a:rPr lang="en-IN" sz="2400" dirty="0">
                <a:sym typeface="+mn-ea"/>
              </a:rPr>
              <a:t>, which stands for Numerical Python, is a library consisting of multidimensional array objects and a collection of routines for processing those arrays. Using </a:t>
            </a:r>
            <a:r>
              <a:rPr lang="en-IN" sz="2400" dirty="0" err="1">
                <a:sym typeface="+mn-ea"/>
              </a:rPr>
              <a:t>NumPy</a:t>
            </a:r>
            <a:r>
              <a:rPr lang="en-IN" sz="2400" dirty="0">
                <a:sym typeface="+mn-ea"/>
              </a:rPr>
              <a:t>, mathematical and logical operations on arrays can be performed</a:t>
            </a:r>
            <a:r>
              <a:rPr lang="en-IN" sz="2400" dirty="0" smtClean="0">
                <a:sym typeface="+mn-ea"/>
              </a:rPr>
              <a:t>.</a:t>
            </a:r>
            <a:endParaRPr lang="en-IN" sz="2400" dirty="0">
              <a:sym typeface="+mn-ea"/>
            </a:endParaRPr>
          </a:p>
          <a:p>
            <a:pPr>
              <a:buFont typeface="Arial" panose="020B0604020202020204" pitchFamily="34" charset="0"/>
              <a:buChar char="•"/>
            </a:pPr>
            <a:r>
              <a:rPr lang="en-US" sz="2400" b="1" dirty="0" smtClean="0">
                <a:sym typeface="+mn-ea"/>
              </a:rPr>
              <a:t> </a:t>
            </a:r>
            <a:r>
              <a:rPr lang="en-US" sz="2400" b="1" dirty="0" err="1" smtClean="0">
                <a:sym typeface="+mn-ea"/>
              </a:rPr>
              <a:t>Scikit</a:t>
            </a:r>
            <a:r>
              <a:rPr lang="en-US" sz="2400" b="1" dirty="0" smtClean="0">
                <a:sym typeface="+mn-ea"/>
              </a:rPr>
              <a:t> </a:t>
            </a:r>
            <a:r>
              <a:rPr lang="en-US" sz="2400" b="1" dirty="0">
                <a:sym typeface="+mn-ea"/>
              </a:rPr>
              <a:t>Learn</a:t>
            </a:r>
            <a:r>
              <a:rPr lang="en-US" sz="2400" dirty="0">
                <a:sym typeface="+mn-ea"/>
              </a:rPr>
              <a:t>:</a:t>
            </a:r>
            <a:endParaRPr lang="en-US" sz="2400" dirty="0"/>
          </a:p>
          <a:p>
            <a:pPr marL="0" indent="0">
              <a:buNone/>
            </a:pPr>
            <a:r>
              <a:rPr lang="en-IN" sz="2400" dirty="0">
                <a:sym typeface="+mn-ea"/>
              </a:rPr>
              <a:t>	The </a:t>
            </a:r>
            <a:r>
              <a:rPr lang="en-IN" sz="2400" dirty="0" err="1">
                <a:sym typeface="+mn-ea"/>
              </a:rPr>
              <a:t>sklearn</a:t>
            </a:r>
            <a:r>
              <a:rPr lang="en-IN" sz="2400" dirty="0">
                <a:sym typeface="+mn-ea"/>
              </a:rPr>
              <a:t> library contains a lot of efficient tools for machine learning and statistical </a:t>
            </a:r>
            <a:r>
              <a:rPr lang="en-IN" sz="2400" dirty="0" err="1">
                <a:sym typeface="+mn-ea"/>
              </a:rPr>
              <a:t>modeling</a:t>
            </a:r>
            <a:r>
              <a:rPr lang="en-IN" sz="2400" dirty="0">
                <a:sym typeface="+mn-ea"/>
              </a:rPr>
              <a:t> including classification, regression, clustering and dimensionality reduction</a:t>
            </a:r>
            <a:r>
              <a:rPr lang="en-IN" sz="2400" dirty="0" smtClean="0">
                <a:sym typeface="+mn-ea"/>
              </a:rPr>
              <a:t>.</a:t>
            </a:r>
          </a:p>
          <a:p>
            <a:pPr algn="l">
              <a:buFont typeface="Arial" panose="020B0604020202020204" pitchFamily="34" charset="0"/>
              <a:buChar char="•"/>
            </a:pPr>
            <a:r>
              <a:rPr lang="en-IN" sz="2400" b="1" dirty="0" smtClean="0">
                <a:sym typeface="+mn-ea"/>
              </a:rPr>
              <a:t>Pandas</a:t>
            </a:r>
            <a:r>
              <a:rPr lang="en-IN" sz="2400" b="1" dirty="0">
                <a:sym typeface="+mn-ea"/>
              </a:rPr>
              <a:t>:</a:t>
            </a:r>
            <a:endParaRPr lang="en-IN" sz="2400" b="1" dirty="0"/>
          </a:p>
          <a:p>
            <a:pPr marL="0" indent="0">
              <a:buNone/>
            </a:pPr>
            <a:r>
              <a:rPr lang="en-IN" sz="2400" dirty="0">
                <a:sym typeface="+mn-ea"/>
              </a:rPr>
              <a:t>	Pandas is an open source Python package that is most widely used for data science/data analysis and machine learning tasks. It is built on top of another package named </a:t>
            </a:r>
            <a:r>
              <a:rPr lang="en-IN" sz="2400" dirty="0" err="1">
                <a:sym typeface="+mn-ea"/>
              </a:rPr>
              <a:t>Numpy</a:t>
            </a:r>
            <a:r>
              <a:rPr lang="en-IN" sz="2400" dirty="0">
                <a:sym typeface="+mn-ea"/>
              </a:rPr>
              <a:t>, which provides support for multi-dimensional arrays.</a:t>
            </a:r>
            <a:endParaRPr lang="en-IN" sz="2400" dirty="0"/>
          </a:p>
          <a:p>
            <a:pPr marL="0" indent="0">
              <a:buNone/>
            </a:pPr>
            <a:endParaRPr lang="en-IN" sz="2400" dirty="0"/>
          </a:p>
          <a:p>
            <a:pPr marL="0" indent="0">
              <a:buNone/>
            </a:pPr>
            <a:endParaRPr lang="en-IN" sz="2400" dirty="0"/>
          </a:p>
          <a:p>
            <a:endParaRPr lang="en-US" sz="2400" dirty="0"/>
          </a:p>
          <a:p>
            <a:pPr>
              <a:buFont typeface="Wingdings" panose="05000000000000000000" charset="0"/>
              <a:buChar char="Ø"/>
            </a:pPr>
            <a:endParaRPr lang="en-US" sz="2400" dirty="0">
              <a:solidFill>
                <a:srgbClr val="292929"/>
              </a:solidFill>
            </a:endParaRPr>
          </a:p>
        </p:txBody>
      </p:sp>
    </p:spTree>
    <p:extLst>
      <p:ext uri="{BB962C8B-B14F-4D97-AF65-F5344CB8AC3E}">
        <p14:creationId xmlns:p14="http://schemas.microsoft.com/office/powerpoint/2010/main" val="3112555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sz="2400" b="1" dirty="0" smtClean="0"/>
              <a:t>Importing the required modules:</a:t>
            </a:r>
          </a:p>
          <a:p>
            <a:pPr marL="0" indent="0">
              <a:buNone/>
            </a:pPr>
            <a:r>
              <a:rPr lang="en-US" sz="2400" dirty="0" smtClean="0"/>
              <a:t>import </a:t>
            </a:r>
            <a:r>
              <a:rPr lang="en-US" sz="2400" dirty="0"/>
              <a:t>pandas as </a:t>
            </a:r>
            <a:r>
              <a:rPr lang="en-US" sz="2400" dirty="0" err="1"/>
              <a:t>pd</a:t>
            </a:r>
            <a:endParaRPr lang="en-US" sz="2400" dirty="0"/>
          </a:p>
          <a:p>
            <a:pPr marL="0" indent="0">
              <a:buNone/>
            </a:pPr>
            <a:r>
              <a:rPr lang="en-US" sz="2400" dirty="0"/>
              <a:t>import numpy as </a:t>
            </a:r>
            <a:r>
              <a:rPr lang="en-US" sz="2400" dirty="0" smtClean="0"/>
              <a:t>np</a:t>
            </a:r>
            <a:endParaRPr lang="en-US" sz="2400" dirty="0"/>
          </a:p>
          <a:p>
            <a:pPr marL="0" indent="0">
              <a:buNone/>
            </a:pPr>
            <a:r>
              <a:rPr lang="en-US" sz="2400" dirty="0"/>
              <a:t>from sklearn.model_selection import </a:t>
            </a:r>
            <a:r>
              <a:rPr lang="en-US" sz="2400" dirty="0" err="1" smtClean="0"/>
              <a:t>train_test_split</a:t>
            </a:r>
            <a:endParaRPr lang="en-US" sz="2400" dirty="0"/>
          </a:p>
          <a:p>
            <a:pPr marL="0" indent="0">
              <a:buNone/>
            </a:pPr>
            <a:r>
              <a:rPr lang="en-US" sz="2400" dirty="0"/>
              <a:t>from sklearn.ensemble import RandomForestClassifier</a:t>
            </a:r>
          </a:p>
          <a:p>
            <a:pPr marL="0" indent="0">
              <a:buNone/>
            </a:pPr>
            <a:r>
              <a:rPr lang="en-US" sz="2400" dirty="0"/>
              <a:t>from sklearn.neighbors import </a:t>
            </a:r>
            <a:r>
              <a:rPr lang="en-US" sz="2400" dirty="0" smtClean="0"/>
              <a:t>KNeighborsClassifier</a:t>
            </a:r>
          </a:p>
          <a:p>
            <a:pPr marL="0" indent="0">
              <a:buNone/>
            </a:pPr>
            <a:r>
              <a:rPr lang="en-US" sz="2400" dirty="0"/>
              <a:t>import xgboost as </a:t>
            </a:r>
            <a:r>
              <a:rPr lang="en-US" sz="2400" dirty="0" err="1" smtClean="0"/>
              <a:t>xgb</a:t>
            </a:r>
            <a:endParaRPr lang="en-US" sz="2400" dirty="0" smtClean="0"/>
          </a:p>
          <a:p>
            <a:pPr marL="0" indent="0">
              <a:buNone/>
            </a:pPr>
            <a:r>
              <a:rPr lang="en-IN" sz="2600" dirty="0"/>
              <a:t>from </a:t>
            </a:r>
            <a:r>
              <a:rPr lang="en-IN" sz="2600" dirty="0" err="1"/>
              <a:t>sklearn.linear_model</a:t>
            </a:r>
            <a:r>
              <a:rPr lang="en-IN" sz="2600" dirty="0"/>
              <a:t> import </a:t>
            </a:r>
            <a:r>
              <a:rPr lang="en-IN" sz="2600" dirty="0" err="1"/>
              <a:t>LogisticRegression</a:t>
            </a:r>
            <a:endParaRPr lang="en-IN" sz="2600" dirty="0"/>
          </a:p>
          <a:p>
            <a:pPr marL="0" indent="0">
              <a:buNone/>
            </a:pPr>
            <a:r>
              <a:rPr lang="en-US" sz="2600" dirty="0"/>
              <a:t>from </a:t>
            </a:r>
            <a:r>
              <a:rPr lang="en-US" sz="2600" dirty="0" err="1"/>
              <a:t>sklearn.metrics</a:t>
            </a:r>
            <a:r>
              <a:rPr lang="en-US" sz="2600" dirty="0"/>
              <a:t> import accuracy_score,f1_score, </a:t>
            </a:r>
            <a:r>
              <a:rPr lang="en-US" sz="2600" dirty="0" err="1"/>
              <a:t>recall_score</a:t>
            </a:r>
            <a:r>
              <a:rPr lang="en-US" sz="2600" dirty="0"/>
              <a:t>, </a:t>
            </a:r>
            <a:r>
              <a:rPr lang="en-US" sz="2600" dirty="0" err="1" smtClean="0"/>
              <a:t>precision_score</a:t>
            </a:r>
            <a:endParaRPr lang="en-US" sz="2600" dirty="0"/>
          </a:p>
          <a:p>
            <a:pPr marL="0" indent="0">
              <a:buNone/>
            </a:pPr>
            <a:r>
              <a:rPr lang="en-US" sz="2400" dirty="0" smtClean="0"/>
              <a:t>from </a:t>
            </a:r>
            <a:r>
              <a:rPr lang="en-US" sz="2400" dirty="0"/>
              <a:t>sklearn import svm</a:t>
            </a:r>
          </a:p>
          <a:p>
            <a:pPr marL="0" indent="0">
              <a:buNone/>
            </a:pPr>
            <a:r>
              <a:rPr lang="en-US" sz="2400" dirty="0"/>
              <a:t>from sklearn.metrics import accuracy_score</a:t>
            </a:r>
          </a:p>
          <a:p>
            <a:pPr marL="0" indent="0">
              <a:buNone/>
            </a:pPr>
            <a:r>
              <a:rPr lang="en-US" sz="2400" dirty="0"/>
              <a:t>import matplotlib.pyplot as </a:t>
            </a:r>
            <a:r>
              <a:rPr lang="en-US" sz="2400" dirty="0" err="1" smtClean="0"/>
              <a:t>plt</a:t>
            </a:r>
            <a:endParaRPr lang="en-US" sz="2400" dirty="0" smtClean="0"/>
          </a:p>
          <a:p>
            <a:pPr marL="0" indent="0">
              <a:buNone/>
            </a:pPr>
            <a:endParaRPr lang="en-US" sz="2400" dirty="0" smtClean="0"/>
          </a:p>
          <a:p>
            <a:pPr marL="0" indent="0">
              <a:buNone/>
            </a:pPr>
            <a:endParaRPr lang="en-US" sz="2400" dirty="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458474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a:xfrm>
            <a:off x="206430" y="1078991"/>
            <a:ext cx="11779135" cy="5394960"/>
          </a:xfrm>
        </p:spPr>
        <p:txBody>
          <a:bodyPr>
            <a:normAutofit/>
          </a:bodyPr>
          <a:lstStyle/>
          <a:p>
            <a:pPr marL="0" indent="0">
              <a:buNone/>
            </a:pPr>
            <a:r>
              <a:rPr lang="en-US" sz="2400" b="1" dirty="0" smtClean="0"/>
              <a:t>#</a:t>
            </a:r>
            <a:r>
              <a:rPr lang="en-US" sz="2400" b="1" dirty="0"/>
              <a:t>Preprocess the data</a:t>
            </a:r>
          </a:p>
          <a:p>
            <a:pPr marL="0" indent="0">
              <a:buNone/>
            </a:pPr>
            <a:r>
              <a:rPr lang="en-IN" sz="2400" dirty="0"/>
              <a:t>from </a:t>
            </a:r>
            <a:r>
              <a:rPr lang="en-IN" sz="2400" dirty="0" err="1"/>
              <a:t>sklearn.preprocessing</a:t>
            </a:r>
            <a:r>
              <a:rPr lang="en-IN" sz="2400" dirty="0"/>
              <a:t> import </a:t>
            </a:r>
            <a:r>
              <a:rPr lang="en-IN" sz="2400" dirty="0" err="1" smtClean="0"/>
              <a:t>LabelEncoder</a:t>
            </a:r>
            <a:endParaRPr lang="en-IN" sz="2400" dirty="0" smtClean="0"/>
          </a:p>
          <a:p>
            <a:pPr marL="0" indent="0">
              <a:buNone/>
            </a:pPr>
            <a:r>
              <a:rPr lang="en-IN" sz="2400" dirty="0" err="1"/>
              <a:t>df</a:t>
            </a:r>
            <a:r>
              <a:rPr lang="en-IN" sz="2400" dirty="0"/>
              <a:t>=</a:t>
            </a:r>
            <a:r>
              <a:rPr lang="en-IN" sz="2400" dirty="0" err="1"/>
              <a:t>pd.read_csv</a:t>
            </a:r>
            <a:r>
              <a:rPr lang="en-IN" sz="2400" dirty="0"/>
              <a:t>('/content/drive/</a:t>
            </a:r>
            <a:r>
              <a:rPr lang="en-IN" sz="2400" dirty="0" err="1"/>
              <a:t>MyDrive</a:t>
            </a:r>
            <a:r>
              <a:rPr lang="en-IN" sz="2400" dirty="0"/>
              <a:t>/</a:t>
            </a:r>
            <a:r>
              <a:rPr lang="en-IN" sz="2400" dirty="0" err="1"/>
              <a:t>Colab</a:t>
            </a:r>
            <a:r>
              <a:rPr lang="en-IN" sz="2400" dirty="0"/>
              <a:t> Notebooks/</a:t>
            </a:r>
            <a:r>
              <a:rPr lang="en-IN" sz="2400" dirty="0" err="1"/>
              <a:t>child_birth_classification</a:t>
            </a:r>
            <a:r>
              <a:rPr lang="en-IN" sz="2400" dirty="0"/>
              <a:t>/</a:t>
            </a:r>
            <a:r>
              <a:rPr lang="en-IN" sz="2400" dirty="0" err="1"/>
              <a:t>new_folder</a:t>
            </a:r>
            <a:r>
              <a:rPr lang="en-IN" sz="2400" dirty="0"/>
              <a:t>/childbirth2.csv')</a:t>
            </a:r>
          </a:p>
          <a:p>
            <a:pPr marL="0" indent="0">
              <a:buNone/>
            </a:pPr>
            <a:r>
              <a:rPr lang="en-IN" sz="2400" dirty="0"/>
              <a:t>df.info</a:t>
            </a:r>
            <a:r>
              <a:rPr lang="en-IN" sz="2400" dirty="0" smtClean="0"/>
              <a:t>()</a:t>
            </a:r>
            <a:endParaRPr lang="en-IN" sz="2400" dirty="0"/>
          </a:p>
          <a:p>
            <a:pPr marL="0" indent="0">
              <a:buNone/>
            </a:pPr>
            <a:r>
              <a:rPr lang="en-IN" sz="2400" dirty="0" err="1" smtClean="0"/>
              <a:t>df</a:t>
            </a:r>
            <a:r>
              <a:rPr lang="en-IN" sz="2400" dirty="0" smtClean="0"/>
              <a:t>=</a:t>
            </a:r>
            <a:r>
              <a:rPr lang="en-IN" sz="2400" dirty="0" err="1" smtClean="0"/>
              <a:t>df.drop</a:t>
            </a:r>
            <a:r>
              <a:rPr lang="en-IN" sz="2400" dirty="0"/>
              <a:t>(['TYPE OF BIRTH    '],axis=1</a:t>
            </a:r>
            <a:r>
              <a:rPr lang="en-IN" sz="2400" dirty="0" smtClean="0"/>
              <a:t>)</a:t>
            </a:r>
          </a:p>
          <a:p>
            <a:pPr marL="0" indent="0">
              <a:buNone/>
            </a:pPr>
            <a:r>
              <a:rPr lang="en-US" sz="2400" dirty="0"/>
              <a:t>L=</a:t>
            </a:r>
            <a:r>
              <a:rPr lang="en-US" sz="2400" dirty="0" err="1"/>
              <a:t>LabelEncoder</a:t>
            </a:r>
            <a:r>
              <a:rPr lang="en-US" sz="2400" dirty="0"/>
              <a:t>()</a:t>
            </a:r>
          </a:p>
          <a:p>
            <a:pPr marL="0" indent="0">
              <a:buNone/>
            </a:pPr>
            <a:r>
              <a:rPr lang="en-US" sz="2400" dirty="0"/>
              <a:t>Y = </a:t>
            </a:r>
            <a:r>
              <a:rPr lang="en-US" sz="2400" dirty="0" err="1"/>
              <a:t>L.fit_transform</a:t>
            </a:r>
            <a:r>
              <a:rPr lang="en-US" sz="2400" dirty="0"/>
              <a:t>(df_final_col3['TYPE OF BIRTH    '])</a:t>
            </a:r>
            <a:endParaRPr lang="en-IN" sz="2400" dirty="0"/>
          </a:p>
          <a:p>
            <a:pPr marL="0" indent="0">
              <a:buNone/>
            </a:pPr>
            <a:r>
              <a:rPr lang="en-IN" sz="2400" dirty="0"/>
              <a:t>X = </a:t>
            </a:r>
            <a:r>
              <a:rPr lang="en-IN" sz="2400" dirty="0" err="1"/>
              <a:t>encoder.transform</a:t>
            </a:r>
            <a:r>
              <a:rPr lang="en-IN" sz="2400" dirty="0"/>
              <a:t>(df2)</a:t>
            </a:r>
          </a:p>
          <a:p>
            <a:pPr marL="0" indent="0">
              <a:buNone/>
            </a:pPr>
            <a:r>
              <a:rPr lang="en-IN" sz="2400" dirty="0"/>
              <a:t>Y= </a:t>
            </a:r>
            <a:r>
              <a:rPr lang="en-IN" sz="2400" dirty="0" err="1"/>
              <a:t>decoder.transform</a:t>
            </a:r>
            <a:r>
              <a:rPr lang="en-IN" sz="2400" dirty="0"/>
              <a:t>(</a:t>
            </a:r>
            <a:r>
              <a:rPr lang="en-IN" sz="2400" dirty="0" err="1"/>
              <a:t>df</a:t>
            </a:r>
            <a:r>
              <a:rPr lang="en-IN" sz="2400" dirty="0"/>
              <a:t>['TYPE OF BIRTH    </a:t>
            </a:r>
            <a:r>
              <a:rPr lang="en-IN" sz="2400" dirty="0" smtClean="0"/>
              <a:t>'])</a:t>
            </a:r>
            <a:endParaRPr lang="en-IN" dirty="0"/>
          </a:p>
          <a:p>
            <a:pPr marL="0" indent="0">
              <a:buNone/>
            </a:pPr>
            <a:r>
              <a:rPr lang="en-IN" sz="2400" dirty="0" err="1"/>
              <a:t>x_train,x_test,y_train,y_test</a:t>
            </a:r>
            <a:r>
              <a:rPr lang="en-IN" sz="2400" dirty="0"/>
              <a:t>=</a:t>
            </a:r>
            <a:r>
              <a:rPr lang="en-IN" sz="2400" dirty="0" err="1"/>
              <a:t>train_test_split</a:t>
            </a:r>
            <a:r>
              <a:rPr lang="en-IN" sz="2400" dirty="0"/>
              <a:t>(</a:t>
            </a:r>
            <a:r>
              <a:rPr lang="en-IN" sz="2400" dirty="0" err="1"/>
              <a:t>X,Y,test_size</a:t>
            </a:r>
            <a:r>
              <a:rPr lang="en-IN" sz="2400" dirty="0"/>
              <a:t>=0.2,random_state=0)</a:t>
            </a:r>
          </a:p>
          <a:p>
            <a:pPr marL="0" indent="0">
              <a:buNone/>
            </a:pPr>
            <a:endParaRPr lang="en-IN" sz="2400" dirty="0">
              <a:solidFill>
                <a:srgbClr val="D4D4D4"/>
              </a:solidFill>
              <a:latin typeface="Consolas" panose="020B0609020204030204" pitchFamily="49" charset="0"/>
            </a:endParaRPr>
          </a:p>
          <a:p>
            <a:pPr marL="0" indent="0">
              <a:buNone/>
            </a:pPr>
            <a:endParaRPr lang="en-US" sz="2400" dirty="0" smtClean="0"/>
          </a:p>
          <a:p>
            <a:pPr marL="0" indent="0">
              <a:buNone/>
            </a:pPr>
            <a:endParaRPr lang="en-IN" sz="2400" dirty="0"/>
          </a:p>
        </p:txBody>
      </p:sp>
    </p:spTree>
    <p:extLst>
      <p:ext uri="{BB962C8B-B14F-4D97-AF65-F5344CB8AC3E}">
        <p14:creationId xmlns:p14="http://schemas.microsoft.com/office/powerpoint/2010/main" val="3646282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smtClean="0"/>
              <a:t>Implementation</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040" y="1636776"/>
            <a:ext cx="7598664" cy="4334256"/>
          </a:xfrm>
        </p:spPr>
      </p:pic>
    </p:spTree>
    <p:extLst>
      <p:ext uri="{BB962C8B-B14F-4D97-AF65-F5344CB8AC3E}">
        <p14:creationId xmlns:p14="http://schemas.microsoft.com/office/powerpoint/2010/main" val="2628524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5" name="Content Placeholder 4"/>
          <p:cNvSpPr>
            <a:spLocks noGrp="1"/>
          </p:cNvSpPr>
          <p:nvPr>
            <p:ph idx="1"/>
          </p:nvPr>
        </p:nvSpPr>
        <p:spPr/>
        <p:txBody>
          <a:bodyPr/>
          <a:lstStyle/>
          <a:p>
            <a:r>
              <a:rPr lang="en-US" dirty="0" smtClean="0"/>
              <a:t>Checking the null values</a:t>
            </a:r>
          </a:p>
          <a:p>
            <a:pPr marL="0" indent="0">
              <a:buNone/>
            </a:pPr>
            <a:r>
              <a:rPr lang="en-IN" dirty="0" err="1"/>
              <a:t>df.isna</a:t>
            </a:r>
            <a:r>
              <a:rPr lang="en-IN" dirty="0"/>
              <a:t>().sum</a:t>
            </a:r>
            <a:r>
              <a:rPr lang="en-IN" dirty="0" smtClean="0"/>
              <a:t>()</a:t>
            </a:r>
          </a:p>
          <a:p>
            <a:pPr marL="0" indent="0">
              <a:buNone/>
            </a:pPr>
            <a:endParaRPr lang="en-IN" dirty="0"/>
          </a:p>
          <a:p>
            <a:pPr marL="0" indent="0">
              <a:buNone/>
            </a:pP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840" y="2377440"/>
            <a:ext cx="6684264" cy="3913632"/>
          </a:xfrm>
          <a:prstGeom prst="rect">
            <a:avLst/>
          </a:prstGeom>
        </p:spPr>
      </p:pic>
    </p:spTree>
    <p:extLst>
      <p:ext uri="{BB962C8B-B14F-4D97-AF65-F5344CB8AC3E}">
        <p14:creationId xmlns:p14="http://schemas.microsoft.com/office/powerpoint/2010/main" val="41843719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p:txBody>
          <a:bodyPr>
            <a:normAutofit fontScale="92500" lnSpcReduction="20000"/>
          </a:bodyPr>
          <a:lstStyle/>
          <a:p>
            <a:r>
              <a:rPr lang="en-IN" sz="2400" dirty="0"/>
              <a:t>#</a:t>
            </a:r>
            <a:r>
              <a:rPr lang="en-IN" sz="2400" dirty="0" smtClean="0"/>
              <a:t>Training the Logistic Regression, </a:t>
            </a:r>
            <a:r>
              <a:rPr lang="en-IN" sz="2400" dirty="0"/>
              <a:t>Random </a:t>
            </a:r>
            <a:r>
              <a:rPr lang="en-IN" sz="2400" dirty="0" smtClean="0"/>
              <a:t>Forest, SVM, </a:t>
            </a:r>
            <a:r>
              <a:rPr lang="en-IN" sz="2400" dirty="0" err="1" smtClean="0"/>
              <a:t>XGBoost</a:t>
            </a:r>
            <a:r>
              <a:rPr lang="en-IN" sz="2400" dirty="0" smtClean="0"/>
              <a:t>, and </a:t>
            </a:r>
            <a:r>
              <a:rPr lang="en-IN" sz="2400" dirty="0"/>
              <a:t>KNN models on the training </a:t>
            </a:r>
            <a:r>
              <a:rPr lang="en-IN" sz="2400" dirty="0" smtClean="0"/>
              <a:t>data:</a:t>
            </a:r>
          </a:p>
          <a:p>
            <a:pPr marL="0" indent="0">
              <a:buNone/>
            </a:pPr>
            <a:r>
              <a:rPr lang="en-IN" sz="2600" dirty="0"/>
              <a:t>models = [</a:t>
            </a:r>
            <a:r>
              <a:rPr lang="en-IN" sz="2600" dirty="0" err="1"/>
              <a:t>LogisticRegression</a:t>
            </a:r>
            <a:r>
              <a:rPr lang="en-IN" sz="2600" dirty="0"/>
              <a:t>(),</a:t>
            </a:r>
            <a:r>
              <a:rPr lang="en-IN" sz="2600" dirty="0" err="1"/>
              <a:t>XGBClassifier</a:t>
            </a:r>
            <a:r>
              <a:rPr lang="en-IN" sz="2600" dirty="0"/>
              <a:t>(), </a:t>
            </a:r>
            <a:r>
              <a:rPr lang="en-IN" sz="2600" dirty="0" err="1"/>
              <a:t>KNeighborsClassifier</a:t>
            </a:r>
            <a:r>
              <a:rPr lang="en-IN" sz="2600" dirty="0"/>
              <a:t>(),</a:t>
            </a:r>
            <a:r>
              <a:rPr lang="en-IN" sz="2600" dirty="0" err="1" smtClean="0"/>
              <a:t>RandomForestClassi</a:t>
            </a:r>
            <a:endParaRPr lang="en-IN" sz="2600" dirty="0" smtClean="0"/>
          </a:p>
          <a:p>
            <a:pPr marL="0" indent="0">
              <a:buNone/>
            </a:pPr>
            <a:r>
              <a:rPr lang="en-IN" sz="2600" dirty="0" err="1" smtClean="0"/>
              <a:t>fier</a:t>
            </a:r>
            <a:r>
              <a:rPr lang="en-IN" sz="2600" dirty="0"/>
              <a:t>(),SVC()]</a:t>
            </a:r>
          </a:p>
          <a:p>
            <a:pPr marL="0" indent="0">
              <a:buNone/>
            </a:pPr>
            <a:r>
              <a:rPr lang="en-IN" sz="2400" dirty="0" smtClean="0"/>
              <a:t>for</a:t>
            </a:r>
            <a:r>
              <a:rPr lang="en-IN" sz="2400" dirty="0"/>
              <a:t> model in models:</a:t>
            </a:r>
          </a:p>
          <a:p>
            <a:pPr marL="0" indent="0">
              <a:buNone/>
            </a:pPr>
            <a:r>
              <a:rPr lang="en-IN" sz="2400" dirty="0"/>
              <a:t>  name = type(model).__name__</a:t>
            </a:r>
          </a:p>
          <a:p>
            <a:pPr marL="0" indent="0">
              <a:buNone/>
            </a:pPr>
            <a:r>
              <a:rPr lang="en-IN" sz="2400" dirty="0"/>
              <a:t>  </a:t>
            </a:r>
            <a:r>
              <a:rPr lang="en-IN" sz="2400" dirty="0" err="1"/>
              <a:t>Name.append</a:t>
            </a:r>
            <a:r>
              <a:rPr lang="en-IN" sz="2400" dirty="0"/>
              <a:t>(name)</a:t>
            </a:r>
          </a:p>
          <a:p>
            <a:pPr marL="0" indent="0">
              <a:buNone/>
            </a:pPr>
            <a:r>
              <a:rPr lang="en-IN" sz="2400" dirty="0"/>
              <a:t>  model = </a:t>
            </a:r>
            <a:r>
              <a:rPr lang="en-IN" sz="2400" dirty="0" err="1"/>
              <a:t>OneVsRestClassifier</a:t>
            </a:r>
            <a:r>
              <a:rPr lang="en-IN" sz="2400" dirty="0"/>
              <a:t>(model)</a:t>
            </a:r>
          </a:p>
          <a:p>
            <a:pPr marL="0" indent="0">
              <a:buNone/>
            </a:pPr>
            <a:r>
              <a:rPr lang="en-IN" sz="2400" dirty="0"/>
              <a:t>  begin = </a:t>
            </a:r>
            <a:r>
              <a:rPr lang="en-IN" sz="2400" dirty="0" err="1"/>
              <a:t>time.time</a:t>
            </a:r>
            <a:r>
              <a:rPr lang="en-IN" sz="2400" dirty="0"/>
              <a:t>()</a:t>
            </a:r>
          </a:p>
          <a:p>
            <a:pPr marL="0" indent="0">
              <a:buNone/>
            </a:pPr>
            <a:r>
              <a:rPr lang="en-IN" sz="2400" dirty="0"/>
              <a:t>  </a:t>
            </a:r>
            <a:r>
              <a:rPr lang="en-IN" sz="2400" dirty="0" err="1"/>
              <a:t>model.fit</a:t>
            </a:r>
            <a:r>
              <a:rPr lang="en-IN" sz="2400" dirty="0"/>
              <a:t>(</a:t>
            </a:r>
            <a:r>
              <a:rPr lang="en-IN" sz="2400" dirty="0" err="1"/>
              <a:t>x_train,y_train</a:t>
            </a:r>
            <a:r>
              <a:rPr lang="en-IN" sz="2400" dirty="0"/>
              <a:t>)</a:t>
            </a:r>
          </a:p>
          <a:p>
            <a:pPr marL="0" indent="0">
              <a:buNone/>
            </a:pPr>
            <a:r>
              <a:rPr lang="en-IN" sz="2400" dirty="0"/>
              <a:t>  prediction = </a:t>
            </a:r>
            <a:r>
              <a:rPr lang="en-IN" sz="2400" dirty="0" err="1"/>
              <a:t>model.predict</a:t>
            </a:r>
            <a:r>
              <a:rPr lang="en-IN" sz="2400" dirty="0"/>
              <a:t>(</a:t>
            </a:r>
            <a:r>
              <a:rPr lang="en-IN" sz="2400" dirty="0" err="1"/>
              <a:t>x_test</a:t>
            </a:r>
            <a:r>
              <a:rPr lang="en-IN" sz="2400" dirty="0" smtClean="0"/>
              <a:t>)</a:t>
            </a:r>
            <a:endParaRPr lang="en-IN" sz="2400" dirty="0"/>
          </a:p>
          <a:p>
            <a:pPr marL="0" indent="0">
              <a:buNone/>
            </a:pPr>
            <a:r>
              <a:rPr lang="en-IN" sz="2400" dirty="0"/>
              <a:t>  </a:t>
            </a:r>
            <a:r>
              <a:rPr lang="en-IN" sz="2400" dirty="0" err="1"/>
              <a:t>Accuracy.append</a:t>
            </a:r>
            <a:r>
              <a:rPr lang="en-IN" sz="2400" dirty="0"/>
              <a:t>(</a:t>
            </a:r>
            <a:r>
              <a:rPr lang="en-IN" sz="2400" dirty="0" err="1"/>
              <a:t>accuracy_score</a:t>
            </a:r>
            <a:r>
              <a:rPr lang="en-IN" sz="2400" dirty="0"/>
              <a:t>(</a:t>
            </a:r>
            <a:r>
              <a:rPr lang="en-IN" sz="2400" dirty="0" err="1"/>
              <a:t>prediction,y_test</a:t>
            </a:r>
            <a:r>
              <a:rPr lang="en-IN" sz="2400" dirty="0"/>
              <a:t>))</a:t>
            </a:r>
          </a:p>
          <a:p>
            <a:pPr marL="0" indent="0">
              <a:buNone/>
            </a:pPr>
            <a:r>
              <a:rPr lang="en-IN" sz="2400" dirty="0"/>
              <a:t>  </a:t>
            </a:r>
            <a:r>
              <a:rPr lang="en-IN" sz="2400" dirty="0" err="1"/>
              <a:t>Precision.append</a:t>
            </a:r>
            <a:r>
              <a:rPr lang="en-IN" sz="2400" dirty="0"/>
              <a:t>(</a:t>
            </a:r>
            <a:r>
              <a:rPr lang="en-IN" sz="2400" dirty="0" err="1"/>
              <a:t>precision_score</a:t>
            </a:r>
            <a:r>
              <a:rPr lang="en-IN" sz="2400" dirty="0"/>
              <a:t>(</a:t>
            </a:r>
            <a:r>
              <a:rPr lang="en-IN" sz="2400" dirty="0" err="1"/>
              <a:t>prediction,y_test,average</a:t>
            </a:r>
            <a:r>
              <a:rPr lang="en-IN" sz="2400" dirty="0"/>
              <a:t> = 'macro'))</a:t>
            </a:r>
          </a:p>
          <a:p>
            <a:pPr marL="0" indent="0">
              <a:buNone/>
            </a:pPr>
            <a:r>
              <a:rPr lang="en-IN" sz="2400" dirty="0"/>
              <a:t>  </a:t>
            </a:r>
            <a:endParaRPr lang="en-US" sz="2400" dirty="0" smtClean="0"/>
          </a:p>
          <a:p>
            <a:pPr marL="0" indent="0">
              <a:buNone/>
            </a:pPr>
            <a:endParaRPr lang="en-IN" sz="2400" dirty="0" smtClean="0"/>
          </a:p>
        </p:txBody>
      </p:sp>
    </p:spTree>
    <p:extLst>
      <p:ext uri="{BB962C8B-B14F-4D97-AF65-F5344CB8AC3E}">
        <p14:creationId xmlns:p14="http://schemas.microsoft.com/office/powerpoint/2010/main" val="1577948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a:xfrm>
            <a:off x="206430" y="1124711"/>
            <a:ext cx="11779135" cy="5394960"/>
          </a:xfrm>
        </p:spPr>
        <p:txBody>
          <a:bodyPr>
            <a:normAutofit/>
          </a:bodyPr>
          <a:lstStyle/>
          <a:p>
            <a:pPr marL="0" indent="0">
              <a:buNone/>
            </a:pPr>
            <a:r>
              <a:rPr lang="en-IN" sz="2400" dirty="0" smtClean="0"/>
              <a:t>  </a:t>
            </a:r>
            <a:r>
              <a:rPr lang="en-IN" sz="2400" dirty="0" err="1" smtClean="0"/>
              <a:t>Recall.append</a:t>
            </a:r>
            <a:r>
              <a:rPr lang="en-IN" sz="2400" dirty="0" smtClean="0"/>
              <a:t>(</a:t>
            </a:r>
            <a:r>
              <a:rPr lang="en-IN" sz="2400" dirty="0" err="1" smtClean="0"/>
              <a:t>recall_score</a:t>
            </a:r>
            <a:r>
              <a:rPr lang="en-IN" sz="2400" dirty="0" smtClean="0"/>
              <a:t>(</a:t>
            </a:r>
            <a:r>
              <a:rPr lang="en-IN" sz="2400" dirty="0" err="1" smtClean="0"/>
              <a:t>prediction,y_test,average</a:t>
            </a:r>
            <a:r>
              <a:rPr lang="en-IN" sz="2400" dirty="0"/>
              <a:t> = 'macro'))</a:t>
            </a:r>
          </a:p>
          <a:p>
            <a:pPr marL="0" indent="0">
              <a:buNone/>
            </a:pPr>
            <a:r>
              <a:rPr lang="en-IN" sz="2400" dirty="0"/>
              <a:t>  F1_Score.append(f1_score(</a:t>
            </a:r>
            <a:r>
              <a:rPr lang="en-IN" sz="2400" dirty="0" err="1"/>
              <a:t>prediction,y_test,average</a:t>
            </a:r>
            <a:r>
              <a:rPr lang="en-IN" sz="2400" dirty="0"/>
              <a:t> = 'macro</a:t>
            </a:r>
            <a:r>
              <a:rPr lang="en-IN" sz="2400" dirty="0" smtClean="0"/>
              <a:t>'))</a:t>
            </a:r>
            <a:endParaRPr lang="en-IN" sz="2400" dirty="0"/>
          </a:p>
          <a:p>
            <a:pPr marL="0" indent="0">
              <a:buNone/>
            </a:pPr>
            <a:r>
              <a:rPr lang="en-IN" sz="2400" dirty="0"/>
              <a:t>  print(name + ' Successfully Trained</a:t>
            </a:r>
            <a:r>
              <a:rPr lang="en-IN" sz="2400" dirty="0" smtClean="0"/>
              <a:t>')</a:t>
            </a:r>
          </a:p>
          <a:p>
            <a:pPr marL="0" indent="0">
              <a:buNone/>
            </a:pPr>
            <a:r>
              <a:rPr lang="en-IN" sz="2400" dirty="0" smtClean="0"/>
              <a:t>  </a:t>
            </a:r>
            <a:r>
              <a:rPr lang="en-IN" sz="2400" dirty="0" err="1" smtClean="0"/>
              <a:t>Dict</a:t>
            </a:r>
            <a:r>
              <a:rPr lang="en-IN" sz="2400" dirty="0"/>
              <a:t> = {'Name':Name,'Accuracy':Accuracy,'Precision_score':Precision,'Recall_score':Recall,</a:t>
            </a:r>
          </a:p>
          <a:p>
            <a:pPr marL="0" indent="0">
              <a:buNone/>
            </a:pPr>
            <a:r>
              <a:rPr lang="en-IN" sz="2400" dirty="0"/>
              <a:t>       </a:t>
            </a:r>
            <a:r>
              <a:rPr lang="en-IN" sz="2400" dirty="0" smtClean="0"/>
              <a:t>       </a:t>
            </a:r>
            <a:r>
              <a:rPr lang="en-IN" sz="2400" dirty="0"/>
              <a:t> 'F1_score':F1_Score}</a:t>
            </a:r>
          </a:p>
          <a:p>
            <a:pPr marL="0" indent="0">
              <a:buNone/>
            </a:pPr>
            <a:r>
              <a:rPr lang="en-IN" sz="2400" dirty="0" smtClean="0"/>
              <a:t>  </a:t>
            </a:r>
            <a:r>
              <a:rPr lang="en-IN" sz="2400" dirty="0" err="1" smtClean="0"/>
              <a:t>model_df</a:t>
            </a:r>
            <a:r>
              <a:rPr lang="en-IN" sz="2400" dirty="0"/>
              <a:t> = </a:t>
            </a:r>
            <a:r>
              <a:rPr lang="en-IN" sz="2400" dirty="0" err="1"/>
              <a:t>pd.DataFrame</a:t>
            </a:r>
            <a:r>
              <a:rPr lang="en-IN" sz="2400" dirty="0"/>
              <a:t>(</a:t>
            </a:r>
            <a:r>
              <a:rPr lang="en-IN" sz="2400" dirty="0" err="1"/>
              <a:t>Dict</a:t>
            </a:r>
            <a:r>
              <a:rPr lang="en-IN" sz="2400" dirty="0"/>
              <a:t>)</a:t>
            </a:r>
          </a:p>
          <a:p>
            <a:pPr marL="0" indent="0">
              <a:buNone/>
            </a:pPr>
            <a:endParaRPr lang="en-IN" sz="2400" dirty="0"/>
          </a:p>
          <a:p>
            <a:pPr marL="0" indent="0">
              <a:buNone/>
            </a:pPr>
            <a:endParaRPr lang="en-US" sz="2400" dirty="0" smtClean="0"/>
          </a:p>
          <a:p>
            <a:pPr marL="0" indent="0">
              <a:buNone/>
            </a:pPr>
            <a:endParaRPr lang="en-US" sz="2400" dirty="0" smtClean="0"/>
          </a:p>
          <a:p>
            <a:pPr marL="0" indent="0">
              <a:buNone/>
            </a:pPr>
            <a:endParaRPr lang="en-IN" sz="2400" dirty="0" smtClean="0"/>
          </a:p>
          <a:p>
            <a:pPr marL="0" indent="0">
              <a:buNone/>
            </a:pPr>
            <a:endParaRPr lang="en-IN" sz="2600" dirty="0"/>
          </a:p>
          <a:p>
            <a:pPr marL="0" indent="0">
              <a:buNone/>
            </a:pPr>
            <a:endParaRPr lang="en-IN" dirty="0"/>
          </a:p>
        </p:txBody>
      </p:sp>
    </p:spTree>
    <p:extLst>
      <p:ext uri="{BB962C8B-B14F-4D97-AF65-F5344CB8AC3E}">
        <p14:creationId xmlns:p14="http://schemas.microsoft.com/office/powerpoint/2010/main" val="41898554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5" name="Content Placeholder 4"/>
          <p:cNvSpPr>
            <a:spLocks noGrp="1"/>
          </p:cNvSpPr>
          <p:nvPr>
            <p:ph idx="1"/>
          </p:nvPr>
        </p:nvSpPr>
        <p:spPr/>
        <p:txBody>
          <a:bodyPr/>
          <a:lstStyle/>
          <a:p>
            <a:r>
              <a:rPr lang="en-US" dirty="0" smtClean="0"/>
              <a:t>Accuracy Of the Models</a:t>
            </a:r>
          </a:p>
          <a:p>
            <a:endParaRPr lang="en-IN"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896" y="2048256"/>
            <a:ext cx="7657346" cy="3392424"/>
          </a:xfrm>
          <a:prstGeom prst="rect">
            <a:avLst/>
          </a:prstGeom>
        </p:spPr>
      </p:pic>
    </p:spTree>
    <p:extLst>
      <p:ext uri="{BB962C8B-B14F-4D97-AF65-F5344CB8AC3E}">
        <p14:creationId xmlns:p14="http://schemas.microsoft.com/office/powerpoint/2010/main" val="4134794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10" name="Content Placeholder 9"/>
          <p:cNvSpPr>
            <a:spLocks noGrp="1"/>
          </p:cNvSpPr>
          <p:nvPr>
            <p:ph idx="1"/>
          </p:nvPr>
        </p:nvSpPr>
        <p:spPr>
          <a:xfrm>
            <a:off x="206430" y="1129283"/>
            <a:ext cx="11779135" cy="5394960"/>
          </a:xfrm>
        </p:spPr>
        <p:txBody>
          <a:bodyPr/>
          <a:lstStyle/>
          <a:p>
            <a:r>
              <a:rPr lang="en-US" dirty="0" smtClean="0"/>
              <a:t>Home Page:</a:t>
            </a:r>
          </a:p>
          <a:p>
            <a:pPr marL="0" indent="0">
              <a:buNone/>
            </a:pPr>
            <a:endParaRPr lang="en-IN" dirty="0"/>
          </a:p>
        </p:txBody>
      </p:sp>
      <p:pic>
        <p:nvPicPr>
          <p:cNvPr id="11"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40" y="1609343"/>
            <a:ext cx="9656064" cy="4434841"/>
          </a:xfrm>
          <a:prstGeom prst="rect">
            <a:avLst/>
          </a:prstGeom>
        </p:spPr>
      </p:pic>
    </p:spTree>
    <p:extLst>
      <p:ext uri="{BB962C8B-B14F-4D97-AF65-F5344CB8AC3E}">
        <p14:creationId xmlns:p14="http://schemas.microsoft.com/office/powerpoint/2010/main" val="3085282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lnSpcReduction="10000"/>
          </a:bodyPr>
          <a:lstStyle/>
          <a:p>
            <a:pPr marL="462280" indent="-462280">
              <a:buBlip>
                <a:blip r:embed="rId2">
                  <a:extLst>
                    <a:ext uri="{96DAC541-7B7A-43D3-8B79-37D633B846F1}">
                      <asvg:svgBlip xmlns:asvg="http://schemas.microsoft.com/office/drawing/2016/SVG/main" xmlns="" r:embed="rId3"/>
                    </a:ext>
                  </a:extLst>
                </a:blip>
              </a:buBlip>
            </a:pPr>
            <a:r>
              <a:rPr lang="en-US" dirty="0"/>
              <a:t>Abstract</a:t>
            </a:r>
          </a:p>
          <a:p>
            <a:pPr marL="462280" indent="-462280">
              <a:buBlip>
                <a:blip r:embed="rId2">
                  <a:extLst>
                    <a:ext uri="{96DAC541-7B7A-43D3-8B79-37D633B846F1}">
                      <asvg:svgBlip xmlns:asvg="http://schemas.microsoft.com/office/drawing/2016/SVG/main" xmlns="" r:embed="rId3"/>
                    </a:ext>
                  </a:extLst>
                </a:blip>
              </a:buBlip>
            </a:pPr>
            <a:r>
              <a:rPr lang="en-US" dirty="0"/>
              <a:t>Introduction</a:t>
            </a:r>
          </a:p>
          <a:p>
            <a:pPr marL="462280" indent="-462280">
              <a:buBlip>
                <a:blip r:embed="rId2">
                  <a:extLst>
                    <a:ext uri="{96DAC541-7B7A-43D3-8B79-37D633B846F1}">
                      <asvg:svgBlip xmlns:asvg="http://schemas.microsoft.com/office/drawing/2016/SVG/main" xmlns="" r:embed="rId3"/>
                    </a:ext>
                  </a:extLst>
                </a:blip>
              </a:buBlip>
            </a:pPr>
            <a:r>
              <a:rPr lang="en-US" altLang="en-IN" dirty="0"/>
              <a:t>Literature </a:t>
            </a:r>
            <a:r>
              <a:rPr lang="en-US" altLang="en-IN" dirty="0" smtClean="0"/>
              <a:t>Survey</a:t>
            </a:r>
          </a:p>
          <a:p>
            <a:pPr marL="462280" indent="-462280">
              <a:buBlip>
                <a:blip r:embed="rId2">
                  <a:extLst>
                    <a:ext uri="{96DAC541-7B7A-43D3-8B79-37D633B846F1}">
                      <asvg:svgBlip xmlns:asvg="http://schemas.microsoft.com/office/drawing/2016/SVG/main" xmlns="" r:embed="rId3"/>
                    </a:ext>
                  </a:extLst>
                </a:blip>
              </a:buBlip>
            </a:pPr>
            <a:r>
              <a:rPr lang="en-US" dirty="0" smtClean="0"/>
              <a:t>Existing System</a:t>
            </a:r>
          </a:p>
          <a:p>
            <a:pPr marL="462280" indent="-462280">
              <a:buBlip>
                <a:blip r:embed="rId2">
                  <a:extLst>
                    <a:ext uri="{96DAC541-7B7A-43D3-8B79-37D633B846F1}">
                      <asvg:svgBlip xmlns:asvg="http://schemas.microsoft.com/office/drawing/2016/SVG/main" xmlns="" r:embed="rId3"/>
                    </a:ext>
                  </a:extLst>
                </a:blip>
              </a:buBlip>
            </a:pPr>
            <a:r>
              <a:rPr lang="en-US" dirty="0" smtClean="0"/>
              <a:t>Proposed System</a:t>
            </a:r>
          </a:p>
          <a:p>
            <a:pPr marL="462280" indent="-462280">
              <a:buBlip>
                <a:blip r:embed="rId2">
                  <a:extLst>
                    <a:ext uri="{96DAC541-7B7A-43D3-8B79-37D633B846F1}">
                      <asvg:svgBlip xmlns:asvg="http://schemas.microsoft.com/office/drawing/2016/SVG/main" xmlns="" r:embed="rId3"/>
                    </a:ext>
                  </a:extLst>
                </a:blip>
              </a:buBlip>
            </a:pPr>
            <a:r>
              <a:rPr lang="en-US" dirty="0" smtClean="0"/>
              <a:t>Planning </a:t>
            </a:r>
            <a:endParaRPr lang="en-US" dirty="0"/>
          </a:p>
          <a:p>
            <a:pPr marL="462280" indent="-462280">
              <a:buBlip>
                <a:blip r:embed="rId2">
                  <a:extLst>
                    <a:ext uri="{96DAC541-7B7A-43D3-8B79-37D633B846F1}">
                      <asvg:svgBlip xmlns:asvg="http://schemas.microsoft.com/office/drawing/2016/SVG/main" xmlns="" r:embed="rId3"/>
                    </a:ext>
                  </a:extLst>
                </a:blip>
              </a:buBlip>
            </a:pPr>
            <a:r>
              <a:rPr lang="en-US" dirty="0" smtClean="0"/>
              <a:t>Design</a:t>
            </a:r>
          </a:p>
          <a:p>
            <a:pPr marL="462280" indent="-462280">
              <a:buBlip>
                <a:blip r:embed="rId2">
                  <a:extLst>
                    <a:ext uri="{96DAC541-7B7A-43D3-8B79-37D633B846F1}">
                      <asvg:svgBlip xmlns:asvg="http://schemas.microsoft.com/office/drawing/2016/SVG/main" xmlns="" r:embed="rId3"/>
                    </a:ext>
                  </a:extLst>
                </a:blip>
              </a:buBlip>
            </a:pPr>
            <a:r>
              <a:rPr lang="en-US" dirty="0" smtClean="0"/>
              <a:t>Implementation</a:t>
            </a:r>
          </a:p>
          <a:p>
            <a:pPr marL="462280" indent="-462280">
              <a:buBlip>
                <a:blip r:embed="rId2">
                  <a:extLst>
                    <a:ext uri="{96DAC541-7B7A-43D3-8B79-37D633B846F1}">
                      <asvg:svgBlip xmlns:asvg="http://schemas.microsoft.com/office/drawing/2016/SVG/main" xmlns="" r:embed="rId3"/>
                    </a:ext>
                  </a:extLst>
                </a:blip>
              </a:buBlip>
            </a:pPr>
            <a:r>
              <a:rPr lang="en-US" dirty="0" smtClean="0"/>
              <a:t>Conclusion</a:t>
            </a:r>
          </a:p>
          <a:p>
            <a:pPr marL="462280" indent="-462280">
              <a:buBlip>
                <a:blip r:embed="rId2">
                  <a:extLst>
                    <a:ext uri="{96DAC541-7B7A-43D3-8B79-37D633B846F1}">
                      <asvg:svgBlip xmlns:asvg="http://schemas.microsoft.com/office/drawing/2016/SVG/main" xmlns="" r:embed="rId3"/>
                    </a:ext>
                  </a:extLst>
                </a:blip>
              </a:buBlip>
            </a:pPr>
            <a:r>
              <a:rPr lang="en-US" dirty="0" smtClean="0"/>
              <a:t>Research Paper</a:t>
            </a:r>
            <a:endParaRPr lang="en-IN" dirty="0"/>
          </a:p>
          <a:p>
            <a:pPr marL="462280" indent="-462280">
              <a:buBlip>
                <a:blip r:embed="rId2">
                  <a:extLst>
                    <a:ext uri="{96DAC541-7B7A-43D3-8B79-37D633B846F1}">
                      <asvg:svgBlip xmlns:asvg="http://schemas.microsoft.com/office/drawing/2016/SVG/main" xmlns="" r:embed="rId3"/>
                    </a:ext>
                  </a:extLst>
                </a:blip>
              </a:buBlip>
            </a:pPr>
            <a:r>
              <a:rPr lang="en-IN" dirty="0"/>
              <a:t>References</a:t>
            </a:r>
            <a:endParaRPr lang="en-US" dirty="0"/>
          </a:p>
          <a:p>
            <a:pPr marL="0" indent="0">
              <a:buNone/>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p:txBody>
          <a:bodyPr/>
          <a:lstStyle/>
          <a:p>
            <a:r>
              <a:rPr lang="en-US" dirty="0" smtClean="0"/>
              <a:t>User Login Page: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480" y="2002536"/>
            <a:ext cx="8001000" cy="4194742"/>
          </a:xfrm>
          <a:prstGeom prst="rect">
            <a:avLst/>
          </a:prstGeom>
        </p:spPr>
      </p:pic>
    </p:spTree>
    <p:extLst>
      <p:ext uri="{BB962C8B-B14F-4D97-AF65-F5344CB8AC3E}">
        <p14:creationId xmlns:p14="http://schemas.microsoft.com/office/powerpoint/2010/main" val="1486604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p:txBody>
          <a:bodyPr/>
          <a:lstStyle/>
          <a:p>
            <a:r>
              <a:rPr lang="en-US" dirty="0" smtClean="0"/>
              <a:t>Registration Page: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416" y="1947672"/>
            <a:ext cx="8705088" cy="4132736"/>
          </a:xfrm>
          <a:prstGeom prst="rect">
            <a:avLst/>
          </a:prstGeom>
        </p:spPr>
      </p:pic>
    </p:spTree>
    <p:extLst>
      <p:ext uri="{BB962C8B-B14F-4D97-AF65-F5344CB8AC3E}">
        <p14:creationId xmlns:p14="http://schemas.microsoft.com/office/powerpoint/2010/main" val="537898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p:txBody>
          <a:bodyPr/>
          <a:lstStyle/>
          <a:p>
            <a:r>
              <a:rPr lang="en-US" dirty="0" smtClean="0"/>
              <a:t>User Input:</a:t>
            </a:r>
          </a:p>
          <a:p>
            <a:pPr marL="0" indent="0">
              <a:buNone/>
            </a:pPr>
            <a:endParaRPr lang="en-IN" dirty="0"/>
          </a:p>
        </p:txBody>
      </p:sp>
      <p:pic>
        <p:nvPicPr>
          <p:cNvPr id="4" name="Picture 3" descr="C:\Users\Sasi Priya\Pictures\frontend.PNG"/>
          <p:cNvPicPr/>
          <p:nvPr/>
        </p:nvPicPr>
        <p:blipFill>
          <a:blip r:embed="rId2">
            <a:extLst>
              <a:ext uri="{28A0092B-C50C-407E-A947-70E740481C1C}">
                <a14:useLocalDpi xmlns:a14="http://schemas.microsoft.com/office/drawing/2010/main" val="0"/>
              </a:ext>
            </a:extLst>
          </a:blip>
          <a:srcRect/>
          <a:stretch>
            <a:fillRect/>
          </a:stretch>
        </p:blipFill>
        <p:spPr bwMode="auto">
          <a:xfrm>
            <a:off x="2468880" y="1600200"/>
            <a:ext cx="5888736" cy="4672584"/>
          </a:xfrm>
          <a:prstGeom prst="rect">
            <a:avLst/>
          </a:prstGeom>
          <a:noFill/>
          <a:ln>
            <a:noFill/>
          </a:ln>
        </p:spPr>
      </p:pic>
    </p:spTree>
    <p:extLst>
      <p:ext uri="{BB962C8B-B14F-4D97-AF65-F5344CB8AC3E}">
        <p14:creationId xmlns:p14="http://schemas.microsoft.com/office/powerpoint/2010/main" val="2452687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5" name="Content Placeholder 4"/>
          <p:cNvSpPr>
            <a:spLocks noGrp="1"/>
          </p:cNvSpPr>
          <p:nvPr>
            <p:ph idx="1"/>
          </p:nvPr>
        </p:nvSpPr>
        <p:spPr/>
        <p:txBody>
          <a:bodyPr/>
          <a:lstStyle/>
          <a:p>
            <a:r>
              <a:rPr lang="en-US" dirty="0" smtClean="0"/>
              <a:t>Output:</a:t>
            </a:r>
          </a:p>
          <a:p>
            <a:pPr marL="0" indent="0">
              <a:buNone/>
            </a:pPr>
            <a:endParaRPr lang="en-IN" dirty="0"/>
          </a:p>
        </p:txBody>
      </p:sp>
      <p:pic>
        <p:nvPicPr>
          <p:cNvPr id="6" name="Content Placeholder 3" descr="C:\Users\Sasi Priya\Pictures\output.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216151" y="1709927"/>
            <a:ext cx="10232137" cy="4169664"/>
          </a:xfrm>
          <a:prstGeom prst="rect">
            <a:avLst/>
          </a:prstGeom>
          <a:noFill/>
          <a:ln>
            <a:noFill/>
          </a:ln>
        </p:spPr>
      </p:pic>
    </p:spTree>
    <p:extLst>
      <p:ext uri="{BB962C8B-B14F-4D97-AF65-F5344CB8AC3E}">
        <p14:creationId xmlns:p14="http://schemas.microsoft.com/office/powerpoint/2010/main" val="2788624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28" y="1536192"/>
            <a:ext cx="10140696" cy="4261104"/>
          </a:xfrm>
        </p:spPr>
      </p:pic>
    </p:spTree>
    <p:extLst>
      <p:ext uri="{BB962C8B-B14F-4D97-AF65-F5344CB8AC3E}">
        <p14:creationId xmlns:p14="http://schemas.microsoft.com/office/powerpoint/2010/main" val="3261803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p:txBody>
          <a:bodyPr/>
          <a:lstStyle/>
          <a:p>
            <a:r>
              <a:rPr lang="en-US" dirty="0" smtClean="0"/>
              <a:t>Algorithms Comparison</a:t>
            </a:r>
          </a:p>
          <a:p>
            <a:endParaRPr lang="en-IN" dirty="0"/>
          </a:p>
        </p:txBody>
      </p:sp>
      <p:pic>
        <p:nvPicPr>
          <p:cNvPr id="4" name="Picture 3" descr="C:\Users\Sasi Priya\Pictures\accuracy.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7440" y="1888490"/>
            <a:ext cx="7525511" cy="3863086"/>
          </a:xfrm>
          <a:prstGeom prst="rect">
            <a:avLst/>
          </a:prstGeom>
          <a:noFill/>
          <a:ln>
            <a:noFill/>
          </a:ln>
        </p:spPr>
      </p:pic>
    </p:spTree>
    <p:extLst>
      <p:ext uri="{BB962C8B-B14F-4D97-AF65-F5344CB8AC3E}">
        <p14:creationId xmlns:p14="http://schemas.microsoft.com/office/powerpoint/2010/main" val="1529854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a:lnSpc>
                <a:spcPct val="150000"/>
              </a:lnSpc>
            </a:pPr>
            <a:r>
              <a:rPr lang="en-US" sz="2400" dirty="0"/>
              <a:t>It has been observed that predicting the mode of childbirth is very difficult. Up to now, only traditional methods are used to predict the mode of childbirth. Choosing the most suitable modes of childbirth is vital for the safety of both mothers and infants. This study therefore all the possible features are taken into consideration and various machine Learning Techniques have been applied. Later, the results of applying five machine-learning algorithms were used to determine the most appropriate algorithm for predicting the best childbirth model. In future work, use the better models and Instead of attributes use the images as attributes to get </a:t>
            </a:r>
            <a:r>
              <a:rPr lang="en-US" sz="2400" dirty="0" smtClean="0"/>
              <a:t>faster </a:t>
            </a:r>
            <a:r>
              <a:rPr lang="en-US" sz="2400" dirty="0"/>
              <a:t>results.</a:t>
            </a:r>
            <a:endParaRPr lang="en-IN" sz="2400" dirty="0"/>
          </a:p>
          <a:p>
            <a:endParaRPr lang="en-IN" dirty="0"/>
          </a:p>
        </p:txBody>
      </p:sp>
    </p:spTree>
    <p:extLst>
      <p:ext uri="{BB962C8B-B14F-4D97-AF65-F5344CB8AC3E}">
        <p14:creationId xmlns:p14="http://schemas.microsoft.com/office/powerpoint/2010/main" val="2003802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Paper</a:t>
            </a:r>
            <a:endParaRPr lang="en-IN" dirty="0"/>
          </a:p>
        </p:txBody>
      </p:sp>
      <p:sp>
        <p:nvSpPr>
          <p:cNvPr id="3" name="Content Placeholder 2"/>
          <p:cNvSpPr>
            <a:spLocks noGrp="1"/>
          </p:cNvSpPr>
          <p:nvPr>
            <p:ph idx="1"/>
          </p:nvPr>
        </p:nvSpPr>
        <p:spPr/>
        <p:txBody>
          <a:bodyPr/>
          <a:lstStyle/>
          <a:p>
            <a:r>
              <a:rPr lang="en-US" dirty="0" smtClean="0">
                <a:hlinkClick r:id="rId2"/>
              </a:rPr>
              <a:t>Research Paper Final</a:t>
            </a:r>
            <a:endParaRPr lang="en-US" dirty="0" smtClean="0"/>
          </a:p>
          <a:p>
            <a:endParaRPr lang="en-US" dirty="0"/>
          </a:p>
          <a:p>
            <a:pPr marL="0" indent="0">
              <a:buNone/>
            </a:pPr>
            <a:endParaRPr lang="en-IN" dirty="0" smtClean="0"/>
          </a:p>
          <a:p>
            <a:pPr marL="0" indent="0">
              <a:buNone/>
            </a:pPr>
            <a:endParaRPr lang="en-IN" dirty="0" smtClean="0"/>
          </a:p>
          <a:p>
            <a:pPr marL="0" indent="0" algn="r">
              <a:buNone/>
            </a:pPr>
            <a:endParaRPr lang="en-IN" dirty="0"/>
          </a:p>
        </p:txBody>
      </p:sp>
    </p:spTree>
    <p:extLst>
      <p:ext uri="{BB962C8B-B14F-4D97-AF65-F5344CB8AC3E}">
        <p14:creationId xmlns:p14="http://schemas.microsoft.com/office/powerpoint/2010/main" val="11489708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Published Paper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281" y="1203894"/>
            <a:ext cx="5730737" cy="5182049"/>
          </a:xfrm>
        </p:spPr>
      </p:pic>
    </p:spTree>
    <p:extLst>
      <p:ext uri="{BB962C8B-B14F-4D97-AF65-F5344CB8AC3E}">
        <p14:creationId xmlns:p14="http://schemas.microsoft.com/office/powerpoint/2010/main" val="439166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lnSpcReduction="10000"/>
          </a:bodyPr>
          <a:lstStyle/>
          <a:p>
            <a:pPr marL="577850" indent="-577850">
              <a:buNone/>
            </a:pPr>
            <a:r>
              <a:rPr lang="en-US" sz="2400" dirty="0"/>
              <a:t>[1</a:t>
            </a:r>
            <a:r>
              <a:rPr lang="en-US" sz="2400" dirty="0" smtClean="0"/>
              <a:t>]. </a:t>
            </a:r>
            <a:r>
              <a:rPr lang="en-IN" sz="2400" dirty="0" smtClean="0"/>
              <a:t>Alisha </a:t>
            </a:r>
            <a:r>
              <a:rPr lang="en-IN" sz="2400" dirty="0"/>
              <a:t>Kamat, Veenal Oswal, Manalee Datar</a:t>
            </a:r>
            <a:r>
              <a:rPr lang="en-US" sz="2400" dirty="0" smtClean="0"/>
              <a:t>, “</a:t>
            </a:r>
            <a:r>
              <a:rPr lang="en-US" sz="2400" dirty="0" smtClean="0">
                <a:hlinkClick r:id="rId2"/>
              </a:rPr>
              <a:t>Implementation </a:t>
            </a:r>
            <a:r>
              <a:rPr lang="en-US" sz="2400" dirty="0">
                <a:hlinkClick r:id="rId2"/>
              </a:rPr>
              <a:t>of Classification </a:t>
            </a:r>
            <a:r>
              <a:rPr lang="en-US" sz="2400" dirty="0" smtClean="0">
                <a:hlinkClick r:id="rId2"/>
              </a:rPr>
              <a:t>Algorithms to </a:t>
            </a:r>
            <a:r>
              <a:rPr lang="en-US" sz="2400" dirty="0">
                <a:hlinkClick r:id="rId2"/>
              </a:rPr>
              <a:t>Predict Mode of </a:t>
            </a:r>
            <a:r>
              <a:rPr lang="en-US" sz="2400" dirty="0" smtClean="0">
                <a:hlinkClick r:id="rId2"/>
              </a:rPr>
              <a:t>Delivery </a:t>
            </a:r>
            <a:r>
              <a:rPr lang="en-US" sz="2400" dirty="0" smtClean="0"/>
              <a:t>“ </a:t>
            </a:r>
            <a:r>
              <a:rPr lang="en-IN" sz="2400" dirty="0" smtClean="0"/>
              <a:t>International </a:t>
            </a:r>
            <a:r>
              <a:rPr lang="en-IN" sz="2400" dirty="0"/>
              <a:t>Journal of Computer Science and Information Technologies, Vol. 6 (5) , </a:t>
            </a:r>
            <a:r>
              <a:rPr lang="en-IN" sz="2400" dirty="0" smtClean="0"/>
              <a:t>4531-4534.</a:t>
            </a:r>
          </a:p>
          <a:p>
            <a:pPr marL="577850" indent="-577850">
              <a:buNone/>
            </a:pPr>
            <a:r>
              <a:rPr lang="en-US" sz="2400" dirty="0" smtClean="0"/>
              <a:t>[2]. </a:t>
            </a:r>
            <a:r>
              <a:rPr lang="en-IN" sz="2400" dirty="0" smtClean="0"/>
              <a:t>Kowsher</a:t>
            </a:r>
            <a:r>
              <a:rPr lang="en-IN" sz="2400" dirty="0"/>
              <a:t>, Anik </a:t>
            </a:r>
            <a:r>
              <a:rPr lang="en-IN" sz="2400" dirty="0" smtClean="0"/>
              <a:t>Tahabilder</a:t>
            </a:r>
            <a:r>
              <a:rPr lang="en-IN" sz="2400" dirty="0"/>
              <a:t>, Nusrat Jahan </a:t>
            </a:r>
            <a:r>
              <a:rPr lang="en-IN" sz="2400" dirty="0" smtClean="0"/>
              <a:t>Prottasha</a:t>
            </a:r>
            <a:r>
              <a:rPr lang="en-IN" sz="2400" dirty="0"/>
              <a:t>, Kaiser </a:t>
            </a:r>
            <a:r>
              <a:rPr lang="en-IN" sz="2400" dirty="0" smtClean="0"/>
              <a:t>Habib, </a:t>
            </a:r>
            <a:r>
              <a:rPr lang="en-IN" sz="2400" dirty="0" smtClean="0">
                <a:hlinkClick r:id="rId3"/>
              </a:rPr>
              <a:t>“</a:t>
            </a:r>
            <a:r>
              <a:rPr lang="en-US" sz="2400" dirty="0">
                <a:hlinkClick r:id="rId3"/>
              </a:rPr>
              <a:t>Predicting the Appropriate Mode of Childbirth using Machine Learning Algorithm </a:t>
            </a:r>
            <a:r>
              <a:rPr lang="en-US" sz="2400" dirty="0" smtClean="0">
                <a:hlinkClick r:id="rId3"/>
              </a:rPr>
              <a:t>“</a:t>
            </a:r>
            <a:r>
              <a:rPr lang="en-US" sz="2400" dirty="0" smtClean="0"/>
              <a:t> International </a:t>
            </a:r>
            <a:r>
              <a:rPr lang="en-US" sz="2400" dirty="0"/>
              <a:t>Journal of Advanced Computer Science and Applications, Vol. 12, No. 5, </a:t>
            </a:r>
            <a:r>
              <a:rPr lang="en-US" sz="2400" dirty="0" smtClean="0"/>
              <a:t>2021.</a:t>
            </a:r>
          </a:p>
          <a:p>
            <a:pPr marL="577850" indent="-577850">
              <a:buNone/>
            </a:pPr>
            <a:r>
              <a:rPr lang="en-US" sz="2400" dirty="0" smtClean="0"/>
              <a:t>[3].</a:t>
            </a:r>
            <a:r>
              <a:rPr lang="en-IN" sz="2400" dirty="0"/>
              <a:t> Nafiz Imtiaz Khan </a:t>
            </a:r>
            <a:r>
              <a:rPr lang="en-IN" sz="2400" dirty="0" smtClean="0"/>
              <a:t>,Tahasin Mahmud,</a:t>
            </a:r>
            <a:r>
              <a:rPr lang="en-US" b="1" dirty="0"/>
              <a:t> </a:t>
            </a:r>
            <a:r>
              <a:rPr lang="en-US" b="1" dirty="0" smtClean="0">
                <a:hlinkClick r:id="rId4" action="ppaction://hlinkfile"/>
              </a:rPr>
              <a:t>‘</a:t>
            </a:r>
            <a:r>
              <a:rPr lang="en-US" dirty="0" smtClean="0">
                <a:hlinkClick r:id="rId4" action="ppaction://hlinkfile"/>
              </a:rPr>
              <a:t>’Prediction </a:t>
            </a:r>
            <a:r>
              <a:rPr lang="en-US" dirty="0">
                <a:hlinkClick r:id="rId4" action="ppaction://hlinkfile"/>
              </a:rPr>
              <a:t>of Cesarean Childbirth using Ensemble Machine Learning </a:t>
            </a:r>
            <a:r>
              <a:rPr lang="en-US" dirty="0" smtClean="0">
                <a:hlinkClick r:id="rId4" action="ppaction://hlinkfile"/>
              </a:rPr>
              <a:t>Methods’’</a:t>
            </a:r>
            <a:r>
              <a:rPr lang="en-US" dirty="0" smtClean="0"/>
              <a:t> </a:t>
            </a:r>
            <a:r>
              <a:rPr lang="en-US" sz="2600" dirty="0"/>
              <a:t>22nd International Conference on Information Integration and Web-based Applications &amp; Services</a:t>
            </a:r>
          </a:p>
          <a:p>
            <a:pPr marL="577850" indent="-577850">
              <a:buNone/>
            </a:pPr>
            <a:r>
              <a:rPr lang="en-US" sz="2400" dirty="0" smtClean="0"/>
              <a:t>[4]. </a:t>
            </a:r>
            <a:r>
              <a:rPr lang="en-IN" sz="2400" dirty="0"/>
              <a:t>Zahid </a:t>
            </a:r>
            <a:r>
              <a:rPr lang="en-IN" sz="2400" dirty="0" smtClean="0"/>
              <a:t>Ullah, </a:t>
            </a:r>
            <a:r>
              <a:rPr lang="en-IN" sz="2400" dirty="0"/>
              <a:t>Farrukh Saleem </a:t>
            </a:r>
            <a:r>
              <a:rPr lang="en-IN" sz="2400" baseline="30000" dirty="0"/>
              <a:t>,</a:t>
            </a:r>
            <a:r>
              <a:rPr lang="en-IN" sz="2400" dirty="0" smtClean="0"/>
              <a:t>Mona Jamjoom</a:t>
            </a:r>
            <a:r>
              <a:rPr lang="en-IN" sz="2400" dirty="0"/>
              <a:t>, Bahjat </a:t>
            </a:r>
            <a:r>
              <a:rPr lang="en-IN" sz="2400" dirty="0" smtClean="0"/>
              <a:t>Fakieh, </a:t>
            </a:r>
            <a:r>
              <a:rPr lang="en-IN" sz="2400" dirty="0"/>
              <a:t> </a:t>
            </a:r>
            <a:r>
              <a:rPr lang="en-IN" sz="2400" dirty="0" smtClean="0">
                <a:hlinkClick r:id="rId5"/>
              </a:rPr>
              <a:t>“</a:t>
            </a:r>
            <a:r>
              <a:rPr lang="en-US" sz="2400" dirty="0" smtClean="0">
                <a:hlinkClick r:id="rId5"/>
              </a:rPr>
              <a:t>Reliable </a:t>
            </a:r>
            <a:r>
              <a:rPr lang="en-US" sz="2400" dirty="0">
                <a:hlinkClick r:id="rId5"/>
              </a:rPr>
              <a:t>Prediction Models Based on Enriched Data for Identifying the Mode of Childbirth by Using Machine Learning </a:t>
            </a:r>
            <a:r>
              <a:rPr lang="en-US" sz="2400" dirty="0" smtClean="0">
                <a:hlinkClick r:id="rId5"/>
              </a:rPr>
              <a:t>Methods</a:t>
            </a:r>
            <a:r>
              <a:rPr lang="en-US" sz="2400" dirty="0" smtClean="0"/>
              <a:t>”</a:t>
            </a:r>
            <a:r>
              <a:rPr lang="en-US" sz="2400" b="1" dirty="0" smtClean="0"/>
              <a:t> </a:t>
            </a:r>
            <a:r>
              <a:rPr lang="en-US" sz="2400" dirty="0"/>
              <a:t>Published on</a:t>
            </a:r>
            <a:r>
              <a:rPr lang="en-US" sz="2400" b="1" dirty="0"/>
              <a:t> </a:t>
            </a:r>
            <a:r>
              <a:rPr lang="en-US" sz="2400" dirty="0"/>
              <a:t>4.6.2021</a:t>
            </a:r>
            <a:r>
              <a:rPr lang="en-US" sz="2400" b="1" dirty="0"/>
              <a:t> </a:t>
            </a:r>
            <a:r>
              <a:rPr lang="en-US" sz="2400" dirty="0"/>
              <a:t>in </a:t>
            </a:r>
            <a:r>
              <a:rPr lang="en-US" sz="2400" dirty="0" smtClean="0"/>
              <a:t>Vol 23, No 6 (2021): June</a:t>
            </a:r>
          </a:p>
          <a:p>
            <a:pPr marL="577850" indent="-577850">
              <a:buNone/>
            </a:pPr>
            <a:r>
              <a:rPr lang="en-US" sz="2400" b="1" dirty="0" smtClean="0"/>
              <a:t> </a:t>
            </a:r>
            <a:r>
              <a:rPr lang="en-US" sz="2400" dirty="0" smtClean="0"/>
              <a:t>[</a:t>
            </a:r>
            <a:r>
              <a:rPr lang="en-US" sz="2400" dirty="0"/>
              <a:t>5</a:t>
            </a:r>
            <a:r>
              <a:rPr lang="en-US" sz="2400" dirty="0" smtClean="0"/>
              <a:t>]. </a:t>
            </a:r>
            <a:r>
              <a:rPr lang="en-IN" sz="2400" dirty="0" smtClean="0"/>
              <a:t>Muhammad </a:t>
            </a:r>
            <a:r>
              <a:rPr lang="en-IN" sz="2400" dirty="0"/>
              <a:t>Nazrul </a:t>
            </a:r>
            <a:r>
              <a:rPr lang="en-IN" sz="2400" dirty="0" smtClean="0"/>
              <a:t>Islam, </a:t>
            </a:r>
            <a:r>
              <a:rPr lang="en-US" sz="2400" dirty="0"/>
              <a:t>Tahasin </a:t>
            </a:r>
            <a:r>
              <a:rPr lang="en-US" sz="2400" dirty="0" smtClean="0"/>
              <a:t>Mahmud, </a:t>
            </a:r>
            <a:r>
              <a:rPr lang="en-US" sz="2400" dirty="0" smtClean="0">
                <a:hlinkClick r:id="rId6"/>
              </a:rPr>
              <a:t>“Exploring </a:t>
            </a:r>
            <a:r>
              <a:rPr lang="en-US" sz="2400" dirty="0">
                <a:hlinkClick r:id="rId6"/>
              </a:rPr>
              <a:t>Machine Learning Algorithms to Find the Best Features for Predicting Modes of </a:t>
            </a:r>
            <a:r>
              <a:rPr lang="en-US" sz="2400" dirty="0" smtClean="0">
                <a:hlinkClick r:id="rId6"/>
              </a:rPr>
              <a:t>Childbirth”</a:t>
            </a:r>
            <a:r>
              <a:rPr lang="en-US" sz="2400" dirty="0" smtClean="0"/>
              <a:t> </a:t>
            </a:r>
            <a:r>
              <a:rPr lang="en-US" sz="2400" dirty="0"/>
              <a:t>Published in:</a:t>
            </a:r>
            <a:r>
              <a:rPr lang="en-US" sz="2400" b="1" dirty="0"/>
              <a:t> </a:t>
            </a:r>
            <a:r>
              <a:rPr lang="en-US" sz="2400" dirty="0"/>
              <a:t>IEEE Access ( Volume: 9)</a:t>
            </a:r>
            <a:endParaRPr lang="en-US" sz="2400" dirty="0" smtClean="0"/>
          </a:p>
          <a:p>
            <a:pPr marL="577850" indent="-577850">
              <a:buNone/>
            </a:pP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normAutofit/>
          </a:bodyPr>
          <a:lstStyle/>
          <a:p>
            <a:r>
              <a:rPr lang="en-US" sz="2400" dirty="0"/>
              <a:t>Health care is one of the integral sectors where a large amount of data is generated daily, and making effective decisions based on these data is therefore a </a:t>
            </a:r>
            <a:r>
              <a:rPr lang="en-US" sz="2400" dirty="0" smtClean="0"/>
              <a:t>challenge. Machine Learning  is one the effective solution for making the decision.</a:t>
            </a:r>
          </a:p>
          <a:p>
            <a:r>
              <a:rPr lang="en-US" sz="2400" dirty="0" smtClean="0"/>
              <a:t>Machine Learning provides the various algorithms to make effective decisions such as Decision trees, random forest, naïve bayes, K-nearest Algorithms and others.</a:t>
            </a:r>
          </a:p>
          <a:p>
            <a:r>
              <a:rPr lang="en-US" sz="2400" dirty="0" smtClean="0"/>
              <a:t>These algorithms uses various evaluation parameters like Accuracy, </a:t>
            </a:r>
            <a:r>
              <a:rPr lang="en-US" sz="2400" dirty="0"/>
              <a:t>Precision and </a:t>
            </a:r>
            <a:r>
              <a:rPr lang="en-US" sz="2400" dirty="0" smtClean="0"/>
              <a:t>recall,F1 score, Sensitivity </a:t>
            </a:r>
            <a:r>
              <a:rPr lang="en-US" sz="2400" dirty="0"/>
              <a:t>and </a:t>
            </a:r>
            <a:r>
              <a:rPr lang="en-US" sz="2400" dirty="0" smtClean="0"/>
              <a:t>specificity, ROC </a:t>
            </a:r>
            <a:r>
              <a:rPr lang="en-US" sz="2400" dirty="0"/>
              <a:t>curve and </a:t>
            </a:r>
            <a:r>
              <a:rPr lang="en-US" sz="2400" dirty="0" smtClean="0"/>
              <a:t>AUC.</a:t>
            </a:r>
          </a:p>
          <a:p>
            <a:r>
              <a:rPr lang="en-US" sz="2400" dirty="0" smtClean="0"/>
              <a:t>Through the Machine Learning we are constructing a model which predicts the mode of childbirth.</a:t>
            </a:r>
          </a:p>
          <a:p>
            <a:pPr marL="0" indent="0">
              <a:buNone/>
            </a:pPr>
            <a:endParaRPr lang="en-US" sz="2400" dirty="0"/>
          </a:p>
          <a:p>
            <a:endParaRPr lang="en-US" sz="2400" dirty="0" smtClean="0"/>
          </a:p>
          <a:p>
            <a:pPr marL="0" indent="0">
              <a:buNone/>
            </a:pPr>
            <a:endParaRPr lang="en-IN" sz="2400" dirty="0"/>
          </a:p>
          <a:p>
            <a:pPr marL="0" indent="0">
              <a:buNone/>
            </a:pPr>
            <a:endParaRPr lang="en-US" dirty="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Literature survey</a:t>
            </a:r>
            <a:endParaRPr lang="en-US" dirty="0"/>
          </a:p>
        </p:txBody>
      </p:sp>
      <p:sp>
        <p:nvSpPr>
          <p:cNvPr id="3" name="Content Placeholder 2"/>
          <p:cNvSpPr>
            <a:spLocks noGrp="1"/>
          </p:cNvSpPr>
          <p:nvPr>
            <p:ph idx="1"/>
          </p:nvPr>
        </p:nvSpPr>
        <p:spPr>
          <a:xfrm>
            <a:off x="0" y="1055188"/>
            <a:ext cx="11779135" cy="5394960"/>
          </a:xfrm>
        </p:spPr>
        <p:txBody>
          <a:bodyPr>
            <a:normAutofit fontScale="25000" lnSpcReduction="20000"/>
          </a:bodyPr>
          <a:lstStyle/>
          <a:p>
            <a:endParaRPr lang="en-IN" sz="9600" dirty="0" smtClean="0"/>
          </a:p>
          <a:p>
            <a:r>
              <a:rPr lang="en-IN" sz="9600" dirty="0" smtClean="0"/>
              <a:t>Alisha Kamat[1] and other researched  on the data generated during the nine months of pregnency. Inorder to best prediction of anomalies and threats, they are using the various techinques like cleaning, sorting and classification.</a:t>
            </a:r>
          </a:p>
          <a:p>
            <a:r>
              <a:rPr lang="en-US" sz="9600" dirty="0" smtClean="0"/>
              <a:t>In this paper they mainly considered several parameters in that they shortlisted few parameters like age, body mass index, parity, glucose-fasting etc….Using these parameters they built two algorithms using decision tree and naive bayes.</a:t>
            </a:r>
          </a:p>
          <a:p>
            <a:r>
              <a:rPr lang="en-US" sz="9600" dirty="0" smtClean="0"/>
              <a:t>The above parameters are used to predict the curbing cases because the increasing the cases during delivery to define the best section to take.</a:t>
            </a:r>
          </a:p>
          <a:p>
            <a:r>
              <a:rPr lang="en-US" sz="9600" dirty="0" smtClean="0"/>
              <a:t>After selecting the parameters the numeric ranges was converted into categorical values.</a:t>
            </a:r>
          </a:p>
          <a:p>
            <a:r>
              <a:rPr lang="en-US" sz="9600" dirty="0" smtClean="0"/>
              <a:t>The data was split into training and testing data using the ratio 0.67.</a:t>
            </a:r>
          </a:p>
          <a:p>
            <a:r>
              <a:rPr lang="en-US" sz="9600" dirty="0" smtClean="0"/>
              <a:t>In this existing system it consider only predefined parameters and ignore all other parameters which may be used for prediction and also if one single value is missed then the system will not proceed because they are only two algorithms are used in this paper.</a:t>
            </a:r>
          </a:p>
          <a:p>
            <a:pPr marL="0" indent="0">
              <a:buNone/>
            </a:pPr>
            <a:endParaRPr lang="en-US" sz="9600" dirty="0" smtClean="0"/>
          </a:p>
          <a:p>
            <a:pPr marL="0" indent="0">
              <a:buNone/>
            </a:pPr>
            <a:endParaRPr lang="en-US" sz="9600" dirty="0" smtClean="0"/>
          </a:p>
          <a:p>
            <a:endParaRPr lang="en-US" sz="9600" dirty="0" smtClean="0"/>
          </a:p>
          <a:p>
            <a:endParaRPr lang="en-IN" sz="2400" dirty="0" smtClean="0"/>
          </a:p>
          <a:p>
            <a:pPr marL="0" indent="0">
              <a:buNone/>
            </a:pPr>
            <a:endParaRPr lang="en-US" sz="2400" dirty="0"/>
          </a:p>
          <a:p>
            <a:pPr marL="0" indent="0">
              <a:buNone/>
            </a:pPr>
            <a:endParaRPr lang="en-US" sz="2400" dirty="0" smtClean="0"/>
          </a:p>
          <a:p>
            <a:endParaRPr lang="en-US" sz="2400" dirty="0"/>
          </a:p>
          <a:p>
            <a:pPr marL="0" indent="0">
              <a:lnSpc>
                <a:spcPct val="150000"/>
              </a:lnSpc>
              <a:buNone/>
            </a:pPr>
            <a:endParaRPr lang="en-US" sz="3600" dirty="0">
              <a:solidFill>
                <a:srgbClr val="FF0000"/>
              </a:solidFill>
            </a:endParaRPr>
          </a:p>
          <a:p>
            <a:pPr marL="0" indent="0">
              <a:buNone/>
            </a:pPr>
            <a:r>
              <a:rPr lang="en-US" dirty="0" smtClean="0"/>
              <a:t>z</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Literature survey</a:t>
            </a:r>
            <a:endParaRPr lang="en-IN" dirty="0"/>
          </a:p>
        </p:txBody>
      </p:sp>
      <p:sp>
        <p:nvSpPr>
          <p:cNvPr id="3" name="Content Placeholder 2"/>
          <p:cNvSpPr>
            <a:spLocks noGrp="1"/>
          </p:cNvSpPr>
          <p:nvPr>
            <p:ph idx="1"/>
          </p:nvPr>
        </p:nvSpPr>
        <p:spPr/>
        <p:txBody>
          <a:bodyPr>
            <a:normAutofit/>
          </a:bodyPr>
          <a:lstStyle/>
          <a:p>
            <a:r>
              <a:rPr lang="en-US" sz="2400" dirty="0" smtClean="0"/>
              <a:t>Kowsher [2] and others proposed a computerized method of decision making for selecting the appropriate mode of childbirth. Since the process is computerized then the machine learning algorithms are the best because of less error rate.</a:t>
            </a:r>
          </a:p>
          <a:p>
            <a:r>
              <a:rPr lang="en-US" sz="2400" dirty="0" smtClean="0"/>
              <a:t>They have used many different classifiers to make the decision more accurate and real.</a:t>
            </a:r>
          </a:p>
          <a:p>
            <a:r>
              <a:rPr lang="en-US" sz="2400" dirty="0" smtClean="0"/>
              <a:t>The considered dataset has 3 categorical variables including presentation, reason,membrane.</a:t>
            </a:r>
          </a:p>
          <a:p>
            <a:pPr marL="0" indent="0">
              <a:buNone/>
            </a:pPr>
            <a:r>
              <a:rPr lang="en-US" sz="2400" dirty="0" smtClean="0"/>
              <a:t>   Since the values are categorical they have encoded into numbers by using one-hot encoding.</a:t>
            </a:r>
          </a:p>
          <a:p>
            <a:r>
              <a:rPr lang="en-US" sz="2400" dirty="0" smtClean="0"/>
              <a:t>Finally they perform analysis on different algorithms using 11 statistical measurements like accuracy,FI score,PS,RS, FBS,HL, and other.</a:t>
            </a:r>
          </a:p>
          <a:p>
            <a:r>
              <a:rPr lang="en-US" sz="2400" dirty="0" smtClean="0"/>
              <a:t>They compared the performance of all the proposed models among them, Decision tree is the one of the algorithms with most accuracy.</a:t>
            </a:r>
          </a:p>
          <a:p>
            <a:pPr marL="0" indent="0">
              <a:buNone/>
            </a:pPr>
            <a:endParaRPr lang="en-US" sz="2400" dirty="0"/>
          </a:p>
          <a:p>
            <a:endParaRPr lang="en-IN" sz="2400" dirty="0"/>
          </a:p>
        </p:txBody>
      </p:sp>
    </p:spTree>
    <p:extLst>
      <p:ext uri="{BB962C8B-B14F-4D97-AF65-F5344CB8AC3E}">
        <p14:creationId xmlns:p14="http://schemas.microsoft.com/office/powerpoint/2010/main" val="3546305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smtClean="0"/>
              <a:t>Literature survey</a:t>
            </a:r>
            <a:endParaRPr lang="en-IN" dirty="0"/>
          </a:p>
        </p:txBody>
      </p:sp>
      <p:sp>
        <p:nvSpPr>
          <p:cNvPr id="3" name="Content Placeholder 2"/>
          <p:cNvSpPr>
            <a:spLocks noGrp="1"/>
          </p:cNvSpPr>
          <p:nvPr>
            <p:ph idx="1"/>
          </p:nvPr>
        </p:nvSpPr>
        <p:spPr/>
        <p:txBody>
          <a:bodyPr>
            <a:normAutofit/>
          </a:bodyPr>
          <a:lstStyle/>
          <a:p>
            <a:r>
              <a:rPr lang="en-IN" sz="2400" dirty="0"/>
              <a:t>Nafiz Imtiaz </a:t>
            </a:r>
            <a:r>
              <a:rPr lang="en-IN" sz="2400" dirty="0" smtClean="0"/>
              <a:t>Khan [3] researched to </a:t>
            </a:r>
            <a:r>
              <a:rPr lang="en-US" sz="2400" dirty="0" smtClean="0"/>
              <a:t>predict </a:t>
            </a:r>
            <a:r>
              <a:rPr lang="en-US" sz="2400" dirty="0"/>
              <a:t>whether or not the cesarean section is necessary with the help of data mining and consequently, increasing the safety of the mother and newborn during and after childbirth by avoiding unnecessary cesarean </a:t>
            </a:r>
            <a:r>
              <a:rPr lang="en-US" sz="2400" dirty="0" smtClean="0"/>
              <a:t>section.</a:t>
            </a:r>
          </a:p>
          <a:p>
            <a:r>
              <a:rPr lang="en-US" sz="2400" dirty="0"/>
              <a:t>The dataset that they used has a class imbalance problem so they used SMOTE Technique to eliminate all the imbalance issues.</a:t>
            </a:r>
            <a:endParaRPr lang="en-US" sz="2400" dirty="0" smtClean="0"/>
          </a:p>
          <a:p>
            <a:r>
              <a:rPr lang="en-US" sz="2400" dirty="0" smtClean="0"/>
              <a:t>To </a:t>
            </a:r>
            <a:r>
              <a:rPr lang="en-US" sz="2400" dirty="0"/>
              <a:t>attain the objective three different ensemble prediction models </a:t>
            </a:r>
            <a:r>
              <a:rPr lang="en-US" sz="2400" dirty="0" smtClean="0"/>
              <a:t>are used </a:t>
            </a:r>
            <a:r>
              <a:rPr lang="en-US" sz="2400" dirty="0"/>
              <a:t>AdaBoost and Catboost</a:t>
            </a:r>
            <a:endParaRPr lang="en-US" sz="2400" dirty="0" smtClean="0"/>
          </a:p>
          <a:p>
            <a:r>
              <a:rPr lang="en-US" sz="2400" dirty="0" smtClean="0"/>
              <a:t>Among all these </a:t>
            </a:r>
            <a:r>
              <a:rPr lang="en-US" sz="2400" dirty="0" err="1"/>
              <a:t>C</a:t>
            </a:r>
            <a:r>
              <a:rPr lang="en-US" sz="2400" dirty="0" err="1" smtClean="0"/>
              <a:t>atBoost</a:t>
            </a:r>
            <a:r>
              <a:rPr lang="en-US" sz="2400" dirty="0" smtClean="0"/>
              <a:t> and AdaBoost with accuracy 80.6%.</a:t>
            </a:r>
          </a:p>
          <a:p>
            <a:r>
              <a:rPr lang="en-US" sz="2400" dirty="0" smtClean="0"/>
              <a:t>They have considered the main features are amniotic </a:t>
            </a:r>
            <a:r>
              <a:rPr lang="en-US" sz="2400" dirty="0"/>
              <a:t>liquid, medical indication, fetal intrapartum ph, number of previous cesareans, </a:t>
            </a:r>
            <a:r>
              <a:rPr lang="en-US" sz="2400" dirty="0" smtClean="0"/>
              <a:t>pre-induction used to predict the target outcome accurately.</a:t>
            </a:r>
            <a:endParaRPr lang="en-IN" sz="2400" dirty="0"/>
          </a:p>
        </p:txBody>
      </p:sp>
    </p:spTree>
    <p:extLst>
      <p:ext uri="{BB962C8B-B14F-4D97-AF65-F5344CB8AC3E}">
        <p14:creationId xmlns:p14="http://schemas.microsoft.com/office/powerpoint/2010/main" val="633865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IN" dirty="0"/>
          </a:p>
        </p:txBody>
      </p:sp>
      <p:sp>
        <p:nvSpPr>
          <p:cNvPr id="3" name="Content Placeholder 2"/>
          <p:cNvSpPr>
            <a:spLocks noGrp="1"/>
          </p:cNvSpPr>
          <p:nvPr>
            <p:ph idx="1"/>
          </p:nvPr>
        </p:nvSpPr>
        <p:spPr/>
        <p:txBody>
          <a:bodyPr>
            <a:normAutofit/>
          </a:bodyPr>
          <a:lstStyle/>
          <a:p>
            <a:r>
              <a:rPr lang="en-US" sz="2400" dirty="0" smtClean="0"/>
              <a:t>Zahid ullah</a:t>
            </a:r>
            <a:r>
              <a:rPr lang="en-US" sz="2400" dirty="0"/>
              <a:t>, </a:t>
            </a:r>
            <a:r>
              <a:rPr lang="en-US" sz="2400" dirty="0" smtClean="0"/>
              <a:t>and </a:t>
            </a:r>
            <a:r>
              <a:rPr lang="en-US" sz="2400" dirty="0" err="1" smtClean="0"/>
              <a:t>Farukh</a:t>
            </a:r>
            <a:r>
              <a:rPr lang="en-US" sz="2400" dirty="0" smtClean="0"/>
              <a:t> Saleem [4] </a:t>
            </a:r>
            <a:r>
              <a:rPr lang="en-US" sz="2400" dirty="0"/>
              <a:t>researched </a:t>
            </a:r>
            <a:r>
              <a:rPr lang="en-US" sz="2400" dirty="0" smtClean="0"/>
              <a:t>on normal </a:t>
            </a:r>
            <a:r>
              <a:rPr lang="en-US" sz="2400" dirty="0"/>
              <a:t>and </a:t>
            </a:r>
            <a:r>
              <a:rPr lang="en-IN" sz="2400" dirty="0"/>
              <a:t>Cesarean delivery. They </a:t>
            </a:r>
            <a:r>
              <a:rPr lang="en-US" sz="2400" dirty="0"/>
              <a:t>first examine the existing data and also previous medical records about the mode of delivery were investigated using machine learning algorithms</a:t>
            </a:r>
            <a:r>
              <a:rPr lang="en-US" sz="2400" dirty="0" smtClean="0"/>
              <a:t>.</a:t>
            </a:r>
          </a:p>
          <a:p>
            <a:r>
              <a:rPr lang="en-US" sz="2400" dirty="0"/>
              <a:t>They extracted some meaningful insights from unseen cases. So Various prediction Models like decision </a:t>
            </a:r>
            <a:r>
              <a:rPr lang="en-US" sz="2400" dirty="0" smtClean="0"/>
              <a:t>tree, </a:t>
            </a:r>
            <a:r>
              <a:rPr lang="en-US" sz="2400" dirty="0"/>
              <a:t>AdaBoostM1, </a:t>
            </a:r>
            <a:r>
              <a:rPr lang="en-US" sz="2400" dirty="0" smtClean="0"/>
              <a:t>bagging and are used </a:t>
            </a:r>
            <a:r>
              <a:rPr lang="en-US" sz="2400" dirty="0"/>
              <a:t>to train the model.</a:t>
            </a:r>
          </a:p>
          <a:p>
            <a:r>
              <a:rPr lang="en-US" sz="2400" dirty="0" smtClean="0"/>
              <a:t>In this first, the existing data was enriched because this would increase the result of accuracy in order to predict the mode of childbirth.</a:t>
            </a:r>
          </a:p>
          <a:p>
            <a:r>
              <a:rPr lang="en-US" sz="2400" dirty="0" smtClean="0"/>
              <a:t>Since the dataset contains fewer records they have SMOTE Technique which oversamples the data.</a:t>
            </a:r>
          </a:p>
          <a:p>
            <a:pPr marL="0" indent="0">
              <a:buNone/>
            </a:pPr>
            <a:endParaRPr lang="en-US" sz="2400" dirty="0"/>
          </a:p>
        </p:txBody>
      </p:sp>
    </p:spTree>
    <p:extLst>
      <p:ext uri="{BB962C8B-B14F-4D97-AF65-F5344CB8AC3E}">
        <p14:creationId xmlns:p14="http://schemas.microsoft.com/office/powerpoint/2010/main" val="3148372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a:sym typeface="+mn-ea"/>
              </a:rPr>
              <a:t>Literature survey</a:t>
            </a:r>
            <a:endParaRPr lang="en-IN" dirty="0"/>
          </a:p>
        </p:txBody>
      </p:sp>
      <p:sp>
        <p:nvSpPr>
          <p:cNvPr id="3" name="Content Placeholder 2"/>
          <p:cNvSpPr>
            <a:spLocks noGrp="1"/>
          </p:cNvSpPr>
          <p:nvPr>
            <p:ph idx="1"/>
          </p:nvPr>
        </p:nvSpPr>
        <p:spPr>
          <a:xfrm>
            <a:off x="199505" y="1097278"/>
            <a:ext cx="11779135" cy="5608321"/>
          </a:xfrm>
        </p:spPr>
        <p:txBody>
          <a:bodyPr>
            <a:noAutofit/>
          </a:bodyPr>
          <a:lstStyle/>
          <a:p>
            <a:r>
              <a:rPr lang="en-IN" sz="2400" dirty="0" smtClean="0"/>
              <a:t>Muhammad Nazrul Islam [5],</a:t>
            </a:r>
            <a:r>
              <a:rPr lang="en-US" sz="2400" u="sng" dirty="0" smtClean="0">
                <a:hlinkClick r:id="rId2"/>
              </a:rPr>
              <a:t> </a:t>
            </a:r>
            <a:r>
              <a:rPr lang="en-US" sz="2400" dirty="0" smtClean="0"/>
              <a:t>Tahasin Mahmud and others explore the best possible features for predicting the mode and by using these features they have proposed five different algorithms.</a:t>
            </a:r>
          </a:p>
          <a:p>
            <a:r>
              <a:rPr lang="en-US" sz="2400" dirty="0" smtClean="0"/>
              <a:t>They had conducted the interviews and structured reviews inorder to identify the best possible features. Finally they revealed that 32 features are the best for suitable prediction mode of child birth.</a:t>
            </a:r>
          </a:p>
          <a:p>
            <a:r>
              <a:rPr lang="en-US" sz="2400" dirty="0" smtClean="0"/>
              <a:t>These features are grouped and proposed algorithms are applied for analysis and prediction.Based on the Evaluation parameters they finally concluded that stacking classifier(FI score is 97.4%) is the best.</a:t>
            </a:r>
          </a:p>
          <a:p>
            <a:pPr marL="0" indent="0">
              <a:buNone/>
            </a:pPr>
            <a:r>
              <a:rPr lang="en-US" sz="2400" dirty="0" smtClean="0"/>
              <a:t/>
            </a:r>
            <a:br>
              <a:rPr lang="en-US" sz="2400" dirty="0" smtClean="0"/>
            </a:br>
            <a:endParaRPr lang="en-IN" sz="2400" dirty="0"/>
          </a:p>
        </p:txBody>
      </p:sp>
    </p:spTree>
    <p:extLst>
      <p:ext uri="{BB962C8B-B14F-4D97-AF65-F5344CB8AC3E}">
        <p14:creationId xmlns:p14="http://schemas.microsoft.com/office/powerpoint/2010/main" val="578202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12221</TotalTime>
  <Words>1956</Words>
  <Application>Microsoft Office PowerPoint</Application>
  <PresentationFormat>Widescreen</PresentationFormat>
  <Paragraphs>295</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Consolas</vt:lpstr>
      <vt:lpstr>Courier New</vt:lpstr>
      <vt:lpstr>Times New Roman</vt:lpstr>
      <vt:lpstr>Wingdings</vt:lpstr>
      <vt:lpstr>Custom Design</vt:lpstr>
      <vt:lpstr>PowerPoint Presentation</vt:lpstr>
      <vt:lpstr>Abstract</vt:lpstr>
      <vt:lpstr>Contents</vt:lpstr>
      <vt:lpstr>Introduction</vt:lpstr>
      <vt:lpstr>  Literature survey</vt:lpstr>
      <vt:lpstr>Literature survey</vt:lpstr>
      <vt:lpstr>Literature survey</vt:lpstr>
      <vt:lpstr>Literature survey</vt:lpstr>
      <vt:lpstr>Literature survey</vt:lpstr>
      <vt:lpstr>Existing System</vt:lpstr>
      <vt:lpstr>Proposed System</vt:lpstr>
      <vt:lpstr>Planning</vt:lpstr>
      <vt:lpstr>Planning</vt:lpstr>
      <vt:lpstr>PowerPoint Presentation</vt:lpstr>
      <vt:lpstr>Planning</vt:lpstr>
      <vt:lpstr>Planning</vt:lpstr>
      <vt:lpstr>Planning</vt:lpstr>
      <vt:lpstr>Planning</vt:lpstr>
      <vt:lpstr>Design</vt:lpstr>
      <vt:lpstr> Design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Conclusion</vt:lpstr>
      <vt:lpstr>Research Paper</vt:lpstr>
      <vt:lpstr>Published Paper</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Sasi Priya</cp:lastModifiedBy>
  <cp:revision>350</cp:revision>
  <dcterms:created xsi:type="dcterms:W3CDTF">2019-06-11T05:35:00Z</dcterms:created>
  <dcterms:modified xsi:type="dcterms:W3CDTF">2023-04-28T16:34:34Z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B145199D08B64BC29E291925B1B5F72E</vt:lpwstr>
  </property>
  <property fmtid="{D5CDD505-2E9C-101B-9397-08002B2CF9AE}" pid="3" name="KSOProductBuildVer">
    <vt:lpwstr>1033-11.2.0.11254</vt:lpwstr>
  </property>
</Properties>
</file>