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1" r:id="rId1"/>
  </p:sldMasterIdLst>
  <p:sldIdLst>
    <p:sldId id="256" r:id="rId2"/>
    <p:sldId id="260" r:id="rId3"/>
    <p:sldId id="257" r:id="rId4"/>
    <p:sldId id="258" r:id="rId5"/>
    <p:sldId id="259" r:id="rId6"/>
    <p:sldId id="261" r:id="rId7"/>
    <p:sldId id="262" r:id="rId8"/>
    <p:sldId id="263" r:id="rId9"/>
    <p:sldId id="269" r:id="rId10"/>
    <p:sldId id="270" r:id="rId11"/>
    <p:sldId id="271" r:id="rId12"/>
    <p:sldId id="272" r:id="rId13"/>
    <p:sldId id="264" r:id="rId14"/>
    <p:sldId id="265" r:id="rId15"/>
    <p:sldId id="266" r:id="rId16"/>
    <p:sldId id="267" r:id="rId17"/>
    <p:sldId id="26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434" autoAdjust="0"/>
  </p:normalViewPr>
  <p:slideViewPr>
    <p:cSldViewPr snapToGrid="0">
      <p:cViewPr varScale="1">
        <p:scale>
          <a:sx n="74" d="100"/>
          <a:sy n="74" d="100"/>
        </p:scale>
        <p:origin x="13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48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4109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961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2313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44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5752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705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01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94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4733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06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50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94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660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29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12-Oct-23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2652460"/>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Rectangle 3"/>
          <p:cNvSpPr/>
          <p:nvPr/>
        </p:nvSpPr>
        <p:spPr>
          <a:xfrm>
            <a:off x="66024" y="283336"/>
            <a:ext cx="8762335" cy="1569660"/>
          </a:xfrm>
          <a:prstGeom prst="rect">
            <a:avLst/>
          </a:prstGeom>
        </p:spPr>
        <p:txBody>
          <a:bodyPr wrap="none">
            <a:spAutoFit/>
          </a:bodyPr>
          <a:lstStyle/>
          <a:p>
            <a:r>
              <a:rPr lang="en-US" sz="4800" b="1" dirty="0" smtClean="0">
                <a:solidFill>
                  <a:srgbClr val="FF0000"/>
                </a:solidFill>
                <a:latin typeface="Algerian" panose="04020705040A02060702" pitchFamily="82" charset="0"/>
                <a:ea typeface="Calibri" panose="020F0502020204030204" pitchFamily="34" charset="0"/>
              </a:rPr>
              <a:t>Noise </a:t>
            </a:r>
            <a:r>
              <a:rPr lang="en-US" sz="4800" b="1" dirty="0" smtClean="0">
                <a:solidFill>
                  <a:srgbClr val="FF0000"/>
                </a:solidFill>
                <a:latin typeface="Algerian" panose="04020705040A02060702" pitchFamily="82" charset="0"/>
              </a:rPr>
              <a:t>Pollution Monitoring</a:t>
            </a:r>
          </a:p>
          <a:p>
            <a:r>
              <a:rPr lang="en-US" sz="4800" b="1" dirty="0" smtClean="0">
                <a:solidFill>
                  <a:srgbClr val="FF0000"/>
                </a:solidFill>
                <a:latin typeface="Algerian" panose="04020705040A02060702" pitchFamily="82" charset="0"/>
              </a:rPr>
              <a:t>                 System</a:t>
            </a:r>
          </a:p>
        </p:txBody>
      </p:sp>
      <p:sp>
        <p:nvSpPr>
          <p:cNvPr id="5" name="Rectangle 4"/>
          <p:cNvSpPr/>
          <p:nvPr/>
        </p:nvSpPr>
        <p:spPr>
          <a:xfrm>
            <a:off x="-985236" y="4258957"/>
            <a:ext cx="6291331" cy="2507866"/>
          </a:xfrm>
          <a:prstGeom prst="rect">
            <a:avLst/>
          </a:prstGeom>
        </p:spPr>
        <p:txBody>
          <a:bodyPr wrap="square">
            <a:spAutoFit/>
          </a:bodyPr>
          <a:lstStyle/>
          <a:p>
            <a:pPr>
              <a:lnSpc>
                <a:spcPct val="107000"/>
              </a:lnSpc>
              <a:spcAft>
                <a:spcPts val="800"/>
              </a:spcAft>
            </a:pPr>
            <a:r>
              <a:rPr lang="en-US" sz="3200" dirty="0" smtClean="0">
                <a:latin typeface="Times New Roman" panose="02020603050405020304" pitchFamily="18" charset="0"/>
                <a:ea typeface="Calibri" panose="020F0502020204030204" pitchFamily="34" charset="0"/>
                <a:cs typeface="Latha" panose="020B0604020202020204" pitchFamily="34" charset="0"/>
              </a:rPr>
              <a:t>             </a:t>
            </a:r>
            <a:r>
              <a:rPr lang="en-US" sz="3200" b="1" dirty="0" smtClean="0">
                <a:solidFill>
                  <a:srgbClr val="FFC000"/>
                </a:solidFill>
                <a:latin typeface="Times New Roman" panose="02020603050405020304" pitchFamily="18" charset="0"/>
                <a:ea typeface="Calibri" panose="020F0502020204030204" pitchFamily="34" charset="0"/>
                <a:cs typeface="Times New Roman" panose="02020603050405020304" pitchFamily="18" charset="0"/>
              </a:rPr>
              <a:t>VIDHYASAGAR.K</a:t>
            </a:r>
            <a:endParaRPr lang="en-US" sz="32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2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             SASIKANNAN.S</a:t>
            </a:r>
          </a:p>
          <a:p>
            <a:pPr>
              <a:lnSpc>
                <a:spcPct val="107000"/>
              </a:lnSpc>
              <a:spcAft>
                <a:spcPts val="800"/>
              </a:spcAft>
            </a:pPr>
            <a:r>
              <a:rPr lang="en-US" sz="32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             NAVEEN KUMAR.S</a:t>
            </a:r>
          </a:p>
          <a:p>
            <a:pPr>
              <a:lnSpc>
                <a:spcPct val="107000"/>
              </a:lnSpc>
              <a:spcAft>
                <a:spcPts val="800"/>
              </a:spcAft>
            </a:pPr>
            <a:r>
              <a:rPr lang="en-US" sz="32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             ARUN.C</a:t>
            </a:r>
            <a:endParaRPr lang="en-US" sz="32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5380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Rectangle 2"/>
          <p:cNvSpPr/>
          <p:nvPr/>
        </p:nvSpPr>
        <p:spPr>
          <a:xfrm>
            <a:off x="289775" y="298241"/>
            <a:ext cx="4572000" cy="923330"/>
          </a:xfrm>
          <a:prstGeom prst="rect">
            <a:avLst/>
          </a:prstGeom>
        </p:spPr>
        <p:txBody>
          <a:bodyPr>
            <a:spAutoFit/>
          </a:bodyPr>
          <a:lstStyle/>
          <a:p>
            <a:r>
              <a:rPr lang="en-US" dirty="0" smtClean="0">
                <a:solidFill>
                  <a:srgbClr val="FFFFFF"/>
                </a:solidFill>
                <a:latin typeface="Söhne Mono"/>
              </a:rPr>
              <a:t>}</a:t>
            </a:r>
          </a:p>
          <a:p>
            <a:r>
              <a:rPr lang="en-US" dirty="0" smtClean="0">
                <a:solidFill>
                  <a:srgbClr val="FFFFFF"/>
                </a:solidFill>
                <a:latin typeface="Söhne Mono"/>
              </a:rPr>
              <a:t> </a:t>
            </a:r>
            <a:r>
              <a:rPr lang="en-US" dirty="0" err="1">
                <a:solidFill>
                  <a:srgbClr val="FFFFFF"/>
                </a:solidFill>
                <a:latin typeface="Söhne Mono"/>
              </a:rPr>
              <a:t>rms</a:t>
            </a:r>
            <a:r>
              <a:rPr lang="en-US" dirty="0">
                <a:solidFill>
                  <a:srgbClr val="FFFFFF"/>
                </a:solidFill>
                <a:latin typeface="Söhne Mono"/>
              </a:rPr>
              <a:t> = </a:t>
            </a:r>
            <a:r>
              <a:rPr lang="en-US" dirty="0" err="1">
                <a:solidFill>
                  <a:srgbClr val="FFFFFF"/>
                </a:solidFill>
                <a:latin typeface="Söhne Mono"/>
              </a:rPr>
              <a:t>std</a:t>
            </a:r>
            <a:r>
              <a:rPr lang="en-US" dirty="0">
                <a:solidFill>
                  <a:srgbClr val="FFFFFF"/>
                </a:solidFill>
                <a:latin typeface="Söhne Mono"/>
              </a:rPr>
              <a:t>::</a:t>
            </a:r>
            <a:r>
              <a:rPr lang="en-US" dirty="0" err="1">
                <a:solidFill>
                  <a:srgbClr val="E9950C"/>
                </a:solidFill>
                <a:latin typeface="Söhne Mono"/>
              </a:rPr>
              <a:t>sqrt</a:t>
            </a:r>
            <a:r>
              <a:rPr lang="en-US" dirty="0">
                <a:solidFill>
                  <a:srgbClr val="FFFFFF"/>
                </a:solidFill>
                <a:latin typeface="Söhne Mono"/>
              </a:rPr>
              <a:t>(</a:t>
            </a:r>
            <a:r>
              <a:rPr lang="en-US" dirty="0" err="1">
                <a:solidFill>
                  <a:srgbClr val="FFFFFF"/>
                </a:solidFill>
                <a:latin typeface="Söhne Mono"/>
              </a:rPr>
              <a:t>rms</a:t>
            </a:r>
            <a:r>
              <a:rPr lang="en-US" dirty="0">
                <a:solidFill>
                  <a:srgbClr val="FFFFFF"/>
                </a:solidFill>
                <a:latin typeface="Söhne Mono"/>
              </a:rPr>
              <a:t> / </a:t>
            </a:r>
            <a:r>
              <a:rPr lang="en-US" dirty="0" err="1">
                <a:solidFill>
                  <a:srgbClr val="FFFFFF"/>
                </a:solidFill>
                <a:latin typeface="Söhne Mono"/>
              </a:rPr>
              <a:t>framesPerBuffer</a:t>
            </a:r>
            <a:r>
              <a:rPr lang="en-US" dirty="0">
                <a:solidFill>
                  <a:srgbClr val="FFFFFF"/>
                </a:solidFill>
                <a:latin typeface="Söhne Mono"/>
              </a:rPr>
              <a:t>); </a:t>
            </a:r>
            <a:r>
              <a:rPr lang="en-US" dirty="0"/>
              <a:t/>
            </a:r>
            <a:br>
              <a:rPr lang="en-US" dirty="0"/>
            </a:br>
            <a:endParaRPr lang="en-US" dirty="0"/>
          </a:p>
        </p:txBody>
      </p:sp>
      <p:sp>
        <p:nvSpPr>
          <p:cNvPr id="4" name="Rectangle 3"/>
          <p:cNvSpPr/>
          <p:nvPr/>
        </p:nvSpPr>
        <p:spPr>
          <a:xfrm>
            <a:off x="289775" y="914452"/>
            <a:ext cx="5969357" cy="923330"/>
          </a:xfrm>
          <a:prstGeom prst="rect">
            <a:avLst/>
          </a:prstGeom>
        </p:spPr>
        <p:txBody>
          <a:bodyPr wrap="square">
            <a:spAutoFit/>
          </a:bodyPr>
          <a:lstStyle/>
          <a:p>
            <a:r>
              <a:rPr lang="en-US" dirty="0">
                <a:latin typeface="Söhne Mono"/>
              </a:rPr>
              <a:t>// Open and append the RMS value to a log file</a:t>
            </a:r>
            <a:r>
              <a:rPr lang="en-US" dirty="0">
                <a:solidFill>
                  <a:srgbClr val="FFFFFF"/>
                </a:solidFill>
                <a:latin typeface="Söhne Mono"/>
              </a:rPr>
              <a: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ofstream</a:t>
            </a:r>
            <a:r>
              <a:rPr lang="en-US" dirty="0">
                <a:solidFill>
                  <a:srgbClr val="FFFFFF"/>
                </a:solidFill>
                <a:latin typeface="Söhne Mono"/>
              </a:rPr>
              <a:t> </a:t>
            </a:r>
            <a:r>
              <a:rPr lang="en-US" dirty="0" err="1">
                <a:solidFill>
                  <a:srgbClr val="F22C3D"/>
                </a:solidFill>
                <a:latin typeface="Söhne Mono"/>
              </a:rPr>
              <a:t>logFile</a:t>
            </a:r>
            <a:r>
              <a:rPr lang="en-US" dirty="0">
                <a:solidFill>
                  <a:srgbClr val="FFFFFF"/>
                </a:solidFill>
                <a:latin typeface="Söhne Mono"/>
              </a:rPr>
              <a:t>(</a:t>
            </a:r>
            <a:r>
              <a:rPr lang="en-US" dirty="0">
                <a:solidFill>
                  <a:srgbClr val="00A67D"/>
                </a:solidFill>
                <a:latin typeface="Söhne Mono"/>
              </a:rPr>
              <a:t>"noise_data.txt"</a:t>
            </a:r>
            <a:r>
              <a:rPr lang="en-US" dirty="0">
                <a:solidFill>
                  <a:srgbClr val="FFFFFF"/>
                </a:solidFill>
                <a:latin typeface="Söhne Mono"/>
              </a:rPr>
              <a: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ios</a:t>
            </a:r>
            <a:r>
              <a:rPr lang="en-US" dirty="0">
                <a:solidFill>
                  <a:srgbClr val="FFFFFF"/>
                </a:solidFill>
                <a:latin typeface="Söhne Mono"/>
              </a:rPr>
              <a:t>::app); </a:t>
            </a:r>
            <a:r>
              <a:rPr lang="en-US" dirty="0" err="1" smtClean="0">
                <a:solidFill>
                  <a:srgbClr val="FFFFFF"/>
                </a:solidFill>
                <a:latin typeface="Söhne Mono"/>
              </a:rPr>
              <a:t>logFile</a:t>
            </a:r>
            <a:r>
              <a:rPr lang="en-US" dirty="0" smtClean="0">
                <a:solidFill>
                  <a:srgbClr val="FFFFFF"/>
                </a:solidFill>
                <a:latin typeface="Söhne Mono"/>
              </a:rPr>
              <a:t> </a:t>
            </a:r>
            <a:r>
              <a:rPr lang="en-US" dirty="0">
                <a:solidFill>
                  <a:srgbClr val="FFFFFF"/>
                </a:solidFill>
                <a:latin typeface="Söhne Mono"/>
              </a:rPr>
              <a:t>&lt;&lt; </a:t>
            </a:r>
            <a:r>
              <a:rPr lang="en-US" dirty="0">
                <a:solidFill>
                  <a:srgbClr val="00A67D"/>
                </a:solidFill>
                <a:latin typeface="Söhne Mono"/>
              </a:rPr>
              <a:t>"RMS: "</a:t>
            </a:r>
            <a:r>
              <a:rPr lang="en-US" dirty="0">
                <a:solidFill>
                  <a:srgbClr val="FFFFFF"/>
                </a:solidFill>
                <a:latin typeface="Söhne Mono"/>
              </a:rPr>
              <a:t> &lt;&lt; </a:t>
            </a:r>
            <a:r>
              <a:rPr lang="en-US" dirty="0" err="1">
                <a:solidFill>
                  <a:srgbClr val="FFFFFF"/>
                </a:solidFill>
                <a:latin typeface="Söhne Mono"/>
              </a:rPr>
              <a:t>rms</a:t>
            </a:r>
            <a:r>
              <a:rPr lang="en-US" dirty="0">
                <a:solidFill>
                  <a:srgbClr val="FFFFFF"/>
                </a:solidFill>
                <a:latin typeface="Söhne Mono"/>
              </a:rPr>
              <a:t> &lt;&lt;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endl</a:t>
            </a:r>
            <a:r>
              <a:rPr lang="en-US" dirty="0">
                <a:solidFill>
                  <a:srgbClr val="FFFFFF"/>
                </a:solidFill>
                <a:latin typeface="Söhne Mono"/>
              </a:rPr>
              <a:t>;</a:t>
            </a:r>
            <a:endParaRPr lang="en-US" dirty="0"/>
          </a:p>
        </p:txBody>
      </p:sp>
      <p:sp>
        <p:nvSpPr>
          <p:cNvPr id="5" name="Rectangle 4"/>
          <p:cNvSpPr/>
          <p:nvPr/>
        </p:nvSpPr>
        <p:spPr>
          <a:xfrm>
            <a:off x="289775" y="2269327"/>
            <a:ext cx="2095445" cy="369332"/>
          </a:xfrm>
          <a:prstGeom prst="rect">
            <a:avLst/>
          </a:prstGeom>
        </p:spPr>
        <p:txBody>
          <a:bodyPr wrap="none">
            <a:spAutoFit/>
          </a:bodyPr>
          <a:lstStyle/>
          <a:p>
            <a:r>
              <a:rPr lang="en-US" dirty="0">
                <a:solidFill>
                  <a:srgbClr val="2E95D3"/>
                </a:solidFill>
                <a:latin typeface="Söhne Mono"/>
              </a:rPr>
              <a:t>return</a:t>
            </a:r>
            <a:r>
              <a:rPr lang="en-US" dirty="0">
                <a:solidFill>
                  <a:srgbClr val="FFFFFF"/>
                </a:solidFill>
                <a:latin typeface="Söhne Mono"/>
              </a:rPr>
              <a:t> </a:t>
            </a:r>
            <a:r>
              <a:rPr lang="en-US" dirty="0" err="1">
                <a:solidFill>
                  <a:srgbClr val="FFFFFF"/>
                </a:solidFill>
                <a:latin typeface="Söhne Mono"/>
              </a:rPr>
              <a:t>paContinue</a:t>
            </a:r>
            <a:r>
              <a:rPr lang="en-US" dirty="0">
                <a:solidFill>
                  <a:srgbClr val="FFFFFF"/>
                </a:solidFill>
                <a:latin typeface="Söhne Mono"/>
              </a:rPr>
              <a:t>;</a:t>
            </a:r>
            <a:endParaRPr lang="en-US" dirty="0"/>
          </a:p>
        </p:txBody>
      </p:sp>
      <p:sp>
        <p:nvSpPr>
          <p:cNvPr id="6" name="Rectangle 5"/>
          <p:cNvSpPr/>
          <p:nvPr/>
        </p:nvSpPr>
        <p:spPr>
          <a:xfrm>
            <a:off x="99219" y="2708086"/>
            <a:ext cx="4762555" cy="923330"/>
          </a:xfrm>
          <a:prstGeom prst="rect">
            <a:avLst/>
          </a:prstGeom>
        </p:spPr>
        <p:txBody>
          <a:bodyPr wrap="square">
            <a:spAutoFit/>
          </a:bodyPr>
          <a:lstStyle/>
          <a:p>
            <a:r>
              <a:rPr lang="en-US" dirty="0" smtClean="0">
                <a:solidFill>
                  <a:srgbClr val="FFFFFF"/>
                </a:solidFill>
                <a:latin typeface="Söhne Mono"/>
              </a:rPr>
              <a:t>}</a:t>
            </a:r>
          </a:p>
          <a:p>
            <a:r>
              <a:rPr lang="en-US" dirty="0" smtClean="0">
                <a:solidFill>
                  <a:srgbClr val="FFFFFF"/>
                </a:solidFill>
                <a:latin typeface="Söhne Mono"/>
              </a:rPr>
              <a:t> </a:t>
            </a:r>
            <a:r>
              <a:rPr lang="en-US" dirty="0" err="1">
                <a:solidFill>
                  <a:srgbClr val="DF3079"/>
                </a:solidFill>
                <a:latin typeface="Söhne Mono"/>
              </a:rPr>
              <a:t>int</a:t>
            </a:r>
            <a:r>
              <a:rPr lang="en-US" dirty="0">
                <a:solidFill>
                  <a:srgbClr val="FFFFFF"/>
                </a:solidFill>
                <a:latin typeface="Söhne Mono"/>
              </a:rPr>
              <a:t> </a:t>
            </a:r>
            <a:r>
              <a:rPr lang="en-US" dirty="0">
                <a:solidFill>
                  <a:srgbClr val="F22C3D"/>
                </a:solidFill>
                <a:latin typeface="Söhne Mono"/>
              </a:rPr>
              <a:t>main</a:t>
            </a:r>
            <a:r>
              <a:rPr lang="en-US" dirty="0">
                <a:solidFill>
                  <a:srgbClr val="FFFFFF"/>
                </a:solidFill>
                <a:latin typeface="Söhne Mono"/>
              </a:rPr>
              <a:t>() { </a:t>
            </a:r>
            <a:r>
              <a:rPr lang="en-US" dirty="0">
                <a:latin typeface="Söhne Mono"/>
              </a:rPr>
              <a:t>// Initialize </a:t>
            </a:r>
            <a:r>
              <a:rPr lang="en-US" dirty="0" err="1" smtClean="0">
                <a:latin typeface="Söhne Mono"/>
              </a:rPr>
              <a:t>PortAudio</a:t>
            </a:r>
            <a:endParaRPr lang="en-US" dirty="0" smtClean="0">
              <a:latin typeface="Söhne Mono"/>
            </a:endParaRPr>
          </a:p>
          <a:p>
            <a:r>
              <a:rPr lang="en-US" dirty="0" smtClean="0">
                <a:solidFill>
                  <a:srgbClr val="FFFFFF"/>
                </a:solidFill>
                <a:latin typeface="Söhne Mono"/>
              </a:rPr>
              <a:t> </a:t>
            </a:r>
            <a:r>
              <a:rPr lang="en-US" dirty="0" err="1">
                <a:solidFill>
                  <a:srgbClr val="FFFFFF"/>
                </a:solidFill>
                <a:latin typeface="Söhne Mono"/>
              </a:rPr>
              <a:t>PaError</a:t>
            </a:r>
            <a:r>
              <a:rPr lang="en-US" dirty="0">
                <a:solidFill>
                  <a:srgbClr val="FFFFFF"/>
                </a:solidFill>
                <a:latin typeface="Söhne Mono"/>
              </a:rPr>
              <a:t> err;</a:t>
            </a:r>
            <a:endParaRPr lang="en-US" dirty="0"/>
          </a:p>
        </p:txBody>
      </p:sp>
      <p:sp>
        <p:nvSpPr>
          <p:cNvPr id="8" name="Rectangle 7"/>
          <p:cNvSpPr/>
          <p:nvPr/>
        </p:nvSpPr>
        <p:spPr>
          <a:xfrm>
            <a:off x="194496" y="3843098"/>
            <a:ext cx="9799510" cy="1200329"/>
          </a:xfrm>
          <a:prstGeom prst="rect">
            <a:avLst/>
          </a:prstGeom>
        </p:spPr>
        <p:txBody>
          <a:bodyPr wrap="square">
            <a:spAutoFit/>
          </a:bodyPr>
          <a:lstStyle/>
          <a:p>
            <a:r>
              <a:rPr lang="en-US" dirty="0">
                <a:solidFill>
                  <a:srgbClr val="FFFFFF"/>
                </a:solidFill>
                <a:latin typeface="Söhne Mono"/>
              </a:rPr>
              <a:t>err = </a:t>
            </a:r>
            <a:r>
              <a:rPr lang="en-US" dirty="0" err="1">
                <a:solidFill>
                  <a:srgbClr val="E9950C"/>
                </a:solidFill>
                <a:latin typeface="Söhne Mono"/>
              </a:rPr>
              <a:t>Pa_Initialize</a:t>
            </a:r>
            <a:r>
              <a:rPr lang="en-US" dirty="0" smtClean="0">
                <a:solidFill>
                  <a:srgbClr val="FFFFFF"/>
                </a:solidFill>
                <a:latin typeface="Söhne Mono"/>
              </a:rPr>
              <a:t>();</a:t>
            </a:r>
          </a:p>
          <a:p>
            <a:r>
              <a:rPr lang="en-US" dirty="0" smtClean="0">
                <a:solidFill>
                  <a:srgbClr val="FFFFFF"/>
                </a:solidFill>
                <a:latin typeface="Söhne Mono"/>
              </a:rPr>
              <a:t> </a:t>
            </a:r>
            <a:r>
              <a:rPr lang="en-US" dirty="0">
                <a:solidFill>
                  <a:srgbClr val="2E95D3"/>
                </a:solidFill>
                <a:latin typeface="Söhne Mono"/>
              </a:rPr>
              <a:t>if</a:t>
            </a:r>
            <a:r>
              <a:rPr lang="en-US" dirty="0">
                <a:solidFill>
                  <a:srgbClr val="FFFFFF"/>
                </a:solidFill>
                <a:latin typeface="Söhne Mono"/>
              </a:rPr>
              <a:t> (err != </a:t>
            </a:r>
            <a:r>
              <a:rPr lang="en-US" dirty="0" err="1" smtClean="0">
                <a:solidFill>
                  <a:srgbClr val="FFFFFF"/>
                </a:solidFill>
                <a:latin typeface="Söhne Mono"/>
              </a:rPr>
              <a:t>paNoError</a:t>
            </a:r>
            <a:r>
              <a:rPr lang="en-US" dirty="0" smtClean="0">
                <a:solidFill>
                  <a:srgbClr val="FFFFFF"/>
                </a:solidFill>
                <a:latin typeface="Söhne Mono"/>
              </a:rPr>
              <a:t>) {                                                                                                                                                      </a:t>
            </a:r>
          </a:p>
          <a:p>
            <a:r>
              <a:rPr lang="en-US" dirty="0" smtClean="0">
                <a:solidFill>
                  <a:srgbClr val="FFFFFF"/>
                </a:solidFill>
                <a:latin typeface="Söhne Mono"/>
              </a:rPr>
              <a:t> </a:t>
            </a:r>
            <a:r>
              <a:rPr lang="en-US" dirty="0" err="1" smtClean="0">
                <a:solidFill>
                  <a:srgbClr val="FFFFFF"/>
                </a:solidFill>
                <a:latin typeface="Söhne Mono"/>
              </a:rPr>
              <a:t>std</a:t>
            </a:r>
            <a:r>
              <a:rPr lang="en-US" dirty="0" smtClean="0">
                <a:solidFill>
                  <a:srgbClr val="FFFFFF"/>
                </a:solidFill>
                <a:latin typeface="Söhne Mono"/>
              </a:rPr>
              <a:t>::</a:t>
            </a:r>
            <a:r>
              <a:rPr lang="en-US" dirty="0" err="1" smtClean="0">
                <a:solidFill>
                  <a:srgbClr val="FFFFFF"/>
                </a:solidFill>
                <a:latin typeface="Söhne Mono"/>
              </a:rPr>
              <a:t>cerr</a:t>
            </a:r>
            <a:r>
              <a:rPr lang="en-US" dirty="0" smtClean="0">
                <a:solidFill>
                  <a:srgbClr val="FFFFFF"/>
                </a:solidFill>
                <a:latin typeface="Söhne Mono"/>
              </a:rPr>
              <a:t> &lt;&lt; </a:t>
            </a:r>
            <a:r>
              <a:rPr lang="en-US" dirty="0" smtClean="0">
                <a:solidFill>
                  <a:srgbClr val="00A67D"/>
                </a:solidFill>
                <a:latin typeface="Söhne Mono"/>
              </a:rPr>
              <a:t>"</a:t>
            </a:r>
            <a:r>
              <a:rPr lang="en-US" dirty="0" err="1" smtClean="0">
                <a:solidFill>
                  <a:srgbClr val="00A67D"/>
                </a:solidFill>
                <a:latin typeface="Söhne Mono"/>
              </a:rPr>
              <a:t>PortAudio</a:t>
            </a:r>
            <a:r>
              <a:rPr lang="en-US" dirty="0" smtClean="0">
                <a:solidFill>
                  <a:srgbClr val="00A67D"/>
                </a:solidFill>
                <a:latin typeface="Söhne Mono"/>
              </a:rPr>
              <a:t> error: "</a:t>
            </a:r>
            <a:r>
              <a:rPr lang="en-US" dirty="0" smtClean="0">
                <a:solidFill>
                  <a:srgbClr val="FFFFFF"/>
                </a:solidFill>
                <a:latin typeface="Söhne Mono"/>
              </a:rPr>
              <a:t> &lt;&lt; </a:t>
            </a:r>
            <a:r>
              <a:rPr lang="en-US" dirty="0" err="1" smtClean="0">
                <a:solidFill>
                  <a:srgbClr val="E9950C"/>
                </a:solidFill>
                <a:latin typeface="Söhne Mono"/>
              </a:rPr>
              <a:t>Pa_GetErrorText</a:t>
            </a:r>
            <a:r>
              <a:rPr lang="en-US" dirty="0" smtClean="0">
                <a:solidFill>
                  <a:srgbClr val="FFFFFF"/>
                </a:solidFill>
                <a:latin typeface="Söhne Mono"/>
              </a:rPr>
              <a:t>(err) &lt;&lt; </a:t>
            </a:r>
            <a:r>
              <a:rPr lang="en-US" dirty="0" err="1" smtClean="0">
                <a:solidFill>
                  <a:srgbClr val="FFFFFF"/>
                </a:solidFill>
                <a:latin typeface="Söhne Mono"/>
              </a:rPr>
              <a:t>std</a:t>
            </a:r>
            <a:r>
              <a:rPr lang="en-US" dirty="0" smtClean="0">
                <a:solidFill>
                  <a:srgbClr val="FFFFFF"/>
                </a:solidFill>
                <a:latin typeface="Söhne Mono"/>
              </a:rPr>
              <a:t>::</a:t>
            </a:r>
            <a:r>
              <a:rPr lang="en-US" dirty="0" err="1" smtClean="0">
                <a:solidFill>
                  <a:srgbClr val="FFFFFF"/>
                </a:solidFill>
                <a:latin typeface="Söhne Mono"/>
              </a:rPr>
              <a:t>endl</a:t>
            </a:r>
            <a:r>
              <a:rPr lang="en-US" dirty="0" smtClean="0">
                <a:solidFill>
                  <a:srgbClr val="FFFFFF"/>
                </a:solidFill>
                <a:latin typeface="Söhne Mono"/>
              </a:rPr>
              <a:t>;</a:t>
            </a:r>
          </a:p>
          <a:p>
            <a:r>
              <a:rPr lang="en-US" dirty="0" smtClean="0">
                <a:solidFill>
                  <a:srgbClr val="FFFFFF"/>
                </a:solidFill>
                <a:latin typeface="Söhne Mono"/>
              </a:rPr>
              <a:t> </a:t>
            </a:r>
            <a:r>
              <a:rPr lang="en-US" dirty="0">
                <a:solidFill>
                  <a:srgbClr val="2E95D3"/>
                </a:solidFill>
                <a:latin typeface="Söhne Mono"/>
              </a:rPr>
              <a:t>return</a:t>
            </a:r>
            <a:r>
              <a:rPr lang="en-US" dirty="0">
                <a:solidFill>
                  <a:srgbClr val="FFFFFF"/>
                </a:solidFill>
                <a:latin typeface="Söhne Mono"/>
              </a:rPr>
              <a:t> </a:t>
            </a:r>
            <a:r>
              <a:rPr lang="en-US" dirty="0">
                <a:solidFill>
                  <a:srgbClr val="DF3079"/>
                </a:solidFill>
                <a:latin typeface="Söhne Mono"/>
              </a:rPr>
              <a:t>1</a:t>
            </a:r>
            <a:r>
              <a:rPr lang="en-US" dirty="0" smtClean="0">
                <a:solidFill>
                  <a:srgbClr val="FFFFFF"/>
                </a:solidFill>
                <a:latin typeface="Söhne Mono"/>
              </a:rPr>
              <a:t>;                      </a:t>
            </a:r>
            <a:endParaRPr lang="en-US" dirty="0"/>
          </a:p>
        </p:txBody>
      </p:sp>
      <p:sp>
        <p:nvSpPr>
          <p:cNvPr id="10" name="Rectangle 9"/>
          <p:cNvSpPr/>
          <p:nvPr/>
        </p:nvSpPr>
        <p:spPr>
          <a:xfrm>
            <a:off x="99219" y="5117931"/>
            <a:ext cx="261610" cy="369332"/>
          </a:xfrm>
          <a:prstGeom prst="rect">
            <a:avLst/>
          </a:prstGeom>
        </p:spPr>
        <p:txBody>
          <a:bodyPr wrap="none">
            <a:spAutoFit/>
          </a:bodyPr>
          <a:lstStyle/>
          <a:p>
            <a:r>
              <a:rPr lang="en-US" dirty="0">
                <a:solidFill>
                  <a:srgbClr val="FFFFFF"/>
                </a:solidFill>
                <a:latin typeface="Söhne Mono"/>
              </a:rPr>
              <a:t>}</a:t>
            </a:r>
            <a:endParaRPr lang="en-US" dirty="0"/>
          </a:p>
        </p:txBody>
      </p:sp>
      <p:sp>
        <p:nvSpPr>
          <p:cNvPr id="11" name="Rectangle 10"/>
          <p:cNvSpPr/>
          <p:nvPr/>
        </p:nvSpPr>
        <p:spPr>
          <a:xfrm>
            <a:off x="194496" y="5568123"/>
            <a:ext cx="4667278" cy="923330"/>
          </a:xfrm>
          <a:prstGeom prst="rect">
            <a:avLst/>
          </a:prstGeom>
        </p:spPr>
        <p:txBody>
          <a:bodyPr wrap="square">
            <a:spAutoFit/>
          </a:bodyPr>
          <a:lstStyle/>
          <a:p>
            <a:r>
              <a:rPr lang="en-US" dirty="0">
                <a:solidFill>
                  <a:srgbClr val="FFFFFF"/>
                </a:solidFill>
                <a:latin typeface="Söhne Mono"/>
              </a:rPr>
              <a:t>// Configure audio input parameters </a:t>
            </a:r>
            <a:r>
              <a:rPr lang="en-US" dirty="0" smtClean="0">
                <a:solidFill>
                  <a:srgbClr val="FFFFFF"/>
                </a:solidFill>
                <a:latin typeface="Söhne Mono"/>
              </a:rPr>
              <a:t>           </a:t>
            </a:r>
            <a:r>
              <a:rPr lang="en-US" dirty="0" err="1" smtClean="0">
                <a:solidFill>
                  <a:srgbClr val="FFFFFF"/>
                </a:solidFill>
                <a:latin typeface="Söhne Mono"/>
              </a:rPr>
              <a:t>PaStream</a:t>
            </a:r>
            <a:r>
              <a:rPr lang="en-US" dirty="0" smtClean="0">
                <a:solidFill>
                  <a:srgbClr val="FFFFFF"/>
                </a:solidFill>
                <a:latin typeface="Söhne Mono"/>
              </a:rPr>
              <a:t> </a:t>
            </a:r>
            <a:r>
              <a:rPr lang="en-US" dirty="0">
                <a:solidFill>
                  <a:srgbClr val="FFFFFF"/>
                </a:solidFill>
                <a:latin typeface="Söhne Mono"/>
              </a:rPr>
              <a:t>*stream</a:t>
            </a:r>
            <a:r>
              <a:rPr lang="en-US" dirty="0" smtClean="0">
                <a:solidFill>
                  <a:srgbClr val="FFFFFF"/>
                </a:solidFill>
                <a:latin typeface="Söhne Mono"/>
              </a:rPr>
              <a:t>;</a:t>
            </a:r>
          </a:p>
          <a:p>
            <a:r>
              <a:rPr lang="en-US" dirty="0" smtClean="0">
                <a:solidFill>
                  <a:srgbClr val="FFFFFF"/>
                </a:solidFill>
                <a:latin typeface="Söhne Mono"/>
              </a:rPr>
              <a:t> </a:t>
            </a:r>
            <a:r>
              <a:rPr lang="en-US" dirty="0" err="1">
                <a:solidFill>
                  <a:srgbClr val="FFFFFF"/>
                </a:solidFill>
                <a:latin typeface="Söhne Mono"/>
              </a:rPr>
              <a:t>PaStreamParameters</a:t>
            </a:r>
            <a:r>
              <a:rPr lang="en-US" dirty="0">
                <a:solidFill>
                  <a:srgbClr val="FFFFFF"/>
                </a:solidFill>
                <a:latin typeface="Söhne Mono"/>
              </a:rPr>
              <a:t> </a:t>
            </a:r>
            <a:r>
              <a:rPr lang="en-US" dirty="0" err="1">
                <a:solidFill>
                  <a:srgbClr val="FFFFFF"/>
                </a:solidFill>
                <a:latin typeface="Söhne Mono"/>
              </a:rPr>
              <a:t>inputParams</a:t>
            </a:r>
            <a:r>
              <a:rPr lang="en-US" dirty="0">
                <a:solidFill>
                  <a:srgbClr val="FFFFFF"/>
                </a:solidFill>
                <a:latin typeface="Söhne Mono"/>
              </a:rPr>
              <a:t>;</a:t>
            </a:r>
            <a:endParaRPr lang="en-US" dirty="0"/>
          </a:p>
        </p:txBody>
      </p:sp>
      <p:sp>
        <p:nvSpPr>
          <p:cNvPr id="12" name="Rectangle 11"/>
          <p:cNvSpPr/>
          <p:nvPr/>
        </p:nvSpPr>
        <p:spPr>
          <a:xfrm>
            <a:off x="230024" y="6476290"/>
            <a:ext cx="9040748" cy="369332"/>
          </a:xfrm>
          <a:prstGeom prst="rect">
            <a:avLst/>
          </a:prstGeom>
        </p:spPr>
        <p:txBody>
          <a:bodyPr wrap="square">
            <a:spAutoFit/>
          </a:bodyPr>
          <a:lstStyle/>
          <a:p>
            <a:r>
              <a:rPr lang="en-US" dirty="0" err="1">
                <a:solidFill>
                  <a:srgbClr val="FFFFFF"/>
                </a:solidFill>
                <a:latin typeface="Söhne Mono"/>
              </a:rPr>
              <a:t>inputParams.device</a:t>
            </a:r>
            <a:r>
              <a:rPr lang="en-US" dirty="0">
                <a:solidFill>
                  <a:srgbClr val="FFFFFF"/>
                </a:solidFill>
                <a:latin typeface="Söhne Mono"/>
              </a:rPr>
              <a:t> = </a:t>
            </a:r>
            <a:r>
              <a:rPr lang="en-US" dirty="0" err="1">
                <a:solidFill>
                  <a:srgbClr val="E9950C"/>
                </a:solidFill>
                <a:latin typeface="Söhne Mono"/>
              </a:rPr>
              <a:t>Pa_GetDefaultInputDevice</a:t>
            </a:r>
            <a:r>
              <a:rPr lang="en-US" dirty="0">
                <a:solidFill>
                  <a:srgbClr val="FFFFFF"/>
                </a:solidFill>
                <a:latin typeface="Söhne Mono"/>
              </a:rPr>
              <a:t>(); </a:t>
            </a:r>
            <a:r>
              <a:rPr lang="en-US" dirty="0">
                <a:latin typeface="Söhne Mono"/>
              </a:rPr>
              <a:t>// Use the default input device</a:t>
            </a:r>
            <a:endParaRPr lang="en-US" dirty="0"/>
          </a:p>
        </p:txBody>
      </p:sp>
    </p:spTree>
    <p:extLst>
      <p:ext uri="{BB962C8B-B14F-4D97-AF65-F5344CB8AC3E}">
        <p14:creationId xmlns:p14="http://schemas.microsoft.com/office/powerpoint/2010/main" val="380276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367048" y="115909"/>
            <a:ext cx="6767848" cy="646331"/>
          </a:xfrm>
          <a:prstGeom prst="rect">
            <a:avLst/>
          </a:prstGeom>
        </p:spPr>
        <p:txBody>
          <a:bodyPr wrap="square">
            <a:spAutoFit/>
          </a:bodyPr>
          <a:lstStyle/>
          <a:p>
            <a:r>
              <a:rPr lang="en-US" dirty="0" err="1">
                <a:solidFill>
                  <a:srgbClr val="FFFFFF"/>
                </a:solidFill>
                <a:latin typeface="Söhne Mono"/>
              </a:rPr>
              <a:t>inputParams.channelCount</a:t>
            </a:r>
            <a:r>
              <a:rPr lang="en-US" dirty="0">
                <a:solidFill>
                  <a:srgbClr val="FFFFFF"/>
                </a:solidFill>
                <a:latin typeface="Söhne Mono"/>
              </a:rPr>
              <a:t> = </a:t>
            </a:r>
            <a:r>
              <a:rPr lang="en-US" dirty="0">
                <a:solidFill>
                  <a:srgbClr val="DF3079"/>
                </a:solidFill>
                <a:latin typeface="Söhne Mono"/>
              </a:rPr>
              <a:t>1</a:t>
            </a:r>
            <a:r>
              <a:rPr lang="en-US" dirty="0">
                <a:solidFill>
                  <a:srgbClr val="FFFFFF"/>
                </a:solidFill>
                <a:latin typeface="Söhne Mono"/>
              </a:rPr>
              <a:t>; </a:t>
            </a:r>
            <a:r>
              <a:rPr lang="en-US" dirty="0">
                <a:latin typeface="Söhne Mono"/>
              </a:rPr>
              <a:t>// Mono </a:t>
            </a:r>
            <a:r>
              <a:rPr lang="en-US" dirty="0" smtClean="0">
                <a:latin typeface="Söhne Mono"/>
              </a:rPr>
              <a:t>audio</a:t>
            </a:r>
            <a:r>
              <a:rPr lang="en-US" dirty="0" smtClean="0">
                <a:solidFill>
                  <a:srgbClr val="FFFFFF"/>
                </a:solidFill>
                <a:latin typeface="Söhne Mono"/>
              </a:rPr>
              <a:t> </a:t>
            </a:r>
            <a:r>
              <a:rPr lang="en-US" dirty="0" err="1">
                <a:solidFill>
                  <a:srgbClr val="FFFFFF"/>
                </a:solidFill>
                <a:latin typeface="Söhne Mono"/>
              </a:rPr>
              <a:t>inputParams.sampleFormat</a:t>
            </a:r>
            <a:r>
              <a:rPr lang="en-US" dirty="0">
                <a:solidFill>
                  <a:srgbClr val="FFFFFF"/>
                </a:solidFill>
                <a:latin typeface="Söhne Mono"/>
              </a:rPr>
              <a:t> = paFloat32; </a:t>
            </a:r>
            <a:r>
              <a:rPr lang="en-US" dirty="0">
                <a:latin typeface="Söhne Mono"/>
              </a:rPr>
              <a:t>// 32-bit floating-point</a:t>
            </a:r>
            <a:endParaRPr lang="en-US" dirty="0"/>
          </a:p>
        </p:txBody>
      </p:sp>
      <p:sp>
        <p:nvSpPr>
          <p:cNvPr id="3" name="Rectangle 2"/>
          <p:cNvSpPr/>
          <p:nvPr/>
        </p:nvSpPr>
        <p:spPr>
          <a:xfrm>
            <a:off x="367048" y="749361"/>
            <a:ext cx="9626958" cy="646331"/>
          </a:xfrm>
          <a:prstGeom prst="rect">
            <a:avLst/>
          </a:prstGeom>
        </p:spPr>
        <p:txBody>
          <a:bodyPr wrap="square">
            <a:spAutoFit/>
          </a:bodyPr>
          <a:lstStyle/>
          <a:p>
            <a:r>
              <a:rPr lang="en-US" dirty="0" err="1">
                <a:solidFill>
                  <a:srgbClr val="FFFFFF"/>
                </a:solidFill>
                <a:latin typeface="Söhne Mono"/>
              </a:rPr>
              <a:t>inputParams.suggestedLatency</a:t>
            </a:r>
            <a:r>
              <a:rPr lang="en-US" dirty="0">
                <a:solidFill>
                  <a:srgbClr val="FFFFFF"/>
                </a:solidFill>
                <a:latin typeface="Söhne Mono"/>
              </a:rPr>
              <a:t> = </a:t>
            </a:r>
            <a:r>
              <a:rPr lang="en-US" dirty="0" err="1">
                <a:solidFill>
                  <a:srgbClr val="E9950C"/>
                </a:solidFill>
                <a:latin typeface="Söhne Mono"/>
              </a:rPr>
              <a:t>Pa_GetDeviceInfo</a:t>
            </a:r>
            <a:r>
              <a:rPr lang="en-US" dirty="0">
                <a:solidFill>
                  <a:srgbClr val="FFFFFF"/>
                </a:solidFill>
                <a:latin typeface="Söhne Mono"/>
              </a:rPr>
              <a:t>(</a:t>
            </a:r>
            <a:r>
              <a:rPr lang="en-US" dirty="0" err="1">
                <a:solidFill>
                  <a:srgbClr val="FFFFFF"/>
                </a:solidFill>
                <a:latin typeface="Söhne Mono"/>
              </a:rPr>
              <a:t>inputParams.device</a:t>
            </a:r>
            <a:r>
              <a:rPr lang="en-US" dirty="0">
                <a:solidFill>
                  <a:srgbClr val="FFFFFF"/>
                </a:solidFill>
                <a:latin typeface="Söhne Mono"/>
              </a:rPr>
              <a:t>)-&gt;</a:t>
            </a:r>
            <a:r>
              <a:rPr lang="en-US" dirty="0" err="1">
                <a:solidFill>
                  <a:srgbClr val="FFFFFF"/>
                </a:solidFill>
                <a:latin typeface="Söhne Mono"/>
              </a:rPr>
              <a:t>defaultLowInputLatency</a:t>
            </a:r>
            <a:r>
              <a:rPr lang="en-US" dirty="0">
                <a:solidFill>
                  <a:srgbClr val="FFFFFF"/>
                </a:solidFill>
                <a:latin typeface="Söhne Mono"/>
              </a:rPr>
              <a:t>;</a:t>
            </a:r>
            <a:endParaRPr lang="en-US" dirty="0"/>
          </a:p>
        </p:txBody>
      </p:sp>
      <p:sp>
        <p:nvSpPr>
          <p:cNvPr id="4" name="Rectangle 3"/>
          <p:cNvSpPr/>
          <p:nvPr/>
        </p:nvSpPr>
        <p:spPr>
          <a:xfrm>
            <a:off x="367047" y="1395692"/>
            <a:ext cx="5995115" cy="646331"/>
          </a:xfrm>
          <a:prstGeom prst="rect">
            <a:avLst/>
          </a:prstGeom>
        </p:spPr>
        <p:txBody>
          <a:bodyPr wrap="square">
            <a:spAutoFit/>
          </a:bodyPr>
          <a:lstStyle/>
          <a:p>
            <a:r>
              <a:rPr lang="en-US" dirty="0" err="1">
                <a:solidFill>
                  <a:srgbClr val="FFFFFF"/>
                </a:solidFill>
                <a:latin typeface="Söhne Mono"/>
              </a:rPr>
              <a:t>inputParams.hostApiSpecificStreamInfo</a:t>
            </a:r>
            <a:r>
              <a:rPr lang="en-US" dirty="0">
                <a:solidFill>
                  <a:srgbClr val="FFFFFF"/>
                </a:solidFill>
                <a:latin typeface="Söhne Mono"/>
              </a:rPr>
              <a:t> = </a:t>
            </a:r>
            <a:r>
              <a:rPr lang="en-US" dirty="0" err="1">
                <a:solidFill>
                  <a:srgbClr val="2E95D3"/>
                </a:solidFill>
                <a:latin typeface="Söhne Mono"/>
              </a:rPr>
              <a:t>nullptr</a:t>
            </a:r>
            <a:r>
              <a:rPr lang="en-US" dirty="0">
                <a:solidFill>
                  <a:srgbClr val="FFFFFF"/>
                </a:solidFill>
                <a:latin typeface="Söhne Mono"/>
              </a:rPr>
              <a:t>; </a:t>
            </a:r>
            <a:r>
              <a:rPr lang="en-US" dirty="0"/>
              <a:t/>
            </a:r>
            <a:br>
              <a:rPr lang="en-US" dirty="0"/>
            </a:br>
            <a:endParaRPr lang="en-US" dirty="0"/>
          </a:p>
        </p:txBody>
      </p:sp>
      <p:sp>
        <p:nvSpPr>
          <p:cNvPr id="5" name="Rectangle 4"/>
          <p:cNvSpPr/>
          <p:nvPr/>
        </p:nvSpPr>
        <p:spPr>
          <a:xfrm>
            <a:off x="367046" y="2019914"/>
            <a:ext cx="11417122" cy="1477328"/>
          </a:xfrm>
          <a:prstGeom prst="rect">
            <a:avLst/>
          </a:prstGeom>
        </p:spPr>
        <p:txBody>
          <a:bodyPr wrap="square">
            <a:spAutoFit/>
          </a:bodyPr>
          <a:lstStyle/>
          <a:p>
            <a:r>
              <a:rPr lang="en-US" dirty="0">
                <a:solidFill>
                  <a:srgbClr val="FFFFFF"/>
                </a:solidFill>
                <a:latin typeface="Söhne Mono"/>
              </a:rPr>
              <a:t>// Open the audio stream </a:t>
            </a:r>
            <a:endParaRPr lang="en-US" dirty="0" smtClean="0">
              <a:solidFill>
                <a:srgbClr val="FFFFFF"/>
              </a:solidFill>
              <a:latin typeface="Söhne Mono"/>
            </a:endParaRPr>
          </a:p>
          <a:p>
            <a:r>
              <a:rPr lang="en-US" dirty="0" smtClean="0">
                <a:solidFill>
                  <a:srgbClr val="FFFFFF"/>
                </a:solidFill>
                <a:latin typeface="Söhne Mono"/>
              </a:rPr>
              <a:t>err </a:t>
            </a:r>
            <a:r>
              <a:rPr lang="en-US" dirty="0">
                <a:solidFill>
                  <a:srgbClr val="FFFFFF"/>
                </a:solidFill>
                <a:latin typeface="Söhne Mono"/>
              </a:rPr>
              <a:t>= </a:t>
            </a:r>
            <a:r>
              <a:rPr lang="en-US" dirty="0" err="1">
                <a:solidFill>
                  <a:srgbClr val="E9950C"/>
                </a:solidFill>
                <a:latin typeface="Söhne Mono"/>
              </a:rPr>
              <a:t>Pa_OpenStream</a:t>
            </a:r>
            <a:r>
              <a:rPr lang="en-US" dirty="0">
                <a:solidFill>
                  <a:srgbClr val="FFFFFF"/>
                </a:solidFill>
                <a:latin typeface="Söhne Mono"/>
              </a:rPr>
              <a:t>(&amp;stream, &amp;</a:t>
            </a:r>
            <a:r>
              <a:rPr lang="en-US" dirty="0" err="1">
                <a:solidFill>
                  <a:srgbClr val="FFFFFF"/>
                </a:solidFill>
                <a:latin typeface="Söhne Mono"/>
              </a:rPr>
              <a:t>inputParams</a:t>
            </a:r>
            <a:r>
              <a:rPr lang="en-US" dirty="0">
                <a:solidFill>
                  <a:srgbClr val="FFFFFF"/>
                </a:solidFill>
                <a:latin typeface="Söhne Mono"/>
              </a:rPr>
              <a:t>, </a:t>
            </a:r>
            <a:r>
              <a:rPr lang="en-US" dirty="0" err="1">
                <a:solidFill>
                  <a:srgbClr val="2E95D3"/>
                </a:solidFill>
                <a:latin typeface="Söhne Mono"/>
              </a:rPr>
              <a:t>nullptr</a:t>
            </a:r>
            <a:r>
              <a:rPr lang="en-US" dirty="0">
                <a:solidFill>
                  <a:srgbClr val="FFFFFF"/>
                </a:solidFill>
                <a:latin typeface="Söhne Mono"/>
              </a:rPr>
              <a:t>, </a:t>
            </a:r>
            <a:r>
              <a:rPr lang="en-US" dirty="0">
                <a:solidFill>
                  <a:srgbClr val="DF3079"/>
                </a:solidFill>
                <a:latin typeface="Söhne Mono"/>
              </a:rPr>
              <a:t>44100</a:t>
            </a:r>
            <a:r>
              <a:rPr lang="en-US" dirty="0">
                <a:solidFill>
                  <a:srgbClr val="FFFFFF"/>
                </a:solidFill>
                <a:latin typeface="Söhne Mono"/>
              </a:rPr>
              <a:t>, </a:t>
            </a:r>
            <a:r>
              <a:rPr lang="en-US" dirty="0">
                <a:solidFill>
                  <a:srgbClr val="DF3079"/>
                </a:solidFill>
                <a:latin typeface="Söhne Mono"/>
              </a:rPr>
              <a:t>256</a:t>
            </a:r>
            <a:r>
              <a:rPr lang="en-US" dirty="0">
                <a:solidFill>
                  <a:srgbClr val="FFFFFF"/>
                </a:solidFill>
                <a:latin typeface="Söhne Mono"/>
              </a:rPr>
              <a:t>, </a:t>
            </a:r>
            <a:r>
              <a:rPr lang="en-US" dirty="0" err="1">
                <a:solidFill>
                  <a:srgbClr val="FFFFFF"/>
                </a:solidFill>
                <a:latin typeface="Söhne Mono"/>
              </a:rPr>
              <a:t>paClipOff</a:t>
            </a:r>
            <a:r>
              <a:rPr lang="en-US" dirty="0">
                <a:solidFill>
                  <a:srgbClr val="FFFFFF"/>
                </a:solidFill>
                <a:latin typeface="Söhne Mono"/>
              </a:rPr>
              <a:t>, </a:t>
            </a:r>
            <a:r>
              <a:rPr lang="en-US" dirty="0" smtClean="0">
                <a:solidFill>
                  <a:srgbClr val="FFFFFF"/>
                </a:solidFill>
                <a:latin typeface="Söhne Mono"/>
              </a:rPr>
              <a:t>audio);</a:t>
            </a:r>
          </a:p>
          <a:p>
            <a:r>
              <a:rPr lang="en-US" dirty="0" smtClean="0">
                <a:solidFill>
                  <a:srgbClr val="FFFFFF"/>
                </a:solidFill>
                <a:latin typeface="Söhne Mono"/>
              </a:rPr>
              <a:t> </a:t>
            </a:r>
            <a:r>
              <a:rPr lang="en-US" dirty="0">
                <a:solidFill>
                  <a:srgbClr val="2E95D3"/>
                </a:solidFill>
                <a:latin typeface="Söhne Mono"/>
              </a:rPr>
              <a:t>if</a:t>
            </a:r>
            <a:r>
              <a:rPr lang="en-US" dirty="0">
                <a:solidFill>
                  <a:srgbClr val="FFFFFF"/>
                </a:solidFill>
                <a:latin typeface="Söhne Mono"/>
              </a:rPr>
              <a:t> (err != </a:t>
            </a:r>
            <a:r>
              <a:rPr lang="en-US" dirty="0" err="1">
                <a:solidFill>
                  <a:srgbClr val="FFFFFF"/>
                </a:solidFill>
                <a:latin typeface="Söhne Mono"/>
              </a:rPr>
              <a:t>paNoError</a:t>
            </a:r>
            <a:r>
              <a:rPr lang="en-US" dirty="0">
                <a:solidFill>
                  <a:srgbClr val="FFFFFF"/>
                </a:solidFill>
                <a:latin typeface="Söhne Mono"/>
              </a:rPr>
              <a:t>) </a:t>
            </a:r>
            <a:r>
              <a:rPr lang="en-US" dirty="0" smtClean="0">
                <a:solidFill>
                  <a:srgbClr val="FFFFFF"/>
                </a:solidFill>
                <a:latin typeface="Söhne Mono"/>
              </a:rPr>
              <a:t>{</a:t>
            </a:r>
          </a:p>
          <a:p>
            <a:r>
              <a:rPr lang="en-US" dirty="0" smtClean="0">
                <a:solidFill>
                  <a:srgbClr val="FFFFFF"/>
                </a:solidFill>
                <a:latin typeface="Söhne Mono"/>
              </a:rPr>
              <a: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cerr</a:t>
            </a:r>
            <a:r>
              <a:rPr lang="en-US" dirty="0">
                <a:solidFill>
                  <a:srgbClr val="FFFFFF"/>
                </a:solidFill>
                <a:latin typeface="Söhne Mono"/>
              </a:rPr>
              <a:t> &lt;&lt; </a:t>
            </a:r>
            <a:r>
              <a:rPr lang="en-US" dirty="0">
                <a:solidFill>
                  <a:srgbClr val="00A67D"/>
                </a:solidFill>
                <a:latin typeface="Söhne Mono"/>
              </a:rPr>
              <a:t>"</a:t>
            </a:r>
            <a:r>
              <a:rPr lang="en-US" dirty="0" err="1">
                <a:solidFill>
                  <a:srgbClr val="00A67D"/>
                </a:solidFill>
                <a:latin typeface="Söhne Mono"/>
              </a:rPr>
              <a:t>PortAudio</a:t>
            </a:r>
            <a:r>
              <a:rPr lang="en-US" dirty="0">
                <a:solidFill>
                  <a:srgbClr val="00A67D"/>
                </a:solidFill>
                <a:latin typeface="Söhne Mono"/>
              </a:rPr>
              <a:t> error: "</a:t>
            </a:r>
            <a:r>
              <a:rPr lang="en-US" dirty="0">
                <a:solidFill>
                  <a:srgbClr val="FFFFFF"/>
                </a:solidFill>
                <a:latin typeface="Söhne Mono"/>
              </a:rPr>
              <a:t> &lt;&lt; </a:t>
            </a:r>
            <a:r>
              <a:rPr lang="en-US" dirty="0" err="1">
                <a:solidFill>
                  <a:srgbClr val="E9950C"/>
                </a:solidFill>
                <a:latin typeface="Söhne Mono"/>
              </a:rPr>
              <a:t>Pa_GetErrorText</a:t>
            </a:r>
            <a:r>
              <a:rPr lang="en-US" dirty="0">
                <a:solidFill>
                  <a:srgbClr val="FFFFFF"/>
                </a:solidFill>
                <a:latin typeface="Söhne Mono"/>
              </a:rPr>
              <a:t>(err) &lt;&lt;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endl</a:t>
            </a:r>
            <a:r>
              <a:rPr lang="en-US" dirty="0" smtClean="0">
                <a:solidFill>
                  <a:srgbClr val="FFFFFF"/>
                </a:solidFill>
                <a:latin typeface="Söhne Mono"/>
              </a:rPr>
              <a:t>;</a:t>
            </a:r>
          </a:p>
          <a:p>
            <a:r>
              <a:rPr lang="en-US" dirty="0" smtClean="0">
                <a:solidFill>
                  <a:srgbClr val="FFFFFF"/>
                </a:solidFill>
                <a:latin typeface="Söhne Mono"/>
              </a:rPr>
              <a:t>      </a:t>
            </a:r>
            <a:r>
              <a:rPr lang="en-US" dirty="0" smtClean="0">
                <a:solidFill>
                  <a:srgbClr val="2E95D3"/>
                </a:solidFill>
                <a:latin typeface="Söhne Mono"/>
              </a:rPr>
              <a:t>return</a:t>
            </a:r>
            <a:r>
              <a:rPr lang="en-US" dirty="0" smtClean="0">
                <a:solidFill>
                  <a:srgbClr val="FFFFFF"/>
                </a:solidFill>
                <a:latin typeface="Söhne Mono"/>
              </a:rPr>
              <a:t> </a:t>
            </a:r>
            <a:r>
              <a:rPr lang="en-US" dirty="0">
                <a:solidFill>
                  <a:srgbClr val="DF3079"/>
                </a:solidFill>
                <a:latin typeface="Söhne Mono"/>
              </a:rPr>
              <a:t>1</a:t>
            </a:r>
            <a:r>
              <a:rPr lang="en-US" dirty="0">
                <a:solidFill>
                  <a:srgbClr val="FFFFFF"/>
                </a:solidFill>
                <a:latin typeface="Söhne Mono"/>
              </a:rPr>
              <a:t>;</a:t>
            </a:r>
            <a:endParaRPr lang="en-US" dirty="0"/>
          </a:p>
        </p:txBody>
      </p:sp>
      <p:sp>
        <p:nvSpPr>
          <p:cNvPr id="6" name="Rectangle 5"/>
          <p:cNvSpPr/>
          <p:nvPr/>
        </p:nvSpPr>
        <p:spPr>
          <a:xfrm>
            <a:off x="383958" y="3506772"/>
            <a:ext cx="261610" cy="369332"/>
          </a:xfrm>
          <a:prstGeom prst="rect">
            <a:avLst/>
          </a:prstGeom>
        </p:spPr>
        <p:txBody>
          <a:bodyPr wrap="none">
            <a:spAutoFit/>
          </a:bodyPr>
          <a:lstStyle/>
          <a:p>
            <a:r>
              <a:rPr lang="en-US" dirty="0">
                <a:solidFill>
                  <a:srgbClr val="FFFFFF"/>
                </a:solidFill>
                <a:latin typeface="Söhne Mono"/>
              </a:rPr>
              <a:t>}</a:t>
            </a:r>
            <a:endParaRPr lang="en-US" dirty="0"/>
          </a:p>
        </p:txBody>
      </p:sp>
      <p:sp>
        <p:nvSpPr>
          <p:cNvPr id="7" name="Rectangle 6"/>
          <p:cNvSpPr/>
          <p:nvPr/>
        </p:nvSpPr>
        <p:spPr>
          <a:xfrm>
            <a:off x="367046" y="4016252"/>
            <a:ext cx="8776953" cy="1477328"/>
          </a:xfrm>
          <a:prstGeom prst="rect">
            <a:avLst/>
          </a:prstGeom>
        </p:spPr>
        <p:txBody>
          <a:bodyPr wrap="square">
            <a:spAutoFit/>
          </a:bodyPr>
          <a:lstStyle/>
          <a:p>
            <a:r>
              <a:rPr lang="en-US" dirty="0">
                <a:latin typeface="Söhne Mono"/>
              </a:rPr>
              <a:t>// Start the audio </a:t>
            </a:r>
            <a:r>
              <a:rPr lang="en-US" dirty="0" smtClean="0">
                <a:latin typeface="Söhne Mono"/>
              </a:rPr>
              <a:t>stream</a:t>
            </a:r>
          </a:p>
          <a:p>
            <a:r>
              <a:rPr lang="en-US" dirty="0" smtClean="0">
                <a:solidFill>
                  <a:srgbClr val="FFFFFF"/>
                </a:solidFill>
                <a:latin typeface="Söhne Mono"/>
              </a:rPr>
              <a:t> </a:t>
            </a:r>
            <a:r>
              <a:rPr lang="en-US" dirty="0">
                <a:solidFill>
                  <a:srgbClr val="FFFFFF"/>
                </a:solidFill>
                <a:latin typeface="Söhne Mono"/>
              </a:rPr>
              <a:t>err = </a:t>
            </a:r>
            <a:r>
              <a:rPr lang="en-US" dirty="0" err="1">
                <a:solidFill>
                  <a:srgbClr val="E9950C"/>
                </a:solidFill>
                <a:latin typeface="Söhne Mono"/>
              </a:rPr>
              <a:t>Pa_StartStream</a:t>
            </a:r>
            <a:r>
              <a:rPr lang="en-US" dirty="0">
                <a:solidFill>
                  <a:srgbClr val="FFFFFF"/>
                </a:solidFill>
                <a:latin typeface="Söhne Mono"/>
              </a:rPr>
              <a:t>(stream</a:t>
            </a:r>
            <a:r>
              <a:rPr lang="en-US" dirty="0" smtClean="0">
                <a:solidFill>
                  <a:srgbClr val="FFFFFF"/>
                </a:solidFill>
                <a:latin typeface="Söhne Mono"/>
              </a:rPr>
              <a:t>);</a:t>
            </a:r>
          </a:p>
          <a:p>
            <a:r>
              <a:rPr lang="en-US" dirty="0" smtClean="0">
                <a:solidFill>
                  <a:srgbClr val="FFFFFF"/>
                </a:solidFill>
                <a:latin typeface="Söhne Mono"/>
              </a:rPr>
              <a:t> </a:t>
            </a:r>
            <a:r>
              <a:rPr lang="en-US" dirty="0">
                <a:solidFill>
                  <a:srgbClr val="2E95D3"/>
                </a:solidFill>
                <a:latin typeface="Söhne Mono"/>
              </a:rPr>
              <a:t>if</a:t>
            </a:r>
            <a:r>
              <a:rPr lang="en-US" dirty="0">
                <a:solidFill>
                  <a:srgbClr val="FFFFFF"/>
                </a:solidFill>
                <a:latin typeface="Söhne Mono"/>
              </a:rPr>
              <a:t> (err != </a:t>
            </a:r>
            <a:r>
              <a:rPr lang="en-US" dirty="0" err="1">
                <a:solidFill>
                  <a:srgbClr val="FFFFFF"/>
                </a:solidFill>
                <a:latin typeface="Söhne Mono"/>
              </a:rPr>
              <a:t>paNoError</a:t>
            </a:r>
            <a:r>
              <a:rPr lang="en-US" dirty="0">
                <a:solidFill>
                  <a:srgbClr val="FFFFFF"/>
                </a:solidFill>
                <a:latin typeface="Söhne Mono"/>
              </a:rPr>
              <a:t>) </a:t>
            </a:r>
            <a:r>
              <a:rPr lang="en-US" dirty="0" smtClean="0">
                <a:solidFill>
                  <a:srgbClr val="FFFFFF"/>
                </a:solidFill>
                <a:latin typeface="Söhne Mono"/>
              </a:rPr>
              <a:t>{</a:t>
            </a:r>
          </a:p>
          <a:p>
            <a:r>
              <a:rPr lang="en-US" dirty="0" smtClean="0">
                <a:solidFill>
                  <a:srgbClr val="FFFFFF"/>
                </a:solidFill>
                <a:latin typeface="Söhne Mono"/>
              </a:rPr>
              <a: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cerr</a:t>
            </a:r>
            <a:r>
              <a:rPr lang="en-US" dirty="0">
                <a:solidFill>
                  <a:srgbClr val="FFFFFF"/>
                </a:solidFill>
                <a:latin typeface="Söhne Mono"/>
              </a:rPr>
              <a:t> &lt;&lt; </a:t>
            </a:r>
            <a:r>
              <a:rPr lang="en-US" dirty="0">
                <a:solidFill>
                  <a:srgbClr val="00A67D"/>
                </a:solidFill>
                <a:latin typeface="Söhne Mono"/>
              </a:rPr>
              <a:t>"</a:t>
            </a:r>
            <a:r>
              <a:rPr lang="en-US" dirty="0" err="1">
                <a:solidFill>
                  <a:srgbClr val="00A67D"/>
                </a:solidFill>
                <a:latin typeface="Söhne Mono"/>
              </a:rPr>
              <a:t>PortAudio</a:t>
            </a:r>
            <a:r>
              <a:rPr lang="en-US" dirty="0">
                <a:solidFill>
                  <a:srgbClr val="00A67D"/>
                </a:solidFill>
                <a:latin typeface="Söhne Mono"/>
              </a:rPr>
              <a:t> error: "</a:t>
            </a:r>
            <a:r>
              <a:rPr lang="en-US" dirty="0">
                <a:solidFill>
                  <a:srgbClr val="FFFFFF"/>
                </a:solidFill>
                <a:latin typeface="Söhne Mono"/>
              </a:rPr>
              <a:t> &lt;&lt; </a:t>
            </a:r>
            <a:r>
              <a:rPr lang="en-US" dirty="0" err="1">
                <a:solidFill>
                  <a:srgbClr val="E9950C"/>
                </a:solidFill>
                <a:latin typeface="Söhne Mono"/>
              </a:rPr>
              <a:t>Pa_GetErrorText</a:t>
            </a:r>
            <a:r>
              <a:rPr lang="en-US" dirty="0">
                <a:solidFill>
                  <a:srgbClr val="FFFFFF"/>
                </a:solidFill>
                <a:latin typeface="Söhne Mono"/>
              </a:rPr>
              <a:t>(err) &lt;&lt;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endl</a:t>
            </a:r>
            <a:r>
              <a:rPr lang="en-US" dirty="0" smtClean="0">
                <a:solidFill>
                  <a:srgbClr val="FFFFFF"/>
                </a:solidFill>
                <a:latin typeface="Söhne Mono"/>
              </a:rPr>
              <a:t>;</a:t>
            </a:r>
          </a:p>
          <a:p>
            <a:r>
              <a:rPr lang="en-US" dirty="0" smtClean="0">
                <a:solidFill>
                  <a:srgbClr val="FFFFFF"/>
                </a:solidFill>
                <a:latin typeface="Söhne Mono"/>
              </a:rPr>
              <a:t>       </a:t>
            </a:r>
            <a:r>
              <a:rPr lang="en-US" dirty="0">
                <a:solidFill>
                  <a:srgbClr val="2E95D3"/>
                </a:solidFill>
                <a:latin typeface="Söhne Mono"/>
              </a:rPr>
              <a:t>return</a:t>
            </a:r>
            <a:r>
              <a:rPr lang="en-US" dirty="0">
                <a:solidFill>
                  <a:srgbClr val="FFFFFF"/>
                </a:solidFill>
                <a:latin typeface="Söhne Mono"/>
              </a:rPr>
              <a:t> </a:t>
            </a:r>
            <a:r>
              <a:rPr lang="en-US" dirty="0">
                <a:solidFill>
                  <a:srgbClr val="DF3079"/>
                </a:solidFill>
                <a:latin typeface="Söhne Mono"/>
              </a:rPr>
              <a:t>1</a:t>
            </a:r>
            <a:r>
              <a:rPr lang="en-US" dirty="0">
                <a:solidFill>
                  <a:srgbClr val="FFFFFF"/>
                </a:solidFill>
                <a:latin typeface="Söhne Mono"/>
              </a:rPr>
              <a:t>;</a:t>
            </a:r>
            <a:endParaRPr lang="en-US" dirty="0"/>
          </a:p>
        </p:txBody>
      </p:sp>
      <p:sp>
        <p:nvSpPr>
          <p:cNvPr id="8" name="Rectangle 7"/>
          <p:cNvSpPr/>
          <p:nvPr/>
        </p:nvSpPr>
        <p:spPr>
          <a:xfrm>
            <a:off x="396445" y="5643258"/>
            <a:ext cx="244698" cy="369332"/>
          </a:xfrm>
          <a:prstGeom prst="rect">
            <a:avLst/>
          </a:prstGeom>
        </p:spPr>
        <p:txBody>
          <a:bodyPr wrap="square">
            <a:spAutoFit/>
          </a:bodyPr>
          <a:lstStyle/>
          <a:p>
            <a:r>
              <a:rPr lang="en-US" dirty="0">
                <a:solidFill>
                  <a:srgbClr val="FFFFFF"/>
                </a:solidFill>
                <a:latin typeface="Söhne Mono"/>
              </a:rPr>
              <a:t>}</a:t>
            </a:r>
            <a:endParaRPr lang="en-US" dirty="0"/>
          </a:p>
        </p:txBody>
      </p:sp>
      <p:sp>
        <p:nvSpPr>
          <p:cNvPr id="9" name="Rectangle 8"/>
          <p:cNvSpPr/>
          <p:nvPr/>
        </p:nvSpPr>
        <p:spPr>
          <a:xfrm>
            <a:off x="367045" y="6162268"/>
            <a:ext cx="8403467" cy="923330"/>
          </a:xfrm>
          <a:prstGeom prst="rect">
            <a:avLst/>
          </a:prstGeom>
        </p:spPr>
        <p:txBody>
          <a:bodyPr wrap="square">
            <a:spAutoFit/>
          </a:bodyPr>
          <a:lstStyle/>
          <a:p>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cout</a:t>
            </a:r>
            <a:r>
              <a:rPr lang="en-US" dirty="0">
                <a:solidFill>
                  <a:srgbClr val="FFFFFF"/>
                </a:solidFill>
                <a:latin typeface="Söhne Mono"/>
              </a:rPr>
              <a:t> &lt;&lt; </a:t>
            </a:r>
            <a:r>
              <a:rPr lang="en-US" dirty="0">
                <a:solidFill>
                  <a:srgbClr val="00A67D"/>
                </a:solidFill>
                <a:latin typeface="Söhne Mono"/>
              </a:rPr>
              <a:t>"Recording noise data. Press Enter to stop..."</a:t>
            </a:r>
            <a:r>
              <a:rPr lang="en-US" dirty="0">
                <a:solidFill>
                  <a:srgbClr val="FFFFFF"/>
                </a:solidFill>
                <a:latin typeface="Söhne Mono"/>
              </a:rPr>
              <a:t> &lt;&lt;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endl</a:t>
            </a:r>
            <a:r>
              <a:rPr lang="en-US" dirty="0" smtClean="0">
                <a:solidFill>
                  <a:srgbClr val="FFFFFF"/>
                </a:solidFill>
                <a:latin typeface="Söhne Mono"/>
              </a:rPr>
              <a: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cin.</a:t>
            </a:r>
            <a:r>
              <a:rPr lang="en-US" dirty="0" err="1">
                <a:solidFill>
                  <a:srgbClr val="E9950C"/>
                </a:solidFill>
                <a:latin typeface="Söhne Mono"/>
              </a:rPr>
              <a:t>get</a:t>
            </a:r>
            <a:r>
              <a:rPr lang="en-US" dirty="0">
                <a:solidFill>
                  <a:srgbClr val="FFFFFF"/>
                </a:solidFill>
                <a:latin typeface="Söhne Mono"/>
              </a:rPr>
              <a:t>(); </a:t>
            </a:r>
            <a:r>
              <a:rPr lang="en-US" dirty="0">
                <a:latin typeface="Söhne Mono"/>
              </a:rPr>
              <a:t>// Wait for Enter key press</a:t>
            </a:r>
            <a:r>
              <a:rPr lang="en-US" dirty="0">
                <a:solidFill>
                  <a:srgbClr val="FFFFFF"/>
                </a:solidFill>
                <a:latin typeface="Söhne Mono"/>
              </a:rPr>
              <a:t> </a:t>
            </a:r>
            <a:r>
              <a:rPr lang="en-US" dirty="0"/>
              <a:t/>
            </a:r>
            <a:br>
              <a:rPr lang="en-US" dirty="0"/>
            </a:br>
            <a:endParaRPr lang="en-US" dirty="0"/>
          </a:p>
        </p:txBody>
      </p:sp>
    </p:spTree>
    <p:extLst>
      <p:ext uri="{BB962C8B-B14F-4D97-AF65-F5344CB8AC3E}">
        <p14:creationId xmlns:p14="http://schemas.microsoft.com/office/powerpoint/2010/main" val="394026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341290" y="240183"/>
            <a:ext cx="7386034" cy="1200329"/>
          </a:xfrm>
          <a:prstGeom prst="rect">
            <a:avLst/>
          </a:prstGeom>
        </p:spPr>
        <p:txBody>
          <a:bodyPr wrap="square">
            <a:spAutoFit/>
          </a:bodyPr>
          <a:lstStyle/>
          <a:p>
            <a:r>
              <a:rPr lang="en-US" dirty="0">
                <a:solidFill>
                  <a:srgbClr val="FFFFFF"/>
                </a:solidFill>
                <a:latin typeface="Söhne Mono"/>
              </a:rPr>
              <a:t>// Stop and close the audio </a:t>
            </a:r>
            <a:r>
              <a:rPr lang="en-US" dirty="0" smtClean="0">
                <a:solidFill>
                  <a:srgbClr val="FFFFFF"/>
                </a:solidFill>
                <a:latin typeface="Söhne Mono"/>
              </a:rPr>
              <a:t>stream</a:t>
            </a:r>
          </a:p>
          <a:p>
            <a:r>
              <a:rPr lang="en-US" dirty="0" smtClean="0">
                <a:solidFill>
                  <a:srgbClr val="FFFFFF"/>
                </a:solidFill>
                <a:latin typeface="Söhne Mono"/>
              </a:rPr>
              <a:t> </a:t>
            </a:r>
            <a:r>
              <a:rPr lang="en-US" dirty="0">
                <a:solidFill>
                  <a:srgbClr val="FFFFFF"/>
                </a:solidFill>
                <a:latin typeface="Söhne Mono"/>
              </a:rPr>
              <a:t>err = </a:t>
            </a:r>
            <a:r>
              <a:rPr lang="en-US" dirty="0" err="1">
                <a:solidFill>
                  <a:srgbClr val="E9950C"/>
                </a:solidFill>
                <a:latin typeface="Söhne Mono"/>
              </a:rPr>
              <a:t>Pa_StopStream</a:t>
            </a:r>
            <a:r>
              <a:rPr lang="en-US" dirty="0">
                <a:solidFill>
                  <a:srgbClr val="FFFFFF"/>
                </a:solidFill>
                <a:latin typeface="Söhne Mono"/>
              </a:rPr>
              <a:t>(stream</a:t>
            </a:r>
            <a:r>
              <a:rPr lang="en-US" dirty="0" smtClean="0">
                <a:solidFill>
                  <a:srgbClr val="FFFFFF"/>
                </a:solidFill>
                <a:latin typeface="Söhne Mono"/>
              </a:rPr>
              <a:t>);</a:t>
            </a:r>
          </a:p>
          <a:p>
            <a:r>
              <a:rPr lang="en-US" dirty="0" smtClean="0">
                <a:solidFill>
                  <a:srgbClr val="FFFFFF"/>
                </a:solidFill>
                <a:latin typeface="Söhne Mono"/>
              </a:rPr>
              <a:t> </a:t>
            </a:r>
            <a:r>
              <a:rPr lang="en-US" dirty="0">
                <a:solidFill>
                  <a:srgbClr val="2E95D3"/>
                </a:solidFill>
                <a:latin typeface="Söhne Mono"/>
              </a:rPr>
              <a:t>if</a:t>
            </a:r>
            <a:r>
              <a:rPr lang="en-US" dirty="0">
                <a:solidFill>
                  <a:srgbClr val="FFFFFF"/>
                </a:solidFill>
                <a:latin typeface="Söhne Mono"/>
              </a:rPr>
              <a:t> (err != </a:t>
            </a:r>
            <a:r>
              <a:rPr lang="en-US" dirty="0" err="1">
                <a:solidFill>
                  <a:srgbClr val="FFFFFF"/>
                </a:solidFill>
                <a:latin typeface="Söhne Mono"/>
              </a:rPr>
              <a:t>paNoError</a:t>
            </a:r>
            <a:r>
              <a:rPr lang="en-US" dirty="0">
                <a:solidFill>
                  <a:srgbClr val="FFFFFF"/>
                </a:solidFill>
                <a:latin typeface="Söhne Mono"/>
              </a:rPr>
              <a:t>) </a:t>
            </a:r>
            <a:r>
              <a:rPr lang="en-US" dirty="0" smtClean="0">
                <a:solidFill>
                  <a:srgbClr val="FFFFFF"/>
                </a:solidFill>
                <a:latin typeface="Söhne Mono"/>
              </a:rPr>
              <a:t>{</a:t>
            </a:r>
          </a:p>
          <a:p>
            <a:r>
              <a:rPr lang="en-US" dirty="0" smtClean="0">
                <a:solidFill>
                  <a:srgbClr val="FFFFFF"/>
                </a:solidFill>
                <a:latin typeface="Söhne Mono"/>
              </a:rPr>
              <a: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cerr</a:t>
            </a:r>
            <a:r>
              <a:rPr lang="en-US" dirty="0">
                <a:solidFill>
                  <a:srgbClr val="FFFFFF"/>
                </a:solidFill>
                <a:latin typeface="Söhne Mono"/>
              </a:rPr>
              <a:t> &lt;&lt; </a:t>
            </a:r>
            <a:r>
              <a:rPr lang="en-US" dirty="0">
                <a:solidFill>
                  <a:srgbClr val="00A67D"/>
                </a:solidFill>
                <a:latin typeface="Söhne Mono"/>
              </a:rPr>
              <a:t>"</a:t>
            </a:r>
            <a:r>
              <a:rPr lang="en-US" dirty="0" err="1">
                <a:solidFill>
                  <a:srgbClr val="00A67D"/>
                </a:solidFill>
                <a:latin typeface="Söhne Mono"/>
              </a:rPr>
              <a:t>PortAudio</a:t>
            </a:r>
            <a:r>
              <a:rPr lang="en-US" dirty="0">
                <a:solidFill>
                  <a:srgbClr val="00A67D"/>
                </a:solidFill>
                <a:latin typeface="Söhne Mono"/>
              </a:rPr>
              <a:t> error: "</a:t>
            </a:r>
            <a:r>
              <a:rPr lang="en-US" dirty="0">
                <a:solidFill>
                  <a:srgbClr val="FFFFFF"/>
                </a:solidFill>
                <a:latin typeface="Söhne Mono"/>
              </a:rPr>
              <a:t> &lt;&lt; </a:t>
            </a:r>
            <a:r>
              <a:rPr lang="en-US" dirty="0" err="1">
                <a:solidFill>
                  <a:srgbClr val="E9950C"/>
                </a:solidFill>
                <a:latin typeface="Söhne Mono"/>
              </a:rPr>
              <a:t>Pa_GetErrorText</a:t>
            </a:r>
            <a:r>
              <a:rPr lang="en-US" dirty="0">
                <a:solidFill>
                  <a:srgbClr val="FFFFFF"/>
                </a:solidFill>
                <a:latin typeface="Söhne Mono"/>
              </a:rPr>
              <a:t>(err) &lt;&lt;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endl</a:t>
            </a:r>
            <a:r>
              <a:rPr lang="en-US" dirty="0">
                <a:solidFill>
                  <a:srgbClr val="FFFFFF"/>
                </a:solidFill>
                <a:latin typeface="Söhne Mono"/>
              </a:rPr>
              <a:t>;</a:t>
            </a:r>
            <a:endParaRPr lang="en-US" dirty="0"/>
          </a:p>
        </p:txBody>
      </p:sp>
      <p:sp>
        <p:nvSpPr>
          <p:cNvPr id="3" name="Rectangle 2"/>
          <p:cNvSpPr/>
          <p:nvPr/>
        </p:nvSpPr>
        <p:spPr>
          <a:xfrm>
            <a:off x="444320" y="1491460"/>
            <a:ext cx="7926947" cy="1477328"/>
          </a:xfrm>
          <a:prstGeom prst="rect">
            <a:avLst/>
          </a:prstGeom>
        </p:spPr>
        <p:txBody>
          <a:bodyPr wrap="square">
            <a:spAutoFit/>
          </a:bodyPr>
          <a:lstStyle/>
          <a:p>
            <a:r>
              <a:rPr lang="en-US" dirty="0" smtClean="0">
                <a:solidFill>
                  <a:srgbClr val="FFFFFF"/>
                </a:solidFill>
                <a:latin typeface="Söhne Mono"/>
              </a:rPr>
              <a:t>}</a:t>
            </a:r>
          </a:p>
          <a:p>
            <a:endParaRPr lang="en-US" dirty="0" smtClean="0">
              <a:solidFill>
                <a:srgbClr val="FFFFFF"/>
              </a:solidFill>
              <a:latin typeface="Söhne Mono"/>
            </a:endParaRPr>
          </a:p>
          <a:p>
            <a:r>
              <a:rPr lang="en-US" dirty="0" smtClean="0">
                <a:solidFill>
                  <a:srgbClr val="FFFFFF"/>
                </a:solidFill>
                <a:latin typeface="Söhne Mono"/>
              </a:rPr>
              <a:t> </a:t>
            </a:r>
            <a:r>
              <a:rPr lang="en-US" dirty="0">
                <a:solidFill>
                  <a:srgbClr val="FFFFFF"/>
                </a:solidFill>
                <a:latin typeface="Söhne Mono"/>
              </a:rPr>
              <a:t>err = </a:t>
            </a:r>
            <a:r>
              <a:rPr lang="en-US" dirty="0" err="1">
                <a:solidFill>
                  <a:srgbClr val="E9950C"/>
                </a:solidFill>
                <a:latin typeface="Söhne Mono"/>
              </a:rPr>
              <a:t>Pa_CloseStream</a:t>
            </a:r>
            <a:r>
              <a:rPr lang="en-US" dirty="0">
                <a:solidFill>
                  <a:srgbClr val="FFFFFF"/>
                </a:solidFill>
                <a:latin typeface="Söhne Mono"/>
              </a:rPr>
              <a:t>(stream</a:t>
            </a:r>
            <a:r>
              <a:rPr lang="en-US" dirty="0" smtClean="0">
                <a:solidFill>
                  <a:srgbClr val="FFFFFF"/>
                </a:solidFill>
                <a:latin typeface="Söhne Mono"/>
              </a:rPr>
              <a:t>);</a:t>
            </a:r>
          </a:p>
          <a:p>
            <a:r>
              <a:rPr lang="en-US" dirty="0" smtClean="0">
                <a:solidFill>
                  <a:srgbClr val="FFFFFF"/>
                </a:solidFill>
                <a:latin typeface="Söhne Mono"/>
              </a:rPr>
              <a:t> </a:t>
            </a:r>
            <a:r>
              <a:rPr lang="en-US" dirty="0">
                <a:solidFill>
                  <a:srgbClr val="2E95D3"/>
                </a:solidFill>
                <a:latin typeface="Söhne Mono"/>
              </a:rPr>
              <a:t>if</a:t>
            </a:r>
            <a:r>
              <a:rPr lang="en-US" dirty="0">
                <a:solidFill>
                  <a:srgbClr val="FFFFFF"/>
                </a:solidFill>
                <a:latin typeface="Söhne Mono"/>
              </a:rPr>
              <a:t> (err != </a:t>
            </a:r>
            <a:r>
              <a:rPr lang="en-US" dirty="0" err="1">
                <a:solidFill>
                  <a:srgbClr val="FFFFFF"/>
                </a:solidFill>
                <a:latin typeface="Söhne Mono"/>
              </a:rPr>
              <a:t>paNoError</a:t>
            </a:r>
            <a:r>
              <a:rPr lang="en-US" dirty="0">
                <a:solidFill>
                  <a:srgbClr val="FFFFFF"/>
                </a:solidFill>
                <a:latin typeface="Söhne Mono"/>
              </a:rPr>
              <a:t>) </a:t>
            </a:r>
            <a:r>
              <a:rPr lang="en-US" dirty="0" smtClean="0">
                <a:solidFill>
                  <a:srgbClr val="FFFFFF"/>
                </a:solidFill>
                <a:latin typeface="Söhne Mono"/>
              </a:rPr>
              <a:t>{</a:t>
            </a:r>
          </a:p>
          <a:p>
            <a:r>
              <a:rPr lang="en-US" dirty="0" smtClean="0">
                <a:solidFill>
                  <a:srgbClr val="FFFFFF"/>
                </a:solidFill>
                <a:latin typeface="Söhne Mono"/>
              </a:rPr>
              <a: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cerr</a:t>
            </a:r>
            <a:r>
              <a:rPr lang="en-US" dirty="0">
                <a:solidFill>
                  <a:srgbClr val="FFFFFF"/>
                </a:solidFill>
                <a:latin typeface="Söhne Mono"/>
              </a:rPr>
              <a:t> &lt;&lt; </a:t>
            </a:r>
            <a:r>
              <a:rPr lang="en-US" dirty="0">
                <a:solidFill>
                  <a:srgbClr val="00A67D"/>
                </a:solidFill>
                <a:latin typeface="Söhne Mono"/>
              </a:rPr>
              <a:t>"</a:t>
            </a:r>
            <a:r>
              <a:rPr lang="en-US" dirty="0" err="1">
                <a:solidFill>
                  <a:srgbClr val="00A67D"/>
                </a:solidFill>
                <a:latin typeface="Söhne Mono"/>
              </a:rPr>
              <a:t>PortAudio</a:t>
            </a:r>
            <a:r>
              <a:rPr lang="en-US" dirty="0">
                <a:solidFill>
                  <a:srgbClr val="00A67D"/>
                </a:solidFill>
                <a:latin typeface="Söhne Mono"/>
              </a:rPr>
              <a:t> error: "</a:t>
            </a:r>
            <a:r>
              <a:rPr lang="en-US" dirty="0">
                <a:solidFill>
                  <a:srgbClr val="FFFFFF"/>
                </a:solidFill>
                <a:latin typeface="Söhne Mono"/>
              </a:rPr>
              <a:t> &lt;&lt; </a:t>
            </a:r>
            <a:r>
              <a:rPr lang="en-US" dirty="0" err="1">
                <a:solidFill>
                  <a:srgbClr val="E9950C"/>
                </a:solidFill>
                <a:latin typeface="Söhne Mono"/>
              </a:rPr>
              <a:t>Pa_GetErrorText</a:t>
            </a:r>
            <a:r>
              <a:rPr lang="en-US" dirty="0">
                <a:solidFill>
                  <a:srgbClr val="FFFFFF"/>
                </a:solidFill>
                <a:latin typeface="Söhne Mono"/>
              </a:rPr>
              <a:t>(err) &lt;&lt; </a:t>
            </a:r>
            <a:r>
              <a:rPr lang="en-US" dirty="0" err="1">
                <a:solidFill>
                  <a:srgbClr val="FFFFFF"/>
                </a:solidFill>
                <a:latin typeface="Söhne Mono"/>
              </a:rPr>
              <a:t>std</a:t>
            </a:r>
            <a:r>
              <a:rPr lang="en-US" dirty="0">
                <a:solidFill>
                  <a:srgbClr val="FFFFFF"/>
                </a:solidFill>
                <a:latin typeface="Söhne Mono"/>
              </a:rPr>
              <a:t>::</a:t>
            </a:r>
            <a:r>
              <a:rPr lang="en-US" dirty="0" err="1">
                <a:solidFill>
                  <a:srgbClr val="FFFFFF"/>
                </a:solidFill>
                <a:latin typeface="Söhne Mono"/>
              </a:rPr>
              <a:t>endl</a:t>
            </a:r>
            <a:r>
              <a:rPr lang="en-US" dirty="0">
                <a:solidFill>
                  <a:srgbClr val="FFFFFF"/>
                </a:solidFill>
                <a:latin typeface="Söhne Mono"/>
              </a:rPr>
              <a:t>;</a:t>
            </a:r>
            <a:endParaRPr lang="en-US" dirty="0"/>
          </a:p>
        </p:txBody>
      </p:sp>
      <p:sp>
        <p:nvSpPr>
          <p:cNvPr id="4" name="Rectangle 3"/>
          <p:cNvSpPr/>
          <p:nvPr/>
        </p:nvSpPr>
        <p:spPr>
          <a:xfrm>
            <a:off x="444320" y="3244334"/>
            <a:ext cx="4572000" cy="646331"/>
          </a:xfrm>
          <a:prstGeom prst="rect">
            <a:avLst/>
          </a:prstGeom>
        </p:spPr>
        <p:txBody>
          <a:bodyPr>
            <a:spAutoFit/>
          </a:bodyPr>
          <a:lstStyle/>
          <a:p>
            <a:r>
              <a:rPr lang="en-US" dirty="0">
                <a:solidFill>
                  <a:srgbClr val="FFFFFF"/>
                </a:solidFill>
                <a:latin typeface="Söhne Mono"/>
              </a:rPr>
              <a:t>} </a:t>
            </a:r>
            <a:r>
              <a:rPr lang="en-US" dirty="0"/>
              <a:t/>
            </a:r>
            <a:br>
              <a:rPr lang="en-US" dirty="0"/>
            </a:br>
            <a:endParaRPr lang="en-US" dirty="0"/>
          </a:p>
        </p:txBody>
      </p:sp>
      <p:sp>
        <p:nvSpPr>
          <p:cNvPr id="5" name="Rectangle 4"/>
          <p:cNvSpPr/>
          <p:nvPr/>
        </p:nvSpPr>
        <p:spPr>
          <a:xfrm>
            <a:off x="444320" y="3833337"/>
            <a:ext cx="2463238" cy="646331"/>
          </a:xfrm>
          <a:prstGeom prst="rect">
            <a:avLst/>
          </a:prstGeom>
        </p:spPr>
        <p:txBody>
          <a:bodyPr wrap="none">
            <a:spAutoFit/>
          </a:bodyPr>
          <a:lstStyle/>
          <a:p>
            <a:r>
              <a:rPr lang="en-US" dirty="0">
                <a:solidFill>
                  <a:srgbClr val="FFFFFF"/>
                </a:solidFill>
                <a:latin typeface="Söhne Mono"/>
              </a:rPr>
              <a:t>// Terminate </a:t>
            </a:r>
            <a:r>
              <a:rPr lang="en-US" dirty="0" err="1" smtClean="0">
                <a:solidFill>
                  <a:srgbClr val="FFFFFF"/>
                </a:solidFill>
                <a:latin typeface="Söhne Mono"/>
              </a:rPr>
              <a:t>PortAudio</a:t>
            </a:r>
            <a:endParaRPr lang="en-US" dirty="0">
              <a:solidFill>
                <a:srgbClr val="FFFFFF"/>
              </a:solidFill>
              <a:latin typeface="Söhne Mono"/>
            </a:endParaRPr>
          </a:p>
          <a:p>
            <a:r>
              <a:rPr lang="en-US" dirty="0" err="1" smtClean="0">
                <a:solidFill>
                  <a:srgbClr val="E9950C"/>
                </a:solidFill>
                <a:latin typeface="Söhne Mono"/>
              </a:rPr>
              <a:t>Pa_Terminate</a:t>
            </a:r>
            <a:r>
              <a:rPr lang="en-US" dirty="0">
                <a:solidFill>
                  <a:srgbClr val="FFFFFF"/>
                </a:solidFill>
                <a:latin typeface="Söhne Mono"/>
              </a:rPr>
              <a:t>();</a:t>
            </a:r>
            <a:endParaRPr lang="en-US" dirty="0"/>
          </a:p>
        </p:txBody>
      </p:sp>
      <p:sp>
        <p:nvSpPr>
          <p:cNvPr id="7" name="Rectangle 6"/>
          <p:cNvSpPr/>
          <p:nvPr/>
        </p:nvSpPr>
        <p:spPr>
          <a:xfrm>
            <a:off x="408903" y="4802678"/>
            <a:ext cx="1043876" cy="369332"/>
          </a:xfrm>
          <a:prstGeom prst="rect">
            <a:avLst/>
          </a:prstGeom>
        </p:spPr>
        <p:txBody>
          <a:bodyPr wrap="none">
            <a:spAutoFit/>
          </a:bodyPr>
          <a:lstStyle/>
          <a:p>
            <a:r>
              <a:rPr lang="en-US" dirty="0">
                <a:solidFill>
                  <a:srgbClr val="2E95D3"/>
                </a:solidFill>
                <a:latin typeface="Söhne Mono"/>
              </a:rPr>
              <a:t>return</a:t>
            </a:r>
            <a:r>
              <a:rPr lang="en-US" dirty="0">
                <a:solidFill>
                  <a:srgbClr val="FFFFFF"/>
                </a:solidFill>
                <a:latin typeface="Söhne Mono"/>
              </a:rPr>
              <a:t> </a:t>
            </a:r>
            <a:r>
              <a:rPr lang="en-US" dirty="0">
                <a:solidFill>
                  <a:srgbClr val="DF3079"/>
                </a:solidFill>
                <a:latin typeface="Söhne Mono"/>
              </a:rPr>
              <a:t>0</a:t>
            </a:r>
            <a:r>
              <a:rPr lang="en-US" dirty="0">
                <a:solidFill>
                  <a:srgbClr val="FFFFFF"/>
                </a:solidFill>
                <a:latin typeface="Söhne Mono"/>
              </a:rPr>
              <a:t>;</a:t>
            </a:r>
            <a:endParaRPr lang="en-US" dirty="0"/>
          </a:p>
        </p:txBody>
      </p:sp>
      <p:sp>
        <p:nvSpPr>
          <p:cNvPr id="8" name="Rectangle 7"/>
          <p:cNvSpPr/>
          <p:nvPr/>
        </p:nvSpPr>
        <p:spPr>
          <a:xfrm>
            <a:off x="147293" y="5172010"/>
            <a:ext cx="261610" cy="369332"/>
          </a:xfrm>
          <a:prstGeom prst="rect">
            <a:avLst/>
          </a:prstGeom>
        </p:spPr>
        <p:txBody>
          <a:bodyPr wrap="none">
            <a:spAutoFit/>
          </a:bodyPr>
          <a:lstStyle/>
          <a:p>
            <a:r>
              <a:rPr lang="en-US" dirty="0">
                <a:solidFill>
                  <a:srgbClr val="FFFFFF"/>
                </a:solidFill>
                <a:latin typeface="Söhne Mono"/>
              </a:rPr>
              <a:t>}</a:t>
            </a:r>
            <a:endParaRPr lang="en-US" dirty="0"/>
          </a:p>
        </p:txBody>
      </p:sp>
    </p:spTree>
    <p:extLst>
      <p:ext uri="{BB962C8B-B14F-4D97-AF65-F5344CB8AC3E}">
        <p14:creationId xmlns:p14="http://schemas.microsoft.com/office/powerpoint/2010/main" val="290863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51516" y="-15160"/>
            <a:ext cx="7709162" cy="830997"/>
          </a:xfrm>
          <a:prstGeom prst="rect">
            <a:avLst/>
          </a:prstGeom>
        </p:spPr>
        <p:txBody>
          <a:bodyPr wrap="none">
            <a:spAutoFit/>
          </a:bodyPr>
          <a:lstStyle/>
          <a:p>
            <a:pPr lvl="0"/>
            <a:r>
              <a:rPr lang="en-US" sz="4800" b="1" dirty="0">
                <a:solidFill>
                  <a:schemeClr val="bg1"/>
                </a:solidFill>
                <a:latin typeface="Algerian" panose="04020705040A02060702" pitchFamily="82" charset="0"/>
                <a:cs typeface="Times New Roman" panose="02020603050405020304" pitchFamily="18" charset="0"/>
              </a:rPr>
              <a:t>Working Of The Project</a:t>
            </a:r>
          </a:p>
        </p:txBody>
      </p:sp>
      <p:sp>
        <p:nvSpPr>
          <p:cNvPr id="3" name="Rectangle 2"/>
          <p:cNvSpPr/>
          <p:nvPr/>
        </p:nvSpPr>
        <p:spPr>
          <a:xfrm>
            <a:off x="275469" y="655750"/>
            <a:ext cx="7078368" cy="6232475"/>
          </a:xfrm>
          <a:prstGeom prst="rect">
            <a:avLst/>
          </a:prstGeom>
        </p:spPr>
        <p:txBody>
          <a:bodyPr wrap="square">
            <a:spAutoFit/>
          </a:bodyPr>
          <a:lstStyle/>
          <a:p>
            <a:pPr marL="342900" indent="-342900">
              <a:buFont typeface="Arial" panose="020B0604020202020204" pitchFamily="34" charset="0"/>
              <a:buChar char="•"/>
            </a:pPr>
            <a:r>
              <a:rPr lang="en-US" sz="2100" dirty="0">
                <a:solidFill>
                  <a:schemeClr val="bg1"/>
                </a:solidFill>
                <a:latin typeface="Times New Roman" panose="02020603050405020304" pitchFamily="18" charset="0"/>
                <a:cs typeface="Times New Roman" panose="02020603050405020304" pitchFamily="18" charset="0"/>
              </a:rPr>
              <a:t>Here we propose an air and also noise pollution quality monitoring system that permits/ allow us to check and watch air quality also as noise pollution in an area through </a:t>
            </a:r>
            <a:r>
              <a:rPr lang="en-US" sz="2100" dirty="0" smtClean="0">
                <a:solidFill>
                  <a:schemeClr val="bg1"/>
                </a:solidFill>
                <a:latin typeface="Times New Roman" panose="02020603050405020304" pitchFamily="18" charset="0"/>
                <a:cs typeface="Times New Roman" panose="02020603050405020304" pitchFamily="18" charset="0"/>
              </a:rPr>
              <a:t>IOT.</a:t>
            </a:r>
          </a:p>
          <a:p>
            <a:pPr marL="342900" indent="-342900">
              <a:buFont typeface="Arial" panose="020B0604020202020204" pitchFamily="34" charset="0"/>
              <a:buChar char="•"/>
            </a:pPr>
            <a:r>
              <a:rPr lang="en-US" sz="2100" dirty="0" smtClean="0">
                <a:solidFill>
                  <a:schemeClr val="bg1"/>
                </a:solidFill>
                <a:latin typeface="Times New Roman" panose="02020603050405020304" pitchFamily="18" charset="0"/>
                <a:cs typeface="Times New Roman" panose="02020603050405020304" pitchFamily="18" charset="0"/>
              </a:rPr>
              <a:t>System </a:t>
            </a:r>
            <a:r>
              <a:rPr lang="en-US" sz="2100" dirty="0">
                <a:solidFill>
                  <a:schemeClr val="bg1"/>
                </a:solidFill>
                <a:latin typeface="Times New Roman" panose="02020603050405020304" pitchFamily="18" charset="0"/>
                <a:cs typeface="Times New Roman" panose="02020603050405020304" pitchFamily="18" charset="0"/>
              </a:rPr>
              <a:t>uses air sensor to sense presence of harmful gases / compounds within the air and constantly transmit that data to the user. Also, system keeps measuring sound level and report the data </a:t>
            </a:r>
            <a:r>
              <a:rPr lang="en-US" sz="2100" dirty="0" smtClean="0">
                <a:solidFill>
                  <a:schemeClr val="bg1"/>
                </a:solidFill>
                <a:latin typeface="Times New Roman" panose="02020603050405020304" pitchFamily="18" charset="0"/>
                <a:cs typeface="Times New Roman" panose="02020603050405020304" pitchFamily="18" charset="0"/>
              </a:rPr>
              <a:t>immediately.</a:t>
            </a:r>
          </a:p>
          <a:p>
            <a:pPr marL="342900" indent="-342900">
              <a:buFont typeface="Arial" panose="020B0604020202020204" pitchFamily="34" charset="0"/>
              <a:buChar char="•"/>
            </a:pPr>
            <a:r>
              <a:rPr lang="en-US" sz="2100" dirty="0" smtClean="0">
                <a:solidFill>
                  <a:schemeClr val="bg1"/>
                </a:solidFill>
                <a:latin typeface="Times New Roman" panose="02020603050405020304" pitchFamily="18" charset="0"/>
                <a:cs typeface="Times New Roman" panose="02020603050405020304" pitchFamily="18" charset="0"/>
              </a:rPr>
              <a:t>The </a:t>
            </a:r>
            <a:r>
              <a:rPr lang="en-US" sz="2100" dirty="0">
                <a:solidFill>
                  <a:schemeClr val="bg1"/>
                </a:solidFill>
                <a:latin typeface="Times New Roman" panose="02020603050405020304" pitchFamily="18" charset="0"/>
                <a:cs typeface="Times New Roman" panose="02020603050405020304" pitchFamily="18" charset="0"/>
              </a:rPr>
              <a:t>sensors </a:t>
            </a:r>
            <a:r>
              <a:rPr lang="en-US" sz="2100" dirty="0" smtClean="0">
                <a:solidFill>
                  <a:schemeClr val="bg1"/>
                </a:solidFill>
                <a:latin typeface="Times New Roman" panose="02020603050405020304" pitchFamily="18" charset="0"/>
                <a:cs typeface="Times New Roman" panose="02020603050405020304" pitchFamily="18" charset="0"/>
              </a:rPr>
              <a:t>interact with </a:t>
            </a:r>
            <a:r>
              <a:rPr lang="en-US" sz="2100" dirty="0">
                <a:solidFill>
                  <a:schemeClr val="bg1"/>
                </a:solidFill>
                <a:latin typeface="Times New Roman" panose="02020603050405020304" pitchFamily="18" charset="0"/>
                <a:cs typeface="Times New Roman" panose="02020603050405020304" pitchFamily="18" charset="0"/>
              </a:rPr>
              <a:t>raspberry pi which processes this data and transmits it over the appliance. This allows us the authorities to watch  pollution in several areas and act </a:t>
            </a:r>
            <a:r>
              <a:rPr lang="en-US" sz="2100" dirty="0" smtClean="0">
                <a:solidFill>
                  <a:schemeClr val="bg1"/>
                </a:solidFill>
                <a:latin typeface="Times New Roman" panose="02020603050405020304" pitchFamily="18" charset="0"/>
                <a:cs typeface="Times New Roman" panose="02020603050405020304" pitchFamily="18" charset="0"/>
              </a:rPr>
              <a:t>against it.</a:t>
            </a:r>
          </a:p>
          <a:p>
            <a:pPr marL="342900" indent="-342900">
              <a:buFont typeface="Arial" panose="020B0604020202020204" pitchFamily="34" charset="0"/>
              <a:buChar char="•"/>
            </a:pPr>
            <a:r>
              <a:rPr lang="en-US" sz="2100" dirty="0" smtClean="0">
                <a:solidFill>
                  <a:schemeClr val="bg1"/>
                </a:solidFill>
                <a:latin typeface="Times New Roman" panose="02020603050405020304" pitchFamily="18" charset="0"/>
                <a:cs typeface="Times New Roman" panose="02020603050405020304" pitchFamily="18" charset="0"/>
              </a:rPr>
              <a:t>Also</a:t>
            </a:r>
            <a:r>
              <a:rPr lang="en-US" sz="2100" dirty="0">
                <a:solidFill>
                  <a:schemeClr val="bg1"/>
                </a:solidFill>
                <a:latin typeface="Times New Roman" panose="02020603050405020304" pitchFamily="18" charset="0"/>
                <a:cs typeface="Times New Roman" panose="02020603050405020304" pitchFamily="18" charset="0"/>
              </a:rPr>
              <a:t>, same for sound pollution authorities can keep a watch on sound pollution near traffic and no honking areas. Network devices and therefore the internet of things (IOT) all types of ordinary </a:t>
            </a:r>
            <a:r>
              <a:rPr lang="en-US" sz="2100" dirty="0" smtClean="0">
                <a:solidFill>
                  <a:schemeClr val="bg1"/>
                </a:solidFill>
                <a:latin typeface="Times New Roman" panose="02020603050405020304" pitchFamily="18" charset="0"/>
                <a:cs typeface="Times New Roman" panose="02020603050405020304" pitchFamily="18" charset="0"/>
              </a:rPr>
              <a:t>house gadgets </a:t>
            </a:r>
            <a:r>
              <a:rPr lang="en-US" sz="2100" dirty="0">
                <a:solidFill>
                  <a:schemeClr val="bg1"/>
                </a:solidFill>
                <a:latin typeface="Times New Roman" panose="02020603050405020304" pitchFamily="18" charset="0"/>
                <a:cs typeface="Times New Roman" panose="02020603050405020304" pitchFamily="18" charset="0"/>
              </a:rPr>
              <a:t>are almost modified to figure in an IOT </a:t>
            </a:r>
            <a:r>
              <a:rPr lang="en-US" sz="2100" dirty="0" smtClean="0">
                <a:solidFill>
                  <a:schemeClr val="bg1"/>
                </a:solidFill>
                <a:latin typeface="Times New Roman" panose="02020603050405020304" pitchFamily="18" charset="0"/>
                <a:cs typeface="Times New Roman" panose="02020603050405020304" pitchFamily="18" charset="0"/>
              </a:rPr>
              <a:t>system.</a:t>
            </a:r>
          </a:p>
          <a:p>
            <a:pPr marL="342900" indent="-342900">
              <a:buFont typeface="Arial" panose="020B0604020202020204" pitchFamily="34" charset="0"/>
              <a:buChar char="•"/>
            </a:pPr>
            <a:r>
              <a:rPr lang="en-US" sz="2100" dirty="0" smtClean="0">
                <a:solidFill>
                  <a:schemeClr val="bg1"/>
                </a:solidFill>
                <a:latin typeface="Times New Roman" panose="02020603050405020304" pitchFamily="18" charset="0"/>
                <a:cs typeface="Times New Roman" panose="02020603050405020304" pitchFamily="18" charset="0"/>
              </a:rPr>
              <a:t>Wi </a:t>
            </a:r>
            <a:r>
              <a:rPr lang="en-US" sz="2100" dirty="0">
                <a:solidFill>
                  <a:schemeClr val="bg1"/>
                </a:solidFill>
                <a:latin typeface="Times New Roman" panose="02020603050405020304" pitchFamily="18" charset="0"/>
                <a:cs typeface="Times New Roman" panose="02020603050405020304" pitchFamily="18" charset="0"/>
              </a:rPr>
              <a:t>–Fi network adapters , cameras , microphones and other instrumentation are often embedded in such kind of devices to enable them for addition of IOT.</a:t>
            </a:r>
            <a:r>
              <a:rPr lang="en-US"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46179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51516" y="-90151"/>
            <a:ext cx="6231193" cy="830997"/>
          </a:xfrm>
          <a:prstGeom prst="rect">
            <a:avLst/>
          </a:prstGeom>
        </p:spPr>
        <p:txBody>
          <a:bodyPr wrap="none">
            <a:spAutoFit/>
          </a:bodyPr>
          <a:lstStyle/>
          <a:p>
            <a:r>
              <a:rPr lang="en-US" sz="4800" b="1" dirty="0">
                <a:solidFill>
                  <a:schemeClr val="bg1"/>
                </a:solidFill>
                <a:latin typeface="Algerian" panose="04020705040A02060702" pitchFamily="82" charset="0"/>
                <a:cs typeface="Times New Roman" panose="02020603050405020304" pitchFamily="18" charset="0"/>
              </a:rPr>
              <a:t>Literature Survey</a:t>
            </a:r>
          </a:p>
        </p:txBody>
      </p:sp>
      <p:sp>
        <p:nvSpPr>
          <p:cNvPr id="3" name="Rectangle 2"/>
          <p:cNvSpPr/>
          <p:nvPr/>
        </p:nvSpPr>
        <p:spPr>
          <a:xfrm>
            <a:off x="225379" y="599179"/>
            <a:ext cx="7192852" cy="6247864"/>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motive of creating a sensible city are often fulfilled by using technology, thus making the life better and also enhancing the quality of services, therefore meeting every individual's </a:t>
            </a:r>
            <a:r>
              <a:rPr lang="en-US" sz="2000" dirty="0" smtClean="0">
                <a:solidFill>
                  <a:schemeClr val="bg1"/>
                </a:solidFill>
                <a:latin typeface="Times New Roman" panose="02020603050405020304" pitchFamily="18" charset="0"/>
                <a:cs typeface="Times New Roman" panose="02020603050405020304" pitchFamily="18" charset="0"/>
              </a:rPr>
              <a:t>needs.</a:t>
            </a:r>
          </a:p>
          <a:p>
            <a:pPr marL="285750"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With </a:t>
            </a:r>
            <a:r>
              <a:rPr lang="en-US" sz="2000" dirty="0">
                <a:solidFill>
                  <a:schemeClr val="bg1"/>
                </a:solidFill>
                <a:latin typeface="Times New Roman" panose="02020603050405020304" pitchFamily="18" charset="0"/>
                <a:cs typeface="Times New Roman" panose="02020603050405020304" pitchFamily="18" charset="0"/>
              </a:rPr>
              <a:t>modern technology in fields of information and communication, it has become easy to interact with the authorized people of the city to inform the whereabouts of the world or city, how well the town is developing, and how to make it possible to achieve a better life quality. In this system, an application was created to make one more step in the fulfillment of the </a:t>
            </a:r>
            <a:r>
              <a:rPr lang="en-US" sz="2000" dirty="0" smtClean="0">
                <a:solidFill>
                  <a:schemeClr val="bg1"/>
                </a:solidFill>
                <a:latin typeface="Times New Roman" panose="02020603050405020304" pitchFamily="18" charset="0"/>
                <a:cs typeface="Times New Roman" panose="02020603050405020304" pitchFamily="18" charset="0"/>
              </a:rPr>
              <a:t>goal.</a:t>
            </a:r>
          </a:p>
          <a:p>
            <a:pPr marL="285750"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An </a:t>
            </a:r>
            <a:r>
              <a:rPr lang="en-US" sz="2000" dirty="0">
                <a:solidFill>
                  <a:schemeClr val="bg1"/>
                </a:solidFill>
                <a:latin typeface="Times New Roman" panose="02020603050405020304" pitchFamily="18" charset="0"/>
                <a:cs typeface="Times New Roman" panose="02020603050405020304" pitchFamily="18" charset="0"/>
              </a:rPr>
              <a:t>area is analyzed for evaluating how much pollution is affecting the area. The components of gases and their amounts are calculated and </a:t>
            </a:r>
            <a:r>
              <a:rPr lang="en-US" sz="2000" dirty="0" smtClean="0">
                <a:solidFill>
                  <a:schemeClr val="bg1"/>
                </a:solidFill>
                <a:latin typeface="Times New Roman" panose="02020603050405020304" pitchFamily="18" charset="0"/>
                <a:cs typeface="Times New Roman" panose="02020603050405020304" pitchFamily="18" charset="0"/>
              </a:rPr>
              <a:t>checked.</a:t>
            </a:r>
          </a:p>
          <a:p>
            <a:pPr marL="285750"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If </a:t>
            </a:r>
            <a:r>
              <a:rPr lang="en-US" sz="2000" dirty="0">
                <a:solidFill>
                  <a:schemeClr val="bg1"/>
                </a:solidFill>
                <a:latin typeface="Times New Roman" panose="02020603050405020304" pitchFamily="18" charset="0"/>
                <a:cs typeface="Times New Roman" panose="02020603050405020304" pitchFamily="18" charset="0"/>
              </a:rPr>
              <a:t>the amount is higher than normal then the officials are reported about </a:t>
            </a:r>
            <a:r>
              <a:rPr lang="en-US" sz="2000" dirty="0" smtClean="0">
                <a:solidFill>
                  <a:schemeClr val="bg1"/>
                </a:solidFill>
                <a:latin typeface="Times New Roman" panose="02020603050405020304" pitchFamily="18" charset="0"/>
                <a:cs typeface="Times New Roman" panose="02020603050405020304" pitchFamily="18" charset="0"/>
              </a:rPr>
              <a:t>it.</a:t>
            </a:r>
          </a:p>
          <a:p>
            <a:pPr marL="285750"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After </a:t>
            </a:r>
            <a:r>
              <a:rPr lang="en-US" sz="2000" dirty="0">
                <a:solidFill>
                  <a:schemeClr val="bg1"/>
                </a:solidFill>
                <a:latin typeface="Times New Roman" panose="02020603050405020304" pitchFamily="18" charset="0"/>
                <a:cs typeface="Times New Roman" panose="02020603050405020304" pitchFamily="18" charset="0"/>
              </a:rPr>
              <a:t>that, the people are made to clear the area and taken to a safe </a:t>
            </a:r>
            <a:r>
              <a:rPr lang="en-US" sz="2000" dirty="0" smtClean="0">
                <a:solidFill>
                  <a:schemeClr val="bg1"/>
                </a:solidFill>
                <a:latin typeface="Times New Roman" panose="02020603050405020304" pitchFamily="18" charset="0"/>
                <a:cs typeface="Times New Roman" panose="02020603050405020304" pitchFamily="18" charset="0"/>
              </a:rPr>
              <a:t>place.</a:t>
            </a:r>
          </a:p>
          <a:p>
            <a:pPr marL="285750" indent="-28575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a:solidFill>
                  <a:schemeClr val="bg1"/>
                </a:solidFill>
                <a:latin typeface="Times New Roman" panose="02020603050405020304" pitchFamily="18" charset="0"/>
                <a:cs typeface="Times New Roman" panose="02020603050405020304" pitchFamily="18" charset="0"/>
              </a:rPr>
              <a:t>combined network architecture and the interconnecting mechanisms for the accurate estimation of parameters by sensors are being explained and delivery of data through internet is presented.</a:t>
            </a:r>
          </a:p>
        </p:txBody>
      </p:sp>
    </p:spTree>
    <p:extLst>
      <p:ext uri="{BB962C8B-B14F-4D97-AF65-F5344CB8AC3E}">
        <p14:creationId xmlns:p14="http://schemas.microsoft.com/office/powerpoint/2010/main" val="2899646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0" y="25758"/>
            <a:ext cx="3979572" cy="830997"/>
          </a:xfrm>
          <a:prstGeom prst="rect">
            <a:avLst/>
          </a:prstGeom>
        </p:spPr>
        <p:txBody>
          <a:bodyPr wrap="square">
            <a:spAutoFit/>
          </a:bodyPr>
          <a:lstStyle/>
          <a:p>
            <a:r>
              <a:rPr lang="en-US" sz="4800" b="1" dirty="0">
                <a:solidFill>
                  <a:schemeClr val="bg1"/>
                </a:solidFill>
                <a:latin typeface="Algerian" panose="04020705040A02060702" pitchFamily="82" charset="0"/>
                <a:cs typeface="Times New Roman" panose="02020603050405020304" pitchFamily="18" charset="0"/>
              </a:rPr>
              <a:t>Result</a:t>
            </a:r>
          </a:p>
        </p:txBody>
      </p:sp>
      <p:sp>
        <p:nvSpPr>
          <p:cNvPr id="3" name="Rectangle 2"/>
          <p:cNvSpPr/>
          <p:nvPr/>
        </p:nvSpPr>
        <p:spPr>
          <a:xfrm>
            <a:off x="276894" y="822488"/>
            <a:ext cx="7231489" cy="6186309"/>
          </a:xfrm>
          <a:prstGeom prst="rect">
            <a:avLst/>
          </a:prstGeom>
        </p:spPr>
        <p:txBody>
          <a:bodyPr wrap="square">
            <a:spAutoFit/>
          </a:bodyPr>
          <a:lstStyle/>
          <a:p>
            <a:pPr marL="457200" indent="-457200">
              <a:buFont typeface="Arial" panose="020B0604020202020204" pitchFamily="34" charset="0"/>
              <a:buChar char="•"/>
            </a:pPr>
            <a:r>
              <a:rPr lang="en-US" sz="2900" dirty="0">
                <a:solidFill>
                  <a:schemeClr val="bg1"/>
                </a:solidFill>
                <a:latin typeface="Times New Roman" panose="02020603050405020304" pitchFamily="18" charset="0"/>
                <a:cs typeface="Times New Roman" panose="02020603050405020304" pitchFamily="18" charset="0"/>
              </a:rPr>
              <a:t>The air and sound pollution monitoring system monitors air and noise pollution by employing a mobile </a:t>
            </a:r>
            <a:r>
              <a:rPr lang="en-US" sz="2900" dirty="0" smtClean="0">
                <a:solidFill>
                  <a:schemeClr val="bg1"/>
                </a:solidFill>
                <a:latin typeface="Times New Roman" panose="02020603050405020304" pitchFamily="18" charset="0"/>
                <a:cs typeface="Times New Roman" panose="02020603050405020304" pitchFamily="18" charset="0"/>
              </a:rPr>
              <a:t>application.</a:t>
            </a:r>
          </a:p>
          <a:p>
            <a:pPr marL="457200" indent="-457200">
              <a:buFont typeface="Arial" panose="020B0604020202020204" pitchFamily="34" charset="0"/>
              <a:buChar char="•"/>
            </a:pPr>
            <a:r>
              <a:rPr lang="en-US" sz="2900" dirty="0" smtClean="0">
                <a:solidFill>
                  <a:schemeClr val="bg1"/>
                </a:solidFill>
                <a:latin typeface="Times New Roman" panose="02020603050405020304" pitchFamily="18" charset="0"/>
                <a:cs typeface="Times New Roman" panose="02020603050405020304" pitchFamily="18" charset="0"/>
              </a:rPr>
              <a:t>It </a:t>
            </a:r>
            <a:r>
              <a:rPr lang="en-US" sz="2900" dirty="0">
                <a:solidFill>
                  <a:schemeClr val="bg1"/>
                </a:solidFill>
                <a:latin typeface="Times New Roman" panose="02020603050405020304" pitchFamily="18" charset="0"/>
                <a:cs typeface="Times New Roman" panose="02020603050405020304" pitchFamily="18" charset="0"/>
              </a:rPr>
              <a:t>shows the digital value of air and noise pollution and the user can analyze it with a graph. It becomes very easy for us to rectify the amount and air and sound pollution around and plan for healthy living and </a:t>
            </a:r>
            <a:r>
              <a:rPr lang="en-US" sz="2900" dirty="0" smtClean="0">
                <a:solidFill>
                  <a:schemeClr val="bg1"/>
                </a:solidFill>
                <a:latin typeface="Times New Roman" panose="02020603050405020304" pitchFamily="18" charset="0"/>
                <a:cs typeface="Times New Roman" panose="02020603050405020304" pitchFamily="18" charset="0"/>
              </a:rPr>
              <a:t>surroundings.</a:t>
            </a:r>
          </a:p>
          <a:p>
            <a:pPr marL="457200" indent="-457200">
              <a:buFont typeface="Arial" panose="020B0604020202020204" pitchFamily="34" charset="0"/>
              <a:buChar char="•"/>
            </a:pPr>
            <a:r>
              <a:rPr lang="en-US" sz="2900" dirty="0" smtClean="0">
                <a:solidFill>
                  <a:schemeClr val="bg1"/>
                </a:solidFill>
                <a:latin typeface="Times New Roman" panose="02020603050405020304" pitchFamily="18" charset="0"/>
                <a:cs typeface="Times New Roman" panose="02020603050405020304" pitchFamily="18" charset="0"/>
              </a:rPr>
              <a:t>The </a:t>
            </a:r>
            <a:r>
              <a:rPr lang="en-US" sz="2900" dirty="0">
                <a:solidFill>
                  <a:schemeClr val="bg1"/>
                </a:solidFill>
                <a:latin typeface="Times New Roman" panose="02020603050405020304" pitchFamily="18" charset="0"/>
                <a:cs typeface="Times New Roman" panose="02020603050405020304" pitchFamily="18" charset="0"/>
              </a:rPr>
              <a:t>figures that are included in our paper shows the way the system works and the way the output is obtained from the input after processing</a:t>
            </a:r>
            <a:r>
              <a:rPr lang="en-US" sz="2900" dirty="0">
                <a:solidFill>
                  <a:schemeClr val="bg1"/>
                </a:solidFill>
              </a:rPr>
              <a:t>.</a:t>
            </a:r>
            <a:r>
              <a:rPr lang="en-US" sz="3000" dirty="0"/>
              <a:t> </a:t>
            </a:r>
          </a:p>
          <a:p>
            <a:r>
              <a:rPr lang="en-US" dirty="0"/>
              <a:t> </a:t>
            </a:r>
          </a:p>
        </p:txBody>
      </p:sp>
    </p:spTree>
    <p:extLst>
      <p:ext uri="{BB962C8B-B14F-4D97-AF65-F5344CB8AC3E}">
        <p14:creationId xmlns:p14="http://schemas.microsoft.com/office/powerpoint/2010/main" val="2165409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0" y="-77273"/>
            <a:ext cx="3653564" cy="830997"/>
          </a:xfrm>
          <a:prstGeom prst="rect">
            <a:avLst/>
          </a:prstGeom>
        </p:spPr>
        <p:txBody>
          <a:bodyPr wrap="none">
            <a:spAutoFit/>
          </a:bodyPr>
          <a:lstStyle/>
          <a:p>
            <a:r>
              <a:rPr lang="en-US" sz="4800" b="1" dirty="0">
                <a:solidFill>
                  <a:schemeClr val="bg1"/>
                </a:solidFill>
                <a:latin typeface="Algerian" panose="04020705040A02060702" pitchFamily="82" charset="0"/>
                <a:cs typeface="Times New Roman" panose="02020603050405020304" pitchFamily="18" charset="0"/>
              </a:rPr>
              <a:t>Conclusion</a:t>
            </a:r>
          </a:p>
        </p:txBody>
      </p:sp>
      <p:sp>
        <p:nvSpPr>
          <p:cNvPr id="3" name="Rectangle 2"/>
          <p:cNvSpPr/>
          <p:nvPr/>
        </p:nvSpPr>
        <p:spPr>
          <a:xfrm>
            <a:off x="160984" y="590056"/>
            <a:ext cx="7308761" cy="6370975"/>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Automatic Air &amp; Sound management system may be a breakthrough to contribute an answer to the most important </a:t>
            </a:r>
            <a:r>
              <a:rPr lang="en-US" sz="2400" dirty="0" smtClean="0">
                <a:solidFill>
                  <a:schemeClr val="bg1"/>
                </a:solidFill>
                <a:latin typeface="Times New Roman" panose="02020603050405020304" pitchFamily="18" charset="0"/>
                <a:cs typeface="Times New Roman" panose="02020603050405020304" pitchFamily="18" charset="0"/>
              </a:rPr>
              <a:t>threat.</a:t>
            </a: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The </a:t>
            </a:r>
            <a:r>
              <a:rPr lang="en-US" sz="2400" dirty="0">
                <a:solidFill>
                  <a:schemeClr val="bg1"/>
                </a:solidFill>
                <a:latin typeface="Times New Roman" panose="02020603050405020304" pitchFamily="18" charset="0"/>
                <a:cs typeface="Times New Roman" panose="02020603050405020304" pitchFamily="18" charset="0"/>
              </a:rPr>
              <a:t>air &amp; sound monitoring system overcomes the matter of the highly-polluted areas which may be a major issue. It supports new technology and effectively supports a healthy life </a:t>
            </a:r>
            <a:r>
              <a:rPr lang="en-US" sz="2400" dirty="0" smtClean="0">
                <a:solidFill>
                  <a:schemeClr val="bg1"/>
                </a:solidFill>
                <a:latin typeface="Times New Roman" panose="02020603050405020304" pitchFamily="18" charset="0"/>
                <a:cs typeface="Times New Roman" panose="02020603050405020304" pitchFamily="18" charset="0"/>
              </a:rPr>
              <a:t>concept.</a:t>
            </a: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This </a:t>
            </a:r>
            <a:r>
              <a:rPr lang="en-US" sz="2400" dirty="0">
                <a:solidFill>
                  <a:schemeClr val="bg1"/>
                </a:solidFill>
                <a:latin typeface="Times New Roman" panose="02020603050405020304" pitchFamily="18" charset="0"/>
                <a:cs typeface="Times New Roman" panose="02020603050405020304" pitchFamily="18" charset="0"/>
              </a:rPr>
              <a:t>system has features for the people to watch the quantity of pollution on their mobile phones using the </a:t>
            </a:r>
            <a:r>
              <a:rPr lang="en-US" sz="2400" dirty="0" smtClean="0">
                <a:solidFill>
                  <a:schemeClr val="bg1"/>
                </a:solidFill>
                <a:latin typeface="Times New Roman" panose="02020603050405020304" pitchFamily="18" charset="0"/>
                <a:cs typeface="Times New Roman" panose="02020603050405020304" pitchFamily="18" charset="0"/>
              </a:rPr>
              <a:t>appliance. So, it becomes </a:t>
            </a:r>
            <a:r>
              <a:rPr lang="en-US" sz="2400" dirty="0">
                <a:solidFill>
                  <a:schemeClr val="bg1"/>
                </a:solidFill>
                <a:latin typeface="Times New Roman" panose="02020603050405020304" pitchFamily="18" charset="0"/>
                <a:cs typeface="Times New Roman" panose="02020603050405020304" pitchFamily="18" charset="0"/>
              </a:rPr>
              <a:t>very reliable and efficient for the Municipal officials alongside the Civilians to watch the </a:t>
            </a:r>
            <a:r>
              <a:rPr lang="en-US" sz="2400" dirty="0" smtClean="0">
                <a:solidFill>
                  <a:schemeClr val="bg1"/>
                </a:solidFill>
                <a:latin typeface="Times New Roman" panose="02020603050405020304" pitchFamily="18" charset="0"/>
                <a:cs typeface="Times New Roman" panose="02020603050405020304" pitchFamily="18" charset="0"/>
              </a:rPr>
              <a:t>environment.</a:t>
            </a: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Letting </a:t>
            </a:r>
            <a:r>
              <a:rPr lang="en-US" sz="2400" dirty="0">
                <a:solidFill>
                  <a:schemeClr val="bg1"/>
                </a:solidFill>
                <a:latin typeface="Times New Roman" panose="02020603050405020304" pitchFamily="18" charset="0"/>
                <a:cs typeface="Times New Roman" panose="02020603050405020304" pitchFamily="18" charset="0"/>
              </a:rPr>
              <a:t>civilians also involved in this process adds an extra value to it. As civilians are now equally aware and interested in their environment, this idea of </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IoT</a:t>
            </a:r>
            <a:r>
              <a:rPr lang="en-US" sz="2400" dirty="0" smtClean="0">
                <a:solidFill>
                  <a:schemeClr val="bg1"/>
                </a:solidFill>
                <a:latin typeface="Times New Roman" panose="02020603050405020304" pitchFamily="18" charset="0"/>
                <a:cs typeface="Times New Roman" panose="02020603050405020304" pitchFamily="18" charset="0"/>
              </a:rPr>
              <a:t> is </a:t>
            </a:r>
            <a:r>
              <a:rPr lang="en-US" sz="2400" dirty="0">
                <a:solidFill>
                  <a:schemeClr val="bg1"/>
                </a:solidFill>
                <a:latin typeface="Times New Roman" panose="02020603050405020304" pitchFamily="18" charset="0"/>
                <a:cs typeface="Times New Roman" panose="02020603050405020304" pitchFamily="18" charset="0"/>
              </a:rPr>
              <a:t>useful for the welfare of society. And it is implemented using the latest technology. </a:t>
            </a:r>
          </a:p>
        </p:txBody>
      </p:sp>
    </p:spTree>
    <p:extLst>
      <p:ext uri="{BB962C8B-B14F-4D97-AF65-F5344CB8AC3E}">
        <p14:creationId xmlns:p14="http://schemas.microsoft.com/office/powerpoint/2010/main" val="2163484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581367" y="2075554"/>
            <a:ext cx="6682319" cy="3253839"/>
          </a:xfrm>
          <a:prstGeom prst="rect">
            <a:avLst/>
          </a:prstGeom>
        </p:spPr>
        <p:txBody>
          <a:bodyPr wrap="square">
            <a:spAutoFit/>
          </a:bodyPr>
          <a:lstStyle/>
          <a:p>
            <a:pPr algn="ctr">
              <a:lnSpc>
                <a:spcPct val="107000"/>
              </a:lnSpc>
              <a:spcAft>
                <a:spcPts val="800"/>
              </a:spcAft>
            </a:pPr>
            <a:r>
              <a:rPr lang="en-US" sz="9600" b="1" u="sng" dirty="0" smtClean="0">
                <a:solidFill>
                  <a:schemeClr val="bg1"/>
                </a:solidFill>
                <a:latin typeface="Algerian" panose="04020705040A02060702" pitchFamily="82" charset="0"/>
                <a:ea typeface="Calibri" panose="020F0502020204030204" pitchFamily="34" charset="0"/>
                <a:cs typeface="Latha" panose="020B0604020202020204" pitchFamily="34" charset="0"/>
              </a:rPr>
              <a:t>THANK YOU</a:t>
            </a:r>
            <a:endParaRPr lang="en-US" sz="9600" b="1" u="sng" dirty="0">
              <a:solidFill>
                <a:schemeClr val="bg1"/>
              </a:solidFill>
              <a:effectLst/>
              <a:latin typeface="Algerian" panose="04020705040A02060702" pitchFamily="82"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141271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38637" y="126861"/>
            <a:ext cx="3948517" cy="833690"/>
          </a:xfrm>
          <a:prstGeom prst="rect">
            <a:avLst/>
          </a:prstGeom>
        </p:spPr>
        <p:txBody>
          <a:bodyPr wrap="none">
            <a:spAutoFit/>
          </a:bodyPr>
          <a:lstStyle/>
          <a:p>
            <a:pPr>
              <a:lnSpc>
                <a:spcPct val="107000"/>
              </a:lnSpc>
              <a:spcAft>
                <a:spcPts val="600"/>
              </a:spcAft>
            </a:pPr>
            <a:r>
              <a:rPr lang="en-US" sz="4800" b="1" dirty="0" smtClean="0">
                <a:solidFill>
                  <a:schemeClr val="bg1"/>
                </a:solidFill>
                <a:latin typeface="Algerian" panose="04020705040A02060702" pitchFamily="82" charset="0"/>
                <a:ea typeface="Calibri" panose="020F0502020204030204" pitchFamily="34" charset="0"/>
                <a:cs typeface="Times New Roman" panose="02020603050405020304" pitchFamily="18" charset="0"/>
              </a:rPr>
              <a:t>COMPONENTS</a:t>
            </a:r>
            <a:endParaRPr lang="en-US" sz="4800" b="1" dirty="0">
              <a:solidFill>
                <a:schemeClr val="bg1"/>
              </a:solidFill>
              <a:latin typeface="Algerian" panose="04020705040A02060702" pitchFamily="82" charset="0"/>
              <a:ea typeface="Calibri" panose="020F0502020204030204" pitchFamily="34" charset="0"/>
              <a:cs typeface="Times New Roman" panose="02020603050405020304" pitchFamily="18" charset="0"/>
            </a:endParaRPr>
          </a:p>
        </p:txBody>
      </p:sp>
      <p:sp>
        <p:nvSpPr>
          <p:cNvPr id="4" name="Rectangle 3"/>
          <p:cNvSpPr/>
          <p:nvPr/>
        </p:nvSpPr>
        <p:spPr>
          <a:xfrm>
            <a:off x="348402" y="994892"/>
            <a:ext cx="7507709" cy="5786199"/>
          </a:xfrm>
          <a:prstGeom prst="rect">
            <a:avLst/>
          </a:prstGeom>
        </p:spPr>
        <p:txBody>
          <a:bodyPr wrap="square">
            <a:spAutoFit/>
          </a:bodyPr>
          <a:lstStyle/>
          <a:p>
            <a:pPr marL="342892" indent="-342892">
              <a:buFont typeface="Wingdings" panose="05000000000000000000" pitchFamily="2" charset="2"/>
              <a:buChar char="Ø"/>
            </a:pPr>
            <a:r>
              <a:rPr lang="en-US" sz="3700" b="1" dirty="0">
                <a:solidFill>
                  <a:schemeClr val="bg1"/>
                </a:solidFill>
                <a:latin typeface="Times New Roman" panose="02020603050405020304" pitchFamily="18" charset="0"/>
                <a:cs typeface="Times New Roman" panose="02020603050405020304" pitchFamily="18" charset="0"/>
              </a:rPr>
              <a:t>Introduction</a:t>
            </a:r>
          </a:p>
          <a:p>
            <a:pPr marL="342892" indent="-342892">
              <a:buFont typeface="Wingdings" panose="05000000000000000000" pitchFamily="2" charset="2"/>
              <a:buChar char="Ø"/>
            </a:pPr>
            <a:r>
              <a:rPr lang="en-US" sz="3700" b="1" dirty="0">
                <a:solidFill>
                  <a:schemeClr val="bg1"/>
                </a:solidFill>
                <a:latin typeface="Times New Roman" panose="02020603050405020304" pitchFamily="18" charset="0"/>
                <a:cs typeface="Times New Roman" panose="02020603050405020304" pitchFamily="18" charset="0"/>
              </a:rPr>
              <a:t>System Module And Assumptions</a:t>
            </a:r>
          </a:p>
          <a:p>
            <a:pPr marL="342892" indent="-342892">
              <a:buFont typeface="Wingdings" panose="05000000000000000000" pitchFamily="2" charset="2"/>
              <a:buChar char="Ø"/>
            </a:pPr>
            <a:r>
              <a:rPr lang="en-US" sz="3700" b="1" dirty="0">
                <a:solidFill>
                  <a:schemeClr val="bg1"/>
                </a:solidFill>
                <a:latin typeface="Times New Roman" panose="02020603050405020304" pitchFamily="18" charset="0"/>
                <a:cs typeface="Times New Roman" panose="02020603050405020304" pitchFamily="18" charset="0"/>
              </a:rPr>
              <a:t>Block Diagram</a:t>
            </a:r>
          </a:p>
          <a:p>
            <a:pPr marL="342892" indent="-342892">
              <a:buFont typeface="Wingdings" panose="05000000000000000000" pitchFamily="2" charset="2"/>
              <a:buChar char="Ø"/>
            </a:pPr>
            <a:r>
              <a:rPr lang="en-US" sz="3700" b="1" dirty="0">
                <a:solidFill>
                  <a:schemeClr val="bg1"/>
                </a:solidFill>
                <a:latin typeface="Times New Roman" panose="02020603050405020304" pitchFamily="18" charset="0"/>
                <a:cs typeface="Times New Roman" panose="02020603050405020304" pitchFamily="18" charset="0"/>
              </a:rPr>
              <a:t>System Architecture</a:t>
            </a:r>
          </a:p>
          <a:p>
            <a:pPr marL="342892" indent="-342892">
              <a:buFont typeface="Wingdings" panose="05000000000000000000" pitchFamily="2" charset="2"/>
              <a:buChar char="Ø"/>
            </a:pPr>
            <a:r>
              <a:rPr lang="en-US" sz="3700" b="1" dirty="0" smtClean="0">
                <a:solidFill>
                  <a:schemeClr val="bg1"/>
                </a:solidFill>
                <a:latin typeface="Times New Roman" panose="02020603050405020304" pitchFamily="18" charset="0"/>
                <a:cs typeface="Times New Roman" panose="02020603050405020304" pitchFamily="18" charset="0"/>
              </a:rPr>
              <a:t>Algorithm</a:t>
            </a:r>
          </a:p>
          <a:p>
            <a:pPr marL="342892" indent="-342892">
              <a:buFont typeface="Wingdings" panose="05000000000000000000" pitchFamily="2" charset="2"/>
              <a:buChar char="Ø"/>
            </a:pPr>
            <a:r>
              <a:rPr lang="en-US" sz="3700" b="1" dirty="0" smtClean="0">
                <a:solidFill>
                  <a:schemeClr val="bg1"/>
                </a:solidFill>
                <a:latin typeface="Times New Roman" panose="02020603050405020304" pitchFamily="18" charset="0"/>
                <a:cs typeface="Times New Roman" panose="02020603050405020304" pitchFamily="18" charset="0"/>
              </a:rPr>
              <a:t>Program</a:t>
            </a:r>
            <a:endParaRPr lang="en-US" sz="3700" b="1" dirty="0">
              <a:solidFill>
                <a:schemeClr val="bg1"/>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Ø"/>
            </a:pPr>
            <a:r>
              <a:rPr lang="en-US" sz="3700" b="1" dirty="0">
                <a:solidFill>
                  <a:schemeClr val="bg1"/>
                </a:solidFill>
                <a:latin typeface="Times New Roman" panose="02020603050405020304" pitchFamily="18" charset="0"/>
                <a:cs typeface="Times New Roman" panose="02020603050405020304" pitchFamily="18" charset="0"/>
              </a:rPr>
              <a:t>Working Of The Project</a:t>
            </a:r>
          </a:p>
          <a:p>
            <a:pPr marL="342892" indent="-342892">
              <a:buFont typeface="Wingdings" panose="05000000000000000000" pitchFamily="2" charset="2"/>
              <a:buChar char="Ø"/>
            </a:pPr>
            <a:r>
              <a:rPr lang="en-US" sz="3700" b="1" dirty="0">
                <a:solidFill>
                  <a:schemeClr val="bg1"/>
                </a:solidFill>
                <a:latin typeface="Times New Roman" panose="02020603050405020304" pitchFamily="18" charset="0"/>
                <a:cs typeface="Times New Roman" panose="02020603050405020304" pitchFamily="18" charset="0"/>
              </a:rPr>
              <a:t>Literature Survey</a:t>
            </a:r>
          </a:p>
          <a:p>
            <a:pPr marL="342892" indent="-342892">
              <a:buFont typeface="Wingdings" panose="05000000000000000000" pitchFamily="2" charset="2"/>
              <a:buChar char="Ø"/>
            </a:pPr>
            <a:r>
              <a:rPr lang="en-US" sz="3700" b="1" dirty="0">
                <a:solidFill>
                  <a:schemeClr val="bg1"/>
                </a:solidFill>
                <a:latin typeface="Times New Roman" panose="02020603050405020304" pitchFamily="18" charset="0"/>
                <a:cs typeface="Times New Roman" panose="02020603050405020304" pitchFamily="18" charset="0"/>
              </a:rPr>
              <a:t>Result</a:t>
            </a:r>
          </a:p>
          <a:p>
            <a:pPr marL="342892" indent="-342892">
              <a:buFont typeface="Wingdings" panose="05000000000000000000" pitchFamily="2" charset="2"/>
              <a:buChar char="Ø"/>
            </a:pPr>
            <a:r>
              <a:rPr lang="en-US" sz="3700" b="1"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p:cNvSpPr/>
          <p:nvPr/>
        </p:nvSpPr>
        <p:spPr>
          <a:xfrm>
            <a:off x="1404363" y="2316466"/>
            <a:ext cx="5056073" cy="300082"/>
          </a:xfrm>
          <a:prstGeom prst="rect">
            <a:avLst/>
          </a:prstGeom>
        </p:spPr>
        <p:txBody>
          <a:bodyPr wrap="square">
            <a:spAutoFit/>
          </a:bodyPr>
          <a:lstStyle/>
          <a:p>
            <a:r>
              <a:rPr lang="en-US" sz="1350" dirty="0"/>
              <a:t>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91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Rectangle 2"/>
          <p:cNvSpPr/>
          <p:nvPr/>
        </p:nvSpPr>
        <p:spPr>
          <a:xfrm>
            <a:off x="1467623" y="2399025"/>
            <a:ext cx="6282240" cy="715581"/>
          </a:xfrm>
          <a:prstGeom prst="rect">
            <a:avLst/>
          </a:prstGeom>
        </p:spPr>
        <p:txBody>
          <a:bodyPr wrap="square">
            <a:spAutoFit/>
          </a:bodyPr>
          <a:lstStyle/>
          <a:p>
            <a:endParaRPr lang="en-US" sz="4050" dirty="0"/>
          </a:p>
        </p:txBody>
      </p:sp>
      <p:sp>
        <p:nvSpPr>
          <p:cNvPr id="5" name="Rectangle 4"/>
          <p:cNvSpPr/>
          <p:nvPr/>
        </p:nvSpPr>
        <p:spPr>
          <a:xfrm>
            <a:off x="3989391" y="3283240"/>
            <a:ext cx="184731" cy="191143"/>
          </a:xfrm>
          <a:prstGeom prst="rect">
            <a:avLst/>
          </a:prstGeom>
        </p:spPr>
        <p:txBody>
          <a:bodyPr wrap="none">
            <a:spAutoFit/>
          </a:bodyPr>
          <a:lstStyle/>
          <a:p>
            <a:pPr>
              <a:lnSpc>
                <a:spcPct val="107000"/>
              </a:lnSpc>
              <a:spcAft>
                <a:spcPts val="600"/>
              </a:spcAft>
            </a:pPr>
            <a:endParaRPr lang="en-US" sz="600" dirty="0">
              <a:latin typeface="Calibri" panose="020F0502020204030204" pitchFamily="34" charset="0"/>
              <a:ea typeface="Calibri" panose="020F0502020204030204" pitchFamily="34" charset="0"/>
              <a:cs typeface="Latha" panose="020B0604020202020204" pitchFamily="34" charset="0"/>
            </a:endParaRPr>
          </a:p>
        </p:txBody>
      </p:sp>
      <p:sp>
        <p:nvSpPr>
          <p:cNvPr id="8" name="Rectangle 7"/>
          <p:cNvSpPr/>
          <p:nvPr/>
        </p:nvSpPr>
        <p:spPr>
          <a:xfrm>
            <a:off x="1" y="0"/>
            <a:ext cx="4280339" cy="830997"/>
          </a:xfrm>
          <a:prstGeom prst="rect">
            <a:avLst/>
          </a:prstGeom>
        </p:spPr>
        <p:txBody>
          <a:bodyPr wrap="none">
            <a:spAutoFit/>
          </a:bodyPr>
          <a:lstStyle/>
          <a:p>
            <a:pPr lvl="0"/>
            <a:r>
              <a:rPr lang="en-US" sz="4800" b="1" dirty="0">
                <a:solidFill>
                  <a:schemeClr val="bg1"/>
                </a:solidFill>
                <a:latin typeface="Algerian" panose="04020705040A02060702" pitchFamily="82" charset="0"/>
                <a:cs typeface="Times New Roman" panose="02020603050405020304" pitchFamily="18" charset="0"/>
              </a:rPr>
              <a:t>Introduction</a:t>
            </a:r>
          </a:p>
        </p:txBody>
      </p:sp>
      <p:sp>
        <p:nvSpPr>
          <p:cNvPr id="10" name="Rectangle 9"/>
          <p:cNvSpPr/>
          <p:nvPr/>
        </p:nvSpPr>
        <p:spPr>
          <a:xfrm>
            <a:off x="271833" y="693468"/>
            <a:ext cx="7004731" cy="6001643"/>
          </a:xfrm>
          <a:prstGeom prst="rect">
            <a:avLst/>
          </a:prstGeom>
        </p:spPr>
        <p:txBody>
          <a:bodyPr wrap="square">
            <a:spAutoFit/>
          </a:bodyPr>
          <a:lstStyle/>
          <a:p>
            <a:pPr marL="342892" indent="-342892">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In this era of modernization, technologies are making rapid progress.</a:t>
            </a:r>
          </a:p>
          <a:p>
            <a:pPr marL="342892" indent="-342892">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 day we feel some new technology coming in market to simplify our lives . </a:t>
            </a:r>
          </a:p>
          <a:p>
            <a:pPr marL="342892" indent="-342892">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Back in time checking the pollution during a particular frequency was a really tedious task which wasn’t very efficient although.</a:t>
            </a:r>
          </a:p>
          <a:p>
            <a:pPr marL="342892" indent="-342892">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 With rapidly increasing pollution and rapidly advancing technology various new methods were also introduced to stay and fix the rapid increase in polluted area by skill full </a:t>
            </a:r>
            <a:r>
              <a:rPr lang="en-US" sz="2400" dirty="0" err="1">
                <a:solidFill>
                  <a:schemeClr val="bg1"/>
                </a:solidFill>
                <a:latin typeface="Times New Roman" panose="02020603050405020304" pitchFamily="18" charset="0"/>
                <a:cs typeface="Times New Roman" panose="02020603050405020304" pitchFamily="18" charset="0"/>
              </a:rPr>
              <a:t>activies</a:t>
            </a:r>
            <a:r>
              <a:rPr lang="en-US" sz="2400" dirty="0">
                <a:solidFill>
                  <a:schemeClr val="bg1"/>
                </a:solidFill>
                <a:latin typeface="Times New Roman" panose="02020603050405020304" pitchFamily="18" charset="0"/>
                <a:cs typeface="Times New Roman" panose="02020603050405020304" pitchFamily="18" charset="0"/>
              </a:rPr>
              <a:t>.</a:t>
            </a:r>
          </a:p>
          <a:p>
            <a:pPr marL="342892" indent="-342892">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Only internet of things is one among the newest works that has been wiped out this path.</a:t>
            </a:r>
          </a:p>
          <a:p>
            <a:pPr marL="342892" indent="-342892">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increment in use of internet and therefore the interaction of living one’s with the machine gave rise to IOT.</a:t>
            </a:r>
            <a:r>
              <a:rPr lang="en-US" sz="1875"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0332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6" name="Rectangle 5"/>
          <p:cNvSpPr/>
          <p:nvPr/>
        </p:nvSpPr>
        <p:spPr>
          <a:xfrm>
            <a:off x="0" y="-116194"/>
            <a:ext cx="8551572" cy="692497"/>
          </a:xfrm>
          <a:prstGeom prst="rect">
            <a:avLst/>
          </a:prstGeom>
        </p:spPr>
        <p:txBody>
          <a:bodyPr wrap="square">
            <a:spAutoFit/>
          </a:bodyPr>
          <a:lstStyle/>
          <a:p>
            <a:pPr lvl="0"/>
            <a:r>
              <a:rPr lang="en-US" sz="3900" b="1" dirty="0" smtClean="0">
                <a:solidFill>
                  <a:schemeClr val="bg1"/>
                </a:solidFill>
                <a:latin typeface="Algerian" panose="04020705040A02060702" pitchFamily="82" charset="0"/>
                <a:cs typeface="Times New Roman" panose="02020603050405020304" pitchFamily="18" charset="0"/>
              </a:rPr>
              <a:t>System Module And Assumptions</a:t>
            </a:r>
            <a:endParaRPr lang="en-US" sz="3900" b="1" dirty="0">
              <a:solidFill>
                <a:schemeClr val="bg1"/>
              </a:solidFill>
              <a:latin typeface="Algerian" panose="04020705040A02060702" pitchFamily="82" charset="0"/>
              <a:cs typeface="Times New Roman" panose="02020603050405020304" pitchFamily="18" charset="0"/>
            </a:endParaRPr>
          </a:p>
        </p:txBody>
      </p:sp>
      <p:sp>
        <p:nvSpPr>
          <p:cNvPr id="7" name="Rectangle 6"/>
          <p:cNvSpPr/>
          <p:nvPr/>
        </p:nvSpPr>
        <p:spPr>
          <a:xfrm>
            <a:off x="352384" y="461927"/>
            <a:ext cx="7138465" cy="6524863"/>
          </a:xfrm>
          <a:prstGeom prst="rect">
            <a:avLst/>
          </a:prstGeom>
        </p:spPr>
        <p:txBody>
          <a:bodyPr wrap="square">
            <a:spAutoFit/>
          </a:bodyPr>
          <a:lstStyle/>
          <a:p>
            <a:pPr marL="257168" indent="-257168">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Tier1 provides knowledge of the parameters under the region which is to monitor for noise and something control. </a:t>
            </a:r>
          </a:p>
          <a:p>
            <a:pPr marL="257168" indent="-257168">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Tier 2 deals with sensor device with suitable characteristics, features and every single sensor are operated and hold their sensitivity also because if the area of sensing. </a:t>
            </a:r>
          </a:p>
          <a:p>
            <a:pPr marL="257168" indent="-257168">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In b/w tier 2 and tier 3 obligatory sensing and controlling actions are going to be taken depending upon the drastic conditions, like fixing the edge value , periodicity of sensing, messages (buzzer or alarm) etc.</a:t>
            </a:r>
          </a:p>
          <a:p>
            <a:pPr marL="257168" indent="-257168">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Based on the data interpretation performed b/w tier 2 and tier 3 and from previous groundings the parameter threshold values during normal working conditions that are determined. </a:t>
            </a:r>
          </a:p>
          <a:p>
            <a:pPr marL="257168" indent="-257168">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Tier 3 tell us about the data acquisition from sensor devices and includes the decision making. Which specially specify the condition that the data is representing which parameter .</a:t>
            </a:r>
          </a:p>
          <a:p>
            <a:pPr marL="257168" indent="-257168">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 In the proposed tier 4 deals with the intelligent atmosphere. </a:t>
            </a:r>
          </a:p>
        </p:txBody>
      </p:sp>
    </p:spTree>
    <p:extLst>
      <p:ext uri="{BB962C8B-B14F-4D97-AF65-F5344CB8AC3E}">
        <p14:creationId xmlns:p14="http://schemas.microsoft.com/office/powerpoint/2010/main" val="3422046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10794" y="572006"/>
            <a:ext cx="6824102" cy="5339396"/>
          </a:xfrm>
          <a:prstGeom prst="rect">
            <a:avLst/>
          </a:prstGeom>
        </p:spPr>
      </p:pic>
    </p:spTree>
    <p:extLst>
      <p:ext uri="{BB962C8B-B14F-4D97-AF65-F5344CB8AC3E}">
        <p14:creationId xmlns:p14="http://schemas.microsoft.com/office/powerpoint/2010/main" val="2014647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Rectangle 2"/>
          <p:cNvSpPr/>
          <p:nvPr/>
        </p:nvSpPr>
        <p:spPr>
          <a:xfrm>
            <a:off x="32185" y="0"/>
            <a:ext cx="4988866" cy="830997"/>
          </a:xfrm>
          <a:prstGeom prst="rect">
            <a:avLst/>
          </a:prstGeom>
        </p:spPr>
        <p:txBody>
          <a:bodyPr wrap="none">
            <a:spAutoFit/>
          </a:bodyPr>
          <a:lstStyle/>
          <a:p>
            <a:pPr lvl="0"/>
            <a:r>
              <a:rPr lang="en-US" sz="4800" b="1" dirty="0">
                <a:solidFill>
                  <a:schemeClr val="bg1"/>
                </a:solidFill>
                <a:latin typeface="Algerian" panose="04020705040A02060702" pitchFamily="82" charset="0"/>
                <a:cs typeface="Times New Roman" panose="02020603050405020304" pitchFamily="18" charset="0"/>
              </a:rPr>
              <a:t>Block Diagram</a:t>
            </a:r>
          </a:p>
        </p:txBody>
      </p:sp>
      <p:pic>
        <p:nvPicPr>
          <p:cNvPr id="4" name="Picture 3"/>
          <p:cNvPicPr/>
          <p:nvPr/>
        </p:nvPicPr>
        <p:blipFill>
          <a:blip r:embed="rId2"/>
          <a:stretch>
            <a:fillRect/>
          </a:stretch>
        </p:blipFill>
        <p:spPr>
          <a:xfrm>
            <a:off x="460888" y="962174"/>
            <a:ext cx="6635372" cy="4949227"/>
          </a:xfrm>
          <a:prstGeom prst="rect">
            <a:avLst/>
          </a:prstGeom>
        </p:spPr>
      </p:pic>
    </p:spTree>
    <p:extLst>
      <p:ext uri="{BB962C8B-B14F-4D97-AF65-F5344CB8AC3E}">
        <p14:creationId xmlns:p14="http://schemas.microsoft.com/office/powerpoint/2010/main" val="214592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0" y="-38636"/>
            <a:ext cx="7000634" cy="830997"/>
          </a:xfrm>
          <a:prstGeom prst="rect">
            <a:avLst/>
          </a:prstGeom>
        </p:spPr>
        <p:txBody>
          <a:bodyPr wrap="none">
            <a:spAutoFit/>
          </a:bodyPr>
          <a:lstStyle/>
          <a:p>
            <a:pPr lvl="0"/>
            <a:r>
              <a:rPr lang="en-US" sz="4800" b="1" dirty="0">
                <a:solidFill>
                  <a:schemeClr val="bg1"/>
                </a:solidFill>
                <a:latin typeface="Algerian" panose="04020705040A02060702" pitchFamily="82" charset="0"/>
                <a:cs typeface="Times New Roman" panose="02020603050405020304" pitchFamily="18" charset="0"/>
              </a:rPr>
              <a:t>System Architecture</a:t>
            </a:r>
          </a:p>
        </p:txBody>
      </p:sp>
      <p:pic>
        <p:nvPicPr>
          <p:cNvPr id="3" name="Picture 2"/>
          <p:cNvPicPr/>
          <p:nvPr/>
        </p:nvPicPr>
        <p:blipFill>
          <a:blip r:embed="rId2"/>
          <a:stretch>
            <a:fillRect/>
          </a:stretch>
        </p:blipFill>
        <p:spPr>
          <a:xfrm>
            <a:off x="497597" y="870127"/>
            <a:ext cx="6508510" cy="5324611"/>
          </a:xfrm>
          <a:prstGeom prst="rect">
            <a:avLst/>
          </a:prstGeom>
        </p:spPr>
      </p:pic>
    </p:spTree>
    <p:extLst>
      <p:ext uri="{BB962C8B-B14F-4D97-AF65-F5344CB8AC3E}">
        <p14:creationId xmlns:p14="http://schemas.microsoft.com/office/powerpoint/2010/main" val="2019480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ectangle 1"/>
          <p:cNvSpPr/>
          <p:nvPr/>
        </p:nvSpPr>
        <p:spPr>
          <a:xfrm>
            <a:off x="-38637" y="-64395"/>
            <a:ext cx="3565400" cy="830997"/>
          </a:xfrm>
          <a:prstGeom prst="rect">
            <a:avLst/>
          </a:prstGeom>
        </p:spPr>
        <p:txBody>
          <a:bodyPr wrap="none">
            <a:spAutoFit/>
          </a:bodyPr>
          <a:lstStyle/>
          <a:p>
            <a:pPr lvl="0"/>
            <a:r>
              <a:rPr lang="en-US" sz="4800" b="1" dirty="0">
                <a:solidFill>
                  <a:schemeClr val="bg1"/>
                </a:solidFill>
                <a:latin typeface="Algerian" panose="04020705040A02060702" pitchFamily="82" charset="0"/>
                <a:cs typeface="Times New Roman" panose="02020603050405020304" pitchFamily="18" charset="0"/>
              </a:rPr>
              <a:t>Algorithm</a:t>
            </a:r>
          </a:p>
        </p:txBody>
      </p:sp>
      <p:sp>
        <p:nvSpPr>
          <p:cNvPr id="3" name="Rectangle 2"/>
          <p:cNvSpPr/>
          <p:nvPr/>
        </p:nvSpPr>
        <p:spPr>
          <a:xfrm>
            <a:off x="190713" y="646330"/>
            <a:ext cx="7311982" cy="6247864"/>
          </a:xfrm>
          <a:prstGeom prst="rect">
            <a:avLst/>
          </a:prstGeom>
        </p:spPr>
        <p:txBody>
          <a:bodyPr wrap="square">
            <a:spAutoFit/>
          </a:bodyPr>
          <a:lstStyle/>
          <a:p>
            <a:pPr marL="257168" indent="-257168">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 decision tree may be a flowchart-like structure during which each internal node represents a “test” on an attribute (e.g. whether a coin flip comes up heads or tails), each branch represents the result of the test, and every leaf node represents a category label (decision taken after computing all attributes).</a:t>
            </a:r>
          </a:p>
          <a:p>
            <a:pPr marL="257168" indent="-257168">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paths from root to leaf represent us about classification of rules.</a:t>
            </a:r>
          </a:p>
          <a:p>
            <a:pPr marL="257168" indent="-257168">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decision we survey, a choice tree and therefore the closely related influence diagram are used as a visible and analytical decision support tool, where the expected values (or expected utility) of competing alternatives are calculated.</a:t>
            </a:r>
          </a:p>
          <a:p>
            <a:pPr marL="257168" indent="-257168">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 choice tree consists of three sorts of nodes: Decision nodes typically represented by squares Chance nodes typically represented by circles End nodes typically represented by triangles Decision trees are commonly utilized in research and operations management.</a:t>
            </a:r>
          </a:p>
          <a:p>
            <a:pPr marL="257168" indent="-257168">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practice, decisions need to be taken online with no recall under incomplete knowledge, a choice tree should be paralleled by a probability model as a most suitable option model or online selection model algorithm. </a:t>
            </a:r>
            <a:endParaRPr lang="en-US"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71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Rectangle 3"/>
          <p:cNvSpPr/>
          <p:nvPr/>
        </p:nvSpPr>
        <p:spPr>
          <a:xfrm>
            <a:off x="326546" y="733528"/>
            <a:ext cx="2543577" cy="1200329"/>
          </a:xfrm>
          <a:prstGeom prst="rect">
            <a:avLst/>
          </a:prstGeom>
        </p:spPr>
        <p:txBody>
          <a:bodyPr wrap="square">
            <a:spAutoFit/>
          </a:bodyPr>
          <a:lstStyle/>
          <a:p>
            <a:r>
              <a:rPr lang="en-US" smtClean="0">
                <a:latin typeface="Söhne Mono"/>
              </a:rPr>
              <a:t>#</a:t>
            </a:r>
            <a:r>
              <a:rPr lang="en-US" smtClean="0">
                <a:solidFill>
                  <a:srgbClr val="2E95D3"/>
                </a:solidFill>
                <a:latin typeface="Söhne Mono"/>
              </a:rPr>
              <a:t>include</a:t>
            </a:r>
            <a:r>
              <a:rPr lang="en-US" smtClean="0">
                <a:latin typeface="Söhne Mono"/>
              </a:rPr>
              <a:t> </a:t>
            </a:r>
            <a:r>
              <a:rPr lang="en-US" smtClean="0">
                <a:solidFill>
                  <a:srgbClr val="00A67D"/>
                </a:solidFill>
                <a:latin typeface="Söhne Mono"/>
              </a:rPr>
              <a:t>&lt;iostream&gt;</a:t>
            </a:r>
            <a:r>
              <a:rPr lang="en-US" smtClean="0">
                <a:solidFill>
                  <a:srgbClr val="FFFFFF"/>
                </a:solidFill>
                <a:latin typeface="Söhne Mono"/>
              </a:rPr>
              <a:t> </a:t>
            </a:r>
            <a:r>
              <a:rPr lang="en-US" smtClean="0">
                <a:latin typeface="Söhne Mono"/>
              </a:rPr>
              <a:t>#</a:t>
            </a:r>
            <a:r>
              <a:rPr lang="en-US" smtClean="0">
                <a:solidFill>
                  <a:srgbClr val="2E95D3"/>
                </a:solidFill>
                <a:latin typeface="Söhne Mono"/>
              </a:rPr>
              <a:t>include</a:t>
            </a:r>
            <a:r>
              <a:rPr lang="en-US" smtClean="0">
                <a:latin typeface="Söhne Mono"/>
              </a:rPr>
              <a:t> </a:t>
            </a:r>
            <a:r>
              <a:rPr lang="en-US" smtClean="0">
                <a:solidFill>
                  <a:srgbClr val="00A67D"/>
                </a:solidFill>
                <a:latin typeface="Söhne Mono"/>
              </a:rPr>
              <a:t>&lt;vector&gt;</a:t>
            </a:r>
            <a:r>
              <a:rPr lang="en-US" smtClean="0">
                <a:solidFill>
                  <a:srgbClr val="FFFFFF"/>
                </a:solidFill>
                <a:latin typeface="Söhne Mono"/>
              </a:rPr>
              <a:t> </a:t>
            </a:r>
            <a:r>
              <a:rPr lang="en-US" smtClean="0">
                <a:latin typeface="Söhne Mono"/>
              </a:rPr>
              <a:t>#</a:t>
            </a:r>
            <a:r>
              <a:rPr lang="en-US" smtClean="0">
                <a:solidFill>
                  <a:srgbClr val="2E95D3"/>
                </a:solidFill>
                <a:latin typeface="Söhne Mono"/>
              </a:rPr>
              <a:t>include</a:t>
            </a:r>
            <a:r>
              <a:rPr lang="en-US" smtClean="0">
                <a:latin typeface="Söhne Mono"/>
              </a:rPr>
              <a:t> </a:t>
            </a:r>
            <a:r>
              <a:rPr lang="en-US" smtClean="0">
                <a:solidFill>
                  <a:srgbClr val="00A67D"/>
                </a:solidFill>
                <a:latin typeface="Söhne Mono"/>
              </a:rPr>
              <a:t>&lt;fstream&gt;</a:t>
            </a:r>
            <a:r>
              <a:rPr lang="en-US" smtClean="0">
                <a:solidFill>
                  <a:srgbClr val="FFFFFF"/>
                </a:solidFill>
                <a:latin typeface="Söhne Mono"/>
              </a:rPr>
              <a:t> </a:t>
            </a:r>
            <a:r>
              <a:rPr lang="en-US" smtClean="0">
                <a:latin typeface="Söhne Mono"/>
              </a:rPr>
              <a:t>#</a:t>
            </a:r>
            <a:r>
              <a:rPr lang="en-US" smtClean="0">
                <a:solidFill>
                  <a:srgbClr val="2E95D3"/>
                </a:solidFill>
                <a:latin typeface="Söhne Mono"/>
              </a:rPr>
              <a:t>include</a:t>
            </a:r>
            <a:r>
              <a:rPr lang="en-US" smtClean="0">
                <a:latin typeface="Söhne Mono"/>
              </a:rPr>
              <a:t> </a:t>
            </a:r>
            <a:r>
              <a:rPr lang="en-US" smtClean="0">
                <a:solidFill>
                  <a:srgbClr val="00A67D"/>
                </a:solidFill>
                <a:latin typeface="Söhne Mono"/>
              </a:rPr>
              <a:t>&lt;portaudio.h&gt;</a:t>
            </a:r>
            <a:endParaRPr lang="en-US" dirty="0"/>
          </a:p>
        </p:txBody>
      </p:sp>
      <p:sp>
        <p:nvSpPr>
          <p:cNvPr id="6" name="Rectangle 5"/>
          <p:cNvSpPr/>
          <p:nvPr/>
        </p:nvSpPr>
        <p:spPr>
          <a:xfrm>
            <a:off x="392806" y="1933857"/>
            <a:ext cx="4939048" cy="369332"/>
          </a:xfrm>
          <a:prstGeom prst="rect">
            <a:avLst/>
          </a:prstGeom>
        </p:spPr>
        <p:txBody>
          <a:bodyPr wrap="square">
            <a:spAutoFit/>
          </a:bodyPr>
          <a:lstStyle/>
          <a:p>
            <a:r>
              <a:rPr lang="en-US" dirty="0">
                <a:latin typeface="Söhne Mono"/>
              </a:rPr>
              <a:t>// The callback function to process audio data</a:t>
            </a:r>
            <a:endParaRPr lang="en-US" dirty="0"/>
          </a:p>
        </p:txBody>
      </p:sp>
      <p:sp>
        <p:nvSpPr>
          <p:cNvPr id="7" name="Rectangle 6"/>
          <p:cNvSpPr/>
          <p:nvPr/>
        </p:nvSpPr>
        <p:spPr>
          <a:xfrm>
            <a:off x="392806" y="2399263"/>
            <a:ext cx="9044188" cy="369332"/>
          </a:xfrm>
          <a:prstGeom prst="rect">
            <a:avLst/>
          </a:prstGeom>
        </p:spPr>
        <p:txBody>
          <a:bodyPr wrap="square">
            <a:spAutoFit/>
          </a:bodyPr>
          <a:lstStyle/>
          <a:p>
            <a:r>
              <a:rPr lang="en-US" dirty="0">
                <a:solidFill>
                  <a:srgbClr val="DF3079"/>
                </a:solidFill>
                <a:latin typeface="Söhne Mono"/>
              </a:rPr>
              <a:t>static</a:t>
            </a:r>
            <a:r>
              <a:rPr lang="en-US" dirty="0">
                <a:solidFill>
                  <a:srgbClr val="FFFFFF"/>
                </a:solidFill>
                <a:latin typeface="Söhne Mono"/>
              </a:rPr>
              <a:t> </a:t>
            </a:r>
            <a:r>
              <a:rPr lang="en-US" dirty="0" err="1">
                <a:solidFill>
                  <a:srgbClr val="DF3079"/>
                </a:solidFill>
                <a:latin typeface="Söhne Mono"/>
              </a:rPr>
              <a:t>int</a:t>
            </a:r>
            <a:r>
              <a:rPr lang="en-US" dirty="0">
                <a:solidFill>
                  <a:srgbClr val="FFFFFF"/>
                </a:solidFill>
                <a:latin typeface="Söhne Mono"/>
              </a:rPr>
              <a:t> </a:t>
            </a:r>
            <a:r>
              <a:rPr lang="en-US" dirty="0" err="1">
                <a:solidFill>
                  <a:srgbClr val="F22C3D"/>
                </a:solidFill>
                <a:latin typeface="Söhne Mono"/>
              </a:rPr>
              <a:t>audioCallback</a:t>
            </a:r>
            <a:r>
              <a:rPr lang="en-US" dirty="0">
                <a:solidFill>
                  <a:srgbClr val="FFFFFF"/>
                </a:solidFill>
                <a:latin typeface="Söhne Mono"/>
              </a:rPr>
              <a:t>(</a:t>
            </a:r>
            <a:r>
              <a:rPr lang="en-US" dirty="0" err="1">
                <a:solidFill>
                  <a:srgbClr val="DF3079"/>
                </a:solidFill>
                <a:latin typeface="Söhne Mono"/>
              </a:rPr>
              <a:t>const</a:t>
            </a:r>
            <a:r>
              <a:rPr lang="en-US" dirty="0">
                <a:solidFill>
                  <a:srgbClr val="FFFFFF"/>
                </a:solidFill>
                <a:latin typeface="Söhne Mono"/>
              </a:rPr>
              <a:t> </a:t>
            </a:r>
            <a:r>
              <a:rPr lang="en-US" dirty="0">
                <a:solidFill>
                  <a:srgbClr val="DF3079"/>
                </a:solidFill>
                <a:latin typeface="Söhne Mono"/>
              </a:rPr>
              <a:t>void</a:t>
            </a:r>
            <a:r>
              <a:rPr lang="en-US" dirty="0">
                <a:solidFill>
                  <a:srgbClr val="FFFFFF"/>
                </a:solidFill>
                <a:latin typeface="Söhne Mono"/>
              </a:rPr>
              <a:t> *</a:t>
            </a:r>
            <a:r>
              <a:rPr lang="en-US" dirty="0" err="1">
                <a:solidFill>
                  <a:srgbClr val="FFFFFF"/>
                </a:solidFill>
                <a:latin typeface="Söhne Mono"/>
              </a:rPr>
              <a:t>inputBuffer</a:t>
            </a:r>
            <a:r>
              <a:rPr lang="en-US" dirty="0">
                <a:solidFill>
                  <a:srgbClr val="FFFFFF"/>
                </a:solidFill>
                <a:latin typeface="Söhne Mono"/>
              </a:rPr>
              <a:t>, </a:t>
            </a:r>
            <a:r>
              <a:rPr lang="en-US" dirty="0">
                <a:solidFill>
                  <a:srgbClr val="DF3079"/>
                </a:solidFill>
                <a:latin typeface="Söhne Mono"/>
              </a:rPr>
              <a:t>void</a:t>
            </a:r>
            <a:r>
              <a:rPr lang="en-US" dirty="0">
                <a:solidFill>
                  <a:srgbClr val="FFFFFF"/>
                </a:solidFill>
                <a:latin typeface="Söhne Mono"/>
              </a:rPr>
              <a:t> *</a:t>
            </a:r>
            <a:r>
              <a:rPr lang="en-US" dirty="0" err="1">
                <a:solidFill>
                  <a:srgbClr val="FFFFFF"/>
                </a:solidFill>
                <a:latin typeface="Söhne Mono"/>
              </a:rPr>
              <a:t>outputBuffer</a:t>
            </a:r>
            <a:r>
              <a:rPr lang="en-US" dirty="0">
                <a:solidFill>
                  <a:srgbClr val="FFFFFF"/>
                </a:solidFill>
                <a:latin typeface="Söhne Mono"/>
              </a:rPr>
              <a:t>,</a:t>
            </a:r>
            <a:endParaRPr lang="en-US" dirty="0"/>
          </a:p>
        </p:txBody>
      </p:sp>
      <p:sp>
        <p:nvSpPr>
          <p:cNvPr id="11" name="Rectangle 10"/>
          <p:cNvSpPr/>
          <p:nvPr/>
        </p:nvSpPr>
        <p:spPr>
          <a:xfrm>
            <a:off x="2282437" y="2973878"/>
            <a:ext cx="3412216" cy="369332"/>
          </a:xfrm>
          <a:prstGeom prst="rect">
            <a:avLst/>
          </a:prstGeom>
        </p:spPr>
        <p:txBody>
          <a:bodyPr wrap="none">
            <a:spAutoFit/>
          </a:bodyPr>
          <a:lstStyle/>
          <a:p>
            <a:r>
              <a:rPr lang="en-US" dirty="0">
                <a:solidFill>
                  <a:srgbClr val="DF3079"/>
                </a:solidFill>
                <a:latin typeface="Söhne Mono"/>
              </a:rPr>
              <a:t>unsigned</a:t>
            </a:r>
            <a:r>
              <a:rPr lang="en-US" dirty="0">
                <a:solidFill>
                  <a:srgbClr val="FFFFFF"/>
                </a:solidFill>
                <a:latin typeface="Söhne Mono"/>
              </a:rPr>
              <a:t> </a:t>
            </a:r>
            <a:r>
              <a:rPr lang="en-US" dirty="0">
                <a:solidFill>
                  <a:srgbClr val="DF3079"/>
                </a:solidFill>
                <a:latin typeface="Söhne Mono"/>
              </a:rPr>
              <a:t>long</a:t>
            </a:r>
            <a:r>
              <a:rPr lang="en-US" dirty="0">
                <a:solidFill>
                  <a:srgbClr val="FFFFFF"/>
                </a:solidFill>
                <a:latin typeface="Söhne Mono"/>
              </a:rPr>
              <a:t> </a:t>
            </a:r>
            <a:r>
              <a:rPr lang="en-US" dirty="0" err="1">
                <a:solidFill>
                  <a:srgbClr val="FFFFFF"/>
                </a:solidFill>
                <a:latin typeface="Söhne Mono"/>
              </a:rPr>
              <a:t>framesPerBuffer</a:t>
            </a:r>
            <a:r>
              <a:rPr lang="en-US" dirty="0">
                <a:solidFill>
                  <a:srgbClr val="FFFFFF"/>
                </a:solidFill>
                <a:latin typeface="Söhne Mono"/>
              </a:rPr>
              <a:t>,</a:t>
            </a:r>
            <a:endParaRPr lang="en-US" dirty="0"/>
          </a:p>
        </p:txBody>
      </p:sp>
      <p:sp>
        <p:nvSpPr>
          <p:cNvPr id="12" name="Rectangle 11"/>
          <p:cNvSpPr/>
          <p:nvPr/>
        </p:nvSpPr>
        <p:spPr>
          <a:xfrm>
            <a:off x="2282437" y="3343210"/>
            <a:ext cx="5367613" cy="369332"/>
          </a:xfrm>
          <a:prstGeom prst="rect">
            <a:avLst/>
          </a:prstGeom>
        </p:spPr>
        <p:txBody>
          <a:bodyPr wrap="square">
            <a:spAutoFit/>
          </a:bodyPr>
          <a:lstStyle/>
          <a:p>
            <a:r>
              <a:rPr lang="en-US" dirty="0" err="1">
                <a:solidFill>
                  <a:srgbClr val="DF3079"/>
                </a:solidFill>
                <a:latin typeface="Söhne Mono"/>
              </a:rPr>
              <a:t>const</a:t>
            </a:r>
            <a:r>
              <a:rPr lang="en-US" dirty="0">
                <a:solidFill>
                  <a:srgbClr val="FFFFFF"/>
                </a:solidFill>
                <a:latin typeface="Söhne Mono"/>
              </a:rPr>
              <a:t> </a:t>
            </a:r>
            <a:r>
              <a:rPr lang="en-US" dirty="0" err="1">
                <a:solidFill>
                  <a:srgbClr val="FFFFFF"/>
                </a:solidFill>
                <a:latin typeface="Söhne Mono"/>
              </a:rPr>
              <a:t>PaStreamCallbackTimeInfo</a:t>
            </a:r>
            <a:r>
              <a:rPr lang="en-US" dirty="0">
                <a:solidFill>
                  <a:srgbClr val="FFFFFF"/>
                </a:solidFill>
                <a:latin typeface="Söhne Mono"/>
              </a:rPr>
              <a:t> *</a:t>
            </a:r>
            <a:r>
              <a:rPr lang="en-US" dirty="0" err="1">
                <a:solidFill>
                  <a:srgbClr val="FFFFFF"/>
                </a:solidFill>
                <a:latin typeface="Söhne Mono"/>
              </a:rPr>
              <a:t>timeInfo</a:t>
            </a:r>
            <a:r>
              <a:rPr lang="en-US" dirty="0">
                <a:solidFill>
                  <a:srgbClr val="FFFFFF"/>
                </a:solidFill>
                <a:latin typeface="Söhne Mono"/>
              </a:rPr>
              <a:t>,</a:t>
            </a:r>
            <a:endParaRPr lang="en-US" dirty="0"/>
          </a:p>
        </p:txBody>
      </p:sp>
      <p:sp>
        <p:nvSpPr>
          <p:cNvPr id="13" name="Rectangle 12"/>
          <p:cNvSpPr/>
          <p:nvPr/>
        </p:nvSpPr>
        <p:spPr>
          <a:xfrm>
            <a:off x="2282437" y="3727133"/>
            <a:ext cx="3967753" cy="369332"/>
          </a:xfrm>
          <a:prstGeom prst="rect">
            <a:avLst/>
          </a:prstGeom>
        </p:spPr>
        <p:txBody>
          <a:bodyPr wrap="none">
            <a:spAutoFit/>
          </a:bodyPr>
          <a:lstStyle/>
          <a:p>
            <a:r>
              <a:rPr lang="en-US" dirty="0" err="1">
                <a:solidFill>
                  <a:srgbClr val="FFFFFF"/>
                </a:solidFill>
                <a:latin typeface="Söhne Mono"/>
              </a:rPr>
              <a:t>PaStreamCallbackFlags</a:t>
            </a:r>
            <a:r>
              <a:rPr lang="en-US" dirty="0">
                <a:solidFill>
                  <a:srgbClr val="FFFFFF"/>
                </a:solidFill>
                <a:latin typeface="Söhne Mono"/>
              </a:rPr>
              <a:t> </a:t>
            </a:r>
            <a:r>
              <a:rPr lang="en-US" dirty="0" err="1">
                <a:solidFill>
                  <a:srgbClr val="FFFFFF"/>
                </a:solidFill>
                <a:latin typeface="Söhne Mono"/>
              </a:rPr>
              <a:t>statusFlags</a:t>
            </a:r>
            <a:r>
              <a:rPr lang="en-US" dirty="0">
                <a:solidFill>
                  <a:srgbClr val="FFFFFF"/>
                </a:solidFill>
                <a:latin typeface="Söhne Mono"/>
              </a:rPr>
              <a:t>,</a:t>
            </a:r>
            <a:endParaRPr lang="en-US" dirty="0"/>
          </a:p>
        </p:txBody>
      </p:sp>
      <p:sp>
        <p:nvSpPr>
          <p:cNvPr id="14" name="Rectangle 13"/>
          <p:cNvSpPr/>
          <p:nvPr/>
        </p:nvSpPr>
        <p:spPr>
          <a:xfrm>
            <a:off x="2282437" y="4111056"/>
            <a:ext cx="1915909" cy="369332"/>
          </a:xfrm>
          <a:prstGeom prst="rect">
            <a:avLst/>
          </a:prstGeom>
        </p:spPr>
        <p:txBody>
          <a:bodyPr wrap="none">
            <a:spAutoFit/>
          </a:bodyPr>
          <a:lstStyle/>
          <a:p>
            <a:r>
              <a:rPr lang="en-US" dirty="0">
                <a:solidFill>
                  <a:srgbClr val="DF3079"/>
                </a:solidFill>
                <a:latin typeface="Söhne Mono"/>
              </a:rPr>
              <a:t>void</a:t>
            </a:r>
            <a:r>
              <a:rPr lang="en-US" dirty="0">
                <a:solidFill>
                  <a:srgbClr val="FFFFFF"/>
                </a:solidFill>
                <a:latin typeface="Söhne Mono"/>
              </a:rPr>
              <a:t> *</a:t>
            </a:r>
            <a:r>
              <a:rPr lang="en-US" dirty="0" err="1">
                <a:solidFill>
                  <a:srgbClr val="FFFFFF"/>
                </a:solidFill>
                <a:latin typeface="Söhne Mono"/>
              </a:rPr>
              <a:t>userData</a:t>
            </a:r>
            <a:r>
              <a:rPr lang="en-US" dirty="0">
                <a:solidFill>
                  <a:srgbClr val="FFFFFF"/>
                </a:solidFill>
                <a:latin typeface="Söhne Mono"/>
              </a:rPr>
              <a:t>) {</a:t>
            </a:r>
            <a:endParaRPr lang="en-US" dirty="0"/>
          </a:p>
        </p:txBody>
      </p:sp>
      <p:sp>
        <p:nvSpPr>
          <p:cNvPr id="15" name="Rectangle 14"/>
          <p:cNvSpPr/>
          <p:nvPr/>
        </p:nvSpPr>
        <p:spPr>
          <a:xfrm>
            <a:off x="403819" y="4622056"/>
            <a:ext cx="5673143" cy="646331"/>
          </a:xfrm>
          <a:prstGeom prst="rect">
            <a:avLst/>
          </a:prstGeom>
        </p:spPr>
        <p:txBody>
          <a:bodyPr wrap="square">
            <a:spAutoFit/>
          </a:bodyPr>
          <a:lstStyle/>
          <a:p>
            <a:r>
              <a:rPr lang="en-US" dirty="0" smtClean="0">
                <a:solidFill>
                  <a:srgbClr val="FFFFFF"/>
                </a:solidFill>
                <a:latin typeface="Söhne Mono"/>
              </a:rPr>
              <a:t> // </a:t>
            </a:r>
            <a:r>
              <a:rPr lang="en-US" dirty="0">
                <a:solidFill>
                  <a:srgbClr val="FFFFFF"/>
                </a:solidFill>
                <a:latin typeface="Söhne Mono"/>
              </a:rPr>
              <a:t>Cast the input buffer to a float array </a:t>
            </a:r>
            <a:endParaRPr lang="en-US" dirty="0" smtClean="0">
              <a:solidFill>
                <a:srgbClr val="FFFFFF"/>
              </a:solidFill>
              <a:latin typeface="Söhne Mono"/>
            </a:endParaRPr>
          </a:p>
          <a:p>
            <a:r>
              <a:rPr lang="en-US" dirty="0" smtClean="0">
                <a:solidFill>
                  <a:srgbClr val="DF3079"/>
                </a:solidFill>
                <a:latin typeface="Söhne Mono"/>
              </a:rPr>
              <a:t> </a:t>
            </a:r>
            <a:r>
              <a:rPr lang="en-US" dirty="0" err="1" smtClean="0">
                <a:solidFill>
                  <a:srgbClr val="DF3079"/>
                </a:solidFill>
                <a:latin typeface="Söhne Mono"/>
              </a:rPr>
              <a:t>const</a:t>
            </a:r>
            <a:r>
              <a:rPr lang="en-US" dirty="0" smtClean="0">
                <a:solidFill>
                  <a:srgbClr val="FFFFFF"/>
                </a:solidFill>
                <a:latin typeface="Söhne Mono"/>
              </a:rPr>
              <a:t> </a:t>
            </a:r>
            <a:r>
              <a:rPr lang="en-US" dirty="0">
                <a:solidFill>
                  <a:srgbClr val="DF3079"/>
                </a:solidFill>
                <a:latin typeface="Söhne Mono"/>
              </a:rPr>
              <a:t>float</a:t>
            </a:r>
            <a:r>
              <a:rPr lang="en-US" dirty="0">
                <a:solidFill>
                  <a:srgbClr val="FFFFFF"/>
                </a:solidFill>
                <a:latin typeface="Söhne Mono"/>
              </a:rPr>
              <a:t> *in = </a:t>
            </a:r>
            <a:r>
              <a:rPr lang="en-US" dirty="0" err="1">
                <a:solidFill>
                  <a:srgbClr val="E9950C"/>
                </a:solidFill>
                <a:latin typeface="Söhne Mono"/>
              </a:rPr>
              <a:t>static_cast</a:t>
            </a:r>
            <a:r>
              <a:rPr lang="en-US" dirty="0">
                <a:solidFill>
                  <a:srgbClr val="FFFFFF"/>
                </a:solidFill>
                <a:latin typeface="Söhne Mono"/>
              </a:rPr>
              <a:t>&lt;</a:t>
            </a:r>
            <a:r>
              <a:rPr lang="en-US" dirty="0" err="1">
                <a:solidFill>
                  <a:srgbClr val="DF3079"/>
                </a:solidFill>
                <a:latin typeface="Söhne Mono"/>
              </a:rPr>
              <a:t>const</a:t>
            </a:r>
            <a:r>
              <a:rPr lang="en-US" dirty="0">
                <a:solidFill>
                  <a:srgbClr val="FFFFFF"/>
                </a:solidFill>
                <a:latin typeface="Söhne Mono"/>
              </a:rPr>
              <a:t> </a:t>
            </a:r>
            <a:r>
              <a:rPr lang="en-US" dirty="0" smtClean="0">
                <a:solidFill>
                  <a:srgbClr val="DF3079"/>
                </a:solidFill>
                <a:latin typeface="Söhne Mono"/>
              </a:rPr>
              <a:t>float</a:t>
            </a:r>
            <a:r>
              <a:rPr lang="en-US" dirty="0" smtClean="0">
                <a:solidFill>
                  <a:srgbClr val="FFFFFF"/>
                </a:solidFill>
                <a:latin typeface="Söhne Mono"/>
              </a:rPr>
              <a:t>*&gt;(</a:t>
            </a:r>
            <a:r>
              <a:rPr lang="en-US" dirty="0" err="1">
                <a:solidFill>
                  <a:srgbClr val="FFFFFF"/>
                </a:solidFill>
                <a:latin typeface="Söhne Mono"/>
              </a:rPr>
              <a:t>inputBuffer</a:t>
            </a:r>
            <a:r>
              <a:rPr lang="en-US" dirty="0" smtClean="0">
                <a:solidFill>
                  <a:srgbClr val="FFFFFF"/>
                </a:solidFill>
                <a:latin typeface="Söhne Mono"/>
              </a:rPr>
              <a:t>);  </a:t>
            </a:r>
            <a:endParaRPr lang="en-US" dirty="0"/>
          </a:p>
        </p:txBody>
      </p:sp>
      <p:sp>
        <p:nvSpPr>
          <p:cNvPr id="16" name="Rectangle 15"/>
          <p:cNvSpPr/>
          <p:nvPr/>
        </p:nvSpPr>
        <p:spPr>
          <a:xfrm>
            <a:off x="403818" y="5463749"/>
            <a:ext cx="9718976" cy="369332"/>
          </a:xfrm>
          <a:prstGeom prst="rect">
            <a:avLst/>
          </a:prstGeom>
        </p:spPr>
        <p:txBody>
          <a:bodyPr wrap="square">
            <a:spAutoFit/>
          </a:bodyPr>
          <a:lstStyle/>
          <a:p>
            <a:r>
              <a:rPr lang="en-US" dirty="0">
                <a:solidFill>
                  <a:srgbClr val="FFFFFF"/>
                </a:solidFill>
                <a:latin typeface="Söhne Mono"/>
              </a:rPr>
              <a:t>// Calculate the RMS (Root Mean Square) of the audio data as a noise level indicator</a:t>
            </a:r>
            <a:endParaRPr lang="en-US" dirty="0"/>
          </a:p>
        </p:txBody>
      </p:sp>
      <p:sp>
        <p:nvSpPr>
          <p:cNvPr id="17" name="Rectangle 16"/>
          <p:cNvSpPr/>
          <p:nvPr/>
        </p:nvSpPr>
        <p:spPr>
          <a:xfrm>
            <a:off x="403818" y="5882105"/>
            <a:ext cx="2037737" cy="369332"/>
          </a:xfrm>
          <a:prstGeom prst="rect">
            <a:avLst/>
          </a:prstGeom>
        </p:spPr>
        <p:txBody>
          <a:bodyPr wrap="none">
            <a:spAutoFit/>
          </a:bodyPr>
          <a:lstStyle/>
          <a:p>
            <a:r>
              <a:rPr lang="en-US" dirty="0">
                <a:solidFill>
                  <a:srgbClr val="DF3079"/>
                </a:solidFill>
                <a:latin typeface="Söhne Mono"/>
              </a:rPr>
              <a:t>double</a:t>
            </a:r>
            <a:r>
              <a:rPr lang="en-US" dirty="0">
                <a:solidFill>
                  <a:srgbClr val="FFFFFF"/>
                </a:solidFill>
                <a:latin typeface="Söhne Mono"/>
              </a:rPr>
              <a:t> </a:t>
            </a:r>
            <a:r>
              <a:rPr lang="en-US" dirty="0" err="1">
                <a:solidFill>
                  <a:srgbClr val="FFFFFF"/>
                </a:solidFill>
                <a:latin typeface="Söhne Mono"/>
              </a:rPr>
              <a:t>rms</a:t>
            </a:r>
            <a:r>
              <a:rPr lang="en-US" dirty="0">
                <a:solidFill>
                  <a:srgbClr val="FFFFFF"/>
                </a:solidFill>
                <a:latin typeface="Söhne Mono"/>
              </a:rPr>
              <a:t> = </a:t>
            </a:r>
            <a:r>
              <a:rPr lang="en-US" dirty="0">
                <a:solidFill>
                  <a:srgbClr val="DF3079"/>
                </a:solidFill>
                <a:latin typeface="Söhne Mono"/>
              </a:rPr>
              <a:t>0.0</a:t>
            </a:r>
            <a:r>
              <a:rPr lang="en-US" dirty="0">
                <a:solidFill>
                  <a:srgbClr val="FFFFFF"/>
                </a:solidFill>
                <a:latin typeface="Söhne Mono"/>
              </a:rPr>
              <a:t>; </a:t>
            </a:r>
            <a:endParaRPr lang="en-US" dirty="0"/>
          </a:p>
        </p:txBody>
      </p:sp>
      <p:sp>
        <p:nvSpPr>
          <p:cNvPr id="18" name="Rectangle 17"/>
          <p:cNvSpPr/>
          <p:nvPr/>
        </p:nvSpPr>
        <p:spPr>
          <a:xfrm>
            <a:off x="403818" y="6251437"/>
            <a:ext cx="7851540" cy="369332"/>
          </a:xfrm>
          <a:prstGeom prst="rect">
            <a:avLst/>
          </a:prstGeom>
        </p:spPr>
        <p:txBody>
          <a:bodyPr wrap="square">
            <a:spAutoFit/>
          </a:bodyPr>
          <a:lstStyle/>
          <a:p>
            <a:r>
              <a:rPr lang="en-US" dirty="0">
                <a:solidFill>
                  <a:srgbClr val="2E95D3"/>
                </a:solidFill>
                <a:latin typeface="Söhne Mono"/>
              </a:rPr>
              <a:t>for</a:t>
            </a:r>
            <a:r>
              <a:rPr lang="en-US" dirty="0">
                <a:solidFill>
                  <a:srgbClr val="FFFFFF"/>
                </a:solidFill>
                <a:latin typeface="Söhne Mono"/>
              </a:rPr>
              <a:t> (</a:t>
            </a:r>
            <a:r>
              <a:rPr lang="en-US" dirty="0">
                <a:solidFill>
                  <a:srgbClr val="DF3079"/>
                </a:solidFill>
                <a:latin typeface="Söhne Mono"/>
              </a:rPr>
              <a:t>unsigned</a:t>
            </a:r>
            <a:r>
              <a:rPr lang="en-US" dirty="0">
                <a:solidFill>
                  <a:srgbClr val="FFFFFF"/>
                </a:solidFill>
                <a:latin typeface="Söhne Mono"/>
              </a:rPr>
              <a:t> </a:t>
            </a:r>
            <a:r>
              <a:rPr lang="en-US" dirty="0" err="1">
                <a:solidFill>
                  <a:srgbClr val="DF3079"/>
                </a:solidFill>
                <a:latin typeface="Söhne Mono"/>
              </a:rPr>
              <a:t>int</a:t>
            </a:r>
            <a:r>
              <a:rPr lang="en-US" dirty="0">
                <a:solidFill>
                  <a:srgbClr val="FFFFFF"/>
                </a:solidFill>
                <a:latin typeface="Söhne Mono"/>
              </a:rPr>
              <a:t> </a:t>
            </a:r>
            <a:r>
              <a:rPr lang="en-US" dirty="0" err="1">
                <a:solidFill>
                  <a:srgbClr val="FFFFFF"/>
                </a:solidFill>
                <a:latin typeface="Söhne Mono"/>
              </a:rPr>
              <a:t>i</a:t>
            </a:r>
            <a:r>
              <a:rPr lang="en-US" dirty="0">
                <a:solidFill>
                  <a:srgbClr val="FFFFFF"/>
                </a:solidFill>
                <a:latin typeface="Söhne Mono"/>
              </a:rPr>
              <a:t> = </a:t>
            </a:r>
            <a:r>
              <a:rPr lang="en-US" dirty="0">
                <a:solidFill>
                  <a:srgbClr val="DF3079"/>
                </a:solidFill>
                <a:latin typeface="Söhne Mono"/>
              </a:rPr>
              <a:t>0</a:t>
            </a:r>
            <a:r>
              <a:rPr lang="en-US" dirty="0">
                <a:solidFill>
                  <a:srgbClr val="FFFFFF"/>
                </a:solidFill>
                <a:latin typeface="Söhne Mono"/>
              </a:rPr>
              <a:t>; </a:t>
            </a:r>
            <a:r>
              <a:rPr lang="en-US" dirty="0" err="1">
                <a:solidFill>
                  <a:srgbClr val="FFFFFF"/>
                </a:solidFill>
                <a:latin typeface="Söhne Mono"/>
              </a:rPr>
              <a:t>i</a:t>
            </a:r>
            <a:r>
              <a:rPr lang="en-US" dirty="0">
                <a:solidFill>
                  <a:srgbClr val="FFFFFF"/>
                </a:solidFill>
                <a:latin typeface="Söhne Mono"/>
              </a:rPr>
              <a:t> &lt; </a:t>
            </a:r>
            <a:r>
              <a:rPr lang="en-US" dirty="0" err="1">
                <a:solidFill>
                  <a:srgbClr val="FFFFFF"/>
                </a:solidFill>
                <a:latin typeface="Söhne Mono"/>
              </a:rPr>
              <a:t>framesPerBuffer</a:t>
            </a:r>
            <a:r>
              <a:rPr lang="en-US" dirty="0">
                <a:solidFill>
                  <a:srgbClr val="FFFFFF"/>
                </a:solidFill>
                <a:latin typeface="Söhne Mono"/>
              </a:rPr>
              <a:t>; </a:t>
            </a:r>
            <a:r>
              <a:rPr lang="en-US" dirty="0" err="1">
                <a:solidFill>
                  <a:srgbClr val="FFFFFF"/>
                </a:solidFill>
                <a:latin typeface="Söhne Mono"/>
              </a:rPr>
              <a:t>i</a:t>
            </a:r>
            <a:r>
              <a:rPr lang="en-US" dirty="0">
                <a:solidFill>
                  <a:srgbClr val="FFFFFF"/>
                </a:solidFill>
                <a:latin typeface="Söhne Mono"/>
              </a:rPr>
              <a:t>++) {</a:t>
            </a:r>
            <a:endParaRPr lang="en-US" dirty="0"/>
          </a:p>
        </p:txBody>
      </p:sp>
      <p:sp>
        <p:nvSpPr>
          <p:cNvPr id="19" name="Rectangle 18"/>
          <p:cNvSpPr/>
          <p:nvPr/>
        </p:nvSpPr>
        <p:spPr>
          <a:xfrm>
            <a:off x="792094" y="6547233"/>
            <a:ext cx="1967205" cy="369332"/>
          </a:xfrm>
          <a:prstGeom prst="rect">
            <a:avLst/>
          </a:prstGeom>
        </p:spPr>
        <p:txBody>
          <a:bodyPr wrap="none">
            <a:spAutoFit/>
          </a:bodyPr>
          <a:lstStyle/>
          <a:p>
            <a:r>
              <a:rPr lang="en-US" dirty="0" err="1">
                <a:solidFill>
                  <a:srgbClr val="FFFFFF"/>
                </a:solidFill>
                <a:latin typeface="Söhne Mono"/>
              </a:rPr>
              <a:t>rms</a:t>
            </a:r>
            <a:r>
              <a:rPr lang="en-US" dirty="0">
                <a:solidFill>
                  <a:srgbClr val="FFFFFF"/>
                </a:solidFill>
                <a:latin typeface="Söhne Mono"/>
              </a:rPr>
              <a:t> += in[</a:t>
            </a:r>
            <a:r>
              <a:rPr lang="en-US" dirty="0" err="1">
                <a:solidFill>
                  <a:srgbClr val="FFFFFF"/>
                </a:solidFill>
                <a:latin typeface="Söhne Mono"/>
              </a:rPr>
              <a:t>i</a:t>
            </a:r>
            <a:r>
              <a:rPr lang="en-US" dirty="0">
                <a:solidFill>
                  <a:srgbClr val="FFFFFF"/>
                </a:solidFill>
                <a:latin typeface="Söhne Mono"/>
              </a:rPr>
              <a:t>] * in[</a:t>
            </a:r>
            <a:r>
              <a:rPr lang="en-US" dirty="0" err="1">
                <a:solidFill>
                  <a:srgbClr val="FFFFFF"/>
                </a:solidFill>
                <a:latin typeface="Söhne Mono"/>
              </a:rPr>
              <a:t>i</a:t>
            </a:r>
            <a:r>
              <a:rPr lang="en-US" dirty="0">
                <a:solidFill>
                  <a:srgbClr val="FFFFFF"/>
                </a:solidFill>
                <a:latin typeface="Söhne Mono"/>
              </a:rPr>
              <a:t>];</a:t>
            </a:r>
            <a:endParaRPr lang="en-US" dirty="0"/>
          </a:p>
        </p:txBody>
      </p:sp>
      <p:sp>
        <p:nvSpPr>
          <p:cNvPr id="21" name="Rectangle 20"/>
          <p:cNvSpPr/>
          <p:nvPr/>
        </p:nvSpPr>
        <p:spPr>
          <a:xfrm>
            <a:off x="-77274" y="-87339"/>
            <a:ext cx="3052439" cy="830997"/>
          </a:xfrm>
          <a:prstGeom prst="rect">
            <a:avLst/>
          </a:prstGeom>
        </p:spPr>
        <p:txBody>
          <a:bodyPr wrap="none">
            <a:spAutoFit/>
          </a:bodyPr>
          <a:lstStyle/>
          <a:p>
            <a:r>
              <a:rPr lang="en-US" sz="4800" b="1" dirty="0">
                <a:solidFill>
                  <a:schemeClr val="bg1"/>
                </a:solidFill>
                <a:latin typeface="Algerian" panose="04020705040A02060702" pitchFamily="82" charset="0"/>
                <a:cs typeface="Times New Roman" panose="02020603050405020304" pitchFamily="18" charset="0"/>
              </a:rPr>
              <a:t>Program</a:t>
            </a:r>
            <a:endParaRPr lang="en-US" sz="4800" b="1" dirty="0">
              <a:solidFill>
                <a:schemeClr val="bg1"/>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4131873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298</TotalTime>
  <Words>1597</Words>
  <Application>Microsoft Office PowerPoint</Application>
  <PresentationFormat>On-screen Show (4:3)</PresentationFormat>
  <Paragraphs>123</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Algerian</vt:lpstr>
      <vt:lpstr>Arial</vt:lpstr>
      <vt:lpstr>Calibri</vt:lpstr>
      <vt:lpstr>Latha</vt:lpstr>
      <vt:lpstr>Söhne Mono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32</cp:revision>
  <dcterms:created xsi:type="dcterms:W3CDTF">2023-10-11T13:59:13Z</dcterms:created>
  <dcterms:modified xsi:type="dcterms:W3CDTF">2023-10-12T09:53:53Z</dcterms:modified>
</cp:coreProperties>
</file>