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5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8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11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1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19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103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190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4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9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4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5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608" y="1868556"/>
            <a:ext cx="7706419" cy="1653910"/>
          </a:xfrm>
        </p:spPr>
        <p:txBody>
          <a:bodyPr>
            <a:normAutofit/>
          </a:bodyPr>
          <a:lstStyle/>
          <a:p>
            <a:r>
              <a:rPr lang="en-US" sz="4000" b="1" dirty="0"/>
              <a:t>EDA - Breast </a:t>
            </a:r>
            <a:r>
              <a:rPr lang="en-US" sz="4000" b="1" dirty="0" smtClean="0"/>
              <a:t>Cancer Survival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441" y="4520484"/>
            <a:ext cx="3322375" cy="8150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Name</a:t>
            </a:r>
            <a:r>
              <a:rPr lang="en-US" dirty="0" smtClean="0"/>
              <a:t> : Sasikumar </a:t>
            </a:r>
            <a:r>
              <a:rPr lang="en-US" dirty="0"/>
              <a:t>Dhanasekar </a:t>
            </a:r>
          </a:p>
          <a:p>
            <a:pPr algn="l"/>
            <a:r>
              <a:rPr lang="en-US" b="1" dirty="0" smtClean="0"/>
              <a:t>Email</a:t>
            </a:r>
            <a:r>
              <a:rPr lang="en-US" dirty="0" smtClean="0"/>
              <a:t> : sasi.msec@gmail.com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0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8372" y="463163"/>
            <a:ext cx="9375820" cy="759473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What % of Short survival patients having 0 nodes</a:t>
            </a: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2" y="1764406"/>
            <a:ext cx="4885654" cy="3083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6434" y="1210407"/>
            <a:ext cx="38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Fig 1 – Long and Short Survival</a:t>
            </a:r>
            <a:endParaRPr lang="en-IN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04781" y="1210407"/>
            <a:ext cx="27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Fig 2 – Short Survival</a:t>
            </a:r>
            <a:endParaRPr lang="en-IN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078372" y="5032921"/>
            <a:ext cx="98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percentage of patients who survived had 0 nodes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</a:t>
            </a:r>
            <a:r>
              <a:rPr lang="en-US" dirty="0"/>
              <a:t>percentage of 6.21 % patients who had no positive axillary nodes died within 5 years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Patients </a:t>
            </a:r>
            <a:r>
              <a:rPr lang="en-US" dirty="0"/>
              <a:t>with more than 1 nodes are not likely to survive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6" y="1764404"/>
            <a:ext cx="4006332" cy="30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35" y="1558343"/>
            <a:ext cx="9601196" cy="895081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32585" y="2730319"/>
            <a:ext cx="940157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Patients with less than 35 years of age will survive more than 5 </a:t>
            </a:r>
            <a:r>
              <a:rPr lang="en-US" dirty="0" smtClean="0"/>
              <a:t>years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Patients </a:t>
            </a:r>
            <a:r>
              <a:rPr lang="en-US" dirty="0"/>
              <a:t>who has less nodes having high rate of survival. However, the data has shown that an absence of positive axillary nodes does not always guarantee survival.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Patients </a:t>
            </a:r>
            <a:r>
              <a:rPr lang="en-US" dirty="0"/>
              <a:t>who had undergone surgery in the year between 1963 and 1966 having high number of less survival rate</a:t>
            </a:r>
          </a:p>
        </p:txBody>
      </p:sp>
    </p:spTree>
    <p:extLst>
      <p:ext uri="{BB962C8B-B14F-4D97-AF65-F5344CB8AC3E}">
        <p14:creationId xmlns:p14="http://schemas.microsoft.com/office/powerpoint/2010/main" val="10849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14" y="1253065"/>
            <a:ext cx="7900113" cy="1303867"/>
          </a:xfrm>
        </p:spPr>
        <p:txBody>
          <a:bodyPr/>
          <a:lstStyle/>
          <a:p>
            <a:r>
              <a:rPr lang="en-IN" dirty="0" smtClean="0"/>
              <a:t>Survival of Breast Cancer Patients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Dataset Information</a:t>
            </a:r>
          </a:p>
          <a:p>
            <a:r>
              <a:rPr lang="en-US" dirty="0" smtClean="0"/>
              <a:t>Study </a:t>
            </a:r>
            <a:r>
              <a:rPr lang="en-US" dirty="0"/>
              <a:t>that was conducted between 1958 and </a:t>
            </a:r>
            <a:r>
              <a:rPr lang="en-US" dirty="0" smtClean="0"/>
              <a:t>1970</a:t>
            </a:r>
          </a:p>
          <a:p>
            <a:r>
              <a:rPr lang="en-US" dirty="0" smtClean="0"/>
              <a:t>Conducted at the </a:t>
            </a:r>
            <a:r>
              <a:rPr lang="en-US" dirty="0"/>
              <a:t>University of Chicago's Billings Hospital </a:t>
            </a:r>
            <a:endParaRPr lang="en-US" dirty="0" smtClean="0"/>
          </a:p>
          <a:p>
            <a:r>
              <a:rPr lang="en-US" dirty="0" smtClean="0"/>
              <a:t>Survival rate of </a:t>
            </a:r>
            <a:r>
              <a:rPr lang="en-US" dirty="0"/>
              <a:t>patients who had undergone surgery for breast cancer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Patient entries count is 306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7" y="786340"/>
            <a:ext cx="1428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8225" y="1552911"/>
            <a:ext cx="9601200" cy="3317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Attribute Information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 smtClean="0"/>
              <a:t>Age </a:t>
            </a:r>
          </a:p>
          <a:p>
            <a:pPr marL="457200" indent="-457200">
              <a:buAutoNum type="arabicPeriod"/>
            </a:pPr>
            <a:r>
              <a:rPr lang="en-IN" dirty="0" smtClean="0"/>
              <a:t>Operation year</a:t>
            </a:r>
          </a:p>
          <a:p>
            <a:pPr marL="457200" indent="-457200">
              <a:buAutoNum type="arabicPeriod"/>
            </a:pPr>
            <a:r>
              <a:rPr lang="en-IN" dirty="0" smtClean="0"/>
              <a:t>Axillary nodes detected</a:t>
            </a:r>
          </a:p>
          <a:p>
            <a:pPr marL="457200" indent="-457200">
              <a:buAutoNum type="arabicPeriod"/>
            </a:pPr>
            <a:r>
              <a:rPr lang="en-IN" dirty="0" smtClean="0"/>
              <a:t>Survival Status (1 – Survived more than 5 years, 2- Survived less than 5 years)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168203" y="1023490"/>
            <a:ext cx="8045004" cy="538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					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	</a:t>
            </a:r>
            <a:r>
              <a:rPr lang="en-IN" sz="2000" b="1" dirty="0" smtClean="0"/>
              <a:t>Total Patients </a:t>
            </a:r>
            <a:r>
              <a:rPr lang="en-IN" sz="2000" dirty="0" smtClean="0"/>
              <a:t>– 306</a:t>
            </a:r>
          </a:p>
          <a:p>
            <a:pPr marL="0" indent="0">
              <a:buNone/>
            </a:pPr>
            <a:r>
              <a:rPr lang="en-IN" sz="2000" dirty="0" smtClean="0"/>
              <a:t>								</a:t>
            </a:r>
            <a:r>
              <a:rPr lang="en-IN" sz="2000" b="1" dirty="0" smtClean="0"/>
              <a:t>Survived after 5 years </a:t>
            </a:r>
            <a:r>
              <a:rPr lang="en-IN" sz="2000" dirty="0" smtClean="0"/>
              <a:t>– 225 ( 73.52%)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	</a:t>
            </a:r>
            <a:r>
              <a:rPr lang="en-IN" sz="2000" b="1" dirty="0" smtClean="0"/>
              <a:t>Survived less than 5 years </a:t>
            </a:r>
            <a:r>
              <a:rPr lang="en-IN" sz="2000" dirty="0" smtClean="0"/>
              <a:t>– 81 (26.48%)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81747" y="450087"/>
            <a:ext cx="8802710" cy="1269310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the overall survival rates?</a:t>
            </a:r>
            <a:endParaRPr lang="en-IN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848185"/>
            <a:ext cx="5534659" cy="399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67695" y="5619142"/>
            <a:ext cx="10589136" cy="731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US" sz="2000" dirty="0" smtClean="0"/>
              <a:t>Maximum surgeries had been </a:t>
            </a:r>
            <a:r>
              <a:rPr lang="en-US" sz="2000" dirty="0"/>
              <a:t>recorded in the year of </a:t>
            </a:r>
            <a:r>
              <a:rPr lang="en-US" sz="2000" dirty="0" smtClean="0"/>
              <a:t>1958. </a:t>
            </a:r>
            <a:r>
              <a:rPr lang="en-IN" sz="2000" dirty="0" smtClean="0"/>
              <a:t>			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9622" y="752406"/>
            <a:ext cx="9378459" cy="831695"/>
          </a:xfrm>
        </p:spPr>
        <p:txBody>
          <a:bodyPr>
            <a:noAutofit/>
          </a:bodyPr>
          <a:lstStyle/>
          <a:p>
            <a:pPr algn="r"/>
            <a:r>
              <a:rPr lang="en-US" sz="3200" b="1" dirty="0"/>
              <a:t>Which year </a:t>
            </a:r>
            <a:r>
              <a:rPr lang="en-US" sz="3200" b="1" dirty="0" smtClean="0"/>
              <a:t>has the </a:t>
            </a:r>
            <a:r>
              <a:rPr lang="en-US" sz="3200" b="1" dirty="0"/>
              <a:t>maximum number of surgeries?</a:t>
            </a:r>
            <a:br>
              <a:rPr lang="en-US" sz="3200" b="1" dirty="0"/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5" y="1365160"/>
            <a:ext cx="6473263" cy="4112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0031" y="1983347"/>
            <a:ext cx="35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Top 3 years based on surgeries</a:t>
            </a:r>
            <a:endParaRPr lang="en-IN" b="1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40976"/>
              </p:ext>
            </p:extLst>
          </p:nvPr>
        </p:nvGraphicFramePr>
        <p:xfrm>
          <a:off x="8009183" y="2448189"/>
          <a:ext cx="3066648" cy="148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24"/>
                <a:gridCol w="1533324"/>
              </a:tblGrid>
              <a:tr h="385163"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</a:tr>
              <a:tr h="299045">
                <a:tc>
                  <a:txBody>
                    <a:bodyPr/>
                    <a:lstStyle/>
                    <a:p>
                      <a:r>
                        <a:rPr lang="en-IN" dirty="0" smtClean="0"/>
                        <a:t>1958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</a:tr>
              <a:tr h="299045">
                <a:tc>
                  <a:txBody>
                    <a:bodyPr/>
                    <a:lstStyle/>
                    <a:p>
                      <a:r>
                        <a:rPr lang="en-IN" dirty="0" smtClean="0"/>
                        <a:t>1964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</a:tr>
              <a:tr h="299045">
                <a:tc>
                  <a:txBody>
                    <a:bodyPr/>
                    <a:lstStyle/>
                    <a:p>
                      <a:r>
                        <a:rPr lang="en-IN" dirty="0" smtClean="0"/>
                        <a:t>1963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8490" y="4185634"/>
            <a:ext cx="10658341" cy="2165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Between </a:t>
            </a:r>
            <a:r>
              <a:rPr lang="en-US" sz="2000" dirty="0"/>
              <a:t>the year 1963 and 1966, We can see a rise in the graph which tells that there were more unsuccessful operations.</a:t>
            </a:r>
            <a:r>
              <a:rPr lang="en-IN" sz="2000" dirty="0" smtClean="0"/>
              <a:t>		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560" y="640097"/>
            <a:ext cx="9378459" cy="575033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Which </a:t>
            </a:r>
            <a:r>
              <a:rPr lang="en-US" sz="3200" b="1" dirty="0"/>
              <a:t>year has lowest success rate in surgeries 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8" y="1556611"/>
            <a:ext cx="9921542" cy="23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8490" y="4185634"/>
            <a:ext cx="10658341" cy="2165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Patients age between 25 and 40 are slightly having higher chance to survive after 5 years.</a:t>
            </a:r>
          </a:p>
          <a:p>
            <a:r>
              <a:rPr lang="en-US" sz="2000" dirty="0"/>
              <a:t>Patients age which are more than 40 and less than 55 are having less chances to survive after 5 years.</a:t>
            </a:r>
          </a:p>
          <a:p>
            <a:r>
              <a:rPr lang="en-US" sz="2000" dirty="0"/>
              <a:t>Patients whose age are between 60 and 75 are having equal chances of surviving and not surviving, while the survival chances are less after the age of 80.</a:t>
            </a:r>
          </a:p>
          <a:p>
            <a:pPr marL="0" indent="0">
              <a:buNone/>
            </a:pPr>
            <a:r>
              <a:rPr lang="en-IN" sz="2000" dirty="0" smtClean="0"/>
              <a:t>		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560" y="640097"/>
            <a:ext cx="9378459" cy="575033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Does </a:t>
            </a:r>
            <a:r>
              <a:rPr lang="en-US" sz="3200" b="1" dirty="0"/>
              <a:t>the age factor decide the survival chance?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525428"/>
            <a:ext cx="9023529" cy="23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68980" y="1831886"/>
            <a:ext cx="5177307" cy="3618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Patients </a:t>
            </a:r>
            <a:r>
              <a:rPr lang="en-US" sz="2000" dirty="0"/>
              <a:t>with less nodes are more likely to survive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ajority </a:t>
            </a:r>
            <a:r>
              <a:rPr lang="en-US" sz="2000" dirty="0"/>
              <a:t>of long survived patients are having "0" axillary </a:t>
            </a:r>
            <a:r>
              <a:rPr lang="en-US" sz="2000" dirty="0" smtClean="0"/>
              <a:t>nodes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560" y="640097"/>
            <a:ext cx="9378459" cy="575033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Does </a:t>
            </a:r>
            <a:r>
              <a:rPr lang="en-US" sz="3200" b="1" dirty="0"/>
              <a:t>the axillary nodes decide the survival chance?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9" y="1215130"/>
            <a:ext cx="5360621" cy="46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25769" y="5273253"/>
            <a:ext cx="10054241" cy="857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ensity </a:t>
            </a:r>
            <a:r>
              <a:rPr lang="en-US" sz="2000" dirty="0"/>
              <a:t>for long survival is more from the age range 47–60 and axillary nodes from </a:t>
            </a:r>
            <a:r>
              <a:rPr lang="en-US" sz="2000" dirty="0" smtClean="0"/>
              <a:t>0–3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5312" y="657340"/>
            <a:ext cx="7722763" cy="575033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Which </a:t>
            </a:r>
            <a:r>
              <a:rPr lang="en-US" sz="3200" b="1" dirty="0"/>
              <a:t>age </a:t>
            </a:r>
            <a:r>
              <a:rPr lang="en-US" sz="3200" b="1" dirty="0" smtClean="0"/>
              <a:t>group has high Survival rate?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1" y="790128"/>
            <a:ext cx="142875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1327040"/>
            <a:ext cx="8302312" cy="41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362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EDA - Breast Cancer Survival</vt:lpstr>
      <vt:lpstr>Survival of Breast Cancer Patients</vt:lpstr>
      <vt:lpstr>PowerPoint Presentation</vt:lpstr>
      <vt:lpstr>What is the overall survival rates?</vt:lpstr>
      <vt:lpstr>Which year has the maximum number of surgeries? </vt:lpstr>
      <vt:lpstr>  Which year has lowest success rate in surgeries ?  </vt:lpstr>
      <vt:lpstr>   Does the age factor decide the survival chance?   </vt:lpstr>
      <vt:lpstr>    Does the axillary nodes decide the survival chance?    </vt:lpstr>
      <vt:lpstr>    Which age group has high Survival rate?    </vt:lpstr>
      <vt:lpstr>What % of Short survival patients having 0 nodes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Breast cancer survival</dc:title>
  <dc:creator>Sasi</dc:creator>
  <cp:lastModifiedBy>Sasi</cp:lastModifiedBy>
  <cp:revision>25</cp:revision>
  <dcterms:created xsi:type="dcterms:W3CDTF">2020-06-20T18:00:49Z</dcterms:created>
  <dcterms:modified xsi:type="dcterms:W3CDTF">2020-06-21T13:23:41Z</dcterms:modified>
</cp:coreProperties>
</file>