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8" r:id="rId6"/>
    <p:sldId id="281" r:id="rId7"/>
    <p:sldId id="284" r:id="rId8"/>
    <p:sldId id="277" r:id="rId9"/>
    <p:sldId id="282" r:id="rId10"/>
    <p:sldId id="301" r:id="rId11"/>
    <p:sldId id="259" r:id="rId12"/>
    <p:sldId id="300" r:id="rId13"/>
    <p:sldId id="299" r:id="rId14"/>
    <p:sldId id="283" r:id="rId15"/>
    <p:sldId id="285" r:id="rId16"/>
    <p:sldId id="286" r:id="rId17"/>
    <p:sldId id="287" r:id="rId18"/>
    <p:sldId id="288" r:id="rId19"/>
    <p:sldId id="289" r:id="rId20"/>
    <p:sldId id="290" r:id="rId21"/>
    <p:sldId id="291" r:id="rId22"/>
    <p:sldId id="292" r:id="rId23"/>
    <p:sldId id="293" r:id="rId24"/>
    <p:sldId id="294" r:id="rId25"/>
    <p:sldId id="295"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83B59-3932-4E72-82F1-A43250D1F1D9}" v="23" dt="2023-05-26T16:21:24.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94660"/>
  </p:normalViewPr>
  <p:slideViewPr>
    <p:cSldViewPr snapToGrid="0">
      <p:cViewPr>
        <p:scale>
          <a:sx n="78" d="100"/>
          <a:sy n="78"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A57C9-6E3D-4F50-A29C-3F4094552AF4}"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DAC21-2B01-47DA-B669-783B90559640}" type="slidenum">
              <a:rPr lang="en-IN" smtClean="0"/>
              <a:t>‹#›</a:t>
            </a:fld>
            <a:endParaRPr lang="en-IN"/>
          </a:p>
        </p:txBody>
      </p:sp>
    </p:spTree>
    <p:extLst>
      <p:ext uri="{BB962C8B-B14F-4D97-AF65-F5344CB8AC3E}">
        <p14:creationId xmlns:p14="http://schemas.microsoft.com/office/powerpoint/2010/main" val="105066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A012-9E79-3A19-F3A6-03973BEB8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EDFC57-7FAF-1398-CDBA-5C8FB32DD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3CF64B-AE7A-CB13-3C34-587195ACF35E}"/>
              </a:ext>
            </a:extLst>
          </p:cNvPr>
          <p:cNvSpPr>
            <a:spLocks noGrp="1"/>
          </p:cNvSpPr>
          <p:nvPr>
            <p:ph type="dt" sz="half" idx="10"/>
          </p:nvPr>
        </p:nvSpPr>
        <p:spPr/>
        <p:txBody>
          <a:bodyPr/>
          <a:lstStyle/>
          <a:p>
            <a:fld id="{6F27A008-3438-4747-99F7-F3BEBE84F3B1}" type="datetime1">
              <a:rPr lang="en-IN" smtClean="0"/>
              <a:t>26-05-2023</a:t>
            </a:fld>
            <a:endParaRPr lang="en-IN"/>
          </a:p>
        </p:txBody>
      </p:sp>
      <p:sp>
        <p:nvSpPr>
          <p:cNvPr id="5" name="Footer Placeholder 4">
            <a:extLst>
              <a:ext uri="{FF2B5EF4-FFF2-40B4-BE49-F238E27FC236}">
                <a16:creationId xmlns:a16="http://schemas.microsoft.com/office/drawing/2014/main" id="{49B43E92-C926-624A-DEA7-B31BA2075046}"/>
              </a:ext>
            </a:extLst>
          </p:cNvPr>
          <p:cNvSpPr>
            <a:spLocks noGrp="1"/>
          </p:cNvSpPr>
          <p:nvPr>
            <p:ph type="ftr" sz="quarter" idx="11"/>
          </p:nvPr>
        </p:nvSpPr>
        <p:spPr/>
        <p:txBody>
          <a:bodyPr/>
          <a:lstStyle/>
          <a:p>
            <a:r>
              <a:rPr lang="en-IN"/>
              <a:t>Title of the presentation</a:t>
            </a:r>
          </a:p>
        </p:txBody>
      </p:sp>
      <p:sp>
        <p:nvSpPr>
          <p:cNvPr id="6" name="Slide Number Placeholder 5">
            <a:extLst>
              <a:ext uri="{FF2B5EF4-FFF2-40B4-BE49-F238E27FC236}">
                <a16:creationId xmlns:a16="http://schemas.microsoft.com/office/drawing/2014/main" id="{40A44DDD-BB2D-30AE-A0E2-B5F815472363}"/>
              </a:ext>
            </a:extLst>
          </p:cNvPr>
          <p:cNvSpPr>
            <a:spLocks noGrp="1"/>
          </p:cNvSpPr>
          <p:nvPr>
            <p:ph type="sldNum" sz="quarter" idx="12"/>
          </p:nvPr>
        </p:nvSpPr>
        <p:spPr/>
        <p:txBody>
          <a:bodyPr/>
          <a:lstStyle/>
          <a:p>
            <a:fld id="{FABDB73B-4066-4970-8A7E-8B47B1D37805}" type="slidenum">
              <a:rPr lang="en-IN" smtClean="0"/>
              <a:t>‹#›</a:t>
            </a:fld>
            <a:endParaRPr lang="en-IN"/>
          </a:p>
        </p:txBody>
      </p:sp>
      <p:pic>
        <p:nvPicPr>
          <p:cNvPr id="8" name="Picture 7">
            <a:extLst>
              <a:ext uri="{FF2B5EF4-FFF2-40B4-BE49-F238E27FC236}">
                <a16:creationId xmlns:a16="http://schemas.microsoft.com/office/drawing/2014/main" id="{6840728A-A979-E669-F360-C100E8874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28" y="-22225"/>
            <a:ext cx="1073888" cy="1073888"/>
          </a:xfrm>
          <a:prstGeom prst="rect">
            <a:avLst/>
          </a:prstGeom>
        </p:spPr>
      </p:pic>
    </p:spTree>
    <p:extLst>
      <p:ext uri="{BB962C8B-B14F-4D97-AF65-F5344CB8AC3E}">
        <p14:creationId xmlns:p14="http://schemas.microsoft.com/office/powerpoint/2010/main" val="52674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0FAA-A247-183D-8AE6-2D1015FEEA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0ECD8-B7D3-EDEB-1E61-9B42664DA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7D245A-16A8-03E8-285A-FCA51105359F}"/>
              </a:ext>
            </a:extLst>
          </p:cNvPr>
          <p:cNvSpPr>
            <a:spLocks noGrp="1"/>
          </p:cNvSpPr>
          <p:nvPr>
            <p:ph type="dt" sz="half" idx="10"/>
          </p:nvPr>
        </p:nvSpPr>
        <p:spPr/>
        <p:txBody>
          <a:bodyPr/>
          <a:lstStyle/>
          <a:p>
            <a:fld id="{2EE156AB-B9B0-4076-B7C7-7CDA568710B6}" type="datetime1">
              <a:rPr lang="en-IN" smtClean="0"/>
              <a:t>26-05-2023</a:t>
            </a:fld>
            <a:endParaRPr lang="en-IN"/>
          </a:p>
        </p:txBody>
      </p:sp>
      <p:sp>
        <p:nvSpPr>
          <p:cNvPr id="5" name="Footer Placeholder 4">
            <a:extLst>
              <a:ext uri="{FF2B5EF4-FFF2-40B4-BE49-F238E27FC236}">
                <a16:creationId xmlns:a16="http://schemas.microsoft.com/office/drawing/2014/main" id="{7A4C4C7C-9D37-FB26-FFC8-A83B1CBB56D1}"/>
              </a:ext>
            </a:extLst>
          </p:cNvPr>
          <p:cNvSpPr>
            <a:spLocks noGrp="1"/>
          </p:cNvSpPr>
          <p:nvPr>
            <p:ph type="ftr" sz="quarter" idx="11"/>
          </p:nvPr>
        </p:nvSpPr>
        <p:spPr/>
        <p:txBody>
          <a:bodyPr/>
          <a:lstStyle/>
          <a:p>
            <a:r>
              <a:rPr lang="en-IN"/>
              <a:t>Title of the presentation</a:t>
            </a:r>
          </a:p>
        </p:txBody>
      </p:sp>
      <p:sp>
        <p:nvSpPr>
          <p:cNvPr id="6" name="Slide Number Placeholder 5">
            <a:extLst>
              <a:ext uri="{FF2B5EF4-FFF2-40B4-BE49-F238E27FC236}">
                <a16:creationId xmlns:a16="http://schemas.microsoft.com/office/drawing/2014/main" id="{3918E17D-9FA8-3192-98DD-DDC228C1C04A}"/>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127495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61172-56C2-A512-C607-E16944F3B1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2C7F0-E99D-25D9-22D8-4DD53DBAC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687DF-BC94-44CF-53D7-34305218C9C1}"/>
              </a:ext>
            </a:extLst>
          </p:cNvPr>
          <p:cNvSpPr>
            <a:spLocks noGrp="1"/>
          </p:cNvSpPr>
          <p:nvPr>
            <p:ph type="dt" sz="half" idx="10"/>
          </p:nvPr>
        </p:nvSpPr>
        <p:spPr/>
        <p:txBody>
          <a:bodyPr/>
          <a:lstStyle/>
          <a:p>
            <a:fld id="{3A476ACD-103A-47F8-A8AD-9F258F68EF96}" type="datetime1">
              <a:rPr lang="en-IN" smtClean="0"/>
              <a:t>26-05-2023</a:t>
            </a:fld>
            <a:endParaRPr lang="en-IN"/>
          </a:p>
        </p:txBody>
      </p:sp>
      <p:sp>
        <p:nvSpPr>
          <p:cNvPr id="5" name="Footer Placeholder 4">
            <a:extLst>
              <a:ext uri="{FF2B5EF4-FFF2-40B4-BE49-F238E27FC236}">
                <a16:creationId xmlns:a16="http://schemas.microsoft.com/office/drawing/2014/main" id="{079CCDA4-38BB-9551-BBFA-28A44AAE2EF4}"/>
              </a:ext>
            </a:extLst>
          </p:cNvPr>
          <p:cNvSpPr>
            <a:spLocks noGrp="1"/>
          </p:cNvSpPr>
          <p:nvPr>
            <p:ph type="ftr" sz="quarter" idx="11"/>
          </p:nvPr>
        </p:nvSpPr>
        <p:spPr/>
        <p:txBody>
          <a:bodyPr/>
          <a:lstStyle/>
          <a:p>
            <a:r>
              <a:rPr lang="en-IN"/>
              <a:t>Title of the presentation</a:t>
            </a:r>
          </a:p>
        </p:txBody>
      </p:sp>
      <p:sp>
        <p:nvSpPr>
          <p:cNvPr id="6" name="Slide Number Placeholder 5">
            <a:extLst>
              <a:ext uri="{FF2B5EF4-FFF2-40B4-BE49-F238E27FC236}">
                <a16:creationId xmlns:a16="http://schemas.microsoft.com/office/drawing/2014/main" id="{BAFB9D84-4CC0-2629-2D62-2ED86B79E177}"/>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177555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2848-5C37-CB38-4AD6-7937081FC45C}"/>
              </a:ext>
            </a:extLst>
          </p:cNvPr>
          <p:cNvSpPr>
            <a:spLocks noGrp="1"/>
          </p:cNvSpPr>
          <p:nvPr>
            <p:ph type="title"/>
          </p:nvPr>
        </p:nvSpPr>
        <p:spPr>
          <a:xfrm>
            <a:off x="838200" y="365125"/>
            <a:ext cx="9709298" cy="1325563"/>
          </a:xfrm>
        </p:spPr>
        <p:txBody>
          <a:bodyPr/>
          <a:lstStyle>
            <a:lvl1pPr>
              <a:defRPr b="1">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3407BA-2648-E352-8F25-313A96F549EB}"/>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8BB06-5F86-4F6F-A381-FA4B6008DB04}"/>
              </a:ext>
            </a:extLst>
          </p:cNvPr>
          <p:cNvSpPr>
            <a:spLocks noGrp="1"/>
          </p:cNvSpPr>
          <p:nvPr>
            <p:ph type="dt" sz="half" idx="10"/>
          </p:nvPr>
        </p:nvSpPr>
        <p:spPr/>
        <p:txBody>
          <a:bodyPr/>
          <a:lstStyle>
            <a:lvl1pPr>
              <a:defRPr sz="1600" b="1">
                <a:latin typeface="Times New Roman" panose="02020603050405020304" pitchFamily="18" charset="0"/>
                <a:cs typeface="Times New Roman" panose="02020603050405020304" pitchFamily="18" charset="0"/>
              </a:defRPr>
            </a:lvl1p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96A75C8C-BFE2-28CC-9925-C15B7148FD1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IN"/>
              <a:t>TITLE OF THE PRESENTATION</a:t>
            </a:r>
          </a:p>
        </p:txBody>
      </p:sp>
      <p:sp>
        <p:nvSpPr>
          <p:cNvPr id="6" name="Slide Number Placeholder 5">
            <a:extLst>
              <a:ext uri="{FF2B5EF4-FFF2-40B4-BE49-F238E27FC236}">
                <a16:creationId xmlns:a16="http://schemas.microsoft.com/office/drawing/2014/main" id="{15F0D228-5422-E7C6-EB00-4B7490FD59B4}"/>
              </a:ext>
            </a:extLst>
          </p:cNvPr>
          <p:cNvSpPr>
            <a:spLocks noGrp="1"/>
          </p:cNvSpPr>
          <p:nvPr>
            <p:ph type="sldNum" sz="quarter" idx="12"/>
          </p:nvPr>
        </p:nvSpPr>
        <p:spPr/>
        <p:txBody>
          <a:bodyPr/>
          <a:lstStyle>
            <a:lvl1pPr>
              <a:defRPr sz="1600" b="1">
                <a:latin typeface="Times New Roman" panose="02020603050405020304" pitchFamily="18" charset="0"/>
                <a:cs typeface="Times New Roman" panose="02020603050405020304" pitchFamily="18" charset="0"/>
              </a:defRPr>
            </a:lvl1pPr>
          </a:lstStyle>
          <a:p>
            <a:fld id="{FABDB73B-4066-4970-8A7E-8B47B1D37805}" type="slidenum">
              <a:rPr lang="en-IN" smtClean="0"/>
              <a:pPr/>
              <a:t>‹#›</a:t>
            </a:fld>
            <a:endParaRPr lang="en-IN"/>
          </a:p>
        </p:txBody>
      </p:sp>
      <p:pic>
        <p:nvPicPr>
          <p:cNvPr id="8" name="Picture 7" descr="Logo&#10;&#10;Description automatically generated">
            <a:extLst>
              <a:ext uri="{FF2B5EF4-FFF2-40B4-BE49-F238E27FC236}">
                <a16:creationId xmlns:a16="http://schemas.microsoft.com/office/drawing/2014/main" id="{FA8C41A9-AE6D-3783-10D0-76C8BF111F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0763" y="0"/>
            <a:ext cx="765544" cy="765544"/>
          </a:xfrm>
          <a:prstGeom prst="rect">
            <a:avLst/>
          </a:prstGeom>
        </p:spPr>
      </p:pic>
    </p:spTree>
    <p:extLst>
      <p:ext uri="{BB962C8B-B14F-4D97-AF65-F5344CB8AC3E}">
        <p14:creationId xmlns:p14="http://schemas.microsoft.com/office/powerpoint/2010/main" val="114447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8FE4-B68B-A9D3-4400-E02A0AB09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692CC-483F-246D-31DD-19F08F402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74C74-4201-2524-5605-AC51BA05A8B3}"/>
              </a:ext>
            </a:extLst>
          </p:cNvPr>
          <p:cNvSpPr>
            <a:spLocks noGrp="1"/>
          </p:cNvSpPr>
          <p:nvPr>
            <p:ph type="dt" sz="half" idx="10"/>
          </p:nvPr>
        </p:nvSpPr>
        <p:spPr/>
        <p:txBody>
          <a:bodyPr/>
          <a:lstStyle/>
          <a:p>
            <a:fld id="{2B53FA51-0922-4733-B5D7-BFB6C9359AFC}" type="datetime1">
              <a:rPr lang="en-IN" smtClean="0"/>
              <a:t>26-05-2023</a:t>
            </a:fld>
            <a:endParaRPr lang="en-IN"/>
          </a:p>
        </p:txBody>
      </p:sp>
      <p:sp>
        <p:nvSpPr>
          <p:cNvPr id="5" name="Footer Placeholder 4">
            <a:extLst>
              <a:ext uri="{FF2B5EF4-FFF2-40B4-BE49-F238E27FC236}">
                <a16:creationId xmlns:a16="http://schemas.microsoft.com/office/drawing/2014/main" id="{0A7D2FF6-882F-339E-DAD4-15A3D1C39E12}"/>
              </a:ext>
            </a:extLst>
          </p:cNvPr>
          <p:cNvSpPr>
            <a:spLocks noGrp="1"/>
          </p:cNvSpPr>
          <p:nvPr>
            <p:ph type="ftr" sz="quarter" idx="11"/>
          </p:nvPr>
        </p:nvSpPr>
        <p:spPr/>
        <p:txBody>
          <a:bodyPr/>
          <a:lstStyle/>
          <a:p>
            <a:r>
              <a:rPr lang="en-IN"/>
              <a:t>Title of the presentation</a:t>
            </a:r>
          </a:p>
        </p:txBody>
      </p:sp>
      <p:sp>
        <p:nvSpPr>
          <p:cNvPr id="6" name="Slide Number Placeholder 5">
            <a:extLst>
              <a:ext uri="{FF2B5EF4-FFF2-40B4-BE49-F238E27FC236}">
                <a16:creationId xmlns:a16="http://schemas.microsoft.com/office/drawing/2014/main" id="{F8C50563-47AD-3893-FDBB-56EB2FDCE92D}"/>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143401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0CBE-9647-940B-6C62-1F82F5CB3B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20D2-ED53-E565-F3F0-ED86204C91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4517EF-366D-3629-74E0-4B30AB9A5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00D7A-A969-09C3-1F46-D51F3122D2DB}"/>
              </a:ext>
            </a:extLst>
          </p:cNvPr>
          <p:cNvSpPr>
            <a:spLocks noGrp="1"/>
          </p:cNvSpPr>
          <p:nvPr>
            <p:ph type="dt" sz="half" idx="10"/>
          </p:nvPr>
        </p:nvSpPr>
        <p:spPr/>
        <p:txBody>
          <a:bodyPr/>
          <a:lstStyle/>
          <a:p>
            <a:fld id="{7BB30198-6D2C-4D22-AE26-8F92FDDB24E7}" type="datetime1">
              <a:rPr lang="en-IN" smtClean="0"/>
              <a:t>26-05-2023</a:t>
            </a:fld>
            <a:endParaRPr lang="en-IN"/>
          </a:p>
        </p:txBody>
      </p:sp>
      <p:sp>
        <p:nvSpPr>
          <p:cNvPr id="6" name="Footer Placeholder 5">
            <a:extLst>
              <a:ext uri="{FF2B5EF4-FFF2-40B4-BE49-F238E27FC236}">
                <a16:creationId xmlns:a16="http://schemas.microsoft.com/office/drawing/2014/main" id="{42D34814-5010-E217-BA07-5B6B0DCB652A}"/>
              </a:ext>
            </a:extLst>
          </p:cNvPr>
          <p:cNvSpPr>
            <a:spLocks noGrp="1"/>
          </p:cNvSpPr>
          <p:nvPr>
            <p:ph type="ftr" sz="quarter" idx="11"/>
          </p:nvPr>
        </p:nvSpPr>
        <p:spPr/>
        <p:txBody>
          <a:bodyPr/>
          <a:lstStyle/>
          <a:p>
            <a:r>
              <a:rPr lang="en-IN"/>
              <a:t>Title of the presentation</a:t>
            </a:r>
          </a:p>
        </p:txBody>
      </p:sp>
      <p:sp>
        <p:nvSpPr>
          <p:cNvPr id="7" name="Slide Number Placeholder 6">
            <a:extLst>
              <a:ext uri="{FF2B5EF4-FFF2-40B4-BE49-F238E27FC236}">
                <a16:creationId xmlns:a16="http://schemas.microsoft.com/office/drawing/2014/main" id="{B7B7E5B1-A84D-F172-ABAC-54E00224D554}"/>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425518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1876-A564-9201-AF7F-B7F4207045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B8668-71A4-1B70-5915-1261AB50B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F57EF-07B8-C617-BF52-378D0638A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CAF6A0-3169-9C3D-3FD7-D0E74B7AE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4F1F1-1456-EB79-3F79-ABEDC9C78D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8C59C-1D2F-FB54-2A76-A85B6409CF39}"/>
              </a:ext>
            </a:extLst>
          </p:cNvPr>
          <p:cNvSpPr>
            <a:spLocks noGrp="1"/>
          </p:cNvSpPr>
          <p:nvPr>
            <p:ph type="dt" sz="half" idx="10"/>
          </p:nvPr>
        </p:nvSpPr>
        <p:spPr/>
        <p:txBody>
          <a:bodyPr/>
          <a:lstStyle/>
          <a:p>
            <a:fld id="{3B00F0E4-50A9-4D65-9817-AA9F34E5FE05}" type="datetime1">
              <a:rPr lang="en-IN" smtClean="0"/>
              <a:t>26-05-2023</a:t>
            </a:fld>
            <a:endParaRPr lang="en-IN"/>
          </a:p>
        </p:txBody>
      </p:sp>
      <p:sp>
        <p:nvSpPr>
          <p:cNvPr id="8" name="Footer Placeholder 7">
            <a:extLst>
              <a:ext uri="{FF2B5EF4-FFF2-40B4-BE49-F238E27FC236}">
                <a16:creationId xmlns:a16="http://schemas.microsoft.com/office/drawing/2014/main" id="{3B85369E-0077-56F5-8E23-A033CD0E7C4C}"/>
              </a:ext>
            </a:extLst>
          </p:cNvPr>
          <p:cNvSpPr>
            <a:spLocks noGrp="1"/>
          </p:cNvSpPr>
          <p:nvPr>
            <p:ph type="ftr" sz="quarter" idx="11"/>
          </p:nvPr>
        </p:nvSpPr>
        <p:spPr/>
        <p:txBody>
          <a:bodyPr/>
          <a:lstStyle/>
          <a:p>
            <a:r>
              <a:rPr lang="en-IN"/>
              <a:t>Title of the presentation</a:t>
            </a:r>
          </a:p>
        </p:txBody>
      </p:sp>
      <p:sp>
        <p:nvSpPr>
          <p:cNvPr id="9" name="Slide Number Placeholder 8">
            <a:extLst>
              <a:ext uri="{FF2B5EF4-FFF2-40B4-BE49-F238E27FC236}">
                <a16:creationId xmlns:a16="http://schemas.microsoft.com/office/drawing/2014/main" id="{69B2C103-96DE-7A26-54AA-EA395D2FCF1E}"/>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136276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475C-C903-D082-0C61-B60BCB3596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1D3D6C-ACEB-078A-83DD-0527BBC06A23}"/>
              </a:ext>
            </a:extLst>
          </p:cNvPr>
          <p:cNvSpPr>
            <a:spLocks noGrp="1"/>
          </p:cNvSpPr>
          <p:nvPr>
            <p:ph type="dt" sz="half" idx="10"/>
          </p:nvPr>
        </p:nvSpPr>
        <p:spPr/>
        <p:txBody>
          <a:bodyPr/>
          <a:lstStyle/>
          <a:p>
            <a:fld id="{AB402ACA-721C-4DD1-AECB-2DAE4DD6AEFC}" type="datetime1">
              <a:rPr lang="en-IN" smtClean="0"/>
              <a:t>26-05-2023</a:t>
            </a:fld>
            <a:endParaRPr lang="en-IN"/>
          </a:p>
        </p:txBody>
      </p:sp>
      <p:sp>
        <p:nvSpPr>
          <p:cNvPr id="4" name="Footer Placeholder 3">
            <a:extLst>
              <a:ext uri="{FF2B5EF4-FFF2-40B4-BE49-F238E27FC236}">
                <a16:creationId xmlns:a16="http://schemas.microsoft.com/office/drawing/2014/main" id="{3D7A1040-F6DD-27AD-D603-C8C976333FE6}"/>
              </a:ext>
            </a:extLst>
          </p:cNvPr>
          <p:cNvSpPr>
            <a:spLocks noGrp="1"/>
          </p:cNvSpPr>
          <p:nvPr>
            <p:ph type="ftr" sz="quarter" idx="11"/>
          </p:nvPr>
        </p:nvSpPr>
        <p:spPr/>
        <p:txBody>
          <a:bodyPr/>
          <a:lstStyle/>
          <a:p>
            <a:r>
              <a:rPr lang="en-IN"/>
              <a:t>Title of the presentation</a:t>
            </a:r>
          </a:p>
        </p:txBody>
      </p:sp>
      <p:sp>
        <p:nvSpPr>
          <p:cNvPr id="5" name="Slide Number Placeholder 4">
            <a:extLst>
              <a:ext uri="{FF2B5EF4-FFF2-40B4-BE49-F238E27FC236}">
                <a16:creationId xmlns:a16="http://schemas.microsoft.com/office/drawing/2014/main" id="{36E18BF5-9550-80AE-9DE6-7F6108B7B017}"/>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122531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26F9A-56D1-CF41-3D99-227C44F7CB55}"/>
              </a:ext>
            </a:extLst>
          </p:cNvPr>
          <p:cNvSpPr>
            <a:spLocks noGrp="1"/>
          </p:cNvSpPr>
          <p:nvPr>
            <p:ph type="dt" sz="half" idx="10"/>
          </p:nvPr>
        </p:nvSpPr>
        <p:spPr/>
        <p:txBody>
          <a:bodyPr/>
          <a:lstStyle/>
          <a:p>
            <a:fld id="{51AF1152-8989-4CD1-B983-48F59E641938}" type="datetime1">
              <a:rPr lang="en-IN" smtClean="0"/>
              <a:t>26-05-2023</a:t>
            </a:fld>
            <a:endParaRPr lang="en-IN"/>
          </a:p>
        </p:txBody>
      </p:sp>
      <p:sp>
        <p:nvSpPr>
          <p:cNvPr id="3" name="Footer Placeholder 2">
            <a:extLst>
              <a:ext uri="{FF2B5EF4-FFF2-40B4-BE49-F238E27FC236}">
                <a16:creationId xmlns:a16="http://schemas.microsoft.com/office/drawing/2014/main" id="{380153E7-9B0F-B310-EAE6-4A707CD03717}"/>
              </a:ext>
            </a:extLst>
          </p:cNvPr>
          <p:cNvSpPr>
            <a:spLocks noGrp="1"/>
          </p:cNvSpPr>
          <p:nvPr>
            <p:ph type="ftr" sz="quarter" idx="11"/>
          </p:nvPr>
        </p:nvSpPr>
        <p:spPr/>
        <p:txBody>
          <a:bodyPr/>
          <a:lstStyle/>
          <a:p>
            <a:r>
              <a:rPr lang="en-IN"/>
              <a:t>Title of the presentation</a:t>
            </a:r>
          </a:p>
        </p:txBody>
      </p:sp>
      <p:sp>
        <p:nvSpPr>
          <p:cNvPr id="4" name="Slide Number Placeholder 3">
            <a:extLst>
              <a:ext uri="{FF2B5EF4-FFF2-40B4-BE49-F238E27FC236}">
                <a16:creationId xmlns:a16="http://schemas.microsoft.com/office/drawing/2014/main" id="{BF52E171-CF89-A98F-F1FC-121F7FAADC2B}"/>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245630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1AFE-2635-5400-B28F-F1BE255CF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95C12-D8CF-E4F3-85AE-B774CFA09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184282-682F-5D3A-A256-463FB3DEB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4EF19-0787-2483-940E-B5DD86534131}"/>
              </a:ext>
            </a:extLst>
          </p:cNvPr>
          <p:cNvSpPr>
            <a:spLocks noGrp="1"/>
          </p:cNvSpPr>
          <p:nvPr>
            <p:ph type="dt" sz="half" idx="10"/>
          </p:nvPr>
        </p:nvSpPr>
        <p:spPr/>
        <p:txBody>
          <a:bodyPr/>
          <a:lstStyle/>
          <a:p>
            <a:fld id="{CA8E96BB-AF0F-499D-8A8E-B9C6D25B73D5}" type="datetime1">
              <a:rPr lang="en-IN" smtClean="0"/>
              <a:t>26-05-2023</a:t>
            </a:fld>
            <a:endParaRPr lang="en-IN"/>
          </a:p>
        </p:txBody>
      </p:sp>
      <p:sp>
        <p:nvSpPr>
          <p:cNvPr id="6" name="Footer Placeholder 5">
            <a:extLst>
              <a:ext uri="{FF2B5EF4-FFF2-40B4-BE49-F238E27FC236}">
                <a16:creationId xmlns:a16="http://schemas.microsoft.com/office/drawing/2014/main" id="{9CADC231-670D-330A-6B13-37C65619E977}"/>
              </a:ext>
            </a:extLst>
          </p:cNvPr>
          <p:cNvSpPr>
            <a:spLocks noGrp="1"/>
          </p:cNvSpPr>
          <p:nvPr>
            <p:ph type="ftr" sz="quarter" idx="11"/>
          </p:nvPr>
        </p:nvSpPr>
        <p:spPr/>
        <p:txBody>
          <a:bodyPr/>
          <a:lstStyle/>
          <a:p>
            <a:r>
              <a:rPr lang="en-IN"/>
              <a:t>Title of the presentation</a:t>
            </a:r>
          </a:p>
        </p:txBody>
      </p:sp>
      <p:sp>
        <p:nvSpPr>
          <p:cNvPr id="7" name="Slide Number Placeholder 6">
            <a:extLst>
              <a:ext uri="{FF2B5EF4-FFF2-40B4-BE49-F238E27FC236}">
                <a16:creationId xmlns:a16="http://schemas.microsoft.com/office/drawing/2014/main" id="{F35A6DA7-58E1-168A-4EDD-489BC2255EB2}"/>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12903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AC37-6212-189F-120E-B07EB6F3E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A6C3F0-243C-7978-F92A-6E6B00D0F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1ACB90-1DE4-0C22-11EE-3BCCE9C47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39765-76DB-5117-4707-6C57F1263328}"/>
              </a:ext>
            </a:extLst>
          </p:cNvPr>
          <p:cNvSpPr>
            <a:spLocks noGrp="1"/>
          </p:cNvSpPr>
          <p:nvPr>
            <p:ph type="dt" sz="half" idx="10"/>
          </p:nvPr>
        </p:nvSpPr>
        <p:spPr/>
        <p:txBody>
          <a:bodyPr/>
          <a:lstStyle/>
          <a:p>
            <a:fld id="{2DFE45AA-D21E-4E98-A7AF-DB721E38E0A8}" type="datetime1">
              <a:rPr lang="en-IN" smtClean="0"/>
              <a:t>26-05-2023</a:t>
            </a:fld>
            <a:endParaRPr lang="en-IN"/>
          </a:p>
        </p:txBody>
      </p:sp>
      <p:sp>
        <p:nvSpPr>
          <p:cNvPr id="6" name="Footer Placeholder 5">
            <a:extLst>
              <a:ext uri="{FF2B5EF4-FFF2-40B4-BE49-F238E27FC236}">
                <a16:creationId xmlns:a16="http://schemas.microsoft.com/office/drawing/2014/main" id="{34C7FA8A-ED96-AFFE-6FAC-159C87941BD2}"/>
              </a:ext>
            </a:extLst>
          </p:cNvPr>
          <p:cNvSpPr>
            <a:spLocks noGrp="1"/>
          </p:cNvSpPr>
          <p:nvPr>
            <p:ph type="ftr" sz="quarter" idx="11"/>
          </p:nvPr>
        </p:nvSpPr>
        <p:spPr/>
        <p:txBody>
          <a:bodyPr/>
          <a:lstStyle/>
          <a:p>
            <a:r>
              <a:rPr lang="en-IN"/>
              <a:t>Title of the presentation</a:t>
            </a:r>
          </a:p>
        </p:txBody>
      </p:sp>
      <p:sp>
        <p:nvSpPr>
          <p:cNvPr id="7" name="Slide Number Placeholder 6">
            <a:extLst>
              <a:ext uri="{FF2B5EF4-FFF2-40B4-BE49-F238E27FC236}">
                <a16:creationId xmlns:a16="http://schemas.microsoft.com/office/drawing/2014/main" id="{27FAC64A-2C84-6410-7169-C45614884364}"/>
              </a:ext>
            </a:extLst>
          </p:cNvPr>
          <p:cNvSpPr>
            <a:spLocks noGrp="1"/>
          </p:cNvSpPr>
          <p:nvPr>
            <p:ph type="sldNum" sz="quarter" idx="12"/>
          </p:nvPr>
        </p:nvSpPr>
        <p:spPr/>
        <p:txBody>
          <a:bodyPr/>
          <a:lstStyle/>
          <a:p>
            <a:fld id="{FABDB73B-4066-4970-8A7E-8B47B1D37805}" type="slidenum">
              <a:rPr lang="en-IN" smtClean="0"/>
              <a:t>‹#›</a:t>
            </a:fld>
            <a:endParaRPr lang="en-IN"/>
          </a:p>
        </p:txBody>
      </p:sp>
    </p:spTree>
    <p:extLst>
      <p:ext uri="{BB962C8B-B14F-4D97-AF65-F5344CB8AC3E}">
        <p14:creationId xmlns:p14="http://schemas.microsoft.com/office/powerpoint/2010/main" val="76733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24202-16FC-C5B1-FA93-224EA98F1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53F62-60A2-8150-8EA6-C651B28FA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F54F4-0A91-05FD-BC29-E437D96AB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5AF4C-F73D-4BB0-90A7-B840B7F6F53E}" type="datetime1">
              <a:rPr lang="en-IN" smtClean="0"/>
              <a:t>26-05-2023</a:t>
            </a:fld>
            <a:endParaRPr lang="en-IN"/>
          </a:p>
        </p:txBody>
      </p:sp>
      <p:sp>
        <p:nvSpPr>
          <p:cNvPr id="5" name="Footer Placeholder 4">
            <a:extLst>
              <a:ext uri="{FF2B5EF4-FFF2-40B4-BE49-F238E27FC236}">
                <a16:creationId xmlns:a16="http://schemas.microsoft.com/office/drawing/2014/main" id="{FF8FE467-1DB2-82A7-3D22-FCF19B15E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presentation</a:t>
            </a:r>
          </a:p>
        </p:txBody>
      </p:sp>
      <p:sp>
        <p:nvSpPr>
          <p:cNvPr id="6" name="Slide Number Placeholder 5">
            <a:extLst>
              <a:ext uri="{FF2B5EF4-FFF2-40B4-BE49-F238E27FC236}">
                <a16:creationId xmlns:a16="http://schemas.microsoft.com/office/drawing/2014/main" id="{015D827A-ADEA-99AD-52EB-0536B8035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DB73B-4066-4970-8A7E-8B47B1D37805}" type="slidenum">
              <a:rPr lang="en-IN" smtClean="0"/>
              <a:t>‹#›</a:t>
            </a:fld>
            <a:endParaRPr lang="en-IN"/>
          </a:p>
        </p:txBody>
      </p:sp>
    </p:spTree>
    <p:extLst>
      <p:ext uri="{BB962C8B-B14F-4D97-AF65-F5344CB8AC3E}">
        <p14:creationId xmlns:p14="http://schemas.microsoft.com/office/powerpoint/2010/main" val="69095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kaggle.com/datasets/netflix-inc/netflix-prize-dat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14D8-60AC-F2A8-7031-A75A2EE660AA}"/>
              </a:ext>
            </a:extLst>
          </p:cNvPr>
          <p:cNvSpPr>
            <a:spLocks noGrp="1"/>
          </p:cNvSpPr>
          <p:nvPr>
            <p:ph type="ctrTitle"/>
          </p:nvPr>
        </p:nvSpPr>
        <p:spPr>
          <a:xfrm>
            <a:off x="640080" y="1750470"/>
            <a:ext cx="11212829" cy="1030288"/>
          </a:xfrm>
        </p:spPr>
        <p:txBody>
          <a:bodyPr>
            <a:normAutofit fontScale="90000"/>
          </a:bodyPr>
          <a:lstStyle/>
          <a:p>
            <a:r>
              <a:rPr lang="en-IN" b="1">
                <a:latin typeface="Times New Roman" panose="02020603050405020304" pitchFamily="18" charset="0"/>
                <a:cs typeface="Times New Roman" panose="02020603050405020304" pitchFamily="18" charset="0"/>
              </a:rPr>
              <a:t>Resolving Sparsity in Recommendation Systems using SGD</a:t>
            </a:r>
          </a:p>
        </p:txBody>
      </p:sp>
      <p:sp>
        <p:nvSpPr>
          <p:cNvPr id="3" name="Subtitle 2">
            <a:extLst>
              <a:ext uri="{FF2B5EF4-FFF2-40B4-BE49-F238E27FC236}">
                <a16:creationId xmlns:a16="http://schemas.microsoft.com/office/drawing/2014/main" id="{AC200B63-4A12-3CDC-FB44-6D24CA90E8F6}"/>
              </a:ext>
            </a:extLst>
          </p:cNvPr>
          <p:cNvSpPr>
            <a:spLocks noGrp="1"/>
          </p:cNvSpPr>
          <p:nvPr>
            <p:ph type="subTitle" idx="1"/>
          </p:nvPr>
        </p:nvSpPr>
        <p:spPr>
          <a:xfrm>
            <a:off x="348632" y="3752509"/>
            <a:ext cx="4899949" cy="1030288"/>
          </a:xfrm>
        </p:spPr>
        <p:txBody>
          <a:bodyPr/>
          <a:lstStyle/>
          <a:p>
            <a:r>
              <a:rPr lang="en-IN" dirty="0">
                <a:latin typeface="Times New Roman" panose="02020603050405020304" pitchFamily="18" charset="0"/>
                <a:cs typeface="Times New Roman" panose="02020603050405020304" pitchFamily="18" charset="0"/>
              </a:rPr>
              <a:t>191FA04547: – V </a:t>
            </a:r>
            <a:r>
              <a:rPr lang="en-IN" dirty="0" err="1">
                <a:latin typeface="Times New Roman" panose="02020603050405020304" pitchFamily="18" charset="0"/>
                <a:cs typeface="Times New Roman" panose="02020603050405020304" pitchFamily="18" charset="0"/>
              </a:rPr>
              <a:t>Sasidhar</a:t>
            </a:r>
            <a:r>
              <a:rPr lang="en-IN" dirty="0">
                <a:latin typeface="Times New Roman" panose="02020603050405020304" pitchFamily="18" charset="0"/>
                <a:cs typeface="Times New Roman" panose="02020603050405020304" pitchFamily="18" charset="0"/>
              </a:rPr>
              <a:t> Reddy</a:t>
            </a:r>
          </a:p>
          <a:p>
            <a:r>
              <a:rPr lang="en-IN" dirty="0">
                <a:latin typeface="Times New Roman" panose="02020603050405020304" pitchFamily="18" charset="0"/>
                <a:cs typeface="Times New Roman" panose="02020603050405020304" pitchFamily="18" charset="0"/>
              </a:rPr>
              <a:t> 191FA04551: – V Vishnu Vinayak</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BA7A6E60-0B61-7D06-C7FF-8EC1F6C82195}"/>
              </a:ext>
            </a:extLst>
          </p:cNvPr>
          <p:cNvSpPr txBox="1">
            <a:spLocks/>
          </p:cNvSpPr>
          <p:nvPr/>
        </p:nvSpPr>
        <p:spPr>
          <a:xfrm>
            <a:off x="6943421" y="3752509"/>
            <a:ext cx="5302102" cy="10302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latin typeface="Times New Roman" panose="02020603050405020304" pitchFamily="18" charset="0"/>
                <a:cs typeface="Times New Roman" panose="02020603050405020304" pitchFamily="18" charset="0"/>
              </a:rPr>
              <a:t>Name of the Guide : Ch Pushya </a:t>
            </a:r>
          </a:p>
          <a:p>
            <a:pPr algn="l"/>
            <a:r>
              <a:rPr lang="en-IN" b="1" dirty="0">
                <a:latin typeface="Times New Roman" panose="02020603050405020304" pitchFamily="18" charset="0"/>
                <a:cs typeface="Times New Roman" panose="02020603050405020304" pitchFamily="18" charset="0"/>
              </a:rPr>
              <a:t>Designation: Assistant Professor</a:t>
            </a:r>
          </a:p>
        </p:txBody>
      </p:sp>
      <p:sp>
        <p:nvSpPr>
          <p:cNvPr id="7" name="Date Placeholder 6">
            <a:extLst>
              <a:ext uri="{FF2B5EF4-FFF2-40B4-BE49-F238E27FC236}">
                <a16:creationId xmlns:a16="http://schemas.microsoft.com/office/drawing/2014/main" id="{D4806C5F-6405-9D38-719C-7831BE1EAC64}"/>
              </a:ext>
            </a:extLst>
          </p:cNvPr>
          <p:cNvSpPr>
            <a:spLocks noGrp="1"/>
          </p:cNvSpPr>
          <p:nvPr>
            <p:ph type="dt" sz="half" idx="10"/>
          </p:nvPr>
        </p:nvSpPr>
        <p:spPr/>
        <p:txBody>
          <a:bodyPr/>
          <a:lstStyle/>
          <a:p>
            <a:fld id="{25A6A696-EBF4-487B-8699-D31FA6C7070A}" type="datetime1">
              <a:rPr lang="en-IN" b="1" smtClean="0">
                <a:latin typeface="Times New Roman" panose="02020603050405020304" pitchFamily="18" charset="0"/>
                <a:cs typeface="Times New Roman" panose="02020603050405020304" pitchFamily="18" charset="0"/>
              </a:rPr>
              <a:t>26-05-2023</a:t>
            </a:fld>
            <a:endParaRPr lang="en-IN" b="1">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ABD9E662-EED0-33E2-71D0-967F6A154506}"/>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p>
        </p:txBody>
      </p:sp>
      <p:sp>
        <p:nvSpPr>
          <p:cNvPr id="9" name="Slide Number Placeholder 8">
            <a:extLst>
              <a:ext uri="{FF2B5EF4-FFF2-40B4-BE49-F238E27FC236}">
                <a16:creationId xmlns:a16="http://schemas.microsoft.com/office/drawing/2014/main" id="{04AADBA8-3434-7440-87FA-D56969821C61}"/>
              </a:ext>
            </a:extLst>
          </p:cNvPr>
          <p:cNvSpPr>
            <a:spLocks noGrp="1"/>
          </p:cNvSpPr>
          <p:nvPr>
            <p:ph type="sldNum" sz="quarter" idx="12"/>
          </p:nvPr>
        </p:nvSpPr>
        <p:spPr/>
        <p:txBody>
          <a:bodyPr/>
          <a:lstStyle/>
          <a:p>
            <a:fld id="{FABDB73B-4066-4970-8A7E-8B47B1D37805}" type="slidenum">
              <a:rPr lang="en-IN" smtClean="0"/>
              <a:t>1</a:t>
            </a:fld>
            <a:endParaRPr lang="en-IN"/>
          </a:p>
        </p:txBody>
      </p:sp>
    </p:spTree>
    <p:extLst>
      <p:ext uri="{BB962C8B-B14F-4D97-AF65-F5344CB8AC3E}">
        <p14:creationId xmlns:p14="http://schemas.microsoft.com/office/powerpoint/2010/main" val="330303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6248-C5A1-7D0A-D129-27CB16861C54}"/>
              </a:ext>
            </a:extLst>
          </p:cNvPr>
          <p:cNvSpPr>
            <a:spLocks noGrp="1"/>
          </p:cNvSpPr>
          <p:nvPr>
            <p:ph type="title"/>
          </p:nvPr>
        </p:nvSpPr>
        <p:spPr/>
        <p:txBody>
          <a:bodyPr/>
          <a:lstStyle/>
          <a:p>
            <a:r>
              <a:rPr lang="en-IN" dirty="0"/>
              <a:t>Matrix Factorization</a:t>
            </a:r>
          </a:p>
        </p:txBody>
      </p:sp>
      <p:pic>
        <p:nvPicPr>
          <p:cNvPr id="8" name="Content Placeholder 7" descr="A picture containing text, diagram, number, font&#10;&#10;Description automatically generated">
            <a:extLst>
              <a:ext uri="{FF2B5EF4-FFF2-40B4-BE49-F238E27FC236}">
                <a16:creationId xmlns:a16="http://schemas.microsoft.com/office/drawing/2014/main" id="{29532378-E16C-6B14-D515-84B067CC4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1344"/>
            <a:ext cx="10515600" cy="4279899"/>
          </a:xfrm>
        </p:spPr>
      </p:pic>
      <p:sp>
        <p:nvSpPr>
          <p:cNvPr id="4" name="Date Placeholder 3">
            <a:extLst>
              <a:ext uri="{FF2B5EF4-FFF2-40B4-BE49-F238E27FC236}">
                <a16:creationId xmlns:a16="http://schemas.microsoft.com/office/drawing/2014/main" id="{BB867962-AB84-4A0A-A0CA-87C69B4F62A7}"/>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326F8E89-F220-C78F-7F9E-01459E031C6F}"/>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C9E8A2D7-75BB-D8BD-1468-F1E4F94004A3}"/>
              </a:ext>
            </a:extLst>
          </p:cNvPr>
          <p:cNvSpPr>
            <a:spLocks noGrp="1"/>
          </p:cNvSpPr>
          <p:nvPr>
            <p:ph type="sldNum" sz="quarter" idx="12"/>
          </p:nvPr>
        </p:nvSpPr>
        <p:spPr/>
        <p:txBody>
          <a:bodyPr/>
          <a:lstStyle/>
          <a:p>
            <a:fld id="{FABDB73B-4066-4970-8A7E-8B47B1D37805}" type="slidenum">
              <a:rPr lang="en-IN" smtClean="0"/>
              <a:pPr/>
              <a:t>10</a:t>
            </a:fld>
            <a:endParaRPr lang="en-IN"/>
          </a:p>
        </p:txBody>
      </p:sp>
    </p:spTree>
    <p:extLst>
      <p:ext uri="{BB962C8B-B14F-4D97-AF65-F5344CB8AC3E}">
        <p14:creationId xmlns:p14="http://schemas.microsoft.com/office/powerpoint/2010/main" val="119098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E9F1-6D38-0FB4-2146-F708186F0364}"/>
              </a:ext>
            </a:extLst>
          </p:cNvPr>
          <p:cNvSpPr>
            <a:spLocks noGrp="1"/>
          </p:cNvSpPr>
          <p:nvPr>
            <p:ph type="title"/>
          </p:nvPr>
        </p:nvSpPr>
        <p:spPr/>
        <p:txBody>
          <a:bodyPr/>
          <a:lstStyle/>
          <a:p>
            <a:r>
              <a:rPr lang="en-IN" dirty="0"/>
              <a:t>Architecture</a:t>
            </a:r>
          </a:p>
        </p:txBody>
      </p:sp>
      <p:sp>
        <p:nvSpPr>
          <p:cNvPr id="4" name="Date Placeholder 3">
            <a:extLst>
              <a:ext uri="{FF2B5EF4-FFF2-40B4-BE49-F238E27FC236}">
                <a16:creationId xmlns:a16="http://schemas.microsoft.com/office/drawing/2014/main" id="{DF86F117-FB53-A969-C3A0-23B8C13ECAEF}"/>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6EA51783-494C-9DE5-663D-A7FD6F2A66F9}"/>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DC749E88-11D9-FCF2-346D-037CD99BC0DA}"/>
              </a:ext>
            </a:extLst>
          </p:cNvPr>
          <p:cNvSpPr>
            <a:spLocks noGrp="1"/>
          </p:cNvSpPr>
          <p:nvPr>
            <p:ph type="sldNum" sz="quarter" idx="12"/>
          </p:nvPr>
        </p:nvSpPr>
        <p:spPr/>
        <p:txBody>
          <a:bodyPr/>
          <a:lstStyle/>
          <a:p>
            <a:fld id="{FABDB73B-4066-4970-8A7E-8B47B1D37805}" type="slidenum">
              <a:rPr lang="en-IN" smtClean="0"/>
              <a:pPr/>
              <a:t>11</a:t>
            </a:fld>
            <a:endParaRPr lang="en-IN"/>
          </a:p>
        </p:txBody>
      </p:sp>
      <p:pic>
        <p:nvPicPr>
          <p:cNvPr id="10" name="Content Placeholder 9" descr="A picture containing text, screenshot, font&#10;&#10;Description automatically generated">
            <a:extLst>
              <a:ext uri="{FF2B5EF4-FFF2-40B4-BE49-F238E27FC236}">
                <a16:creationId xmlns:a16="http://schemas.microsoft.com/office/drawing/2014/main" id="{7361EA36-E8BE-8005-3E63-5B204DBBF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087" y="3158331"/>
            <a:ext cx="9267825" cy="1685925"/>
          </a:xfrm>
        </p:spPr>
      </p:pic>
    </p:spTree>
    <p:extLst>
      <p:ext uri="{BB962C8B-B14F-4D97-AF65-F5344CB8AC3E}">
        <p14:creationId xmlns:p14="http://schemas.microsoft.com/office/powerpoint/2010/main" val="170560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C8B163-4190-18A0-6313-9E5CE1D6EE64}"/>
              </a:ext>
            </a:extLst>
          </p:cNvPr>
          <p:cNvSpPr>
            <a:spLocks noGrp="1"/>
          </p:cNvSpPr>
          <p:nvPr>
            <p:ph type="title"/>
          </p:nvPr>
        </p:nvSpPr>
        <p:spPr>
          <a:xfrm>
            <a:off x="630936" y="457200"/>
            <a:ext cx="4343400" cy="1929384"/>
          </a:xfrm>
        </p:spPr>
        <p:txBody>
          <a:bodyPr anchor="ctr">
            <a:normAutofit/>
          </a:bodyPr>
          <a:lstStyle/>
          <a:p>
            <a:r>
              <a:rPr lang="en-IN" sz="4800"/>
              <a:t>Data Set</a:t>
            </a:r>
          </a:p>
        </p:txBody>
      </p:sp>
      <p:sp>
        <p:nvSpPr>
          <p:cNvPr id="2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59C0B-DBDB-9796-8447-CB7CCD102678}"/>
              </a:ext>
            </a:extLst>
          </p:cNvPr>
          <p:cNvSpPr>
            <a:spLocks noGrp="1"/>
          </p:cNvSpPr>
          <p:nvPr>
            <p:ph idx="1"/>
          </p:nvPr>
        </p:nvSpPr>
        <p:spPr>
          <a:xfrm>
            <a:off x="5541263" y="457200"/>
            <a:ext cx="6007608" cy="1929384"/>
          </a:xfrm>
        </p:spPr>
        <p:txBody>
          <a:bodyPr anchor="ctr">
            <a:normAutofit/>
          </a:bodyPr>
          <a:lstStyle/>
          <a:p>
            <a:pPr marL="0" indent="0" algn="just">
              <a:buNone/>
            </a:pPr>
            <a:r>
              <a:rPr lang="en-IN" sz="2200" dirty="0">
                <a:effectLst/>
                <a:latin typeface="Times New Roman" panose="02020603050405020304" pitchFamily="18" charset="0"/>
                <a:ea typeface="Times New Roman" panose="02020603050405020304" pitchFamily="18" charset="0"/>
              </a:rPr>
              <a:t>Netflix shared a subset of the Netflix Prize dataset on the Kaggle platform for participants to download and use for training and validation purposes. This allowed participants to develop their recommendation algorithms using the provided dataset.[6]</a:t>
            </a:r>
            <a:endParaRPr lang="en-IN" sz="2200" dirty="0"/>
          </a:p>
        </p:txBody>
      </p:sp>
      <p:pic>
        <p:nvPicPr>
          <p:cNvPr id="16" name="Picture 15">
            <a:extLst>
              <a:ext uri="{FF2B5EF4-FFF2-40B4-BE49-F238E27FC236}">
                <a16:creationId xmlns:a16="http://schemas.microsoft.com/office/drawing/2014/main" id="{1D470161-53BB-FFF5-4A55-FFBB60BCEE6D}"/>
              </a:ext>
            </a:extLst>
          </p:cNvPr>
          <p:cNvPicPr>
            <a:picLocks noChangeAspect="1"/>
          </p:cNvPicPr>
          <p:nvPr/>
        </p:nvPicPr>
        <p:blipFill rotWithShape="1">
          <a:blip r:embed="rId2"/>
          <a:srcRect r="67824"/>
          <a:stretch/>
        </p:blipFill>
        <p:spPr>
          <a:xfrm>
            <a:off x="2264236" y="2569464"/>
            <a:ext cx="2975275" cy="3678936"/>
          </a:xfrm>
          <a:prstGeom prst="rect">
            <a:avLst/>
          </a:prstGeom>
        </p:spPr>
      </p:pic>
      <p:sp>
        <p:nvSpPr>
          <p:cNvPr id="4" name="Date Placeholder 3">
            <a:extLst>
              <a:ext uri="{FF2B5EF4-FFF2-40B4-BE49-F238E27FC236}">
                <a16:creationId xmlns:a16="http://schemas.microsoft.com/office/drawing/2014/main" id="{4D66C5A8-D4D7-40B1-62D5-F9DB9DE60B9A}"/>
              </a:ext>
            </a:extLst>
          </p:cNvPr>
          <p:cNvSpPr>
            <a:spLocks noGrp="1"/>
          </p:cNvSpPr>
          <p:nvPr>
            <p:ph type="dt" sz="half" idx="10"/>
          </p:nvPr>
        </p:nvSpPr>
        <p:spPr>
          <a:xfrm>
            <a:off x="838200" y="6356350"/>
            <a:ext cx="2743200" cy="365125"/>
          </a:xfrm>
        </p:spPr>
        <p:txBody>
          <a:bodyPr>
            <a:normAutofit/>
          </a:bodyPr>
          <a:lstStyle/>
          <a:p>
            <a:pPr>
              <a:spcAft>
                <a:spcPts val="600"/>
              </a:spcAft>
            </a:pPr>
            <a:fld id="{38AF7E24-F0C7-4A9E-8133-5B356427744C}" type="datetime1">
              <a:rPr lang="en-IN" smtClean="0"/>
              <a:pPr>
                <a:spcAft>
                  <a:spcPts val="600"/>
                </a:spcAft>
              </a:pPr>
              <a:t>26-05-2023</a:t>
            </a:fld>
            <a:endParaRPr lang="en-IN"/>
          </a:p>
        </p:txBody>
      </p:sp>
      <p:sp>
        <p:nvSpPr>
          <p:cNvPr id="5" name="Footer Placeholder 4">
            <a:extLst>
              <a:ext uri="{FF2B5EF4-FFF2-40B4-BE49-F238E27FC236}">
                <a16:creationId xmlns:a16="http://schemas.microsoft.com/office/drawing/2014/main" id="{C40D7042-364B-21CC-4764-88407277BB46}"/>
              </a:ext>
            </a:extLst>
          </p:cNvPr>
          <p:cNvSpPr>
            <a:spLocks noGrp="1"/>
          </p:cNvSpPr>
          <p:nvPr>
            <p:ph type="ftr" sz="quarter" idx="11"/>
          </p:nvPr>
        </p:nvSpPr>
        <p:spPr>
          <a:xfrm>
            <a:off x="4038600" y="6356350"/>
            <a:ext cx="4114800" cy="365125"/>
          </a:xfrm>
        </p:spPr>
        <p:txBody>
          <a:bodyPr>
            <a:normAutofit/>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4322044E-9311-044D-0583-9041CD53BB24}"/>
              </a:ext>
            </a:extLst>
          </p:cNvPr>
          <p:cNvSpPr>
            <a:spLocks noGrp="1"/>
          </p:cNvSpPr>
          <p:nvPr>
            <p:ph type="sldNum" sz="quarter" idx="12"/>
          </p:nvPr>
        </p:nvSpPr>
        <p:spPr>
          <a:xfrm>
            <a:off x="8610600" y="6356350"/>
            <a:ext cx="2743200" cy="365125"/>
          </a:xfrm>
        </p:spPr>
        <p:txBody>
          <a:bodyPr>
            <a:normAutofit/>
          </a:bodyPr>
          <a:lstStyle/>
          <a:p>
            <a:pPr>
              <a:spcAft>
                <a:spcPts val="600"/>
              </a:spcAft>
            </a:pPr>
            <a:fld id="{FABDB73B-4066-4970-8A7E-8B47B1D37805}" type="slidenum">
              <a:rPr lang="en-IN" smtClean="0"/>
              <a:pPr>
                <a:spcAft>
                  <a:spcPts val="600"/>
                </a:spcAft>
              </a:pPr>
              <a:t>12</a:t>
            </a:fld>
            <a:endParaRPr lang="en-IN"/>
          </a:p>
        </p:txBody>
      </p:sp>
      <p:graphicFrame>
        <p:nvGraphicFramePr>
          <p:cNvPr id="17" name="Table 16">
            <a:extLst>
              <a:ext uri="{FF2B5EF4-FFF2-40B4-BE49-F238E27FC236}">
                <a16:creationId xmlns:a16="http://schemas.microsoft.com/office/drawing/2014/main" id="{26D404DB-5CFF-CF70-D094-3D35D284E42E}"/>
              </a:ext>
            </a:extLst>
          </p:cNvPr>
          <p:cNvGraphicFramePr>
            <a:graphicFrameLocks noGrp="1"/>
          </p:cNvGraphicFramePr>
          <p:nvPr>
            <p:extLst>
              <p:ext uri="{D42A27DB-BD31-4B8C-83A1-F6EECF244321}">
                <p14:modId xmlns:p14="http://schemas.microsoft.com/office/powerpoint/2010/main" val="339781839"/>
              </p:ext>
            </p:extLst>
          </p:nvPr>
        </p:nvGraphicFramePr>
        <p:xfrm>
          <a:off x="6589538" y="2569464"/>
          <a:ext cx="4798032" cy="3678942"/>
        </p:xfrm>
        <a:graphic>
          <a:graphicData uri="http://schemas.openxmlformats.org/drawingml/2006/table">
            <a:tbl>
              <a:tblPr>
                <a:tableStyleId>{5C22544A-7EE6-4342-B048-85BDC9FD1C3A}</a:tableStyleId>
              </a:tblPr>
              <a:tblGrid>
                <a:gridCol w="626987">
                  <a:extLst>
                    <a:ext uri="{9D8B030D-6E8A-4147-A177-3AD203B41FA5}">
                      <a16:colId xmlns:a16="http://schemas.microsoft.com/office/drawing/2014/main" val="1842436167"/>
                    </a:ext>
                  </a:extLst>
                </a:gridCol>
                <a:gridCol w="973601">
                  <a:extLst>
                    <a:ext uri="{9D8B030D-6E8A-4147-A177-3AD203B41FA5}">
                      <a16:colId xmlns:a16="http://schemas.microsoft.com/office/drawing/2014/main" val="488096358"/>
                    </a:ext>
                  </a:extLst>
                </a:gridCol>
                <a:gridCol w="1611881">
                  <a:extLst>
                    <a:ext uri="{9D8B030D-6E8A-4147-A177-3AD203B41FA5}">
                      <a16:colId xmlns:a16="http://schemas.microsoft.com/office/drawing/2014/main" val="895055159"/>
                    </a:ext>
                  </a:extLst>
                </a:gridCol>
                <a:gridCol w="607885">
                  <a:extLst>
                    <a:ext uri="{9D8B030D-6E8A-4147-A177-3AD203B41FA5}">
                      <a16:colId xmlns:a16="http://schemas.microsoft.com/office/drawing/2014/main" val="20102996"/>
                    </a:ext>
                  </a:extLst>
                </a:gridCol>
                <a:gridCol w="326437">
                  <a:extLst>
                    <a:ext uri="{9D8B030D-6E8A-4147-A177-3AD203B41FA5}">
                      <a16:colId xmlns:a16="http://schemas.microsoft.com/office/drawing/2014/main" val="1087780330"/>
                    </a:ext>
                  </a:extLst>
                </a:gridCol>
                <a:gridCol w="651241">
                  <a:extLst>
                    <a:ext uri="{9D8B030D-6E8A-4147-A177-3AD203B41FA5}">
                      <a16:colId xmlns:a16="http://schemas.microsoft.com/office/drawing/2014/main" val="39133442"/>
                    </a:ext>
                  </a:extLst>
                </a:gridCol>
              </a:tblGrid>
              <a:tr h="317623">
                <a:tc>
                  <a:txBody>
                    <a:bodyPr/>
                    <a:lstStyle/>
                    <a:p>
                      <a:pPr algn="r" fontAlgn="b"/>
                      <a:r>
                        <a:rPr lang="en-IN" sz="1600" b="0" u="none" strike="noStrike">
                          <a:solidFill>
                            <a:srgbClr val="000000"/>
                          </a:solidFill>
                          <a:effectLst/>
                        </a:rPr>
                        <a:t>1</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2003</a:t>
                      </a:r>
                      <a:endParaRPr lang="en-IN" sz="1600" b="0" i="0" u="none" strike="noStrike">
                        <a:solidFill>
                          <a:srgbClr val="000000"/>
                        </a:solidFill>
                        <a:effectLst/>
                        <a:latin typeface="Calibri" panose="020F0502020204030204" pitchFamily="34" charset="0"/>
                      </a:endParaRPr>
                    </a:p>
                  </a:txBody>
                  <a:tcPr marL="11425" marR="11425" marT="11425" marB="0" anchor="b"/>
                </a:tc>
                <a:tc gridSpan="2">
                  <a:txBody>
                    <a:bodyPr/>
                    <a:lstStyle/>
                    <a:p>
                      <a:pPr algn="l" fontAlgn="b"/>
                      <a:r>
                        <a:rPr lang="en-IN" sz="1600" b="0" u="none" strike="noStrike">
                          <a:solidFill>
                            <a:srgbClr val="000000"/>
                          </a:solidFill>
                          <a:effectLst/>
                        </a:rPr>
                        <a:t>Dinosaur Planet</a:t>
                      </a:r>
                      <a:endParaRPr lang="en-IN" sz="1600" b="0" i="0" u="none" strike="noStrike">
                        <a:solidFill>
                          <a:srgbClr val="000000"/>
                        </a:solidFill>
                        <a:effectLst/>
                        <a:latin typeface="Calibri" panose="020F0502020204030204" pitchFamily="34" charset="0"/>
                      </a:endParaRPr>
                    </a:p>
                  </a:txBody>
                  <a:tcPr marL="11425" marR="11425" marT="1142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1116543232"/>
                  </a:ext>
                </a:extLst>
              </a:tr>
              <a:tr h="317623">
                <a:tc>
                  <a:txBody>
                    <a:bodyPr/>
                    <a:lstStyle/>
                    <a:p>
                      <a:pPr algn="r" fontAlgn="b"/>
                      <a:r>
                        <a:rPr lang="en-IN" sz="1600" b="0" u="none" strike="noStrike">
                          <a:solidFill>
                            <a:srgbClr val="000000"/>
                          </a:solidFill>
                          <a:effectLst/>
                        </a:rPr>
                        <a:t>2</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2004</a:t>
                      </a:r>
                      <a:endParaRPr lang="en-IN" sz="1600" b="0" i="0" u="none" strike="noStrike">
                        <a:solidFill>
                          <a:srgbClr val="000000"/>
                        </a:solidFill>
                        <a:effectLst/>
                        <a:latin typeface="Calibri" panose="020F0502020204030204" pitchFamily="34" charset="0"/>
                      </a:endParaRPr>
                    </a:p>
                  </a:txBody>
                  <a:tcPr marL="11425" marR="11425" marT="11425" marB="0" anchor="b"/>
                </a:tc>
                <a:tc gridSpan="3">
                  <a:txBody>
                    <a:bodyPr/>
                    <a:lstStyle/>
                    <a:p>
                      <a:pPr algn="l" fontAlgn="b"/>
                      <a:r>
                        <a:rPr lang="en-US" sz="1600" b="0" u="none" strike="noStrike">
                          <a:solidFill>
                            <a:srgbClr val="000000"/>
                          </a:solidFill>
                          <a:effectLst/>
                        </a:rPr>
                        <a:t>Isle of Man TT 2004 Review</a:t>
                      </a:r>
                      <a:endParaRPr lang="en-US" sz="1600" b="0" i="0" u="none" strike="noStrike">
                        <a:solidFill>
                          <a:srgbClr val="000000"/>
                        </a:solidFill>
                        <a:effectLst/>
                        <a:latin typeface="Calibri" panose="020F0502020204030204" pitchFamily="34" charset="0"/>
                      </a:endParaRPr>
                    </a:p>
                  </a:txBody>
                  <a:tcPr marL="11425" marR="11425" marT="11425"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3989833712"/>
                  </a:ext>
                </a:extLst>
              </a:tr>
              <a:tr h="317623">
                <a:tc>
                  <a:txBody>
                    <a:bodyPr/>
                    <a:lstStyle/>
                    <a:p>
                      <a:pPr algn="r" fontAlgn="b"/>
                      <a:r>
                        <a:rPr lang="en-IN" sz="1600" b="0" u="none" strike="noStrike">
                          <a:solidFill>
                            <a:srgbClr val="000000"/>
                          </a:solidFill>
                          <a:effectLst/>
                        </a:rPr>
                        <a:t>3</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1997</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r>
                        <a:rPr lang="en-IN" sz="1600" b="0" u="none" strike="noStrike">
                          <a:solidFill>
                            <a:srgbClr val="000000"/>
                          </a:solidFill>
                          <a:effectLst/>
                        </a:rPr>
                        <a:t>Character</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227469301"/>
                  </a:ext>
                </a:extLst>
              </a:tr>
              <a:tr h="568979">
                <a:tc>
                  <a:txBody>
                    <a:bodyPr/>
                    <a:lstStyle/>
                    <a:p>
                      <a:pPr algn="r" fontAlgn="b"/>
                      <a:r>
                        <a:rPr lang="en-IN" sz="1600" b="0" u="none" strike="noStrike">
                          <a:solidFill>
                            <a:srgbClr val="000000"/>
                          </a:solidFill>
                          <a:effectLst/>
                        </a:rPr>
                        <a:t>4</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1994</a:t>
                      </a:r>
                      <a:endParaRPr lang="en-IN" sz="1600" b="0" i="0" u="none" strike="noStrike">
                        <a:solidFill>
                          <a:srgbClr val="000000"/>
                        </a:solidFill>
                        <a:effectLst/>
                        <a:latin typeface="Calibri" panose="020F0502020204030204" pitchFamily="34" charset="0"/>
                      </a:endParaRPr>
                    </a:p>
                  </a:txBody>
                  <a:tcPr marL="11425" marR="11425" marT="11425" marB="0" anchor="b"/>
                </a:tc>
                <a:tc gridSpan="3">
                  <a:txBody>
                    <a:bodyPr/>
                    <a:lstStyle/>
                    <a:p>
                      <a:pPr algn="l" fontAlgn="b"/>
                      <a:r>
                        <a:rPr lang="en-US" sz="1600" b="0" u="none" strike="noStrike">
                          <a:solidFill>
                            <a:srgbClr val="000000"/>
                          </a:solidFill>
                          <a:effectLst/>
                        </a:rPr>
                        <a:t>Paula Abdul's Get Up &amp; Dance</a:t>
                      </a:r>
                      <a:endParaRPr lang="en-US" sz="1600" b="0" i="0" u="none" strike="noStrike">
                        <a:solidFill>
                          <a:srgbClr val="000000"/>
                        </a:solidFill>
                        <a:effectLst/>
                        <a:latin typeface="Calibri" panose="020F0502020204030204" pitchFamily="34" charset="0"/>
                      </a:endParaRPr>
                    </a:p>
                  </a:txBody>
                  <a:tcPr marL="11425" marR="11425" marT="11425"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3317190123"/>
                  </a:ext>
                </a:extLst>
              </a:tr>
              <a:tr h="317623">
                <a:tc>
                  <a:txBody>
                    <a:bodyPr/>
                    <a:lstStyle/>
                    <a:p>
                      <a:pPr algn="r" fontAlgn="b"/>
                      <a:r>
                        <a:rPr lang="en-IN" sz="1600" b="0" u="none" strike="noStrike">
                          <a:solidFill>
                            <a:srgbClr val="000000"/>
                          </a:solidFill>
                          <a:effectLst/>
                        </a:rPr>
                        <a:t>5</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2004</a:t>
                      </a:r>
                      <a:endParaRPr lang="en-IN" sz="1600" b="0" i="0" u="none" strike="noStrike">
                        <a:solidFill>
                          <a:srgbClr val="000000"/>
                        </a:solidFill>
                        <a:effectLst/>
                        <a:latin typeface="Calibri" panose="020F0502020204030204" pitchFamily="34" charset="0"/>
                      </a:endParaRPr>
                    </a:p>
                  </a:txBody>
                  <a:tcPr marL="11425" marR="11425" marT="11425" marB="0" anchor="b"/>
                </a:tc>
                <a:tc gridSpan="3">
                  <a:txBody>
                    <a:bodyPr/>
                    <a:lstStyle/>
                    <a:p>
                      <a:pPr algn="l" fontAlgn="b"/>
                      <a:r>
                        <a:rPr lang="en-US" sz="1600" b="0" u="none" strike="noStrike">
                          <a:solidFill>
                            <a:srgbClr val="000000"/>
                          </a:solidFill>
                          <a:effectLst/>
                        </a:rPr>
                        <a:t>The Rise and Fall of ECW</a:t>
                      </a:r>
                      <a:endParaRPr lang="en-US" sz="1600" b="0" i="0" u="none" strike="noStrike">
                        <a:solidFill>
                          <a:srgbClr val="000000"/>
                        </a:solidFill>
                        <a:effectLst/>
                        <a:latin typeface="Calibri" panose="020F0502020204030204" pitchFamily="34" charset="0"/>
                      </a:endParaRPr>
                    </a:p>
                  </a:txBody>
                  <a:tcPr marL="11425" marR="11425" marT="11425"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424355239"/>
                  </a:ext>
                </a:extLst>
              </a:tr>
              <a:tr h="317623">
                <a:tc>
                  <a:txBody>
                    <a:bodyPr/>
                    <a:lstStyle/>
                    <a:p>
                      <a:pPr algn="r" fontAlgn="b"/>
                      <a:r>
                        <a:rPr lang="en-IN" sz="1600" b="0" u="none" strike="noStrike">
                          <a:solidFill>
                            <a:srgbClr val="000000"/>
                          </a:solidFill>
                          <a:effectLst/>
                        </a:rPr>
                        <a:t>6</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1997</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r>
                        <a:rPr lang="en-IN" sz="1600" b="0" u="none" strike="noStrike">
                          <a:solidFill>
                            <a:srgbClr val="000000"/>
                          </a:solidFill>
                          <a:effectLst/>
                        </a:rPr>
                        <a:t>Sick</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3038331478"/>
                  </a:ext>
                </a:extLst>
              </a:tr>
              <a:tr h="317623">
                <a:tc>
                  <a:txBody>
                    <a:bodyPr/>
                    <a:lstStyle/>
                    <a:p>
                      <a:pPr algn="r" fontAlgn="b"/>
                      <a:r>
                        <a:rPr lang="en-IN" sz="1600" b="0" u="none" strike="noStrike">
                          <a:solidFill>
                            <a:srgbClr val="000000"/>
                          </a:solidFill>
                          <a:effectLst/>
                        </a:rPr>
                        <a:t>7</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1992</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r>
                        <a:rPr lang="en-IN" sz="1600" b="0" u="none" strike="noStrike">
                          <a:solidFill>
                            <a:srgbClr val="000000"/>
                          </a:solidFill>
                          <a:effectLst/>
                        </a:rPr>
                        <a:t>8 Man</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3304587621"/>
                  </a:ext>
                </a:extLst>
              </a:tr>
              <a:tr h="568979">
                <a:tc>
                  <a:txBody>
                    <a:bodyPr/>
                    <a:lstStyle/>
                    <a:p>
                      <a:pPr algn="r" fontAlgn="b"/>
                      <a:r>
                        <a:rPr lang="en-IN" sz="1600" b="0" u="none" strike="noStrike">
                          <a:solidFill>
                            <a:srgbClr val="000000"/>
                          </a:solidFill>
                          <a:effectLst/>
                        </a:rPr>
                        <a:t>8</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2004</a:t>
                      </a:r>
                      <a:endParaRPr lang="en-IN" sz="1600" b="0" i="0" u="none" strike="noStrike">
                        <a:solidFill>
                          <a:srgbClr val="000000"/>
                        </a:solidFill>
                        <a:effectLst/>
                        <a:latin typeface="Calibri" panose="020F0502020204030204" pitchFamily="34" charset="0"/>
                      </a:endParaRPr>
                    </a:p>
                  </a:txBody>
                  <a:tcPr marL="11425" marR="11425" marT="11425" marB="0" anchor="b"/>
                </a:tc>
                <a:tc gridSpan="3">
                  <a:txBody>
                    <a:bodyPr/>
                    <a:lstStyle/>
                    <a:p>
                      <a:pPr algn="l" fontAlgn="b"/>
                      <a:r>
                        <a:rPr lang="en-US" sz="1600" b="0" u="none" strike="noStrike">
                          <a:solidFill>
                            <a:srgbClr val="000000"/>
                          </a:solidFill>
                          <a:effectLst/>
                        </a:rPr>
                        <a:t>What the #$*! Do We Know!?</a:t>
                      </a:r>
                      <a:endParaRPr lang="en-US" sz="1600" b="0" i="0" u="none" strike="noStrike">
                        <a:solidFill>
                          <a:srgbClr val="000000"/>
                        </a:solidFill>
                        <a:effectLst/>
                        <a:latin typeface="Calibri" panose="020F0502020204030204" pitchFamily="34" charset="0"/>
                      </a:endParaRPr>
                    </a:p>
                  </a:txBody>
                  <a:tcPr marL="11425" marR="11425" marT="11425"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923005896"/>
                  </a:ext>
                </a:extLst>
              </a:tr>
              <a:tr h="317623">
                <a:tc>
                  <a:txBody>
                    <a:bodyPr/>
                    <a:lstStyle/>
                    <a:p>
                      <a:pPr algn="r" fontAlgn="b"/>
                      <a:r>
                        <a:rPr lang="en-IN" sz="1600" b="0" u="none" strike="noStrike">
                          <a:solidFill>
                            <a:srgbClr val="000000"/>
                          </a:solidFill>
                          <a:effectLst/>
                        </a:rPr>
                        <a:t>9</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1991</a:t>
                      </a:r>
                      <a:endParaRPr lang="en-IN" sz="1600" b="0" i="0" u="none" strike="noStrike">
                        <a:solidFill>
                          <a:srgbClr val="000000"/>
                        </a:solidFill>
                        <a:effectLst/>
                        <a:latin typeface="Calibri" panose="020F0502020204030204" pitchFamily="34" charset="0"/>
                      </a:endParaRPr>
                    </a:p>
                  </a:txBody>
                  <a:tcPr marL="11425" marR="11425" marT="11425" marB="0" anchor="b"/>
                </a:tc>
                <a:tc gridSpan="3">
                  <a:txBody>
                    <a:bodyPr/>
                    <a:lstStyle/>
                    <a:p>
                      <a:pPr algn="l" fontAlgn="b"/>
                      <a:r>
                        <a:rPr lang="en-US" sz="1600" b="0" u="none" strike="noStrike">
                          <a:solidFill>
                            <a:srgbClr val="000000"/>
                          </a:solidFill>
                          <a:effectLst/>
                        </a:rPr>
                        <a:t>Class of Nuke 'Em High 2</a:t>
                      </a:r>
                      <a:endParaRPr lang="en-US" sz="1600" b="0" i="0" u="none" strike="noStrike">
                        <a:solidFill>
                          <a:srgbClr val="000000"/>
                        </a:solidFill>
                        <a:effectLst/>
                        <a:latin typeface="Calibri" panose="020F0502020204030204" pitchFamily="34" charset="0"/>
                      </a:endParaRPr>
                    </a:p>
                  </a:txBody>
                  <a:tcPr marL="11425" marR="11425" marT="11425"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2997898117"/>
                  </a:ext>
                </a:extLst>
              </a:tr>
              <a:tr h="317623">
                <a:tc>
                  <a:txBody>
                    <a:bodyPr/>
                    <a:lstStyle/>
                    <a:p>
                      <a:pPr algn="r" fontAlgn="b"/>
                      <a:r>
                        <a:rPr lang="en-IN" sz="1600" b="0" u="none" strike="noStrike">
                          <a:solidFill>
                            <a:srgbClr val="000000"/>
                          </a:solidFill>
                          <a:effectLst/>
                        </a:rPr>
                        <a:t>10</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r" fontAlgn="b"/>
                      <a:r>
                        <a:rPr lang="en-IN" sz="1600" b="0" u="none" strike="noStrike">
                          <a:solidFill>
                            <a:srgbClr val="000000"/>
                          </a:solidFill>
                          <a:effectLst/>
                        </a:rPr>
                        <a:t>2001</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r>
                        <a:rPr lang="en-IN" sz="1600" b="0" u="none" strike="noStrike">
                          <a:solidFill>
                            <a:srgbClr val="000000"/>
                          </a:solidFill>
                          <a:effectLst/>
                        </a:rPr>
                        <a:t>Fighter</a:t>
                      </a:r>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1425" marR="11425" marT="11425"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11425" marR="11425" marT="11425" marB="0" anchor="b"/>
                </a:tc>
                <a:extLst>
                  <a:ext uri="{0D108BD9-81ED-4DB2-BD59-A6C34878D82A}">
                    <a16:rowId xmlns:a16="http://schemas.microsoft.com/office/drawing/2014/main" val="811755525"/>
                  </a:ext>
                </a:extLst>
              </a:tr>
            </a:tbl>
          </a:graphicData>
        </a:graphic>
      </p:graphicFrame>
    </p:spTree>
    <p:extLst>
      <p:ext uri="{BB962C8B-B14F-4D97-AF65-F5344CB8AC3E}">
        <p14:creationId xmlns:p14="http://schemas.microsoft.com/office/powerpoint/2010/main" val="10087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9CED-ED9E-2C61-D8EF-B5AEFFFD5253}"/>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Evaluation of the Model</a:t>
            </a:r>
            <a:endParaRPr lang="en-IN" dirty="0"/>
          </a:p>
        </p:txBody>
      </p:sp>
      <p:sp>
        <p:nvSpPr>
          <p:cNvPr id="4" name="Date Placeholder 3">
            <a:extLst>
              <a:ext uri="{FF2B5EF4-FFF2-40B4-BE49-F238E27FC236}">
                <a16:creationId xmlns:a16="http://schemas.microsoft.com/office/drawing/2014/main" id="{2288349B-EDBF-84F8-CF92-20EEDD15566C}"/>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8CCAEAB4-7F88-C2FB-CA77-8D306C1C0CE8}"/>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C2FD6DD9-40AC-ABA2-62ED-148C8ED3AEC7}"/>
              </a:ext>
            </a:extLst>
          </p:cNvPr>
          <p:cNvSpPr>
            <a:spLocks noGrp="1"/>
          </p:cNvSpPr>
          <p:nvPr>
            <p:ph type="sldNum" sz="quarter" idx="12"/>
          </p:nvPr>
        </p:nvSpPr>
        <p:spPr/>
        <p:txBody>
          <a:bodyPr/>
          <a:lstStyle/>
          <a:p>
            <a:fld id="{FABDB73B-4066-4970-8A7E-8B47B1D37805}" type="slidenum">
              <a:rPr lang="en-IN" smtClean="0"/>
              <a:pPr/>
              <a:t>13</a:t>
            </a:fld>
            <a:endParaRPr lang="en-IN"/>
          </a:p>
        </p:txBody>
      </p:sp>
      <p:pic>
        <p:nvPicPr>
          <p:cNvPr id="7" name="Content Placeholder 6">
            <a:extLst>
              <a:ext uri="{FF2B5EF4-FFF2-40B4-BE49-F238E27FC236}">
                <a16:creationId xmlns:a16="http://schemas.microsoft.com/office/drawing/2014/main" id="{A2538657-CF54-E887-219F-382101EB56E6}"/>
              </a:ext>
            </a:extLst>
          </p:cNvPr>
          <p:cNvPicPr>
            <a:picLocks noGrp="1"/>
          </p:cNvPicPr>
          <p:nvPr>
            <p:ph idx="1"/>
          </p:nvPr>
        </p:nvPicPr>
        <p:blipFill>
          <a:blip r:embed="rId2"/>
          <a:srcRect/>
          <a:stretch>
            <a:fillRect/>
          </a:stretch>
        </p:blipFill>
        <p:spPr>
          <a:xfrm>
            <a:off x="2681287" y="2529067"/>
            <a:ext cx="6829425" cy="2905125"/>
          </a:xfrm>
          <a:prstGeom prst="rect">
            <a:avLst/>
          </a:prstGeom>
          <a:ln/>
        </p:spPr>
      </p:pic>
    </p:spTree>
    <p:extLst>
      <p:ext uri="{BB962C8B-B14F-4D97-AF65-F5344CB8AC3E}">
        <p14:creationId xmlns:p14="http://schemas.microsoft.com/office/powerpoint/2010/main" val="137920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75E5-365F-2201-C8FB-90093E407BFE}"/>
              </a:ext>
            </a:extLst>
          </p:cNvPr>
          <p:cNvSpPr>
            <a:spLocks noGrp="1"/>
          </p:cNvSpPr>
          <p:nvPr>
            <p:ph type="title"/>
          </p:nvPr>
        </p:nvSpPr>
        <p:spPr/>
        <p:txBody>
          <a:bodyPr/>
          <a:lstStyle/>
          <a:p>
            <a:r>
              <a:rPr lang="en-IN" dirty="0"/>
              <a:t>Evaluation Metrics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C16F1-DB64-471F-BFFD-BA2EDE6C0D88}"/>
                  </a:ext>
                </a:extLst>
              </p:cNvPr>
              <p:cNvSpPr>
                <a:spLocks noGrp="1"/>
              </p:cNvSpPr>
              <p:nvPr>
                <p:ph idx="1"/>
              </p:nvPr>
            </p:nvSpPr>
            <p:spPr/>
            <p:txBody>
              <a:bodyPr/>
              <a:lstStyle/>
              <a:p>
                <a14:m>
                  <m:oMath xmlns:m="http://schemas.openxmlformats.org/officeDocument/2006/math">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𝑨𝒄𝒄𝒖𝒓𝒂𝒄𝒚</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effectLst/>
                            <a:latin typeface="Cambria Math" panose="02040503050406030204" pitchFamily="18" charset="0"/>
                            <a:ea typeface="Cambria Math" panose="02040503050406030204" pitchFamily="18" charset="0"/>
                            <a:cs typeface="Cambria Math" panose="02040503050406030204" pitchFamily="18" charset="0"/>
                          </a:rPr>
                          <m:t>𝑇𝑃</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𝑇𝑁</m:t>
                        </m:r>
                      </m:num>
                      <m:den>
                        <m:r>
                          <a:rPr lang="en-US" sz="2800" i="1">
                            <a:effectLst/>
                            <a:latin typeface="Cambria Math" panose="02040503050406030204" pitchFamily="18" charset="0"/>
                            <a:ea typeface="Cambria Math" panose="02040503050406030204" pitchFamily="18" charset="0"/>
                            <a:cs typeface="Cambria Math" panose="02040503050406030204" pitchFamily="18" charset="0"/>
                          </a:rPr>
                          <m:t>𝑇𝑃</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𝑇𝑁</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𝐹𝑃</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𝐹𝑁</m:t>
                        </m:r>
                      </m:den>
                    </m:f>
                  </m:oMath>
                </a14:m>
                <a:endParaRPr lang="en-IN" dirty="0"/>
              </a:p>
              <a:p>
                <a14:m>
                  <m:oMath xmlns:m="http://schemas.openxmlformats.org/officeDocument/2006/math">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𝑹</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𝑴</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t>𝑬</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IN" sz="2800" i="1">
                            <a:effectLst/>
                            <a:latin typeface="Cambria Math" panose="02040503050406030204" pitchFamily="18" charset="0"/>
                          </a:rPr>
                        </m:ctrlPr>
                      </m:radPr>
                      <m:deg/>
                      <m:e>
                        <m:f>
                          <m:fPr>
                            <m:ctrlPr>
                              <a:rPr lang="en-IN" sz="2800" i="1">
                                <a:effectLst/>
                                <a:latin typeface="Cambria Math" panose="020405030504060302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N</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ctrlPr>
                              <a:rPr lang="en-IN" sz="2800" i="1">
                                <a:effectLst/>
                                <a:latin typeface="Cambria Math" panose="02040503050406030204" pitchFamily="18" charset="0"/>
                              </a:rPr>
                            </m:ctrlPr>
                          </m:naryPr>
                          <m:sub>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N</m:t>
                            </m:r>
                          </m:sup>
                          <m:e>
                            <m:sSup>
                              <m:sSupPr>
                                <m:ctrlPr>
                                  <a:rPr lang="en-IN" sz="2800" i="1">
                                    <a:effectLst/>
                                    <a:latin typeface="Cambria Math" panose="02040503050406030204" pitchFamily="18" charset="0"/>
                                  </a:rPr>
                                </m:ctrlPr>
                              </m:sSupPr>
                              <m:e>
                                <m:d>
                                  <m:dPr>
                                    <m:ctrlPr>
                                      <a:rPr lang="en-IN" sz="2800" i="1">
                                        <a:effectLst/>
                                        <a:latin typeface="Cambria Math" panose="02040503050406030204" pitchFamily="18" charset="0"/>
                                      </a:rPr>
                                    </m:ctrlPr>
                                  </m:dPr>
                                  <m:e>
                                    <m:sSub>
                                      <m:sSubPr>
                                        <m:ctrlPr>
                                          <a:rPr lang="en-IN" sz="2800" i="1">
                                            <a:effectLst/>
                                            <a:latin typeface="Cambria Math" panose="02040503050406030204" pitchFamily="18" charset="0"/>
                                          </a:rPr>
                                        </m:ctrlPr>
                                      </m:sSub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y</m:t>
                                        </m:r>
                                      </m:e>
                                      <m:sub>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i</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800" i="1">
                                            <a:effectLst/>
                                            <a:latin typeface="Cambria Math" panose="02040503050406030204" pitchFamily="18" charset="0"/>
                                          </a:rPr>
                                        </m:ctrlPr>
                                      </m:accPr>
                                      <m:e>
                                        <m:sSub>
                                          <m:sSubPr>
                                            <m:ctrlPr>
                                              <a:rPr lang="en-IN" sz="2800" i="1">
                                                <a:effectLst/>
                                                <a:latin typeface="Cambria Math" panose="02040503050406030204" pitchFamily="18" charset="0"/>
                                              </a:rPr>
                                            </m:ctrlPr>
                                          </m:sSub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y</m:t>
                                            </m:r>
                                          </m:e>
                                          <m:sub>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i</m:t>
                                            </m:r>
                                          </m:sub>
                                        </m:sSub>
                                      </m:e>
                                    </m:acc>
                                  </m:e>
                                </m:d>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e>
                    </m:rad>
                  </m:oMath>
                </a14:m>
                <a:r>
                  <a:rPr lang="en-US" sz="2800" dirty="0">
                    <a:effectLst/>
                    <a:latin typeface="Times New Roman" panose="02020603050405020304" pitchFamily="18" charset="0"/>
                    <a:ea typeface="Times New Roman" panose="02020603050405020304" pitchFamily="18" charset="0"/>
                  </a:rPr>
                  <a:t>	</a:t>
                </a:r>
              </a:p>
              <a:p>
                <a14:m>
                  <m:oMath xmlns:m="http://schemas.openxmlformats.org/officeDocument/2006/math">
                    <m:r>
                      <a:rPr lang="en-IN" sz="2800" b="1" i="1" smtClean="0">
                        <a:effectLst/>
                        <a:latin typeface="Cambria Math" panose="02040503050406030204" pitchFamily="18" charset="0"/>
                        <a:ea typeface="Times New Roman" panose="02020603050405020304" pitchFamily="18" charset="0"/>
                        <a:cs typeface="Times New Roman" panose="02020603050405020304" pitchFamily="18" charset="0"/>
                      </a:rPr>
                      <m:t>𝑴𝑺𝑬</m:t>
                    </m:r>
                    <m:r>
                      <a:rPr lang="en-IN" sz="2800" b="1"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b="1" i="1">
                            <a:effectLst/>
                            <a:latin typeface="Cambria Math" panose="02040503050406030204" pitchFamily="18" charset="0"/>
                          </a:rPr>
                        </m:ctrlPr>
                      </m:fPr>
                      <m:num>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nary>
                      <m:naryPr>
                        <m:chr m:val="∑"/>
                        <m:ctrlPr>
                          <a:rPr lang="en-IN" sz="2800" b="1" i="1">
                            <a:effectLst/>
                            <a:latin typeface="Cambria Math" panose="02040503050406030204" pitchFamily="18" charset="0"/>
                          </a:rPr>
                        </m:ctrlPr>
                      </m:naryPr>
                      <m:sub>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𝑵</m:t>
                        </m:r>
                      </m:sup>
                      <m:e>
                        <m:sSup>
                          <m:sSupPr>
                            <m:ctrlPr>
                              <a:rPr lang="en-IN" sz="2800" b="1" i="1">
                                <a:effectLst/>
                                <a:latin typeface="Cambria Math" panose="02040503050406030204" pitchFamily="18" charset="0"/>
                              </a:rPr>
                            </m:ctrlPr>
                          </m:sSupPr>
                          <m:e>
                            <m:d>
                              <m:dPr>
                                <m:ctrlPr>
                                  <a:rPr lang="en-IN" sz="2800" b="1" i="1">
                                    <a:effectLst/>
                                    <a:latin typeface="Cambria Math" panose="02040503050406030204" pitchFamily="18" charset="0"/>
                                  </a:rPr>
                                </m:ctrlPr>
                              </m:dPr>
                              <m:e>
                                <m:sSub>
                                  <m:sSubPr>
                                    <m:ctrlPr>
                                      <a:rPr lang="en-IN" sz="2800" b="1" i="1">
                                        <a:effectLst/>
                                        <a:latin typeface="Cambria Math" panose="020405030504060302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800" b="1" i="1">
                                        <a:effectLst/>
                                        <a:latin typeface="Cambria Math" panose="02040503050406030204" pitchFamily="18" charset="0"/>
                                      </a:rPr>
                                    </m:ctrlPr>
                                  </m:accPr>
                                  <m:e>
                                    <m:sSub>
                                      <m:sSubPr>
                                        <m:ctrlPr>
                                          <a:rPr lang="en-IN" sz="2800" b="1" i="1">
                                            <a:effectLst/>
                                            <a:latin typeface="Cambria Math" panose="020405030504060302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e>
                                </m:acc>
                              </m:e>
                            </m:d>
                          </m:e>
                          <m:sup>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e>
                    </m:nary>
                  </m:oMath>
                </a14:m>
                <a:r>
                  <a:rPr lang="en-IN" sz="2800" b="1"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14:m>
                  <m:oMath xmlns:m="http://schemas.openxmlformats.org/officeDocument/2006/math">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𝑷𝒓𝒆𝒄𝒊𝒔𝒊𝒐𝒏</m:t>
                    </m:r>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effectLst/>
                            <a:latin typeface="Cambria Math" panose="02040503050406030204" pitchFamily="18" charset="0"/>
                            <a:ea typeface="Cambria Math" panose="02040503050406030204" pitchFamily="18" charset="0"/>
                            <a:cs typeface="Cambria Math" panose="02040503050406030204" pitchFamily="18" charset="0"/>
                          </a:rPr>
                          <m:t>𝑇𝑃</m:t>
                        </m:r>
                      </m:num>
                      <m:den>
                        <m:r>
                          <a:rPr lang="en-US" sz="2800" i="1">
                            <a:effectLst/>
                            <a:latin typeface="Cambria Math" panose="02040503050406030204" pitchFamily="18" charset="0"/>
                            <a:ea typeface="Cambria Math" panose="02040503050406030204" pitchFamily="18" charset="0"/>
                            <a:cs typeface="Cambria Math" panose="02040503050406030204" pitchFamily="18" charset="0"/>
                          </a:rPr>
                          <m:t>𝑇𝑃</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𝐹𝑃</m:t>
                        </m:r>
                      </m:den>
                    </m:f>
                  </m:oMath>
                </a14:m>
                <a:r>
                  <a:rPr lang="en-US" sz="2800" dirty="0">
                    <a:effectLst/>
                    <a:latin typeface="Times New Roman" panose="02020603050405020304" pitchFamily="18" charset="0"/>
                    <a:ea typeface="Times New Roman" panose="02020603050405020304" pitchFamily="18" charset="0"/>
                  </a:rPr>
                  <a:t>	</a:t>
                </a:r>
              </a:p>
              <a:p>
                <a14:m>
                  <m:oMath xmlns:m="http://schemas.openxmlformats.org/officeDocument/2006/math">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𝑭</m:t>
                    </m:r>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𝟏</m:t>
                    </m:r>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𝑺𝒄𝒐𝒓𝒆</m:t>
                    </m:r>
                    <m:r>
                      <a:rPr lang="en-US" sz="2800" b="1" i="1" smtClean="0">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effectLst/>
                            <a:latin typeface="Cambria Math" panose="02040503050406030204" pitchFamily="18" charset="0"/>
                            <a:ea typeface="Cambria Math" panose="02040503050406030204" pitchFamily="18" charset="0"/>
                            <a:cs typeface="Cambria Math" panose="02040503050406030204" pitchFamily="18" charset="0"/>
                          </a:rPr>
                          <m:t>2∗</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𝑃𝑟𝑒𝑐𝑖𝑠𝑖𝑜𝑛</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𝑅𝑒𝑐𝑎𝑙𝑙</m:t>
                        </m:r>
                      </m:num>
                      <m:den>
                        <m:r>
                          <a:rPr lang="en-US" sz="2800" i="1">
                            <a:effectLst/>
                            <a:latin typeface="Cambria Math" panose="02040503050406030204" pitchFamily="18" charset="0"/>
                            <a:ea typeface="Cambria Math" panose="02040503050406030204" pitchFamily="18" charset="0"/>
                            <a:cs typeface="Cambria Math" panose="02040503050406030204" pitchFamily="18" charset="0"/>
                          </a:rPr>
                          <m:t>𝑃𝑟𝑒𝑐𝑖𝑠𝑖𝑜𝑛</m:t>
                        </m:r>
                        <m:r>
                          <a:rPr lang="en-US" sz="2800" i="1">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effectLst/>
                            <a:latin typeface="Cambria Math" panose="02040503050406030204" pitchFamily="18" charset="0"/>
                            <a:ea typeface="Cambria Math" panose="02040503050406030204" pitchFamily="18" charset="0"/>
                            <a:cs typeface="Cambria Math" panose="02040503050406030204" pitchFamily="18" charset="0"/>
                          </a:rPr>
                          <m:t>𝑅𝑒𝑐𝑎𝑙𝑙</m:t>
                        </m:r>
                      </m:den>
                    </m:f>
                  </m:oMath>
                </a14:m>
                <a:endParaRPr lang="en-IN" dirty="0"/>
              </a:p>
            </p:txBody>
          </p:sp>
        </mc:Choice>
        <mc:Fallback xmlns="">
          <p:sp>
            <p:nvSpPr>
              <p:cNvPr id="3" name="Content Placeholder 2">
                <a:extLst>
                  <a:ext uri="{FF2B5EF4-FFF2-40B4-BE49-F238E27FC236}">
                    <a16:creationId xmlns:a16="http://schemas.microsoft.com/office/drawing/2014/main" id="{3D9C16F1-DB64-471F-BFFD-BA2EDE6C0D8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46DB9D86-BDFF-73B6-60F0-2C68BE65F67E}"/>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FCBED902-9A90-929C-1BF7-5C4232DEF7C4}"/>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0176B0B9-D52C-5E22-84D3-7A181EDD4EE0}"/>
              </a:ext>
            </a:extLst>
          </p:cNvPr>
          <p:cNvSpPr>
            <a:spLocks noGrp="1"/>
          </p:cNvSpPr>
          <p:nvPr>
            <p:ph type="sldNum" sz="quarter" idx="12"/>
          </p:nvPr>
        </p:nvSpPr>
        <p:spPr/>
        <p:txBody>
          <a:bodyPr/>
          <a:lstStyle/>
          <a:p>
            <a:fld id="{FABDB73B-4066-4970-8A7E-8B47B1D37805}" type="slidenum">
              <a:rPr lang="en-IN" smtClean="0"/>
              <a:pPr/>
              <a:t>14</a:t>
            </a:fld>
            <a:endParaRPr lang="en-IN"/>
          </a:p>
        </p:txBody>
      </p:sp>
    </p:spTree>
    <p:extLst>
      <p:ext uri="{BB962C8B-B14F-4D97-AF65-F5344CB8AC3E}">
        <p14:creationId xmlns:p14="http://schemas.microsoft.com/office/powerpoint/2010/main" val="250378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6289-E81E-005D-A8E5-A768248F096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2B1C0AFB-53EA-26D2-65C5-FBE97B36FBD2}"/>
              </a:ext>
            </a:extLst>
          </p:cNvPr>
          <p:cNvSpPr>
            <a:spLocks noGrp="1"/>
          </p:cNvSpPr>
          <p:nvPr>
            <p:ph sz="half" idx="1"/>
          </p:nvPr>
        </p:nvSpPr>
        <p:spPr>
          <a:xfrm>
            <a:off x="766916" y="1825625"/>
            <a:ext cx="5252884" cy="4388362"/>
          </a:xfrm>
        </p:spPr>
        <p:txBody>
          <a:bodyPr/>
          <a:lstStyle/>
          <a:p>
            <a:pPr marL="0" indent="0">
              <a:buNone/>
            </a:pPr>
            <a:r>
              <a:rPr lang="en-IN" sz="2800" dirty="0">
                <a:effectLst/>
                <a:latin typeface="Times New Roman" panose="02020603050405020304" pitchFamily="18" charset="0"/>
                <a:ea typeface="Times New Roman" panose="02020603050405020304" pitchFamily="18" charset="0"/>
              </a:rPr>
              <a:t> </a:t>
            </a:r>
            <a:endParaRPr lang="en-IN" dirty="0"/>
          </a:p>
        </p:txBody>
      </p:sp>
      <p:pic>
        <p:nvPicPr>
          <p:cNvPr id="23" name="Content Placeholder 22">
            <a:extLst>
              <a:ext uri="{FF2B5EF4-FFF2-40B4-BE49-F238E27FC236}">
                <a16:creationId xmlns:a16="http://schemas.microsoft.com/office/drawing/2014/main" id="{8FE7E516-B2F4-8F55-A41E-A63688F02A5C}"/>
              </a:ext>
            </a:extLst>
          </p:cNvPr>
          <p:cNvPicPr>
            <a:picLocks noGrp="1" noChangeAspect="1"/>
          </p:cNvPicPr>
          <p:nvPr>
            <p:ph sz="half" idx="2"/>
          </p:nvPr>
        </p:nvPicPr>
        <p:blipFill rotWithShape="1">
          <a:blip r:embed="rId2"/>
          <a:srcRect l="1" r="-5968"/>
          <a:stretch/>
        </p:blipFill>
        <p:spPr>
          <a:xfrm>
            <a:off x="6314368" y="2154833"/>
            <a:ext cx="5936644" cy="3445285"/>
          </a:xfrm>
        </p:spPr>
      </p:pic>
      <p:sp>
        <p:nvSpPr>
          <p:cNvPr id="4" name="Date Placeholder 3">
            <a:extLst>
              <a:ext uri="{FF2B5EF4-FFF2-40B4-BE49-F238E27FC236}">
                <a16:creationId xmlns:a16="http://schemas.microsoft.com/office/drawing/2014/main" id="{46AE86F4-5CD2-2D4D-7A94-739B6DE06030}"/>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24F177E8-FAB9-EAED-7DB9-7500FD69F91E}"/>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8BEBFA69-E294-5C0F-67C8-F3D2C7C10E7C}"/>
              </a:ext>
            </a:extLst>
          </p:cNvPr>
          <p:cNvSpPr>
            <a:spLocks noGrp="1"/>
          </p:cNvSpPr>
          <p:nvPr>
            <p:ph type="sldNum" sz="quarter" idx="12"/>
          </p:nvPr>
        </p:nvSpPr>
        <p:spPr/>
        <p:txBody>
          <a:bodyPr/>
          <a:lstStyle/>
          <a:p>
            <a:fld id="{FABDB73B-4066-4970-8A7E-8B47B1D37805}" type="slidenum">
              <a:rPr lang="en-IN" smtClean="0"/>
              <a:pPr/>
              <a:t>15</a:t>
            </a:fld>
            <a:endParaRPr lang="en-IN"/>
          </a:p>
        </p:txBody>
      </p:sp>
      <p:pic>
        <p:nvPicPr>
          <p:cNvPr id="21" name="Picture 20">
            <a:extLst>
              <a:ext uri="{FF2B5EF4-FFF2-40B4-BE49-F238E27FC236}">
                <a16:creationId xmlns:a16="http://schemas.microsoft.com/office/drawing/2014/main" id="{CF91087A-B24E-34BB-C1A6-A369654EF4CF}"/>
              </a:ext>
            </a:extLst>
          </p:cNvPr>
          <p:cNvPicPr>
            <a:picLocks noChangeAspect="1"/>
          </p:cNvPicPr>
          <p:nvPr/>
        </p:nvPicPr>
        <p:blipFill>
          <a:blip r:embed="rId3"/>
          <a:stretch>
            <a:fillRect/>
          </a:stretch>
        </p:blipFill>
        <p:spPr>
          <a:xfrm>
            <a:off x="1061484" y="2284301"/>
            <a:ext cx="5181600" cy="3398322"/>
          </a:xfrm>
          <a:prstGeom prst="rect">
            <a:avLst/>
          </a:prstGeom>
        </p:spPr>
      </p:pic>
    </p:spTree>
    <p:extLst>
      <p:ext uri="{BB962C8B-B14F-4D97-AF65-F5344CB8AC3E}">
        <p14:creationId xmlns:p14="http://schemas.microsoft.com/office/powerpoint/2010/main" val="354513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8F5F749-E497-EB56-69BC-2FCA5FE8D9B6}"/>
              </a:ext>
            </a:extLst>
          </p:cNvPr>
          <p:cNvSpPr>
            <a:spLocks noGrp="1"/>
          </p:cNvSpPr>
          <p:nvPr>
            <p:ph type="title"/>
          </p:nvPr>
        </p:nvSpPr>
        <p:spPr/>
        <p:txBody>
          <a:bodyPr/>
          <a:lstStyle/>
          <a:p>
            <a:r>
              <a:rPr lang="en-IN" sz="4400" dirty="0">
                <a:effectLst/>
                <a:latin typeface="Times New Roman" panose="02020603050405020304" pitchFamily="18" charset="0"/>
                <a:ea typeface="Times New Roman" panose="02020603050405020304" pitchFamily="18" charset="0"/>
              </a:rPr>
              <a:t>Showing the distribution of ratings given by the users in different pools.</a:t>
            </a:r>
            <a:endParaRPr lang="en-IN" dirty="0"/>
          </a:p>
        </p:txBody>
      </p:sp>
      <p:sp>
        <p:nvSpPr>
          <p:cNvPr id="5" name="Date Placeholder 4">
            <a:extLst>
              <a:ext uri="{FF2B5EF4-FFF2-40B4-BE49-F238E27FC236}">
                <a16:creationId xmlns:a16="http://schemas.microsoft.com/office/drawing/2014/main" id="{EF110FEA-D76D-3500-B15E-2F0E0D68D252}"/>
              </a:ext>
            </a:extLst>
          </p:cNvPr>
          <p:cNvSpPr>
            <a:spLocks noGrp="1"/>
          </p:cNvSpPr>
          <p:nvPr>
            <p:ph type="dt" sz="half" idx="10"/>
          </p:nvPr>
        </p:nvSpPr>
        <p:spPr/>
        <p:txBody>
          <a:bodyPr/>
          <a:lstStyle/>
          <a:p>
            <a:fld id="{7BB30198-6D2C-4D22-AE26-8F92FDDB24E7}" type="datetime1">
              <a:rPr lang="en-IN" smtClean="0"/>
              <a:t>26-05-2023</a:t>
            </a:fld>
            <a:endParaRPr lang="en-IN"/>
          </a:p>
        </p:txBody>
      </p:sp>
      <p:sp>
        <p:nvSpPr>
          <p:cNvPr id="6" name="Footer Placeholder 5">
            <a:extLst>
              <a:ext uri="{FF2B5EF4-FFF2-40B4-BE49-F238E27FC236}">
                <a16:creationId xmlns:a16="http://schemas.microsoft.com/office/drawing/2014/main" id="{376BEBFE-C9E2-CFB8-E873-469225C7104D}"/>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7" name="Slide Number Placeholder 6">
            <a:extLst>
              <a:ext uri="{FF2B5EF4-FFF2-40B4-BE49-F238E27FC236}">
                <a16:creationId xmlns:a16="http://schemas.microsoft.com/office/drawing/2014/main" id="{CCA6D88C-2A1F-1C62-411A-2ED91295B717}"/>
              </a:ext>
            </a:extLst>
          </p:cNvPr>
          <p:cNvSpPr>
            <a:spLocks noGrp="1"/>
          </p:cNvSpPr>
          <p:nvPr>
            <p:ph type="sldNum" sz="quarter" idx="12"/>
          </p:nvPr>
        </p:nvSpPr>
        <p:spPr/>
        <p:txBody>
          <a:bodyPr/>
          <a:lstStyle/>
          <a:p>
            <a:fld id="{FABDB73B-4066-4970-8A7E-8B47B1D37805}" type="slidenum">
              <a:rPr lang="en-IN" smtClean="0"/>
              <a:t>16</a:t>
            </a:fld>
            <a:endParaRPr lang="en-IN"/>
          </a:p>
        </p:txBody>
      </p:sp>
      <p:pic>
        <p:nvPicPr>
          <p:cNvPr id="16" name="Content Placeholder 7">
            <a:extLst>
              <a:ext uri="{FF2B5EF4-FFF2-40B4-BE49-F238E27FC236}">
                <a16:creationId xmlns:a16="http://schemas.microsoft.com/office/drawing/2014/main" id="{4E288197-CB57-DCE1-3C08-747CBB0F40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03954"/>
            <a:ext cx="5181600" cy="3594680"/>
          </a:xfrm>
        </p:spPr>
      </p:pic>
      <p:pic>
        <p:nvPicPr>
          <p:cNvPr id="17" name="Picture 2">
            <a:extLst>
              <a:ext uri="{FF2B5EF4-FFF2-40B4-BE49-F238E27FC236}">
                <a16:creationId xmlns:a16="http://schemas.microsoft.com/office/drawing/2014/main" id="{777E47B8-5DF0-1690-482F-7401BCE7AC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3954"/>
            <a:ext cx="5181600" cy="359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002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C72A292-8CBB-01ED-F528-DE54B4E62030}"/>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7" name="Slide Number Placeholder 6">
            <a:extLst>
              <a:ext uri="{FF2B5EF4-FFF2-40B4-BE49-F238E27FC236}">
                <a16:creationId xmlns:a16="http://schemas.microsoft.com/office/drawing/2014/main" id="{4168CE49-9EBE-B657-3ADB-66A5C172371B}"/>
              </a:ext>
            </a:extLst>
          </p:cNvPr>
          <p:cNvSpPr>
            <a:spLocks noGrp="1"/>
          </p:cNvSpPr>
          <p:nvPr>
            <p:ph type="sldNum" sz="quarter" idx="12"/>
          </p:nvPr>
        </p:nvSpPr>
        <p:spPr/>
        <p:txBody>
          <a:bodyPr/>
          <a:lstStyle/>
          <a:p>
            <a:fld id="{FABDB73B-4066-4970-8A7E-8B47B1D37805}" type="slidenum">
              <a:rPr lang="en-IN" smtClean="0"/>
              <a:t>17</a:t>
            </a:fld>
            <a:endParaRPr lang="en-IN"/>
          </a:p>
        </p:txBody>
      </p:sp>
      <p:pic>
        <p:nvPicPr>
          <p:cNvPr id="11" name="Content Placeholder 10">
            <a:extLst>
              <a:ext uri="{FF2B5EF4-FFF2-40B4-BE49-F238E27FC236}">
                <a16:creationId xmlns:a16="http://schemas.microsoft.com/office/drawing/2014/main" id="{2CF30C61-9A60-60F4-20EF-36CA9C70F956}"/>
              </a:ext>
            </a:extLst>
          </p:cNvPr>
          <p:cNvPicPr>
            <a:picLocks noGrp="1" noChangeAspect="1"/>
          </p:cNvPicPr>
          <p:nvPr>
            <p:ph idx="4294967295"/>
          </p:nvPr>
        </p:nvPicPr>
        <p:blipFill>
          <a:blip r:embed="rId2"/>
          <a:stretch>
            <a:fillRect/>
          </a:stretch>
        </p:blipFill>
        <p:spPr>
          <a:xfrm>
            <a:off x="1888534" y="914912"/>
            <a:ext cx="7756911" cy="4675188"/>
          </a:xfrm>
        </p:spPr>
      </p:pic>
      <p:sp>
        <p:nvSpPr>
          <p:cNvPr id="5" name="Date Placeholder 4">
            <a:extLst>
              <a:ext uri="{FF2B5EF4-FFF2-40B4-BE49-F238E27FC236}">
                <a16:creationId xmlns:a16="http://schemas.microsoft.com/office/drawing/2014/main" id="{D345B965-64C4-DDD4-E1FD-A5BE619E61C1}"/>
              </a:ext>
            </a:extLst>
          </p:cNvPr>
          <p:cNvSpPr>
            <a:spLocks noGrp="1"/>
          </p:cNvSpPr>
          <p:nvPr>
            <p:ph type="dt" sz="half" idx="10"/>
          </p:nvPr>
        </p:nvSpPr>
        <p:spPr/>
        <p:txBody>
          <a:bodyPr/>
          <a:lstStyle/>
          <a:p>
            <a:fld id="{7BB30198-6D2C-4D22-AE26-8F92FDDB24E7}" type="datetime1">
              <a:rPr lang="en-IN" smtClean="0"/>
              <a:t>26-05-2023</a:t>
            </a:fld>
            <a:endParaRPr lang="en-IN"/>
          </a:p>
        </p:txBody>
      </p:sp>
    </p:spTree>
    <p:extLst>
      <p:ext uri="{BB962C8B-B14F-4D97-AF65-F5344CB8AC3E}">
        <p14:creationId xmlns:p14="http://schemas.microsoft.com/office/powerpoint/2010/main" val="3319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F9A8DCB-B835-4A4F-830D-88CB3F4DA699}"/>
              </a:ext>
            </a:extLst>
          </p:cNvPr>
          <p:cNvSpPr>
            <a:spLocks noGrp="1"/>
          </p:cNvSpPr>
          <p:nvPr>
            <p:ph type="title"/>
          </p:nvPr>
        </p:nvSpPr>
        <p:spPr/>
        <p:txBody>
          <a:bodyPr>
            <a:normAutofit/>
          </a:bodyPr>
          <a:lstStyle/>
          <a:p>
            <a:r>
              <a:rPr lang="en-US" sz="4400" b="1" dirty="0">
                <a:effectLst/>
                <a:latin typeface="Times New Roman" panose="02020603050405020304" pitchFamily="18" charset="0"/>
                <a:ea typeface="Times New Roman" panose="02020603050405020304" pitchFamily="18" charset="0"/>
              </a:rPr>
              <a:t>Stochastic Gradient Descent</a:t>
            </a:r>
            <a:endParaRPr lang="en-IN" dirty="0"/>
          </a:p>
        </p:txBody>
      </p:sp>
      <p:sp>
        <p:nvSpPr>
          <p:cNvPr id="10" name="Content Placeholder 9">
            <a:extLst>
              <a:ext uri="{FF2B5EF4-FFF2-40B4-BE49-F238E27FC236}">
                <a16:creationId xmlns:a16="http://schemas.microsoft.com/office/drawing/2014/main" id="{7E37F78F-0D35-0E48-88C0-A255F2CD2139}"/>
              </a:ext>
            </a:extLst>
          </p:cNvPr>
          <p:cNvSpPr>
            <a:spLocks noGrp="1"/>
          </p:cNvSpPr>
          <p:nvPr>
            <p:ph sz="half"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Algorithm</a:t>
            </a:r>
          </a:p>
        </p:txBody>
      </p:sp>
      <p:sp>
        <p:nvSpPr>
          <p:cNvPr id="2" name="Date Placeholder 1">
            <a:extLst>
              <a:ext uri="{FF2B5EF4-FFF2-40B4-BE49-F238E27FC236}">
                <a16:creationId xmlns:a16="http://schemas.microsoft.com/office/drawing/2014/main" id="{67D7D2CF-9939-6465-707F-88BF01EC571A}"/>
              </a:ext>
            </a:extLst>
          </p:cNvPr>
          <p:cNvSpPr>
            <a:spLocks noGrp="1"/>
          </p:cNvSpPr>
          <p:nvPr>
            <p:ph type="dt" sz="half" idx="10"/>
          </p:nvPr>
        </p:nvSpPr>
        <p:spPr/>
        <p:txBody>
          <a:bodyPr/>
          <a:lstStyle/>
          <a:p>
            <a:fld id="{51AF1152-8989-4CD1-B983-48F59E641938}" type="datetime1">
              <a:rPr lang="en-IN" smtClean="0"/>
              <a:t>26-05-2023</a:t>
            </a:fld>
            <a:endParaRPr lang="en-IN"/>
          </a:p>
        </p:txBody>
      </p:sp>
      <p:sp>
        <p:nvSpPr>
          <p:cNvPr id="3" name="Footer Placeholder 2">
            <a:extLst>
              <a:ext uri="{FF2B5EF4-FFF2-40B4-BE49-F238E27FC236}">
                <a16:creationId xmlns:a16="http://schemas.microsoft.com/office/drawing/2014/main" id="{ADA1C968-8EC9-1F86-84F9-6EF7113F0A52}"/>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4" name="Slide Number Placeholder 3">
            <a:extLst>
              <a:ext uri="{FF2B5EF4-FFF2-40B4-BE49-F238E27FC236}">
                <a16:creationId xmlns:a16="http://schemas.microsoft.com/office/drawing/2014/main" id="{C4C45FB7-F368-79C0-091D-B405F1BE6486}"/>
              </a:ext>
            </a:extLst>
          </p:cNvPr>
          <p:cNvSpPr>
            <a:spLocks noGrp="1"/>
          </p:cNvSpPr>
          <p:nvPr>
            <p:ph type="sldNum" sz="quarter" idx="12"/>
          </p:nvPr>
        </p:nvSpPr>
        <p:spPr/>
        <p:txBody>
          <a:bodyPr/>
          <a:lstStyle/>
          <a:p>
            <a:fld id="{FABDB73B-4066-4970-8A7E-8B47B1D37805}" type="slidenum">
              <a:rPr lang="en-IN" smtClean="0"/>
              <a:t>18</a:t>
            </a:fld>
            <a:endParaRPr lang="en-IN"/>
          </a:p>
        </p:txBody>
      </p:sp>
      <p:pic>
        <p:nvPicPr>
          <p:cNvPr id="12" name="Content Placeholder 11" descr="A screenshot of a computer program&#10;&#10;Description automatically generated with low confidence">
            <a:extLst>
              <a:ext uri="{FF2B5EF4-FFF2-40B4-BE49-F238E27FC236}">
                <a16:creationId xmlns:a16="http://schemas.microsoft.com/office/drawing/2014/main" id="{B6206F2B-7310-FD88-ED5B-BF03168F47C3}"/>
              </a:ext>
            </a:extLst>
          </p:cNvPr>
          <p:cNvPicPr>
            <a:picLocks noGrp="1" noChangeAspect="1"/>
          </p:cNvPicPr>
          <p:nvPr>
            <p:ph sz="half" idx="2"/>
          </p:nvPr>
        </p:nvPicPr>
        <p:blipFill>
          <a:blip r:embed="rId2"/>
          <a:stretch>
            <a:fillRect/>
          </a:stretch>
        </p:blipFill>
        <p:spPr>
          <a:xfrm>
            <a:off x="6813755" y="1556145"/>
            <a:ext cx="3461946" cy="4342693"/>
          </a:xfrm>
          <a:prstGeom prst="rect">
            <a:avLst/>
          </a:prstGeom>
        </p:spPr>
      </p:pic>
      <p:pic>
        <p:nvPicPr>
          <p:cNvPr id="6" name="Picture 5">
            <a:extLst>
              <a:ext uri="{FF2B5EF4-FFF2-40B4-BE49-F238E27FC236}">
                <a16:creationId xmlns:a16="http://schemas.microsoft.com/office/drawing/2014/main" id="{7F85F151-49F0-07E6-0B49-2CA44D647DE2}"/>
              </a:ext>
            </a:extLst>
          </p:cNvPr>
          <p:cNvPicPr>
            <a:picLocks noChangeAspect="1"/>
          </p:cNvPicPr>
          <p:nvPr/>
        </p:nvPicPr>
        <p:blipFill>
          <a:blip r:embed="rId3"/>
          <a:stretch>
            <a:fillRect/>
          </a:stretch>
        </p:blipFill>
        <p:spPr>
          <a:xfrm>
            <a:off x="588148" y="2502423"/>
            <a:ext cx="5681704" cy="3298609"/>
          </a:xfrm>
          <a:prstGeom prst="rect">
            <a:avLst/>
          </a:prstGeom>
        </p:spPr>
      </p:pic>
    </p:spTree>
    <p:extLst>
      <p:ext uri="{BB962C8B-B14F-4D97-AF65-F5344CB8AC3E}">
        <p14:creationId xmlns:p14="http://schemas.microsoft.com/office/powerpoint/2010/main" val="382311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DD10A1-6DD0-3BCC-3626-2D01E4D57F5C}"/>
              </a:ext>
            </a:extLst>
          </p:cNvPr>
          <p:cNvSpPr>
            <a:spLocks noGrp="1"/>
          </p:cNvSpPr>
          <p:nvPr>
            <p:ph type="title"/>
          </p:nvPr>
        </p:nvSpPr>
        <p:spPr/>
        <p:txBody>
          <a:bodyPr/>
          <a:lstStyle/>
          <a:p>
            <a:r>
              <a:rPr lang="en-IN" dirty="0"/>
              <a:t>Predicting Ratings</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AD13DD80-8050-D086-54A8-4EDCF6EEBC0B}"/>
              </a:ext>
            </a:extLst>
          </p:cNvPr>
          <p:cNvPicPr>
            <a:picLocks noGrp="1" noChangeAspect="1"/>
          </p:cNvPicPr>
          <p:nvPr>
            <p:ph idx="1"/>
          </p:nvPr>
        </p:nvPicPr>
        <p:blipFill>
          <a:blip r:embed="rId2"/>
          <a:stretch>
            <a:fillRect/>
          </a:stretch>
        </p:blipFill>
        <p:spPr>
          <a:xfrm>
            <a:off x="2864840" y="2074607"/>
            <a:ext cx="7036244" cy="3568940"/>
          </a:xfrm>
          <a:prstGeom prst="rect">
            <a:avLst/>
          </a:prstGeom>
        </p:spPr>
      </p:pic>
      <p:sp>
        <p:nvSpPr>
          <p:cNvPr id="2" name="Date Placeholder 1">
            <a:extLst>
              <a:ext uri="{FF2B5EF4-FFF2-40B4-BE49-F238E27FC236}">
                <a16:creationId xmlns:a16="http://schemas.microsoft.com/office/drawing/2014/main" id="{570310AB-BC0E-151D-0B94-AE3E9D9F85B2}"/>
              </a:ext>
            </a:extLst>
          </p:cNvPr>
          <p:cNvSpPr>
            <a:spLocks noGrp="1"/>
          </p:cNvSpPr>
          <p:nvPr>
            <p:ph type="dt" sz="half" idx="10"/>
          </p:nvPr>
        </p:nvSpPr>
        <p:spPr/>
        <p:txBody>
          <a:bodyPr/>
          <a:lstStyle/>
          <a:p>
            <a:fld id="{51AF1152-8989-4CD1-B983-48F59E641938}" type="datetime1">
              <a:rPr lang="en-IN" smtClean="0"/>
              <a:t>26-05-2023</a:t>
            </a:fld>
            <a:endParaRPr lang="en-IN"/>
          </a:p>
        </p:txBody>
      </p:sp>
      <p:sp>
        <p:nvSpPr>
          <p:cNvPr id="3" name="Footer Placeholder 2">
            <a:extLst>
              <a:ext uri="{FF2B5EF4-FFF2-40B4-BE49-F238E27FC236}">
                <a16:creationId xmlns:a16="http://schemas.microsoft.com/office/drawing/2014/main" id="{643C0C1E-BFA0-415B-0AB9-5ACCF76A7BE3}"/>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4" name="Slide Number Placeholder 3">
            <a:extLst>
              <a:ext uri="{FF2B5EF4-FFF2-40B4-BE49-F238E27FC236}">
                <a16:creationId xmlns:a16="http://schemas.microsoft.com/office/drawing/2014/main" id="{42CA585A-DE02-24D9-68E0-DDDC557495D9}"/>
              </a:ext>
            </a:extLst>
          </p:cNvPr>
          <p:cNvSpPr>
            <a:spLocks noGrp="1"/>
          </p:cNvSpPr>
          <p:nvPr>
            <p:ph type="sldNum" sz="quarter" idx="12"/>
          </p:nvPr>
        </p:nvSpPr>
        <p:spPr/>
        <p:txBody>
          <a:bodyPr/>
          <a:lstStyle/>
          <a:p>
            <a:fld id="{FABDB73B-4066-4970-8A7E-8B47B1D37805}" type="slidenum">
              <a:rPr lang="en-IN" smtClean="0"/>
              <a:t>19</a:t>
            </a:fld>
            <a:endParaRPr lang="en-IN"/>
          </a:p>
        </p:txBody>
      </p:sp>
    </p:spTree>
    <p:extLst>
      <p:ext uri="{BB962C8B-B14F-4D97-AF65-F5344CB8AC3E}">
        <p14:creationId xmlns:p14="http://schemas.microsoft.com/office/powerpoint/2010/main" val="63126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A177-E7E0-C338-0ECE-BE672CC08CE3}"/>
              </a:ext>
            </a:extLst>
          </p:cNvPr>
          <p:cNvSpPr>
            <a:spLocks noGrp="1"/>
          </p:cNvSpPr>
          <p:nvPr>
            <p:ph type="title"/>
          </p:nvPr>
        </p:nvSpPr>
        <p:spPr>
          <a:xfrm>
            <a:off x="838200" y="334645"/>
            <a:ext cx="9709298" cy="1325563"/>
          </a:xfrm>
        </p:spPr>
        <p:txBody>
          <a:bodyPr/>
          <a:lstStyle/>
          <a:p>
            <a:r>
              <a:rPr lang="en-IN"/>
              <a:t>Introduction</a:t>
            </a:r>
          </a:p>
        </p:txBody>
      </p:sp>
      <p:sp>
        <p:nvSpPr>
          <p:cNvPr id="3" name="Content Placeholder 2">
            <a:extLst>
              <a:ext uri="{FF2B5EF4-FFF2-40B4-BE49-F238E27FC236}">
                <a16:creationId xmlns:a16="http://schemas.microsoft.com/office/drawing/2014/main" id="{6A763179-A74B-398D-A36E-BF96E98645D4}"/>
              </a:ext>
            </a:extLst>
          </p:cNvPr>
          <p:cNvSpPr>
            <a:spLocks noGrp="1"/>
          </p:cNvSpPr>
          <p:nvPr>
            <p:ph idx="1"/>
          </p:nvPr>
        </p:nvSpPr>
        <p:spPr/>
        <p:txBody>
          <a:bodyPr>
            <a:normAutofit/>
          </a:bodyPr>
          <a:lstStyle/>
          <a:p>
            <a:r>
              <a:rPr lang="en-US" dirty="0"/>
              <a:t>Recommendation systems are algorithms and techniques used to provide personalized suggestions or recommendations to users. </a:t>
            </a:r>
          </a:p>
          <a:p>
            <a:r>
              <a:rPr lang="en-US" dirty="0"/>
              <a:t>These systems are widely used in various domains, including e-commerce, streaming platforms, social media, and content platforms.</a:t>
            </a:r>
          </a:p>
          <a:p>
            <a:r>
              <a:rPr lang="en-US" dirty="0"/>
              <a:t>There are primarily two types of recommendation systems: collaborative filtering and content-based filtering.</a:t>
            </a:r>
          </a:p>
          <a:p>
            <a:r>
              <a:rPr lang="en-US" dirty="0"/>
              <a:t>While recommendation systems are valuable tools, they can encounter several challenges. Such as Cold Start Problem, Scalability, Diversity vs. Accuracy Trade-off, Popularity Bias, Limited Context and Data Sparsity.</a:t>
            </a:r>
            <a:endParaRPr lang="en-IN" dirty="0"/>
          </a:p>
        </p:txBody>
      </p:sp>
      <p:sp>
        <p:nvSpPr>
          <p:cNvPr id="4" name="Date Placeholder 3">
            <a:extLst>
              <a:ext uri="{FF2B5EF4-FFF2-40B4-BE49-F238E27FC236}">
                <a16:creationId xmlns:a16="http://schemas.microsoft.com/office/drawing/2014/main" id="{8551641D-91FE-CC3A-BFDF-96DED0E94E8B}"/>
              </a:ext>
            </a:extLst>
          </p:cNvPr>
          <p:cNvSpPr>
            <a:spLocks noGrp="1"/>
          </p:cNvSpPr>
          <p:nvPr>
            <p:ph type="dt" sz="half" idx="10"/>
          </p:nvPr>
        </p:nvSpPr>
        <p:spPr/>
        <p:txBody>
          <a:bodyPr/>
          <a:lstStyle/>
          <a:p>
            <a:fld id="{961EE1BB-544D-465F-9135-F3FB9290C903}" type="datetime1">
              <a:rPr lang="en-IN" smtClean="0"/>
              <a:t>26-05-2023</a:t>
            </a:fld>
            <a:endParaRPr lang="en-IN"/>
          </a:p>
        </p:txBody>
      </p:sp>
      <p:sp>
        <p:nvSpPr>
          <p:cNvPr id="5" name="Footer Placeholder 4">
            <a:extLst>
              <a:ext uri="{FF2B5EF4-FFF2-40B4-BE49-F238E27FC236}">
                <a16:creationId xmlns:a16="http://schemas.microsoft.com/office/drawing/2014/main" id="{641D6CCC-1604-8443-79B9-C901CC2E125D}"/>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9842CBB5-419B-6E19-409A-699B7A7B6F03}"/>
              </a:ext>
            </a:extLst>
          </p:cNvPr>
          <p:cNvSpPr>
            <a:spLocks noGrp="1"/>
          </p:cNvSpPr>
          <p:nvPr>
            <p:ph type="sldNum" sz="quarter" idx="12"/>
          </p:nvPr>
        </p:nvSpPr>
        <p:spPr/>
        <p:txBody>
          <a:bodyPr/>
          <a:lstStyle/>
          <a:p>
            <a:fld id="{FABDB73B-4066-4970-8A7E-8B47B1D37805}" type="slidenum">
              <a:rPr lang="en-IN" smtClean="0"/>
              <a:pPr/>
              <a:t>2</a:t>
            </a:fld>
            <a:endParaRPr lang="en-IN"/>
          </a:p>
        </p:txBody>
      </p:sp>
    </p:spTree>
    <p:extLst>
      <p:ext uri="{BB962C8B-B14F-4D97-AF65-F5344CB8AC3E}">
        <p14:creationId xmlns:p14="http://schemas.microsoft.com/office/powerpoint/2010/main" val="102882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FD85645-44FC-FE12-426C-42AA2DFAC21F}"/>
              </a:ext>
            </a:extLst>
          </p:cNvPr>
          <p:cNvSpPr>
            <a:spLocks noGrp="1"/>
          </p:cNvSpPr>
          <p:nvPr>
            <p:ph type="title"/>
          </p:nvPr>
        </p:nvSpPr>
        <p:spPr>
          <a:xfrm>
            <a:off x="630936" y="502920"/>
            <a:ext cx="3419856" cy="1463040"/>
          </a:xfrm>
        </p:spPr>
        <p:txBody>
          <a:bodyPr anchor="ctr">
            <a:normAutofit/>
          </a:bodyPr>
          <a:lstStyle/>
          <a:p>
            <a:r>
              <a:rPr lang="en-IN" sz="4800"/>
              <a:t>RMSE </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A6E9981-0D60-7891-4F60-26ABF1472EC5}"/>
              </a:ext>
            </a:extLst>
          </p:cNvPr>
          <p:cNvSpPr>
            <a:spLocks noGrp="1"/>
          </p:cNvSpPr>
          <p:nvPr>
            <p:ph idx="1"/>
          </p:nvPr>
        </p:nvSpPr>
        <p:spPr>
          <a:xfrm>
            <a:off x="4654295" y="502920"/>
            <a:ext cx="6894576" cy="1463040"/>
          </a:xfrm>
        </p:spPr>
        <p:txBody>
          <a:bodyPr anchor="ctr">
            <a:normAutofit/>
          </a:bodyPr>
          <a:lstStyle/>
          <a:p>
            <a:r>
              <a:rPr lang="en-US" sz="2200" b="1">
                <a:effectLst/>
                <a:latin typeface="Times New Roman" panose="02020603050405020304" pitchFamily="18" charset="0"/>
                <a:ea typeface="Times New Roman" panose="02020603050405020304" pitchFamily="18" charset="0"/>
              </a:rPr>
              <a:t>RMSE final= 0.0006498375474807662</a:t>
            </a:r>
            <a:endParaRPr lang="en-IN" sz="2200">
              <a:effectLst/>
              <a:latin typeface="Times New Roman" panose="02020603050405020304" pitchFamily="18" charset="0"/>
              <a:ea typeface="Times New Roman" panose="02020603050405020304" pitchFamily="18" charset="0"/>
            </a:endParaRPr>
          </a:p>
          <a:p>
            <a:endParaRPr lang="en-IN" sz="2200"/>
          </a:p>
        </p:txBody>
      </p:sp>
      <p:pic>
        <p:nvPicPr>
          <p:cNvPr id="10" name="Picture 9" descr="A picture containing plot, screenshot, line, text&#10;&#10;Description automatically generated">
            <a:extLst>
              <a:ext uri="{FF2B5EF4-FFF2-40B4-BE49-F238E27FC236}">
                <a16:creationId xmlns:a16="http://schemas.microsoft.com/office/drawing/2014/main" id="{A0FED977-77C1-BB7A-0077-CEA2848B95E8}"/>
              </a:ext>
            </a:extLst>
          </p:cNvPr>
          <p:cNvPicPr>
            <a:picLocks noChangeAspect="1"/>
          </p:cNvPicPr>
          <p:nvPr/>
        </p:nvPicPr>
        <p:blipFill>
          <a:blip r:embed="rId2"/>
          <a:stretch>
            <a:fillRect/>
          </a:stretch>
        </p:blipFill>
        <p:spPr>
          <a:xfrm>
            <a:off x="630936" y="2714806"/>
            <a:ext cx="10917936" cy="3111612"/>
          </a:xfrm>
          <a:prstGeom prst="rect">
            <a:avLst/>
          </a:prstGeom>
        </p:spPr>
      </p:pic>
      <p:sp>
        <p:nvSpPr>
          <p:cNvPr id="5" name="Date Placeholder 4">
            <a:extLst>
              <a:ext uri="{FF2B5EF4-FFF2-40B4-BE49-F238E27FC236}">
                <a16:creationId xmlns:a16="http://schemas.microsoft.com/office/drawing/2014/main" id="{1D7190B8-2EA4-CF0E-73EC-3A4F55FD280D}"/>
              </a:ext>
            </a:extLst>
          </p:cNvPr>
          <p:cNvSpPr>
            <a:spLocks noGrp="1"/>
          </p:cNvSpPr>
          <p:nvPr>
            <p:ph type="dt" sz="half" idx="10"/>
          </p:nvPr>
        </p:nvSpPr>
        <p:spPr>
          <a:xfrm>
            <a:off x="838200" y="6356350"/>
            <a:ext cx="2743200" cy="365125"/>
          </a:xfrm>
        </p:spPr>
        <p:txBody>
          <a:bodyPr>
            <a:normAutofit/>
          </a:bodyPr>
          <a:lstStyle/>
          <a:p>
            <a:pPr>
              <a:spcAft>
                <a:spcPts val="600"/>
              </a:spcAft>
            </a:pPr>
            <a:fld id="{7BB30198-6D2C-4D22-AE26-8F92FDDB24E7}" type="datetime1">
              <a:rPr lang="en-IN" smtClean="0"/>
              <a:pPr>
                <a:spcAft>
                  <a:spcPts val="600"/>
                </a:spcAft>
              </a:pPr>
              <a:t>26-05-2023</a:t>
            </a:fld>
            <a:endParaRPr lang="en-IN"/>
          </a:p>
        </p:txBody>
      </p:sp>
      <p:sp>
        <p:nvSpPr>
          <p:cNvPr id="6" name="Footer Placeholder 5">
            <a:extLst>
              <a:ext uri="{FF2B5EF4-FFF2-40B4-BE49-F238E27FC236}">
                <a16:creationId xmlns:a16="http://schemas.microsoft.com/office/drawing/2014/main" id="{953749D0-56D6-867A-2CE9-41D848406156}"/>
              </a:ext>
            </a:extLst>
          </p:cNvPr>
          <p:cNvSpPr>
            <a:spLocks noGrp="1"/>
          </p:cNvSpPr>
          <p:nvPr>
            <p:ph type="ftr" sz="quarter" idx="11"/>
          </p:nvPr>
        </p:nvSpPr>
        <p:spPr>
          <a:xfrm>
            <a:off x="4038600" y="6356350"/>
            <a:ext cx="4114800" cy="365125"/>
          </a:xfrm>
        </p:spPr>
        <p:txBody>
          <a:bodyPr>
            <a:normAutofit/>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7" name="Slide Number Placeholder 6">
            <a:extLst>
              <a:ext uri="{FF2B5EF4-FFF2-40B4-BE49-F238E27FC236}">
                <a16:creationId xmlns:a16="http://schemas.microsoft.com/office/drawing/2014/main" id="{E4D7ED18-FBF1-150F-8A06-EE7314AB9496}"/>
              </a:ext>
            </a:extLst>
          </p:cNvPr>
          <p:cNvSpPr>
            <a:spLocks noGrp="1"/>
          </p:cNvSpPr>
          <p:nvPr>
            <p:ph type="sldNum" sz="quarter" idx="12"/>
          </p:nvPr>
        </p:nvSpPr>
        <p:spPr>
          <a:xfrm>
            <a:off x="8610600" y="6356350"/>
            <a:ext cx="2743200" cy="365125"/>
          </a:xfrm>
        </p:spPr>
        <p:txBody>
          <a:bodyPr>
            <a:normAutofit/>
          </a:bodyPr>
          <a:lstStyle/>
          <a:p>
            <a:pPr>
              <a:spcAft>
                <a:spcPts val="600"/>
              </a:spcAft>
            </a:pPr>
            <a:fld id="{FABDB73B-4066-4970-8A7E-8B47B1D37805}" type="slidenum">
              <a:rPr lang="en-IN" smtClean="0"/>
              <a:pPr>
                <a:spcAft>
                  <a:spcPts val="600"/>
                </a:spcAft>
              </a:pPr>
              <a:t>20</a:t>
            </a:fld>
            <a:endParaRPr lang="en-IN"/>
          </a:p>
        </p:txBody>
      </p:sp>
    </p:spTree>
    <p:extLst>
      <p:ext uri="{BB962C8B-B14F-4D97-AF65-F5344CB8AC3E}">
        <p14:creationId xmlns:p14="http://schemas.microsoft.com/office/powerpoint/2010/main" val="131530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EDBD-DE0B-5FBB-E014-6A437DDF621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837B2B-6F56-9F27-B375-B8666149F02C}"/>
              </a:ext>
            </a:extLst>
          </p:cNvPr>
          <p:cNvSpPr>
            <a:spLocks noGrp="1"/>
          </p:cNvSpPr>
          <p:nvPr>
            <p:ph idx="1"/>
          </p:nvPr>
        </p:nvSpPr>
        <p:spPr/>
        <p:txBody>
          <a:bodyPr>
            <a:normAutofit/>
          </a:bodyPr>
          <a:lstStyle/>
          <a:p>
            <a:r>
              <a:rPr lang="en-IN" dirty="0">
                <a:solidFill>
                  <a:srgbClr val="000000"/>
                </a:solidFill>
                <a:effectLst/>
                <a:latin typeface="Times New Roman" panose="02020603050405020304" pitchFamily="18" charset="0"/>
                <a:ea typeface="Times New Roman" panose="02020603050405020304" pitchFamily="18" charset="0"/>
              </a:rPr>
              <a:t>SGD is efficient, scalable, and adaptable to handle sparsity in user-item interaction data. It can effectively learn from incomplete or missing data points, making it suitable for recommendation systems.</a:t>
            </a:r>
          </a:p>
          <a:p>
            <a:r>
              <a:rPr lang="en-IN" dirty="0">
                <a:solidFill>
                  <a:srgbClr val="000000"/>
                </a:solidFill>
                <a:effectLst/>
                <a:latin typeface="Times New Roman" panose="02020603050405020304" pitchFamily="18" charset="0"/>
                <a:ea typeface="Times New Roman" panose="02020603050405020304" pitchFamily="18" charset="0"/>
              </a:rPr>
              <a:t>Overall, by employing an effective methodology that includes data pre-processing, feature selection, partitioning, model building, and evaluation, it is possible to develop recommendation systems that can address the sparsity challenge and generate accurate and relevant recommendations for users. </a:t>
            </a:r>
            <a:endParaRPr lang="en-IN" dirty="0"/>
          </a:p>
        </p:txBody>
      </p:sp>
      <p:sp>
        <p:nvSpPr>
          <p:cNvPr id="4" name="Date Placeholder 3">
            <a:extLst>
              <a:ext uri="{FF2B5EF4-FFF2-40B4-BE49-F238E27FC236}">
                <a16:creationId xmlns:a16="http://schemas.microsoft.com/office/drawing/2014/main" id="{1EA4A145-E062-F3BE-FED1-2A5EB90FFED7}"/>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F7994F1F-B908-04C3-B6D3-091609DFA1C3}"/>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C0B5866D-19A6-61FC-B756-2DFD0887BFE0}"/>
              </a:ext>
            </a:extLst>
          </p:cNvPr>
          <p:cNvSpPr>
            <a:spLocks noGrp="1"/>
          </p:cNvSpPr>
          <p:nvPr>
            <p:ph type="sldNum" sz="quarter" idx="12"/>
          </p:nvPr>
        </p:nvSpPr>
        <p:spPr/>
        <p:txBody>
          <a:bodyPr/>
          <a:lstStyle/>
          <a:p>
            <a:fld id="{FABDB73B-4066-4970-8A7E-8B47B1D37805}" type="slidenum">
              <a:rPr lang="en-IN" smtClean="0"/>
              <a:pPr/>
              <a:t>21</a:t>
            </a:fld>
            <a:endParaRPr lang="en-IN"/>
          </a:p>
        </p:txBody>
      </p:sp>
    </p:spTree>
    <p:extLst>
      <p:ext uri="{BB962C8B-B14F-4D97-AF65-F5344CB8AC3E}">
        <p14:creationId xmlns:p14="http://schemas.microsoft.com/office/powerpoint/2010/main" val="27899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EF48-2DA4-2CE6-0BBC-BFB013F060F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6AE5C5E-50EA-D010-3F1F-6BCF8B1A9A18}"/>
              </a:ext>
            </a:extLst>
          </p:cNvPr>
          <p:cNvSpPr>
            <a:spLocks noGrp="1"/>
          </p:cNvSpPr>
          <p:nvPr>
            <p:ph idx="1"/>
          </p:nvPr>
        </p:nvSpPr>
        <p:spPr>
          <a:xfrm>
            <a:off x="838200" y="1690688"/>
            <a:ext cx="10515600" cy="4486275"/>
          </a:xfrm>
        </p:spPr>
        <p:txBody>
          <a:bodyPr>
            <a:normAutofit lnSpcReduction="10000"/>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[1]	</a:t>
            </a:r>
            <a:r>
              <a:rPr lang="en-IN" sz="1800" dirty="0" err="1">
                <a:solidFill>
                  <a:srgbClr val="000000"/>
                </a:solidFill>
                <a:effectLst/>
                <a:latin typeface="Times New Roman" panose="02020603050405020304" pitchFamily="18" charset="0"/>
                <a:ea typeface="Times New Roman" panose="02020603050405020304" pitchFamily="18" charset="0"/>
              </a:rPr>
              <a:t>Koren</a:t>
            </a:r>
            <a:r>
              <a:rPr lang="en-IN" sz="1800" dirty="0">
                <a:solidFill>
                  <a:srgbClr val="000000"/>
                </a:solidFill>
                <a:effectLst/>
                <a:latin typeface="Times New Roman" panose="02020603050405020304" pitchFamily="18" charset="0"/>
                <a:ea typeface="Times New Roman" panose="02020603050405020304" pitchFamily="18" charset="0"/>
              </a:rPr>
              <a:t>, Y., Bell, R., &amp; </a:t>
            </a:r>
            <a:r>
              <a:rPr lang="en-IN" sz="1800" dirty="0" err="1">
                <a:solidFill>
                  <a:srgbClr val="000000"/>
                </a:solidFill>
                <a:effectLst/>
                <a:latin typeface="Times New Roman" panose="02020603050405020304" pitchFamily="18" charset="0"/>
                <a:ea typeface="Times New Roman" panose="02020603050405020304" pitchFamily="18" charset="0"/>
              </a:rPr>
              <a:t>Volinsky</a:t>
            </a:r>
            <a:r>
              <a:rPr lang="en-IN" sz="1800" dirty="0">
                <a:solidFill>
                  <a:srgbClr val="000000"/>
                </a:solidFill>
                <a:effectLst/>
                <a:latin typeface="Times New Roman" panose="02020603050405020304" pitchFamily="18" charset="0"/>
                <a:ea typeface="Times New Roman" panose="02020603050405020304" pitchFamily="18" charset="0"/>
              </a:rPr>
              <a:t>, C. (2009). Matrix factorization techniques for recommender systems. 	Computer, 42(8), 30-37.</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[2]	</a:t>
            </a:r>
            <a:r>
              <a:rPr lang="en-IN" sz="1800" dirty="0" err="1">
                <a:solidFill>
                  <a:srgbClr val="000000"/>
                </a:solidFill>
                <a:effectLst/>
                <a:latin typeface="Times New Roman" panose="02020603050405020304" pitchFamily="18" charset="0"/>
                <a:ea typeface="Times New Roman" panose="02020603050405020304" pitchFamily="18" charset="0"/>
              </a:rPr>
              <a:t>Rendle</a:t>
            </a:r>
            <a:r>
              <a:rPr lang="en-IN" sz="1800" dirty="0">
                <a:solidFill>
                  <a:srgbClr val="000000"/>
                </a:solidFill>
                <a:effectLst/>
                <a:latin typeface="Times New Roman" panose="02020603050405020304" pitchFamily="18" charset="0"/>
                <a:ea typeface="Times New Roman" panose="02020603050405020304" pitchFamily="18" charset="0"/>
              </a:rPr>
              <a:t>, S., </a:t>
            </a:r>
            <a:r>
              <a:rPr lang="en-IN" sz="1800" dirty="0" err="1">
                <a:solidFill>
                  <a:srgbClr val="000000"/>
                </a:solidFill>
                <a:effectLst/>
                <a:latin typeface="Times New Roman" panose="02020603050405020304" pitchFamily="18" charset="0"/>
                <a:ea typeface="Times New Roman" panose="02020603050405020304" pitchFamily="18" charset="0"/>
              </a:rPr>
              <a:t>Freudenthaler</a:t>
            </a:r>
            <a:r>
              <a:rPr lang="en-IN" sz="1800" dirty="0">
                <a:solidFill>
                  <a:srgbClr val="000000"/>
                </a:solidFill>
                <a:effectLst/>
                <a:latin typeface="Times New Roman" panose="02020603050405020304" pitchFamily="18" charset="0"/>
                <a:ea typeface="Times New Roman" panose="02020603050405020304" pitchFamily="18" charset="0"/>
              </a:rPr>
              <a:t>, C., </a:t>
            </a:r>
            <a:r>
              <a:rPr lang="en-IN" sz="1800" dirty="0" err="1">
                <a:solidFill>
                  <a:srgbClr val="000000"/>
                </a:solidFill>
                <a:effectLst/>
                <a:latin typeface="Times New Roman" panose="02020603050405020304" pitchFamily="18" charset="0"/>
                <a:ea typeface="Times New Roman" panose="02020603050405020304" pitchFamily="18" charset="0"/>
              </a:rPr>
              <a:t>Gantner</a:t>
            </a:r>
            <a:r>
              <a:rPr lang="en-IN" sz="1800" dirty="0">
                <a:solidFill>
                  <a:srgbClr val="000000"/>
                </a:solidFill>
                <a:effectLst/>
                <a:latin typeface="Times New Roman" panose="02020603050405020304" pitchFamily="18" charset="0"/>
                <a:ea typeface="Times New Roman" panose="02020603050405020304" pitchFamily="18" charset="0"/>
              </a:rPr>
              <a:t>, Z., &amp; Schmidt-</a:t>
            </a:r>
            <a:r>
              <a:rPr lang="en-IN" sz="1800" dirty="0" err="1">
                <a:solidFill>
                  <a:srgbClr val="000000"/>
                </a:solidFill>
                <a:effectLst/>
                <a:latin typeface="Times New Roman" panose="02020603050405020304" pitchFamily="18" charset="0"/>
                <a:ea typeface="Times New Roman" panose="02020603050405020304" pitchFamily="18" charset="0"/>
              </a:rPr>
              <a:t>Thieme</a:t>
            </a:r>
            <a:r>
              <a:rPr lang="en-IN" sz="1800" dirty="0">
                <a:solidFill>
                  <a:srgbClr val="000000"/>
                </a:solidFill>
                <a:effectLst/>
                <a:latin typeface="Times New Roman" panose="02020603050405020304" pitchFamily="18" charset="0"/>
                <a:ea typeface="Times New Roman" panose="02020603050405020304" pitchFamily="18" charset="0"/>
              </a:rPr>
              <a:t>, L. (2009). BPR: Bayesian personalized 	ranking from implicit feedback. In Proceedings of the Twenty-Fifth Conference on Uncertainty in 	Artificial Intelligence (UAI) (pp. 452-461).</a:t>
            </a:r>
          </a:p>
          <a:p>
            <a:pPr marL="0" indent="0" algn="just">
              <a:buNone/>
            </a:pPr>
            <a:r>
              <a:rPr lang="en-IN" sz="1800" dirty="0">
                <a:solidFill>
                  <a:srgbClr val="000000"/>
                </a:solidFill>
                <a:ea typeface="Times New Roman" panose="02020603050405020304" pitchFamily="18" charset="0"/>
              </a:rPr>
              <a:t>[3]	</a:t>
            </a:r>
            <a:r>
              <a:rPr lang="en-IN" sz="1800" dirty="0"/>
              <a:t>Arkadiusz </a:t>
            </a:r>
            <a:r>
              <a:rPr lang="en-IN" sz="1800" dirty="0" err="1"/>
              <a:t>Paterek</a:t>
            </a:r>
            <a:r>
              <a:rPr lang="en-IN" sz="1800" dirty="0"/>
              <a:t> (2007). </a:t>
            </a:r>
            <a:r>
              <a:rPr lang="en-US" sz="1800" dirty="0"/>
              <a:t>Improving regularized singular value decomposition for collaborative 	filtering .</a:t>
            </a:r>
            <a:r>
              <a:rPr lang="en-US" sz="1200" dirty="0"/>
              <a:t> </a:t>
            </a:r>
            <a:r>
              <a:rPr lang="en-US" sz="1800" dirty="0"/>
              <a:t>KDDCup.07 August 12, 2007, San Jose, California, USA Copyright 2007 ACM 978-1-	59593-834-3/07/0008 ...$5.00.</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[4]	Yehuda </a:t>
            </a:r>
            <a:r>
              <a:rPr lang="en-IN" sz="1800" dirty="0" err="1">
                <a:solidFill>
                  <a:srgbClr val="000000"/>
                </a:solidFill>
                <a:effectLst/>
                <a:latin typeface="Times New Roman" panose="02020603050405020304" pitchFamily="18" charset="0"/>
                <a:ea typeface="Times New Roman" panose="02020603050405020304" pitchFamily="18" charset="0"/>
              </a:rPr>
              <a:t>Koren</a:t>
            </a:r>
            <a:r>
              <a:rPr lang="en-IN" sz="1800" dirty="0">
                <a:solidFill>
                  <a:srgbClr val="000000"/>
                </a:solidFill>
                <a:effectLst/>
                <a:latin typeface="Times New Roman" panose="02020603050405020304" pitchFamily="18" charset="0"/>
                <a:ea typeface="Times New Roman" panose="02020603050405020304" pitchFamily="18" charset="0"/>
              </a:rPr>
              <a:t>(2007). </a:t>
            </a:r>
            <a:r>
              <a:rPr lang="en-US" sz="1800" dirty="0">
                <a:solidFill>
                  <a:srgbClr val="000000"/>
                </a:solidFill>
                <a:effectLst/>
                <a:latin typeface="Times New Roman" panose="02020603050405020304" pitchFamily="18" charset="0"/>
                <a:ea typeface="Times New Roman" panose="02020603050405020304" pitchFamily="18" charset="0"/>
              </a:rPr>
              <a:t>Factorization Meets the </a:t>
            </a:r>
            <a:r>
              <a:rPr lang="en-US" sz="1800" dirty="0" err="1">
                <a:solidFill>
                  <a:srgbClr val="000000"/>
                </a:solidFill>
                <a:effectLst/>
                <a:latin typeface="Times New Roman" panose="02020603050405020304" pitchFamily="18" charset="0"/>
                <a:ea typeface="Times New Roman" panose="02020603050405020304" pitchFamily="18" charset="0"/>
              </a:rPr>
              <a:t>Neighbourhood</a:t>
            </a:r>
            <a:r>
              <a:rPr lang="en-US" sz="1800" dirty="0">
                <a:solidFill>
                  <a:srgbClr val="000000"/>
                </a:solidFill>
                <a:effectLst/>
                <a:latin typeface="Times New Roman" panose="02020603050405020304" pitchFamily="18" charset="0"/>
                <a:ea typeface="Times New Roman" panose="02020603050405020304" pitchFamily="18" charset="0"/>
              </a:rPr>
              <a:t>: A Multifaceted Collaborative Filtering 	Model.</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[5]	Li et al (2016) </a:t>
            </a:r>
            <a:r>
              <a:rPr lang="en-US" sz="1800" dirty="0">
                <a:solidFill>
                  <a:srgbClr val="000000"/>
                </a:solidFill>
                <a:effectLst/>
                <a:latin typeface="Times New Roman" panose="02020603050405020304" pitchFamily="18" charset="0"/>
                <a:ea typeface="Times New Roman" panose="02020603050405020304" pitchFamily="18" charset="0"/>
              </a:rPr>
              <a:t>A Hybrid Collaborative Filtering Algorithm Based on Singular Value 	Decomposition and Stochastic Gradient Descent.</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[6]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https://www.kaggle.com/datasets/netflix-inc/netflix-prize-data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[7]	Li, L., Chu, W., Langford, J., &amp; </a:t>
            </a:r>
            <a:r>
              <a:rPr lang="en-IN" sz="1800" dirty="0" err="1">
                <a:solidFill>
                  <a:srgbClr val="000000"/>
                </a:solidFill>
                <a:effectLst/>
                <a:latin typeface="Times New Roman" panose="02020603050405020304" pitchFamily="18" charset="0"/>
                <a:ea typeface="Times New Roman" panose="02020603050405020304" pitchFamily="18" charset="0"/>
              </a:rPr>
              <a:t>Schapire</a:t>
            </a:r>
            <a:r>
              <a:rPr lang="en-IN" sz="1800" dirty="0">
                <a:solidFill>
                  <a:srgbClr val="000000"/>
                </a:solidFill>
                <a:effectLst/>
                <a:latin typeface="Times New Roman" panose="02020603050405020304" pitchFamily="18" charset="0"/>
                <a:ea typeface="Times New Roman" panose="02020603050405020304" pitchFamily="18" charset="0"/>
              </a:rPr>
              <a:t>, R. E. (2010). A contextual-bandit approach to personalized 	news article recommendation. In Proceedings of the 19th international conference on World Wide Web 	(pp. 661-670).</a:t>
            </a:r>
          </a:p>
          <a:p>
            <a:pPr marL="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520700" lvl="0" indent="0" algn="just">
              <a:lnSpc>
                <a:spcPct val="150000"/>
              </a:lnSpc>
              <a:spcAft>
                <a:spcPts val="0"/>
              </a:spcAft>
              <a:buNone/>
              <a:tabLst>
                <a:tab pos="457200" algn="l"/>
                <a:tab pos="685800" algn="l"/>
              </a:tabLst>
            </a:pPr>
            <a:endParaRPr lang="en-IN" sz="7200" dirty="0">
              <a:ea typeface="Times New Roman" panose="02020603050405020304" pitchFamily="18" charset="0"/>
            </a:endParaRPr>
          </a:p>
        </p:txBody>
      </p:sp>
      <p:sp>
        <p:nvSpPr>
          <p:cNvPr id="4" name="Date Placeholder 3">
            <a:extLst>
              <a:ext uri="{FF2B5EF4-FFF2-40B4-BE49-F238E27FC236}">
                <a16:creationId xmlns:a16="http://schemas.microsoft.com/office/drawing/2014/main" id="{17D4BA52-BA74-D3A7-E7C2-9CCACA2D8036}"/>
              </a:ext>
            </a:extLst>
          </p:cNvPr>
          <p:cNvSpPr>
            <a:spLocks noGrp="1"/>
          </p:cNvSpPr>
          <p:nvPr>
            <p:ph type="dt" sz="half" idx="10"/>
          </p:nvPr>
        </p:nvSpPr>
        <p:spPr/>
        <p:txBody>
          <a:bodyPr/>
          <a:lstStyle/>
          <a:p>
            <a:fld id="{38AF7E24-F0C7-4A9E-8133-5B356427744C}" type="datetime1">
              <a:rPr lang="en-IN" smtClean="0"/>
              <a:t>26-05-2023</a:t>
            </a:fld>
            <a:endParaRPr lang="en-IN" dirty="0"/>
          </a:p>
        </p:txBody>
      </p:sp>
      <p:sp>
        <p:nvSpPr>
          <p:cNvPr id="5" name="Footer Placeholder 4">
            <a:extLst>
              <a:ext uri="{FF2B5EF4-FFF2-40B4-BE49-F238E27FC236}">
                <a16:creationId xmlns:a16="http://schemas.microsoft.com/office/drawing/2014/main" id="{B229CA27-8C8C-31E1-1F80-351A71B15350}"/>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DD4EC965-1440-9362-9326-66D7AB4518F7}"/>
              </a:ext>
            </a:extLst>
          </p:cNvPr>
          <p:cNvSpPr>
            <a:spLocks noGrp="1"/>
          </p:cNvSpPr>
          <p:nvPr>
            <p:ph type="sldNum" sz="quarter" idx="12"/>
          </p:nvPr>
        </p:nvSpPr>
        <p:spPr/>
        <p:txBody>
          <a:bodyPr/>
          <a:lstStyle/>
          <a:p>
            <a:fld id="{FABDB73B-4066-4970-8A7E-8B47B1D37805}" type="slidenum">
              <a:rPr lang="en-IN" smtClean="0"/>
              <a:pPr/>
              <a:t>22</a:t>
            </a:fld>
            <a:endParaRPr lang="en-IN"/>
          </a:p>
        </p:txBody>
      </p:sp>
    </p:spTree>
    <p:extLst>
      <p:ext uri="{BB962C8B-B14F-4D97-AF65-F5344CB8AC3E}">
        <p14:creationId xmlns:p14="http://schemas.microsoft.com/office/powerpoint/2010/main" val="211512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83FBAC-FCD9-B8CD-CCCD-E783841B704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6A453DE-A00F-83B7-878D-3C7A512DA874}"/>
              </a:ext>
            </a:extLst>
          </p:cNvPr>
          <p:cNvSpPr>
            <a:spLocks noGrp="1"/>
          </p:cNvSpPr>
          <p:nvPr>
            <p:ph idx="1"/>
          </p:nvPr>
        </p:nvSpPr>
        <p:spPr/>
        <p:txBody>
          <a:bodyPr>
            <a:normAutofit/>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[8]	Zhou, Y., Wilkinson, D., Schreiber, R., &amp; Pan, R. (2008). Large-scale parallel collaborative filtering 	for the Netflix prize. In International Conference on Algorithmic Applications in Management (pp. 	337-348).</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[9]	Ma, H., Yang, H., </a:t>
            </a:r>
            <a:r>
              <a:rPr lang="en-IN" sz="1800" dirty="0" err="1">
                <a:solidFill>
                  <a:srgbClr val="000000"/>
                </a:solidFill>
                <a:effectLst/>
                <a:latin typeface="Times New Roman" panose="02020603050405020304" pitchFamily="18" charset="0"/>
                <a:ea typeface="Times New Roman" panose="02020603050405020304" pitchFamily="18" charset="0"/>
              </a:rPr>
              <a:t>Lyu</a:t>
            </a:r>
            <a:r>
              <a:rPr lang="en-IN" sz="1800" dirty="0">
                <a:solidFill>
                  <a:srgbClr val="000000"/>
                </a:solidFill>
                <a:effectLst/>
                <a:latin typeface="Times New Roman" panose="02020603050405020304" pitchFamily="18" charset="0"/>
                <a:ea typeface="Times New Roman" panose="02020603050405020304" pitchFamily="18" charset="0"/>
              </a:rPr>
              <a:t>, M. R., &amp; King, I. (2008). </a:t>
            </a:r>
            <a:r>
              <a:rPr lang="en-IN" sz="1800" dirty="0" err="1">
                <a:solidFill>
                  <a:srgbClr val="000000"/>
                </a:solidFill>
                <a:effectLst/>
                <a:latin typeface="Times New Roman" panose="02020603050405020304" pitchFamily="18" charset="0"/>
                <a:ea typeface="Times New Roman" panose="02020603050405020304" pitchFamily="18" charset="0"/>
              </a:rPr>
              <a:t>Sorec</a:t>
            </a:r>
            <a:r>
              <a:rPr lang="en-IN" sz="1800" dirty="0">
                <a:solidFill>
                  <a:srgbClr val="000000"/>
                </a:solidFill>
                <a:effectLst/>
                <a:latin typeface="Times New Roman" panose="02020603050405020304" pitchFamily="18" charset="0"/>
                <a:ea typeface="Times New Roman" panose="02020603050405020304" pitchFamily="18" charset="0"/>
              </a:rPr>
              <a:t>: Social recommendation using probabilistic 	matrix factorization. In Proceedings of the 17th ACM conference on Information and knowledge 	management (pp. 931-940).</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[10]	Shi, Y., &amp; Larson, M. (2014). Collaborative filtering beyond the user-item matrix: A survey of the state 	of the art and future challenges. ACM Computing Surveys (CSUR), 47(1), 3.</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[11]	Singh, A. P., &amp; Gordon, G. J. (2008). Relational learning via collective matrix factorization. In 	Proceedings of the 14th ACM SIGKDD international conference on Knowledge discovery and data 	mining (pp. 650-658).</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[12]	Pan, R., Zhou, Y., Cao, B., Liu, N. N., </a:t>
            </a:r>
            <a:r>
              <a:rPr lang="en-IN" sz="1800" dirty="0" err="1">
                <a:solidFill>
                  <a:srgbClr val="000000"/>
                </a:solidFill>
                <a:effectLst/>
                <a:latin typeface="Times New Roman" panose="02020603050405020304" pitchFamily="18" charset="0"/>
                <a:ea typeface="Times New Roman" panose="02020603050405020304" pitchFamily="18" charset="0"/>
              </a:rPr>
              <a:t>Lukose</a:t>
            </a:r>
            <a:r>
              <a:rPr lang="en-IN" sz="1800" dirty="0">
                <a:solidFill>
                  <a:srgbClr val="000000"/>
                </a:solidFill>
                <a:effectLst/>
                <a:latin typeface="Times New Roman" panose="02020603050405020304" pitchFamily="18" charset="0"/>
                <a:ea typeface="Times New Roman" panose="02020603050405020304" pitchFamily="18" charset="0"/>
              </a:rPr>
              <a:t>, R., Scholz, M., &amp; Yang, Q. (2008). One-class 	collaborative filtering. In Proceedings of the 2008 Eighth IEEE International Conference on Data 	Mining (pp. 502-511).</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212334DA-216A-978C-1118-0360DD7B0485}"/>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0027E4AE-14E5-94B7-239A-CFAA5C68E4E4}"/>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268AB3B4-3B2D-5D38-FE66-7B4495E7DC4D}"/>
              </a:ext>
            </a:extLst>
          </p:cNvPr>
          <p:cNvSpPr>
            <a:spLocks noGrp="1"/>
          </p:cNvSpPr>
          <p:nvPr>
            <p:ph type="sldNum" sz="quarter" idx="12"/>
          </p:nvPr>
        </p:nvSpPr>
        <p:spPr/>
        <p:txBody>
          <a:bodyPr/>
          <a:lstStyle/>
          <a:p>
            <a:fld id="{FABDB73B-4066-4970-8A7E-8B47B1D37805}" type="slidenum">
              <a:rPr lang="en-IN" smtClean="0"/>
              <a:pPr/>
              <a:t>23</a:t>
            </a:fld>
            <a:endParaRPr lang="en-IN"/>
          </a:p>
        </p:txBody>
      </p:sp>
    </p:spTree>
    <p:extLst>
      <p:ext uri="{BB962C8B-B14F-4D97-AF65-F5344CB8AC3E}">
        <p14:creationId xmlns:p14="http://schemas.microsoft.com/office/powerpoint/2010/main" val="215052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2CCB-B385-E86C-66DB-F8F126907EB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A57AD56-2D81-3601-3AC6-46D45158E489}"/>
              </a:ext>
            </a:extLst>
          </p:cNvPr>
          <p:cNvSpPr>
            <a:spLocks noGrp="1"/>
          </p:cNvSpPr>
          <p:nvPr>
            <p:ph idx="1"/>
          </p:nvPr>
        </p:nvSpPr>
        <p:spPr/>
        <p:txBody>
          <a:bodyPr/>
          <a:lstStyle/>
          <a:p>
            <a:r>
              <a:rPr lang="en-US" dirty="0"/>
              <a:t>Sparsity is a common challenge in machine learning where the data exhibits a high degree of emptiness or contains a large number of zero values.</a:t>
            </a:r>
          </a:p>
          <a:p>
            <a:r>
              <a:rPr lang="en-US" dirty="0"/>
              <a:t>Dealing with sparse data presents unique issues for machine learning algorithms, as it can lead to computational inefficiencies, biased predictions, and suboptimal model performance.</a:t>
            </a:r>
          </a:p>
          <a:p>
            <a:r>
              <a:rPr lang="en-US" dirty="0"/>
              <a:t>Resolving sparsity is crucial for extracting meaningful information and improving the accuracy and efficiency of machine learning models.</a:t>
            </a:r>
          </a:p>
          <a:p>
            <a:r>
              <a:rPr lang="en-US" dirty="0"/>
              <a:t>For resolving sparsity we can make use of matrix factorization techniques.</a:t>
            </a:r>
            <a:endParaRPr lang="en-IN" dirty="0"/>
          </a:p>
          <a:p>
            <a:pPr marL="0" indent="0">
              <a:buNone/>
            </a:pPr>
            <a:endParaRPr lang="en-IN" dirty="0"/>
          </a:p>
        </p:txBody>
      </p:sp>
      <p:sp>
        <p:nvSpPr>
          <p:cNvPr id="4" name="Date Placeholder 3">
            <a:extLst>
              <a:ext uri="{FF2B5EF4-FFF2-40B4-BE49-F238E27FC236}">
                <a16:creationId xmlns:a16="http://schemas.microsoft.com/office/drawing/2014/main" id="{EDF2671C-0E87-95ED-BC05-66FF13871ED6}"/>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B15EF7BB-9A06-8715-1E0E-F65675B677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Resolving Sparsity in Recommendation System using SGD</a:t>
            </a:r>
          </a:p>
          <a:p>
            <a:endParaRPr lang="en-IN" dirty="0"/>
          </a:p>
        </p:txBody>
      </p:sp>
      <p:sp>
        <p:nvSpPr>
          <p:cNvPr id="6" name="Slide Number Placeholder 5">
            <a:extLst>
              <a:ext uri="{FF2B5EF4-FFF2-40B4-BE49-F238E27FC236}">
                <a16:creationId xmlns:a16="http://schemas.microsoft.com/office/drawing/2014/main" id="{F4AB2E77-3D07-DF3B-EA8C-4E3A05759A84}"/>
              </a:ext>
            </a:extLst>
          </p:cNvPr>
          <p:cNvSpPr>
            <a:spLocks noGrp="1"/>
          </p:cNvSpPr>
          <p:nvPr>
            <p:ph type="sldNum" sz="quarter" idx="12"/>
          </p:nvPr>
        </p:nvSpPr>
        <p:spPr/>
        <p:txBody>
          <a:bodyPr/>
          <a:lstStyle/>
          <a:p>
            <a:fld id="{FABDB73B-4066-4970-8A7E-8B47B1D37805}" type="slidenum">
              <a:rPr lang="en-IN" smtClean="0"/>
              <a:pPr/>
              <a:t>3</a:t>
            </a:fld>
            <a:endParaRPr lang="en-IN"/>
          </a:p>
        </p:txBody>
      </p:sp>
    </p:spTree>
    <p:extLst>
      <p:ext uri="{BB962C8B-B14F-4D97-AF65-F5344CB8AC3E}">
        <p14:creationId xmlns:p14="http://schemas.microsoft.com/office/powerpoint/2010/main" val="79865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332535-C776-A05F-AD1E-55C65B1A975F}"/>
              </a:ext>
            </a:extLst>
          </p:cNvPr>
          <p:cNvSpPr>
            <a:spLocks noGrp="1"/>
          </p:cNvSpPr>
          <p:nvPr>
            <p:ph type="title"/>
          </p:nvPr>
        </p:nvSpPr>
        <p:spPr/>
        <p:txBody>
          <a:bodyPr/>
          <a:lstStyle/>
          <a:p>
            <a:r>
              <a:rPr lang="en-IN" dirty="0"/>
              <a:t>Sparse Matrix</a:t>
            </a:r>
          </a:p>
        </p:txBody>
      </p:sp>
      <p:sp>
        <p:nvSpPr>
          <p:cNvPr id="4" name="Date Placeholder 3">
            <a:extLst>
              <a:ext uri="{FF2B5EF4-FFF2-40B4-BE49-F238E27FC236}">
                <a16:creationId xmlns:a16="http://schemas.microsoft.com/office/drawing/2014/main" id="{3B85BD2D-82C6-A77F-31F0-A1F1FD25C52C}"/>
              </a:ext>
            </a:extLst>
          </p:cNvPr>
          <p:cNvSpPr>
            <a:spLocks noGrp="1"/>
          </p:cNvSpPr>
          <p:nvPr>
            <p:ph type="dt" sz="half" idx="10"/>
          </p:nvPr>
        </p:nvSpPr>
        <p:spPr/>
        <p:txBody>
          <a:bodyPr vert="horz" lIns="91440" tIns="45720" rIns="91440" bIns="45720" rtlCol="0" anchor="ctr">
            <a:normAutofit/>
          </a:bodyPr>
          <a:lstStyle/>
          <a:p>
            <a:pPr>
              <a:spcAft>
                <a:spcPts val="600"/>
              </a:spcAft>
            </a:pPr>
            <a:fld id="{38AF7E24-F0C7-4A9E-8133-5B356427744C}" type="datetime1">
              <a:rPr lang="en-US" sz="1200" smtClean="0">
                <a:latin typeface="+mn-lt"/>
                <a:cs typeface="+mn-cs"/>
              </a:rPr>
              <a:pPr>
                <a:spcAft>
                  <a:spcPts val="600"/>
                </a:spcAft>
              </a:pPr>
              <a:t>5/26/2023</a:t>
            </a:fld>
            <a:endParaRPr lang="en-US" sz="1200">
              <a:latin typeface="+mn-lt"/>
              <a:cs typeface="+mn-cs"/>
            </a:endParaRPr>
          </a:p>
        </p:txBody>
      </p:sp>
      <p:sp>
        <p:nvSpPr>
          <p:cNvPr id="5" name="Footer Placeholder 4">
            <a:extLst>
              <a:ext uri="{FF2B5EF4-FFF2-40B4-BE49-F238E27FC236}">
                <a16:creationId xmlns:a16="http://schemas.microsoft.com/office/drawing/2014/main" id="{BE565902-00FB-B1E0-B46E-DF344EC355D6}"/>
              </a:ext>
            </a:extLst>
          </p:cNvPr>
          <p:cNvSpPr>
            <a:spLocks noGrp="1"/>
          </p:cNvSpPr>
          <p:nvPr>
            <p:ph type="ftr" sz="quarter" idx="11"/>
          </p:nvPr>
        </p:nvSpPr>
        <p:spPr/>
        <p:txBody>
          <a:bodyPr vert="horz" lIns="91440" tIns="45720" rIns="91440" bIns="45720" rtlCol="0" anchor="ctr">
            <a:normAutofit/>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F26AD24E-2521-D8DE-2E50-D07BE8899EBA}"/>
              </a:ext>
            </a:extLst>
          </p:cNvPr>
          <p:cNvSpPr>
            <a:spLocks noGrp="1"/>
          </p:cNvSpPr>
          <p:nvPr>
            <p:ph type="sldNum" sz="quarter" idx="12"/>
          </p:nvPr>
        </p:nvSpPr>
        <p:spPr/>
        <p:txBody>
          <a:bodyPr vert="horz" lIns="91440" tIns="45720" rIns="91440" bIns="45720" rtlCol="0" anchor="ctr">
            <a:normAutofit/>
          </a:bodyPr>
          <a:lstStyle/>
          <a:p>
            <a:pPr>
              <a:spcAft>
                <a:spcPts val="600"/>
              </a:spcAft>
            </a:pPr>
            <a:fld id="{FABDB73B-4066-4970-8A7E-8B47B1D37805}" type="slidenum">
              <a:rPr lang="en-US" sz="1200" smtClean="0">
                <a:latin typeface="+mn-lt"/>
                <a:cs typeface="+mn-cs"/>
              </a:rPr>
              <a:pPr>
                <a:spcAft>
                  <a:spcPts val="600"/>
                </a:spcAft>
              </a:pPr>
              <a:t>4</a:t>
            </a:fld>
            <a:endParaRPr lang="en-US" sz="1200">
              <a:latin typeface="+mn-lt"/>
              <a:cs typeface="+mn-cs"/>
            </a:endParaRPr>
          </a:p>
        </p:txBody>
      </p:sp>
      <p:pic>
        <p:nvPicPr>
          <p:cNvPr id="12" name="Content Placeholder 11" descr="A picture containing text, screenshot, font, white">
            <a:extLst>
              <a:ext uri="{FF2B5EF4-FFF2-40B4-BE49-F238E27FC236}">
                <a16:creationId xmlns:a16="http://schemas.microsoft.com/office/drawing/2014/main" id="{998A9665-75B8-811E-A202-A10E84DEF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1687" y="1966451"/>
            <a:ext cx="5715000" cy="3726426"/>
          </a:xfrm>
        </p:spPr>
      </p:pic>
    </p:spTree>
    <p:extLst>
      <p:ext uri="{BB962C8B-B14F-4D97-AF65-F5344CB8AC3E}">
        <p14:creationId xmlns:p14="http://schemas.microsoft.com/office/powerpoint/2010/main" val="91492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71AC-3ECD-901C-49B6-DA81B25D7509}"/>
              </a:ext>
            </a:extLst>
          </p:cNvPr>
          <p:cNvSpPr>
            <a:spLocks noGrp="1"/>
          </p:cNvSpPr>
          <p:nvPr>
            <p:ph type="title"/>
          </p:nvPr>
        </p:nvSpPr>
        <p:spPr/>
        <p:txBody>
          <a:bodyPr/>
          <a:lstStyle/>
          <a:p>
            <a:r>
              <a:rPr lang="en-IN"/>
              <a:t>Issues due to Sparsity</a:t>
            </a:r>
          </a:p>
        </p:txBody>
      </p:sp>
      <p:sp>
        <p:nvSpPr>
          <p:cNvPr id="3" name="Content Placeholder 2">
            <a:extLst>
              <a:ext uri="{FF2B5EF4-FFF2-40B4-BE49-F238E27FC236}">
                <a16:creationId xmlns:a16="http://schemas.microsoft.com/office/drawing/2014/main" id="{5DA2A739-D9D1-3615-074B-74FCBC40C7D4}"/>
              </a:ext>
            </a:extLst>
          </p:cNvPr>
          <p:cNvSpPr>
            <a:spLocks noGrp="1"/>
          </p:cNvSpPr>
          <p:nvPr>
            <p:ph idx="1"/>
          </p:nvPr>
        </p:nvSpPr>
        <p:spPr/>
        <p:txBody>
          <a:bodyPr/>
          <a:lstStyle/>
          <a:p>
            <a:r>
              <a:rPr lang="en-IN" b="0" i="0" dirty="0">
                <a:effectLst/>
              </a:rPr>
              <a:t>Data Insufficiency</a:t>
            </a:r>
          </a:p>
          <a:p>
            <a:r>
              <a:rPr lang="en-IN" b="0" i="0" dirty="0">
                <a:effectLst/>
              </a:rPr>
              <a:t>Cold Start Problem</a:t>
            </a:r>
            <a:endParaRPr lang="en-IN" dirty="0"/>
          </a:p>
          <a:p>
            <a:r>
              <a:rPr lang="en-IN" b="0" i="0" dirty="0">
                <a:effectLst/>
              </a:rPr>
              <a:t>Limited User Coverage</a:t>
            </a:r>
          </a:p>
          <a:p>
            <a:r>
              <a:rPr lang="en-IN" b="0" i="0" dirty="0">
                <a:effectLst/>
              </a:rPr>
              <a:t>Inaccurate Similarity Measures</a:t>
            </a:r>
            <a:endParaRPr lang="en-IN" dirty="0"/>
          </a:p>
          <a:p>
            <a:r>
              <a:rPr lang="en-IN" b="0" i="0" dirty="0">
                <a:effectLst/>
              </a:rPr>
              <a:t>Popularity Bias</a:t>
            </a:r>
            <a:endParaRPr lang="en-IN" dirty="0"/>
          </a:p>
        </p:txBody>
      </p:sp>
      <p:sp>
        <p:nvSpPr>
          <p:cNvPr id="4" name="Date Placeholder 3">
            <a:extLst>
              <a:ext uri="{FF2B5EF4-FFF2-40B4-BE49-F238E27FC236}">
                <a16:creationId xmlns:a16="http://schemas.microsoft.com/office/drawing/2014/main" id="{6D5C9E5B-6CE1-0236-B950-F784E7369967}"/>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53BA4F3F-2C76-8556-75D1-B1D54CF3F260}"/>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807DE5ED-D096-1481-0BC2-220073B53453}"/>
              </a:ext>
            </a:extLst>
          </p:cNvPr>
          <p:cNvSpPr>
            <a:spLocks noGrp="1"/>
          </p:cNvSpPr>
          <p:nvPr>
            <p:ph type="sldNum" sz="quarter" idx="12"/>
          </p:nvPr>
        </p:nvSpPr>
        <p:spPr/>
        <p:txBody>
          <a:bodyPr/>
          <a:lstStyle/>
          <a:p>
            <a:fld id="{FABDB73B-4066-4970-8A7E-8B47B1D37805}" type="slidenum">
              <a:rPr lang="en-IN" smtClean="0"/>
              <a:pPr/>
              <a:t>5</a:t>
            </a:fld>
            <a:endParaRPr lang="en-IN"/>
          </a:p>
        </p:txBody>
      </p:sp>
    </p:spTree>
    <p:extLst>
      <p:ext uri="{BB962C8B-B14F-4D97-AF65-F5344CB8AC3E}">
        <p14:creationId xmlns:p14="http://schemas.microsoft.com/office/powerpoint/2010/main" val="285805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E31951-0999-0AF4-F9F8-5A323FF084DB}"/>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ABE09444-025B-29AF-D5A3-1BAB7D5B0CB3}"/>
              </a:ext>
            </a:extLst>
          </p:cNvPr>
          <p:cNvSpPr>
            <a:spLocks noGrp="1"/>
          </p:cNvSpPr>
          <p:nvPr>
            <p:ph idx="1"/>
          </p:nvPr>
        </p:nvSpPr>
        <p:spPr>
          <a:xfrm>
            <a:off x="838200" y="1481686"/>
            <a:ext cx="10515600" cy="4377660"/>
          </a:xfrm>
        </p:spPr>
        <p:txBody>
          <a:bodyPr/>
          <a:lstStyle/>
          <a:p>
            <a:r>
              <a:rPr lang="en-IN" dirty="0"/>
              <a:t>We have conducted a literature survey to study the different techniques involved in avoiding sparsity problem on Netflix dataset.</a:t>
            </a:r>
          </a:p>
          <a:p>
            <a:pPr marL="0" indent="0">
              <a:buNone/>
            </a:pPr>
            <a:endParaRPr lang="en-IN" dirty="0"/>
          </a:p>
        </p:txBody>
      </p:sp>
      <p:sp>
        <p:nvSpPr>
          <p:cNvPr id="4" name="Date Placeholder 3">
            <a:extLst>
              <a:ext uri="{FF2B5EF4-FFF2-40B4-BE49-F238E27FC236}">
                <a16:creationId xmlns:a16="http://schemas.microsoft.com/office/drawing/2014/main" id="{C30DA051-264E-D11A-87D9-8B39D38E4F8D}"/>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7B206E84-31F6-44D2-729A-D1E87F2517B9}"/>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FE162763-F601-8FB8-1E84-B82F39628ABC}"/>
              </a:ext>
            </a:extLst>
          </p:cNvPr>
          <p:cNvSpPr>
            <a:spLocks noGrp="1"/>
          </p:cNvSpPr>
          <p:nvPr>
            <p:ph type="sldNum" sz="quarter" idx="12"/>
          </p:nvPr>
        </p:nvSpPr>
        <p:spPr/>
        <p:txBody>
          <a:bodyPr/>
          <a:lstStyle/>
          <a:p>
            <a:fld id="{FABDB73B-4066-4970-8A7E-8B47B1D37805}" type="slidenum">
              <a:rPr lang="en-IN" smtClean="0"/>
              <a:pPr/>
              <a:t>6</a:t>
            </a:fld>
            <a:endParaRPr lang="en-IN"/>
          </a:p>
        </p:txBody>
      </p:sp>
      <p:graphicFrame>
        <p:nvGraphicFramePr>
          <p:cNvPr id="10" name="Table 10">
            <a:extLst>
              <a:ext uri="{FF2B5EF4-FFF2-40B4-BE49-F238E27FC236}">
                <a16:creationId xmlns:a16="http://schemas.microsoft.com/office/drawing/2014/main" id="{AC5BF77F-33E3-173C-F300-11F7BB6C0E6A}"/>
              </a:ext>
            </a:extLst>
          </p:cNvPr>
          <p:cNvGraphicFramePr>
            <a:graphicFrameLocks noGrp="1"/>
          </p:cNvGraphicFramePr>
          <p:nvPr>
            <p:extLst>
              <p:ext uri="{D42A27DB-BD31-4B8C-83A1-F6EECF244321}">
                <p14:modId xmlns:p14="http://schemas.microsoft.com/office/powerpoint/2010/main" val="2443749561"/>
              </p:ext>
            </p:extLst>
          </p:nvPr>
        </p:nvGraphicFramePr>
        <p:xfrm>
          <a:off x="838200" y="2292566"/>
          <a:ext cx="10777794" cy="4033304"/>
        </p:xfrm>
        <a:graphic>
          <a:graphicData uri="http://schemas.openxmlformats.org/drawingml/2006/table">
            <a:tbl>
              <a:tblPr firstRow="1" bandRow="1">
                <a:tableStyleId>{00A15C55-8517-42AA-B614-E9B94910E393}</a:tableStyleId>
              </a:tblPr>
              <a:tblGrid>
                <a:gridCol w="774290">
                  <a:extLst>
                    <a:ext uri="{9D8B030D-6E8A-4147-A177-3AD203B41FA5}">
                      <a16:colId xmlns:a16="http://schemas.microsoft.com/office/drawing/2014/main" val="2761882872"/>
                    </a:ext>
                  </a:extLst>
                </a:gridCol>
                <a:gridCol w="3545518">
                  <a:extLst>
                    <a:ext uri="{9D8B030D-6E8A-4147-A177-3AD203B41FA5}">
                      <a16:colId xmlns:a16="http://schemas.microsoft.com/office/drawing/2014/main" val="4236582635"/>
                    </a:ext>
                  </a:extLst>
                </a:gridCol>
                <a:gridCol w="2146868">
                  <a:extLst>
                    <a:ext uri="{9D8B030D-6E8A-4147-A177-3AD203B41FA5}">
                      <a16:colId xmlns:a16="http://schemas.microsoft.com/office/drawing/2014/main" val="2303976421"/>
                    </a:ext>
                  </a:extLst>
                </a:gridCol>
                <a:gridCol w="1151659">
                  <a:extLst>
                    <a:ext uri="{9D8B030D-6E8A-4147-A177-3AD203B41FA5}">
                      <a16:colId xmlns:a16="http://schemas.microsoft.com/office/drawing/2014/main" val="1435797168"/>
                    </a:ext>
                  </a:extLst>
                </a:gridCol>
                <a:gridCol w="3159459">
                  <a:extLst>
                    <a:ext uri="{9D8B030D-6E8A-4147-A177-3AD203B41FA5}">
                      <a16:colId xmlns:a16="http://schemas.microsoft.com/office/drawing/2014/main" val="3166166309"/>
                    </a:ext>
                  </a:extLst>
                </a:gridCol>
              </a:tblGrid>
              <a:tr h="375704">
                <a:tc>
                  <a:txBody>
                    <a:bodyPr/>
                    <a:lstStyle/>
                    <a:p>
                      <a:r>
                        <a:rPr lang="en-IN" dirty="0"/>
                        <a:t>  </a:t>
                      </a:r>
                      <a:r>
                        <a:rPr lang="en-IN" dirty="0" err="1"/>
                        <a:t>S.No</a:t>
                      </a:r>
                      <a:r>
                        <a:rPr lang="en-IN" dirty="0"/>
                        <a:t> </a:t>
                      </a:r>
                    </a:p>
                  </a:txBody>
                  <a:tcPr/>
                </a:tc>
                <a:tc>
                  <a:txBody>
                    <a:bodyPr/>
                    <a:lstStyle/>
                    <a:p>
                      <a:r>
                        <a:rPr lang="en-IN" dirty="0"/>
                        <a:t>        Title of Paper</a:t>
                      </a:r>
                    </a:p>
                  </a:txBody>
                  <a:tcPr/>
                </a:tc>
                <a:tc>
                  <a:txBody>
                    <a:bodyPr/>
                    <a:lstStyle/>
                    <a:p>
                      <a:r>
                        <a:rPr lang="en-IN" dirty="0"/>
                        <a:t>Author</a:t>
                      </a:r>
                    </a:p>
                  </a:txBody>
                  <a:tcPr/>
                </a:tc>
                <a:tc>
                  <a:txBody>
                    <a:bodyPr/>
                    <a:lstStyle/>
                    <a:p>
                      <a:r>
                        <a:rPr lang="en-IN" dirty="0"/>
                        <a:t>  Year</a:t>
                      </a:r>
                    </a:p>
                  </a:txBody>
                  <a:tcPr/>
                </a:tc>
                <a:tc>
                  <a:txBody>
                    <a:bodyPr/>
                    <a:lstStyle/>
                    <a:p>
                      <a:r>
                        <a:rPr lang="en-IN" dirty="0"/>
                        <a:t>               Technique</a:t>
                      </a:r>
                    </a:p>
                  </a:txBody>
                  <a:tcPr/>
                </a:tc>
                <a:extLst>
                  <a:ext uri="{0D108BD9-81ED-4DB2-BD59-A6C34878D82A}">
                    <a16:rowId xmlns:a16="http://schemas.microsoft.com/office/drawing/2014/main" val="3711273261"/>
                  </a:ext>
                </a:extLst>
              </a:tr>
              <a:tr h="369234">
                <a:tc>
                  <a:txBody>
                    <a:bodyPr/>
                    <a:lstStyle/>
                    <a:p>
                      <a:r>
                        <a:rPr lang="en-IN" dirty="0"/>
                        <a:t>    01</a:t>
                      </a:r>
                    </a:p>
                  </a:txBody>
                  <a:tcPr/>
                </a:tc>
                <a:tc>
                  <a:txBody>
                    <a:bodyPr/>
                    <a:lstStyle/>
                    <a:p>
                      <a:r>
                        <a:rPr lang="en-IN" sz="1500" dirty="0">
                          <a:latin typeface="Times New Roman" panose="02020603050405020304" pitchFamily="18" charset="0"/>
                          <a:cs typeface="Times New Roman" panose="02020603050405020304" pitchFamily="18" charset="0"/>
                        </a:rPr>
                        <a:t>Matrix factorization techniques for recommender systems. [1]</a:t>
                      </a:r>
                    </a:p>
                  </a:txBody>
                  <a:tcPr/>
                </a:tc>
                <a:tc>
                  <a:txBody>
                    <a:bodyPr/>
                    <a:lstStyle/>
                    <a:p>
                      <a:r>
                        <a:rPr lang="en-IN" sz="1500" dirty="0" err="1">
                          <a:latin typeface="Times New Roman" panose="02020603050405020304" pitchFamily="18" charset="0"/>
                          <a:cs typeface="Times New Roman" panose="02020603050405020304" pitchFamily="18" charset="0"/>
                        </a:rPr>
                        <a:t>Koren</a:t>
                      </a:r>
                      <a:r>
                        <a:rPr lang="en-IN" sz="1500" dirty="0">
                          <a:latin typeface="Times New Roman" panose="02020603050405020304" pitchFamily="18" charset="0"/>
                          <a:cs typeface="Times New Roman" panose="02020603050405020304" pitchFamily="18" charset="0"/>
                        </a:rPr>
                        <a:t> Y</a:t>
                      </a:r>
                    </a:p>
                  </a:txBody>
                  <a:tcPr/>
                </a:tc>
                <a:tc>
                  <a:txBody>
                    <a:bodyPr/>
                    <a:lstStyle/>
                    <a:p>
                      <a:r>
                        <a:rPr lang="en-IN" sz="1600" dirty="0">
                          <a:latin typeface="Times New Roman" panose="02020603050405020304" pitchFamily="18" charset="0"/>
                          <a:cs typeface="Times New Roman" panose="02020603050405020304" pitchFamily="18" charset="0"/>
                        </a:rPr>
                        <a:t>2009</a:t>
                      </a:r>
                    </a:p>
                  </a:txBody>
                  <a:tcPr/>
                </a:tc>
                <a:tc>
                  <a:txBody>
                    <a:bodyPr/>
                    <a:lstStyle/>
                    <a:p>
                      <a:r>
                        <a:rPr lang="en-IN" sz="1500" dirty="0">
                          <a:latin typeface="Times New Roman" panose="02020603050405020304" pitchFamily="18" charset="0"/>
                          <a:cs typeface="Times New Roman" panose="02020603050405020304" pitchFamily="18" charset="0"/>
                        </a:rPr>
                        <a:t>Singular Value Decomposition(SVD)</a:t>
                      </a:r>
                    </a:p>
                  </a:txBody>
                  <a:tcPr/>
                </a:tc>
                <a:extLst>
                  <a:ext uri="{0D108BD9-81ED-4DB2-BD59-A6C34878D82A}">
                    <a16:rowId xmlns:a16="http://schemas.microsoft.com/office/drawing/2014/main" val="1881436966"/>
                  </a:ext>
                </a:extLst>
              </a:tr>
              <a:tr h="369234">
                <a:tc>
                  <a:txBody>
                    <a:bodyPr/>
                    <a:lstStyle/>
                    <a:p>
                      <a:r>
                        <a:rPr lang="en-IN" dirty="0"/>
                        <a:t>    02</a:t>
                      </a:r>
                    </a:p>
                  </a:txBody>
                  <a:tcPr/>
                </a:tc>
                <a:tc>
                  <a:txBody>
                    <a:bodyPr/>
                    <a:lstStyle/>
                    <a:p>
                      <a:r>
                        <a:rPr lang="en-US" sz="1500" dirty="0">
                          <a:latin typeface="Times New Roman" panose="02020603050405020304" pitchFamily="18" charset="0"/>
                          <a:cs typeface="Times New Roman" panose="02020603050405020304" pitchFamily="18" charset="0"/>
                        </a:rPr>
                        <a:t>BPR: Bayesian personalized ranking from implicit feedback. [2]</a:t>
                      </a:r>
                      <a:endParaRPr lang="en-IN" sz="1500" dirty="0">
                        <a:latin typeface="Times New Roman" panose="02020603050405020304" pitchFamily="18" charset="0"/>
                        <a:cs typeface="Times New Roman" panose="02020603050405020304" pitchFamily="18" charset="0"/>
                      </a:endParaRPr>
                    </a:p>
                  </a:txBody>
                  <a:tcPr/>
                </a:tc>
                <a:tc>
                  <a:txBody>
                    <a:bodyPr/>
                    <a:lstStyle/>
                    <a:p>
                      <a:r>
                        <a:rPr lang="de-DE" sz="1500" dirty="0">
                          <a:latin typeface="Times New Roman" panose="02020603050405020304" pitchFamily="18" charset="0"/>
                          <a:cs typeface="Times New Roman" panose="02020603050405020304" pitchFamily="18" charset="0"/>
                        </a:rPr>
                        <a:t>Rendle, Freudenthaler, Gantner, &amp; Schmidt-Thieme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2009</a:t>
                      </a:r>
                    </a:p>
                  </a:txBody>
                  <a:tcPr/>
                </a:tc>
                <a:tc>
                  <a:txBody>
                    <a:bodyPr/>
                    <a:lstStyle/>
                    <a:p>
                      <a:r>
                        <a:rPr lang="en-IN" sz="1500" dirty="0">
                          <a:latin typeface="Times New Roman" panose="02020603050405020304" pitchFamily="18" charset="0"/>
                          <a:cs typeface="Times New Roman" panose="02020603050405020304" pitchFamily="18" charset="0"/>
                        </a:rPr>
                        <a:t>Weighted Regularized Matrix Factorization</a:t>
                      </a:r>
                    </a:p>
                  </a:txBody>
                  <a:tcPr/>
                </a:tc>
                <a:extLst>
                  <a:ext uri="{0D108BD9-81ED-4DB2-BD59-A6C34878D82A}">
                    <a16:rowId xmlns:a16="http://schemas.microsoft.com/office/drawing/2014/main" val="3785207494"/>
                  </a:ext>
                </a:extLst>
              </a:tr>
              <a:tr h="369234">
                <a:tc>
                  <a:txBody>
                    <a:bodyPr/>
                    <a:lstStyle/>
                    <a:p>
                      <a:r>
                        <a:rPr lang="en-IN" dirty="0"/>
                        <a:t>    03</a:t>
                      </a:r>
                    </a:p>
                  </a:txBody>
                  <a:tcPr/>
                </a:tc>
                <a:tc>
                  <a:txBody>
                    <a:bodyPr/>
                    <a:lstStyle/>
                    <a:p>
                      <a:r>
                        <a:rPr lang="en-US" sz="1500" dirty="0">
                          <a:latin typeface="Times New Roman" panose="02020603050405020304" pitchFamily="18" charset="0"/>
                          <a:cs typeface="Times New Roman" panose="02020603050405020304" pitchFamily="18" charset="0"/>
                        </a:rPr>
                        <a:t>Improving regularized singular value decomposition for collaborative filtering. [3]</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Paterek</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2007</a:t>
                      </a:r>
                    </a:p>
                  </a:txBody>
                  <a:tcPr/>
                </a:tc>
                <a:tc>
                  <a:txBody>
                    <a:bodyPr/>
                    <a:lstStyle/>
                    <a:p>
                      <a:r>
                        <a:rPr lang="en-IN" sz="1500" dirty="0">
                          <a:latin typeface="Times New Roman" panose="02020603050405020304" pitchFamily="18" charset="0"/>
                          <a:cs typeface="Times New Roman" panose="02020603050405020304" pitchFamily="18" charset="0"/>
                        </a:rPr>
                        <a:t>Singular Value Decomposition(SVD)</a:t>
                      </a:r>
                    </a:p>
                  </a:txBody>
                  <a:tcPr/>
                </a:tc>
                <a:extLst>
                  <a:ext uri="{0D108BD9-81ED-4DB2-BD59-A6C34878D82A}">
                    <a16:rowId xmlns:a16="http://schemas.microsoft.com/office/drawing/2014/main" val="2948358107"/>
                  </a:ext>
                </a:extLst>
              </a:tr>
              <a:tr h="369234">
                <a:tc>
                  <a:txBody>
                    <a:bodyPr/>
                    <a:lstStyle/>
                    <a:p>
                      <a:r>
                        <a:rPr lang="en-IN" dirty="0"/>
                        <a:t>    04</a:t>
                      </a:r>
                    </a:p>
                  </a:txBody>
                  <a:tcPr/>
                </a:tc>
                <a:tc>
                  <a:txBody>
                    <a:bodyPr/>
                    <a:lstStyle/>
                    <a:p>
                      <a:r>
                        <a:rPr lang="en-US" sz="1500" dirty="0">
                          <a:latin typeface="Times New Roman" panose="02020603050405020304" pitchFamily="18" charset="0"/>
                          <a:cs typeface="Times New Roman" panose="02020603050405020304" pitchFamily="18" charset="0"/>
                        </a:rPr>
                        <a:t>Factorization Meets the </a:t>
                      </a:r>
                      <a:r>
                        <a:rPr lang="en-US" sz="1500" dirty="0" err="1">
                          <a:latin typeface="Times New Roman" panose="02020603050405020304" pitchFamily="18" charset="0"/>
                          <a:cs typeface="Times New Roman" panose="02020603050405020304" pitchFamily="18" charset="0"/>
                        </a:rPr>
                        <a:t>Neighbourhood</a:t>
                      </a:r>
                      <a:r>
                        <a:rPr lang="en-US" sz="1500" dirty="0">
                          <a:latin typeface="Times New Roman" panose="02020603050405020304" pitchFamily="18" charset="0"/>
                          <a:cs typeface="Times New Roman" panose="02020603050405020304" pitchFamily="18" charset="0"/>
                        </a:rPr>
                        <a:t>: A Multifaceted Collaborative Filtering Model.[4]</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Yehuda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Koren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t>2013</a:t>
                      </a:r>
                    </a:p>
                  </a:txBody>
                  <a:tcPr/>
                </a:tc>
                <a:tc>
                  <a:txBody>
                    <a:bodyPr/>
                    <a:lstStyle/>
                    <a:p>
                      <a:r>
                        <a:rPr lang="en-IN" sz="1600" dirty="0">
                          <a:latin typeface="Times New Roman" panose="02020603050405020304" pitchFamily="18" charset="0"/>
                          <a:cs typeface="Times New Roman" panose="02020603050405020304" pitchFamily="18" charset="0"/>
                        </a:rPr>
                        <a:t>Multifaceted collaborative filtering and SGD</a:t>
                      </a:r>
                    </a:p>
                  </a:txBody>
                  <a:tcPr/>
                </a:tc>
                <a:extLst>
                  <a:ext uri="{0D108BD9-81ED-4DB2-BD59-A6C34878D82A}">
                    <a16:rowId xmlns:a16="http://schemas.microsoft.com/office/drawing/2014/main" val="196634241"/>
                  </a:ext>
                </a:extLst>
              </a:tr>
              <a:tr h="369234">
                <a:tc>
                  <a:txBody>
                    <a:bodyPr/>
                    <a:lstStyle/>
                    <a:p>
                      <a:r>
                        <a:rPr lang="en-IN" dirty="0"/>
                        <a:t>    05</a:t>
                      </a:r>
                    </a:p>
                  </a:txBody>
                  <a:tcPr/>
                </a:tc>
                <a:tc>
                  <a:txBody>
                    <a:bodyPr/>
                    <a:lstStyle/>
                    <a:p>
                      <a:r>
                        <a:rPr lang="en-US" sz="1500" dirty="0">
                          <a:latin typeface="Times New Roman" panose="02020603050405020304" pitchFamily="18" charset="0"/>
                          <a:cs typeface="Times New Roman" panose="02020603050405020304" pitchFamily="18" charset="0"/>
                        </a:rPr>
                        <a:t>A Hybrid Collaborative Filtering Algorithm Based on Singular Value Decomposition and Stochastic Gradient Descent.[5]</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Li et al</a:t>
                      </a:r>
                    </a:p>
                  </a:txBody>
                  <a:tcPr/>
                </a:tc>
                <a:tc>
                  <a:txBody>
                    <a:bodyPr/>
                    <a:lstStyle/>
                    <a:p>
                      <a:r>
                        <a:rPr lang="en-IN" dirty="0"/>
                        <a:t>2016</a:t>
                      </a:r>
                    </a:p>
                  </a:txBody>
                  <a:tcPr/>
                </a:tc>
                <a:tc>
                  <a:txBody>
                    <a:bodyPr/>
                    <a:lstStyle/>
                    <a:p>
                      <a:r>
                        <a:rPr lang="en-IN" dirty="0">
                          <a:latin typeface="Times New Roman" panose="02020603050405020304" pitchFamily="18" charset="0"/>
                          <a:cs typeface="Times New Roman" panose="02020603050405020304" pitchFamily="18" charset="0"/>
                        </a:rPr>
                        <a:t>Singular value decomposition with SGD</a:t>
                      </a:r>
                    </a:p>
                  </a:txBody>
                  <a:tcPr/>
                </a:tc>
                <a:extLst>
                  <a:ext uri="{0D108BD9-81ED-4DB2-BD59-A6C34878D82A}">
                    <a16:rowId xmlns:a16="http://schemas.microsoft.com/office/drawing/2014/main" val="858361191"/>
                  </a:ext>
                </a:extLst>
              </a:tr>
            </a:tbl>
          </a:graphicData>
        </a:graphic>
      </p:graphicFrame>
    </p:spTree>
    <p:extLst>
      <p:ext uri="{BB962C8B-B14F-4D97-AF65-F5344CB8AC3E}">
        <p14:creationId xmlns:p14="http://schemas.microsoft.com/office/powerpoint/2010/main" val="166067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568D-B50C-E732-3AB6-86D35429875B}"/>
              </a:ext>
            </a:extLst>
          </p:cNvPr>
          <p:cNvSpPr>
            <a:spLocks noGrp="1"/>
          </p:cNvSpPr>
          <p:nvPr>
            <p:ph type="title"/>
          </p:nvPr>
        </p:nvSpPr>
        <p:spPr/>
        <p:txBody>
          <a:bodyPr/>
          <a:lstStyle/>
          <a:p>
            <a:r>
              <a:rPr lang="en-IN" dirty="0"/>
              <a:t>Literature Survey</a:t>
            </a:r>
          </a:p>
        </p:txBody>
      </p:sp>
      <p:graphicFrame>
        <p:nvGraphicFramePr>
          <p:cNvPr id="7" name="Table 7">
            <a:extLst>
              <a:ext uri="{FF2B5EF4-FFF2-40B4-BE49-F238E27FC236}">
                <a16:creationId xmlns:a16="http://schemas.microsoft.com/office/drawing/2014/main" id="{1BD3D648-3FAE-C3B2-C604-B77DE97EEC8A}"/>
              </a:ext>
            </a:extLst>
          </p:cNvPr>
          <p:cNvGraphicFramePr>
            <a:graphicFrameLocks noGrp="1"/>
          </p:cNvGraphicFramePr>
          <p:nvPr>
            <p:ph idx="1"/>
            <p:extLst>
              <p:ext uri="{D42A27DB-BD31-4B8C-83A1-F6EECF244321}">
                <p14:modId xmlns:p14="http://schemas.microsoft.com/office/powerpoint/2010/main" val="1164670154"/>
              </p:ext>
            </p:extLst>
          </p:nvPr>
        </p:nvGraphicFramePr>
        <p:xfrm>
          <a:off x="838200" y="1460499"/>
          <a:ext cx="10515600" cy="4689995"/>
        </p:xfrm>
        <a:graphic>
          <a:graphicData uri="http://schemas.openxmlformats.org/drawingml/2006/table">
            <a:tbl>
              <a:tblPr firstRow="1" bandRow="1">
                <a:tableStyleId>{00A15C55-8517-42AA-B614-E9B94910E393}</a:tableStyleId>
              </a:tblPr>
              <a:tblGrid>
                <a:gridCol w="833284">
                  <a:extLst>
                    <a:ext uri="{9D8B030D-6E8A-4147-A177-3AD203B41FA5}">
                      <a16:colId xmlns:a16="http://schemas.microsoft.com/office/drawing/2014/main" val="433741090"/>
                    </a:ext>
                  </a:extLst>
                </a:gridCol>
                <a:gridCol w="3372956">
                  <a:extLst>
                    <a:ext uri="{9D8B030D-6E8A-4147-A177-3AD203B41FA5}">
                      <a16:colId xmlns:a16="http://schemas.microsoft.com/office/drawing/2014/main" val="1867906930"/>
                    </a:ext>
                  </a:extLst>
                </a:gridCol>
                <a:gridCol w="2103120">
                  <a:extLst>
                    <a:ext uri="{9D8B030D-6E8A-4147-A177-3AD203B41FA5}">
                      <a16:colId xmlns:a16="http://schemas.microsoft.com/office/drawing/2014/main" val="2669821996"/>
                    </a:ext>
                  </a:extLst>
                </a:gridCol>
                <a:gridCol w="2103120">
                  <a:extLst>
                    <a:ext uri="{9D8B030D-6E8A-4147-A177-3AD203B41FA5}">
                      <a16:colId xmlns:a16="http://schemas.microsoft.com/office/drawing/2014/main" val="3876906398"/>
                    </a:ext>
                  </a:extLst>
                </a:gridCol>
                <a:gridCol w="2103120">
                  <a:extLst>
                    <a:ext uri="{9D8B030D-6E8A-4147-A177-3AD203B41FA5}">
                      <a16:colId xmlns:a16="http://schemas.microsoft.com/office/drawing/2014/main" val="745636713"/>
                    </a:ext>
                  </a:extLst>
                </a:gridCol>
              </a:tblGrid>
              <a:tr h="681662">
                <a:tc>
                  <a:txBody>
                    <a:bodyPr/>
                    <a:lstStyle/>
                    <a:p>
                      <a:pPr algn="ctr"/>
                      <a:r>
                        <a:rPr lang="en-IN" dirty="0" err="1"/>
                        <a:t>S.No</a:t>
                      </a:r>
                      <a:endParaRPr lang="en-IN" dirty="0"/>
                    </a:p>
                  </a:txBody>
                  <a:tcPr/>
                </a:tc>
                <a:tc>
                  <a:txBody>
                    <a:bodyPr/>
                    <a:lstStyle/>
                    <a:p>
                      <a:pPr algn="ctr"/>
                      <a:r>
                        <a:rPr lang="en-IN" dirty="0"/>
                        <a:t>Title of the Paper</a:t>
                      </a:r>
                    </a:p>
                  </a:txBody>
                  <a:tcPr/>
                </a:tc>
                <a:tc>
                  <a:txBody>
                    <a:bodyPr/>
                    <a:lstStyle/>
                    <a:p>
                      <a:pPr algn="ctr"/>
                      <a:r>
                        <a:rPr lang="en-IN" dirty="0"/>
                        <a:t>Author</a:t>
                      </a:r>
                    </a:p>
                  </a:txBody>
                  <a:tcPr/>
                </a:tc>
                <a:tc>
                  <a:txBody>
                    <a:bodyPr/>
                    <a:lstStyle/>
                    <a:p>
                      <a:pPr algn="ctr"/>
                      <a:r>
                        <a:rPr lang="en-IN" dirty="0"/>
                        <a:t>Year</a:t>
                      </a:r>
                    </a:p>
                  </a:txBody>
                  <a:tcPr/>
                </a:tc>
                <a:tc>
                  <a:txBody>
                    <a:bodyPr/>
                    <a:lstStyle/>
                    <a:p>
                      <a:pPr algn="ctr"/>
                      <a:r>
                        <a:rPr lang="en-IN" dirty="0"/>
                        <a:t>Technique</a:t>
                      </a:r>
                    </a:p>
                  </a:txBody>
                  <a:tcPr/>
                </a:tc>
                <a:extLst>
                  <a:ext uri="{0D108BD9-81ED-4DB2-BD59-A6C34878D82A}">
                    <a16:rowId xmlns:a16="http://schemas.microsoft.com/office/drawing/2014/main" val="2058222378"/>
                  </a:ext>
                </a:extLst>
              </a:tr>
              <a:tr h="709194">
                <a:tc>
                  <a:txBody>
                    <a:bodyPr/>
                    <a:lstStyle/>
                    <a:p>
                      <a:r>
                        <a:rPr lang="en-IN" dirty="0"/>
                        <a:t>06</a:t>
                      </a:r>
                    </a:p>
                  </a:txBody>
                  <a:tcPr/>
                </a:tc>
                <a:tc>
                  <a:txBody>
                    <a:bodyPr/>
                    <a:lstStyle/>
                    <a:p>
                      <a:r>
                        <a:rPr lang="en-IN" sz="1500" dirty="0">
                          <a:solidFill>
                            <a:srgbClr val="000000"/>
                          </a:solidFill>
                          <a:effectLst/>
                          <a:latin typeface="Times New Roman" panose="02020603050405020304" pitchFamily="18" charset="0"/>
                          <a:ea typeface="Times New Roman" panose="02020603050405020304" pitchFamily="18" charset="0"/>
                        </a:rPr>
                        <a:t>Large-scale parallel collaborative filtering 	for the Netflix prize.[8]</a:t>
                      </a:r>
                      <a:endParaRPr lang="en-IN" sz="1500" dirty="0"/>
                    </a:p>
                  </a:txBody>
                  <a:tcPr/>
                </a:tc>
                <a:tc>
                  <a:txBody>
                    <a:bodyPr/>
                    <a:lstStyle/>
                    <a:p>
                      <a:r>
                        <a:rPr lang="en-IN" sz="1500" dirty="0">
                          <a:solidFill>
                            <a:srgbClr val="000000"/>
                          </a:solidFill>
                          <a:effectLst/>
                          <a:latin typeface="Times New Roman" panose="02020603050405020304" pitchFamily="18" charset="0"/>
                          <a:ea typeface="Times New Roman" panose="02020603050405020304" pitchFamily="18" charset="0"/>
                        </a:rPr>
                        <a:t>Large-scale parallel collaborative filtering for the Netflix prize</a:t>
                      </a:r>
                      <a:endParaRPr lang="en-IN" sz="1500" dirty="0"/>
                    </a:p>
                  </a:txBody>
                  <a:tcPr/>
                </a:tc>
                <a:tc>
                  <a:txBody>
                    <a:bodyPr/>
                    <a:lstStyle/>
                    <a:p>
                      <a:r>
                        <a:rPr lang="en-IN" dirty="0"/>
                        <a:t>2008</a:t>
                      </a:r>
                    </a:p>
                  </a:txBody>
                  <a:tcPr/>
                </a:tc>
                <a:tc>
                  <a:txBody>
                    <a:bodyPr/>
                    <a:lstStyle/>
                    <a:p>
                      <a:r>
                        <a:rPr lang="en-IN" sz="1600" dirty="0">
                          <a:latin typeface="Times New Roman" panose="02020603050405020304" pitchFamily="18" charset="0"/>
                          <a:cs typeface="Times New Roman" panose="02020603050405020304" pitchFamily="18" charset="0"/>
                        </a:rPr>
                        <a:t>Singular Value Decomposition(SVD)</a:t>
                      </a:r>
                    </a:p>
                  </a:txBody>
                  <a:tcPr/>
                </a:tc>
                <a:extLst>
                  <a:ext uri="{0D108BD9-81ED-4DB2-BD59-A6C34878D82A}">
                    <a16:rowId xmlns:a16="http://schemas.microsoft.com/office/drawing/2014/main" val="2484023814"/>
                  </a:ext>
                </a:extLst>
              </a:tr>
              <a:tr h="711655">
                <a:tc>
                  <a:txBody>
                    <a:bodyPr/>
                    <a:lstStyle/>
                    <a:p>
                      <a:r>
                        <a:rPr lang="en-IN" dirty="0"/>
                        <a:t>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err="1">
                          <a:solidFill>
                            <a:schemeClr val="dk1"/>
                          </a:solidFill>
                          <a:effectLst/>
                          <a:latin typeface="Times New Roman" panose="02020603050405020304" pitchFamily="18" charset="0"/>
                          <a:ea typeface="+mn-ea"/>
                          <a:cs typeface="Times New Roman" panose="02020603050405020304" pitchFamily="18" charset="0"/>
                        </a:rPr>
                        <a:t>SoRec</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social recommendation using probabilistic matrix factorization.[9]</a:t>
                      </a:r>
                    </a:p>
                    <a:p>
                      <a:endParaRPr lang="en-IN" dirty="0"/>
                    </a:p>
                  </a:txBody>
                  <a:tcPr/>
                </a:tc>
                <a:tc>
                  <a:txBody>
                    <a:bodyPr/>
                    <a:lstStyle/>
                    <a:p>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Ma, Hao; Yang, </a:t>
                      </a:r>
                      <a:r>
                        <a:rPr lang="en-IN" sz="1500" b="0" i="0" kern="1200" dirty="0" err="1">
                          <a:solidFill>
                            <a:schemeClr val="dk1"/>
                          </a:solidFill>
                          <a:effectLst/>
                          <a:latin typeface="Times New Roman" panose="02020603050405020304" pitchFamily="18" charset="0"/>
                          <a:ea typeface="+mn-ea"/>
                          <a:cs typeface="Times New Roman" panose="02020603050405020304" pitchFamily="18" charset="0"/>
                        </a:rPr>
                        <a:t>Haixuan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500" b="0" i="0" kern="1200" dirty="0" err="1">
                          <a:solidFill>
                            <a:schemeClr val="dk1"/>
                          </a:solidFill>
                          <a:effectLst/>
                          <a:latin typeface="Times New Roman" panose="02020603050405020304" pitchFamily="18" charset="0"/>
                          <a:ea typeface="+mn-ea"/>
                          <a:cs typeface="Times New Roman" panose="02020603050405020304" pitchFamily="18" charset="0"/>
                        </a:rPr>
                        <a:t>Lyu</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Michael R.; King, Irwin</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dirty="0"/>
                        <a:t>2008</a:t>
                      </a:r>
                    </a:p>
                  </a:txBody>
                  <a:tcPr/>
                </a:tc>
                <a:tc>
                  <a:txBody>
                    <a:bodyPr/>
                    <a:lstStyle/>
                    <a:p>
                      <a:r>
                        <a:rPr lang="en-IN" sz="1500" dirty="0">
                          <a:latin typeface="Times New Roman" panose="02020603050405020304" pitchFamily="18" charset="0"/>
                          <a:cs typeface="Times New Roman" panose="02020603050405020304" pitchFamily="18" charset="0"/>
                        </a:rPr>
                        <a:t>Maximum Margin Matrix Factorization (MMMF)</a:t>
                      </a:r>
                    </a:p>
                  </a:txBody>
                  <a:tcPr/>
                </a:tc>
                <a:extLst>
                  <a:ext uri="{0D108BD9-81ED-4DB2-BD59-A6C34878D82A}">
                    <a16:rowId xmlns:a16="http://schemas.microsoft.com/office/drawing/2014/main" val="2299633683"/>
                  </a:ext>
                </a:extLst>
              </a:tr>
              <a:tr h="806248">
                <a:tc>
                  <a:txBody>
                    <a:bodyPr/>
                    <a:lstStyle/>
                    <a:p>
                      <a:r>
                        <a:rPr lang="en-IN" dirty="0"/>
                        <a:t>08</a:t>
                      </a:r>
                    </a:p>
                  </a:txBody>
                  <a:tcPr/>
                </a:tc>
                <a:tc>
                  <a:txBody>
                    <a:bodyPr/>
                    <a:lstStyle/>
                    <a:p>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One-Class Collaborative Filtering.[12]</a:t>
                      </a:r>
                    </a:p>
                  </a:txBody>
                  <a:tcPr/>
                </a:tc>
                <a:tc>
                  <a:txBody>
                    <a:bodyPr/>
                    <a:lstStyle/>
                    <a:p>
                      <a:r>
                        <a:rPr lang="en-IN" sz="1500" dirty="0">
                          <a:latin typeface="Times New Roman" panose="02020603050405020304" pitchFamily="18" charset="0"/>
                          <a:cs typeface="Times New Roman" panose="02020603050405020304" pitchFamily="18" charset="0"/>
                        </a:rPr>
                        <a:t>Rong Pan, </a:t>
                      </a:r>
                      <a:r>
                        <a:rPr lang="en-IN" sz="1500" dirty="0" err="1">
                          <a:latin typeface="Times New Roman" panose="02020603050405020304" pitchFamily="18" charset="0"/>
                          <a:cs typeface="Times New Roman" panose="02020603050405020304" pitchFamily="18" charset="0"/>
                        </a:rPr>
                        <a:t>Yunhong</a:t>
                      </a:r>
                      <a:r>
                        <a:rPr lang="en-IN" sz="1500" dirty="0">
                          <a:latin typeface="Times New Roman" panose="02020603050405020304" pitchFamily="18" charset="0"/>
                          <a:cs typeface="Times New Roman" panose="02020603050405020304" pitchFamily="18" charset="0"/>
                        </a:rPr>
                        <a:t> Zhou, Bin Cao, Nathan N. Liu, Rajan </a:t>
                      </a:r>
                      <a:r>
                        <a:rPr lang="en-IN" sz="1500" dirty="0" err="1">
                          <a:latin typeface="Times New Roman" panose="02020603050405020304" pitchFamily="18" charset="0"/>
                          <a:cs typeface="Times New Roman" panose="02020603050405020304" pitchFamily="18" charset="0"/>
                        </a:rPr>
                        <a:t>Lukose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dirty="0"/>
                        <a:t>2008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Singular Value Decomposition(SVD)</a:t>
                      </a:r>
                    </a:p>
                    <a:p>
                      <a:endParaRPr lang="en-IN" dirty="0"/>
                    </a:p>
                  </a:txBody>
                  <a:tcPr/>
                </a:tc>
                <a:extLst>
                  <a:ext uri="{0D108BD9-81ED-4DB2-BD59-A6C34878D82A}">
                    <a16:rowId xmlns:a16="http://schemas.microsoft.com/office/drawing/2014/main" val="1125032602"/>
                  </a:ext>
                </a:extLst>
              </a:tr>
              <a:tr h="777453">
                <a:tc>
                  <a:txBody>
                    <a:bodyPr/>
                    <a:lstStyle/>
                    <a:p>
                      <a:r>
                        <a:rPr lang="en-IN" dirty="0"/>
                        <a:t>09</a:t>
                      </a:r>
                    </a:p>
                  </a:txBody>
                  <a:tcPr/>
                </a:tc>
                <a:tc>
                  <a:txBody>
                    <a:bodyPr/>
                    <a:lstStyle/>
                    <a:p>
                      <a:r>
                        <a:rPr lang="en-US" sz="1500" dirty="0">
                          <a:latin typeface="Times New Roman" panose="02020603050405020304" pitchFamily="18" charset="0"/>
                          <a:cs typeface="Times New Roman" panose="02020603050405020304" pitchFamily="18" charset="0"/>
                        </a:rPr>
                        <a:t>A Contextual-Bandit Approach to Personalized News Article Recommendation[7]</a:t>
                      </a:r>
                      <a:endParaRPr lang="en-IN" sz="1500" dirty="0">
                        <a:latin typeface="Times New Roman" panose="02020603050405020304" pitchFamily="18" charset="0"/>
                        <a:cs typeface="Times New Roman" panose="02020603050405020304" pitchFamily="18" charset="0"/>
                      </a:endParaRPr>
                    </a:p>
                  </a:txBody>
                  <a:tcPr/>
                </a:tc>
                <a:tc>
                  <a:txBody>
                    <a:bodyPr/>
                    <a:lstStyle/>
                    <a:p>
                      <a:r>
                        <a:rPr lang="it-IT" sz="1500" b="0" i="0" kern="1200" dirty="0">
                          <a:solidFill>
                            <a:schemeClr val="dk1"/>
                          </a:solidFill>
                          <a:effectLst/>
                          <a:latin typeface="Times New Roman" panose="02020603050405020304" pitchFamily="18" charset="0"/>
                          <a:ea typeface="+mn-ea"/>
                          <a:cs typeface="Times New Roman" panose="02020603050405020304" pitchFamily="18" charset="0"/>
                        </a:rPr>
                        <a:t>Li, Lihong; Chu, Wei; Langford, John; Schapire, Robert 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dirty="0"/>
                        <a:t>2010</a:t>
                      </a:r>
                    </a:p>
                  </a:txBody>
                  <a:tcPr/>
                </a:tc>
                <a:tc>
                  <a:txBody>
                    <a:bodyPr/>
                    <a:lstStyle/>
                    <a:p>
                      <a:r>
                        <a:rPr lang="en-US" sz="1600" dirty="0" err="1">
                          <a:latin typeface="Times New Roman" panose="02020603050405020304" pitchFamily="18" charset="0"/>
                          <a:cs typeface="Times New Roman" panose="02020603050405020304" pitchFamily="18" charset="0"/>
                        </a:rPr>
                        <a:t>LinUCB</a:t>
                      </a:r>
                      <a:r>
                        <a:rPr lang="en-US" sz="1600" dirty="0">
                          <a:latin typeface="Times New Roman" panose="02020603050405020304" pitchFamily="18" charset="0"/>
                          <a:cs typeface="Times New Roman" panose="02020603050405020304" pitchFamily="18" charset="0"/>
                        </a:rPr>
                        <a:t> with Disjoint Linear Models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2963718"/>
                  </a:ext>
                </a:extLst>
              </a:tr>
              <a:tr h="681662">
                <a:tc>
                  <a:txBody>
                    <a:bodyPr/>
                    <a:lstStyle/>
                    <a:p>
                      <a:r>
                        <a:rPr lang="en-IN" dirty="0"/>
                        <a:t>10</a:t>
                      </a:r>
                    </a:p>
                  </a:txBody>
                  <a:tcPr/>
                </a:tc>
                <a:tc>
                  <a:txBody>
                    <a:bodyPr/>
                    <a:lstStyle/>
                    <a:p>
                      <a:r>
                        <a:rPr lang="en-IN" sz="1500" dirty="0">
                          <a:solidFill>
                            <a:srgbClr val="000000"/>
                          </a:solidFill>
                          <a:effectLst/>
                          <a:latin typeface="Times New Roman" panose="02020603050405020304" pitchFamily="18" charset="0"/>
                          <a:ea typeface="Times New Roman" panose="02020603050405020304" pitchFamily="18" charset="0"/>
                        </a:rPr>
                        <a:t>Collaborative filtering beyond the user-item matrix: A survey of the state 	of the art and future challenges.</a:t>
                      </a:r>
                      <a:endParaRPr lang="en-IN" sz="1500" dirty="0"/>
                    </a:p>
                  </a:txBody>
                  <a:tcPr/>
                </a:tc>
                <a:tc>
                  <a:txBody>
                    <a:bodyPr/>
                    <a:lstStyle/>
                    <a:p>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Shi, Yue; Larson, Martha; </a:t>
                      </a:r>
                      <a:r>
                        <a:rPr lang="en-IN" sz="1500" b="0" i="0" kern="1200" dirty="0" err="1">
                          <a:solidFill>
                            <a:schemeClr val="dk1"/>
                          </a:solidFill>
                          <a:effectLst/>
                          <a:latin typeface="Times New Roman" panose="02020603050405020304" pitchFamily="18" charset="0"/>
                          <a:ea typeface="+mn-ea"/>
                          <a:cs typeface="Times New Roman" panose="02020603050405020304" pitchFamily="18" charset="0"/>
                        </a:rPr>
                        <a:t>Hanjalic</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Alan</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dirty="0"/>
                        <a:t>2014</a:t>
                      </a:r>
                    </a:p>
                  </a:txBody>
                  <a:tcPr/>
                </a:tc>
                <a:tc>
                  <a:txBody>
                    <a:bodyPr/>
                    <a:lstStyle/>
                    <a:p>
                      <a:r>
                        <a:rPr lang="en-IN" sz="1600" dirty="0" err="1">
                          <a:latin typeface="Times New Roman" panose="02020603050405020304" pitchFamily="18" charset="0"/>
                          <a:cs typeface="Times New Roman" panose="02020603050405020304" pitchFamily="18" charset="0"/>
                        </a:rPr>
                        <a:t>Collabirative</a:t>
                      </a:r>
                      <a:r>
                        <a:rPr lang="en-IN" sz="1600" dirty="0">
                          <a:latin typeface="Times New Roman" panose="02020603050405020304" pitchFamily="18" charset="0"/>
                          <a:cs typeface="Times New Roman" panose="02020603050405020304" pitchFamily="18" charset="0"/>
                        </a:rPr>
                        <a:t> Filtering</a:t>
                      </a:r>
                    </a:p>
                  </a:txBody>
                  <a:tcPr/>
                </a:tc>
                <a:extLst>
                  <a:ext uri="{0D108BD9-81ED-4DB2-BD59-A6C34878D82A}">
                    <a16:rowId xmlns:a16="http://schemas.microsoft.com/office/drawing/2014/main" val="3175226807"/>
                  </a:ext>
                </a:extLst>
              </a:tr>
            </a:tbl>
          </a:graphicData>
        </a:graphic>
      </p:graphicFrame>
      <p:sp>
        <p:nvSpPr>
          <p:cNvPr id="4" name="Date Placeholder 3">
            <a:extLst>
              <a:ext uri="{FF2B5EF4-FFF2-40B4-BE49-F238E27FC236}">
                <a16:creationId xmlns:a16="http://schemas.microsoft.com/office/drawing/2014/main" id="{C99D9A0D-A95D-8DF1-E095-4AEC2E2156F6}"/>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C77D3E83-BD9E-13AA-C8BC-925640274089}"/>
              </a:ext>
            </a:extLst>
          </p:cNvPr>
          <p:cNvSpPr>
            <a:spLocks noGrp="1"/>
          </p:cNvSpPr>
          <p:nvPr>
            <p:ph type="ftr" sz="quarter" idx="11"/>
          </p:nvPr>
        </p:nvSpPr>
        <p:spPr/>
        <p:txBody>
          <a:bodyPr/>
          <a:lstStyle/>
          <a:p>
            <a:r>
              <a:rPr lang="en-IN"/>
              <a:t>TITLE OF THE PRESENTATION</a:t>
            </a:r>
          </a:p>
        </p:txBody>
      </p:sp>
      <p:sp>
        <p:nvSpPr>
          <p:cNvPr id="6" name="Slide Number Placeholder 5">
            <a:extLst>
              <a:ext uri="{FF2B5EF4-FFF2-40B4-BE49-F238E27FC236}">
                <a16:creationId xmlns:a16="http://schemas.microsoft.com/office/drawing/2014/main" id="{D4B1E994-58D1-DE57-0AEC-E88E33A9FF55}"/>
              </a:ext>
            </a:extLst>
          </p:cNvPr>
          <p:cNvSpPr>
            <a:spLocks noGrp="1"/>
          </p:cNvSpPr>
          <p:nvPr>
            <p:ph type="sldNum" sz="quarter" idx="12"/>
          </p:nvPr>
        </p:nvSpPr>
        <p:spPr/>
        <p:txBody>
          <a:bodyPr/>
          <a:lstStyle/>
          <a:p>
            <a:fld id="{FABDB73B-4066-4970-8A7E-8B47B1D37805}" type="slidenum">
              <a:rPr lang="en-IN" smtClean="0"/>
              <a:pPr/>
              <a:t>7</a:t>
            </a:fld>
            <a:endParaRPr lang="en-IN"/>
          </a:p>
        </p:txBody>
      </p:sp>
    </p:spTree>
    <p:extLst>
      <p:ext uri="{BB962C8B-B14F-4D97-AF65-F5344CB8AC3E}">
        <p14:creationId xmlns:p14="http://schemas.microsoft.com/office/powerpoint/2010/main" val="343792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851-31E9-BCE8-CC58-69FCAC44C904}"/>
              </a:ext>
            </a:extLst>
          </p:cNvPr>
          <p:cNvSpPr>
            <a:spLocks noGrp="1"/>
          </p:cNvSpPr>
          <p:nvPr>
            <p:ph type="title"/>
          </p:nvPr>
        </p:nvSpPr>
        <p:spPr>
          <a:xfrm>
            <a:off x="838200" y="365125"/>
            <a:ext cx="10283456" cy="1325563"/>
          </a:xfrm>
        </p:spPr>
        <p:txBody>
          <a:bodyPr>
            <a:normAutofit/>
          </a:bodyPr>
          <a:lstStyle/>
          <a:p>
            <a:r>
              <a:rPr lang="en-IN" sz="4400"/>
              <a:t>Background – Why Problem Statement?</a:t>
            </a:r>
            <a:endParaRPr lang="en-IN"/>
          </a:p>
        </p:txBody>
      </p:sp>
      <p:sp>
        <p:nvSpPr>
          <p:cNvPr id="3" name="Content Placeholder 2">
            <a:extLst>
              <a:ext uri="{FF2B5EF4-FFF2-40B4-BE49-F238E27FC236}">
                <a16:creationId xmlns:a16="http://schemas.microsoft.com/office/drawing/2014/main" id="{E9459E07-EA75-F62B-34AA-C7C5ADACDA28}"/>
              </a:ext>
            </a:extLst>
          </p:cNvPr>
          <p:cNvSpPr>
            <a:spLocks noGrp="1"/>
          </p:cNvSpPr>
          <p:nvPr>
            <p:ph idx="1"/>
          </p:nvPr>
        </p:nvSpPr>
        <p:spPr/>
        <p:txBody>
          <a:bodyPr/>
          <a:lstStyle/>
          <a:p>
            <a:r>
              <a:rPr lang="en-US" dirty="0"/>
              <a:t>Most of the literature discussed the usage of matrix factorization to avoid the Sparsity.</a:t>
            </a:r>
          </a:p>
          <a:p>
            <a:r>
              <a:rPr lang="en-US" dirty="0"/>
              <a:t>Matrix factorization is a commonly used technique in recommendation systems because it allows the system to model user-item interactions in a compact and efficient way.</a:t>
            </a:r>
          </a:p>
          <a:p>
            <a:r>
              <a:rPr lang="en-US" dirty="0"/>
              <a:t>For this use case based on our survey we are using </a:t>
            </a:r>
            <a:r>
              <a:rPr lang="en-IN" sz="2800" dirty="0">
                <a:latin typeface="Times New Roman" panose="02020603050405020304" pitchFamily="18" charset="0"/>
                <a:cs typeface="Times New Roman" panose="02020603050405020304" pitchFamily="18" charset="0"/>
              </a:rPr>
              <a:t>Stochastic Gradient Descent(SGD) MF technique to make the sparse user-item interaction matrix dense.</a:t>
            </a:r>
          </a:p>
        </p:txBody>
      </p:sp>
      <p:sp>
        <p:nvSpPr>
          <p:cNvPr id="4" name="Date Placeholder 3">
            <a:extLst>
              <a:ext uri="{FF2B5EF4-FFF2-40B4-BE49-F238E27FC236}">
                <a16:creationId xmlns:a16="http://schemas.microsoft.com/office/drawing/2014/main" id="{725083BA-FE05-58BD-9A79-F3038B35F254}"/>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924ECB53-0C9D-67D9-A34A-A1F8F732BE81}"/>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58DBF245-BFE4-520A-619D-CA78A2BC7262}"/>
              </a:ext>
            </a:extLst>
          </p:cNvPr>
          <p:cNvSpPr>
            <a:spLocks noGrp="1"/>
          </p:cNvSpPr>
          <p:nvPr>
            <p:ph type="sldNum" sz="quarter" idx="12"/>
          </p:nvPr>
        </p:nvSpPr>
        <p:spPr/>
        <p:txBody>
          <a:bodyPr/>
          <a:lstStyle/>
          <a:p>
            <a:fld id="{FABDB73B-4066-4970-8A7E-8B47B1D37805}" type="slidenum">
              <a:rPr lang="en-IN" smtClean="0"/>
              <a:pPr/>
              <a:t>8</a:t>
            </a:fld>
            <a:endParaRPr lang="en-IN"/>
          </a:p>
        </p:txBody>
      </p:sp>
    </p:spTree>
    <p:extLst>
      <p:ext uri="{BB962C8B-B14F-4D97-AF65-F5344CB8AC3E}">
        <p14:creationId xmlns:p14="http://schemas.microsoft.com/office/powerpoint/2010/main" val="17578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E15C-EB2A-5E95-4CBE-467089544406}"/>
              </a:ext>
            </a:extLst>
          </p:cNvPr>
          <p:cNvSpPr>
            <a:spLocks noGrp="1"/>
          </p:cNvSpPr>
          <p:nvPr>
            <p:ph type="title"/>
          </p:nvPr>
        </p:nvSpPr>
        <p:spPr/>
        <p:txBody>
          <a:bodyPr/>
          <a:lstStyle/>
          <a:p>
            <a:r>
              <a:rPr lang="en-IN" dirty="0"/>
              <a:t>Singular Value Decomposition</a:t>
            </a:r>
          </a:p>
        </p:txBody>
      </p:sp>
      <p:pic>
        <p:nvPicPr>
          <p:cNvPr id="7" name="Content Placeholder 6">
            <a:extLst>
              <a:ext uri="{FF2B5EF4-FFF2-40B4-BE49-F238E27FC236}">
                <a16:creationId xmlns:a16="http://schemas.microsoft.com/office/drawing/2014/main" id="{A6CFE1F7-167B-0D2A-DD0D-8F9281CABD5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858" y="2384155"/>
            <a:ext cx="10515600" cy="3214613"/>
          </a:xfrm>
          <a:prstGeom prst="rect">
            <a:avLst/>
          </a:prstGeom>
          <a:ln>
            <a:noFill/>
          </a:ln>
        </p:spPr>
      </p:pic>
      <p:sp>
        <p:nvSpPr>
          <p:cNvPr id="4" name="Date Placeholder 3">
            <a:extLst>
              <a:ext uri="{FF2B5EF4-FFF2-40B4-BE49-F238E27FC236}">
                <a16:creationId xmlns:a16="http://schemas.microsoft.com/office/drawing/2014/main" id="{886696E2-ECC7-A763-3CCA-1F9522EF4BCD}"/>
              </a:ext>
            </a:extLst>
          </p:cNvPr>
          <p:cNvSpPr>
            <a:spLocks noGrp="1"/>
          </p:cNvSpPr>
          <p:nvPr>
            <p:ph type="dt" sz="half" idx="10"/>
          </p:nvPr>
        </p:nvSpPr>
        <p:spPr/>
        <p:txBody>
          <a:bodyPr/>
          <a:lstStyle/>
          <a:p>
            <a:fld id="{38AF7E24-F0C7-4A9E-8133-5B356427744C}" type="datetime1">
              <a:rPr lang="en-IN" smtClean="0"/>
              <a:t>26-05-2023</a:t>
            </a:fld>
            <a:endParaRPr lang="en-IN"/>
          </a:p>
        </p:txBody>
      </p:sp>
      <p:sp>
        <p:nvSpPr>
          <p:cNvPr id="5" name="Footer Placeholder 4">
            <a:extLst>
              <a:ext uri="{FF2B5EF4-FFF2-40B4-BE49-F238E27FC236}">
                <a16:creationId xmlns:a16="http://schemas.microsoft.com/office/drawing/2014/main" id="{6C94ED0C-E3F1-A192-F4F3-BC6E6A0FF8C1}"/>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Resolving Sparsity in Recommendation System using SGD</a:t>
            </a:r>
            <a:endParaRPr lang="en-IN" dirty="0"/>
          </a:p>
        </p:txBody>
      </p:sp>
      <p:sp>
        <p:nvSpPr>
          <p:cNvPr id="6" name="Slide Number Placeholder 5">
            <a:extLst>
              <a:ext uri="{FF2B5EF4-FFF2-40B4-BE49-F238E27FC236}">
                <a16:creationId xmlns:a16="http://schemas.microsoft.com/office/drawing/2014/main" id="{81C3EB83-054E-57B0-D1AE-17A246D70C8D}"/>
              </a:ext>
            </a:extLst>
          </p:cNvPr>
          <p:cNvSpPr>
            <a:spLocks noGrp="1"/>
          </p:cNvSpPr>
          <p:nvPr>
            <p:ph type="sldNum" sz="quarter" idx="12"/>
          </p:nvPr>
        </p:nvSpPr>
        <p:spPr/>
        <p:txBody>
          <a:bodyPr/>
          <a:lstStyle/>
          <a:p>
            <a:fld id="{FABDB73B-4066-4970-8A7E-8B47B1D37805}" type="slidenum">
              <a:rPr lang="en-IN" smtClean="0"/>
              <a:pPr/>
              <a:t>9</a:t>
            </a:fld>
            <a:endParaRPr lang="en-IN"/>
          </a:p>
        </p:txBody>
      </p:sp>
    </p:spTree>
    <p:extLst>
      <p:ext uri="{BB962C8B-B14F-4D97-AF65-F5344CB8AC3E}">
        <p14:creationId xmlns:p14="http://schemas.microsoft.com/office/powerpoint/2010/main" val="170393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BF957B6E93154E8DC9E9B03D6C1631" ma:contentTypeVersion="3" ma:contentTypeDescription="Create a new document." ma:contentTypeScope="" ma:versionID="827ba8c963bdda7ff2a833b1a994017a">
  <xsd:schema xmlns:xsd="http://www.w3.org/2001/XMLSchema" xmlns:xs="http://www.w3.org/2001/XMLSchema" xmlns:p="http://schemas.microsoft.com/office/2006/metadata/properties" xmlns:ns3="4ef8e730-9ec8-4fa5-beba-00e2d24c5b96" targetNamespace="http://schemas.microsoft.com/office/2006/metadata/properties" ma:root="true" ma:fieldsID="077ab4927dec72587e079aa9a78693c1" ns3:_="">
    <xsd:import namespace="4ef8e730-9ec8-4fa5-beba-00e2d24c5b9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f8e730-9ec8-4fa5-beba-00e2d24c5b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3EB393-3BD4-42E6-806A-FC08AB162C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f8e730-9ec8-4fa5-beba-00e2d24c5b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02B180-825F-4142-8692-EC12F0560FEC}">
  <ds:schemaRefs>
    <ds:schemaRef ds:uri="http://schemas.microsoft.com/sharepoint/v3/contenttype/forms"/>
  </ds:schemaRefs>
</ds:datastoreItem>
</file>

<file path=customXml/itemProps3.xml><?xml version="1.0" encoding="utf-8"?>
<ds:datastoreItem xmlns:ds="http://schemas.openxmlformats.org/officeDocument/2006/customXml" ds:itemID="{07A58E4D-6AB9-4781-A9DC-497E190D70C8}">
  <ds:schemaRefs>
    <ds:schemaRef ds:uri="http://schemas.microsoft.com/office/2006/documentManagement/type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4ef8e730-9ec8-4fa5-beba-00e2d24c5b96"/>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2634</TotalTime>
  <Words>1586</Words>
  <Application>Microsoft Office PowerPoint</Application>
  <PresentationFormat>Widescreen</PresentationFormat>
  <Paragraphs>228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Resolving Sparsity in Recommendation Systems using SGD</vt:lpstr>
      <vt:lpstr>Introduction</vt:lpstr>
      <vt:lpstr>Introduction</vt:lpstr>
      <vt:lpstr>Sparse Matrix</vt:lpstr>
      <vt:lpstr>Issues due to Sparsity</vt:lpstr>
      <vt:lpstr>Literature Survey</vt:lpstr>
      <vt:lpstr>Literature Survey</vt:lpstr>
      <vt:lpstr>Background – Why Problem Statement?</vt:lpstr>
      <vt:lpstr>Singular Value Decomposition</vt:lpstr>
      <vt:lpstr>Matrix Factorization</vt:lpstr>
      <vt:lpstr>Architecture</vt:lpstr>
      <vt:lpstr>Data Set</vt:lpstr>
      <vt:lpstr>Evaluation of the Model</vt:lpstr>
      <vt:lpstr>Evaluation Metrics </vt:lpstr>
      <vt:lpstr>Results</vt:lpstr>
      <vt:lpstr>Showing the distribution of ratings given by the users in different pools.</vt:lpstr>
      <vt:lpstr>PowerPoint Presentation</vt:lpstr>
      <vt:lpstr>Stochastic Gradient Descent</vt:lpstr>
      <vt:lpstr>Predicting Ratings</vt:lpstr>
      <vt:lpstr>RMSE </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Ms. Ch. Pushya</dc:creator>
  <cp:lastModifiedBy>V SASIDHAR REDDY</cp:lastModifiedBy>
  <cp:revision>8</cp:revision>
  <dcterms:created xsi:type="dcterms:W3CDTF">2023-02-27T10:47:25Z</dcterms:created>
  <dcterms:modified xsi:type="dcterms:W3CDTF">2023-05-27T06:55:13Z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0x01010058BF957B6E93154E8DC9E9B03D6C1631</vt:lpwstr>
  </property>
</Properties>
</file>