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F72DD-0BA9-40EA-A9E9-B0D67B1A18D7}">
          <p14:sldIdLst>
            <p14:sldId id="256"/>
            <p14:sldId id="257"/>
            <p14:sldId id="258"/>
          </p14:sldIdLst>
        </p14:section>
        <p14:section name="Untitled Section" id="{06BE4BEE-438C-4156-8ABC-10EBCB53AE8C}">
          <p14:sldIdLst>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36488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spTree>
    <p:extLst>
      <p:ext uri="{BB962C8B-B14F-4D97-AF65-F5344CB8AC3E}">
        <p14:creationId xmlns:p14="http://schemas.microsoft.com/office/powerpoint/2010/main" val="13544290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4E7C2889-7E9A-48C7-9EAE-8A7A91324B87}" type="datetimeFigureOut">
              <a:rPr lang="en-IN" smtClean="0"/>
              <a:t>15-05-2023</a:t>
            </a:fld>
            <a:endParaRPr lang="en-IN"/>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IN"/>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5299FFC4-CF46-4401-BA97-7F5515F7F53F}" type="slidenum">
              <a:rPr lang="en-IN" smtClean="0"/>
              <a:t>‹#›</a:t>
            </a:fld>
            <a:endParaRPr lang="en-IN"/>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5490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91811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065836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4E7C2889-7E9A-48C7-9EAE-8A7A91324B87}" type="datetimeFigureOut">
              <a:rPr lang="en-IN" smtClean="0"/>
              <a:t>15-05-2023</a:t>
            </a:fld>
            <a:endParaRPr lang="en-IN"/>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5299FFC4-CF46-4401-BA97-7F5515F7F53F}" type="slidenum">
              <a:rPr lang="en-IN" smtClean="0"/>
              <a:t>‹#›</a:t>
            </a:fld>
            <a:endParaRPr lang="en-IN"/>
          </a:p>
        </p:txBody>
      </p:sp>
    </p:spTree>
    <p:extLst>
      <p:ext uri="{BB962C8B-B14F-4D97-AF65-F5344CB8AC3E}">
        <p14:creationId xmlns:p14="http://schemas.microsoft.com/office/powerpoint/2010/main" val="411334766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IN"/>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5299FFC4-CF46-4401-BA97-7F5515F7F53F}" type="slidenum">
              <a:rPr lang="en-IN" smtClean="0"/>
              <a:t>‹#›</a:t>
            </a:fld>
            <a:endParaRPr lang="en-IN"/>
          </a:p>
        </p:txBody>
      </p:sp>
    </p:spTree>
    <p:extLst>
      <p:ext uri="{BB962C8B-B14F-4D97-AF65-F5344CB8AC3E}">
        <p14:creationId xmlns:p14="http://schemas.microsoft.com/office/powerpoint/2010/main" val="11538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IN"/>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5299FFC4-CF46-4401-BA97-7F5515F7F53F}" type="slidenum">
              <a:rPr lang="en-IN" smtClean="0"/>
              <a:t>‹#›</a:t>
            </a:fld>
            <a:endParaRPr lang="en-IN"/>
          </a:p>
        </p:txBody>
      </p:sp>
    </p:spTree>
    <p:extLst>
      <p:ext uri="{BB962C8B-B14F-4D97-AF65-F5344CB8AC3E}">
        <p14:creationId xmlns:p14="http://schemas.microsoft.com/office/powerpoint/2010/main" val="46268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fld id="{4E7C2889-7E9A-48C7-9EAE-8A7A91324B87}" type="datetimeFigureOut">
              <a:rPr lang="en-IN" smtClean="0"/>
              <a:t>15-05-2023</a:t>
            </a:fld>
            <a:endParaRPr lang="en-IN"/>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IN"/>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grpSp>
        <p:nvGrpSpPr>
          <p:cNvPr id="7" name="Group 6">
            <a:extLst>
              <a:ext uri="{FF2B5EF4-FFF2-40B4-BE49-F238E27FC236}">
                <a16:creationId xmlns:a16="http://schemas.microsoft.com/office/drawing/2014/main" id="{D7A1CF8B-3479-49A3-A30E-2F2ECE962075}"/>
              </a:ext>
            </a:extLst>
          </p:cNvPr>
          <p:cNvGrpSpPr/>
          <p:nvPr/>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016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36825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231904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spTree>
    <p:extLst>
      <p:ext uri="{BB962C8B-B14F-4D97-AF65-F5344CB8AC3E}">
        <p14:creationId xmlns:p14="http://schemas.microsoft.com/office/powerpoint/2010/main" val="183185943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fld id="{4E7C2889-7E9A-48C7-9EAE-8A7A91324B87}" type="datetimeFigureOut">
              <a:rPr lang="en-IN" smtClean="0"/>
              <a:t>15-05-2023</a:t>
            </a:fld>
            <a:endParaRPr lang="en-IN"/>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IN"/>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5299FFC4-CF46-4401-BA97-7F5515F7F53F}" type="slidenum">
              <a:rPr lang="en-IN" smtClean="0"/>
              <a:t>‹#›</a:t>
            </a:fld>
            <a:endParaRPr lang="en-IN"/>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5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4E7C2889-7E9A-48C7-9EAE-8A7A91324B87}" type="datetimeFigureOut">
              <a:rPr lang="en-IN" smtClean="0"/>
              <a:t>15-05-2023</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5299FFC4-CF46-4401-BA97-7F5515F7F53F}" type="slidenum">
              <a:rPr lang="en-IN" smtClean="0"/>
              <a:t>‹#›</a:t>
            </a:fld>
            <a:endParaRPr lang="en-IN"/>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95104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4E7C2889-7E9A-48C7-9EAE-8A7A91324B87}" type="datetimeFigureOut">
              <a:rPr lang="en-IN" smtClean="0"/>
              <a:t>15-05-2023</a:t>
            </a:fld>
            <a:endParaRPr lang="en-IN"/>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IN"/>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5299FFC4-CF46-4401-BA97-7F5515F7F53F}" type="slidenum">
              <a:rPr lang="en-IN" smtClean="0"/>
              <a:t>‹#›</a:t>
            </a:fld>
            <a:endParaRPr lang="en-IN"/>
          </a:p>
        </p:txBody>
      </p:sp>
    </p:spTree>
    <p:extLst>
      <p:ext uri="{BB962C8B-B14F-4D97-AF65-F5344CB8AC3E}">
        <p14:creationId xmlns:p14="http://schemas.microsoft.com/office/powerpoint/2010/main" val="110740150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C2889-7E9A-48C7-9EAE-8A7A91324B87}" type="datetimeFigureOut">
              <a:rPr lang="en-IN" smtClean="0"/>
              <a:t>15-05-2023</a:t>
            </a:fld>
            <a:endParaRPr lang="en-IN"/>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9FFC4-CF46-4401-BA97-7F5515F7F53F}" type="slidenum">
              <a:rPr lang="en-IN" smtClean="0"/>
              <a:t>‹#›</a:t>
            </a:fld>
            <a:endParaRPr lang="en-IN"/>
          </a:p>
        </p:txBody>
      </p:sp>
    </p:spTree>
    <p:extLst>
      <p:ext uri="{BB962C8B-B14F-4D97-AF65-F5344CB8AC3E}">
        <p14:creationId xmlns:p14="http://schemas.microsoft.com/office/powerpoint/2010/main" val="3221586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D61-DB51-DFDA-A65F-2D4A0AFA46D8}"/>
              </a:ext>
            </a:extLst>
          </p:cNvPr>
          <p:cNvSpPr>
            <a:spLocks noGrp="1"/>
          </p:cNvSpPr>
          <p:nvPr>
            <p:ph type="ctrTitle"/>
          </p:nvPr>
        </p:nvSpPr>
        <p:spPr>
          <a:xfrm>
            <a:off x="6416040" y="4434840"/>
            <a:ext cx="5587701" cy="1049677"/>
          </a:xfrm>
        </p:spPr>
        <p:txBody>
          <a:bodyPr/>
          <a:lstStyle/>
          <a:p>
            <a:r>
              <a:rPr lang="en-IN" sz="2800" dirty="0"/>
              <a:t>Histopathology Cancer Detection </a:t>
            </a:r>
          </a:p>
        </p:txBody>
      </p:sp>
      <p:sp>
        <p:nvSpPr>
          <p:cNvPr id="3" name="Subtitle 2">
            <a:extLst>
              <a:ext uri="{FF2B5EF4-FFF2-40B4-BE49-F238E27FC236}">
                <a16:creationId xmlns:a16="http://schemas.microsoft.com/office/drawing/2014/main" id="{0C588094-1223-EEA8-638C-8B5C45F2A921}"/>
              </a:ext>
            </a:extLst>
          </p:cNvPr>
          <p:cNvSpPr>
            <a:spLocks noGrp="1"/>
          </p:cNvSpPr>
          <p:nvPr>
            <p:ph type="subTitle" idx="1"/>
          </p:nvPr>
        </p:nvSpPr>
        <p:spPr>
          <a:xfrm>
            <a:off x="6416041" y="5586890"/>
            <a:ext cx="4941770" cy="1145604"/>
          </a:xfrm>
        </p:spPr>
        <p:txBody>
          <a:bodyPr>
            <a:noAutofit/>
          </a:bodyPr>
          <a:lstStyle/>
          <a:p>
            <a:r>
              <a:rPr lang="en-IN" sz="2000" dirty="0"/>
              <a:t>Presenter: </a:t>
            </a:r>
          </a:p>
          <a:p>
            <a:r>
              <a:rPr lang="en-IN" sz="2000" dirty="0"/>
              <a:t>Sasidhar Guthi</a:t>
            </a:r>
          </a:p>
          <a:p>
            <a:r>
              <a:rPr lang="en-IN" sz="2000" dirty="0"/>
              <a:t>IJ43577</a:t>
            </a:r>
          </a:p>
        </p:txBody>
      </p:sp>
      <p:sp>
        <p:nvSpPr>
          <p:cNvPr id="4" name="Title 1">
            <a:extLst>
              <a:ext uri="{FF2B5EF4-FFF2-40B4-BE49-F238E27FC236}">
                <a16:creationId xmlns:a16="http://schemas.microsoft.com/office/drawing/2014/main" id="{73D995FC-A72A-8204-E307-FCDB3A6CE0F5}"/>
              </a:ext>
            </a:extLst>
          </p:cNvPr>
          <p:cNvSpPr txBox="1">
            <a:spLocks/>
          </p:cNvSpPr>
          <p:nvPr/>
        </p:nvSpPr>
        <p:spPr>
          <a:xfrm>
            <a:off x="6416040" y="3030072"/>
            <a:ext cx="5587701" cy="12281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IN" sz="2800" dirty="0">
                <a:latin typeface="+mn-lt"/>
              </a:rPr>
              <a:t>Data 690-</a:t>
            </a:r>
            <a:r>
              <a:rPr lang="en-IN" sz="2800" b="0" i="0" dirty="0">
                <a:solidFill>
                  <a:srgbClr val="000000"/>
                </a:solidFill>
                <a:effectLst/>
                <a:latin typeface="+mn-lt"/>
              </a:rPr>
              <a:t>Modern Practical Deep Learning</a:t>
            </a:r>
          </a:p>
          <a:p>
            <a:r>
              <a:rPr lang="en-IN" sz="2800" dirty="0">
                <a:solidFill>
                  <a:srgbClr val="000000"/>
                </a:solidFill>
                <a:latin typeface="+mn-lt"/>
              </a:rPr>
              <a:t>Prof. Andre Nguyen</a:t>
            </a:r>
            <a:r>
              <a:rPr lang="en-IN" sz="2800" dirty="0">
                <a:latin typeface="+mn-lt"/>
              </a:rPr>
              <a:t> </a:t>
            </a:r>
          </a:p>
        </p:txBody>
      </p:sp>
    </p:spTree>
    <p:extLst>
      <p:ext uri="{BB962C8B-B14F-4D97-AF65-F5344CB8AC3E}">
        <p14:creationId xmlns:p14="http://schemas.microsoft.com/office/powerpoint/2010/main" val="361792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1AB1-41C6-29C0-1EE8-608FEB676F0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73D0F65-615E-4A7F-6625-D1F228888C6F}"/>
              </a:ext>
            </a:extLst>
          </p:cNvPr>
          <p:cNvSpPr>
            <a:spLocks noGrp="1"/>
          </p:cNvSpPr>
          <p:nvPr>
            <p:ph idx="1"/>
          </p:nvPr>
        </p:nvSpPr>
        <p:spPr/>
        <p:txBody>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Data and Data Preparation</a:t>
            </a:r>
          </a:p>
          <a:p>
            <a:pPr marL="285750" indent="-285750">
              <a:buFont typeface="Arial" panose="020B0604020202020204" pitchFamily="34" charset="0"/>
              <a:buChar char="•"/>
            </a:pPr>
            <a:r>
              <a:rPr lang="en-IN" dirty="0"/>
              <a:t>Modelling and Results</a:t>
            </a:r>
          </a:p>
          <a:p>
            <a:pPr marL="285750" indent="-285750">
              <a:buFont typeface="Arial" panose="020B0604020202020204" pitchFamily="34" charset="0"/>
              <a:buChar char="•"/>
            </a:pPr>
            <a:r>
              <a:rPr lang="en-IN" dirty="0"/>
              <a:t>Conclusion</a:t>
            </a:r>
          </a:p>
          <a:p>
            <a:pPr marL="285750" indent="-285750">
              <a:buFont typeface="Arial" panose="020B0604020202020204" pitchFamily="34" charset="0"/>
              <a:buChar char="•"/>
            </a:pPr>
            <a:r>
              <a:rPr lang="en-IN"/>
              <a:t>Further Improvements</a:t>
            </a:r>
            <a:endParaRPr lang="en-IN" dirty="0"/>
          </a:p>
        </p:txBody>
      </p:sp>
    </p:spTree>
    <p:extLst>
      <p:ext uri="{BB962C8B-B14F-4D97-AF65-F5344CB8AC3E}">
        <p14:creationId xmlns:p14="http://schemas.microsoft.com/office/powerpoint/2010/main" val="370017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F90AB0-9D0C-7791-2E3C-9BE6089BD395}"/>
              </a:ext>
            </a:extLst>
          </p:cNvPr>
          <p:cNvSpPr>
            <a:spLocks noGrp="1"/>
          </p:cNvSpPr>
          <p:nvPr>
            <p:ph type="title"/>
          </p:nvPr>
        </p:nvSpPr>
        <p:spPr>
          <a:xfrm>
            <a:off x="1362075" y="1223403"/>
            <a:ext cx="5111750" cy="1204912"/>
          </a:xfrm>
        </p:spPr>
        <p:txBody>
          <a:bodyPr/>
          <a:lstStyle/>
          <a:p>
            <a:r>
              <a:rPr lang="en-IN" dirty="0"/>
              <a:t>Introduction</a:t>
            </a:r>
          </a:p>
        </p:txBody>
      </p:sp>
      <p:sp>
        <p:nvSpPr>
          <p:cNvPr id="7" name="Text Placeholder 6">
            <a:extLst>
              <a:ext uri="{FF2B5EF4-FFF2-40B4-BE49-F238E27FC236}">
                <a16:creationId xmlns:a16="http://schemas.microsoft.com/office/drawing/2014/main" id="{2550573F-4981-0B54-022E-11F999B6D287}"/>
              </a:ext>
            </a:extLst>
          </p:cNvPr>
          <p:cNvSpPr>
            <a:spLocks noGrp="1"/>
          </p:cNvSpPr>
          <p:nvPr>
            <p:ph type="body" idx="1"/>
          </p:nvPr>
        </p:nvSpPr>
        <p:spPr>
          <a:xfrm>
            <a:off x="788894" y="3110753"/>
            <a:ext cx="5684931" cy="3236259"/>
          </a:xfrm>
        </p:spPr>
        <p:txBody>
          <a:bodyPr>
            <a:normAutofit/>
          </a:bodyPr>
          <a:lstStyle/>
          <a:p>
            <a:pPr marL="285750" indent="-285750">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Pathologists face a substantial increase in workload and complexity of histopathologic cancer diagnosis due to the advent of personalized medicine.</a:t>
            </a:r>
          </a:p>
          <a:p>
            <a:pPr marL="285750" indent="-285750">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Traditionally, pathologists analyse tissue samples under a microscope to identify cancer cells. However, this process is time-consuming, subjective, and prone to errors. </a:t>
            </a:r>
          </a:p>
          <a:p>
            <a:pPr marL="285750" indent="-285750">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The emergence of deep learning, specifically Convolutional Neural Networks (CNNs), has revolutionized cancer detection in histopathology images. </a:t>
            </a:r>
          </a:p>
          <a:p>
            <a:pPr marL="285750" indent="-285750">
              <a:buFont typeface="Arial" panose="020B0604020202020204" pitchFamily="34" charset="0"/>
              <a:buChar char="•"/>
            </a:pPr>
            <a:r>
              <a:rPr lang="en-IN" kern="100" dirty="0">
                <a:latin typeface="Calibri" panose="020F0502020204030204" pitchFamily="34" charset="0"/>
                <a:ea typeface="Calibri" panose="020F0502020204030204" pitchFamily="34" charset="0"/>
                <a:cs typeface="Calibri" panose="020F0502020204030204" pitchFamily="34" charset="0"/>
              </a:rPr>
              <a:t>T</a:t>
            </a:r>
            <a:r>
              <a:rPr lang="en-IN" kern="100" dirty="0">
                <a:effectLst/>
                <a:latin typeface="Calibri" panose="020F0502020204030204" pitchFamily="34" charset="0"/>
                <a:ea typeface="Calibri" panose="020F0502020204030204" pitchFamily="34" charset="0"/>
                <a:cs typeface="Calibri" panose="020F0502020204030204" pitchFamily="34" charset="0"/>
              </a:rPr>
              <a:t>his project focuses on finding evidence of cancer in images by using CNN and also by using autoencoders an unsupervised deep learning model, we try to denoise and reconstruct the images.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8632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1E327BC-9DBB-90A5-8DA7-EF64B107A8D7}"/>
              </a:ext>
            </a:extLst>
          </p:cNvPr>
          <p:cNvSpPr>
            <a:spLocks noGrp="1"/>
          </p:cNvSpPr>
          <p:nvPr>
            <p:ph type="title"/>
          </p:nvPr>
        </p:nvSpPr>
        <p:spPr>
          <a:xfrm>
            <a:off x="278309" y="22601"/>
            <a:ext cx="6773166" cy="1325563"/>
          </a:xfrm>
        </p:spPr>
        <p:txBody>
          <a:bodyPr/>
          <a:lstStyle/>
          <a:p>
            <a:r>
              <a:rPr lang="en-IN" dirty="0"/>
              <a:t>Data and Data Preparation</a:t>
            </a:r>
          </a:p>
        </p:txBody>
      </p:sp>
      <p:sp>
        <p:nvSpPr>
          <p:cNvPr id="12" name="Text Placeholder 11">
            <a:extLst>
              <a:ext uri="{FF2B5EF4-FFF2-40B4-BE49-F238E27FC236}">
                <a16:creationId xmlns:a16="http://schemas.microsoft.com/office/drawing/2014/main" id="{30618FB2-22E9-C74F-B60D-EC28F608AF77}"/>
              </a:ext>
            </a:extLst>
          </p:cNvPr>
          <p:cNvSpPr>
            <a:spLocks noGrp="1"/>
          </p:cNvSpPr>
          <p:nvPr>
            <p:ph type="body" idx="1"/>
          </p:nvPr>
        </p:nvSpPr>
        <p:spPr>
          <a:xfrm>
            <a:off x="278309" y="1680882"/>
            <a:ext cx="7051475" cy="4917142"/>
          </a:xfrm>
        </p:spPr>
        <p:txBody>
          <a:bodyPr/>
          <a:lstStyle/>
          <a:p>
            <a:pPr marL="285750" indent="-285750" algn="l">
              <a:buFont typeface="Arial" panose="020B0604020202020204" pitchFamily="34" charset="0"/>
              <a:buChar char="•"/>
            </a:pPr>
            <a:r>
              <a:rPr lang="en-IN" dirty="0">
                <a:latin typeface="+mn-lt"/>
              </a:rPr>
              <a:t>This data is obtained from the Kaggle competition dataset. </a:t>
            </a:r>
          </a:p>
          <a:p>
            <a:pPr marL="285750" indent="-285750" algn="l">
              <a:buFont typeface="Arial" panose="020B0604020202020204" pitchFamily="34" charset="0"/>
              <a:buChar char="•"/>
            </a:pPr>
            <a:r>
              <a:rPr lang="en-IN" dirty="0">
                <a:effectLst/>
                <a:latin typeface="+mn-lt"/>
                <a:ea typeface="Calibri" panose="020F0502020204030204" pitchFamily="34" charset="0"/>
              </a:rPr>
              <a:t>This data consists of test and train data which we have used to train our model and evaluate the results of our model.</a:t>
            </a:r>
          </a:p>
          <a:p>
            <a:pPr marL="285750" indent="-285750" algn="l">
              <a:buFont typeface="Arial" panose="020B0604020202020204" pitchFamily="34" charset="0"/>
              <a:buChar char="•"/>
            </a:pPr>
            <a:r>
              <a:rPr lang="en-IN" dirty="0">
                <a:effectLst/>
                <a:latin typeface="+mn-lt"/>
                <a:ea typeface="Calibri" panose="020F0502020204030204" pitchFamily="34" charset="0"/>
              </a:rPr>
              <a:t>The dataset size is 6.3 GB, used google drive to warehouse the dataset and then by using the colab environment extracted the data to train models.</a:t>
            </a:r>
          </a:p>
          <a:p>
            <a:pPr marL="285750" indent="-285750" algn="l">
              <a:buFont typeface="Arial" panose="020B0604020202020204" pitchFamily="34" charset="0"/>
              <a:buChar char="•"/>
            </a:pPr>
            <a:r>
              <a:rPr lang="en-IN" kern="100" dirty="0">
                <a:effectLst/>
                <a:latin typeface="+mn-lt"/>
                <a:ea typeface="Calibri" panose="020F0502020204030204" pitchFamily="34" charset="0"/>
                <a:cs typeface="Calibri" panose="020F0502020204030204" pitchFamily="34" charset="0"/>
              </a:rPr>
              <a:t>In the training dataset, the value counts of images having cancer and images with no cancer are as follows.</a:t>
            </a:r>
            <a:endParaRPr lang="en-IN" kern="100" dirty="0">
              <a:effectLst/>
              <a:latin typeface="+mn-lt"/>
              <a:ea typeface="Calibri" panose="020F0502020204030204" pitchFamily="34" charset="0"/>
              <a:cs typeface="Times New Roman" panose="02020603050405020304" pitchFamily="18" charset="0"/>
            </a:endParaRPr>
          </a:p>
          <a:p>
            <a:pPr algn="l"/>
            <a:endParaRPr lang="en-IN" dirty="0">
              <a:latin typeface="+mn-lt"/>
            </a:endParaRPr>
          </a:p>
        </p:txBody>
      </p:sp>
      <p:pic>
        <p:nvPicPr>
          <p:cNvPr id="24" name="Picture 23">
            <a:extLst>
              <a:ext uri="{FF2B5EF4-FFF2-40B4-BE49-F238E27FC236}">
                <a16:creationId xmlns:a16="http://schemas.microsoft.com/office/drawing/2014/main" id="{C133E221-76EB-81E6-B811-E30D9E2F704C}"/>
              </a:ext>
            </a:extLst>
          </p:cNvPr>
          <p:cNvPicPr>
            <a:picLocks noChangeAspect="1"/>
          </p:cNvPicPr>
          <p:nvPr/>
        </p:nvPicPr>
        <p:blipFill>
          <a:blip r:embed="rId2"/>
          <a:stretch>
            <a:fillRect/>
          </a:stretch>
        </p:blipFill>
        <p:spPr>
          <a:xfrm>
            <a:off x="8506664" y="2889138"/>
            <a:ext cx="2619375" cy="2500630"/>
          </a:xfrm>
          <a:prstGeom prst="rect">
            <a:avLst/>
          </a:prstGeom>
        </p:spPr>
      </p:pic>
    </p:spTree>
    <p:extLst>
      <p:ext uri="{BB962C8B-B14F-4D97-AF65-F5344CB8AC3E}">
        <p14:creationId xmlns:p14="http://schemas.microsoft.com/office/powerpoint/2010/main" val="312610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9F22-F49A-D841-7805-E3BE2E7BEF80}"/>
              </a:ext>
            </a:extLst>
          </p:cNvPr>
          <p:cNvSpPr>
            <a:spLocks noGrp="1"/>
          </p:cNvSpPr>
          <p:nvPr>
            <p:ph type="title"/>
          </p:nvPr>
        </p:nvSpPr>
        <p:spPr>
          <a:xfrm>
            <a:off x="358991" y="210860"/>
            <a:ext cx="4876800" cy="1325563"/>
          </a:xfrm>
        </p:spPr>
        <p:txBody>
          <a:bodyPr/>
          <a:lstStyle/>
          <a:p>
            <a:r>
              <a:rPr lang="en-IN" dirty="0"/>
              <a:t>Modelling</a:t>
            </a:r>
          </a:p>
        </p:txBody>
      </p:sp>
      <p:sp>
        <p:nvSpPr>
          <p:cNvPr id="4" name="Text Placeholder 3">
            <a:extLst>
              <a:ext uri="{FF2B5EF4-FFF2-40B4-BE49-F238E27FC236}">
                <a16:creationId xmlns:a16="http://schemas.microsoft.com/office/drawing/2014/main" id="{5323005A-3837-0FBB-6B56-24F111F2803E}"/>
              </a:ext>
            </a:extLst>
          </p:cNvPr>
          <p:cNvSpPr>
            <a:spLocks noGrp="1"/>
          </p:cNvSpPr>
          <p:nvPr>
            <p:ph type="body" idx="1"/>
          </p:nvPr>
        </p:nvSpPr>
        <p:spPr>
          <a:xfrm>
            <a:off x="296238" y="1453881"/>
            <a:ext cx="6328680" cy="2858143"/>
          </a:xfrm>
        </p:spPr>
        <p:txBody>
          <a:bodyPr/>
          <a:lstStyle/>
          <a:p>
            <a:pPr marL="285750" indent="-285750" algn="l">
              <a:buFont typeface="Arial" panose="020B0604020202020204" pitchFamily="34" charset="0"/>
              <a:buChar char="•"/>
            </a:pPr>
            <a:r>
              <a:rPr lang="en-IN" dirty="0"/>
              <a:t>Built a Convolutional Neural Network with 5 convolutional layers and an increasing number of filters from 32 to 512.</a:t>
            </a:r>
          </a:p>
          <a:p>
            <a:pPr marL="285750" indent="-285750" algn="l">
              <a:buFont typeface="Arial" panose="020B0604020202020204" pitchFamily="34" charset="0"/>
              <a:buChar char="•"/>
            </a:pPr>
            <a:r>
              <a:rPr lang="en-IN" dirty="0"/>
              <a:t>This model has given an AUC score of 96.89%.</a:t>
            </a:r>
          </a:p>
          <a:p>
            <a:pPr marL="285750" indent="-285750" algn="l">
              <a:buFont typeface="Arial" panose="020B0604020202020204" pitchFamily="34" charset="0"/>
              <a:buChar char="•"/>
            </a:pPr>
            <a:r>
              <a:rPr lang="en-IN" dirty="0"/>
              <a:t>These are the results of the test data predictions.</a:t>
            </a:r>
          </a:p>
        </p:txBody>
      </p:sp>
      <p:pic>
        <p:nvPicPr>
          <p:cNvPr id="16" name="Picture 15">
            <a:extLst>
              <a:ext uri="{FF2B5EF4-FFF2-40B4-BE49-F238E27FC236}">
                <a16:creationId xmlns:a16="http://schemas.microsoft.com/office/drawing/2014/main" id="{358F6A97-222B-E266-F603-AF13762491E8}"/>
              </a:ext>
            </a:extLst>
          </p:cNvPr>
          <p:cNvPicPr>
            <a:picLocks noChangeAspect="1"/>
          </p:cNvPicPr>
          <p:nvPr/>
        </p:nvPicPr>
        <p:blipFill>
          <a:blip r:embed="rId2"/>
          <a:stretch>
            <a:fillRect/>
          </a:stretch>
        </p:blipFill>
        <p:spPr>
          <a:xfrm>
            <a:off x="358991" y="4678165"/>
            <a:ext cx="10829365" cy="1968975"/>
          </a:xfrm>
          <a:prstGeom prst="rect">
            <a:avLst/>
          </a:prstGeom>
        </p:spPr>
      </p:pic>
    </p:spTree>
    <p:extLst>
      <p:ext uri="{BB962C8B-B14F-4D97-AF65-F5344CB8AC3E}">
        <p14:creationId xmlns:p14="http://schemas.microsoft.com/office/powerpoint/2010/main" val="100844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5965-F200-E742-462C-F0B115D7F87B}"/>
              </a:ext>
            </a:extLst>
          </p:cNvPr>
          <p:cNvSpPr>
            <a:spLocks noGrp="1"/>
          </p:cNvSpPr>
          <p:nvPr>
            <p:ph type="title"/>
          </p:nvPr>
        </p:nvSpPr>
        <p:spPr>
          <a:xfrm>
            <a:off x="484093" y="623235"/>
            <a:ext cx="6532703" cy="1035235"/>
          </a:xfrm>
        </p:spPr>
        <p:txBody>
          <a:bodyPr/>
          <a:lstStyle/>
          <a:p>
            <a:r>
              <a:rPr lang="en-IN" dirty="0"/>
              <a:t>Modelling Cont.</a:t>
            </a:r>
          </a:p>
        </p:txBody>
      </p:sp>
      <p:sp>
        <p:nvSpPr>
          <p:cNvPr id="4" name="Text Placeholder 3">
            <a:extLst>
              <a:ext uri="{FF2B5EF4-FFF2-40B4-BE49-F238E27FC236}">
                <a16:creationId xmlns:a16="http://schemas.microsoft.com/office/drawing/2014/main" id="{60386F11-4B76-7F50-D867-C0759BD67827}"/>
              </a:ext>
            </a:extLst>
          </p:cNvPr>
          <p:cNvSpPr>
            <a:spLocks noGrp="1"/>
          </p:cNvSpPr>
          <p:nvPr>
            <p:ph type="body" idx="1"/>
          </p:nvPr>
        </p:nvSpPr>
        <p:spPr>
          <a:xfrm>
            <a:off x="484093" y="1954069"/>
            <a:ext cx="5486401" cy="2949862"/>
          </a:xfrm>
        </p:spPr>
        <p:txBody>
          <a:bodyPr/>
          <a:lstStyle/>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An Autoencoder model with 3 colour channels is used, it is passed through a series of convolutional layers.</a:t>
            </a:r>
          </a:p>
          <a:p>
            <a:pPr marL="285750" indent="-285750" algn="l">
              <a:buFont typeface="Arial" panose="020B0604020202020204" pitchFamily="34" charset="0"/>
              <a:buChar char="•"/>
            </a:pPr>
            <a:r>
              <a:rPr lang="en-IN" dirty="0">
                <a:latin typeface="Calibri" panose="020F0502020204030204" pitchFamily="34" charset="0"/>
                <a:ea typeface="Calibri" panose="020F0502020204030204" pitchFamily="34" charset="0"/>
              </a:rPr>
              <a:t>This autoencoder is used to denoise and reconstruct the test dataset</a:t>
            </a:r>
          </a:p>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These are the results.</a:t>
            </a:r>
          </a:p>
          <a:p>
            <a:pPr marL="285750" indent="-285750" algn="l">
              <a:buFont typeface="Arial" panose="020B0604020202020204" pitchFamily="34" charset="0"/>
              <a:buChar char="•"/>
            </a:pPr>
            <a:endParaRPr lang="en-IN" dirty="0"/>
          </a:p>
        </p:txBody>
      </p:sp>
      <p:pic>
        <p:nvPicPr>
          <p:cNvPr id="18" name="Picture 17">
            <a:extLst>
              <a:ext uri="{FF2B5EF4-FFF2-40B4-BE49-F238E27FC236}">
                <a16:creationId xmlns:a16="http://schemas.microsoft.com/office/drawing/2014/main" id="{2CF26959-101B-ADC3-BEB9-25385B289BCD}"/>
              </a:ext>
            </a:extLst>
          </p:cNvPr>
          <p:cNvPicPr>
            <a:picLocks noChangeAspect="1"/>
          </p:cNvPicPr>
          <p:nvPr/>
        </p:nvPicPr>
        <p:blipFill>
          <a:blip r:embed="rId2"/>
          <a:stretch>
            <a:fillRect/>
          </a:stretch>
        </p:blipFill>
        <p:spPr>
          <a:xfrm>
            <a:off x="0" y="4531460"/>
            <a:ext cx="12192000" cy="2187786"/>
          </a:xfrm>
          <a:prstGeom prst="rect">
            <a:avLst/>
          </a:prstGeom>
        </p:spPr>
      </p:pic>
    </p:spTree>
    <p:extLst>
      <p:ext uri="{BB962C8B-B14F-4D97-AF65-F5344CB8AC3E}">
        <p14:creationId xmlns:p14="http://schemas.microsoft.com/office/powerpoint/2010/main" val="374298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22F1-C998-9373-2FA2-23FC25CDBDAC}"/>
              </a:ext>
            </a:extLst>
          </p:cNvPr>
          <p:cNvSpPr>
            <a:spLocks noGrp="1"/>
          </p:cNvSpPr>
          <p:nvPr>
            <p:ph type="title"/>
          </p:nvPr>
        </p:nvSpPr>
        <p:spPr>
          <a:xfrm>
            <a:off x="5476875" y="389686"/>
            <a:ext cx="5111750" cy="1204912"/>
          </a:xfrm>
        </p:spPr>
        <p:txBody>
          <a:bodyPr/>
          <a:lstStyle/>
          <a:p>
            <a:r>
              <a:rPr lang="en-IN" dirty="0"/>
              <a:t>Conclusion</a:t>
            </a:r>
          </a:p>
        </p:txBody>
      </p:sp>
      <p:sp>
        <p:nvSpPr>
          <p:cNvPr id="4" name="Text Placeholder 3">
            <a:extLst>
              <a:ext uri="{FF2B5EF4-FFF2-40B4-BE49-F238E27FC236}">
                <a16:creationId xmlns:a16="http://schemas.microsoft.com/office/drawing/2014/main" id="{68932381-1D54-CA77-49A9-BAF5D080BD24}"/>
              </a:ext>
            </a:extLst>
          </p:cNvPr>
          <p:cNvSpPr>
            <a:spLocks noGrp="1"/>
          </p:cNvSpPr>
          <p:nvPr>
            <p:ph type="body" idx="1"/>
          </p:nvPr>
        </p:nvSpPr>
        <p:spPr>
          <a:xfrm>
            <a:off x="5476875" y="2666205"/>
            <a:ext cx="5352490" cy="2766407"/>
          </a:xfrm>
        </p:spPr>
        <p:txBody>
          <a:bodyPr>
            <a:normAutofit fontScale="92500" lnSpcReduction="10000"/>
          </a:bodyPr>
          <a:lstStyle/>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This project discusses creating a CNN model to identify the evidence of Cancer in the Histopathology images. </a:t>
            </a:r>
          </a:p>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The CNN has performed well resulting in a 97% Area Under the Curve. </a:t>
            </a:r>
          </a:p>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It also goes on to show how the Unsupervised learning model Autoencoder has helped to enhance the images.</a:t>
            </a:r>
          </a:p>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 From the results, we can observe that there was a lot of noise in the dataset images. </a:t>
            </a:r>
          </a:p>
          <a:p>
            <a:pPr marL="285750" indent="-285750" algn="l">
              <a:buFont typeface="Arial" panose="020B0604020202020204" pitchFamily="34" charset="0"/>
              <a:buChar char="•"/>
            </a:pPr>
            <a:r>
              <a:rPr lang="en-IN" dirty="0">
                <a:effectLst/>
                <a:latin typeface="Calibri" panose="020F0502020204030204" pitchFamily="34" charset="0"/>
                <a:ea typeface="Calibri" panose="020F0502020204030204" pitchFamily="34" charset="0"/>
              </a:rPr>
              <a:t>The Autoencoder has denoised the images and reconstructed them so that the pathologists would have a better visual of the evidence of cancer-affected cells.</a:t>
            </a:r>
            <a:endParaRPr lang="en-IN" sz="1100" dirty="0"/>
          </a:p>
        </p:txBody>
      </p:sp>
    </p:spTree>
    <p:extLst>
      <p:ext uri="{BB962C8B-B14F-4D97-AF65-F5344CB8AC3E}">
        <p14:creationId xmlns:p14="http://schemas.microsoft.com/office/powerpoint/2010/main" val="271083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F48-0F86-4331-A967-9B2FB176974F}"/>
              </a:ext>
            </a:extLst>
          </p:cNvPr>
          <p:cNvSpPr>
            <a:spLocks noGrp="1"/>
          </p:cNvSpPr>
          <p:nvPr>
            <p:ph type="title"/>
          </p:nvPr>
        </p:nvSpPr>
        <p:spPr/>
        <p:txBody>
          <a:bodyPr/>
          <a:lstStyle/>
          <a:p>
            <a:r>
              <a:rPr lang="en-IN" dirty="0"/>
              <a:t>Further Improvements</a:t>
            </a:r>
          </a:p>
        </p:txBody>
      </p:sp>
      <p:sp>
        <p:nvSpPr>
          <p:cNvPr id="3" name="Text Placeholder 2">
            <a:extLst>
              <a:ext uri="{FF2B5EF4-FFF2-40B4-BE49-F238E27FC236}">
                <a16:creationId xmlns:a16="http://schemas.microsoft.com/office/drawing/2014/main" id="{A27F13F6-E9E2-CA25-626D-13E92405600C}"/>
              </a:ext>
            </a:extLst>
          </p:cNvPr>
          <p:cNvSpPr>
            <a:spLocks noGrp="1"/>
          </p:cNvSpPr>
          <p:nvPr>
            <p:ph type="body" idx="1"/>
          </p:nvPr>
        </p:nvSpPr>
        <p:spPr/>
        <p:txBody>
          <a:bodyPr/>
          <a:lstStyle/>
          <a:p>
            <a:pPr marL="285750" indent="-285750">
              <a:buFont typeface="Arial" panose="020B0604020202020204" pitchFamily="34" charset="0"/>
              <a:buChar char="•"/>
            </a:pPr>
            <a:r>
              <a:rPr lang="en-IN" dirty="0"/>
              <a:t>Usage of Reconstructed images to train the CNN model.</a:t>
            </a:r>
          </a:p>
          <a:p>
            <a:pPr marL="285750" indent="-285750">
              <a:buFont typeface="Arial" panose="020B0604020202020204" pitchFamily="34" charset="0"/>
              <a:buChar char="•"/>
            </a:pPr>
            <a:r>
              <a:rPr lang="en-IN" dirty="0"/>
              <a:t>Increasing the number of epochs.</a:t>
            </a:r>
          </a:p>
        </p:txBody>
      </p:sp>
    </p:spTree>
    <p:extLst>
      <p:ext uri="{BB962C8B-B14F-4D97-AF65-F5344CB8AC3E}">
        <p14:creationId xmlns:p14="http://schemas.microsoft.com/office/powerpoint/2010/main" val="271060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44129-D32A-54B6-7FEF-DA58EE90C817}"/>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42213EB5-5D6B-D4B4-809E-3556C8BF54DE}"/>
              </a:ext>
            </a:extLst>
          </p:cNvPr>
          <p:cNvSpPr>
            <a:spLocks noGrp="1"/>
          </p:cNvSpPr>
          <p:nvPr>
            <p:ph type="subTitle" idx="1"/>
          </p:nvPr>
        </p:nvSpPr>
        <p:spPr/>
        <p:txBody>
          <a:bodyPr/>
          <a:lstStyle/>
          <a:p>
            <a:r>
              <a:rPr lang="en-IN" dirty="0"/>
              <a:t>All The Best</a:t>
            </a:r>
          </a:p>
        </p:txBody>
      </p:sp>
    </p:spTree>
    <p:extLst>
      <p:ext uri="{BB962C8B-B14F-4D97-AF65-F5344CB8AC3E}">
        <p14:creationId xmlns:p14="http://schemas.microsoft.com/office/powerpoint/2010/main" val="255039895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presentation</Template>
  <TotalTime>250</TotalTime>
  <Words>421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Histopathology Cancer Detection </vt:lpstr>
      <vt:lpstr>Contents</vt:lpstr>
      <vt:lpstr>Introduction</vt:lpstr>
      <vt:lpstr>Data and Data Preparation</vt:lpstr>
      <vt:lpstr>Modelling</vt:lpstr>
      <vt:lpstr>Modelling Cont.</vt:lpstr>
      <vt:lpstr>Conclusion</vt:lpstr>
      <vt:lpstr>Further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Histopathology Cancer Detection </dc:title>
  <dc:creator>Sasidhar Guthi</dc:creator>
  <cp:lastModifiedBy>Sasidhar Guthi</cp:lastModifiedBy>
  <cp:revision>2</cp:revision>
  <dcterms:created xsi:type="dcterms:W3CDTF">2023-05-15T17:27:15Z</dcterms:created>
  <dcterms:modified xsi:type="dcterms:W3CDTF">2023-05-15T21:38:10Z</dcterms:modified>
</cp:coreProperties>
</file>