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92" r:id="rId5"/>
    <p:sldId id="259" r:id="rId6"/>
    <p:sldId id="278" r:id="rId7"/>
    <p:sldId id="295" r:id="rId8"/>
    <p:sldId id="297" r:id="rId9"/>
    <p:sldId id="298" r:id="rId10"/>
    <p:sldId id="262" r:id="rId11"/>
    <p:sldId id="280" r:id="rId12"/>
    <p:sldId id="264" r:id="rId13"/>
    <p:sldId id="267" r:id="rId14"/>
    <p:sldId id="293" r:id="rId15"/>
    <p:sldId id="289" r:id="rId16"/>
    <p:sldId id="296" r:id="rId17"/>
    <p:sldId id="288" r:id="rId18"/>
    <p:sldId id="272" r:id="rId19"/>
    <p:sldId id="294" r:id="rId20"/>
    <p:sldId id="2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p:cViewPr varScale="1">
        <p:scale>
          <a:sx n="89" d="100"/>
          <a:sy n="89" d="100"/>
        </p:scale>
        <p:origin x="108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39356"/>
            <a:ext cx="7772400" cy="1125297"/>
          </a:xfrm>
        </p:spPr>
        <p:txBody>
          <a:bodyPr>
            <a:normAutofit/>
          </a:bodyPr>
          <a:lstStyle/>
          <a:p>
            <a:r>
              <a:rPr lang="en-US" sz="2000" b="1" dirty="0">
                <a:solidFill>
                  <a:srgbClr val="C00000"/>
                </a:solidFill>
              </a:rPr>
              <a:t>KINECT SENSOR BASED ABNORMAL   MOVEMENTS   OF   ELDERLY   PATIENT</a:t>
            </a:r>
            <a:br>
              <a:rPr lang="en-US" sz="2000" b="1" dirty="0">
                <a:solidFill>
                  <a:srgbClr val="C00000"/>
                </a:solidFill>
              </a:rPr>
            </a:br>
            <a:r>
              <a:rPr lang="en-US" sz="2000" b="1" dirty="0">
                <a:solidFill>
                  <a:srgbClr val="C00000"/>
                </a:solidFill>
              </a:rPr>
              <a:t>MONITORING SYSTEM</a:t>
            </a:r>
            <a:endParaRPr lang="en-IN" sz="2000" b="1" dirty="0">
              <a:solidFill>
                <a:srgbClr val="C00000"/>
              </a:solidFill>
            </a:endParaRPr>
          </a:p>
        </p:txBody>
      </p:sp>
      <p:sp>
        <p:nvSpPr>
          <p:cNvPr id="3" name="Subtitle 2"/>
          <p:cNvSpPr>
            <a:spLocks noGrp="1"/>
          </p:cNvSpPr>
          <p:nvPr>
            <p:ph type="subTitle" idx="1"/>
          </p:nvPr>
        </p:nvSpPr>
        <p:spPr>
          <a:xfrm>
            <a:off x="785786" y="3071810"/>
            <a:ext cx="6715172" cy="2214578"/>
          </a:xfrm>
        </p:spPr>
        <p:txBody>
          <a:bodyPr>
            <a:normAutofit/>
          </a:bodyPr>
          <a:lstStyle/>
          <a:p>
            <a:pPr algn="just">
              <a:lnSpc>
                <a:spcPct val="100000"/>
              </a:lnSpc>
            </a:pPr>
            <a:r>
              <a:rPr lang="en-US" sz="1800" b="1" dirty="0">
                <a:solidFill>
                  <a:schemeClr val="tx1"/>
                </a:solidFill>
                <a:latin typeface="Times New Roman"/>
                <a:cs typeface="Times New Roman"/>
              </a:rPr>
              <a:t>TEAM MEMBERS:</a:t>
            </a:r>
          </a:p>
          <a:p>
            <a:pPr algn="just">
              <a:lnSpc>
                <a:spcPct val="100000"/>
              </a:lnSpc>
            </a:pPr>
            <a:endParaRPr lang="en-US" sz="1800" b="1" dirty="0">
              <a:solidFill>
                <a:schemeClr val="tx1"/>
              </a:solidFill>
              <a:latin typeface="Times New Roman"/>
              <a:cs typeface="Times New Roman"/>
            </a:endParaRPr>
          </a:p>
          <a:p>
            <a:pPr marL="285750" indent="-285750">
              <a:lnSpc>
                <a:spcPct val="100000"/>
              </a:lnSpc>
              <a:buFont typeface="Arial" panose="020B0604020202020204" pitchFamily="34" charset="0"/>
              <a:buChar char="•"/>
            </a:pPr>
            <a:r>
              <a:rPr lang="en-US" sz="1800" dirty="0">
                <a:solidFill>
                  <a:schemeClr val="tx1"/>
                </a:solidFill>
                <a:latin typeface="Times New Roman"/>
                <a:cs typeface="Times New Roman"/>
              </a:rPr>
              <a:t>SASIDHARAN A                     –                    611221106093</a:t>
            </a:r>
          </a:p>
          <a:p>
            <a:pPr marL="285750" indent="-285750">
              <a:lnSpc>
                <a:spcPct val="100000"/>
              </a:lnSpc>
              <a:buFont typeface="Arial" panose="020B0604020202020204" pitchFamily="34" charset="0"/>
              <a:buChar char="•"/>
            </a:pPr>
            <a:r>
              <a:rPr lang="en-US" sz="1800" dirty="0">
                <a:solidFill>
                  <a:schemeClr val="tx1"/>
                </a:solidFill>
                <a:latin typeface="Times New Roman"/>
                <a:cs typeface="Times New Roman"/>
              </a:rPr>
              <a:t>JANAKAN S                            –                    611221106047</a:t>
            </a:r>
          </a:p>
          <a:p>
            <a:pPr marL="285750" indent="-285750">
              <a:lnSpc>
                <a:spcPct val="100000"/>
              </a:lnSpc>
              <a:buFont typeface="Arial" panose="020B0604020202020204" pitchFamily="34" charset="0"/>
              <a:buChar char="•"/>
            </a:pPr>
            <a:r>
              <a:rPr lang="en-US" sz="1800" dirty="0">
                <a:solidFill>
                  <a:schemeClr val="tx1"/>
                </a:solidFill>
                <a:latin typeface="Times New Roman"/>
                <a:cs typeface="Times New Roman"/>
              </a:rPr>
              <a:t>JANARTHANAN S                  –                   611221106049</a:t>
            </a:r>
          </a:p>
          <a:p>
            <a:pPr marL="285750" indent="-285750">
              <a:lnSpc>
                <a:spcPct val="100000"/>
              </a:lnSpc>
              <a:buFont typeface="Arial" panose="020B0604020202020204" pitchFamily="34" charset="0"/>
              <a:buChar char="•"/>
            </a:pPr>
            <a:r>
              <a:rPr lang="en-US" sz="1800" dirty="0">
                <a:solidFill>
                  <a:schemeClr val="tx1"/>
                </a:solidFill>
                <a:latin typeface="Times New Roman"/>
                <a:cs typeface="Times New Roman"/>
              </a:rPr>
              <a:t>ARISHKUMAR N                    –                   611221106009</a:t>
            </a:r>
          </a:p>
          <a:p>
            <a:endParaRPr lang="en-IN" sz="1800" dirty="0"/>
          </a:p>
        </p:txBody>
      </p:sp>
      <p:sp>
        <p:nvSpPr>
          <p:cNvPr id="6" name="TextBox 5">
            <a:extLst>
              <a:ext uri="{FF2B5EF4-FFF2-40B4-BE49-F238E27FC236}">
                <a16:creationId xmlns:a16="http://schemas.microsoft.com/office/drawing/2014/main" id="{468DAF3A-96B0-15C6-F7BA-D63DC61A0819}"/>
              </a:ext>
            </a:extLst>
          </p:cNvPr>
          <p:cNvSpPr txBox="1"/>
          <p:nvPr/>
        </p:nvSpPr>
        <p:spPr>
          <a:xfrm>
            <a:off x="1214414" y="5500701"/>
            <a:ext cx="7396186" cy="369332"/>
          </a:xfrm>
          <a:prstGeom prst="rect">
            <a:avLst/>
          </a:prstGeom>
          <a:noFill/>
        </p:spPr>
        <p:txBody>
          <a:bodyPr wrap="square">
            <a:spAutoFit/>
          </a:bodyPr>
          <a:lstStyle/>
          <a:p>
            <a:pPr algn="just">
              <a:lnSpc>
                <a:spcPct val="100000"/>
              </a:lnSpc>
            </a:pPr>
            <a:r>
              <a:rPr lang="en-US" sz="1800" b="1" dirty="0">
                <a:latin typeface="Times New Roman"/>
                <a:cs typeface="Times New Roman"/>
              </a:rPr>
              <a:t>PROJECT SUPERVISOR : </a:t>
            </a:r>
            <a:r>
              <a:rPr lang="en-US" dirty="0">
                <a:latin typeface="Times New Roman"/>
                <a:cs typeface="Times New Roman"/>
              </a:rPr>
              <a:t>Mrs. CHITRAPPAAVAI L (</a:t>
            </a:r>
            <a:r>
              <a:rPr lang="en-US" sz="1800" dirty="0">
                <a:latin typeface="Times New Roman"/>
                <a:cs typeface="Times New Roman"/>
              </a:rPr>
              <a:t>AP/ECE)</a:t>
            </a:r>
          </a:p>
        </p:txBody>
      </p:sp>
      <p:pic>
        <p:nvPicPr>
          <p:cNvPr id="8" name="Picture 7">
            <a:extLst>
              <a:ext uri="{FF2B5EF4-FFF2-40B4-BE49-F238E27FC236}">
                <a16:creationId xmlns:a16="http://schemas.microsoft.com/office/drawing/2014/main" id="{77A307E2-94F6-82E1-5732-7240CCE2AB2F}"/>
              </a:ext>
            </a:extLst>
          </p:cNvPr>
          <p:cNvPicPr>
            <a:picLocks noChangeAspect="1"/>
          </p:cNvPicPr>
          <p:nvPr/>
        </p:nvPicPr>
        <p:blipFill>
          <a:blip r:embed="rId2"/>
          <a:stretch>
            <a:fillRect/>
          </a:stretch>
        </p:blipFill>
        <p:spPr>
          <a:xfrm>
            <a:off x="-9145" y="0"/>
            <a:ext cx="9144000" cy="1383792"/>
          </a:xfrm>
          <a:prstGeom prst="rect">
            <a:avLst/>
          </a:prstGeom>
        </p:spPr>
      </p:pic>
      <p:sp>
        <p:nvSpPr>
          <p:cNvPr id="10" name="TextBox 9">
            <a:extLst>
              <a:ext uri="{FF2B5EF4-FFF2-40B4-BE49-F238E27FC236}">
                <a16:creationId xmlns:a16="http://schemas.microsoft.com/office/drawing/2014/main" id="{554ABADE-03A1-0551-8CC9-C8E08593D253}"/>
              </a:ext>
            </a:extLst>
          </p:cNvPr>
          <p:cNvSpPr txBox="1"/>
          <p:nvPr/>
        </p:nvSpPr>
        <p:spPr>
          <a:xfrm>
            <a:off x="539552" y="1357806"/>
            <a:ext cx="8280920" cy="369332"/>
          </a:xfrm>
          <a:prstGeom prst="rect">
            <a:avLst/>
          </a:prstGeom>
          <a:noFill/>
        </p:spPr>
        <p:txBody>
          <a:bodyPr wrap="square">
            <a:spAutoFit/>
          </a:bodyPr>
          <a:lstStyle/>
          <a:p>
            <a:pPr marL="0" marR="0" lvl="0" indent="0" algn="l" rtl="0">
              <a:spcBef>
                <a:spcPts val="0"/>
              </a:spcBef>
              <a:spcAft>
                <a:spcPts val="0"/>
              </a:spcAft>
              <a:buNone/>
            </a:pPr>
            <a:r>
              <a:rPr lang="en-US" sz="1800" b="1" i="0" u="sng" strike="noStrike" cap="none" dirty="0">
                <a:solidFill>
                  <a:schemeClr val="dk1"/>
                </a:solidFill>
                <a:latin typeface="Times New Roman"/>
                <a:ea typeface="Times New Roman"/>
                <a:cs typeface="Times New Roman"/>
                <a:sym typeface="Times New Roman"/>
              </a:rPr>
              <a:t>DEPARTMENT OF ELECTRONICS AND COMMUNICATION ENGINEERING</a:t>
            </a:r>
            <a:endParaRPr lang="en-US" dirty="0"/>
          </a:p>
        </p:txBody>
      </p:sp>
    </p:spTree>
    <p:extLst>
      <p:ext uri="{BB962C8B-B14F-4D97-AF65-F5344CB8AC3E}">
        <p14:creationId xmlns:p14="http://schemas.microsoft.com/office/powerpoint/2010/main" val="549512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EXISTING</a:t>
            </a:r>
            <a:r>
              <a:rPr lang="en-US" b="1" dirty="0"/>
              <a:t> </a:t>
            </a:r>
            <a:r>
              <a:rPr lang="en-US" sz="4000" b="1" dirty="0"/>
              <a:t>SYSTEM</a:t>
            </a:r>
            <a:endParaRPr lang="en-IN" sz="4000" b="1" dirty="0"/>
          </a:p>
        </p:txBody>
      </p:sp>
      <p:sp>
        <p:nvSpPr>
          <p:cNvPr id="3" name="Content Placeholder 2"/>
          <p:cNvSpPr>
            <a:spLocks noGrp="1"/>
          </p:cNvSpPr>
          <p:nvPr>
            <p:ph idx="1"/>
          </p:nvPr>
        </p:nvSpPr>
        <p:spPr>
          <a:xfrm>
            <a:off x="457200" y="2132856"/>
            <a:ext cx="8229600" cy="2908920"/>
          </a:xfrm>
        </p:spPr>
        <p:txBody>
          <a:bodyPr>
            <a:noAutofit/>
          </a:bodyPr>
          <a:lstStyle/>
          <a:p>
            <a:pPr marL="0" indent="0" algn="just">
              <a:buNone/>
            </a:pPr>
            <a:r>
              <a:rPr lang="en-US" sz="2000" dirty="0"/>
              <a:t>Current systems employed for elderly monitoring largely depend on wearable devices like smart bands, panic buttons, or accelerometers, which must be consistently worn by the user. These solutions often become ineffective if the user forgets to wear the device or finds it uncomfortable. Video surveillance systems require constant monitoring, are expensive to maintain, and can infringe on privacy. Additionally, both types of systems often suffer from poor real-time response and may not effectively distinguish between normal and abnormal activities, leading to frequent false alarms or missed events.</a:t>
            </a:r>
            <a:endParaRPr lang="en-IN" sz="2450" dirty="0"/>
          </a:p>
        </p:txBody>
      </p:sp>
    </p:spTree>
    <p:extLst>
      <p:ext uri="{BB962C8B-B14F-4D97-AF65-F5344CB8AC3E}">
        <p14:creationId xmlns:p14="http://schemas.microsoft.com/office/powerpoint/2010/main" val="99875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PROBLEM</a:t>
            </a:r>
            <a:r>
              <a:rPr lang="en-US" b="1" dirty="0"/>
              <a:t> </a:t>
            </a:r>
            <a:r>
              <a:rPr lang="en-US" sz="4000" b="1" dirty="0"/>
              <a:t>IDENTIFIED</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b="1" dirty="0"/>
              <a:t>User Discomfort</a:t>
            </a:r>
            <a:r>
              <a:rPr lang="en-US" sz="2000" dirty="0"/>
              <a:t>: Wearable devices can be intrusive or uncomfortable, especially for long-term use.</a:t>
            </a:r>
          </a:p>
          <a:p>
            <a:pPr>
              <a:buFont typeface="Wingdings" panose="05000000000000000000" pitchFamily="2" charset="2"/>
              <a:buChar char="Ø"/>
            </a:pPr>
            <a:r>
              <a:rPr lang="en-US" sz="2000" b="1" dirty="0"/>
              <a:t>Dependency on User Compliance</a:t>
            </a:r>
            <a:r>
              <a:rPr lang="en-US" sz="2000" dirty="0"/>
              <a:t>: Individuals with cognitive impairments may forget or refuse to wear monitoring devices.</a:t>
            </a:r>
          </a:p>
          <a:p>
            <a:pPr>
              <a:buFont typeface="Wingdings" panose="05000000000000000000" pitchFamily="2" charset="2"/>
              <a:buChar char="Ø"/>
            </a:pPr>
            <a:r>
              <a:rPr lang="en-IN" sz="2000" b="1" dirty="0"/>
              <a:t>Privacy Violations</a:t>
            </a:r>
            <a:r>
              <a:rPr lang="en-IN" sz="2000" dirty="0"/>
              <a:t>: Continuous camera-based surveillance can infringe on personal privacy.</a:t>
            </a:r>
          </a:p>
          <a:p>
            <a:pPr>
              <a:buFont typeface="Wingdings" panose="05000000000000000000" pitchFamily="2" charset="2"/>
              <a:buChar char="Ø"/>
            </a:pPr>
            <a:r>
              <a:rPr lang="en-US" sz="2000" b="1" dirty="0"/>
              <a:t>Delayed Alert Mechanisms</a:t>
            </a:r>
            <a:r>
              <a:rPr lang="en-US" sz="2000" dirty="0"/>
              <a:t>: Many systems do not provide real-time notifications, leading to delayed response.</a:t>
            </a:r>
          </a:p>
          <a:p>
            <a:pPr>
              <a:buFont typeface="Wingdings" panose="05000000000000000000" pitchFamily="2" charset="2"/>
              <a:buChar char="Ø"/>
            </a:pPr>
            <a:r>
              <a:rPr lang="en-US" sz="2000" b="1" dirty="0"/>
              <a:t>Limited Coverage Areas</a:t>
            </a:r>
            <a:r>
              <a:rPr lang="en-US" sz="2000" dirty="0"/>
              <a:t>: Some solutions only monitor specific zones, reducing effectiveness in larger environments.</a:t>
            </a:r>
          </a:p>
          <a:p>
            <a:pPr>
              <a:buFont typeface="Wingdings" panose="05000000000000000000" pitchFamily="2" charset="2"/>
              <a:buChar char="Ø"/>
            </a:pPr>
            <a:r>
              <a:rPr lang="en-US" sz="2000" b="1" dirty="0"/>
              <a:t>Need for Human Monitoring</a:t>
            </a:r>
            <a:r>
              <a:rPr lang="en-US" sz="2000" dirty="0"/>
              <a:t>: Surveillance-based systems often require manual observation, limiting automation and scalability.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PROPOSED</a:t>
            </a:r>
            <a:r>
              <a:rPr lang="en-US" b="1" dirty="0"/>
              <a:t> SYSTEM</a:t>
            </a:r>
            <a:endParaRPr lang="en-IN" b="1"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1800" b="1" dirty="0"/>
              <a:t>Real-Time Data Capture</a:t>
            </a:r>
            <a:r>
              <a:rPr lang="en-US" sz="1800" dirty="0"/>
              <a:t>: The system uses the Microsoft Kinect sensor to capture depth and skeletal data of individuals in real-time.</a:t>
            </a:r>
          </a:p>
          <a:p>
            <a:pPr algn="just">
              <a:buFont typeface="Wingdings" panose="05000000000000000000" pitchFamily="2" charset="2"/>
              <a:buChar char="Ø"/>
            </a:pPr>
            <a:r>
              <a:rPr lang="en-US" sz="1800" b="1" dirty="0"/>
              <a:t>3D Skeletal Modeling</a:t>
            </a:r>
            <a:r>
              <a:rPr lang="en-US" sz="1800" dirty="0"/>
              <a:t>: Kinect tracks 20 body joints and generates a 3D skeletal model of the user.</a:t>
            </a:r>
          </a:p>
          <a:p>
            <a:pPr algn="just">
              <a:buFont typeface="Wingdings" panose="05000000000000000000" pitchFamily="2" charset="2"/>
              <a:buChar char="Ø"/>
            </a:pPr>
            <a:r>
              <a:rPr lang="en-US" sz="1800" b="1" dirty="0"/>
              <a:t>Fall and Movement Detection</a:t>
            </a:r>
            <a:r>
              <a:rPr lang="en-US" sz="1800" dirty="0"/>
              <a:t>: Detection algorithms analyze skeletal movements to identify unusual changes such as sudden drops in head or torso height, lying postures, or absence from the sensor’s field of view.</a:t>
            </a:r>
          </a:p>
          <a:p>
            <a:pPr algn="just">
              <a:buFont typeface="Wingdings" panose="05000000000000000000" pitchFamily="2" charset="2"/>
              <a:buChar char="Ø"/>
            </a:pPr>
            <a:r>
              <a:rPr lang="en-US" sz="1800" b="1" dirty="0"/>
              <a:t>Virtual Boundary Monitoring</a:t>
            </a:r>
            <a:r>
              <a:rPr lang="en-US" sz="1800" dirty="0"/>
              <a:t>: The system defines virtual zones, and an "out-of-coverage" alert is triggered if the user moves beyond these boundaries.</a:t>
            </a:r>
          </a:p>
          <a:p>
            <a:pPr algn="just">
              <a:buFont typeface="Wingdings" panose="05000000000000000000" pitchFamily="2" charset="2"/>
              <a:buChar char="Ø"/>
            </a:pPr>
            <a:r>
              <a:rPr lang="en-US" sz="1800" b="1" dirty="0"/>
              <a:t>Alert Transmission</a:t>
            </a:r>
            <a:r>
              <a:rPr lang="en-US" sz="1800" dirty="0"/>
              <a:t>: Alerts are sent to a central server and forwarded to a caregiver’s mobile phone via the Telegram messaging app.</a:t>
            </a:r>
          </a:p>
          <a:p>
            <a:pPr algn="just">
              <a:buFont typeface="Wingdings" panose="05000000000000000000" pitchFamily="2" charset="2"/>
              <a:buChar char="Ø"/>
            </a:pPr>
            <a:r>
              <a:rPr lang="en-US" sz="1800" b="1" dirty="0"/>
              <a:t>Efficient Communication Flow</a:t>
            </a:r>
            <a:r>
              <a:rPr lang="en-US" sz="1800" dirty="0"/>
              <a:t>: This layered system ensures seamless and timely communication from sensor to caregiver, with high detection accuracy and minimal delay.</a:t>
            </a:r>
          </a:p>
        </p:txBody>
      </p:sp>
    </p:spTree>
    <p:extLst>
      <p:ext uri="{BB962C8B-B14F-4D97-AF65-F5344CB8AC3E}">
        <p14:creationId xmlns:p14="http://schemas.microsoft.com/office/powerpoint/2010/main" val="111871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229600" cy="1143000"/>
          </a:xfrm>
        </p:spPr>
        <p:txBody>
          <a:bodyPr/>
          <a:lstStyle/>
          <a:p>
            <a:r>
              <a:rPr lang="en-US" sz="4000" b="1" dirty="0"/>
              <a:t>SYSTEM</a:t>
            </a:r>
            <a:r>
              <a:rPr lang="en-US" b="1" dirty="0"/>
              <a:t> </a:t>
            </a:r>
            <a:r>
              <a:rPr lang="en-US" sz="4000" b="1" dirty="0"/>
              <a:t>REQUIREMENTS</a:t>
            </a:r>
            <a:endParaRPr lang="en-IN" sz="4000" b="1" dirty="0"/>
          </a:p>
        </p:txBody>
      </p:sp>
      <p:pic>
        <p:nvPicPr>
          <p:cNvPr id="8" name="Content Placeholder 7">
            <a:extLst>
              <a:ext uri="{FF2B5EF4-FFF2-40B4-BE49-F238E27FC236}">
                <a16:creationId xmlns:a16="http://schemas.microsoft.com/office/drawing/2014/main" id="{8E59640E-9922-CED2-99AC-6A3A502B28E6}"/>
              </a:ext>
            </a:extLst>
          </p:cNvPr>
          <p:cNvPicPr>
            <a:picLocks noGrp="1" noChangeAspect="1"/>
          </p:cNvPicPr>
          <p:nvPr>
            <p:ph idx="1"/>
          </p:nvPr>
        </p:nvPicPr>
        <p:blipFill>
          <a:blip r:embed="rId2"/>
          <a:srcRect t="9607"/>
          <a:stretch/>
        </p:blipFill>
        <p:spPr>
          <a:xfrm>
            <a:off x="1182576" y="1628800"/>
            <a:ext cx="6778848" cy="4065315"/>
          </a:xfrm>
        </p:spPr>
      </p:pic>
    </p:spTree>
    <p:extLst>
      <p:ext uri="{BB962C8B-B14F-4D97-AF65-F5344CB8AC3E}">
        <p14:creationId xmlns:p14="http://schemas.microsoft.com/office/powerpoint/2010/main" val="1754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METHODOLOGY</a:t>
            </a:r>
          </a:p>
        </p:txBody>
      </p:sp>
      <p:sp>
        <p:nvSpPr>
          <p:cNvPr id="3" name="Content Placeholder 2"/>
          <p:cNvSpPr>
            <a:spLocks noGrp="1"/>
          </p:cNvSpPr>
          <p:nvPr>
            <p:ph idx="1"/>
          </p:nvPr>
        </p:nvSpPr>
        <p:spPr>
          <a:xfrm>
            <a:off x="457200" y="1600200"/>
            <a:ext cx="8229600" cy="4800600"/>
          </a:xfrm>
        </p:spPr>
        <p:txBody>
          <a:bodyPr>
            <a:normAutofit lnSpcReduction="10000"/>
          </a:bodyPr>
          <a:lstStyle/>
          <a:p>
            <a:pPr>
              <a:buNone/>
            </a:pPr>
            <a:r>
              <a:rPr lang="en-IN" sz="1600" b="1" dirty="0"/>
              <a:t>1. Sensing Layer (Data Acquisition)</a:t>
            </a:r>
          </a:p>
          <a:p>
            <a:r>
              <a:rPr lang="en-IN" sz="1600" b="1" dirty="0"/>
              <a:t>Device:</a:t>
            </a:r>
            <a:r>
              <a:rPr lang="en-IN" sz="1600" dirty="0"/>
              <a:t> Microsoft Kinect Xbox 360</a:t>
            </a:r>
          </a:p>
          <a:p>
            <a:r>
              <a:rPr lang="en-IN" sz="1600" dirty="0"/>
              <a:t>Captures 3D skeletal, depth, and RGB data</a:t>
            </a:r>
          </a:p>
          <a:p>
            <a:r>
              <a:rPr lang="en-IN" sz="1600" dirty="0"/>
              <a:t>Tracks 20 joints in real time (e.g., head, spine, limbs)</a:t>
            </a:r>
          </a:p>
          <a:p>
            <a:r>
              <a:rPr lang="en-IN" sz="1600" dirty="0"/>
              <a:t>High frame rate (30 FPS) ensures smooth motion tracking</a:t>
            </a:r>
          </a:p>
          <a:p>
            <a:pPr marL="0" indent="0">
              <a:buNone/>
            </a:pPr>
            <a:endParaRPr lang="en-IN" sz="1400" dirty="0"/>
          </a:p>
          <a:p>
            <a:pPr marL="0" indent="0">
              <a:buNone/>
            </a:pPr>
            <a:r>
              <a:rPr lang="en-IN" sz="1600" b="1" dirty="0"/>
              <a:t>2. Processing Layer (Detection Algorithms)</a:t>
            </a:r>
          </a:p>
          <a:p>
            <a:pPr marL="0" indent="0">
              <a:buNone/>
            </a:pPr>
            <a:r>
              <a:rPr lang="en-IN" sz="1600" b="1" dirty="0"/>
              <a:t>Software:</a:t>
            </a:r>
            <a:r>
              <a:rPr lang="en-IN" sz="1600" dirty="0"/>
              <a:t> Visual Studio (C++/Python), Kinect SDK</a:t>
            </a:r>
          </a:p>
          <a:p>
            <a:pPr marL="0" indent="0">
              <a:buNone/>
            </a:pPr>
            <a:r>
              <a:rPr lang="en-IN" sz="1600" b="1" dirty="0"/>
              <a:t>Fall Detection:</a:t>
            </a:r>
          </a:p>
          <a:p>
            <a:r>
              <a:rPr lang="en-IN" sz="1600" dirty="0"/>
              <a:t>Sudden height drop (e.g., head, spine)</a:t>
            </a:r>
          </a:p>
          <a:p>
            <a:r>
              <a:rPr lang="en-IN" sz="1600" dirty="0"/>
              <a:t>Orientation change (vertical to horizontal)</a:t>
            </a:r>
          </a:p>
          <a:p>
            <a:r>
              <a:rPr lang="en-IN" sz="1600" dirty="0"/>
              <a:t>Posture analysis (lying flat)</a:t>
            </a:r>
          </a:p>
          <a:p>
            <a:endParaRPr lang="en-IN" sz="1600" dirty="0"/>
          </a:p>
          <a:p>
            <a:pPr marL="0" indent="0">
              <a:buNone/>
            </a:pPr>
            <a:r>
              <a:rPr lang="en-IN" sz="1600" b="1" dirty="0"/>
              <a:t>3. Notification Layer (Real-Time Alerts)</a:t>
            </a:r>
          </a:p>
          <a:p>
            <a:r>
              <a:rPr lang="en-IN" sz="1600" dirty="0"/>
              <a:t>Events sent to server via Wi-Fi</a:t>
            </a:r>
          </a:p>
          <a:p>
            <a:r>
              <a:rPr lang="en-IN" sz="1600" dirty="0"/>
              <a:t>Alert via Telegram bot to caregiver’s mobile</a:t>
            </a:r>
          </a:p>
          <a:p>
            <a:r>
              <a:rPr lang="en-IN" sz="1600" dirty="0"/>
              <a:t>Message includes user ID, event type, timestamp</a:t>
            </a:r>
          </a:p>
          <a:p>
            <a:pPr marL="0" indent="0">
              <a:buNone/>
            </a:pPr>
            <a:endParaRPr lang="en-IN" sz="1400" dirty="0"/>
          </a:p>
          <a:p>
            <a:pPr>
              <a:buNone/>
            </a:pPr>
            <a:endParaRPr lang="en-IN" sz="1400" b="1" dirty="0"/>
          </a:p>
        </p:txBody>
      </p:sp>
    </p:spTree>
    <p:extLst>
      <p:ext uri="{BB962C8B-B14F-4D97-AF65-F5344CB8AC3E}">
        <p14:creationId xmlns:p14="http://schemas.microsoft.com/office/powerpoint/2010/main" val="326365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RESULTS</a:t>
            </a:r>
            <a:r>
              <a:rPr lang="en-US" b="1" dirty="0"/>
              <a:t> &amp; </a:t>
            </a:r>
            <a:r>
              <a:rPr lang="en-US" sz="4000" b="1" dirty="0"/>
              <a:t>DISCUSSION</a:t>
            </a:r>
          </a:p>
        </p:txBody>
      </p:sp>
      <p:sp>
        <p:nvSpPr>
          <p:cNvPr id="3" name="Content Placeholder 2"/>
          <p:cNvSpPr>
            <a:spLocks noGrp="1"/>
          </p:cNvSpPr>
          <p:nvPr>
            <p:ph idx="1"/>
          </p:nvPr>
        </p:nvSpPr>
        <p:spPr>
          <a:xfrm>
            <a:off x="323528" y="1556793"/>
            <a:ext cx="8229600" cy="3600400"/>
          </a:xfrm>
        </p:spPr>
        <p:txBody>
          <a:bodyPr>
            <a:normAutofit/>
          </a:bodyPr>
          <a:lstStyle/>
          <a:p>
            <a:pPr algn="just">
              <a:buNone/>
            </a:pPr>
            <a:r>
              <a:rPr lang="en-US" sz="2400" dirty="0"/>
              <a:t>    </a:t>
            </a:r>
            <a:r>
              <a:rPr lang="en-US" sz="2000" dirty="0"/>
              <a:t>The system was evaluated under different test scenarios including simulated falls, normal movements, and intentional exits from the coverage area. It showed high accuracy in distinguishing between normal and abnormal activities. The average response time between event detection and alert delivery was under five seconds. The skeletal tracking approach significantly reduced false positives compared to traditional motion sensors. The use of Telegram as the alert platform ensured easy accessibility and immediate visibility for caregivers. The system was well-received in test environments for its simplicity, responsiveness, and non-intrusiveness.</a:t>
            </a:r>
          </a:p>
          <a:p>
            <a:pPr algn="just">
              <a:buNone/>
            </a:pP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3063-5D07-5504-899A-6078F6ACD193}"/>
              </a:ext>
            </a:extLst>
          </p:cNvPr>
          <p:cNvSpPr>
            <a:spLocks noGrp="1"/>
          </p:cNvSpPr>
          <p:nvPr>
            <p:ph type="title"/>
          </p:nvPr>
        </p:nvSpPr>
        <p:spPr/>
        <p:txBody>
          <a:bodyPr>
            <a:normAutofit/>
          </a:bodyPr>
          <a:lstStyle/>
          <a:p>
            <a:pPr algn="l"/>
            <a:r>
              <a:rPr lang="en-US" sz="2400" b="1" dirty="0"/>
              <a:t>Simulation Output</a:t>
            </a:r>
            <a:endParaRPr lang="en-IN" sz="2400" b="1" dirty="0"/>
          </a:p>
        </p:txBody>
      </p:sp>
      <p:pic>
        <p:nvPicPr>
          <p:cNvPr id="5" name="Content Placeholder 4">
            <a:extLst>
              <a:ext uri="{FF2B5EF4-FFF2-40B4-BE49-F238E27FC236}">
                <a16:creationId xmlns:a16="http://schemas.microsoft.com/office/drawing/2014/main" id="{55CD8F24-FE57-4ACD-AC70-795DCE6DA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9439"/>
            <a:ext cx="8229600" cy="4327484"/>
          </a:xfrm>
        </p:spPr>
      </p:pic>
    </p:spTree>
    <p:extLst>
      <p:ext uri="{BB962C8B-B14F-4D97-AF65-F5344CB8AC3E}">
        <p14:creationId xmlns:p14="http://schemas.microsoft.com/office/powerpoint/2010/main" val="3358004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CONCLUSION &amp; FUTURE WORK</a:t>
            </a:r>
          </a:p>
        </p:txBody>
      </p:sp>
      <p:sp>
        <p:nvSpPr>
          <p:cNvPr id="3" name="Content Placeholder 2"/>
          <p:cNvSpPr>
            <a:spLocks noGrp="1"/>
          </p:cNvSpPr>
          <p:nvPr>
            <p:ph idx="1"/>
          </p:nvPr>
        </p:nvSpPr>
        <p:spPr>
          <a:xfrm>
            <a:off x="457200" y="1600201"/>
            <a:ext cx="8229600" cy="3556992"/>
          </a:xfrm>
        </p:spPr>
        <p:txBody>
          <a:bodyPr>
            <a:normAutofit/>
          </a:bodyPr>
          <a:lstStyle/>
          <a:p>
            <a:pPr algn="just">
              <a:buNone/>
            </a:pPr>
            <a:r>
              <a:rPr lang="en-US" sz="2400" dirty="0"/>
              <a:t>	</a:t>
            </a:r>
            <a:r>
              <a:rPr lang="en-US" sz="2000" dirty="0"/>
              <a:t>This Kinect-based monitoring system presents a practical and innovative approach to elderly care. It successfully overcomes the limitations of existing solutions by offering a non-contact, real-time, and automated detection system. Its ability to provide immediate alerts to caregivers helps in minimizing the risks associated with falls and wandering, thereby promoting independent living for elderly individuals. For future enhancements, the system can incorporate machine learning to improve event classification and reduce false alarms further. Integration with other IoT-based health sensors and support for video logging or emergency services notification are also potential areas of development.</a:t>
            </a:r>
          </a:p>
          <a:p>
            <a:pPr algn="just">
              <a:buNone/>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REFERENCES</a:t>
            </a:r>
            <a:endParaRPr lang="en-IN" sz="4000" b="1" dirty="0"/>
          </a:p>
        </p:txBody>
      </p:sp>
      <p:sp>
        <p:nvSpPr>
          <p:cNvPr id="3" name="Content Placeholder 2"/>
          <p:cNvSpPr>
            <a:spLocks noGrp="1"/>
          </p:cNvSpPr>
          <p:nvPr>
            <p:ph idx="1"/>
          </p:nvPr>
        </p:nvSpPr>
        <p:spPr>
          <a:xfrm>
            <a:off x="457200" y="1600200"/>
            <a:ext cx="8229600" cy="5069160"/>
          </a:xfrm>
        </p:spPr>
        <p:txBody>
          <a:bodyPr>
            <a:noAutofit/>
          </a:bodyPr>
          <a:lstStyle/>
          <a:p>
            <a:pPr marL="342900" marR="100330" lvl="0" indent="-342900" algn="just">
              <a:lnSpc>
                <a:spcPct val="150000"/>
              </a:lnSpc>
              <a:spcBef>
                <a:spcPts val="1605"/>
              </a:spcBef>
              <a:buSzPts val="1400"/>
              <a:buFont typeface="Times New Roman" panose="02020603050405020304" pitchFamily="18" charset="0"/>
              <a:buAutoNum type="arabicPeriod"/>
              <a:tabLst>
                <a:tab pos="362585" algn="l"/>
                <a:tab pos="375920" algn="l"/>
              </a:tabLst>
            </a:pPr>
            <a:r>
              <a:rPr lang="en-US" sz="1400" spc="0" dirty="0">
                <a:effectLst/>
                <a:latin typeface="Times New Roman" panose="02020603050405020304" pitchFamily="18" charset="0"/>
                <a:ea typeface="Times New Roman" panose="02020603050405020304" pitchFamily="18" charset="0"/>
              </a:rPr>
              <a:t>Y. Takahashi, M. Takagi and K. Inoue, "Development of a Communication Robot System for Monitoring Older People," IECON 2019 - 45th Annual Conference of the IEEE Industrial Electronics Society, Lisbon, Portugal, 2019, pp. 6866-6870, </a:t>
            </a:r>
            <a:r>
              <a:rPr lang="en-US" sz="1400" spc="0" dirty="0" err="1">
                <a:effectLst/>
                <a:latin typeface="Times New Roman" panose="02020603050405020304" pitchFamily="18" charset="0"/>
                <a:ea typeface="Times New Roman" panose="02020603050405020304" pitchFamily="18" charset="0"/>
              </a:rPr>
              <a:t>doi</a:t>
            </a:r>
            <a:r>
              <a:rPr lang="en-US" sz="1400" spc="0" dirty="0">
                <a:effectLst/>
                <a:latin typeface="Times New Roman" panose="02020603050405020304" pitchFamily="18" charset="0"/>
                <a:ea typeface="Times New Roman" panose="02020603050405020304" pitchFamily="18" charset="0"/>
              </a:rPr>
              <a:t>: 10.1109/IECON.2019.8927408.</a:t>
            </a:r>
            <a:endParaRPr lang="en-IN" sz="1400" spc="0" dirty="0">
              <a:effectLst/>
              <a:latin typeface="Times New Roman" panose="02020603050405020304" pitchFamily="18" charset="0"/>
              <a:ea typeface="Times New Roman" panose="02020603050405020304" pitchFamily="18" charset="0"/>
            </a:endParaRPr>
          </a:p>
          <a:p>
            <a:pPr marL="342900" marR="100330" lvl="0" indent="-342900" algn="just">
              <a:lnSpc>
                <a:spcPct val="150000"/>
              </a:lnSpc>
              <a:spcBef>
                <a:spcPts val="780"/>
              </a:spcBef>
              <a:buSzPts val="1400"/>
              <a:buFont typeface="Times New Roman" panose="02020603050405020304" pitchFamily="18" charset="0"/>
              <a:buAutoNum type="arabicPeriod"/>
              <a:tabLst>
                <a:tab pos="367665" algn="l"/>
                <a:tab pos="375920" algn="l"/>
              </a:tabLst>
            </a:pPr>
            <a:r>
              <a:rPr lang="en-US" sz="1400" spc="0" dirty="0">
                <a:effectLst/>
                <a:latin typeface="Times New Roman" panose="02020603050405020304" pitchFamily="18" charset="0"/>
                <a:ea typeface="Times New Roman" panose="02020603050405020304" pitchFamily="18" charset="0"/>
              </a:rPr>
              <a:t>K. Ogawa, "A Smart LED Cane to Monitor Older People Living Alone for Considering Privacy," 2022 IEEE 11th Global Conference on Consumer Electronics (GCCE), Osaka, Japan, 2022, pp. 232-234, </a:t>
            </a:r>
            <a:r>
              <a:rPr lang="en-US" sz="1400" spc="0" dirty="0" err="1">
                <a:effectLst/>
                <a:latin typeface="Times New Roman" panose="02020603050405020304" pitchFamily="18" charset="0"/>
                <a:ea typeface="Times New Roman" panose="02020603050405020304" pitchFamily="18" charset="0"/>
              </a:rPr>
              <a:t>doi</a:t>
            </a:r>
            <a:r>
              <a:rPr lang="en-US" sz="1400" spc="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10.1109/GCCE56475.2022.10014367.</a:t>
            </a:r>
            <a:endParaRPr lang="en-IN" sz="1400" spc="0" dirty="0">
              <a:effectLst/>
              <a:latin typeface="Times New Roman" panose="02020603050405020304" pitchFamily="18" charset="0"/>
              <a:ea typeface="Times New Roman" panose="02020603050405020304" pitchFamily="18" charset="0"/>
            </a:endParaRPr>
          </a:p>
          <a:p>
            <a:pPr marL="342900" marR="99695" lvl="0" indent="-342900" algn="just">
              <a:lnSpc>
                <a:spcPct val="150000"/>
              </a:lnSpc>
              <a:spcBef>
                <a:spcPts val="820"/>
              </a:spcBef>
              <a:buSzPts val="1400"/>
              <a:buFont typeface="Times New Roman" panose="02020603050405020304" pitchFamily="18" charset="0"/>
              <a:buAutoNum type="arabicPeriod"/>
              <a:tabLst>
                <a:tab pos="358140" algn="l"/>
                <a:tab pos="375920" algn="l"/>
              </a:tabLst>
            </a:pPr>
            <a:r>
              <a:rPr lang="en-US" sz="1400" spc="0" dirty="0">
                <a:effectLst/>
                <a:latin typeface="Times New Roman" panose="02020603050405020304" pitchFamily="18" charset="0"/>
                <a:ea typeface="Times New Roman" panose="02020603050405020304" pitchFamily="18" charset="0"/>
              </a:rPr>
              <a:t>D. Prabhu et al., "Detecting Depression-related Movement Changes in Older Adults using Smart Home Motion Sensors -</a:t>
            </a:r>
            <a:r>
              <a:rPr lang="en-US" sz="1400" spc="-4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Feasibility Study," 2023 45th Annual International Conference of the IEEE Engineering in Medicine &amp; Biology Society (EMBC), Sydney, Australia, 2023, pp. 1-5, </a:t>
            </a:r>
            <a:r>
              <a:rPr lang="en-US" sz="1400" spc="0" dirty="0" err="1">
                <a:effectLst/>
                <a:latin typeface="Times New Roman" panose="02020603050405020304" pitchFamily="18" charset="0"/>
                <a:ea typeface="Times New Roman" panose="02020603050405020304" pitchFamily="18" charset="0"/>
              </a:rPr>
              <a:t>doi</a:t>
            </a:r>
            <a:r>
              <a:rPr lang="en-US" sz="1400" spc="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10.1109/EMBC40787.2023.10340431.</a:t>
            </a:r>
            <a:endParaRPr lang="en-IN" sz="1400" spc="0" dirty="0">
              <a:effectLst/>
              <a:latin typeface="Times New Roman" panose="02020603050405020304" pitchFamily="18" charset="0"/>
              <a:ea typeface="Times New Roman" panose="02020603050405020304" pitchFamily="18" charset="0"/>
            </a:endParaRPr>
          </a:p>
          <a:p>
            <a:pPr marL="342900" marR="100330" lvl="0" indent="-342900" algn="just">
              <a:lnSpc>
                <a:spcPct val="150000"/>
              </a:lnSpc>
              <a:spcBef>
                <a:spcPts val="805"/>
              </a:spcBef>
              <a:buSzPts val="1400"/>
              <a:buFont typeface="Times New Roman" panose="02020603050405020304" pitchFamily="18" charset="0"/>
              <a:buAutoNum type="arabicPeriod"/>
              <a:tabLst>
                <a:tab pos="375920" algn="l"/>
                <a:tab pos="433070" algn="l"/>
              </a:tabLst>
            </a:pPr>
            <a:r>
              <a:rPr lang="en-US" sz="1400" spc="0" dirty="0">
                <a:effectLst/>
                <a:latin typeface="Times New Roman" panose="02020603050405020304" pitchFamily="18" charset="0"/>
                <a:ea typeface="Times New Roman" panose="02020603050405020304" pitchFamily="18" charset="0"/>
              </a:rPr>
              <a:t>	S. Deepika and K. P. Vijayakumar, "IoT based Elderly Monitoring</a:t>
            </a:r>
            <a:r>
              <a:rPr lang="en-US" sz="1400" spc="200" dirty="0">
                <a:effectLst/>
                <a:latin typeface="Times New Roman" panose="02020603050405020304" pitchFamily="18" charset="0"/>
                <a:ea typeface="Times New Roman" panose="02020603050405020304" pitchFamily="18" charset="0"/>
              </a:rPr>
              <a:t> </a:t>
            </a:r>
            <a:r>
              <a:rPr lang="en-US" sz="1400" spc="0" dirty="0">
                <a:effectLst/>
                <a:latin typeface="Times New Roman" panose="02020603050405020304" pitchFamily="18" charset="0"/>
                <a:ea typeface="Times New Roman" panose="02020603050405020304" pitchFamily="18" charset="0"/>
              </a:rPr>
              <a:t>System," 2022 6th International Conference on Trends in Electronics and Informatics (ICOEI), Tirunelveli, India, 2022, pp. 573-579, </a:t>
            </a:r>
            <a:r>
              <a:rPr lang="en-US" sz="1400" spc="0" dirty="0" err="1">
                <a:effectLst/>
                <a:latin typeface="Times New Roman" panose="02020603050405020304" pitchFamily="18" charset="0"/>
                <a:ea typeface="Times New Roman" panose="02020603050405020304" pitchFamily="18" charset="0"/>
              </a:rPr>
              <a:t>doi</a:t>
            </a:r>
            <a:r>
              <a:rPr lang="en-US" sz="1400" spc="0" dirty="0">
                <a:effectLst/>
                <a:latin typeface="Times New Roman" panose="02020603050405020304" pitchFamily="18" charset="0"/>
                <a:ea typeface="Times New Roman" panose="02020603050405020304" pitchFamily="18" charset="0"/>
              </a:rPr>
              <a:t>: </a:t>
            </a:r>
            <a:r>
              <a:rPr lang="en-US" sz="1400" spc="-10" dirty="0">
                <a:effectLst/>
                <a:latin typeface="Times New Roman" panose="02020603050405020304" pitchFamily="18" charset="0"/>
                <a:ea typeface="Times New Roman" panose="02020603050405020304" pitchFamily="18" charset="0"/>
              </a:rPr>
              <a:t>10.1109/ICOEI53556.2022.9777186.</a:t>
            </a:r>
            <a:endParaRPr lang="en-IN" sz="14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55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25EEE-D96E-CCA4-3F82-E1772B85E0C6}"/>
              </a:ext>
            </a:extLst>
          </p:cNvPr>
          <p:cNvSpPr>
            <a:spLocks noGrp="1"/>
          </p:cNvSpPr>
          <p:nvPr>
            <p:ph idx="1"/>
          </p:nvPr>
        </p:nvSpPr>
        <p:spPr>
          <a:xfrm>
            <a:off x="457200" y="332656"/>
            <a:ext cx="8229600" cy="5793507"/>
          </a:xfrm>
        </p:spPr>
        <p:txBody>
          <a:bodyPr>
            <a:normAutofit fontScale="40000" lnSpcReduction="20000"/>
          </a:bodyPr>
          <a:lstStyle/>
          <a:p>
            <a:pPr marL="514350" marR="99695" indent="-514350">
              <a:lnSpc>
                <a:spcPct val="150000"/>
              </a:lnSpc>
              <a:spcBef>
                <a:spcPts val="790"/>
              </a:spcBef>
              <a:buSzPts val="1400"/>
              <a:buFont typeface="+mj-lt"/>
              <a:buAutoNum type="arabicPeriod" startAt="5"/>
              <a:tabLst>
                <a:tab pos="365760" algn="l"/>
                <a:tab pos="375920" algn="l"/>
              </a:tabLst>
            </a:pPr>
            <a:r>
              <a:rPr lang="en-US" sz="3500" spc="0" dirty="0">
                <a:effectLst/>
                <a:latin typeface="Times New Roman" panose="02020603050405020304" pitchFamily="18" charset="0"/>
                <a:ea typeface="Times New Roman" panose="02020603050405020304" pitchFamily="18" charset="0"/>
              </a:rPr>
              <a:t>X.</a:t>
            </a:r>
            <a:r>
              <a:rPr lang="en-US" sz="3500" spc="-7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Gu</a:t>
            </a:r>
            <a:r>
              <a:rPr lang="en-US" sz="3500" spc="-5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and</a:t>
            </a:r>
            <a:r>
              <a:rPr lang="en-US" sz="3500" spc="-6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X.</a:t>
            </a:r>
            <a:r>
              <a:rPr lang="en-US" sz="3500" spc="-6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Chang,</a:t>
            </a:r>
            <a:r>
              <a:rPr lang="en-US" sz="3500" spc="-8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"Long-term</a:t>
            </a:r>
            <a:r>
              <a:rPr lang="en-US" sz="3500" spc="-6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Effects</a:t>
            </a:r>
            <a:r>
              <a:rPr lang="en-US" sz="3500" spc="-5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of</a:t>
            </a:r>
            <a:r>
              <a:rPr lang="en-US" sz="3500" spc="-8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Wearable</a:t>
            </a:r>
            <a:r>
              <a:rPr lang="en-US" sz="3500" spc="-5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Health</a:t>
            </a:r>
            <a:r>
              <a:rPr lang="en-US" sz="3500" spc="-8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Technology</a:t>
            </a:r>
            <a:r>
              <a:rPr lang="en-US" sz="3500" spc="-4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and Future MHealth Usage for Older Adults," 2024 IEEE International Conference</a:t>
            </a:r>
            <a:r>
              <a:rPr lang="en-US" sz="3500" spc="-8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on</a:t>
            </a:r>
            <a:r>
              <a:rPr lang="en-US" sz="3500" spc="-7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Industrial</a:t>
            </a:r>
            <a:r>
              <a:rPr lang="en-US" sz="3500" spc="-7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Engineering</a:t>
            </a:r>
            <a:r>
              <a:rPr lang="en-US" sz="3500" spc="-6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and</a:t>
            </a:r>
            <a:r>
              <a:rPr lang="en-US" sz="3500" spc="-7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Engineering</a:t>
            </a:r>
            <a:r>
              <a:rPr lang="en-US" sz="3500" spc="-6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Management</a:t>
            </a:r>
            <a:r>
              <a:rPr lang="en-US" sz="3500" spc="-7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(IEEM), </a:t>
            </a:r>
            <a:r>
              <a:rPr lang="en-US" sz="3500" spc="-10" dirty="0">
                <a:effectLst/>
                <a:latin typeface="Times New Roman" panose="02020603050405020304" pitchFamily="18" charset="0"/>
                <a:ea typeface="Times New Roman" panose="02020603050405020304" pitchFamily="18" charset="0"/>
              </a:rPr>
              <a:t>Bangkok,</a:t>
            </a:r>
            <a:r>
              <a:rPr lang="en-US" sz="3500" spc="0" dirty="0">
                <a:effectLst/>
                <a:latin typeface="Times New Roman" panose="02020603050405020304" pitchFamily="18" charset="0"/>
                <a:ea typeface="Times New Roman" panose="02020603050405020304" pitchFamily="18" charset="0"/>
              </a:rPr>
              <a:t>	</a:t>
            </a:r>
            <a:r>
              <a:rPr lang="en-US" sz="3500" spc="-10" dirty="0">
                <a:effectLst/>
                <a:latin typeface="Times New Roman" panose="02020603050405020304" pitchFamily="18" charset="0"/>
                <a:ea typeface="Times New Roman" panose="02020603050405020304" pitchFamily="18" charset="0"/>
              </a:rPr>
              <a:t>Thailand,</a:t>
            </a:r>
            <a:r>
              <a:rPr lang="en-US" sz="3500" spc="0" dirty="0">
                <a:effectLst/>
                <a:latin typeface="Times New Roman" panose="02020603050405020304" pitchFamily="18" charset="0"/>
                <a:ea typeface="Times New Roman" panose="02020603050405020304" pitchFamily="18" charset="0"/>
              </a:rPr>
              <a:t>	</a:t>
            </a:r>
            <a:r>
              <a:rPr lang="en-US" sz="3500" spc="-10" dirty="0">
                <a:effectLst/>
                <a:latin typeface="Times New Roman" panose="02020603050405020304" pitchFamily="18" charset="0"/>
                <a:ea typeface="Times New Roman" panose="02020603050405020304" pitchFamily="18" charset="0"/>
              </a:rPr>
              <a:t>2024,</a:t>
            </a:r>
            <a:r>
              <a:rPr lang="en-US" sz="3500" spc="0" dirty="0">
                <a:effectLst/>
                <a:latin typeface="Times New Roman" panose="02020603050405020304" pitchFamily="18" charset="0"/>
                <a:ea typeface="Times New Roman" panose="02020603050405020304" pitchFamily="18" charset="0"/>
              </a:rPr>
              <a:t>	</a:t>
            </a:r>
            <a:r>
              <a:rPr lang="en-US" sz="3500" spc="-20" dirty="0">
                <a:effectLst/>
                <a:latin typeface="Times New Roman" panose="02020603050405020304" pitchFamily="18" charset="0"/>
                <a:ea typeface="Times New Roman" panose="02020603050405020304" pitchFamily="18" charset="0"/>
              </a:rPr>
              <a:t>pp.</a:t>
            </a:r>
            <a:r>
              <a:rPr lang="en-US" sz="3500" spc="0" dirty="0">
                <a:effectLst/>
                <a:latin typeface="Times New Roman" panose="02020603050405020304" pitchFamily="18" charset="0"/>
                <a:ea typeface="Times New Roman" panose="02020603050405020304" pitchFamily="18" charset="0"/>
              </a:rPr>
              <a:t>	</a:t>
            </a:r>
            <a:r>
              <a:rPr lang="en-US" sz="3500" spc="-10" dirty="0">
                <a:effectLst/>
                <a:latin typeface="Times New Roman" panose="02020603050405020304" pitchFamily="18" charset="0"/>
                <a:ea typeface="Times New Roman" panose="02020603050405020304" pitchFamily="18" charset="0"/>
              </a:rPr>
              <a:t>618-622,</a:t>
            </a:r>
            <a:r>
              <a:rPr lang="en-US" sz="3500" spc="0" dirty="0">
                <a:effectLst/>
                <a:latin typeface="Times New Roman" panose="02020603050405020304" pitchFamily="18" charset="0"/>
                <a:ea typeface="Times New Roman" panose="02020603050405020304" pitchFamily="18" charset="0"/>
              </a:rPr>
              <a:t>	</a:t>
            </a:r>
            <a:r>
              <a:rPr lang="en-US" sz="3500" spc="-20" dirty="0" err="1">
                <a:effectLst/>
                <a:latin typeface="Times New Roman" panose="02020603050405020304" pitchFamily="18" charset="0"/>
                <a:ea typeface="Times New Roman" panose="02020603050405020304" pitchFamily="18" charset="0"/>
              </a:rPr>
              <a:t>doi</a:t>
            </a:r>
            <a:r>
              <a:rPr lang="en-US" sz="3500" spc="-20" dirty="0">
                <a:effectLst/>
                <a:latin typeface="Times New Roman" panose="02020603050405020304" pitchFamily="18" charset="0"/>
                <a:ea typeface="Times New Roman" panose="02020603050405020304" pitchFamily="18" charset="0"/>
              </a:rPr>
              <a:t>: </a:t>
            </a:r>
            <a:r>
              <a:rPr lang="en-US" sz="3500" spc="-10" dirty="0">
                <a:effectLst/>
                <a:latin typeface="Times New Roman" panose="02020603050405020304" pitchFamily="18" charset="0"/>
                <a:ea typeface="Times New Roman" panose="02020603050405020304" pitchFamily="18" charset="0"/>
              </a:rPr>
              <a:t>10.1109/IEEM62345.2024.10857169.</a:t>
            </a:r>
            <a:endParaRPr lang="en-IN" sz="3500" spc="0" dirty="0">
              <a:effectLst/>
              <a:latin typeface="Times New Roman" panose="02020603050405020304" pitchFamily="18" charset="0"/>
              <a:ea typeface="Times New Roman" panose="02020603050405020304" pitchFamily="18" charset="0"/>
            </a:endParaRPr>
          </a:p>
          <a:p>
            <a:pPr marL="514350" marR="99695" lvl="0" indent="-514350">
              <a:lnSpc>
                <a:spcPct val="150000"/>
              </a:lnSpc>
              <a:spcBef>
                <a:spcPts val="790"/>
              </a:spcBef>
              <a:buSzPts val="1400"/>
              <a:buFont typeface="+mj-lt"/>
              <a:buAutoNum type="arabicPeriod" startAt="5"/>
              <a:tabLst>
                <a:tab pos="365760" algn="l"/>
                <a:tab pos="375920" algn="l"/>
              </a:tabLst>
            </a:pPr>
            <a:r>
              <a:rPr lang="en-US" sz="3500" spc="0" dirty="0">
                <a:effectLst/>
                <a:latin typeface="Times New Roman" panose="02020603050405020304" pitchFamily="18" charset="0"/>
                <a:ea typeface="Times New Roman" panose="02020603050405020304" pitchFamily="18" charset="0"/>
              </a:rPr>
              <a:t>T. I. Ursache, R. </a:t>
            </a:r>
            <a:r>
              <a:rPr lang="en-US" sz="3500" spc="0" dirty="0" err="1">
                <a:effectLst/>
                <a:latin typeface="Times New Roman" panose="02020603050405020304" pitchFamily="18" charset="0"/>
                <a:ea typeface="Times New Roman" panose="02020603050405020304" pitchFamily="18" charset="0"/>
              </a:rPr>
              <a:t>Pogoreanu</a:t>
            </a:r>
            <a:r>
              <a:rPr lang="en-US" sz="3500" spc="0" dirty="0">
                <a:effectLst/>
                <a:latin typeface="Times New Roman" panose="02020603050405020304" pitchFamily="18" charset="0"/>
                <a:ea typeface="Times New Roman" panose="02020603050405020304" pitchFamily="18" charset="0"/>
              </a:rPr>
              <a:t>, R. G. </a:t>
            </a:r>
            <a:r>
              <a:rPr lang="en-US" sz="3500" spc="0" dirty="0" err="1">
                <a:effectLst/>
                <a:latin typeface="Times New Roman" panose="02020603050405020304" pitchFamily="18" charset="0"/>
                <a:ea typeface="Times New Roman" panose="02020603050405020304" pitchFamily="18" charset="0"/>
              </a:rPr>
              <a:t>Bozomitu</a:t>
            </a:r>
            <a:r>
              <a:rPr lang="en-US" sz="3500" spc="0" dirty="0">
                <a:effectLst/>
                <a:latin typeface="Times New Roman" panose="02020603050405020304" pitchFamily="18" charset="0"/>
                <a:ea typeface="Times New Roman" panose="02020603050405020304" pitchFamily="18" charset="0"/>
              </a:rPr>
              <a:t>, and C. Rotariu, “Web Based Medical System</a:t>
            </a:r>
            <a:r>
              <a:rPr lang="en-US" sz="3500" spc="-1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for</a:t>
            </a:r>
            <a:r>
              <a:rPr lang="en-US" sz="3500" spc="-2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Remote</a:t>
            </a:r>
            <a:r>
              <a:rPr lang="en-US" sz="3500" spc="-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Heart Rate</a:t>
            </a:r>
            <a:r>
              <a:rPr lang="en-US" sz="3500" spc="-3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Monitoring</a:t>
            </a:r>
            <a:r>
              <a:rPr lang="en-US" sz="3500" spc="-1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with Cloud Integration,” in</a:t>
            </a:r>
            <a:r>
              <a:rPr lang="en-US" sz="3500" spc="-4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2022</a:t>
            </a:r>
            <a:r>
              <a:rPr lang="en-US" sz="3500" spc="-2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E-Health</a:t>
            </a:r>
            <a:r>
              <a:rPr lang="en-US" sz="3500" spc="-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and</a:t>
            </a:r>
            <a:r>
              <a:rPr lang="en-US" sz="3500" spc="-4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Bioengineering</a:t>
            </a:r>
            <a:r>
              <a:rPr lang="en-US" sz="3500" spc="-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Conference</a:t>
            </a:r>
            <a:r>
              <a:rPr lang="en-US" sz="3500" spc="-1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(EHB),</a:t>
            </a:r>
            <a:r>
              <a:rPr lang="en-US" sz="3500" spc="-3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2022,</a:t>
            </a:r>
            <a:r>
              <a:rPr lang="en-US" sz="3500" spc="-4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pp.</a:t>
            </a:r>
            <a:r>
              <a:rPr lang="en-US" sz="3500" spc="-4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1–4.</a:t>
            </a:r>
            <a:r>
              <a:rPr lang="en-US" sz="3500" spc="-45" dirty="0">
                <a:effectLst/>
                <a:latin typeface="Times New Roman" panose="02020603050405020304" pitchFamily="18" charset="0"/>
                <a:ea typeface="Times New Roman" panose="02020603050405020304" pitchFamily="18" charset="0"/>
              </a:rPr>
              <a:t> </a:t>
            </a:r>
            <a:r>
              <a:rPr lang="en-US" sz="3500" spc="0" dirty="0" err="1">
                <a:effectLst/>
                <a:latin typeface="Times New Roman" panose="02020603050405020304" pitchFamily="18" charset="0"/>
                <a:ea typeface="Times New Roman" panose="02020603050405020304" pitchFamily="18" charset="0"/>
              </a:rPr>
              <a:t>doi</a:t>
            </a:r>
            <a:r>
              <a:rPr lang="en-US" sz="3500" spc="0" dirty="0">
                <a:effectLst/>
                <a:latin typeface="Times New Roman" panose="02020603050405020304" pitchFamily="18" charset="0"/>
                <a:ea typeface="Times New Roman" panose="02020603050405020304" pitchFamily="18" charset="0"/>
              </a:rPr>
              <a:t>: </a:t>
            </a:r>
            <a:r>
              <a:rPr lang="en-US" sz="3500" spc="-10" dirty="0">
                <a:effectLst/>
                <a:latin typeface="Times New Roman" panose="02020603050405020304" pitchFamily="18" charset="0"/>
                <a:ea typeface="Times New Roman" panose="02020603050405020304" pitchFamily="18" charset="0"/>
              </a:rPr>
              <a:t>10.1109/EHB55594.2022.9991470.</a:t>
            </a:r>
            <a:endParaRPr lang="en-IN" sz="3500" spc="0" dirty="0">
              <a:effectLst/>
              <a:latin typeface="Times New Roman" panose="02020603050405020304" pitchFamily="18" charset="0"/>
              <a:ea typeface="Times New Roman" panose="02020603050405020304" pitchFamily="18" charset="0"/>
            </a:endParaRPr>
          </a:p>
          <a:p>
            <a:pPr marL="514350" marR="104140" lvl="0" indent="-514350" algn="just">
              <a:lnSpc>
                <a:spcPct val="150000"/>
              </a:lnSpc>
              <a:spcBef>
                <a:spcPts val="315"/>
              </a:spcBef>
              <a:buSzPts val="1400"/>
              <a:buFont typeface="+mj-lt"/>
              <a:buAutoNum type="arabicPeriod" startAt="7"/>
              <a:tabLst>
                <a:tab pos="349250" algn="l"/>
                <a:tab pos="375920" algn="l"/>
              </a:tabLst>
            </a:pPr>
            <a:r>
              <a:rPr lang="en-US" sz="3500" spc="0" dirty="0">
                <a:effectLst/>
                <a:latin typeface="Times New Roman" panose="02020603050405020304" pitchFamily="18" charset="0"/>
                <a:ea typeface="Times New Roman" panose="02020603050405020304" pitchFamily="18" charset="0"/>
              </a:rPr>
              <a:t>G.</a:t>
            </a:r>
            <a:r>
              <a:rPr lang="en-US" sz="3500" spc="-9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M.</a:t>
            </a:r>
            <a:r>
              <a:rPr lang="en-US" sz="3500" spc="-80" dirty="0">
                <a:effectLst/>
                <a:latin typeface="Times New Roman" panose="02020603050405020304" pitchFamily="18" charset="0"/>
                <a:ea typeface="Times New Roman" panose="02020603050405020304" pitchFamily="18" charset="0"/>
              </a:rPr>
              <a:t> </a:t>
            </a:r>
            <a:r>
              <a:rPr lang="en-US" sz="3500" spc="0" dirty="0" err="1">
                <a:effectLst/>
                <a:latin typeface="Times New Roman" panose="02020603050405020304" pitchFamily="18" charset="0"/>
                <a:ea typeface="Times New Roman" panose="02020603050405020304" pitchFamily="18" charset="0"/>
              </a:rPr>
              <a:t>Balbim</a:t>
            </a:r>
            <a:r>
              <a:rPr lang="en-US" sz="3500" spc="-7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et</a:t>
            </a:r>
            <a:r>
              <a:rPr lang="en-US" sz="3500" spc="-6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al.,</a:t>
            </a:r>
            <a:r>
              <a:rPr lang="en-US" sz="3500" spc="-8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“Using</a:t>
            </a:r>
            <a:r>
              <a:rPr lang="en-US" sz="3500" spc="-6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Fitbit</a:t>
            </a:r>
            <a:r>
              <a:rPr lang="en-US" sz="3500" spc="-7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as</a:t>
            </a:r>
            <a:r>
              <a:rPr lang="en-US" sz="3500" spc="-5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an</a:t>
            </a:r>
            <a:r>
              <a:rPr lang="en-US" sz="3500" spc="-7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mHealth</a:t>
            </a:r>
            <a:r>
              <a:rPr lang="en-US" sz="3500" spc="-6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Intervention</a:t>
            </a:r>
            <a:r>
              <a:rPr lang="en-US" sz="3500" spc="-8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Tool</a:t>
            </a:r>
            <a:r>
              <a:rPr lang="en-US" sz="3500" spc="-60"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to</a:t>
            </a:r>
            <a:r>
              <a:rPr lang="en-US" sz="3500" spc="-6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Promote Physical Activity: Potential Challenges and Solutions,” JMIR </a:t>
            </a:r>
            <a:r>
              <a:rPr lang="en-US" sz="3500" spc="0" dirty="0" err="1">
                <a:effectLst/>
                <a:latin typeface="Times New Roman" panose="02020603050405020304" pitchFamily="18" charset="0"/>
                <a:ea typeface="Times New Roman" panose="02020603050405020304" pitchFamily="18" charset="0"/>
              </a:rPr>
              <a:t>Mhealth</a:t>
            </a:r>
            <a:r>
              <a:rPr lang="en-US" sz="3500" spc="0" dirty="0">
                <a:effectLst/>
                <a:latin typeface="Times New Roman" panose="02020603050405020304" pitchFamily="18" charset="0"/>
                <a:ea typeface="Times New Roman" panose="02020603050405020304" pitchFamily="18" charset="0"/>
              </a:rPr>
              <a:t> </a:t>
            </a:r>
            <a:r>
              <a:rPr lang="en-US" sz="3500" spc="0" dirty="0" err="1">
                <a:effectLst/>
                <a:latin typeface="Times New Roman" panose="02020603050405020304" pitchFamily="18" charset="0"/>
                <a:ea typeface="Times New Roman" panose="02020603050405020304" pitchFamily="18" charset="0"/>
              </a:rPr>
              <a:t>Uhealth</a:t>
            </a:r>
            <a:r>
              <a:rPr lang="en-US" sz="3500" spc="0" dirty="0">
                <a:effectLst/>
                <a:latin typeface="Times New Roman" panose="02020603050405020304" pitchFamily="18" charset="0"/>
                <a:ea typeface="Times New Roman" panose="02020603050405020304" pitchFamily="18" charset="0"/>
              </a:rPr>
              <a:t>, vol. 9, no. 3, p. e25289, Mar. 2021, </a:t>
            </a:r>
            <a:r>
              <a:rPr lang="en-US" sz="3500" spc="0" dirty="0" err="1">
                <a:effectLst/>
                <a:latin typeface="Times New Roman" panose="02020603050405020304" pitchFamily="18" charset="0"/>
                <a:ea typeface="Times New Roman" panose="02020603050405020304" pitchFamily="18" charset="0"/>
              </a:rPr>
              <a:t>doi</a:t>
            </a:r>
            <a:r>
              <a:rPr lang="en-US" sz="3500" spc="0" dirty="0">
                <a:effectLst/>
                <a:latin typeface="Times New Roman" panose="02020603050405020304" pitchFamily="18" charset="0"/>
                <a:ea typeface="Times New Roman" panose="02020603050405020304" pitchFamily="18" charset="0"/>
              </a:rPr>
              <a:t>: 10.2196/25289.</a:t>
            </a:r>
            <a:endParaRPr lang="en-IN" sz="3500" spc="0" dirty="0">
              <a:effectLst/>
              <a:latin typeface="Times New Roman" panose="02020603050405020304" pitchFamily="18" charset="0"/>
              <a:ea typeface="Times New Roman" panose="02020603050405020304" pitchFamily="18" charset="0"/>
            </a:endParaRPr>
          </a:p>
          <a:p>
            <a:pPr marL="342900" marR="95885" lvl="0" indent="-342900" algn="just">
              <a:lnSpc>
                <a:spcPct val="150000"/>
              </a:lnSpc>
              <a:spcBef>
                <a:spcPts val="780"/>
              </a:spcBef>
              <a:buSzPts val="1400"/>
              <a:buFont typeface="Times New Roman" panose="02020603050405020304" pitchFamily="18" charset="0"/>
              <a:buAutoNum type="arabicPeriod" startAt="7"/>
              <a:tabLst>
                <a:tab pos="375920" algn="l"/>
              </a:tabLst>
            </a:pPr>
            <a:r>
              <a:rPr lang="en-US" sz="3500" spc="0" dirty="0">
                <a:effectLst/>
                <a:latin typeface="Times New Roman" panose="02020603050405020304" pitchFamily="18" charset="0"/>
                <a:ea typeface="Times New Roman" panose="02020603050405020304" pitchFamily="18" charset="0"/>
              </a:rPr>
              <a:t>M. Patra, B. Sahoo, and</a:t>
            </a:r>
            <a:r>
              <a:rPr lang="en-US" sz="3500" spc="-5" dirty="0">
                <a:effectLst/>
                <a:latin typeface="Times New Roman" panose="02020603050405020304" pitchFamily="18" charset="0"/>
                <a:ea typeface="Times New Roman" panose="02020603050405020304" pitchFamily="18" charset="0"/>
              </a:rPr>
              <a:t> </a:t>
            </a:r>
            <a:r>
              <a:rPr lang="en-US" sz="3500" spc="0" dirty="0">
                <a:effectLst/>
                <a:latin typeface="Times New Roman" panose="02020603050405020304" pitchFamily="18" charset="0"/>
                <a:ea typeface="Times New Roman" panose="02020603050405020304" pitchFamily="18" charset="0"/>
              </a:rPr>
              <a:t>A. </a:t>
            </a:r>
            <a:r>
              <a:rPr lang="en-US" sz="3500" spc="0" dirty="0" err="1">
                <a:effectLst/>
                <a:latin typeface="Times New Roman" panose="02020603050405020304" pitchFamily="18" charset="0"/>
                <a:ea typeface="Times New Roman" panose="02020603050405020304" pitchFamily="18" charset="0"/>
              </a:rPr>
              <a:t>Turuk</a:t>
            </a:r>
            <a:r>
              <a:rPr lang="en-US" sz="3500" spc="0" dirty="0">
                <a:effectLst/>
                <a:latin typeface="Times New Roman" panose="02020603050405020304" pitchFamily="18" charset="0"/>
                <a:ea typeface="Times New Roman" panose="02020603050405020304" pitchFamily="18" charset="0"/>
              </a:rPr>
              <a:t>, “Containerization in cloud computing for OS-level virtualization,” 2022, pp. 261–276. </a:t>
            </a:r>
            <a:r>
              <a:rPr lang="en-US" sz="3500" spc="0" dirty="0" err="1">
                <a:effectLst/>
                <a:latin typeface="Times New Roman" panose="02020603050405020304" pitchFamily="18" charset="0"/>
                <a:ea typeface="Times New Roman" panose="02020603050405020304" pitchFamily="18" charset="0"/>
              </a:rPr>
              <a:t>doi</a:t>
            </a:r>
            <a:r>
              <a:rPr lang="en-US" sz="3500" spc="0" dirty="0">
                <a:effectLst/>
                <a:latin typeface="Times New Roman" panose="02020603050405020304" pitchFamily="18" charset="0"/>
                <a:ea typeface="Times New Roman" panose="02020603050405020304" pitchFamily="18" charset="0"/>
              </a:rPr>
              <a:t>: 10.1201/9781003269144- </a:t>
            </a:r>
            <a:r>
              <a:rPr lang="en-US" sz="3500" spc="-20" dirty="0">
                <a:effectLst/>
                <a:latin typeface="Times New Roman" panose="02020603050405020304" pitchFamily="18" charset="0"/>
                <a:ea typeface="Times New Roman" panose="02020603050405020304" pitchFamily="18" charset="0"/>
              </a:rPr>
              <a:t>16.</a:t>
            </a:r>
            <a:endParaRPr lang="en-IN" sz="3500" spc="0" dirty="0">
              <a:effectLst/>
              <a:latin typeface="Times New Roman" panose="02020603050405020304" pitchFamily="18" charset="0"/>
              <a:ea typeface="Times New Roman" panose="02020603050405020304" pitchFamily="18" charset="0"/>
            </a:endParaRPr>
          </a:p>
          <a:p>
            <a:pPr marL="342900" marR="103505" lvl="0" indent="-342900" algn="just">
              <a:lnSpc>
                <a:spcPct val="150000"/>
              </a:lnSpc>
              <a:spcBef>
                <a:spcPts val="820"/>
              </a:spcBef>
              <a:buSzPts val="1400"/>
              <a:buFont typeface="Times New Roman" panose="02020603050405020304" pitchFamily="18" charset="0"/>
              <a:buAutoNum type="arabicPeriod" startAt="7"/>
              <a:tabLst>
                <a:tab pos="370205" algn="l"/>
                <a:tab pos="375920" algn="l"/>
              </a:tabLst>
            </a:pPr>
            <a:r>
              <a:rPr lang="en-US" sz="3500" spc="0" dirty="0">
                <a:effectLst/>
                <a:latin typeface="Times New Roman" panose="02020603050405020304" pitchFamily="18" charset="0"/>
                <a:ea typeface="Times New Roman" panose="02020603050405020304" pitchFamily="18" charset="0"/>
              </a:rPr>
              <a:t>D. Mu, M. Sha, K.-D. Kang, and H. Yi, “Energy-Efficient Radio Selection and Data Partitioning for Real-Time Data Transfer,” in 2019 15th International Conference on Distributed Computing in Sensor Systems (DCOSS), 2019, pp. 49–57. </a:t>
            </a:r>
            <a:r>
              <a:rPr lang="en-US" sz="3500" spc="0" dirty="0" err="1">
                <a:effectLst/>
                <a:latin typeface="Times New Roman" panose="02020603050405020304" pitchFamily="18" charset="0"/>
                <a:ea typeface="Times New Roman" panose="02020603050405020304" pitchFamily="18" charset="0"/>
              </a:rPr>
              <a:t>doi</a:t>
            </a:r>
            <a:r>
              <a:rPr lang="en-US" sz="3500" spc="0" dirty="0">
                <a:effectLst/>
                <a:latin typeface="Times New Roman" panose="02020603050405020304" pitchFamily="18" charset="0"/>
                <a:ea typeface="Times New Roman" panose="02020603050405020304" pitchFamily="18" charset="0"/>
              </a:rPr>
              <a:t>: 10.1109/DCOSS.2019.00030.</a:t>
            </a:r>
            <a:endParaRPr lang="en-IN" sz="3500" spc="0" dirty="0">
              <a:effectLst/>
              <a:latin typeface="Times New Roman" panose="02020603050405020304" pitchFamily="18" charset="0"/>
              <a:ea typeface="Times New Roman" panose="02020603050405020304" pitchFamily="18" charset="0"/>
            </a:endParaRPr>
          </a:p>
          <a:p>
            <a:pPr marL="342900" marR="102870" lvl="0" indent="-342900" algn="just">
              <a:lnSpc>
                <a:spcPct val="150000"/>
              </a:lnSpc>
              <a:spcBef>
                <a:spcPts val="800"/>
              </a:spcBef>
              <a:buSzPts val="1400"/>
              <a:buFont typeface="Times New Roman" panose="02020603050405020304" pitchFamily="18" charset="0"/>
              <a:buAutoNum type="arabicPeriod" startAt="7"/>
              <a:tabLst>
                <a:tab pos="452120" algn="l"/>
                <a:tab pos="462915" algn="l"/>
              </a:tabLst>
            </a:pPr>
            <a:r>
              <a:rPr lang="en-US" sz="3500" spc="0" dirty="0">
                <a:effectLst/>
                <a:latin typeface="Times New Roman" panose="02020603050405020304" pitchFamily="18" charset="0"/>
                <a:ea typeface="Times New Roman" panose="02020603050405020304" pitchFamily="18" charset="0"/>
              </a:rPr>
              <a:t>B. </a:t>
            </a:r>
            <a:r>
              <a:rPr lang="en-US" sz="3500" spc="0" dirty="0" err="1">
                <a:effectLst/>
                <a:latin typeface="Times New Roman" panose="02020603050405020304" pitchFamily="18" charset="0"/>
                <a:ea typeface="Times New Roman" panose="02020603050405020304" pitchFamily="18" charset="0"/>
              </a:rPr>
              <a:t>Soewito</a:t>
            </a:r>
            <a:r>
              <a:rPr lang="en-US" sz="3500" spc="0" dirty="0">
                <a:effectLst/>
                <a:latin typeface="Times New Roman" panose="02020603050405020304" pitchFamily="18" charset="0"/>
                <a:ea typeface="Times New Roman" panose="02020603050405020304" pitchFamily="18" charset="0"/>
              </a:rPr>
              <a:t>, Christian, F. Gunawan, D. Diana, and I. Kusuma, “</a:t>
            </a:r>
            <a:r>
              <a:rPr lang="en-US" sz="3500" spc="0" dirty="0" err="1">
                <a:effectLst/>
                <a:latin typeface="Times New Roman" panose="02020603050405020304" pitchFamily="18" charset="0"/>
                <a:ea typeface="Times New Roman" panose="02020603050405020304" pitchFamily="18" charset="0"/>
              </a:rPr>
              <a:t>Websocket</a:t>
            </a:r>
            <a:r>
              <a:rPr lang="en-US" sz="3500" spc="0" dirty="0">
                <a:effectLst/>
                <a:latin typeface="Times New Roman" panose="02020603050405020304" pitchFamily="18" charset="0"/>
                <a:ea typeface="Times New Roman" panose="02020603050405020304" pitchFamily="18" charset="0"/>
              </a:rPr>
              <a:t> to Support Real Time Smart Home Applications,” Procedia Computer Science, vol. 157, pp. 560–566, Jan. 2019, </a:t>
            </a:r>
            <a:r>
              <a:rPr lang="en-US" sz="3500" spc="0" dirty="0" err="1">
                <a:effectLst/>
                <a:latin typeface="Times New Roman" panose="02020603050405020304" pitchFamily="18" charset="0"/>
                <a:ea typeface="Times New Roman" panose="02020603050405020304" pitchFamily="18" charset="0"/>
              </a:rPr>
              <a:t>doi</a:t>
            </a:r>
            <a:r>
              <a:rPr lang="en-US" sz="3500" spc="0" dirty="0">
                <a:effectLst/>
                <a:latin typeface="Times New Roman" panose="02020603050405020304" pitchFamily="18" charset="0"/>
                <a:ea typeface="Times New Roman" panose="02020603050405020304" pitchFamily="18" charset="0"/>
              </a:rPr>
              <a:t>: </a:t>
            </a:r>
            <a:r>
              <a:rPr lang="en-US" sz="3500" spc="-10" dirty="0">
                <a:effectLst/>
                <a:latin typeface="Times New Roman" panose="02020603050405020304" pitchFamily="18" charset="0"/>
                <a:ea typeface="Times New Roman" panose="02020603050405020304" pitchFamily="18" charset="0"/>
              </a:rPr>
              <a:t>10.1016/j.procs.2019.09.014.</a:t>
            </a:r>
            <a:endParaRPr lang="en-IN" sz="35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905909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OUTLINE OF THE PRESENTATION</a:t>
            </a:r>
            <a:endParaRPr lang="en-IN" sz="4000" b="1" dirty="0"/>
          </a:p>
        </p:txBody>
      </p:sp>
      <p:sp>
        <p:nvSpPr>
          <p:cNvPr id="3" name="Content Placeholder 2"/>
          <p:cNvSpPr>
            <a:spLocks noGrp="1"/>
          </p:cNvSpPr>
          <p:nvPr>
            <p:ph idx="1"/>
          </p:nvPr>
        </p:nvSpPr>
        <p:spPr/>
        <p:txBody>
          <a:bodyPr>
            <a:normAutofit fontScale="92500" lnSpcReduction="10000"/>
          </a:bodyPr>
          <a:lstStyle/>
          <a:p>
            <a:pPr algn="just"/>
            <a:r>
              <a:rPr lang="en-US" sz="2400" b="1" dirty="0">
                <a:solidFill>
                  <a:srgbClr val="C00000"/>
                </a:solidFill>
                <a:cs typeface="Times New Roman" pitchFamily="18" charset="0"/>
              </a:rPr>
              <a:t>Introduction</a:t>
            </a:r>
          </a:p>
          <a:p>
            <a:pPr algn="just"/>
            <a:r>
              <a:rPr lang="en-US" sz="2400" b="1" dirty="0">
                <a:solidFill>
                  <a:srgbClr val="C00000"/>
                </a:solidFill>
                <a:cs typeface="Times New Roman" pitchFamily="18" charset="0"/>
              </a:rPr>
              <a:t>Objective of the Project</a:t>
            </a:r>
          </a:p>
          <a:p>
            <a:pPr algn="just"/>
            <a:r>
              <a:rPr lang="en-US" sz="2400" b="1" dirty="0">
                <a:solidFill>
                  <a:srgbClr val="C00000"/>
                </a:solidFill>
                <a:cs typeface="Times New Roman" pitchFamily="18" charset="0"/>
              </a:rPr>
              <a:t>Abstract</a:t>
            </a:r>
          </a:p>
          <a:p>
            <a:pPr algn="just"/>
            <a:r>
              <a:rPr lang="en-US" sz="2400" b="1" dirty="0">
                <a:solidFill>
                  <a:srgbClr val="C00000"/>
                </a:solidFill>
                <a:cs typeface="Times New Roman" pitchFamily="18" charset="0"/>
              </a:rPr>
              <a:t>Literature Review</a:t>
            </a:r>
          </a:p>
          <a:p>
            <a:pPr algn="just"/>
            <a:r>
              <a:rPr lang="en-US" sz="2400" b="1" dirty="0">
                <a:solidFill>
                  <a:srgbClr val="002060"/>
                </a:solidFill>
                <a:cs typeface="Times New Roman" pitchFamily="18" charset="0"/>
              </a:rPr>
              <a:t>Existing System</a:t>
            </a:r>
          </a:p>
          <a:p>
            <a:pPr algn="just"/>
            <a:r>
              <a:rPr lang="en-US" sz="2400" b="1" dirty="0">
                <a:solidFill>
                  <a:srgbClr val="002060"/>
                </a:solidFill>
                <a:cs typeface="Times New Roman" pitchFamily="18" charset="0"/>
              </a:rPr>
              <a:t>Problem Identified</a:t>
            </a:r>
          </a:p>
          <a:p>
            <a:pPr algn="just"/>
            <a:r>
              <a:rPr lang="en-US" sz="2400" b="1" dirty="0">
                <a:solidFill>
                  <a:srgbClr val="002060"/>
                </a:solidFill>
                <a:cs typeface="Times New Roman" pitchFamily="18" charset="0"/>
              </a:rPr>
              <a:t>Proposed System</a:t>
            </a:r>
          </a:p>
          <a:p>
            <a:pPr algn="just"/>
            <a:r>
              <a:rPr lang="en-US" sz="2400" b="1" dirty="0">
                <a:solidFill>
                  <a:schemeClr val="accent6">
                    <a:lumMod val="50000"/>
                  </a:schemeClr>
                </a:solidFill>
                <a:cs typeface="Times New Roman" pitchFamily="18" charset="0"/>
              </a:rPr>
              <a:t>Methodology</a:t>
            </a:r>
          </a:p>
          <a:p>
            <a:pPr algn="just"/>
            <a:r>
              <a:rPr lang="en-US" sz="2400" b="1" dirty="0">
                <a:solidFill>
                  <a:schemeClr val="accent6">
                    <a:lumMod val="50000"/>
                  </a:schemeClr>
                </a:solidFill>
                <a:cs typeface="Times New Roman" pitchFamily="18" charset="0"/>
              </a:rPr>
              <a:t>System Requirements</a:t>
            </a:r>
          </a:p>
          <a:p>
            <a:pPr algn="just"/>
            <a:r>
              <a:rPr lang="en-US" sz="2400" b="1" dirty="0">
                <a:solidFill>
                  <a:schemeClr val="accent6">
                    <a:lumMod val="50000"/>
                  </a:schemeClr>
                </a:solidFill>
                <a:cs typeface="Times New Roman" pitchFamily="18" charset="0"/>
              </a:rPr>
              <a:t>Results &amp; Discussion</a:t>
            </a:r>
          </a:p>
          <a:p>
            <a:pPr algn="just"/>
            <a:r>
              <a:rPr lang="en-US" sz="2400" b="1" dirty="0">
                <a:solidFill>
                  <a:schemeClr val="accent6">
                    <a:lumMod val="50000"/>
                  </a:schemeClr>
                </a:solidFill>
                <a:cs typeface="Times New Roman" pitchFamily="18" charset="0"/>
              </a:rPr>
              <a:t>Conclusion &amp; Future Work</a:t>
            </a:r>
          </a:p>
          <a:p>
            <a:pPr algn="just"/>
            <a:r>
              <a:rPr lang="en-US" sz="2400" b="1" dirty="0">
                <a:solidFill>
                  <a:schemeClr val="accent6">
                    <a:lumMod val="50000"/>
                  </a:schemeClr>
                </a:solidFill>
                <a:cs typeface="Times New Roman" pitchFamily="18" charset="0"/>
              </a:rPr>
              <a:t>References</a:t>
            </a:r>
          </a:p>
          <a:p>
            <a:pPr algn="just"/>
            <a:endParaRPr lang="en-US" sz="2400" b="1" dirty="0">
              <a:solidFill>
                <a:schemeClr val="accent6">
                  <a:lumMod val="50000"/>
                </a:schemeClr>
              </a:solidFill>
              <a:cs typeface="Times New Roman" pitchFamily="18" charset="0"/>
            </a:endParaRPr>
          </a:p>
          <a:p>
            <a:pPr algn="just"/>
            <a:endParaRPr lang="en-US" sz="2400" dirty="0">
              <a:cs typeface="Times New Roman" pitchFamily="18" charset="0"/>
            </a:endParaRPr>
          </a:p>
          <a:p>
            <a:pPr algn="just"/>
            <a:endParaRPr lang="en-IN" dirty="0">
              <a:latin typeface="Times New Roman Medium" charset="0"/>
              <a:ea typeface="Yu Gothic UI Semilight" pitchFamily="34" charset="-128"/>
              <a:cs typeface="Times New Roman" pitchFamily="18" charset="0"/>
            </a:endParaRPr>
          </a:p>
          <a:p>
            <a:pPr algn="just">
              <a:lnSpc>
                <a:spcPct val="150000"/>
              </a:lnSpc>
            </a:pPr>
            <a:endParaRPr lang="en-IN" dirty="0">
              <a:latin typeface="Times New Roman" pitchFamily="18" charset="0"/>
              <a:cs typeface="Times New Roman" pitchFamily="18" charset="0"/>
            </a:endParaRPr>
          </a:p>
          <a:p>
            <a:pPr algn="just"/>
            <a:endParaRPr lang="en-IN" dirty="0"/>
          </a:p>
          <a:p>
            <a:pPr algn="just"/>
            <a:endParaRPr lang="en-IN" dirty="0"/>
          </a:p>
        </p:txBody>
      </p:sp>
    </p:spTree>
    <p:extLst>
      <p:ext uri="{BB962C8B-B14F-4D97-AF65-F5344CB8AC3E}">
        <p14:creationId xmlns:p14="http://schemas.microsoft.com/office/powerpoint/2010/main" val="164647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5AD0-85C2-CB0E-F853-5CBC87899A4C}"/>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B8F3BA3A-B56B-37A4-6B3C-D49334F7CBD2}"/>
              </a:ext>
            </a:extLst>
          </p:cNvPr>
          <p:cNvSpPr txBox="1"/>
          <p:nvPr/>
        </p:nvSpPr>
        <p:spPr>
          <a:xfrm>
            <a:off x="2456892" y="3044279"/>
            <a:ext cx="4230216" cy="769441"/>
          </a:xfrm>
          <a:prstGeom prst="rect">
            <a:avLst/>
          </a:prstGeom>
          <a:noFill/>
        </p:spPr>
        <p:txBody>
          <a:bodyPr wrap="square">
            <a:spAutoFit/>
          </a:bodyPr>
          <a:lstStyle/>
          <a:p>
            <a:pPr marL="12700">
              <a:spcBef>
                <a:spcPts val="100"/>
              </a:spcBef>
            </a:pPr>
            <a:r>
              <a:rPr lang="en-IN" sz="4400" dirty="0"/>
              <a:t>THANK</a:t>
            </a:r>
            <a:r>
              <a:rPr lang="en-IN" sz="4400" spc="-155" dirty="0"/>
              <a:t> </a:t>
            </a:r>
            <a:r>
              <a:rPr lang="en-IN" sz="4400" spc="-10" dirty="0"/>
              <a:t>YOU!..</a:t>
            </a:r>
          </a:p>
        </p:txBody>
      </p:sp>
    </p:spTree>
    <p:extLst>
      <p:ext uri="{BB962C8B-B14F-4D97-AF65-F5344CB8AC3E}">
        <p14:creationId xmlns:p14="http://schemas.microsoft.com/office/powerpoint/2010/main" val="345291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INTRODUCTION</a:t>
            </a:r>
            <a:endParaRPr lang="en-IN" sz="4000" b="1" dirty="0"/>
          </a:p>
        </p:txBody>
      </p:sp>
      <p:sp>
        <p:nvSpPr>
          <p:cNvPr id="3" name="Content Placeholder 2"/>
          <p:cNvSpPr>
            <a:spLocks noGrp="1"/>
          </p:cNvSpPr>
          <p:nvPr>
            <p:ph idx="1"/>
          </p:nvPr>
        </p:nvSpPr>
        <p:spPr>
          <a:xfrm>
            <a:off x="457200" y="2204864"/>
            <a:ext cx="8229600" cy="2260848"/>
          </a:xfrm>
        </p:spPr>
        <p:txBody>
          <a:bodyPr>
            <a:normAutofit/>
          </a:bodyPr>
          <a:lstStyle/>
          <a:p>
            <a:pPr marL="15875" lvl="1" indent="0" algn="just">
              <a:buNone/>
            </a:pPr>
            <a:r>
              <a:rPr lang="en-US" sz="2000" dirty="0"/>
              <a:t>Elderly individuals are at high risk of injury from accidental falls and unsupervised wandering, particularly those with cognitive impairments. Traditional monitoring systems, such as wearable sensors and surveillance cameras, often suffer from drawbacks like intrusiveness, poor compliance, and limited coverage. To address these issues, a non-invasive real-time monitoring system is proposed using the Microsoft Kinect depth sensor.</a:t>
            </a:r>
          </a:p>
        </p:txBody>
      </p:sp>
    </p:spTree>
    <p:extLst>
      <p:ext uri="{BB962C8B-B14F-4D97-AF65-F5344CB8AC3E}">
        <p14:creationId xmlns:p14="http://schemas.microsoft.com/office/powerpoint/2010/main" val="202995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t>OBJECTIVE</a:t>
            </a:r>
          </a:p>
        </p:txBody>
      </p:sp>
      <p:sp>
        <p:nvSpPr>
          <p:cNvPr id="3" name="Content Placeholder 2"/>
          <p:cNvSpPr>
            <a:spLocks noGrp="1"/>
          </p:cNvSpPr>
          <p:nvPr>
            <p:ph idx="1"/>
          </p:nvPr>
        </p:nvSpPr>
        <p:spPr>
          <a:xfrm>
            <a:off x="457200" y="1844824"/>
            <a:ext cx="8229600" cy="3412976"/>
          </a:xfrm>
        </p:spPr>
        <p:txBody>
          <a:bodyPr>
            <a:normAutofit/>
          </a:bodyPr>
          <a:lstStyle/>
          <a:p>
            <a:pPr marL="0" indent="0" algn="just">
              <a:buNone/>
            </a:pPr>
            <a:r>
              <a:rPr lang="en-US" sz="2000" dirty="0"/>
              <a:t>The primary goal of this project is to design and implement a real-time monitoring system for elderly individuals using Microsoft Kinect. The system aims to detect abnormal movement events such as falls or movement outside predefined safe zones without requiring the patient to wear any sensors or devices. Upon detecting such events, the system sends immediate alerts to caregivers through a mobile notification platform (Telegram), allowing for prompt action. The system is designed to be low-cost, non-intrusive, and scalable, making it suitable for deployment in homes, hospitals, and assisted living facilities.</a:t>
            </a:r>
          </a:p>
          <a:p>
            <a:pPr marL="0" indent="0" algn="just">
              <a:buNone/>
            </a:pPr>
            <a:endParaRPr lang="en-US" sz="2400" dirty="0"/>
          </a:p>
        </p:txBody>
      </p:sp>
    </p:spTree>
    <p:extLst>
      <p:ext uri="{BB962C8B-B14F-4D97-AF65-F5344CB8AC3E}">
        <p14:creationId xmlns:p14="http://schemas.microsoft.com/office/powerpoint/2010/main" val="132376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ABSTRACT</a:t>
            </a:r>
            <a:endParaRPr lang="en-IN" sz="4000" b="1" dirty="0"/>
          </a:p>
        </p:txBody>
      </p:sp>
      <p:sp>
        <p:nvSpPr>
          <p:cNvPr id="3" name="Content Placeholder 2"/>
          <p:cNvSpPr>
            <a:spLocks noGrp="1"/>
          </p:cNvSpPr>
          <p:nvPr>
            <p:ph idx="1"/>
          </p:nvPr>
        </p:nvSpPr>
        <p:spPr>
          <a:xfrm>
            <a:off x="457200" y="1600200"/>
            <a:ext cx="8229600" cy="4800600"/>
          </a:xfrm>
        </p:spPr>
        <p:txBody>
          <a:bodyPr>
            <a:noAutofit/>
          </a:bodyPr>
          <a:lstStyle/>
          <a:p>
            <a:pPr marL="0" indent="0" algn="just">
              <a:buNone/>
            </a:pPr>
            <a:r>
              <a:rPr lang="en-US" sz="2000" dirty="0"/>
              <a:t>This project demonstrates the integration of Microsoft Kinect sensor technology with real-time alert mechanisms for elderly safety monitoring. The system utilizes 3D skeletal tracking to continuously monitor the posture and movements of an individual. Detection algorithms analyze skeletal joint data to recognize patterns indicating a fall or boundary violation. When such an event is confirmed, an alert containing the user ID and timestamp is sent via a server to a caregiver’s mobile device through the Telegram application. The key strengths of the system lie in its contactless design, fast response time, and reliable detection capability. By eliminating the need for wearables and manual surveillance, this system ensures improved comfort and privacy for the elderly while enhancing the caregiver’s ability to respond quickly to emergencies.</a:t>
            </a:r>
          </a:p>
          <a:p>
            <a:pPr marL="0" indent="0" algn="just">
              <a:buNone/>
            </a:pPr>
            <a:r>
              <a:rPr lang="en-US" sz="2000" i="1" dirty="0">
                <a:latin typeface="Times New Roman" pitchFamily="18" charset="0"/>
                <a:cs typeface="Times New Roman" pitchFamily="18" charset="0"/>
              </a:rPr>
              <a:t>Keywords: </a:t>
            </a:r>
            <a:r>
              <a:rPr lang="en-US" sz="2000" dirty="0">
                <a:latin typeface="Times New Roman" pitchFamily="18" charset="0"/>
                <a:cs typeface="Times New Roman" pitchFamily="18" charset="0"/>
              </a:rPr>
              <a:t>Kinect Sensor, Fall Detection, Skeletal Tracking, Elderly Monitoring, Real-Time Alert, Telegram Notification</a:t>
            </a:r>
            <a:endParaRPr lang="en-IN" sz="2000" i="1" dirty="0">
              <a:latin typeface="Times New Roman" pitchFamily="18" charset="0"/>
              <a:cs typeface="Times New Roman" pitchFamily="18" charset="0"/>
            </a:endParaRPr>
          </a:p>
        </p:txBody>
      </p:sp>
    </p:spTree>
    <p:extLst>
      <p:ext uri="{BB962C8B-B14F-4D97-AF65-F5344CB8AC3E}">
        <p14:creationId xmlns:p14="http://schemas.microsoft.com/office/powerpoint/2010/main" val="275622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a:latin typeface="Times New Roman" pitchFamily="18" charset="0"/>
                <a:cs typeface="Times New Roman" pitchFamily="18" charset="0"/>
              </a:rPr>
              <a:t>LITERATURE</a:t>
            </a:r>
            <a:r>
              <a:rPr lang="en-US" sz="3600" b="1" dirty="0">
                <a:latin typeface="Times New Roman" pitchFamily="18" charset="0"/>
                <a:cs typeface="Times New Roman" pitchFamily="18" charset="0"/>
              </a:rPr>
              <a:t>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6661932"/>
              </p:ext>
            </p:extLst>
          </p:nvPr>
        </p:nvGraphicFramePr>
        <p:xfrm>
          <a:off x="125760" y="836712"/>
          <a:ext cx="8892480" cy="5184576"/>
        </p:xfrm>
        <a:graphic>
          <a:graphicData uri="http://schemas.openxmlformats.org/drawingml/2006/table">
            <a:tbl>
              <a:tblPr firstRow="1" bandRow="1">
                <a:tableStyleId>{5C22544A-7EE6-4342-B048-85BDC9FD1C3A}</a:tableStyleId>
              </a:tblPr>
              <a:tblGrid>
                <a:gridCol w="741040">
                  <a:extLst>
                    <a:ext uri="{9D8B030D-6E8A-4147-A177-3AD203B41FA5}">
                      <a16:colId xmlns:a16="http://schemas.microsoft.com/office/drawing/2014/main" val="20000"/>
                    </a:ext>
                  </a:extLst>
                </a:gridCol>
                <a:gridCol w="3112368">
                  <a:extLst>
                    <a:ext uri="{9D8B030D-6E8A-4147-A177-3AD203B41FA5}">
                      <a16:colId xmlns:a16="http://schemas.microsoft.com/office/drawing/2014/main" val="20001"/>
                    </a:ext>
                  </a:extLst>
                </a:gridCol>
                <a:gridCol w="1556184">
                  <a:extLst>
                    <a:ext uri="{9D8B030D-6E8A-4147-A177-3AD203B41FA5}">
                      <a16:colId xmlns:a16="http://schemas.microsoft.com/office/drawing/2014/main" val="20002"/>
                    </a:ext>
                  </a:extLst>
                </a:gridCol>
                <a:gridCol w="1704392">
                  <a:extLst>
                    <a:ext uri="{9D8B030D-6E8A-4147-A177-3AD203B41FA5}">
                      <a16:colId xmlns:a16="http://schemas.microsoft.com/office/drawing/2014/main" val="20003"/>
                    </a:ext>
                  </a:extLst>
                </a:gridCol>
                <a:gridCol w="1778496">
                  <a:extLst>
                    <a:ext uri="{9D8B030D-6E8A-4147-A177-3AD203B41FA5}">
                      <a16:colId xmlns:a16="http://schemas.microsoft.com/office/drawing/2014/main" val="20004"/>
                    </a:ext>
                  </a:extLst>
                </a:gridCol>
              </a:tblGrid>
              <a:tr h="1145223">
                <a:tc>
                  <a:txBody>
                    <a:bodyPr/>
                    <a:lstStyle/>
                    <a:p>
                      <a:pPr algn="ct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a:t>
                      </a:r>
                    </a:p>
                  </a:txBody>
                  <a:tcPr anchor="ctr"/>
                </a:tc>
                <a:tc>
                  <a:txBody>
                    <a:bodyPr/>
                    <a:lstStyle/>
                    <a:p>
                      <a:pPr algn="ctr"/>
                      <a:r>
                        <a:rPr lang="en-US" sz="1800" dirty="0">
                          <a:latin typeface="Times New Roman" pitchFamily="18" charset="0"/>
                          <a:cs typeface="Times New Roman" pitchFamily="18" charset="0"/>
                        </a:rPr>
                        <a:t>Author</a:t>
                      </a:r>
                      <a:r>
                        <a:rPr lang="en-US" sz="1800" baseline="0" dirty="0">
                          <a:latin typeface="Times New Roman" pitchFamily="18" charset="0"/>
                          <a:cs typeface="Times New Roman" pitchFamily="18" charset="0"/>
                        </a:rPr>
                        <a:t> Name, Paper Title, Journal Name, Year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Technique Used</a:t>
                      </a:r>
                    </a:p>
                  </a:txBody>
                  <a:tcPr anchor="ctr"/>
                </a:tc>
                <a:tc>
                  <a:txBody>
                    <a:bodyPr/>
                    <a:lstStyle/>
                    <a:p>
                      <a:pPr algn="ctr"/>
                      <a:r>
                        <a:rPr lang="en-US" sz="1800" dirty="0">
                          <a:latin typeface="Times New Roman" pitchFamily="18" charset="0"/>
                          <a:cs typeface="Times New Roman" pitchFamily="18" charset="0"/>
                        </a:rPr>
                        <a:t>Merits</a:t>
                      </a:r>
                      <a:r>
                        <a:rPr lang="en-US" sz="1800" baseline="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Demerits</a:t>
                      </a:r>
                    </a:p>
                  </a:txBody>
                  <a:tcPr anchor="ctr"/>
                </a:tc>
                <a:extLst>
                  <a:ext uri="{0D108BD9-81ED-4DB2-BD59-A6C34878D82A}">
                    <a16:rowId xmlns:a16="http://schemas.microsoft.com/office/drawing/2014/main" val="10000"/>
                  </a:ext>
                </a:extLst>
              </a:tr>
              <a:tr h="2166737">
                <a:tc>
                  <a:txBody>
                    <a:bodyPr/>
                    <a:lstStyle/>
                    <a:p>
                      <a:r>
                        <a:rPr lang="en-US" sz="1800" dirty="0">
                          <a:latin typeface="Times New Roman" pitchFamily="18" charset="0"/>
                          <a:cs typeface="Times New Roman" pitchFamily="18" charset="0"/>
                        </a:rPr>
                        <a:t>1</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B. Li et al., Fall Detection Using Depth Camera and Posture Estimation, IEEE Access, 2020</a:t>
                      </a:r>
                    </a:p>
                    <a:p>
                      <a:pPr lvl="0" algn="just"/>
                      <a:endParaRPr lang="en-IN" sz="1800" kern="1200" dirty="0">
                        <a:solidFill>
                          <a:schemeClr val="dk1"/>
                        </a:solidFill>
                        <a:effectLst/>
                        <a:latin typeface="+mn-lt"/>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Skeleton tracking with depth camera</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i="0" dirty="0">
                        <a:latin typeface="Times New Roman" pitchFamily="18" charset="0"/>
                        <a:cs typeface="Times New Roman"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High accuracy in detecting falls using joint analysis</a:t>
                      </a:r>
                    </a:p>
                    <a:p>
                      <a:pPr marL="0" marR="0" indent="0" algn="just" defTabSz="914400" rtl="0" eaLnBrk="1" fontAlgn="auto" latinLnBrk="0" hangingPunct="1">
                        <a:lnSpc>
                          <a:spcPct val="100000"/>
                        </a:lnSpc>
                        <a:spcBef>
                          <a:spcPts val="0"/>
                        </a:spcBef>
                        <a:spcAft>
                          <a:spcPts val="0"/>
                        </a:spcAft>
                        <a:buClrTx/>
                        <a:buSzTx/>
                        <a:buFontTx/>
                        <a:buNone/>
                        <a:tabLst/>
                        <a:defRPr/>
                      </a:pPr>
                      <a:endParaRPr lang="en-IN" sz="1800"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Sensitive to occlusion and environmental lighting</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i="0" u="none" strike="noStrike" kern="1200" baseline="0" dirty="0">
                        <a:solidFill>
                          <a:schemeClr val="tx1"/>
                        </a:solidFill>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1872616">
                <a:tc>
                  <a:txBody>
                    <a:bodyPr/>
                    <a:lstStyle/>
                    <a:p>
                      <a:r>
                        <a:rPr lang="en-US" sz="1800" dirty="0">
                          <a:latin typeface="Times New Roman" pitchFamily="18" charset="0"/>
                          <a:cs typeface="Times New Roman" pitchFamily="18" charset="0"/>
                        </a:rPr>
                        <a:t>2</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S. Khan et al., Vision-Based Elderly Monitoring Using Skeletal Tracking, Int. J. of Computer Applications, 2019</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t>Kinect-based 3D skeletal tracking</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i="0" dirty="0">
                        <a:latin typeface="Times New Roman" pitchFamily="18" charset="0"/>
                        <a:cs typeface="Times New Roman"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dirty="0"/>
                        <a:t>Non-contact and continuous monitoring</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i="0" dirty="0">
                        <a:latin typeface="Times New Roman" pitchFamily="18" charset="0"/>
                        <a:cs typeface="Times New Roman" pitchFamily="18" charset="0"/>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Limited to indoor environments with stable lighting</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656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A8E3093-5F33-E42E-6648-C8E8365ADCDA}"/>
              </a:ext>
            </a:extLst>
          </p:cNvPr>
          <p:cNvGraphicFramePr>
            <a:graphicFrameLocks noGrp="1"/>
          </p:cNvGraphicFramePr>
          <p:nvPr>
            <p:ph idx="1"/>
            <p:extLst>
              <p:ext uri="{D42A27DB-BD31-4B8C-83A1-F6EECF244321}">
                <p14:modId xmlns:p14="http://schemas.microsoft.com/office/powerpoint/2010/main" val="1646122088"/>
              </p:ext>
            </p:extLst>
          </p:nvPr>
        </p:nvGraphicFramePr>
        <p:xfrm>
          <a:off x="251520" y="620688"/>
          <a:ext cx="8712967" cy="6028676"/>
        </p:xfrm>
        <a:graphic>
          <a:graphicData uri="http://schemas.openxmlformats.org/drawingml/2006/table">
            <a:tbl>
              <a:tblPr firstRow="1" bandRow="1">
                <a:tableStyleId>{5C22544A-7EE6-4342-B048-85BDC9FD1C3A}</a:tableStyleId>
              </a:tblPr>
              <a:tblGrid>
                <a:gridCol w="859672">
                  <a:extLst>
                    <a:ext uri="{9D8B030D-6E8A-4147-A177-3AD203B41FA5}">
                      <a16:colId xmlns:a16="http://schemas.microsoft.com/office/drawing/2014/main" val="724227789"/>
                    </a:ext>
                  </a:extLst>
                </a:gridCol>
                <a:gridCol w="3087293">
                  <a:extLst>
                    <a:ext uri="{9D8B030D-6E8A-4147-A177-3AD203B41FA5}">
                      <a16:colId xmlns:a16="http://schemas.microsoft.com/office/drawing/2014/main" val="1614000139"/>
                    </a:ext>
                  </a:extLst>
                </a:gridCol>
                <a:gridCol w="1303068">
                  <a:extLst>
                    <a:ext uri="{9D8B030D-6E8A-4147-A177-3AD203B41FA5}">
                      <a16:colId xmlns:a16="http://schemas.microsoft.com/office/drawing/2014/main" val="1583459552"/>
                    </a:ext>
                  </a:extLst>
                </a:gridCol>
                <a:gridCol w="1499610">
                  <a:extLst>
                    <a:ext uri="{9D8B030D-6E8A-4147-A177-3AD203B41FA5}">
                      <a16:colId xmlns:a16="http://schemas.microsoft.com/office/drawing/2014/main" val="2624126198"/>
                    </a:ext>
                  </a:extLst>
                </a:gridCol>
                <a:gridCol w="1963324">
                  <a:extLst>
                    <a:ext uri="{9D8B030D-6E8A-4147-A177-3AD203B41FA5}">
                      <a16:colId xmlns:a16="http://schemas.microsoft.com/office/drawing/2014/main" val="1650047661"/>
                    </a:ext>
                  </a:extLst>
                </a:gridCol>
              </a:tblGrid>
              <a:tr h="1090916">
                <a:tc>
                  <a:txBody>
                    <a:bodyPr/>
                    <a:lstStyle/>
                    <a:p>
                      <a:pPr algn="ct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a:t>
                      </a:r>
                    </a:p>
                  </a:txBody>
                  <a:tcPr anchor="ctr"/>
                </a:tc>
                <a:tc>
                  <a:txBody>
                    <a:bodyPr/>
                    <a:lstStyle/>
                    <a:p>
                      <a:pPr algn="ctr"/>
                      <a:r>
                        <a:rPr lang="en-US" sz="1800" dirty="0">
                          <a:latin typeface="Times New Roman" pitchFamily="18" charset="0"/>
                          <a:cs typeface="Times New Roman" pitchFamily="18" charset="0"/>
                        </a:rPr>
                        <a:t>Author</a:t>
                      </a:r>
                      <a:r>
                        <a:rPr lang="en-US" sz="1800" baseline="0" dirty="0">
                          <a:latin typeface="Times New Roman" pitchFamily="18" charset="0"/>
                          <a:cs typeface="Times New Roman" pitchFamily="18" charset="0"/>
                        </a:rPr>
                        <a:t> Name, Paper Title, Journal Name, Year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Technique Used</a:t>
                      </a:r>
                    </a:p>
                  </a:txBody>
                  <a:tcPr anchor="ctr"/>
                </a:tc>
                <a:tc>
                  <a:txBody>
                    <a:bodyPr/>
                    <a:lstStyle/>
                    <a:p>
                      <a:pPr algn="ctr"/>
                      <a:r>
                        <a:rPr lang="en-US" sz="1800" dirty="0">
                          <a:latin typeface="Times New Roman" pitchFamily="18" charset="0"/>
                          <a:cs typeface="Times New Roman" pitchFamily="18" charset="0"/>
                        </a:rPr>
                        <a:t>Merits</a:t>
                      </a:r>
                      <a:r>
                        <a:rPr lang="en-US" sz="1800" baseline="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Demerits</a:t>
                      </a:r>
                    </a:p>
                  </a:txBody>
                  <a:tcPr anchor="ctr"/>
                </a:tc>
                <a:extLst>
                  <a:ext uri="{0D108BD9-81ED-4DB2-BD59-A6C34878D82A}">
                    <a16:rowId xmlns:a16="http://schemas.microsoft.com/office/drawing/2014/main" val="1411529721"/>
                  </a:ext>
                </a:extLst>
              </a:tr>
              <a:tr h="1617715">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 Mastorakis and D. Makris, Fall Detection System Using Kinect’s Infrared Sensor, Sensors, 2014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Infrared depth sensing and posture analysis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Real-time detection without wearables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Affected by furniture and clutter in the room</a:t>
                      </a:r>
                    </a:p>
                    <a:p>
                      <a:endParaRPr lang="en-IN" dirty="0"/>
                    </a:p>
                  </a:txBody>
                  <a:tcPr/>
                </a:tc>
                <a:extLst>
                  <a:ext uri="{0D108BD9-81ED-4DB2-BD59-A6C34878D82A}">
                    <a16:rowId xmlns:a16="http://schemas.microsoft.com/office/drawing/2014/main" val="381315620"/>
                  </a:ext>
                </a:extLst>
              </a:tr>
              <a:tr h="1617715">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 Wang et al., Fall Detection Using Skeletal Data and SVM Classifier, Expert Systems with Applications,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using SVM with skeletal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precision classification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Requires a large and diverse training dataset</a:t>
                      </a:r>
                    </a:p>
                  </a:txBody>
                  <a:tcPr/>
                </a:tc>
                <a:extLst>
                  <a:ext uri="{0D108BD9-81ED-4DB2-BD59-A6C34878D82A}">
                    <a16:rowId xmlns:a16="http://schemas.microsoft.com/office/drawing/2014/main" val="3575777621"/>
                  </a:ext>
                </a:extLst>
              </a:tr>
              <a:tr h="1362286">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Planinc and M. Kampel, Introducing the Use of Depth Data for Fall Detection, Ambient Intelligence and Smart Environments, 2013</a:t>
                      </a:r>
                    </a:p>
                  </a:txBody>
                  <a:tcPr/>
                </a:tc>
                <a:tc>
                  <a:txBody>
                    <a:bodyPr/>
                    <a:lstStyle/>
                    <a:p>
                      <a:r>
                        <a:rPr lang="en-IN" dirty="0"/>
                        <a:t>Depth image analysis</a:t>
                      </a:r>
                    </a:p>
                  </a:txBody>
                  <a:tcPr/>
                </a:tc>
                <a:tc>
                  <a:txBody>
                    <a:bodyPr/>
                    <a:lstStyle/>
                    <a:p>
                      <a:r>
                        <a:rPr lang="en-IN" dirty="0"/>
                        <a:t>Works in low-light environments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Requires high-quality depth data.</a:t>
                      </a:r>
                    </a:p>
                    <a:p>
                      <a:endParaRPr lang="en-IN" dirty="0"/>
                    </a:p>
                  </a:txBody>
                  <a:tcPr/>
                </a:tc>
                <a:extLst>
                  <a:ext uri="{0D108BD9-81ED-4DB2-BD59-A6C34878D82A}">
                    <a16:rowId xmlns:a16="http://schemas.microsoft.com/office/drawing/2014/main" val="2782946338"/>
                  </a:ext>
                </a:extLst>
              </a:tr>
            </a:tbl>
          </a:graphicData>
        </a:graphic>
      </p:graphicFrame>
    </p:spTree>
    <p:extLst>
      <p:ext uri="{BB962C8B-B14F-4D97-AF65-F5344CB8AC3E}">
        <p14:creationId xmlns:p14="http://schemas.microsoft.com/office/powerpoint/2010/main" val="2045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CCA93-3105-02A1-16D5-06FCA1B38D6A}"/>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350DBFF-CF31-C2CA-5529-B25496CFAA6E}"/>
              </a:ext>
            </a:extLst>
          </p:cNvPr>
          <p:cNvGraphicFramePr>
            <a:graphicFrameLocks noGrp="1"/>
          </p:cNvGraphicFramePr>
          <p:nvPr>
            <p:ph idx="1"/>
            <p:extLst>
              <p:ext uri="{D42A27DB-BD31-4B8C-83A1-F6EECF244321}">
                <p14:modId xmlns:p14="http://schemas.microsoft.com/office/powerpoint/2010/main" val="285645810"/>
              </p:ext>
            </p:extLst>
          </p:nvPr>
        </p:nvGraphicFramePr>
        <p:xfrm>
          <a:off x="-4152" y="620688"/>
          <a:ext cx="9148153" cy="5866178"/>
        </p:xfrm>
        <a:graphic>
          <a:graphicData uri="http://schemas.openxmlformats.org/drawingml/2006/table">
            <a:tbl>
              <a:tblPr firstRow="1" bandRow="1">
                <a:tableStyleId>{5C22544A-7EE6-4342-B048-85BDC9FD1C3A}</a:tableStyleId>
              </a:tblPr>
              <a:tblGrid>
                <a:gridCol w="902610">
                  <a:extLst>
                    <a:ext uri="{9D8B030D-6E8A-4147-A177-3AD203B41FA5}">
                      <a16:colId xmlns:a16="http://schemas.microsoft.com/office/drawing/2014/main" val="724227789"/>
                    </a:ext>
                  </a:extLst>
                </a:gridCol>
                <a:gridCol w="3241494">
                  <a:extLst>
                    <a:ext uri="{9D8B030D-6E8A-4147-A177-3AD203B41FA5}">
                      <a16:colId xmlns:a16="http://schemas.microsoft.com/office/drawing/2014/main" val="1614000139"/>
                    </a:ext>
                  </a:extLst>
                </a:gridCol>
                <a:gridCol w="1368152">
                  <a:extLst>
                    <a:ext uri="{9D8B030D-6E8A-4147-A177-3AD203B41FA5}">
                      <a16:colId xmlns:a16="http://schemas.microsoft.com/office/drawing/2014/main" val="1583459552"/>
                    </a:ext>
                  </a:extLst>
                </a:gridCol>
                <a:gridCol w="1574511">
                  <a:extLst>
                    <a:ext uri="{9D8B030D-6E8A-4147-A177-3AD203B41FA5}">
                      <a16:colId xmlns:a16="http://schemas.microsoft.com/office/drawing/2014/main" val="2624126198"/>
                    </a:ext>
                  </a:extLst>
                </a:gridCol>
                <a:gridCol w="2061386">
                  <a:extLst>
                    <a:ext uri="{9D8B030D-6E8A-4147-A177-3AD203B41FA5}">
                      <a16:colId xmlns:a16="http://schemas.microsoft.com/office/drawing/2014/main" val="1650047661"/>
                    </a:ext>
                  </a:extLst>
                </a:gridCol>
              </a:tblGrid>
              <a:tr h="1161732">
                <a:tc>
                  <a:txBody>
                    <a:bodyPr/>
                    <a:lstStyle/>
                    <a:p>
                      <a:pPr algn="ct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a:t>
                      </a:r>
                    </a:p>
                  </a:txBody>
                  <a:tcPr anchor="ctr"/>
                </a:tc>
                <a:tc>
                  <a:txBody>
                    <a:bodyPr/>
                    <a:lstStyle/>
                    <a:p>
                      <a:pPr algn="ctr"/>
                      <a:r>
                        <a:rPr lang="en-US" sz="1800" dirty="0">
                          <a:latin typeface="Times New Roman" pitchFamily="18" charset="0"/>
                          <a:cs typeface="Times New Roman" pitchFamily="18" charset="0"/>
                        </a:rPr>
                        <a:t>Author</a:t>
                      </a:r>
                      <a:r>
                        <a:rPr lang="en-US" sz="1800" baseline="0" dirty="0">
                          <a:latin typeface="Times New Roman" pitchFamily="18" charset="0"/>
                          <a:cs typeface="Times New Roman" pitchFamily="18" charset="0"/>
                        </a:rPr>
                        <a:t> Name, Paper Title, Journal Name, Year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Technique Used</a:t>
                      </a:r>
                    </a:p>
                  </a:txBody>
                  <a:tcPr anchor="ctr"/>
                </a:tc>
                <a:tc>
                  <a:txBody>
                    <a:bodyPr/>
                    <a:lstStyle/>
                    <a:p>
                      <a:pPr algn="ctr"/>
                      <a:r>
                        <a:rPr lang="en-US" sz="1800" dirty="0">
                          <a:latin typeface="Times New Roman" pitchFamily="18" charset="0"/>
                          <a:cs typeface="Times New Roman" pitchFamily="18" charset="0"/>
                        </a:rPr>
                        <a:t>Merits</a:t>
                      </a:r>
                      <a:r>
                        <a:rPr lang="en-US" sz="1800" baseline="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Demerits</a:t>
                      </a:r>
                    </a:p>
                  </a:txBody>
                  <a:tcPr anchor="ctr"/>
                </a:tc>
                <a:extLst>
                  <a:ext uri="{0D108BD9-81ED-4DB2-BD59-A6C34878D82A}">
                    <a16:rowId xmlns:a16="http://schemas.microsoft.com/office/drawing/2014/main" val="1411529721"/>
                  </a:ext>
                </a:extLst>
              </a:tr>
              <a:tr h="1658810">
                <a:tc>
                  <a:txBody>
                    <a:bodyPr/>
                    <a:lstStyle/>
                    <a:p>
                      <a:r>
                        <a:rPr lang="en-US" dirty="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 Merrouche and N. Baha, Fall Detection Using Head Tracking and Centroid Movement, Procedia Computer Science, 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Head centroid trajectory detection using depth cameras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Detects sudden head movement falls effectively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 not detect soft or slow falls.</a:t>
                      </a:r>
                    </a:p>
                  </a:txBody>
                  <a:tcPr/>
                </a:tc>
                <a:extLst>
                  <a:ext uri="{0D108BD9-81ED-4DB2-BD59-A6C34878D82A}">
                    <a16:rowId xmlns:a16="http://schemas.microsoft.com/office/drawing/2014/main" val="381315620"/>
                  </a:ext>
                </a:extLst>
              </a:tr>
              <a:tr h="1161732">
                <a:tc>
                  <a:txBody>
                    <a:bodyPr/>
                    <a:lstStyle/>
                    <a:p>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V. Bevilacqua et al., Fall Detection in Indoor Environment with Kinect Sensor, Procedia Computer Science, 2014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Posture analysis using Kinect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Efficient for indoor use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scalable for outdoor or dynamic lighting scenarios</a:t>
                      </a:r>
                    </a:p>
                    <a:p>
                      <a:endParaRPr lang="en-IN" dirty="0"/>
                    </a:p>
                  </a:txBody>
                  <a:tcPr/>
                </a:tc>
                <a:extLst>
                  <a:ext uri="{0D108BD9-81ED-4DB2-BD59-A6C34878D82A}">
                    <a16:rowId xmlns:a16="http://schemas.microsoft.com/office/drawing/2014/main" val="3575777621"/>
                  </a:ext>
                </a:extLst>
              </a:tr>
              <a:tr h="1778366">
                <a:tc>
                  <a:txBody>
                    <a:bodyPr/>
                    <a:lstStyle/>
                    <a:p>
                      <a:r>
                        <a:rPr lang="en-US" dirty="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 </a:t>
                      </a:r>
                      <a:r>
                        <a:rPr lang="en-US" dirty="0" err="1"/>
                        <a:t>Kepski</a:t>
                      </a:r>
                      <a:r>
                        <a:rPr lang="en-US" dirty="0"/>
                        <a:t> and B. Kwolek, Human Fall Detection by Mean Shift Combined with Depth Connected Components, Multimedia Tools and Applications, 2012</a:t>
                      </a:r>
                    </a:p>
                  </a:txBody>
                  <a:tcPr/>
                </a:tc>
                <a:tc>
                  <a:txBody>
                    <a:bodyPr/>
                    <a:lstStyle/>
                    <a:p>
                      <a:r>
                        <a:rPr lang="en-US" dirty="0"/>
                        <a:t>Mean shift and depth segmentation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Accurate figure tracking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Requires computational resources and preprocessing</a:t>
                      </a:r>
                    </a:p>
                    <a:p>
                      <a:endParaRPr lang="en-IN" dirty="0"/>
                    </a:p>
                  </a:txBody>
                  <a:tcPr/>
                </a:tc>
                <a:extLst>
                  <a:ext uri="{0D108BD9-81ED-4DB2-BD59-A6C34878D82A}">
                    <a16:rowId xmlns:a16="http://schemas.microsoft.com/office/drawing/2014/main" val="2782946338"/>
                  </a:ext>
                </a:extLst>
              </a:tr>
            </a:tbl>
          </a:graphicData>
        </a:graphic>
      </p:graphicFrame>
    </p:spTree>
    <p:extLst>
      <p:ext uri="{BB962C8B-B14F-4D97-AF65-F5344CB8AC3E}">
        <p14:creationId xmlns:p14="http://schemas.microsoft.com/office/powerpoint/2010/main" val="24749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E6F34-1AEF-FBB0-FAAB-D929780B12F4}"/>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E53CFDE-41D5-12C6-E32E-4D0B781C6A76}"/>
              </a:ext>
            </a:extLst>
          </p:cNvPr>
          <p:cNvGraphicFramePr>
            <a:graphicFrameLocks noGrp="1"/>
          </p:cNvGraphicFramePr>
          <p:nvPr>
            <p:ph idx="1"/>
            <p:extLst>
              <p:ext uri="{D42A27DB-BD31-4B8C-83A1-F6EECF244321}">
                <p14:modId xmlns:p14="http://schemas.microsoft.com/office/powerpoint/2010/main" val="3281260611"/>
              </p:ext>
            </p:extLst>
          </p:nvPr>
        </p:nvGraphicFramePr>
        <p:xfrm>
          <a:off x="-4152" y="620688"/>
          <a:ext cx="9148153" cy="5554372"/>
        </p:xfrm>
        <a:graphic>
          <a:graphicData uri="http://schemas.openxmlformats.org/drawingml/2006/table">
            <a:tbl>
              <a:tblPr firstRow="1" bandRow="1">
                <a:tableStyleId>{5C22544A-7EE6-4342-B048-85BDC9FD1C3A}</a:tableStyleId>
              </a:tblPr>
              <a:tblGrid>
                <a:gridCol w="902610">
                  <a:extLst>
                    <a:ext uri="{9D8B030D-6E8A-4147-A177-3AD203B41FA5}">
                      <a16:colId xmlns:a16="http://schemas.microsoft.com/office/drawing/2014/main" val="724227789"/>
                    </a:ext>
                  </a:extLst>
                </a:gridCol>
                <a:gridCol w="3241494">
                  <a:extLst>
                    <a:ext uri="{9D8B030D-6E8A-4147-A177-3AD203B41FA5}">
                      <a16:colId xmlns:a16="http://schemas.microsoft.com/office/drawing/2014/main" val="1614000139"/>
                    </a:ext>
                  </a:extLst>
                </a:gridCol>
                <a:gridCol w="1368152">
                  <a:extLst>
                    <a:ext uri="{9D8B030D-6E8A-4147-A177-3AD203B41FA5}">
                      <a16:colId xmlns:a16="http://schemas.microsoft.com/office/drawing/2014/main" val="1583459552"/>
                    </a:ext>
                  </a:extLst>
                </a:gridCol>
                <a:gridCol w="1574511">
                  <a:extLst>
                    <a:ext uri="{9D8B030D-6E8A-4147-A177-3AD203B41FA5}">
                      <a16:colId xmlns:a16="http://schemas.microsoft.com/office/drawing/2014/main" val="2624126198"/>
                    </a:ext>
                  </a:extLst>
                </a:gridCol>
                <a:gridCol w="2061386">
                  <a:extLst>
                    <a:ext uri="{9D8B030D-6E8A-4147-A177-3AD203B41FA5}">
                      <a16:colId xmlns:a16="http://schemas.microsoft.com/office/drawing/2014/main" val="1650047661"/>
                    </a:ext>
                  </a:extLst>
                </a:gridCol>
              </a:tblGrid>
              <a:tr h="1314146">
                <a:tc>
                  <a:txBody>
                    <a:bodyPr/>
                    <a:lstStyle/>
                    <a:p>
                      <a:pPr algn="ctr"/>
                      <a:r>
                        <a:rPr lang="en-US" sz="1800" dirty="0" err="1">
                          <a:latin typeface="Times New Roman" pitchFamily="18" charset="0"/>
                          <a:cs typeface="Times New Roman" pitchFamily="18" charset="0"/>
                        </a:rPr>
                        <a:t>S.No</a:t>
                      </a:r>
                      <a:r>
                        <a:rPr lang="en-US" sz="1800" dirty="0">
                          <a:latin typeface="Times New Roman" pitchFamily="18" charset="0"/>
                          <a:cs typeface="Times New Roman" pitchFamily="18" charset="0"/>
                        </a:rPr>
                        <a:t>.</a:t>
                      </a:r>
                    </a:p>
                  </a:txBody>
                  <a:tcPr anchor="ctr"/>
                </a:tc>
                <a:tc>
                  <a:txBody>
                    <a:bodyPr/>
                    <a:lstStyle/>
                    <a:p>
                      <a:pPr algn="ctr"/>
                      <a:r>
                        <a:rPr lang="en-US" sz="1800" dirty="0">
                          <a:latin typeface="Times New Roman" pitchFamily="18" charset="0"/>
                          <a:cs typeface="Times New Roman" pitchFamily="18" charset="0"/>
                        </a:rPr>
                        <a:t>Author</a:t>
                      </a:r>
                      <a:r>
                        <a:rPr lang="en-US" sz="1800" baseline="0" dirty="0">
                          <a:latin typeface="Times New Roman" pitchFamily="18" charset="0"/>
                          <a:cs typeface="Times New Roman" pitchFamily="18" charset="0"/>
                        </a:rPr>
                        <a:t> Name, Paper Title, Journal Name, Year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Technique Used</a:t>
                      </a:r>
                    </a:p>
                  </a:txBody>
                  <a:tcPr anchor="ctr"/>
                </a:tc>
                <a:tc>
                  <a:txBody>
                    <a:bodyPr/>
                    <a:lstStyle/>
                    <a:p>
                      <a:pPr algn="ctr"/>
                      <a:r>
                        <a:rPr lang="en-US" sz="1800" dirty="0">
                          <a:latin typeface="Times New Roman" pitchFamily="18" charset="0"/>
                          <a:cs typeface="Times New Roman" pitchFamily="18" charset="0"/>
                        </a:rPr>
                        <a:t>Merits</a:t>
                      </a:r>
                      <a:r>
                        <a:rPr lang="en-US" sz="1800" baseline="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anchor="ctr"/>
                </a:tc>
                <a:tc>
                  <a:txBody>
                    <a:bodyPr/>
                    <a:lstStyle/>
                    <a:p>
                      <a:pPr algn="ctr"/>
                      <a:r>
                        <a:rPr lang="en-US" sz="1800" dirty="0">
                          <a:latin typeface="Times New Roman" pitchFamily="18" charset="0"/>
                          <a:cs typeface="Times New Roman" pitchFamily="18" charset="0"/>
                        </a:rPr>
                        <a:t>Demerits</a:t>
                      </a:r>
                    </a:p>
                  </a:txBody>
                  <a:tcPr anchor="ctr"/>
                </a:tc>
                <a:extLst>
                  <a:ext uri="{0D108BD9-81ED-4DB2-BD59-A6C34878D82A}">
                    <a16:rowId xmlns:a16="http://schemas.microsoft.com/office/drawing/2014/main" val="1411529721"/>
                  </a:ext>
                </a:extLst>
              </a:tr>
              <a:tr h="1314146">
                <a:tc>
                  <a:txBody>
                    <a:bodyPr/>
                    <a:lstStyle/>
                    <a:p>
                      <a:r>
                        <a:rPr lang="en-US"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 Rougier et al., Fall Detection Using Depth Map Video Sequences, Pattern Recognition Letters, 2011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Depth video pattern recognition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Preserves privacy without RGB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 affected by multiple subjects</a:t>
                      </a:r>
                    </a:p>
                  </a:txBody>
                  <a:tcPr/>
                </a:tc>
                <a:extLst>
                  <a:ext uri="{0D108BD9-81ED-4DB2-BD59-A6C34878D82A}">
                    <a16:rowId xmlns:a16="http://schemas.microsoft.com/office/drawing/2014/main" val="381315620"/>
                  </a:ext>
                </a:extLst>
              </a:tr>
              <a:tr h="1314146">
                <a:tc>
                  <a:txBody>
                    <a:bodyPr/>
                    <a:lstStyle/>
                    <a:p>
                      <a:r>
                        <a:rPr lang="en-US" dirty="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Ayman Al-</a:t>
                      </a:r>
                      <a:r>
                        <a:rPr lang="en-IN" dirty="0" err="1"/>
                        <a:t>Kababji</a:t>
                      </a:r>
                      <a:r>
                        <a:rPr lang="en-IN" dirty="0"/>
                        <a:t> et al., An IoT-Based Framework for Remote Fall Monitoring, Sensors, 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IoT framework with cloud communication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Real-time alerts to caregivers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Relies on user to wear and maintain device</a:t>
                      </a:r>
                    </a:p>
                  </a:txBody>
                  <a:tcPr/>
                </a:tc>
                <a:extLst>
                  <a:ext uri="{0D108BD9-81ED-4DB2-BD59-A6C34878D82A}">
                    <a16:rowId xmlns:a16="http://schemas.microsoft.com/office/drawing/2014/main" val="3575777621"/>
                  </a:ext>
                </a:extLst>
              </a:tr>
              <a:tr h="1314146">
                <a:tc>
                  <a:txBody>
                    <a:bodyPr/>
                    <a:lstStyle/>
                    <a:p>
                      <a:r>
                        <a:rPr lang="en-US" dirty="0"/>
                        <a:t>11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Ekram Alam et al., Real-Time Fall Detection Using Lightweight Pose Estimation, Applied Sciences,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Pose estimation via Movement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Runs on low-power devices in real 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Sensitive to crowded or obstructed scenes.</a:t>
                      </a:r>
                    </a:p>
                  </a:txBody>
                  <a:tcPr/>
                </a:tc>
                <a:extLst>
                  <a:ext uri="{0D108BD9-81ED-4DB2-BD59-A6C34878D82A}">
                    <a16:rowId xmlns:a16="http://schemas.microsoft.com/office/drawing/2014/main" val="2782946338"/>
                  </a:ext>
                </a:extLst>
              </a:tr>
            </a:tbl>
          </a:graphicData>
        </a:graphic>
      </p:graphicFrame>
    </p:spTree>
    <p:extLst>
      <p:ext uri="{BB962C8B-B14F-4D97-AF65-F5344CB8AC3E}">
        <p14:creationId xmlns:p14="http://schemas.microsoft.com/office/powerpoint/2010/main" val="181583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oc_Repor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2106</Words>
  <Application>Microsoft Office PowerPoint</Application>
  <PresentationFormat>On-screen Show (4:3)</PresentationFormat>
  <Paragraphs>161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Times New Roman Medium</vt:lpstr>
      <vt:lpstr>Wingdings</vt:lpstr>
      <vt:lpstr>Office Theme</vt:lpstr>
      <vt:lpstr>KINECT SENSOR BASED ABNORMAL   MOVEMENTS   OF   ELDERLY   PATIENT MONITORING SYSTEM</vt:lpstr>
      <vt:lpstr>OUTLINE OF THE PRESENTATION</vt:lpstr>
      <vt:lpstr>INTRODUCTION</vt:lpstr>
      <vt:lpstr>OBJECTIVE</vt:lpstr>
      <vt:lpstr>ABSTRACT</vt:lpstr>
      <vt:lpstr>LITERATURE REVIEW</vt:lpstr>
      <vt:lpstr>PowerPoint Presentation</vt:lpstr>
      <vt:lpstr>PowerPoint Presentation</vt:lpstr>
      <vt:lpstr>PowerPoint Presentation</vt:lpstr>
      <vt:lpstr>EXISTING SYSTEM</vt:lpstr>
      <vt:lpstr>PROBLEM IDENTIFIED</vt:lpstr>
      <vt:lpstr>PROPOSED SYSTEM</vt:lpstr>
      <vt:lpstr>SYSTEM REQUIREMENTS</vt:lpstr>
      <vt:lpstr>METHODOLOGY</vt:lpstr>
      <vt:lpstr>RESULTS &amp; DISCUSSION</vt:lpstr>
      <vt:lpstr>Simulation Output</vt:lpstr>
      <vt:lpstr>CONCLUSION &amp; FUTURE WORK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REAL TIME APPROACH TO POTHOLE AND LUMP REPORTING USING IOT</dc:title>
  <dc:creator>Acer</dc:creator>
  <cp:lastModifiedBy>Sasidharan A</cp:lastModifiedBy>
  <cp:revision>36</cp:revision>
  <dcterms:created xsi:type="dcterms:W3CDTF">2006-08-16T00:00:00Z</dcterms:created>
  <dcterms:modified xsi:type="dcterms:W3CDTF">2025-05-09T00:59:44Z</dcterms:modified>
</cp:coreProperties>
</file>