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4b02ef3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4b02ef3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4b02ef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4b02ef3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4b02ef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4b02ef3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4b02ef3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4b02ef30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b02ef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b02ef3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b6ece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b6eceb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b6eceb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b6eceb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diagrams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b6eceb6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b6eceb6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who’s talking data preprocessing?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b6eceb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b6eceb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b4188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b4188d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4b02ef3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f4b02ef3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145c1f0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145c1f0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145c1f0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145c1f0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3d356e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3d356ec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145c1f0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e145c1f0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43e06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43e06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145c1f0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145c1f0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4b02ef3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f4b02ef30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4b02ef3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4b02ef3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◼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lincc.nhlbi.nih.gov/teach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t7327#!/vizhome/Project3Dashboard_2/Dashboard1?publish=y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010400" y="762000"/>
            <a:ext cx="1981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Matt Lombardo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John </a:t>
            </a:r>
            <a:r>
              <a:rPr lang="en-US" sz="1400" dirty="0" err="1"/>
              <a:t>Michals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Kenneth Reed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Yamini Sasidhar</a:t>
            </a: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Khrystyne</a:t>
            </a:r>
            <a:r>
              <a:rPr lang="en-US" sz="1400" dirty="0"/>
              <a:t> Vaughan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Fardi</a:t>
            </a:r>
            <a:r>
              <a:rPr lang="en-US" sz="1400" dirty="0"/>
              <a:t> Yeung</a:t>
            </a: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February 7, 2019</a:t>
            </a:r>
            <a:endParaRPr sz="1400"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</a:pPr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5928925" y="1870525"/>
            <a:ext cx="2859900" cy="425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Even with this accuracy, predictions were bad. Used validation to avoid overfitting, splitting training data 50/50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Reduced epochs from 500 to 130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1870513"/>
            <a:ext cx="52197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275050" y="5856550"/>
            <a:ext cx="45933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Used the method in </a:t>
            </a:r>
            <a:r>
              <a:rPr lang="en-US" sz="1100" dirty="0" err="1">
                <a:solidFill>
                  <a:schemeClr val="dk1"/>
                </a:solidFill>
              </a:rPr>
              <a:t>Chollet</a:t>
            </a:r>
            <a:r>
              <a:rPr lang="en-US" sz="1100" dirty="0">
                <a:solidFill>
                  <a:schemeClr val="dk1"/>
                </a:solidFill>
              </a:rPr>
              <a:t>, François. </a:t>
            </a:r>
            <a:r>
              <a:rPr lang="en-US" sz="1100" i="1" dirty="0">
                <a:solidFill>
                  <a:schemeClr val="dk1"/>
                </a:solidFill>
              </a:rPr>
              <a:t>Deep Learning with Python</a:t>
            </a:r>
            <a:r>
              <a:rPr lang="en-US" sz="1100" dirty="0">
                <a:solidFill>
                  <a:schemeClr val="dk1"/>
                </a:solidFill>
              </a:rPr>
              <a:t>. Manning Publications 2018.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538100" y="1792875"/>
            <a:ext cx="5910000" cy="4551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Bad Patient Values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pt = {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'SEX'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'CIGPDAY'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'HEARTRTE'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92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'SYSBP'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'TOTCHOL'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504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'BMI'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22.51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'GLUCOSE'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82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scaled_pt = {}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pt: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os.listdir(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scaler = load(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'scalers/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a = scaler.transform(pt[key][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scaled_pt[key] = [a[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bad_patient = pd.DataFrame(scaled_pt)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return probability of response (cvd)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cvd_model.predict_proba(bad_patient)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array([[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0.51666445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]], dtype=float32)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"Predicted class: 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{cvd_model.predict_classes(bad_patient)}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Predicted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Artificial Neural Network using </a:t>
            </a:r>
            <a:r>
              <a:rPr lang="en-US" sz="2400" dirty="0" err="1"/>
              <a:t>Keras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6 predictive parameters: '</a:t>
            </a:r>
            <a:r>
              <a:rPr lang="en-US" dirty="0" err="1"/>
              <a:t>Sex','Age','Total</a:t>
            </a:r>
            <a:r>
              <a:rPr lang="en-US" dirty="0"/>
              <a:t> Cholesterol ','Body Mass Index (BMI)','Heart </a:t>
            </a:r>
            <a:r>
              <a:rPr lang="en-US" dirty="0" err="1"/>
              <a:t>Rate','Systolic</a:t>
            </a:r>
            <a:r>
              <a:rPr lang="en-US" dirty="0"/>
              <a:t> Blood Pressure (SYSBP)'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Network (hidden): 1 layer with 2 nodes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Predicting Parameters Selection: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adding these parameters ‘CGPDAY','BPMEDS','GLUCOSE','DIABETES','EDUC'  But it does not change much in the accuracy of the model.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</a:pPr>
            <a:r>
              <a:rPr lang="en-US" dirty="0"/>
              <a:t>Using regression model in R seems to have a reasonable prediction. hence the ANN model uses the same parameters.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Angina Pectoris (Angina)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Hyperparameters selected:  Using </a:t>
            </a:r>
            <a:r>
              <a:rPr lang="en-US" sz="2400" dirty="0" err="1"/>
              <a:t>GridSearchCV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parameters = {'</a:t>
            </a:r>
            <a:r>
              <a:rPr lang="en-US" dirty="0" err="1"/>
              <a:t>batch_size</a:t>
            </a:r>
            <a:r>
              <a:rPr lang="en-US" dirty="0"/>
              <a:t>': [10,32,50],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'epochs': [50,100, 200,300,500],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'optimizer': ['</a:t>
            </a:r>
            <a:r>
              <a:rPr lang="en-US" dirty="0" err="1"/>
              <a:t>adam</a:t>
            </a:r>
            <a:r>
              <a:rPr lang="en-US" dirty="0"/>
              <a:t>', '</a:t>
            </a:r>
            <a:r>
              <a:rPr lang="en-US" dirty="0" err="1"/>
              <a:t>rmsprop</a:t>
            </a:r>
            <a:r>
              <a:rPr lang="en-US" dirty="0"/>
              <a:t>']}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 = 10 (randomly divide the data into 10 train and test sets)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Outcome: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{'</a:t>
            </a:r>
            <a:r>
              <a:rPr lang="en-US" dirty="0" err="1"/>
              <a:t>batch_size</a:t>
            </a:r>
            <a:r>
              <a:rPr lang="en-US" dirty="0"/>
              <a:t>': 32, 'epochs': 50, 'optimizer': '</a:t>
            </a:r>
            <a:r>
              <a:rPr lang="en-US" dirty="0" err="1"/>
              <a:t>adam</a:t>
            </a:r>
            <a:r>
              <a:rPr lang="en-US" dirty="0"/>
              <a:t>'}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Best Accuracy: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0.836734693877551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Tuning (Angina)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8407800" cy="47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Accuracy: </a:t>
            </a:r>
            <a:r>
              <a:rPr lang="en-US" dirty="0"/>
              <a:t>0.836734693877551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Better accuracy  better model predictability ? Accuracy Paradox !!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Train accuracy vs Test accuracy -- Validity of model?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Predictability: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</a:t>
            </a:r>
            <a:r>
              <a:rPr lang="en-US" sz="1800" b="1" dirty="0"/>
              <a:t>bad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34.39%</a:t>
            </a:r>
            <a:r>
              <a:rPr lang="en-US" sz="1800" dirty="0"/>
              <a:t> of getting Angina.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 </a:t>
            </a:r>
            <a:r>
              <a:rPr lang="en-US" sz="1800" b="1" dirty="0"/>
              <a:t>good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4.52% </a:t>
            </a:r>
            <a:r>
              <a:rPr lang="en-US" sz="1800" dirty="0"/>
              <a:t>of getting Angina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Interpretability: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Do we interpret predicted percentage based on the range of</a:t>
            </a:r>
            <a:r>
              <a:rPr lang="en-US" sz="1800" b="1" dirty="0"/>
              <a:t> 0 - 100%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How do we interpret the accuracy of a model and its predicted percentage?  </a:t>
            </a:r>
            <a:r>
              <a:rPr lang="en-US" sz="1800" b="1" dirty="0"/>
              <a:t>accuracy * predicted probability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ANN model seems to have less predicted percentage compared to regression model.  Does it mean regression is a better model to choose than ANN with the data given?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Accuracy vs Predictability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vs Regression  (Angina)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Stroke Prediction</a:t>
            </a:r>
            <a:endParaRPr dirty="0"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-- KERAS Sequential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Network architecture: [9-10-1]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</a:t>
            </a:r>
            <a:r>
              <a:rPr lang="en-US" dirty="0">
                <a:solidFill>
                  <a:schemeClr val="accent3"/>
                </a:solidFill>
              </a:rPr>
              <a:t> ‘EDUC’ </a:t>
            </a:r>
            <a:r>
              <a:rPr lang="en-US" dirty="0"/>
              <a:t>]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Converges at 25 epochs, trained to avoid overfit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0.9103408765396734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0.9076460481099656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Loss: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0.2628566668918706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0.27581046362922773</a:t>
            </a:r>
            <a:endParaRPr dirty="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00" y="37199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C-Support Vector Classification -- SKLEARN SVM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GridSearchCV</a:t>
            </a:r>
            <a:r>
              <a:rPr lang="en-US" dirty="0"/>
              <a:t> to perform exhaustive parameter search (C, gamma)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All (3) models used { </a:t>
            </a:r>
            <a:r>
              <a:rPr lang="en-US" dirty="0">
                <a:solidFill>
                  <a:schemeClr val="accent3"/>
                </a:solidFill>
              </a:rPr>
              <a:t>C: 1, gamma: 0.0001</a:t>
            </a:r>
            <a:r>
              <a:rPr lang="en-US" dirty="0"/>
              <a:t> 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 </a:t>
            </a:r>
            <a:r>
              <a:rPr lang="en-US" dirty="0">
                <a:solidFill>
                  <a:schemeClr val="accent3"/>
                </a:solidFill>
              </a:rPr>
              <a:t>‘EDUC‘</a:t>
            </a:r>
            <a:r>
              <a:rPr lang="en-US" dirty="0"/>
              <a:t> ] for CVD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Key attribute: </a:t>
            </a:r>
            <a:r>
              <a:rPr lang="en-US" dirty="0">
                <a:solidFill>
                  <a:schemeClr val="accent5"/>
                </a:solidFill>
              </a:rPr>
              <a:t>probability 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83.4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84.4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81.7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82.3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83.4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84.4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SVC Models for Prediction</a:t>
            </a:r>
            <a:endParaRPr dirty="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00" y="4181125"/>
            <a:ext cx="4658000" cy="1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 Models for Prediction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Random Forest Classifier -- SKLEARN RF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500</a:t>
            </a:r>
            <a:r>
              <a:rPr lang="en-US" dirty="0"/>
              <a:t>, # of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min_samples_leaf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100</a:t>
            </a:r>
            <a:r>
              <a:rPr lang="en-US" dirty="0"/>
              <a:t>, training samples at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[NONE]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NOT scaled before training</a:t>
            </a:r>
            <a:endParaRPr dirty="0">
              <a:solidFill>
                <a:schemeClr val="accent6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82.5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82.0</a:t>
            </a:r>
            <a:r>
              <a:rPr lang="en-US" dirty="0"/>
              <a:t>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83.2</a:t>
            </a:r>
            <a:endParaRPr dirty="0"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r="13606"/>
          <a:stretch/>
        </p:blipFill>
        <p:spPr>
          <a:xfrm>
            <a:off x="3859725" y="3779725"/>
            <a:ext cx="4929076" cy="19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56451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Categorical Encoding: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values for [ ‘EDUC’ ] (1 to 4)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Dummy-encoded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n–1=3 encoded categories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ordinal values for [ </a:t>
            </a:r>
            <a:r>
              <a:rPr lang="en-US" sz="1800" dirty="0">
                <a:solidFill>
                  <a:schemeClr val="accent3"/>
                </a:solidFill>
              </a:rPr>
              <a:t>‘SEX’</a:t>
            </a:r>
            <a:r>
              <a:rPr lang="en-US" sz="1800" dirty="0"/>
              <a:t> ] (1 or 2)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Label-encoded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integers (0 or 1)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Standard-Scaling: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Transform data distribution N~(μ=0,σ=1)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Necessary for ANN/SVM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Avoid for RF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/>
              <a:t>Individual scalers created for each feature</a:t>
            </a:r>
            <a:endParaRPr sz="1800" b="1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75" y="1941325"/>
            <a:ext cx="2649825" cy="9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l="16390" t="28618" r="50874" b="30966"/>
          <a:stretch/>
        </p:blipFill>
        <p:spPr>
          <a:xfrm>
            <a:off x="6112575" y="3672650"/>
            <a:ext cx="2649827" cy="245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0" y="4037226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600" y="2102475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5">
            <a:alphaModFix/>
          </a:blip>
          <a:srcRect b="2629"/>
          <a:stretch/>
        </p:blipFill>
        <p:spPr>
          <a:xfrm>
            <a:off x="409000" y="2102475"/>
            <a:ext cx="5798828" cy="120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000" y="3449187"/>
            <a:ext cx="5798828" cy="23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just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 scope of work was to create a series of robust models with the goal of predicting user likelihood of being diagnosed with different medical conditions.</a:t>
            </a:r>
            <a:endParaRPr dirty="0"/>
          </a:p>
          <a:p>
            <a:pPr marL="27432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These conditions were based on: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Patient Blood Profile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Behavioral Practices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Individual attributes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History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PROJECT OVERVIEW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3 Steps: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1) LASSO variable selection/ regularization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use k-fold CV to get the tuning parameter (lambda)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Then, apply LASSO with our lambda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2) </a:t>
            </a:r>
            <a:r>
              <a:rPr lang="en-US" dirty="0"/>
              <a:t>Fit GLM (with logit link function)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3) Further dimension reduction with stepwise selection (with AIC criterion)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plug in your own values to the GLM, we get the log odds of a “success”. In order to get the probability of “success”, use inverse of logit on the log odds: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00" y="5397200"/>
            <a:ext cx="5719375" cy="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399" y="3109625"/>
            <a:ext cx="3515475" cy="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LASSO</a:t>
            </a:r>
            <a:endParaRPr dirty="0"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9747"/>
            <a:ext cx="4723975" cy="457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75" y="3183600"/>
            <a:ext cx="3713225" cy="1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GLM fit</a:t>
            </a:r>
            <a:endParaRPr dirty="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62" y="1699675"/>
            <a:ext cx="6058474" cy="4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717997"/>
            <a:ext cx="73818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63" y="5899150"/>
            <a:ext cx="7184274" cy="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Stepwise Selection</a:t>
            </a: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363" y="1793150"/>
            <a:ext cx="5593275" cy="4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Diabetes (97.5%):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-14.16203 + 0.0590(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+ 0.0583(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+ 0.0517(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+ 0.0094(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- 0.3793(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Stroke (92.1%):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-7.9184 + 0.0578(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+ 0.0123(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- 0.0026(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+ 0.0230(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-0.0056(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  0.0201(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- 0.14949(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Angina (83.5%):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-5.6791 + 0.0252(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+ 0.0056(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+ 0.0319(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- 0.0061(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0.0085(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- 0.5480(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CVD (76.5%):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-7.1657 + 0.0440(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+ 0.0095(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+ 0.0032(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+ 0.0312(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+ 0.0045(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- 0.0051(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+ 0.0176(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- 0.9816(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Code</a:t>
            </a:r>
            <a:endParaRPr dirty="0"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69750"/>
            <a:ext cx="8381400" cy="49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-The application is a user driven app that allows the patient to input a set of health data in an effort to predict the likelihood of a number of health related risks.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C486B-3EDD-4F70-8EC2-9A85A77D9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24844" r="30379" b="26109"/>
          <a:stretch/>
        </p:blipFill>
        <p:spPr>
          <a:xfrm>
            <a:off x="1464162" y="3262745"/>
            <a:ext cx="6241473" cy="2417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54450" y="1554900"/>
            <a:ext cx="8407800" cy="4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03200" algn="l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◼"/>
            </a:pPr>
            <a:r>
              <a:rPr lang="en-US" sz="2400" b="1" dirty="0"/>
              <a:t>The dataset was requested from and provided by the National Heart, Lung, and Blood Institute (</a:t>
            </a:r>
            <a:r>
              <a:rPr lang="en-US" sz="2400" b="1" u="sng" dirty="0">
                <a:solidFill>
                  <a:schemeClr val="hlink"/>
                </a:solidFill>
                <a:hlinkClick r:id="rId3"/>
              </a:rPr>
              <a:t>https://biolincc.nhlbi.nih.gov/teaching/</a:t>
            </a:r>
            <a:r>
              <a:rPr lang="en-US" sz="2400" b="1" dirty="0"/>
              <a:t>) for the landmark Framingham Heart Study</a:t>
            </a:r>
            <a:endParaRPr sz="2400" b="1"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the dataset is as follows: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1948 origin with 5,209 subjects all living in Framingham, MA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Focused on a subset of 4,434 subjects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collected approximately six years apart, from 1956 to 1968; each participant was followed for a total of 24 years for Angina Pectoris, Cardiovascular Disease (CVD) or Stroke (and death)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of 11,627 unique observations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304800" algn="l" rtl="0">
              <a:spcBef>
                <a:spcPts val="400"/>
              </a:spcBef>
              <a:spcAft>
                <a:spcPts val="0"/>
              </a:spcAft>
              <a:buSzPts val="3000"/>
              <a:buChar char="◼"/>
            </a:pPr>
            <a:r>
              <a:rPr lang="en-US" sz="3000" b="1" u="sng" dirty="0">
                <a:solidFill>
                  <a:schemeClr val="hlink"/>
                </a:solidFill>
                <a:hlinkClick r:id="rId4"/>
              </a:rPr>
              <a:t>Data Visualization</a:t>
            </a:r>
            <a:endParaRPr sz="3000" b="1" dirty="0"/>
          </a:p>
          <a:p>
            <a:pPr marL="54864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ORIGIN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3014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Conditions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Angina Pectoris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Cerebral hemorrhage (Stroke)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Cardiovascular disease (CVD)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Predictors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Smoking per day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Total cholesterol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BP Medication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Heart Rate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Systolic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4190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CONDITIONS AND PREDICTORS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Some of the data limitations were: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Incomplete HDL/LDL Cholesterol Data prior to the third observation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nulls in the data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Inconsistency of the subject’s attendance throughout the study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209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 data set—9,300+ after cleaning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LIMITATIONS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2227263"/>
            <a:ext cx="6096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ONTO THE MODELS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038600" cy="45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000" dirty="0"/>
          </a:p>
          <a:p>
            <a:pPr marL="274320" lvl="0" indent="-191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Neural Networks</a:t>
            </a:r>
            <a:endParaRPr sz="2000" dirty="0"/>
          </a:p>
          <a:p>
            <a:pPr marL="548640" lvl="1" indent="-16890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different versions of NN model parameters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Additional Models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Machine, Random Forest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64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Logistic Regression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trained/tested in 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1752600"/>
            <a:ext cx="4038600" cy="4525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2400" b="1" u="sng" dirty="0"/>
              <a:t>Disclaimer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i="1" dirty="0"/>
              <a:t>Our group does not verify the scientific validity or relevance of the presented information beyond a limited quality control review for apparent errors, deficiencies or inconsistencies within the data. 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b="1" i="1" dirty="0"/>
              <a:t> In other words….</a:t>
            </a:r>
            <a:endParaRPr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MODELS USED &amp; DISCLAIMER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0160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This is purely academic…..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everyone take a deep breathe, none of this is meant to frighten or shame you</a:t>
            </a:r>
            <a:endParaRPr dirty="0"/>
          </a:p>
          <a:p>
            <a:pPr marL="274320" lvl="0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</a:pPr>
            <a:r>
              <a:rPr lang="en-US" sz="3600" dirty="0"/>
              <a:t>DISCLAIMER CONT’D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using </a:t>
            </a:r>
            <a:r>
              <a:rPr lang="en-US" dirty="0" err="1"/>
              <a:t>Keras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multiple iterations: different dimensions, layers, epochs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Final model: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 dimensions: 'SEX', 'AGE', 'CIGPDAY', 'HEARTRTE', 'SYSBP', 'TOTCHOL',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'BMI', 'GLUCOSE'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Network: 2 hidden layers ('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'); output layer ('sigmoid')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Optimizer: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'; loss: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binary_crossentropy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CVD 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solidFill>
                  <a:schemeClr val="accent3"/>
                </a:solidFill>
              </a:rPr>
              <a:t>74.6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74.9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1226</Words>
  <Application>Microsoft Office PowerPoint</Application>
  <PresentationFormat>On-screen Show (4:3)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Source Sans Pro</vt:lpstr>
      <vt:lpstr>Noto Sans Symbols</vt:lpstr>
      <vt:lpstr>Arial</vt:lpstr>
      <vt:lpstr>Calibri</vt:lpstr>
      <vt:lpstr>Grid</vt:lpstr>
      <vt:lpstr>MACHINE LEARNING  PROJECT</vt:lpstr>
      <vt:lpstr>PROJECT OVERVIEW</vt:lpstr>
      <vt:lpstr>DATA ORIGIN</vt:lpstr>
      <vt:lpstr>CONDITIONS AND PREDICTORS</vt:lpstr>
      <vt:lpstr>DATA LIMITATIONS</vt:lpstr>
      <vt:lpstr>ONTO THE MODELS</vt:lpstr>
      <vt:lpstr>MODELS USED &amp; DISCLAIMER</vt:lpstr>
      <vt:lpstr>DISCLAIMER CONT’D</vt:lpstr>
      <vt:lpstr>ANN for Cardiovascular Disease (CVD)</vt:lpstr>
      <vt:lpstr>ANN for Cardiovascular Disease (CVD)</vt:lpstr>
      <vt:lpstr>ANN for Cardiovascular Disease (CVD)</vt:lpstr>
      <vt:lpstr>ANN for Angina Pectoris (Angina)</vt:lpstr>
      <vt:lpstr>Hyperparameters Tuning (Angina)</vt:lpstr>
      <vt:lpstr>Model Accuracy vs Predictability  ANN vs Regression  (Angina)</vt:lpstr>
      <vt:lpstr>ANN for Stroke Prediction</vt:lpstr>
      <vt:lpstr>SVC Models for Prediction</vt:lpstr>
      <vt:lpstr>RF Models for Prediction</vt:lpstr>
      <vt:lpstr>Data Preprocessing</vt:lpstr>
      <vt:lpstr>Data Preprocessing</vt:lpstr>
      <vt:lpstr>LOGISTIC REGRESSION</vt:lpstr>
      <vt:lpstr>LASSO</vt:lpstr>
      <vt:lpstr>Initial GLM fit</vt:lpstr>
      <vt:lpstr>Final Model</vt:lpstr>
      <vt:lpstr>Stepwise Selection</vt:lpstr>
      <vt:lpstr>Models</vt:lpstr>
      <vt:lpstr>R Code</vt:lpstr>
      <vt:lpstr>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PROJECT</dc:title>
  <cp:lastModifiedBy>Narasimhadevara Sasidhar</cp:lastModifiedBy>
  <cp:revision>2</cp:revision>
  <dcterms:modified xsi:type="dcterms:W3CDTF">2019-02-07T15:52:12Z</dcterms:modified>
</cp:coreProperties>
</file>