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3" r:id="rId19"/>
    <p:sldId id="284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1" r:id="rId29"/>
    <p:sldId id="282" r:id="rId30"/>
  </p:sldIdLst>
  <p:sldSz cx="9144000" cy="6858000" type="screen4x3"/>
  <p:notesSz cx="6858000" cy="92964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4b02ef3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4b02ef30_1_15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4b02ef3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4b02ef30_1_1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4b02ef3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4b02ef30_2_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4b02ef30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f4b02ef30_2_7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4b02ef3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4b02ef30_2_16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b6eceb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b6eceb6a_0_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b6eceb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eb6eceb6a_0_6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diagrams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eb6eceb6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eb6eceb6a_0_11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who’s talking data preprocessing?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b6eceb6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eb6eceb6a_0_17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cb4188d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cb4188dbc_1_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f4b02ef30_1_21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f4b02ef3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e145c1f0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e145c1f02_1_1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e145c1f0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e145c1f02_1_15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f3d356ec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f3d356ec3_1_3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e145c1f0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e145c1f02_1_2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f43e06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f43e06440_0_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e145c1f0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e145c1f02_1_1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f4b02ef30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f4b02ef30_1_28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4b02ef3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4b02ef30_1_5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ource Sans Pro"/>
              <a:buNone/>
              <a:defRPr sz="4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 rot="5400000">
            <a:off x="2381242" y="-281171"/>
            <a:ext cx="4407408" cy="84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 dirty="0"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 dirty="0"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◼"/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◼"/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ource Sans Pro"/>
              <a:buNone/>
              <a:defRPr sz="4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◼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◼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◼"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 dirty="0"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lt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urce Sans Pro"/>
              <a:buNone/>
              <a:defRPr sz="2000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lang="en-US"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lang="en-US"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lincc.nhlbi.nih.gov/teach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jt7327#!/vizhome/Project3Dashboard_2/Dashboard1?publish=y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010400" y="762000"/>
            <a:ext cx="1981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Matt Lombardo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John </a:t>
            </a:r>
            <a:r>
              <a:rPr lang="en-US" sz="1400" dirty="0" err="1"/>
              <a:t>Michals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Kenneth Reed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Yamini Sasidhar</a:t>
            </a: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 err="1"/>
              <a:t>Khrystyne</a:t>
            </a:r>
            <a:r>
              <a:rPr lang="en-US" sz="1400" dirty="0"/>
              <a:t> Vaughan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 err="1"/>
              <a:t>Fardi</a:t>
            </a:r>
            <a:r>
              <a:rPr lang="en-US" sz="1400" dirty="0"/>
              <a:t> Yeung</a:t>
            </a:r>
            <a:endParaRPr dirty="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February 7, 2019</a:t>
            </a:r>
            <a:endParaRPr sz="1400"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ource Sans Pro"/>
              <a:buNone/>
            </a:pPr>
            <a:r>
              <a:rPr lang="en-US" dirty="0"/>
              <a:t>MACHINE LEARNING </a:t>
            </a:r>
            <a:br>
              <a:rPr lang="en-US" dirty="0"/>
            </a:br>
            <a:r>
              <a:rPr lang="en-US" dirty="0"/>
              <a:t>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5928925" y="1870525"/>
            <a:ext cx="2859900" cy="425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Even with this accuracy, predictions were bad. Used validation to avoid overfitting, splitting training data 50/50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Reduced epochs from 500 to 130</a:t>
            </a:r>
            <a:endParaRPr dirty="0"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Cardiovascular Disease (CVD)</a:t>
            </a:r>
            <a:endParaRPr dirty="0"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00" y="1870513"/>
            <a:ext cx="52197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2275050" y="5856550"/>
            <a:ext cx="45933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Used the method in </a:t>
            </a:r>
            <a:r>
              <a:rPr lang="en-US" sz="1100" dirty="0" err="1">
                <a:solidFill>
                  <a:schemeClr val="dk1"/>
                </a:solidFill>
              </a:rPr>
              <a:t>Chollet</a:t>
            </a:r>
            <a:r>
              <a:rPr lang="en-US" sz="1100" dirty="0">
                <a:solidFill>
                  <a:schemeClr val="dk1"/>
                </a:solidFill>
              </a:rPr>
              <a:t>, François. </a:t>
            </a:r>
            <a:r>
              <a:rPr lang="en-US" sz="1100" i="1" dirty="0">
                <a:solidFill>
                  <a:schemeClr val="dk1"/>
                </a:solidFill>
              </a:rPr>
              <a:t>Deep Learning with Python</a:t>
            </a:r>
            <a:r>
              <a:rPr lang="en-US" sz="1100" dirty="0">
                <a:solidFill>
                  <a:schemeClr val="dk1"/>
                </a:solidFill>
              </a:rPr>
              <a:t>. Manning Publications 2018.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1538100" y="1792875"/>
            <a:ext cx="5910000" cy="4551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A9955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# Bad Patient Values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pt = {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'SEX'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'AGE'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54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'CIGPDAY'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'HEARTRTE'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92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'SYSBP'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160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'TOTCHOL'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504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'BMI'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22.51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'GLUCOSE'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82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scaled_pt = {}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key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pt: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{key}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_scaler.joblib'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os.listdir(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'scalers'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	scaler = load(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'scalers/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{key}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_scaler.joblib'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	a = scaler.transform(pt[key][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	scaled_pt[key] = [a[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]]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	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bad_patient = pd.DataFrame(scaled_pt)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A9955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# return probability of response (cvd)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cvd_model.predict_proba(bad_patient)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Out: array([[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0.51666445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]], dtype=float32)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"Predicted class: 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{cvd_model.predict_classes(bad_patient)}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Out: Predicted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 [[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]]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Cardiovascular Disease (CVD)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Artificial Neural Network using </a:t>
            </a:r>
            <a:r>
              <a:rPr lang="en-US" sz="2400" dirty="0" err="1"/>
              <a:t>Keras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6 predictive parameters: '</a:t>
            </a:r>
            <a:r>
              <a:rPr lang="en-US" dirty="0" err="1"/>
              <a:t>Sex','Age','Total</a:t>
            </a:r>
            <a:r>
              <a:rPr lang="en-US" dirty="0"/>
              <a:t> Cholesterol ','Body Mass Index (BMI)','Heart </a:t>
            </a:r>
            <a:r>
              <a:rPr lang="en-US" dirty="0" err="1"/>
              <a:t>Rate','Systolic</a:t>
            </a:r>
            <a:r>
              <a:rPr lang="en-US" dirty="0"/>
              <a:t> Blood Pressure (SYSBP)'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Network (hidden): 1 layer with 2 nodes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Predicting Parameters Selection: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Tried adding these parameters ‘CGPDAY','BPMEDS','GLUCOSE','DIABETES','EDUC'  But it does not change much in the accuracy of the model.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</a:pPr>
            <a:r>
              <a:rPr lang="en-US" dirty="0"/>
              <a:t>Using regression model in R seems to have a reasonable prediction. hence the ANN model uses the same parameters.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Angina Pectoris (Angina)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Hyperparameters selected:  Using </a:t>
            </a:r>
            <a:r>
              <a:rPr lang="en-US" sz="2400" dirty="0" err="1"/>
              <a:t>GridSearchCV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parameters = {'</a:t>
            </a:r>
            <a:r>
              <a:rPr lang="en-US" dirty="0" err="1"/>
              <a:t>batch_size</a:t>
            </a:r>
            <a:r>
              <a:rPr lang="en-US" dirty="0"/>
              <a:t>': [10,32,50],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      	'epochs': [50,100, 200,300,500],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      	'optimizer': ['</a:t>
            </a:r>
            <a:r>
              <a:rPr lang="en-US" dirty="0" err="1"/>
              <a:t>adam</a:t>
            </a:r>
            <a:r>
              <a:rPr lang="en-US" dirty="0"/>
              <a:t>', '</a:t>
            </a:r>
            <a:r>
              <a:rPr lang="en-US" dirty="0" err="1"/>
              <a:t>rmsprop</a:t>
            </a:r>
            <a:r>
              <a:rPr lang="en-US" dirty="0"/>
              <a:t>']}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cv = 10 (randomly divide the data into 10 train and test sets)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sz="2400" dirty="0"/>
              <a:t>Outcome: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{'</a:t>
            </a:r>
            <a:r>
              <a:rPr lang="en-US" dirty="0" err="1"/>
              <a:t>batch_size</a:t>
            </a:r>
            <a:r>
              <a:rPr lang="en-US" dirty="0"/>
              <a:t>': 32, 'epochs': 50, 'optimizer': '</a:t>
            </a:r>
            <a:r>
              <a:rPr lang="en-US" dirty="0" err="1"/>
              <a:t>adam</a:t>
            </a:r>
            <a:r>
              <a:rPr lang="en-US" dirty="0"/>
              <a:t>'}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sz="2400" dirty="0"/>
              <a:t>Best Accuracy: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0.836734693877551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Hyperparameters Tuning (Angina)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381000" y="1719075"/>
            <a:ext cx="8407800" cy="475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Model’s Accuracy: </a:t>
            </a:r>
            <a:r>
              <a:rPr lang="en-US" dirty="0"/>
              <a:t>0.836734693877551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sz="1800" dirty="0"/>
              <a:t>Better accuracy  better model predictability ? Accuracy Paradox !!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dirty="0"/>
              <a:t>Train accuracy vs Test accuracy -- Validity of model?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Model’s Predictability: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sz="1800" dirty="0"/>
              <a:t>A </a:t>
            </a:r>
            <a:r>
              <a:rPr lang="en-US" sz="1800" b="1" dirty="0"/>
              <a:t>bad</a:t>
            </a:r>
            <a:r>
              <a:rPr lang="en-US" sz="1800" dirty="0"/>
              <a:t> patient has a predicted probability of </a:t>
            </a:r>
            <a:r>
              <a:rPr lang="en-US" sz="1800" b="1" dirty="0"/>
              <a:t>34.39%</a:t>
            </a:r>
            <a:r>
              <a:rPr lang="en-US" sz="1800" dirty="0"/>
              <a:t> of getting Angina.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dirty="0"/>
              <a:t>A  </a:t>
            </a:r>
            <a:r>
              <a:rPr lang="en-US" sz="1800" b="1" dirty="0"/>
              <a:t>good</a:t>
            </a:r>
            <a:r>
              <a:rPr lang="en-US" sz="1800" dirty="0"/>
              <a:t> patient has a predicted probability of </a:t>
            </a:r>
            <a:r>
              <a:rPr lang="en-US" sz="1800" b="1" dirty="0"/>
              <a:t>4.52% </a:t>
            </a:r>
            <a:r>
              <a:rPr lang="en-US" sz="1800" dirty="0"/>
              <a:t>of getting Angina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Model’s Interpretability: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Do we interpret predicted percentage based on the range of</a:t>
            </a:r>
            <a:r>
              <a:rPr lang="en-US" sz="1800" b="1" dirty="0"/>
              <a:t> 0 - 100%</a:t>
            </a:r>
            <a:r>
              <a:rPr lang="en-US" sz="1800" dirty="0"/>
              <a:t>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How do we interpret the accuracy of a model and its predicted percentage?  </a:t>
            </a:r>
            <a:r>
              <a:rPr lang="en-US" sz="1800" b="1" dirty="0"/>
              <a:t>accuracy * predicted probability</a:t>
            </a:r>
            <a:r>
              <a:rPr lang="en-US" sz="1800" dirty="0"/>
              <a:t>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ANN model seems to have less predicted percentage compared to regression model.  Does it mean regression is a better model to choose than ANN with the data given?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Accuracy vs Predictability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vs Regression  (Angina)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Stroke Prediction</a:t>
            </a:r>
            <a:endParaRPr dirty="0"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Artificial Neural Network -- KERAS Sequential Model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Network architecture: [9-10-1]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Dropped Parameters: [</a:t>
            </a:r>
            <a:r>
              <a:rPr lang="en-US" dirty="0">
                <a:solidFill>
                  <a:schemeClr val="accent3"/>
                </a:solidFill>
              </a:rPr>
              <a:t> ‘EDUC’ </a:t>
            </a:r>
            <a:r>
              <a:rPr lang="en-US" dirty="0"/>
              <a:t>]</a:t>
            </a:r>
            <a:endParaRPr dirty="0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Data scaled before training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Converges at 25 epochs, trained to avoid overfit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Accuracy: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Training: </a:t>
            </a:r>
            <a:r>
              <a:rPr lang="en-US" dirty="0">
                <a:solidFill>
                  <a:schemeClr val="accent3"/>
                </a:solidFill>
              </a:rPr>
              <a:t>0.9103408765396734</a:t>
            </a:r>
            <a:endParaRPr dirty="0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Testing: </a:t>
            </a:r>
            <a:r>
              <a:rPr lang="en-US" dirty="0">
                <a:solidFill>
                  <a:schemeClr val="accent3"/>
                </a:solidFill>
              </a:rPr>
              <a:t>0.9076460481099656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Loss: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Training: </a:t>
            </a:r>
            <a:r>
              <a:rPr lang="en-US" dirty="0">
                <a:solidFill>
                  <a:schemeClr val="accent3"/>
                </a:solidFill>
              </a:rPr>
              <a:t>0.2628566668918706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Testing: </a:t>
            </a:r>
            <a:r>
              <a:rPr lang="en-US" dirty="0">
                <a:solidFill>
                  <a:schemeClr val="accent3"/>
                </a:solidFill>
              </a:rPr>
              <a:t>0.27581046362922773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D03D12-2F62-475A-804B-9EEDDE4CF7FE}"/>
              </a:ext>
            </a:extLst>
          </p:cNvPr>
          <p:cNvGrpSpPr/>
          <p:nvPr/>
        </p:nvGrpSpPr>
        <p:grpSpPr>
          <a:xfrm>
            <a:off x="4647600" y="3719950"/>
            <a:ext cx="4128000" cy="2743200"/>
            <a:chOff x="4647600" y="3719950"/>
            <a:chExt cx="4128000" cy="2743200"/>
          </a:xfrm>
        </p:grpSpPr>
        <p:pic>
          <p:nvPicPr>
            <p:cNvPr id="188" name="Google Shape;18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7600" y="3719950"/>
              <a:ext cx="4114800" cy="274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Picture 3" descr="https://lh3.googleusercontent.com/t4S7OtRe-x6tDXdFWu5ei-8aop376lXJRVPQlmVk-G8Wg60pAmtEfZHpYc5fMpDGbFNjkD9O1fauE4dDW08sDfZoNGY0qXtIbo3iAUXBQkz0cBZ8PB6UJ_PxuS9Rvo680xJs3nsoyuI">
              <a:extLst>
                <a:ext uri="{FF2B5EF4-FFF2-40B4-BE49-F238E27FC236}">
                  <a16:creationId xmlns:a16="http://schemas.microsoft.com/office/drawing/2014/main" id="{E2989B05-304A-4EB8-88B3-A6328796F2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63"/>
            <a:stretch/>
          </p:blipFill>
          <p:spPr bwMode="auto">
            <a:xfrm>
              <a:off x="4660800" y="4031672"/>
              <a:ext cx="4114800" cy="2431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C-Support Vector Classification -- SKLEARN SVM Model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GridSearchCV</a:t>
            </a:r>
            <a:r>
              <a:rPr lang="en-US" dirty="0"/>
              <a:t> to perform exhaustive parameter search (C, gamma)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All (3) models used { </a:t>
            </a:r>
            <a:r>
              <a:rPr lang="en-US" dirty="0">
                <a:solidFill>
                  <a:schemeClr val="accent3"/>
                </a:solidFill>
              </a:rPr>
              <a:t>C: 1, gamma: 0.0001</a:t>
            </a:r>
            <a:r>
              <a:rPr lang="en-US" dirty="0"/>
              <a:t> }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Dropped Parameters: [ </a:t>
            </a:r>
            <a:r>
              <a:rPr lang="en-US" dirty="0">
                <a:solidFill>
                  <a:schemeClr val="accent3"/>
                </a:solidFill>
              </a:rPr>
              <a:t>‘EDUC‘</a:t>
            </a:r>
            <a:r>
              <a:rPr lang="en-US" dirty="0"/>
              <a:t> ] for CVD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Data scaled before training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Key attribute: </a:t>
            </a:r>
            <a:r>
              <a:rPr lang="en-US" dirty="0">
                <a:solidFill>
                  <a:schemeClr val="accent5"/>
                </a:solidFill>
              </a:rPr>
              <a:t>probability </a:t>
            </a:r>
            <a:r>
              <a:rPr lang="en-US" dirty="0"/>
              <a:t>= </a:t>
            </a:r>
            <a:r>
              <a:rPr lang="en-US" dirty="0">
                <a:solidFill>
                  <a:schemeClr val="accent6"/>
                </a:solidFill>
              </a:rPr>
              <a:t>True</a:t>
            </a:r>
            <a:endParaRPr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Accuracy (Train/Test):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Angina:	</a:t>
            </a:r>
            <a:r>
              <a:rPr lang="en-US" dirty="0">
                <a:solidFill>
                  <a:schemeClr val="accent3"/>
                </a:solidFill>
              </a:rPr>
              <a:t>83.6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83.8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CVD:	</a:t>
            </a:r>
            <a:r>
              <a:rPr lang="en-US" dirty="0">
                <a:solidFill>
                  <a:schemeClr val="accent3"/>
                </a:solidFill>
              </a:rPr>
              <a:t>75.9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74.8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Stroke:	</a:t>
            </a:r>
            <a:r>
              <a:rPr lang="en-US" dirty="0">
                <a:solidFill>
                  <a:schemeClr val="accent3"/>
                </a:solidFill>
              </a:rPr>
              <a:t>91.0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90.5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SVM Models for Prediction</a:t>
            </a:r>
            <a:endParaRPr dirty="0"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400" y="4181125"/>
            <a:ext cx="4658000" cy="11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RF Models for Prediction</a:t>
            </a:r>
            <a:endParaRPr dirty="0"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Random Forest Classifier -- SKLEARN RF Model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n_estimators</a:t>
            </a:r>
            <a:r>
              <a:rPr lang="en-US" dirty="0"/>
              <a:t> = </a:t>
            </a:r>
            <a:r>
              <a:rPr lang="en-US" dirty="0">
                <a:solidFill>
                  <a:schemeClr val="accent3"/>
                </a:solidFill>
              </a:rPr>
              <a:t>500</a:t>
            </a:r>
            <a:r>
              <a:rPr lang="en-US" dirty="0"/>
              <a:t>, # of decision trees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min_samples_leaf</a:t>
            </a:r>
            <a:r>
              <a:rPr lang="en-US" dirty="0"/>
              <a:t> = </a:t>
            </a:r>
            <a:r>
              <a:rPr lang="en-US" dirty="0">
                <a:solidFill>
                  <a:schemeClr val="accent3"/>
                </a:solidFill>
              </a:rPr>
              <a:t>100</a:t>
            </a:r>
            <a:r>
              <a:rPr lang="en-US" dirty="0"/>
              <a:t>, training samples at node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Dropped Parameters: [NONE]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Data NOT scaled before training</a:t>
            </a:r>
          </a:p>
          <a:p>
            <a:pPr>
              <a:spcBef>
                <a:spcPts val="0"/>
              </a:spcBef>
              <a:buFont typeface="Noto Sans Symbols"/>
              <a:buChar char="-"/>
            </a:pPr>
            <a:r>
              <a:rPr lang="en-US" dirty="0"/>
              <a:t>Paying attention to </a:t>
            </a:r>
            <a:r>
              <a:rPr lang="en-US" dirty="0" err="1"/>
              <a:t>feature_importances</a:t>
            </a:r>
            <a:r>
              <a:rPr lang="en-US" dirty="0"/>
              <a:t>_</a:t>
            </a:r>
            <a:endParaRPr dirty="0">
              <a:solidFill>
                <a:schemeClr val="accent6"/>
              </a:solidFill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Accuracy (Train/Test):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Angina:	</a:t>
            </a:r>
            <a:r>
              <a:rPr lang="en-US" dirty="0">
                <a:solidFill>
                  <a:schemeClr val="accent3"/>
                </a:solidFill>
              </a:rPr>
              <a:t>83.6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83.8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CVD:	</a:t>
            </a:r>
            <a:r>
              <a:rPr lang="en-US" dirty="0">
                <a:solidFill>
                  <a:schemeClr val="accent3"/>
                </a:solidFill>
              </a:rPr>
              <a:t>75.9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74.8</a:t>
            </a:r>
            <a:r>
              <a:rPr lang="en-US" dirty="0"/>
              <a:t>	</a:t>
            </a:r>
            <a:endParaRPr dirty="0"/>
          </a:p>
          <a:p>
            <a:pPr lvl="0">
              <a:spcBef>
                <a:spcPts val="0"/>
              </a:spcBef>
              <a:buChar char="-"/>
            </a:pPr>
            <a:r>
              <a:rPr lang="en-US" dirty="0"/>
              <a:t>Stroke:	</a:t>
            </a:r>
            <a:r>
              <a:rPr lang="en-US" dirty="0">
                <a:solidFill>
                  <a:schemeClr val="accent3"/>
                </a:solidFill>
              </a:rPr>
              <a:t>91.0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90.5</a:t>
            </a:r>
            <a:endParaRPr dirty="0"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r="13606"/>
          <a:stretch/>
        </p:blipFill>
        <p:spPr>
          <a:xfrm>
            <a:off x="3859723" y="4042794"/>
            <a:ext cx="4929076" cy="19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DFD8F3-9D29-49D3-9155-4CE10655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 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20A13-05A5-4E13-B106-2C10209B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833" y="1943597"/>
            <a:ext cx="5411594" cy="1379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632EB-88E2-43CE-A65D-32833F2BD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33" y="3442000"/>
            <a:ext cx="5411594" cy="1379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5AB2E2-4CC1-4E3A-A09B-F98FDFD12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833" y="4940403"/>
            <a:ext cx="5411594" cy="1379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79639B-1701-49EE-9CC6-26E5DE996596}"/>
              </a:ext>
            </a:extLst>
          </p:cNvPr>
          <p:cNvSpPr txBox="1"/>
          <p:nvPr/>
        </p:nvSpPr>
        <p:spPr>
          <a:xfrm>
            <a:off x="602673" y="2480911"/>
            <a:ext cx="8589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Angina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590C2-DBF6-4F62-B30A-3A0782CEDB04}"/>
              </a:ext>
            </a:extLst>
          </p:cNvPr>
          <p:cNvSpPr txBox="1"/>
          <p:nvPr/>
        </p:nvSpPr>
        <p:spPr>
          <a:xfrm>
            <a:off x="602673" y="3974096"/>
            <a:ext cx="8589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54F47-1D09-4E9F-A28E-C3CE8939B39A}"/>
              </a:ext>
            </a:extLst>
          </p:cNvPr>
          <p:cNvSpPr txBox="1"/>
          <p:nvPr/>
        </p:nvSpPr>
        <p:spPr>
          <a:xfrm>
            <a:off x="602673" y="5467281"/>
            <a:ext cx="8589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Stroke</a:t>
            </a:r>
          </a:p>
        </p:txBody>
      </p:sp>
    </p:spTree>
    <p:extLst>
      <p:ext uri="{BB962C8B-B14F-4D97-AF65-F5344CB8AC3E}">
        <p14:creationId xmlns:p14="http://schemas.microsoft.com/office/powerpoint/2010/main" val="2956119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FD5852-C235-40DA-B70D-9A8AC3BD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833" y="4929968"/>
            <a:ext cx="5411594" cy="13794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60FC55-DFF3-437B-B59A-0E52D7A06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33" y="1943598"/>
            <a:ext cx="5411594" cy="13794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DFD8F3-9D29-49D3-9155-4CE10655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Classification Reports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0D72E-F315-4E5F-9043-EFEFD03C9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833" y="3436783"/>
            <a:ext cx="5411594" cy="1379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FD9674-671D-4CAB-B15C-D9CEC64E5995}"/>
              </a:ext>
            </a:extLst>
          </p:cNvPr>
          <p:cNvSpPr txBox="1"/>
          <p:nvPr/>
        </p:nvSpPr>
        <p:spPr>
          <a:xfrm>
            <a:off x="602673" y="2480911"/>
            <a:ext cx="8589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Angina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C150B-A35F-4574-8C7D-D376723F588C}"/>
              </a:ext>
            </a:extLst>
          </p:cNvPr>
          <p:cNvSpPr txBox="1"/>
          <p:nvPr/>
        </p:nvSpPr>
        <p:spPr>
          <a:xfrm>
            <a:off x="602673" y="3974096"/>
            <a:ext cx="8589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00DA6C-7335-4237-9EF4-003201800116}"/>
              </a:ext>
            </a:extLst>
          </p:cNvPr>
          <p:cNvSpPr txBox="1"/>
          <p:nvPr/>
        </p:nvSpPr>
        <p:spPr>
          <a:xfrm>
            <a:off x="602673" y="5467281"/>
            <a:ext cx="8589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Stroke</a:t>
            </a:r>
          </a:p>
        </p:txBody>
      </p:sp>
    </p:spTree>
    <p:extLst>
      <p:ext uri="{BB962C8B-B14F-4D97-AF65-F5344CB8AC3E}">
        <p14:creationId xmlns:p14="http://schemas.microsoft.com/office/powerpoint/2010/main" val="374414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just" rtl="0">
              <a:spcBef>
                <a:spcPts val="0"/>
              </a:spcBef>
              <a:spcAft>
                <a:spcPts val="0"/>
              </a:spcAft>
              <a:buSzPts val="2800"/>
              <a:buChar char="◼"/>
            </a:pPr>
            <a:r>
              <a:rPr lang="en-US" sz="2800" dirty="0"/>
              <a:t>The scope of work was to create a series of robust models with the goal of predicting user likelihood of being diagnosed with different medical conditions.</a:t>
            </a:r>
            <a:endParaRPr dirty="0"/>
          </a:p>
          <a:p>
            <a:pPr marL="27432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◼"/>
            </a:pPr>
            <a:r>
              <a:rPr lang="en-US" sz="2800" dirty="0"/>
              <a:t>These conditions were based on:</a:t>
            </a:r>
            <a:endParaRPr dirty="0"/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Patient Blood Profile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Behavioral Practices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Individual attributes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Medical History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PROJECT OVERVIEW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381000" y="1719075"/>
            <a:ext cx="56451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/>
              <a:t>Categorical Encoding:</a:t>
            </a:r>
            <a:endParaRPr sz="18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Original data holds values for [ ‘EDUC’ ] (1 to 4)</a:t>
            </a:r>
            <a:br>
              <a:rPr lang="en-US" sz="1800" dirty="0"/>
            </a:br>
            <a:r>
              <a:rPr lang="en-US" sz="1800" u="sng" dirty="0">
                <a:solidFill>
                  <a:schemeClr val="accent1"/>
                </a:solidFill>
              </a:rPr>
              <a:t>Dummy-encoded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for n–1=3 encoded categories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Original data holds ordinal values for [ </a:t>
            </a:r>
            <a:r>
              <a:rPr lang="en-US" sz="1800" dirty="0">
                <a:solidFill>
                  <a:schemeClr val="accent3"/>
                </a:solidFill>
              </a:rPr>
              <a:t>‘SEX’</a:t>
            </a:r>
            <a:r>
              <a:rPr lang="en-US" sz="1800" dirty="0"/>
              <a:t> ] (1 or 2)</a:t>
            </a:r>
            <a:br>
              <a:rPr lang="en-US" sz="1800" dirty="0"/>
            </a:br>
            <a:r>
              <a:rPr lang="en-US" sz="1800" u="sng" dirty="0">
                <a:solidFill>
                  <a:schemeClr val="accent1"/>
                </a:solidFill>
              </a:rPr>
              <a:t>Label-encoded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for integers (0 or 1)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/>
              <a:t>Standard-Scaling:</a:t>
            </a:r>
            <a:endParaRPr sz="18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Transform data distribution N~(μ=0,σ=1)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Necessary for ANN/SVM models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Avoid for RF models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/>
              <a:t>Individual scalers created for each feature</a:t>
            </a:r>
            <a:endParaRPr sz="1800" b="1" dirty="0"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575" y="1941325"/>
            <a:ext cx="2649825" cy="9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4">
            <a:alphaModFix/>
          </a:blip>
          <a:srcRect l="16390" t="28618" r="50874" b="30966"/>
          <a:stretch/>
        </p:blipFill>
        <p:spPr>
          <a:xfrm>
            <a:off x="6112575" y="3672650"/>
            <a:ext cx="2649827" cy="2453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600" y="4037226"/>
            <a:ext cx="2345600" cy="18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600" y="2102475"/>
            <a:ext cx="2345600" cy="18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 rotWithShape="1">
          <a:blip r:embed="rId5">
            <a:alphaModFix/>
          </a:blip>
          <a:srcRect b="2629"/>
          <a:stretch/>
        </p:blipFill>
        <p:spPr>
          <a:xfrm>
            <a:off x="409000" y="2102475"/>
            <a:ext cx="5798828" cy="120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000" y="3449187"/>
            <a:ext cx="5798828" cy="239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3 Steps: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1) LASSO variable selection/ regularization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First, use k-fold CV to get the tuning parameter (lambda)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Then, apply LASSO with our lambda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2) </a:t>
            </a:r>
            <a:r>
              <a:rPr lang="en-US" dirty="0"/>
              <a:t>Fit GLM (with logit link function)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3) Further dimension reduction with stepwise selection (with AIC criterion)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you plug in your own values to the GLM, we get the log odds of a “success”. In order to get the probability of “success”, use inverse of logit on the log odds: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4000" y="5397200"/>
            <a:ext cx="5719375" cy="6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399" y="3109625"/>
            <a:ext cx="3515475" cy="5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LASSO</a:t>
            </a:r>
            <a:endParaRPr dirty="0"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09747"/>
            <a:ext cx="4723975" cy="457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775" y="3183600"/>
            <a:ext cx="3713225" cy="18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 GLM fit</a:t>
            </a:r>
            <a:endParaRPr dirty="0"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62" y="1699675"/>
            <a:ext cx="6058474" cy="48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Model</a:t>
            </a:r>
            <a:endParaRPr dirty="0"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1717997"/>
            <a:ext cx="7381875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563" y="5899150"/>
            <a:ext cx="7184274" cy="5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Stepwise Selection</a:t>
            </a:r>
            <a:endParaRPr dirty="0"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363" y="1793150"/>
            <a:ext cx="5593275" cy="45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Diabetes (97.5%):</a:t>
            </a:r>
            <a:endParaRPr sz="18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-14.16203 + 0.0590(</a:t>
            </a:r>
            <a:r>
              <a:rPr lang="en-US" sz="1800" b="1" i="1" dirty="0">
                <a:solidFill>
                  <a:schemeClr val="dk1"/>
                </a:solidFill>
              </a:rPr>
              <a:t>age</a:t>
            </a:r>
            <a:r>
              <a:rPr lang="en-US" sz="1800" dirty="0">
                <a:solidFill>
                  <a:schemeClr val="dk1"/>
                </a:solidFill>
              </a:rPr>
              <a:t>) + 0.0583(</a:t>
            </a:r>
            <a:r>
              <a:rPr lang="en-US" sz="1800" b="1" i="1" dirty="0" err="1">
                <a:solidFill>
                  <a:schemeClr val="dk1"/>
                </a:solidFill>
              </a:rPr>
              <a:t>bmi</a:t>
            </a:r>
            <a:r>
              <a:rPr lang="en-US" sz="1800" dirty="0">
                <a:solidFill>
                  <a:schemeClr val="dk1"/>
                </a:solidFill>
              </a:rPr>
              <a:t>) + 0.0517(</a:t>
            </a:r>
            <a:r>
              <a:rPr lang="en-US" sz="1800" b="1" i="1" dirty="0" err="1">
                <a:solidFill>
                  <a:schemeClr val="dk1"/>
                </a:solidFill>
              </a:rPr>
              <a:t>glu</a:t>
            </a:r>
            <a:r>
              <a:rPr lang="en-US" sz="1800" dirty="0">
                <a:solidFill>
                  <a:schemeClr val="dk1"/>
                </a:solidFill>
              </a:rPr>
              <a:t>) + 0.0094(</a:t>
            </a:r>
            <a:r>
              <a:rPr lang="en-US" sz="1800" b="1" i="1" dirty="0">
                <a:solidFill>
                  <a:schemeClr val="dk1"/>
                </a:solidFill>
              </a:rPr>
              <a:t>bp</a:t>
            </a:r>
            <a:r>
              <a:rPr lang="en-US" sz="1800" dirty="0">
                <a:solidFill>
                  <a:schemeClr val="dk1"/>
                </a:solidFill>
              </a:rPr>
              <a:t>) - 0.3793(</a:t>
            </a:r>
            <a:r>
              <a:rPr lang="en-US" sz="1800" b="1" i="1" dirty="0">
                <a:solidFill>
                  <a:schemeClr val="dk1"/>
                </a:solidFill>
              </a:rPr>
              <a:t>female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Stroke (92.1%):</a:t>
            </a:r>
            <a:endParaRPr sz="18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-7.9184 + 0.0578(</a:t>
            </a:r>
            <a:r>
              <a:rPr lang="en-US" sz="1800" b="1" i="1" dirty="0">
                <a:solidFill>
                  <a:schemeClr val="dk1"/>
                </a:solidFill>
              </a:rPr>
              <a:t>age</a:t>
            </a:r>
            <a:r>
              <a:rPr lang="en-US" sz="1800" dirty="0">
                <a:solidFill>
                  <a:schemeClr val="dk1"/>
                </a:solidFill>
              </a:rPr>
              <a:t>) + 0.0123(</a:t>
            </a:r>
            <a:r>
              <a:rPr lang="en-US" sz="1800" b="1" i="1" dirty="0">
                <a:solidFill>
                  <a:schemeClr val="dk1"/>
                </a:solidFill>
              </a:rPr>
              <a:t>cigs</a:t>
            </a:r>
            <a:r>
              <a:rPr lang="en-US" sz="1800" dirty="0">
                <a:solidFill>
                  <a:schemeClr val="dk1"/>
                </a:solidFill>
              </a:rPr>
              <a:t>) - 0.0026(</a:t>
            </a:r>
            <a:r>
              <a:rPr lang="en-US" sz="1800" b="1" i="1" dirty="0" err="1">
                <a:solidFill>
                  <a:schemeClr val="dk1"/>
                </a:solidFill>
              </a:rPr>
              <a:t>chol</a:t>
            </a:r>
            <a:r>
              <a:rPr lang="en-US" sz="1800" dirty="0">
                <a:solidFill>
                  <a:schemeClr val="dk1"/>
                </a:solidFill>
              </a:rPr>
              <a:t>) + 0.0230(</a:t>
            </a:r>
            <a:r>
              <a:rPr lang="en-US" sz="1800" b="1" i="1" dirty="0" err="1">
                <a:solidFill>
                  <a:schemeClr val="dk1"/>
                </a:solidFill>
              </a:rPr>
              <a:t>bmi</a:t>
            </a:r>
            <a:r>
              <a:rPr lang="en-US" sz="1800" dirty="0">
                <a:solidFill>
                  <a:schemeClr val="dk1"/>
                </a:solidFill>
              </a:rPr>
              <a:t>) -0.0056(</a:t>
            </a:r>
            <a:r>
              <a:rPr lang="en-US" sz="1800" b="1" i="1" dirty="0" err="1">
                <a:solidFill>
                  <a:schemeClr val="dk1"/>
                </a:solidFill>
              </a:rPr>
              <a:t>hr</a:t>
            </a:r>
            <a:r>
              <a:rPr lang="en-US" sz="1800" dirty="0">
                <a:solidFill>
                  <a:schemeClr val="dk1"/>
                </a:solidFill>
              </a:rPr>
              <a:t>) +    0.0201(</a:t>
            </a:r>
            <a:r>
              <a:rPr lang="en-US" sz="1800" b="1" i="1" dirty="0">
                <a:solidFill>
                  <a:schemeClr val="dk1"/>
                </a:solidFill>
              </a:rPr>
              <a:t>bp</a:t>
            </a:r>
            <a:r>
              <a:rPr lang="en-US" sz="1800" dirty="0">
                <a:solidFill>
                  <a:schemeClr val="dk1"/>
                </a:solidFill>
              </a:rPr>
              <a:t>) - 0.14949(</a:t>
            </a:r>
            <a:r>
              <a:rPr lang="en-US" sz="1800" b="1" i="1" dirty="0">
                <a:solidFill>
                  <a:schemeClr val="dk1"/>
                </a:solidFill>
              </a:rPr>
              <a:t>female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Angina (83.5%):</a:t>
            </a:r>
            <a:endParaRPr sz="18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-5.6791 + 0.0252(</a:t>
            </a:r>
            <a:r>
              <a:rPr lang="en-US" sz="1800" b="1" i="1" dirty="0">
                <a:solidFill>
                  <a:schemeClr val="dk1"/>
                </a:solidFill>
              </a:rPr>
              <a:t>age</a:t>
            </a:r>
            <a:r>
              <a:rPr lang="en-US" sz="1800" dirty="0">
                <a:solidFill>
                  <a:schemeClr val="dk1"/>
                </a:solidFill>
              </a:rPr>
              <a:t>) + 0.0056(</a:t>
            </a:r>
            <a:r>
              <a:rPr lang="en-US" sz="1800" b="1" i="1" dirty="0" err="1">
                <a:solidFill>
                  <a:schemeClr val="dk1"/>
                </a:solidFill>
              </a:rPr>
              <a:t>chol</a:t>
            </a:r>
            <a:r>
              <a:rPr lang="en-US" sz="1800" dirty="0">
                <a:solidFill>
                  <a:schemeClr val="dk1"/>
                </a:solidFill>
              </a:rPr>
              <a:t>) + 0.0319(</a:t>
            </a:r>
            <a:r>
              <a:rPr lang="en-US" sz="1800" b="1" i="1" dirty="0" err="1">
                <a:solidFill>
                  <a:schemeClr val="dk1"/>
                </a:solidFill>
              </a:rPr>
              <a:t>bmi</a:t>
            </a:r>
            <a:r>
              <a:rPr lang="en-US" sz="1800" dirty="0">
                <a:solidFill>
                  <a:schemeClr val="dk1"/>
                </a:solidFill>
              </a:rPr>
              <a:t>) - 0.0061(</a:t>
            </a:r>
            <a:r>
              <a:rPr lang="en-US" sz="1800" b="1" i="1" dirty="0" err="1">
                <a:solidFill>
                  <a:schemeClr val="dk1"/>
                </a:solidFill>
              </a:rPr>
              <a:t>hr</a:t>
            </a:r>
            <a:r>
              <a:rPr lang="en-US" sz="1800" dirty="0">
                <a:solidFill>
                  <a:schemeClr val="dk1"/>
                </a:solidFill>
              </a:rPr>
              <a:t>) +  0.0085(</a:t>
            </a:r>
            <a:r>
              <a:rPr lang="en-US" sz="1800" b="1" i="1" dirty="0">
                <a:solidFill>
                  <a:schemeClr val="dk1"/>
                </a:solidFill>
              </a:rPr>
              <a:t>bp</a:t>
            </a:r>
            <a:r>
              <a:rPr lang="en-US" sz="1800" dirty="0">
                <a:solidFill>
                  <a:schemeClr val="dk1"/>
                </a:solidFill>
              </a:rPr>
              <a:t>) - 0.5480(</a:t>
            </a:r>
            <a:r>
              <a:rPr lang="en-US" sz="1800" b="1" i="1" dirty="0">
                <a:solidFill>
                  <a:schemeClr val="dk1"/>
                </a:solidFill>
              </a:rPr>
              <a:t>female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CVD (76.5%):</a:t>
            </a:r>
            <a:endParaRPr sz="18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-7.1657 + 0.0440(</a:t>
            </a:r>
            <a:r>
              <a:rPr lang="en-US" sz="1800" b="1" i="1" dirty="0">
                <a:solidFill>
                  <a:schemeClr val="dk1"/>
                </a:solidFill>
              </a:rPr>
              <a:t>age</a:t>
            </a:r>
            <a:r>
              <a:rPr lang="en-US" sz="1800" dirty="0">
                <a:solidFill>
                  <a:schemeClr val="dk1"/>
                </a:solidFill>
              </a:rPr>
              <a:t>) + 0.0095(</a:t>
            </a:r>
            <a:r>
              <a:rPr lang="en-US" sz="1800" b="1" i="1" dirty="0">
                <a:solidFill>
                  <a:schemeClr val="dk1"/>
                </a:solidFill>
              </a:rPr>
              <a:t>cigs</a:t>
            </a:r>
            <a:r>
              <a:rPr lang="en-US" sz="1800" dirty="0">
                <a:solidFill>
                  <a:schemeClr val="dk1"/>
                </a:solidFill>
              </a:rPr>
              <a:t>) + 0.0032(</a:t>
            </a:r>
            <a:r>
              <a:rPr lang="en-US" sz="1800" b="1" i="1" dirty="0" err="1">
                <a:solidFill>
                  <a:schemeClr val="dk1"/>
                </a:solidFill>
              </a:rPr>
              <a:t>chol</a:t>
            </a:r>
            <a:r>
              <a:rPr lang="en-US" sz="1800" dirty="0">
                <a:solidFill>
                  <a:schemeClr val="dk1"/>
                </a:solidFill>
              </a:rPr>
              <a:t>) + 0.0312(</a:t>
            </a:r>
            <a:r>
              <a:rPr lang="en-US" sz="1800" b="1" i="1" dirty="0" err="1">
                <a:solidFill>
                  <a:schemeClr val="dk1"/>
                </a:solidFill>
              </a:rPr>
              <a:t>bmi</a:t>
            </a:r>
            <a:r>
              <a:rPr lang="en-US" sz="1800" dirty="0">
                <a:solidFill>
                  <a:schemeClr val="dk1"/>
                </a:solidFill>
              </a:rPr>
              <a:t>) + 0.0045(</a:t>
            </a:r>
            <a:r>
              <a:rPr lang="en-US" sz="1800" b="1" i="1" dirty="0" err="1">
                <a:solidFill>
                  <a:schemeClr val="dk1"/>
                </a:solidFill>
              </a:rPr>
              <a:t>glu</a:t>
            </a:r>
            <a:r>
              <a:rPr lang="en-US" sz="1800" dirty="0">
                <a:solidFill>
                  <a:schemeClr val="dk1"/>
                </a:solidFill>
              </a:rPr>
              <a:t>) - 0.0051(</a:t>
            </a:r>
            <a:r>
              <a:rPr lang="en-US" sz="1800" b="1" i="1" dirty="0" err="1">
                <a:solidFill>
                  <a:schemeClr val="dk1"/>
                </a:solidFill>
              </a:rPr>
              <a:t>hr</a:t>
            </a:r>
            <a:r>
              <a:rPr lang="en-US" sz="1800" dirty="0">
                <a:solidFill>
                  <a:schemeClr val="dk1"/>
                </a:solidFill>
              </a:rPr>
              <a:t>) + 0.0176(</a:t>
            </a:r>
            <a:r>
              <a:rPr lang="en-US" sz="1800" b="1" i="1" dirty="0">
                <a:solidFill>
                  <a:schemeClr val="dk1"/>
                </a:solidFill>
              </a:rPr>
              <a:t>bp</a:t>
            </a:r>
            <a:r>
              <a:rPr lang="en-US" sz="1800" dirty="0">
                <a:solidFill>
                  <a:schemeClr val="dk1"/>
                </a:solidFill>
              </a:rPr>
              <a:t>) - 0.9816(</a:t>
            </a:r>
            <a:r>
              <a:rPr lang="en-US" sz="1800" b="1" i="1" dirty="0">
                <a:solidFill>
                  <a:schemeClr val="dk1"/>
                </a:solidFill>
              </a:rPr>
              <a:t>female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3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 Code</a:t>
            </a:r>
            <a:endParaRPr dirty="0"/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669750"/>
            <a:ext cx="8381400" cy="49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-The application is a user driven app that allows the patient to input a set of health data in an effort to predict the likelihood of a number of health related risks.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7C486B-3EDD-4F70-8EC2-9A85A77D9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4" t="24844" r="30379" b="26109"/>
          <a:stretch/>
        </p:blipFill>
        <p:spPr>
          <a:xfrm>
            <a:off x="1464162" y="3262745"/>
            <a:ext cx="6241473" cy="24176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354450" y="1554900"/>
            <a:ext cx="8407800" cy="48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03200" algn="l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◼"/>
            </a:pPr>
            <a:r>
              <a:rPr lang="en-US" sz="2400" b="1" dirty="0"/>
              <a:t>The dataset was requested from and provided by the National Heart, Lung, and Blood Institute (</a:t>
            </a:r>
            <a:r>
              <a:rPr lang="en-US" sz="2400" b="1" u="sng" dirty="0">
                <a:solidFill>
                  <a:schemeClr val="hlink"/>
                </a:solidFill>
                <a:hlinkClick r:id="rId3"/>
              </a:rPr>
              <a:t>https://biolincc.nhlbi.nih.gov/teaching/</a:t>
            </a:r>
            <a:r>
              <a:rPr lang="en-US" sz="2400" b="1" dirty="0"/>
              <a:t>) for the landmark Framingham Heart Study</a:t>
            </a:r>
            <a:endParaRPr sz="2400" b="1" dirty="0"/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architecture of the dataset is as follows: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2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1948 origin with 5,209 subjects all living in Framingham, MA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2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Focused on a subset of 4,434 subjects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2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collected approximately six years apart, from 1956 to 1968; each participant was followed for a total of 24 years for Angina Pectoris, Cardiovascular Disease (CVD) or Stroke (and death)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2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Total of 11,627 unique observations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/>
          </a:p>
          <a:p>
            <a:pPr marL="274320" lvl="0" indent="-304800" algn="l" rtl="0">
              <a:spcBef>
                <a:spcPts val="400"/>
              </a:spcBef>
              <a:spcAft>
                <a:spcPts val="0"/>
              </a:spcAft>
              <a:buSzPts val="3000"/>
              <a:buChar char="◼"/>
            </a:pPr>
            <a:r>
              <a:rPr lang="en-US" sz="3000" b="1" u="sng" dirty="0">
                <a:solidFill>
                  <a:schemeClr val="hlink"/>
                </a:solidFill>
                <a:hlinkClick r:id="rId4"/>
              </a:rPr>
              <a:t>Data Visualization</a:t>
            </a:r>
            <a:endParaRPr sz="3000" b="1" dirty="0"/>
          </a:p>
          <a:p>
            <a:pPr marL="54864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DATA ORIGIN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457200" y="1719075"/>
            <a:ext cx="4301400" cy="44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◼"/>
            </a:pPr>
            <a:r>
              <a:rPr lang="en-US" sz="2590" dirty="0"/>
              <a:t>The </a:t>
            </a:r>
            <a:r>
              <a:rPr lang="en-US" sz="2590" b="1" u="sng" dirty="0"/>
              <a:t>Conditions</a:t>
            </a:r>
            <a:r>
              <a:rPr lang="en-US" sz="2590" dirty="0"/>
              <a:t> were:</a:t>
            </a:r>
            <a:endParaRPr dirty="0"/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Angina Pectoris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Cerebral hemorrhage (Stroke)</a:t>
            </a:r>
            <a:endParaRPr sz="222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Cardiovascular disease (CVD)</a:t>
            </a:r>
            <a:endParaRPr sz="222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2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◼"/>
            </a:pPr>
            <a:r>
              <a:rPr lang="en-US" sz="2590" dirty="0"/>
              <a:t>The </a:t>
            </a:r>
            <a:r>
              <a:rPr lang="en-US" sz="2590" b="1" u="sng" dirty="0"/>
              <a:t>Predictors</a:t>
            </a:r>
            <a:r>
              <a:rPr lang="en-US" sz="2590" dirty="0"/>
              <a:t> were:</a:t>
            </a:r>
            <a:endParaRPr dirty="0"/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Glucose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Smoking per day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Total cholesterol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BP Medication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BMI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Heart Rate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Systolic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4190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CONDITIONS AND PREDICTORS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◼"/>
            </a:pPr>
            <a:r>
              <a:rPr lang="en-US" sz="2800" dirty="0"/>
              <a:t>Some of the data limitations were:</a:t>
            </a:r>
            <a:endParaRPr dirty="0"/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Incomplete HDL/LDL Cholesterol Data prior to the third observation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General nulls in the data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Inconsistency of the subject’s attendance throughout the study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209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Small data set—9,300+ after cleaning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DATA LIMITATIONS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36700" y="2227263"/>
            <a:ext cx="60960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ONTO THE MODELS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457200" y="1719075"/>
            <a:ext cx="4038600" cy="45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000" dirty="0"/>
          </a:p>
          <a:p>
            <a:pPr marL="274320" lvl="0" indent="-1911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000"/>
              <a:buChar char="◼"/>
            </a:pPr>
            <a:r>
              <a:rPr lang="en-US" sz="2000" dirty="0"/>
              <a:t>Neural Networks</a:t>
            </a:r>
            <a:endParaRPr sz="2000" dirty="0"/>
          </a:p>
          <a:p>
            <a:pPr marL="548640" lvl="1" indent="-16890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Several different versions of NN model parameters 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None/>
            </a:pPr>
            <a:endParaRPr sz="2000" dirty="0"/>
          </a:p>
          <a:p>
            <a:pPr marL="274320" lvl="0" indent="-1778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Char char="◼"/>
            </a:pPr>
            <a:r>
              <a:rPr lang="en-US" sz="2000" dirty="0"/>
              <a:t>Additional Models</a:t>
            </a:r>
            <a:endParaRPr sz="2000" dirty="0"/>
          </a:p>
          <a:p>
            <a:pPr marL="548640" lvl="1" indent="-1574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Machine, Random Forest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641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/>
          </a:p>
          <a:p>
            <a:pPr marL="274320" lvl="0" indent="-1778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000"/>
              <a:buChar char="◼"/>
            </a:pPr>
            <a:r>
              <a:rPr lang="en-US" sz="2000" dirty="0"/>
              <a:t>Logistic Regression</a:t>
            </a:r>
            <a:endParaRPr sz="2000" dirty="0"/>
          </a:p>
          <a:p>
            <a:pPr marL="548640" lvl="1" indent="-15748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Regression trained/tested in R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4572000" y="1752600"/>
            <a:ext cx="4038600" cy="45259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lang="en-US" sz="2400" b="1" u="sng" dirty="0"/>
              <a:t>Disclaimer</a:t>
            </a:r>
            <a:endParaRPr sz="2400" dirty="0"/>
          </a:p>
          <a:p>
            <a:pPr marL="0" lvl="0" indent="0" algn="ctr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400" i="1" dirty="0"/>
              <a:t>Our group does not verify the scientific validity or relevance of the presented information beyond a limited quality control review for apparent errors, deficiencies or inconsistencies within the data. </a:t>
            </a:r>
            <a:endParaRPr sz="2400" dirty="0"/>
          </a:p>
          <a:p>
            <a:pPr marL="0" lvl="0" indent="0" algn="ctr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400" b="1" i="1" dirty="0"/>
              <a:t> In other words….</a:t>
            </a:r>
            <a:endParaRPr sz="24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MODELS USED &amp; DISCLAIMER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0160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i="1"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i="1"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i="1" dirty="0"/>
              <a:t>This is purely academic…..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i="1" dirty="0"/>
              <a:t>everyone take a deep breathe, none of this is meant to frighten or shame you</a:t>
            </a:r>
            <a:endParaRPr dirty="0"/>
          </a:p>
          <a:p>
            <a:pPr marL="274320" lvl="0" indent="-1016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</a:pPr>
            <a:r>
              <a:rPr lang="en-US" sz="3600" dirty="0"/>
              <a:t>DISCLAIMER CONT’D</a:t>
            </a:r>
            <a:endParaRPr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Artificial Neural Network using </a:t>
            </a:r>
            <a:r>
              <a:rPr lang="en-US" dirty="0" err="1"/>
              <a:t>Keras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Tried multiple iterations: different dimensions, layers, epochs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Final model: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 dimensions: 'SEX', 'AGE', 'CIGPDAY', 'HEARTRTE', 'SYSBP', 'TOTCHOL',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'BMI', 'GLUCOSE'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Network: 2 hidden layers ('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'); output layer ('sigmoid')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Optimizer: 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'; loss: 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binary_crossentropy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CVD Model Accuracy (Train/Test):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solidFill>
                  <a:schemeClr val="accent3"/>
                </a:solidFill>
              </a:rPr>
              <a:t>74.6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74.9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Cardiovascular Disease (CVD)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id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1245</Words>
  <Application>Microsoft Office PowerPoint</Application>
  <PresentationFormat>On-screen Show (4:3)</PresentationFormat>
  <Paragraphs>245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Source Sans Pro</vt:lpstr>
      <vt:lpstr>Arial</vt:lpstr>
      <vt:lpstr>Calibri</vt:lpstr>
      <vt:lpstr>Noto Sans Symbols</vt:lpstr>
      <vt:lpstr>Grid</vt:lpstr>
      <vt:lpstr>MACHINE LEARNING  PROJECT</vt:lpstr>
      <vt:lpstr>PROJECT OVERVIEW</vt:lpstr>
      <vt:lpstr>DATA ORIGIN</vt:lpstr>
      <vt:lpstr>CONDITIONS AND PREDICTORS</vt:lpstr>
      <vt:lpstr>DATA LIMITATIONS</vt:lpstr>
      <vt:lpstr>ONTO THE MODELS</vt:lpstr>
      <vt:lpstr>MODELS USED &amp; DISCLAIMER</vt:lpstr>
      <vt:lpstr>DISCLAIMER CONT’D</vt:lpstr>
      <vt:lpstr>ANN for Cardiovascular Disease (CVD)</vt:lpstr>
      <vt:lpstr>ANN for Cardiovascular Disease (CVD)</vt:lpstr>
      <vt:lpstr>ANN for Cardiovascular Disease (CVD)</vt:lpstr>
      <vt:lpstr>ANN for Angina Pectoris (Angina)</vt:lpstr>
      <vt:lpstr>Hyperparameters Tuning (Angina)</vt:lpstr>
      <vt:lpstr>Model Accuracy vs Predictability  ANN vs Regression  (Angina)</vt:lpstr>
      <vt:lpstr>ANN for Stroke Prediction</vt:lpstr>
      <vt:lpstr>SVM Models for Prediction</vt:lpstr>
      <vt:lpstr>RF Models for Prediction</vt:lpstr>
      <vt:lpstr>SVM Classification Reports</vt:lpstr>
      <vt:lpstr>RF Classification Reports</vt:lpstr>
      <vt:lpstr>Data Preprocessing</vt:lpstr>
      <vt:lpstr>Data Preprocessing</vt:lpstr>
      <vt:lpstr>LOGISTIC REGRESSION</vt:lpstr>
      <vt:lpstr>LASSO</vt:lpstr>
      <vt:lpstr>Initial GLM fit</vt:lpstr>
      <vt:lpstr>Final Model</vt:lpstr>
      <vt:lpstr>Stepwise Selection</vt:lpstr>
      <vt:lpstr>Models</vt:lpstr>
      <vt:lpstr>R Code</vt:lpstr>
      <vt:lpstr>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PROJECT</dc:title>
  <cp:lastModifiedBy>Narasimhadevara Sasidhar</cp:lastModifiedBy>
  <cp:revision>8</cp:revision>
  <cp:lastPrinted>2019-02-07T17:07:04Z</cp:lastPrinted>
  <dcterms:modified xsi:type="dcterms:W3CDTF">2019-02-07T19:02:29Z</dcterms:modified>
</cp:coreProperties>
</file>