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1319653229,&quot;Placement&quot;:&quot;Footer&quot;,&quot;Top&quot;:519.343,&quot;Left&quot;:844.5204,&quot;SlideWidth&quot;:960,&quot;SlideHeight&quot;:540}"/>
          <p:cNvSpPr txBox="1"/>
          <p:nvPr userDrawn="1"/>
        </p:nvSpPr>
        <p:spPr>
          <a:xfrm>
            <a:off x="10725409" y="65956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78D7"/>
                </a:solidFill>
                <a:latin typeface="Calibri" panose="020F0502020204030204" pitchFamily="34" charset="0"/>
              </a:rPr>
              <a:t>Classification : Internal</a:t>
            </a:r>
            <a:endParaRPr lang="en-US" sz="100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12" y="2797786"/>
            <a:ext cx="184785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23" y="2403048"/>
            <a:ext cx="2038350" cy="22383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40248"/>
            <a:ext cx="10058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AutoShape 2" descr="Home | Data Version Control · DVC"/>
          <p:cNvSpPr>
            <a:spLocks noChangeAspect="1" noChangeArrowheads="1"/>
          </p:cNvSpPr>
          <p:nvPr/>
        </p:nvSpPr>
        <p:spPr bwMode="auto">
          <a:xfrm>
            <a:off x="2212975" y="19009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311" y="379586"/>
            <a:ext cx="2314575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912" y="387677"/>
            <a:ext cx="1847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1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lowchart: Stored Data 4"/>
          <p:cNvSpPr/>
          <p:nvPr/>
        </p:nvSpPr>
        <p:spPr>
          <a:xfrm rot="10800000">
            <a:off x="3186361" y="2418348"/>
            <a:ext cx="1449806" cy="1094874"/>
          </a:xfrm>
          <a:prstGeom prst="flowChartOnline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tored Data 5"/>
          <p:cNvSpPr/>
          <p:nvPr/>
        </p:nvSpPr>
        <p:spPr>
          <a:xfrm rot="10800000">
            <a:off x="5891462" y="2400300"/>
            <a:ext cx="1449806" cy="1094874"/>
          </a:xfrm>
          <a:prstGeom prst="flowChartOnline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Stored Data 7"/>
          <p:cNvSpPr/>
          <p:nvPr/>
        </p:nvSpPr>
        <p:spPr>
          <a:xfrm rot="10800000">
            <a:off x="5891462" y="3952374"/>
            <a:ext cx="1449806" cy="1094874"/>
          </a:xfrm>
          <a:prstGeom prst="flowChartOnline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tored Data 8"/>
          <p:cNvSpPr/>
          <p:nvPr/>
        </p:nvSpPr>
        <p:spPr>
          <a:xfrm rot="10800000">
            <a:off x="3232482" y="3952375"/>
            <a:ext cx="1449806" cy="1094874"/>
          </a:xfrm>
          <a:prstGeom prst="flowChartOnline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>
            <a:off x="7417469" y="2857499"/>
            <a:ext cx="884321" cy="1720516"/>
          </a:xfrm>
          <a:prstGeom prst="curved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760493" y="2755231"/>
            <a:ext cx="1130968" cy="38501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4758489" y="4331368"/>
            <a:ext cx="1132972" cy="391027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23454" y="2578404"/>
            <a:ext cx="1335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latin typeface="BNPP Expanded Sans" panose="02000000000000000000" pitchFamily="2" charset="0"/>
              </a:rPr>
              <a:t>1. </a:t>
            </a:r>
            <a:r>
              <a:rPr lang="de-DE" sz="1400" dirty="0" err="1" smtClean="0">
                <a:latin typeface="BNPP Expanded Sans" panose="02000000000000000000" pitchFamily="2" charset="0"/>
              </a:rPr>
              <a:t>Extract</a:t>
            </a:r>
            <a:endParaRPr lang="de-DE" sz="1400" dirty="0" smtClean="0">
              <a:latin typeface="BNPP Expanded Sans" panose="02000000000000000000" pitchFamily="2" charset="0"/>
            </a:endParaRPr>
          </a:p>
          <a:p>
            <a:pPr algn="ctr"/>
            <a:r>
              <a:rPr lang="de-DE" sz="1400" dirty="0" smtClean="0">
                <a:latin typeface="BNPP Expanded Sans" panose="02000000000000000000" pitchFamily="2" charset="0"/>
              </a:rPr>
              <a:t>   Twitter         Data </a:t>
            </a:r>
            <a:endParaRPr lang="en-US" sz="1400" dirty="0">
              <a:latin typeface="BNPP Expanded Sans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999" y="2581064"/>
            <a:ext cx="1335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BNPP Expanded Sans" panose="02000000000000000000" pitchFamily="2" charset="0"/>
              </a:rPr>
              <a:t>2. </a:t>
            </a:r>
            <a:r>
              <a:rPr lang="de-DE" sz="1100" dirty="0" err="1" smtClean="0">
                <a:latin typeface="BNPP Expanded Sans" panose="02000000000000000000" pitchFamily="2" charset="0"/>
              </a:rPr>
              <a:t>Cleaning</a:t>
            </a:r>
            <a:r>
              <a:rPr lang="de-DE" sz="1100" dirty="0" smtClean="0">
                <a:latin typeface="BNPP Expanded Sans" panose="02000000000000000000" pitchFamily="2" charset="0"/>
              </a:rPr>
              <a:t>,</a:t>
            </a:r>
          </a:p>
          <a:p>
            <a:r>
              <a:rPr lang="de-DE" sz="1100" dirty="0" err="1" smtClean="0">
                <a:latin typeface="BNPP Expanded Sans" panose="02000000000000000000" pitchFamily="2" charset="0"/>
              </a:rPr>
              <a:t>Preprocessing</a:t>
            </a:r>
            <a:r>
              <a:rPr lang="de-DE" sz="1100" dirty="0" smtClean="0">
                <a:latin typeface="BNPP Expanded Sans" panose="02000000000000000000" pitchFamily="2" charset="0"/>
              </a:rPr>
              <a:t> &amp; </a:t>
            </a:r>
            <a:r>
              <a:rPr lang="de-DE" sz="1100" dirty="0" err="1" smtClean="0">
                <a:latin typeface="BNPP Expanded Sans" panose="02000000000000000000" pitchFamily="2" charset="0"/>
              </a:rPr>
              <a:t>Labelling</a:t>
            </a:r>
            <a:r>
              <a:rPr lang="de-DE" sz="1100" dirty="0" smtClean="0">
                <a:latin typeface="BNPP Expanded Sans" panose="02000000000000000000" pitchFamily="2" charset="0"/>
              </a:rPr>
              <a:t> Data</a:t>
            </a:r>
            <a:endParaRPr lang="en-US" sz="1100" dirty="0">
              <a:latin typeface="BNPP Expanded Sans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9927" y="4145704"/>
            <a:ext cx="138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BNPP Expanded Sans" panose="02000000000000000000" pitchFamily="2" charset="0"/>
              </a:rPr>
              <a:t>3. Split Train, Test Data &amp; Train Model</a:t>
            </a:r>
            <a:endParaRPr lang="en-US" sz="1200" dirty="0">
              <a:latin typeface="BNPP Expanded Sans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9027" y="4226565"/>
            <a:ext cx="133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BNPP Expanded Sans" panose="02000000000000000000" pitchFamily="2" charset="0"/>
              </a:rPr>
              <a:t>4. </a:t>
            </a:r>
            <a:r>
              <a:rPr lang="de-DE" sz="1400" dirty="0" err="1" smtClean="0">
                <a:latin typeface="BNPP Expanded Sans" panose="02000000000000000000" pitchFamily="2" charset="0"/>
              </a:rPr>
              <a:t>Evaluate</a:t>
            </a:r>
            <a:r>
              <a:rPr lang="de-DE" sz="1400" dirty="0" smtClean="0">
                <a:latin typeface="BNPP Expanded Sans" panose="02000000000000000000" pitchFamily="2" charset="0"/>
              </a:rPr>
              <a:t> Model</a:t>
            </a:r>
            <a:endParaRPr lang="en-US" sz="1400" dirty="0">
              <a:latin typeface="BNPP Expanded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9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876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BCB9B0001C3D48BB4D8A0DBC6B65A2" ma:contentTypeVersion="2" ma:contentTypeDescription="Crée un document." ma:contentTypeScope="" ma:versionID="ea862a9b9dfbaca035251643d60062c5">
  <xsd:schema xmlns:xsd="http://www.w3.org/2001/XMLSchema" xmlns:xs="http://www.w3.org/2001/XMLSchema" xmlns:p="http://schemas.microsoft.com/office/2006/metadata/properties" xmlns:ns3="6959a092-319a-45cf-be9d-6641faba7613" targetNamespace="http://schemas.microsoft.com/office/2006/metadata/properties" ma:root="true" ma:fieldsID="11e13974eb22ab6fed0c78956626d1b9" ns3:_="">
    <xsd:import namespace="6959a092-319a-45cf-be9d-6641faba76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9a092-319a-45cf-be9d-6641faba7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65F99F-9E4D-462E-A2FB-A309B7663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59a092-319a-45cf-be9d-6641faba7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4D0FDE-28E0-4F7B-A710-FA7EE1BA23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C593F-F85F-4E05-9293-6A13D12DB57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959a092-319a-45cf-be9d-6641faba7613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BNPP Expanded Sans</vt:lpstr>
      <vt:lpstr>Calibri</vt:lpstr>
      <vt:lpstr>Calibri Light</vt:lpstr>
      <vt:lpstr>Retrospect</vt:lpstr>
      <vt:lpstr>PowerPoint Presentation</vt:lpstr>
      <vt:lpstr>PowerPoint Presentation</vt:lpstr>
      <vt:lpstr>Project Structure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Nissy SASIDHARAN</dc:creator>
  <cp:lastModifiedBy>Nissy SASIDHARAN</cp:lastModifiedBy>
  <cp:revision>5</cp:revision>
  <dcterms:created xsi:type="dcterms:W3CDTF">2023-03-15T09:37:25Z</dcterms:created>
  <dcterms:modified xsi:type="dcterms:W3CDTF">2023-03-15T10:28:28Z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fbc0b8-e97b-47d1-beac-cb0955d66f3b_Enabled">
    <vt:lpwstr>true</vt:lpwstr>
  </property>
  <property fmtid="{D5CDD505-2E9C-101B-9397-08002B2CF9AE}" pid="3" name="MSIP_Label_8ffbc0b8-e97b-47d1-beac-cb0955d66f3b_SetDate">
    <vt:lpwstr>2023-03-15T10:23:06Z</vt:lpwstr>
  </property>
  <property fmtid="{D5CDD505-2E9C-101B-9397-08002B2CF9AE}" pid="4" name="MSIP_Label_8ffbc0b8-e97b-47d1-beac-cb0955d66f3b_Method">
    <vt:lpwstr>Standard</vt:lpwstr>
  </property>
  <property fmtid="{D5CDD505-2E9C-101B-9397-08002B2CF9AE}" pid="5" name="MSIP_Label_8ffbc0b8-e97b-47d1-beac-cb0955d66f3b_Name">
    <vt:lpwstr>8ffbc0b8-e97b-47d1-beac-cb0955d66f3b</vt:lpwstr>
  </property>
  <property fmtid="{D5CDD505-2E9C-101B-9397-08002B2CF9AE}" pid="6" name="MSIP_Label_8ffbc0b8-e97b-47d1-beac-cb0955d66f3b_SiteId">
    <vt:lpwstr>614f9c25-bffa-42c7-86d8-964101f55fa2</vt:lpwstr>
  </property>
  <property fmtid="{D5CDD505-2E9C-101B-9397-08002B2CF9AE}" pid="7" name="MSIP_Label_8ffbc0b8-e97b-47d1-beac-cb0955d66f3b_ActionId">
    <vt:lpwstr>ad32b049-c3d0-46f8-824e-4366248adc31</vt:lpwstr>
  </property>
  <property fmtid="{D5CDD505-2E9C-101B-9397-08002B2CF9AE}" pid="8" name="MSIP_Label_8ffbc0b8-e97b-47d1-beac-cb0955d66f3b_ContentBits">
    <vt:lpwstr>2</vt:lpwstr>
  </property>
  <property fmtid="{D5CDD505-2E9C-101B-9397-08002B2CF9AE}" pid="9" name="ContentTypeId">
    <vt:lpwstr>0x01010018BCB9B0001C3D48BB4D8A0DBC6B65A2</vt:lpwstr>
  </property>
</Properties>
</file>