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17" r:id="rId2"/>
    <p:sldId id="346" r:id="rId3"/>
    <p:sldId id="337" r:id="rId4"/>
    <p:sldId id="318" r:id="rId5"/>
    <p:sldId id="338" r:id="rId6"/>
    <p:sldId id="343" r:id="rId7"/>
    <p:sldId id="344" r:id="rId8"/>
    <p:sldId id="345" r:id="rId9"/>
    <p:sldId id="342" r:id="rId10"/>
    <p:sldId id="340" r:id="rId11"/>
    <p:sldId id="336" r:id="rId12"/>
    <p:sldId id="313" r:id="rId13"/>
    <p:sldId id="341" r:id="rId14"/>
    <p:sldId id="339" r:id="rId15"/>
    <p:sldId id="335" r:id="rId16"/>
    <p:sldId id="3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9AB"/>
    <a:srgbClr val="1A237E"/>
    <a:srgbClr val="FFB00C"/>
    <a:srgbClr val="616AE9"/>
    <a:srgbClr val="9C4CDA"/>
    <a:srgbClr val="F819C1"/>
    <a:srgbClr val="5E6CE9"/>
    <a:srgbClr val="FF16BF"/>
    <a:srgbClr val="FF5477"/>
    <a:srgbClr val="FFB2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004A2-91EA-4943-80AD-0334A9D15D57}" v="1" dt="2024-12-09T17:15:48.230"/>
    <p1510:client id="{913B7732-2881-4345-90DD-E717DBAF5F8A}" v="165" dt="2024-12-10T09:55:57.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9" autoAdjust="0"/>
    <p:restoredTop sz="95033" autoAdjust="0"/>
  </p:normalViewPr>
  <p:slideViewPr>
    <p:cSldViewPr snapToGrid="0" showGuides="1">
      <p:cViewPr>
        <p:scale>
          <a:sx n="66" d="100"/>
          <a:sy n="66" d="100"/>
        </p:scale>
        <p:origin x="48"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55602-09D1-4228-9A02-39749621C47F}"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81A73-3111-4B84-A4BC-2BAB3C3A7DFB}" type="slidenum">
              <a:rPr lang="en-US" smtClean="0"/>
              <a:t>‹#›</a:t>
            </a:fld>
            <a:endParaRPr lang="en-US"/>
          </a:p>
        </p:txBody>
      </p:sp>
    </p:spTree>
    <p:extLst>
      <p:ext uri="{BB962C8B-B14F-4D97-AF65-F5344CB8AC3E}">
        <p14:creationId xmlns:p14="http://schemas.microsoft.com/office/powerpoint/2010/main" val="2292222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946425-A856-47A5-89DD-E0F13E36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68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110" b="24947"/>
          <a:stretch/>
        </p:blipFill>
        <p:spPr bwMode="auto">
          <a:xfrm>
            <a:off x="0" y="1333500"/>
            <a:ext cx="12188952" cy="55245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1333500"/>
            <a:ext cx="12188952" cy="5524500"/>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1" name="Rectangle 10"/>
          <p:cNvSpPr/>
          <p:nvPr/>
        </p:nvSpPr>
        <p:spPr>
          <a:xfrm>
            <a:off x="495300" y="3154680"/>
            <a:ext cx="11210926" cy="2424871"/>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2" name="Rectangle 11"/>
          <p:cNvSpPr/>
          <p:nvPr/>
        </p:nvSpPr>
        <p:spPr>
          <a:xfrm rot="10800000" flipH="1">
            <a:off x="495300" y="5579551"/>
            <a:ext cx="11210544"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3" name="Subtitle 2"/>
          <p:cNvSpPr>
            <a:spLocks noGrp="1"/>
          </p:cNvSpPr>
          <p:nvPr>
            <p:ph type="subTitle" idx="1"/>
          </p:nvPr>
        </p:nvSpPr>
        <p:spPr>
          <a:xfrm>
            <a:off x="842963" y="4711700"/>
            <a:ext cx="10515600" cy="546100"/>
          </a:xfrm>
        </p:spPr>
        <p:txBody>
          <a:bodyPr>
            <a:no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842963" y="3505199"/>
            <a:ext cx="10515600" cy="973649"/>
          </a:xfrm>
        </p:spPr>
        <p:txBody>
          <a:bodyPr anchor="b">
            <a:noAutofit/>
          </a:bodyPr>
          <a:lstStyle>
            <a:lvl1pPr algn="l">
              <a:defRPr sz="4400"/>
            </a:lvl1pPr>
          </a:lstStyle>
          <a:p>
            <a:r>
              <a:rPr lang="en-US" dirty="0"/>
              <a:t>Click to edit Master title style</a:t>
            </a:r>
          </a:p>
        </p:txBody>
      </p:sp>
      <p:cxnSp>
        <p:nvCxnSpPr>
          <p:cNvPr id="13" name="Straight Connector 12"/>
          <p:cNvCxnSpPr/>
          <p:nvPr/>
        </p:nvCxnSpPr>
        <p:spPr>
          <a:xfrm>
            <a:off x="842963" y="4595274"/>
            <a:ext cx="10515600"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15" name="Picture Placeholder 8"/>
          <p:cNvSpPr>
            <a:spLocks noGrp="1"/>
          </p:cNvSpPr>
          <p:nvPr>
            <p:ph type="pic" sz="quarter" idx="11" hasCustomPrompt="1"/>
          </p:nvPr>
        </p:nvSpPr>
        <p:spPr>
          <a:xfrm>
            <a:off x="8793480" y="304800"/>
            <a:ext cx="2915920" cy="676656"/>
          </a:xfrm>
        </p:spPr>
        <p:txBody>
          <a:bodyPr anchor="ctr">
            <a:noAutofit/>
          </a:bodyPr>
          <a:lstStyle>
            <a:lvl1pPr marL="0" marR="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lang="en-US" sz="2400" kern="1200" dirty="0">
                <a:solidFill>
                  <a:schemeClr val="tx1"/>
                </a:solidFill>
                <a:latin typeface="+mn-lt"/>
                <a:ea typeface="+mn-ea"/>
                <a:cs typeface="+mn-cs"/>
              </a:defRPr>
            </a:lvl1pPr>
          </a:lstStyle>
          <a:p>
            <a:pPr marL="0" marR="0" lvl="0" indent="0" algn="ctr" defTabSz="914400" rtl="0" eaLnBrk="1" fontAlgn="auto" latinLnBrk="0" hangingPunct="1">
              <a:lnSpc>
                <a:spcPct val="100000"/>
              </a:lnSpc>
              <a:spcBef>
                <a:spcPts val="1800"/>
              </a:spcBef>
              <a:spcAft>
                <a:spcPts val="0"/>
              </a:spcAft>
              <a:buClr>
                <a:schemeClr val="tx1"/>
              </a:buClr>
              <a:buSzTx/>
              <a:buFont typeface="Arial" panose="020B0604020202020204" pitchFamily="34" charset="0"/>
              <a:buNone/>
              <a:tabLst/>
              <a:defRPr/>
            </a:pPr>
            <a:r>
              <a:rPr lang="en-US" dirty="0"/>
              <a:t>Partner / Client Logo</a:t>
            </a:r>
          </a:p>
        </p:txBody>
      </p:sp>
      <p:sp>
        <p:nvSpPr>
          <p:cNvPr id="16" name="Text Placeholder 20"/>
          <p:cNvSpPr>
            <a:spLocks noGrp="1"/>
          </p:cNvSpPr>
          <p:nvPr>
            <p:ph type="body" sz="quarter" idx="13" hasCustomPrompt="1"/>
          </p:nvPr>
        </p:nvSpPr>
        <p:spPr>
          <a:xfrm>
            <a:off x="479425" y="5897563"/>
            <a:ext cx="4747895" cy="503237"/>
          </a:xfrm>
        </p:spPr>
        <p:txBody>
          <a:bodyPr/>
          <a:lstStyle>
            <a:lvl1pPr>
              <a:defRPr sz="2400" b="1">
                <a:solidFill>
                  <a:schemeClr val="bg1"/>
                </a:solidFill>
              </a:defRPr>
            </a:lvl1pPr>
          </a:lstStyle>
          <a:p>
            <a:pPr lvl="0"/>
            <a:r>
              <a:rPr lang="en-US" dirty="0"/>
              <a:t>Name / Title, Department</a:t>
            </a:r>
          </a:p>
        </p:txBody>
      </p:sp>
      <p:sp>
        <p:nvSpPr>
          <p:cNvPr id="17" name="Text Placeholder 26"/>
          <p:cNvSpPr>
            <a:spLocks noGrp="1"/>
          </p:cNvSpPr>
          <p:nvPr>
            <p:ph type="body" sz="quarter" idx="14" hasCustomPrompt="1"/>
          </p:nvPr>
        </p:nvSpPr>
        <p:spPr>
          <a:xfrm>
            <a:off x="7763827" y="5897563"/>
            <a:ext cx="3983673" cy="502920"/>
          </a:xfrm>
        </p:spPr>
        <p:txBody>
          <a:bodyPr/>
          <a:lstStyle>
            <a:lvl1pPr algn="r">
              <a:defRPr sz="2000" b="1" baseline="0">
                <a:solidFill>
                  <a:schemeClr val="bg1"/>
                </a:solidFill>
              </a:defRPr>
            </a:lvl1pPr>
            <a:lvl2pPr algn="r">
              <a:defRPr/>
            </a:lvl2pPr>
            <a:lvl3pPr algn="r">
              <a:defRPr/>
            </a:lvl3pPr>
            <a:lvl4pPr algn="r">
              <a:defRPr/>
            </a:lvl4pPr>
            <a:lvl5pPr algn="r">
              <a:defRPr/>
            </a:lvl5pPr>
          </a:lstStyle>
          <a:p>
            <a:pPr lvl="0"/>
            <a:r>
              <a:rPr lang="en-US" dirty="0"/>
              <a:t>MM DD YYY</a:t>
            </a:r>
          </a:p>
        </p:txBody>
      </p:sp>
      <p:sp>
        <p:nvSpPr>
          <p:cNvPr id="18" name="Rectangle 17"/>
          <p:cNvSpPr/>
          <p:nvPr/>
        </p:nvSpPr>
        <p:spPr>
          <a:xfrm>
            <a:off x="0" y="0"/>
            <a:ext cx="12188952"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264" y="304800"/>
            <a:ext cx="3098800" cy="774700"/>
          </a:xfrm>
          <a:prstGeom prst="rect">
            <a:avLst/>
          </a:prstGeom>
        </p:spPr>
      </p:pic>
    </p:spTree>
    <p:extLst>
      <p:ext uri="{BB962C8B-B14F-4D97-AF65-F5344CB8AC3E}">
        <p14:creationId xmlns:p14="http://schemas.microsoft.com/office/powerpoint/2010/main" val="198101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484632" y="1435608"/>
            <a:ext cx="11228832" cy="377825"/>
          </a:xfrm>
        </p:spPr>
        <p:txBody>
          <a:bodyPr anchor="b" anchorCtr="0"/>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149268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84632" y="2008007"/>
            <a:ext cx="5303520" cy="518325"/>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84632"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9944" y="2010396"/>
            <a:ext cx="5303520" cy="515936"/>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09944" y="2526334"/>
            <a:ext cx="5303520" cy="34299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55168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rmAutofit/>
          </a:bodyPr>
          <a:lstStyle>
            <a:lvl1pPr>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6418580" y="2011680"/>
            <a:ext cx="5303520" cy="40919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9" name="Rectangle 8"/>
          <p:cNvSpPr/>
          <p:nvPr/>
        </p:nvSpPr>
        <p:spPr>
          <a:xfrm>
            <a:off x="479424" y="3437629"/>
            <a:ext cx="5303520" cy="1224781"/>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10" name="Group 9"/>
          <p:cNvGrpSpPr/>
          <p:nvPr/>
        </p:nvGrpSpPr>
        <p:grpSpPr>
          <a:xfrm>
            <a:off x="569331" y="3554208"/>
            <a:ext cx="231727" cy="214313"/>
            <a:chOff x="5201301" y="4526174"/>
            <a:chExt cx="231727" cy="214313"/>
          </a:xfrm>
          <a:solidFill>
            <a:schemeClr val="accent4"/>
          </a:solidFill>
        </p:grpSpPr>
        <p:sp>
          <p:nvSpPr>
            <p:cNvPr id="11" name="Freeform 10"/>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flipH="1" flipV="1">
            <a:off x="5472112" y="4354830"/>
            <a:ext cx="231727" cy="214313"/>
            <a:chOff x="5201301" y="4526174"/>
            <a:chExt cx="231727" cy="214313"/>
          </a:xfrm>
          <a:solidFill>
            <a:schemeClr val="accent4"/>
          </a:solidFill>
        </p:grpSpPr>
        <p:sp>
          <p:nvSpPr>
            <p:cNvPr id="14" name="Freeform 13"/>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3"/>
          <p:cNvSpPr>
            <a:spLocks noGrp="1"/>
          </p:cNvSpPr>
          <p:nvPr>
            <p:ph type="body" sz="half" idx="2"/>
          </p:nvPr>
        </p:nvSpPr>
        <p:spPr>
          <a:xfrm>
            <a:off x="868679" y="3582490"/>
            <a:ext cx="4570095" cy="884736"/>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7"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653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4632" y="402336"/>
            <a:ext cx="11228832" cy="1051560"/>
          </a:xfrm>
        </p:spPr>
        <p:txBody>
          <a:bodyPr anchor="t">
            <a:noAutofit/>
          </a:bodyPr>
          <a:lst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a:lstStyle>
          <a:p>
            <a:r>
              <a:rPr lang="en-US"/>
              <a:t>Click to edit Master title style</a:t>
            </a:r>
            <a:endParaRPr lang="en-US" dirty="0"/>
          </a:p>
        </p:txBody>
      </p:sp>
      <p:sp>
        <p:nvSpPr>
          <p:cNvPr id="3" name="Picture Placeholder 2"/>
          <p:cNvSpPr>
            <a:spLocks noGrp="1"/>
          </p:cNvSpPr>
          <p:nvPr>
            <p:ph type="pic" idx="1"/>
          </p:nvPr>
        </p:nvSpPr>
        <p:spPr>
          <a:xfrm>
            <a:off x="6409944" y="2011680"/>
            <a:ext cx="5303520" cy="4102609"/>
          </a:xfrm>
          <a:solidFill>
            <a:schemeClr val="bg1">
              <a:lumMod val="75000"/>
            </a:schemeClr>
          </a:solidFill>
        </p:spPr>
        <p:txBody>
          <a:bodyPr vert="horz" lIns="0" tIns="45720" rIns="0" bIns="45720" rtlCol="0" anchor="ctr">
            <a:normAutofit/>
          </a:bodyPr>
          <a:lstStyle>
            <a:lvl1pPr>
              <a:defRPr lang="en-US"/>
            </a:lvl1pPr>
          </a:lstStyle>
          <a:p>
            <a:pPr lvl="0" algn="ctr"/>
            <a:r>
              <a:rPr lang="en-US"/>
              <a:t>Click icon to add picture</a:t>
            </a:r>
          </a:p>
        </p:txBody>
      </p:sp>
      <p:sp>
        <p:nvSpPr>
          <p:cNvPr id="8" name="Rectangle 7"/>
          <p:cNvSpPr/>
          <p:nvPr/>
        </p:nvSpPr>
        <p:spPr>
          <a:xfrm>
            <a:off x="479424" y="3437629"/>
            <a:ext cx="5303520" cy="1224781"/>
          </a:xfrm>
          <a:prstGeom prst="rect">
            <a:avLst/>
          </a:prstGeom>
          <a:solidFill>
            <a:schemeClr val="accent4"/>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grpSp>
        <p:nvGrpSpPr>
          <p:cNvPr id="9" name="Group 8"/>
          <p:cNvGrpSpPr/>
          <p:nvPr/>
        </p:nvGrpSpPr>
        <p:grpSpPr>
          <a:xfrm>
            <a:off x="569331" y="3554208"/>
            <a:ext cx="231727" cy="214313"/>
            <a:chOff x="5201301" y="4526174"/>
            <a:chExt cx="231727" cy="214313"/>
          </a:xfrm>
          <a:solidFill>
            <a:schemeClr val="tx1"/>
          </a:solidFill>
        </p:grpSpPr>
        <p:sp>
          <p:nvSpPr>
            <p:cNvPr id="10" name="Freeform 9"/>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 Placeholder 3"/>
          <p:cNvSpPr>
            <a:spLocks noGrp="1"/>
          </p:cNvSpPr>
          <p:nvPr>
            <p:ph type="body" sz="half" idx="2"/>
          </p:nvPr>
        </p:nvSpPr>
        <p:spPr>
          <a:xfrm>
            <a:off x="868679" y="3582490"/>
            <a:ext cx="4570095" cy="884736"/>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Text Placeholder 12"/>
          <p:cNvSpPr>
            <a:spLocks noGrp="1"/>
          </p:cNvSpPr>
          <p:nvPr>
            <p:ph type="body" sz="quarter" idx="14"/>
          </p:nvPr>
        </p:nvSpPr>
        <p:spPr>
          <a:xfrm>
            <a:off x="484632" y="2011680"/>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2"/>
          <p:cNvSpPr>
            <a:spLocks noGrp="1"/>
          </p:cNvSpPr>
          <p:nvPr>
            <p:ph type="body" sz="quarter" idx="16"/>
          </p:nvPr>
        </p:nvSpPr>
        <p:spPr>
          <a:xfrm>
            <a:off x="479424" y="4815841"/>
            <a:ext cx="5303520" cy="1280160"/>
          </a:xfrm>
        </p:spPr>
        <p:txBody>
          <a:bodyPr/>
          <a:lstStyle>
            <a:lvl1pPr>
              <a:spcBef>
                <a:spcPts val="200"/>
              </a:spcBef>
              <a:spcAft>
                <a:spcPts val="200"/>
              </a:spcAft>
              <a:defRPr sz="1600"/>
            </a:lvl1pPr>
            <a:lvl2pPr>
              <a:spcBef>
                <a:spcPts val="200"/>
              </a:spcBef>
              <a:spcAft>
                <a:spcPts val="200"/>
              </a:spcAft>
              <a:defRPr sz="1400"/>
            </a:lvl2pPr>
            <a:lvl3pPr>
              <a:spcBef>
                <a:spcPts val="200"/>
              </a:spcBef>
              <a:spcAft>
                <a:spcPts val="200"/>
              </a:spcAft>
              <a:defRPr sz="1400"/>
            </a:lvl3pPr>
            <a:lvl4pPr>
              <a:spcBef>
                <a:spcPts val="200"/>
              </a:spcBef>
              <a:spcAft>
                <a:spcPts val="200"/>
              </a:spcAft>
              <a:defRPr sz="1400"/>
            </a:lvl4pPr>
            <a:lvl5pPr>
              <a:spcBef>
                <a:spcPts val="200"/>
              </a:spcBef>
              <a:spcAft>
                <a:spcPts val="200"/>
              </a:spcAft>
              <a:defRPr sz="1400"/>
            </a:lvl5pPr>
          </a:lstStyle>
          <a:p>
            <a:pPr lvl="0"/>
            <a:r>
              <a:rPr lang="en-US"/>
              <a:t>Edit Master text styles</a:t>
            </a:r>
          </a:p>
          <a:p>
            <a:pPr lvl="1"/>
            <a:r>
              <a:rPr lang="en-US"/>
              <a:t>Second level</a:t>
            </a:r>
          </a:p>
          <a:p>
            <a:pPr lvl="2"/>
            <a:r>
              <a:rPr lang="en-US"/>
              <a:t>Third level</a:t>
            </a:r>
          </a:p>
          <a:p>
            <a:pPr lvl="3"/>
            <a:r>
              <a:rPr lang="en-US"/>
              <a:t>Fourth level</a:t>
            </a:r>
          </a:p>
        </p:txBody>
      </p:sp>
      <p:grpSp>
        <p:nvGrpSpPr>
          <p:cNvPr id="15" name="Group 14"/>
          <p:cNvGrpSpPr/>
          <p:nvPr/>
        </p:nvGrpSpPr>
        <p:grpSpPr>
          <a:xfrm flipH="1" flipV="1">
            <a:off x="5472112" y="4354830"/>
            <a:ext cx="231727" cy="214313"/>
            <a:chOff x="5201301" y="4526174"/>
            <a:chExt cx="231727" cy="214313"/>
          </a:xfrm>
          <a:solidFill>
            <a:schemeClr val="tx1"/>
          </a:solidFill>
        </p:grpSpPr>
        <p:sp>
          <p:nvSpPr>
            <p:cNvPr id="16" name="Freeform 15"/>
            <p:cNvSpPr/>
            <p:nvPr/>
          </p:nvSpPr>
          <p:spPr>
            <a:xfrm>
              <a:off x="5201301" y="4526174"/>
              <a:ext cx="93316" cy="214313"/>
            </a:xfrm>
            <a:custGeom>
              <a:avLst/>
              <a:gdLst/>
              <a:ahLst/>
              <a:cxnLst/>
              <a:rect l="l" t="t" r="r" b="b"/>
              <a:pathLst>
                <a:path w="93316" h="214313">
                  <a:moveTo>
                    <a:pt x="73670" y="0"/>
                  </a:moveTo>
                  <a:lnTo>
                    <a:pt x="93316" y="31254"/>
                  </a:lnTo>
                  <a:cubicBezTo>
                    <a:pt x="76945" y="38100"/>
                    <a:pt x="64890" y="48295"/>
                    <a:pt x="57150" y="61838"/>
                  </a:cubicBezTo>
                  <a:cubicBezTo>
                    <a:pt x="49411" y="75381"/>
                    <a:pt x="45095" y="95101"/>
                    <a:pt x="44202" y="120997"/>
                  </a:cubicBezTo>
                  <a:lnTo>
                    <a:pt x="86172" y="120997"/>
                  </a:lnTo>
                  <a:lnTo>
                    <a:pt x="86172" y="214313"/>
                  </a:lnTo>
                  <a:lnTo>
                    <a:pt x="0" y="214313"/>
                  </a:lnTo>
                  <a:lnTo>
                    <a:pt x="0" y="140643"/>
                  </a:lnTo>
                  <a:cubicBezTo>
                    <a:pt x="0" y="100757"/>
                    <a:pt x="4763" y="71884"/>
                    <a:pt x="14288" y="54025"/>
                  </a:cubicBezTo>
                  <a:cubicBezTo>
                    <a:pt x="26790" y="30212"/>
                    <a:pt x="46584"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339713" y="4526174"/>
              <a:ext cx="93315" cy="214313"/>
            </a:xfrm>
            <a:custGeom>
              <a:avLst/>
              <a:gdLst/>
              <a:ahLst/>
              <a:cxnLst/>
              <a:rect l="l" t="t" r="r" b="b"/>
              <a:pathLst>
                <a:path w="93315" h="214313">
                  <a:moveTo>
                    <a:pt x="73670" y="0"/>
                  </a:moveTo>
                  <a:lnTo>
                    <a:pt x="93315" y="31254"/>
                  </a:lnTo>
                  <a:cubicBezTo>
                    <a:pt x="76944" y="38100"/>
                    <a:pt x="64889" y="48295"/>
                    <a:pt x="57150" y="61838"/>
                  </a:cubicBezTo>
                  <a:cubicBezTo>
                    <a:pt x="49411" y="75381"/>
                    <a:pt x="45095" y="95101"/>
                    <a:pt x="44202" y="120997"/>
                  </a:cubicBezTo>
                  <a:lnTo>
                    <a:pt x="86171" y="120997"/>
                  </a:lnTo>
                  <a:lnTo>
                    <a:pt x="86171" y="214313"/>
                  </a:lnTo>
                  <a:lnTo>
                    <a:pt x="0" y="214313"/>
                  </a:lnTo>
                  <a:lnTo>
                    <a:pt x="0" y="140643"/>
                  </a:lnTo>
                  <a:cubicBezTo>
                    <a:pt x="0" y="100757"/>
                    <a:pt x="4762" y="71884"/>
                    <a:pt x="14287" y="54025"/>
                  </a:cubicBezTo>
                  <a:cubicBezTo>
                    <a:pt x="26789" y="30212"/>
                    <a:pt x="46583" y="12204"/>
                    <a:pt x="7367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 Placeholder 7"/>
          <p:cNvSpPr>
            <a:spLocks noGrp="1"/>
          </p:cNvSpPr>
          <p:nvPr>
            <p:ph type="body" sz="quarter" idx="13"/>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2237110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2" name="Vertical Text Placeholder 2"/>
          <p:cNvSpPr>
            <a:spLocks noGrp="1"/>
          </p:cNvSpPr>
          <p:nvPr>
            <p:ph type="body" orient="vert" idx="17"/>
          </p:nvPr>
        </p:nvSpPr>
        <p:spPr>
          <a:xfrm>
            <a:off x="482327" y="4241799"/>
            <a:ext cx="11228832" cy="1366521"/>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p:cNvSpPr>
            <a:spLocks noGrp="1"/>
          </p:cNvSpPr>
          <p:nvPr>
            <p:ph type="body" sz="quarter" idx="18"/>
          </p:nvPr>
        </p:nvSpPr>
        <p:spPr>
          <a:xfrm>
            <a:off x="482327" y="3894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254477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2011680"/>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11228832"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11228832"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4039309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1584" y="2011680"/>
            <a:ext cx="3566160" cy="3958035"/>
          </a:xfrm>
        </p:spPr>
        <p:txBody>
          <a:bodyPr vert="horz"/>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313291"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8144999" y="2011680"/>
            <a:ext cx="3566160" cy="3967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Tree>
    <p:extLst>
      <p:ext uri="{BB962C8B-B14F-4D97-AF65-F5344CB8AC3E}">
        <p14:creationId xmlns:p14="http://schemas.microsoft.com/office/powerpoint/2010/main" val="3612459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82327" y="403225"/>
            <a:ext cx="11228832" cy="1051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482327"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1" name="Text Placeholder 7"/>
          <p:cNvSpPr>
            <a:spLocks noGrp="1"/>
          </p:cNvSpPr>
          <p:nvPr>
            <p:ph type="body" sz="quarter" idx="15"/>
          </p:nvPr>
        </p:nvSpPr>
        <p:spPr>
          <a:xfrm>
            <a:off x="484632" y="1438275"/>
            <a:ext cx="11228832" cy="377825"/>
          </a:xfrm>
        </p:spPr>
        <p:txBody>
          <a:bodyPr anchor="b"/>
          <a:lstStyle>
            <a:lvl1pPr>
              <a:defRPr>
                <a:solidFill>
                  <a:schemeClr val="tx2"/>
                </a:solidFill>
              </a:defRPr>
            </a:lvl1pPr>
          </a:lstStyle>
          <a:p>
            <a:pPr lvl="0"/>
            <a:r>
              <a:rPr lang="en-US"/>
              <a:t>Edit Master text styles</a:t>
            </a:r>
          </a:p>
        </p:txBody>
      </p:sp>
      <p:sp>
        <p:nvSpPr>
          <p:cNvPr id="5" name="Text Placeholder 4"/>
          <p:cNvSpPr>
            <a:spLocks noGrp="1"/>
          </p:cNvSpPr>
          <p:nvPr>
            <p:ph type="body" sz="quarter" idx="16"/>
          </p:nvPr>
        </p:nvSpPr>
        <p:spPr>
          <a:xfrm>
            <a:off x="482327"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2" name="Vertical Text Placeholder 2"/>
          <p:cNvSpPr>
            <a:spLocks noGrp="1"/>
          </p:cNvSpPr>
          <p:nvPr>
            <p:ph type="body" orient="vert" idx="17"/>
          </p:nvPr>
        </p:nvSpPr>
        <p:spPr>
          <a:xfrm>
            <a:off x="482327"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3" name="Text Placeholder 4"/>
          <p:cNvSpPr>
            <a:spLocks noGrp="1"/>
          </p:cNvSpPr>
          <p:nvPr>
            <p:ph type="body" sz="quarter" idx="18"/>
          </p:nvPr>
        </p:nvSpPr>
        <p:spPr>
          <a:xfrm>
            <a:off x="482327"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4" name="Vertical Text Placeholder 2"/>
          <p:cNvSpPr>
            <a:spLocks noGrp="1"/>
          </p:cNvSpPr>
          <p:nvPr>
            <p:ph type="body" orient="vert" idx="19"/>
          </p:nvPr>
        </p:nvSpPr>
        <p:spPr>
          <a:xfrm>
            <a:off x="482327"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5" name="Text Placeholder 4"/>
          <p:cNvSpPr>
            <a:spLocks noGrp="1"/>
          </p:cNvSpPr>
          <p:nvPr>
            <p:ph type="body" sz="quarter" idx="20"/>
          </p:nvPr>
        </p:nvSpPr>
        <p:spPr>
          <a:xfrm>
            <a:off x="482327"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6" name="Vertical Text Placeholder 2"/>
          <p:cNvSpPr>
            <a:spLocks noGrp="1"/>
          </p:cNvSpPr>
          <p:nvPr>
            <p:ph type="body" orient="vert" idx="21"/>
          </p:nvPr>
        </p:nvSpPr>
        <p:spPr>
          <a:xfrm>
            <a:off x="6407639" y="2336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7" name="Text Placeholder 4"/>
          <p:cNvSpPr>
            <a:spLocks noGrp="1"/>
          </p:cNvSpPr>
          <p:nvPr>
            <p:ph type="body" sz="quarter" idx="22"/>
          </p:nvPr>
        </p:nvSpPr>
        <p:spPr>
          <a:xfrm>
            <a:off x="6407639" y="1989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18" name="Vertical Text Placeholder 2"/>
          <p:cNvSpPr>
            <a:spLocks noGrp="1"/>
          </p:cNvSpPr>
          <p:nvPr>
            <p:ph type="body" orient="vert" idx="23"/>
          </p:nvPr>
        </p:nvSpPr>
        <p:spPr>
          <a:xfrm>
            <a:off x="6407639" y="37337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19" name="Text Placeholder 4"/>
          <p:cNvSpPr>
            <a:spLocks noGrp="1"/>
          </p:cNvSpPr>
          <p:nvPr>
            <p:ph type="body" sz="quarter" idx="24"/>
          </p:nvPr>
        </p:nvSpPr>
        <p:spPr>
          <a:xfrm>
            <a:off x="6407639" y="33861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
        <p:nvSpPr>
          <p:cNvPr id="20" name="Vertical Text Placeholder 2"/>
          <p:cNvSpPr>
            <a:spLocks noGrp="1"/>
          </p:cNvSpPr>
          <p:nvPr>
            <p:ph type="body" orient="vert" idx="25"/>
          </p:nvPr>
        </p:nvSpPr>
        <p:spPr>
          <a:xfrm>
            <a:off x="6407639" y="5156199"/>
            <a:ext cx="5303520" cy="992425"/>
          </a:xfrm>
          <a:noFill/>
        </p:spPr>
        <p:txBody>
          <a:bodyPr vert="horz" lIns="0">
            <a:noAutofit/>
          </a:bodyPr>
          <a:lstStyle>
            <a:lvl1pPr>
              <a:spcBef>
                <a:spcPts val="200"/>
              </a:spcBef>
              <a:spcAft>
                <a:spcPts val="200"/>
              </a:spcAft>
              <a:defRPr sz="1400">
                <a:solidFill>
                  <a:schemeClr val="tx1"/>
                </a:solidFill>
              </a:defRPr>
            </a:lvl1pPr>
            <a:lvl2pPr>
              <a:spcBef>
                <a:spcPts val="200"/>
              </a:spcBef>
              <a:spcAft>
                <a:spcPts val="200"/>
              </a:spcAft>
              <a:defRPr sz="1400">
                <a:solidFill>
                  <a:schemeClr val="tx1"/>
                </a:solidFill>
              </a:defRPr>
            </a:lvl2pPr>
            <a:lvl3pPr>
              <a:spcBef>
                <a:spcPts val="200"/>
              </a:spcBef>
              <a:spcAft>
                <a:spcPts val="200"/>
              </a:spcAft>
              <a:defRPr sz="1400">
                <a:solidFill>
                  <a:schemeClr val="tx1"/>
                </a:solidFill>
              </a:defRPr>
            </a:lvl3pPr>
            <a:lvl4pPr>
              <a:spcBef>
                <a:spcPts val="200"/>
              </a:spcBef>
              <a:spcAft>
                <a:spcPts val="200"/>
              </a:spcAft>
              <a:defRPr sz="1200"/>
            </a:lvl4pPr>
            <a:lvl5pPr>
              <a:spcBef>
                <a:spcPts val="200"/>
              </a:spcBef>
              <a:spcAft>
                <a:spcPts val="200"/>
              </a:spcAft>
              <a:defRPr sz="1200"/>
            </a:lvl5pPr>
          </a:lstStyle>
          <a:p>
            <a:pPr lvl="0"/>
            <a:r>
              <a:rPr lang="en-US"/>
              <a:t>Edit Master text styles</a:t>
            </a:r>
          </a:p>
          <a:p>
            <a:pPr lvl="1"/>
            <a:r>
              <a:rPr lang="en-US"/>
              <a:t>Second level</a:t>
            </a:r>
          </a:p>
          <a:p>
            <a:pPr lvl="2"/>
            <a:r>
              <a:rPr lang="en-US"/>
              <a:t>Third level</a:t>
            </a:r>
          </a:p>
        </p:txBody>
      </p:sp>
      <p:sp>
        <p:nvSpPr>
          <p:cNvPr id="21" name="Text Placeholder 4"/>
          <p:cNvSpPr>
            <a:spLocks noGrp="1"/>
          </p:cNvSpPr>
          <p:nvPr>
            <p:ph type="body" sz="quarter" idx="26"/>
          </p:nvPr>
        </p:nvSpPr>
        <p:spPr>
          <a:xfrm>
            <a:off x="6407639" y="4808538"/>
            <a:ext cx="5303520" cy="320040"/>
          </a:xfrm>
          <a:noFill/>
        </p:spPr>
        <p:txBody>
          <a:bodyPr lIns="0">
            <a:noAutofit/>
          </a:bodyPr>
          <a:lstStyle>
            <a:lvl1pPr>
              <a:defRPr sz="1600" b="1" baseline="0">
                <a:solidFill>
                  <a:schemeClr val="accent1"/>
                </a:solidFill>
              </a:defRPr>
            </a:lvl1pPr>
            <a:lvl2pPr>
              <a:defRPr sz="1200"/>
            </a:lvl2pPr>
            <a:lvl3pPr>
              <a:defRPr sz="1200"/>
            </a:lvl3pPr>
            <a:lvl4pPr>
              <a:defRPr sz="1200"/>
            </a:lvl4pPr>
            <a:lvl5pPr>
              <a:defRPr sz="1200"/>
            </a:lvl5pPr>
          </a:lstStyle>
          <a:p>
            <a:pPr lvl="0"/>
            <a:r>
              <a:rPr lang="en-US"/>
              <a:t>Edit Master text styles</a:t>
            </a:r>
          </a:p>
        </p:txBody>
      </p:sp>
    </p:spTree>
    <p:extLst>
      <p:ext uri="{BB962C8B-B14F-4D97-AF65-F5344CB8AC3E}">
        <p14:creationId xmlns:p14="http://schemas.microsoft.com/office/powerpoint/2010/main" val="1917062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4632" y="402336"/>
            <a:ext cx="11228832" cy="1051560"/>
          </a:xfrm>
        </p:spPr>
        <p:txBody>
          <a:bodyPr vert="horz"/>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484633" y="1989138"/>
            <a:ext cx="3782568" cy="3914404"/>
          </a:xfrm>
          <a:solidFill>
            <a:schemeClr val="bg2"/>
          </a:solidFill>
        </p:spPr>
        <p:txBody>
          <a:bodyPr vert="horz" lIns="91440" tIns="91440" rIns="91440" bIns="91440" anchor="ctr">
            <a:normAutofit/>
          </a:bodyPr>
          <a:lstStyle>
            <a:lvl1pPr algn="ctr">
              <a:defRPr sz="3200">
                <a:solidFill>
                  <a:schemeClr val="tx1"/>
                </a:solidFill>
                <a:latin typeface="Arial" panose="020B0604020202020204" pitchFamily="34" charset="0"/>
                <a:cs typeface="Arial" panose="020B0604020202020204" pitchFamily="34" charset="0"/>
              </a:defRPr>
            </a:lvl1pPr>
          </a:lstStyle>
          <a:p>
            <a:pPr lvl="0"/>
            <a:r>
              <a:rPr lang="en-US" dirty="0"/>
              <a:t>Edit Master </a:t>
            </a:r>
            <a:br>
              <a:rPr lang="en-US" dirty="0"/>
            </a:br>
            <a:r>
              <a:rPr lang="en-US" dirty="0"/>
              <a:t>text styles</a:t>
            </a:r>
          </a:p>
        </p:txBody>
      </p:sp>
      <p:sp>
        <p:nvSpPr>
          <p:cNvPr id="7" name="Rectangle 6"/>
          <p:cNvSpPr/>
          <p:nvPr/>
        </p:nvSpPr>
        <p:spPr>
          <a:xfrm rot="5400000" flipH="1">
            <a:off x="2348014" y="4037113"/>
            <a:ext cx="52757" cy="3785616"/>
          </a:xfrm>
          <a:prstGeom prst="rect">
            <a:avLst/>
          </a:prstGeom>
          <a:solidFill>
            <a:schemeClr val="accent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8" name="Rectangle 7"/>
          <p:cNvSpPr/>
          <p:nvPr/>
        </p:nvSpPr>
        <p:spPr>
          <a:xfrm rot="16200000">
            <a:off x="2351063" y="122709"/>
            <a:ext cx="52757" cy="3785616"/>
          </a:xfrm>
          <a:prstGeom prst="rect">
            <a:avLst/>
          </a:prstGeom>
          <a:solidFill>
            <a:schemeClr val="accent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945622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4" name="Footer Placeholder 3"/>
          <p:cNvSpPr txBox="1">
            <a:spLocks/>
          </p:cNvSpPr>
          <p:nvPr/>
        </p:nvSpPr>
        <p:spPr>
          <a:xfrm>
            <a:off x="457200" y="6352859"/>
            <a:ext cx="3244478" cy="215444"/>
          </a:xfrm>
          <a:prstGeom prst="rect">
            <a:avLst/>
          </a:prstGeom>
        </p:spPr>
        <p:txBody>
          <a:bodyPr wrap="none" lIns="0" tIns="0" rIns="0" bIns="0">
            <a:spAutoFit/>
          </a:bodyPr>
          <a:lstStyle>
            <a:defPPr marL="0" marR="0" indent="0" algn="l" defTabSz="45717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914156"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tx2"/>
                </a:solidFill>
                <a:effectLst/>
                <a:uFillTx/>
                <a:latin typeface="Arial" panose="020B0604020202020204" pitchFamily="34" charset="0"/>
                <a:ea typeface="Calibri"/>
                <a:cs typeface="Arial" panose="020B0604020202020204" pitchFamily="34" charset="0"/>
                <a:sym typeface="Calibri"/>
              </a:defRPr>
            </a:lvl1pPr>
            <a:lvl2pPr marL="0" marR="0" indent="45707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2pPr>
            <a:lvl3pPr marL="0" marR="0" indent="91415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3pPr>
            <a:lvl4pPr marL="0" marR="0" indent="1371236"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4pPr>
            <a:lvl5pPr marL="0" marR="0" indent="1828314"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5pPr>
            <a:lvl6pPr marL="0" marR="0" indent="2285393"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6pPr>
            <a:lvl7pPr marL="0" marR="0" indent="2742472"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7pPr>
            <a:lvl8pPr marL="0" marR="0" indent="3199549"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8pPr>
            <a:lvl9pPr marL="0" marR="0" indent="3656628" algn="l" defTabSz="914156"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5"/>
                </a:solidFill>
                <a:effectLst/>
                <a:uFillTx/>
                <a:latin typeface="Calibri"/>
                <a:ea typeface="Calibri"/>
                <a:cs typeface="Calibri"/>
                <a:sym typeface="Calibri"/>
              </a:defRPr>
            </a:lvl9pPr>
          </a:lstStyle>
          <a:p>
            <a:r>
              <a:rPr lang="en-US" sz="1400" b="1" dirty="0">
                <a:solidFill>
                  <a:schemeClr val="tx1"/>
                </a:solidFill>
              </a:rPr>
              <a:t>acuitykp.com | contact@acuitykp.com</a:t>
            </a:r>
          </a:p>
        </p:txBody>
      </p:sp>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t="378" b="38365"/>
          <a:stretch/>
        </p:blipFill>
        <p:spPr bwMode="auto">
          <a:xfrm>
            <a:off x="0" y="0"/>
            <a:ext cx="12188952" cy="470408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0" y="2438400"/>
            <a:ext cx="12192000" cy="164142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846320" tIns="0" rIns="0" bIns="0" anchor="ctr">
            <a:normAutofit/>
          </a:bodyPr>
          <a:lstStyle>
            <a:lvl1pPr marL="0" marR="0" indent="0" algn="ctr" defTabSz="914400" rtl="0" latinLnBrk="0">
              <a:lnSpc>
                <a:spcPct val="100000"/>
              </a:lnSpc>
              <a:spcBef>
                <a:spcPts val="0"/>
              </a:spcBef>
              <a:spcAft>
                <a:spcPts val="0"/>
              </a:spcAft>
              <a:buClrTx/>
              <a:buSzTx/>
              <a:buFontTx/>
              <a:buNone/>
              <a:tabLst/>
              <a:defRPr sz="4000" b="0" i="0" u="none" strike="noStrike" cap="none" spc="0" baseline="0">
                <a:solidFill>
                  <a:schemeClr val="accent1"/>
                </a:solidFill>
                <a:uFillTx/>
                <a:latin typeface="Arial" panose="020B0604020202020204" pitchFamily="34" charset="0"/>
                <a:ea typeface="+mn-ea"/>
                <a:cs typeface="Arial" panose="020B0604020202020204" pitchFamily="34" charset="0"/>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pPr algn="l" hangingPunct="1"/>
            <a:endParaRPr lang="en-US" sz="3600" dirty="0">
              <a:solidFill>
                <a:schemeClr val="tx1"/>
              </a:solidFill>
            </a:endParaRPr>
          </a:p>
        </p:txBody>
      </p:sp>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581483" y="2827020"/>
            <a:ext cx="3489117" cy="872279"/>
          </a:xfrm>
          <a:prstGeom prst="rect">
            <a:avLst/>
          </a:prstGeom>
        </p:spPr>
      </p:pic>
      <p:sp>
        <p:nvSpPr>
          <p:cNvPr id="10" name="Rectangle 9"/>
          <p:cNvSpPr/>
          <p:nvPr/>
        </p:nvSpPr>
        <p:spPr>
          <a:xfrm>
            <a:off x="6388735" y="2827020"/>
            <a:ext cx="3098669" cy="830997"/>
          </a:xfrm>
          <a:prstGeom prst="rect">
            <a:avLst/>
          </a:prstGeom>
        </p:spPr>
        <p:txBody>
          <a:bodyPr wrap="none">
            <a:spAutoFit/>
          </a:bodyPr>
          <a:lstStyle/>
          <a:p>
            <a:r>
              <a:rPr lang="en-US" sz="4800" dirty="0"/>
              <a:t>Thank You</a:t>
            </a:r>
          </a:p>
        </p:txBody>
      </p:sp>
      <p:sp>
        <p:nvSpPr>
          <p:cNvPr id="11" name="Rectangle 10"/>
          <p:cNvSpPr/>
          <p:nvPr/>
        </p:nvSpPr>
        <p:spPr>
          <a:xfrm flipH="1">
            <a:off x="0" y="4019073"/>
            <a:ext cx="12188952" cy="100584"/>
          </a:xfrm>
          <a:prstGeom prst="rect">
            <a:avLst/>
          </a:prstGeom>
          <a:gradFill flip="none" rotWithShape="1">
            <a:gsLst>
              <a:gs pos="25000">
                <a:schemeClr val="accent1"/>
              </a:gs>
              <a:gs pos="75000">
                <a:schemeClr val="accent3"/>
              </a:gs>
            </a:gsLst>
            <a:lin ang="10800000" scaled="1"/>
            <a:tileRect/>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Rectangle 11"/>
          <p:cNvSpPr/>
          <p:nvPr/>
        </p:nvSpPr>
        <p:spPr>
          <a:xfrm rot="5400000" flipV="1">
            <a:off x="5729476" y="3289389"/>
            <a:ext cx="745748" cy="211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endParaRPr lang="en-US">
              <a:solidFill>
                <a:schemeClr val="lt1"/>
              </a:solidFill>
              <a:latin typeface="Arial" panose="020B0604020202020204" pitchFamily="34" charset="0"/>
              <a:ea typeface="+mn-ea"/>
              <a:cs typeface="Arial" panose="020B0604020202020204" pitchFamily="34" charset="0"/>
              <a:sym typeface="Calibri"/>
            </a:endParaRPr>
          </a:p>
        </p:txBody>
      </p:sp>
      <p:sp>
        <p:nvSpPr>
          <p:cNvPr id="14" name="Text Placeholder 13"/>
          <p:cNvSpPr>
            <a:spLocks noGrp="1"/>
          </p:cNvSpPr>
          <p:nvPr>
            <p:ph type="body" sz="quarter" idx="10" hasCustomPrompt="1"/>
          </p:nvPr>
        </p:nvSpPr>
        <p:spPr>
          <a:xfrm>
            <a:off x="4572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5" name="Title 1"/>
          <p:cNvSpPr txBox="1">
            <a:spLocks/>
          </p:cNvSpPr>
          <p:nvPr/>
        </p:nvSpPr>
        <p:spPr>
          <a:xfrm>
            <a:off x="457200" y="4823058"/>
            <a:ext cx="181428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wrap="square" lIns="0" tIns="0" rIns="0" bIns="0" rtlCol="0" anchor="b" anchorCtr="0">
            <a:spAutoFit/>
          </a:bodyPr>
          <a:lstStyle>
            <a:lvl1pPr marL="0" marR="0" indent="0" algn="l" defTabSz="457200" rtl="0" eaLnBrk="1" latinLnBrk="0" hangingPunct="1">
              <a:lnSpc>
                <a:spcPct val="100000"/>
              </a:lnSpc>
              <a:spcBef>
                <a:spcPts val="0"/>
              </a:spcBef>
              <a:spcAft>
                <a:spcPts val="0"/>
              </a:spcAft>
              <a:buClrTx/>
              <a:buSzTx/>
              <a:buFontTx/>
              <a:buNone/>
              <a:tabLst/>
              <a:defRPr lang="en-US" sz="2400" b="0" i="0" u="none" strike="noStrike" kern="1200" cap="none" spc="0" baseline="0" dirty="0">
                <a:solidFill>
                  <a:srgbClr val="3949AB"/>
                </a:solidFill>
                <a:uFillTx/>
                <a:latin typeface="Arial"/>
                <a:ea typeface="+mn-ea"/>
                <a:cs typeface="Arial"/>
                <a:sym typeface="Helvetic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accent5"/>
                </a:solidFill>
                <a:uFillTx/>
                <a:latin typeface="+mn-lt"/>
                <a:ea typeface="+mn-ea"/>
                <a:cs typeface="+mn-cs"/>
                <a:sym typeface="Helvetica"/>
              </a:defRPr>
            </a:lvl9pPr>
          </a:lstStyle>
          <a:p>
            <a:r>
              <a:rPr lang="en-US" sz="2000" b="0" dirty="0">
                <a:solidFill>
                  <a:schemeClr val="accent1"/>
                </a:solidFill>
                <a:latin typeface="Arial" panose="020B0604020202020204" pitchFamily="34" charset="0"/>
                <a:cs typeface="Arial" panose="020B0604020202020204" pitchFamily="34" charset="0"/>
              </a:rPr>
              <a:t>CONTACTS</a:t>
            </a:r>
          </a:p>
        </p:txBody>
      </p:sp>
      <p:sp>
        <p:nvSpPr>
          <p:cNvPr id="17" name="Text Placeholder 13"/>
          <p:cNvSpPr>
            <a:spLocks noGrp="1"/>
          </p:cNvSpPr>
          <p:nvPr>
            <p:ph type="body" sz="quarter" idx="11" hasCustomPrompt="1"/>
          </p:nvPr>
        </p:nvSpPr>
        <p:spPr>
          <a:xfrm>
            <a:off x="445135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
        <p:nvSpPr>
          <p:cNvPr id="18" name="Text Placeholder 13"/>
          <p:cNvSpPr>
            <a:spLocks noGrp="1"/>
          </p:cNvSpPr>
          <p:nvPr>
            <p:ph type="body" sz="quarter" idx="12" hasCustomPrompt="1"/>
          </p:nvPr>
        </p:nvSpPr>
        <p:spPr>
          <a:xfrm>
            <a:off x="8445500" y="5203772"/>
            <a:ext cx="3289300" cy="892228"/>
          </a:xfrm>
        </p:spPr>
        <p:txBody>
          <a:bodyPr>
            <a:noAutofit/>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sz="1400"/>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a:pPr>
            <a:r>
              <a:rPr lang="en-US" dirty="0"/>
              <a:t>Contact 1</a:t>
            </a:r>
            <a:br>
              <a:rPr lang="en-US" dirty="0"/>
            </a:br>
            <a:r>
              <a:rPr lang="en-US" dirty="0"/>
              <a:t>Address</a:t>
            </a:r>
            <a:br>
              <a:rPr lang="en-US" dirty="0"/>
            </a:br>
            <a:r>
              <a:rPr lang="en-US" dirty="0"/>
              <a:t>Email</a:t>
            </a:r>
            <a:br>
              <a:rPr lang="en-US" dirty="0"/>
            </a:br>
            <a:r>
              <a:rPr lang="en-US" dirty="0"/>
              <a:t>Phone</a:t>
            </a:r>
          </a:p>
        </p:txBody>
      </p:sp>
    </p:spTree>
    <p:extLst>
      <p:ext uri="{BB962C8B-B14F-4D97-AF65-F5344CB8AC3E}">
        <p14:creationId xmlns:p14="http://schemas.microsoft.com/office/powerpoint/2010/main" val="264509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4632" y="403225"/>
            <a:ext cx="11228832" cy="975632"/>
          </a:xfrm>
        </p:spPr>
        <p:txBody>
          <a:bodyPr/>
          <a:lstStyle/>
          <a:p>
            <a:r>
              <a:rPr lang="en-US"/>
              <a:t>Click to edit Master title style</a:t>
            </a:r>
            <a:endParaRPr lang="en-US" dirty="0"/>
          </a:p>
        </p:txBody>
      </p:sp>
      <p:sp>
        <p:nvSpPr>
          <p:cNvPr id="3" name="Content Placeholder 2"/>
          <p:cNvSpPr>
            <a:spLocks noGrp="1"/>
          </p:cNvSpPr>
          <p:nvPr>
            <p:ph idx="1"/>
          </p:nvPr>
        </p:nvSpPr>
        <p:spPr>
          <a:xfrm>
            <a:off x="481584" y="2011680"/>
            <a:ext cx="11228832" cy="39446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484632" y="1438275"/>
            <a:ext cx="11252200" cy="377825"/>
          </a:xfrm>
        </p:spPr>
        <p:txBody>
          <a:bodyPr anchor="b" anchorCtr="0"/>
          <a:lstStyle>
            <a:lvl1pPr>
              <a:defRPr>
                <a:solidFill>
                  <a:schemeClr val="tx2"/>
                </a:solidFill>
              </a:defRPr>
            </a:lvl1pPr>
          </a:lstStyle>
          <a:p>
            <a:pPr lvl="0"/>
            <a:r>
              <a:rPr lang="en-US"/>
              <a:t>Edit Master text styles</a:t>
            </a:r>
          </a:p>
        </p:txBody>
      </p:sp>
      <p:sp>
        <p:nvSpPr>
          <p:cNvPr id="5" name="MasterTitle"/>
          <p:cNvSpPr txBox="1">
            <a:spLocks/>
          </p:cNvSpPr>
          <p:nvPr userDrawn="1"/>
        </p:nvSpPr>
        <p:spPr>
          <a:xfrm>
            <a:off x="5032256" y="6287372"/>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200" b="1" dirty="0">
              <a:solidFill>
                <a:srgbClr val="525252"/>
              </a:solidFill>
              <a:cs typeface="Arial" panose="020B0604020202020204" pitchFamily="34" charset="0"/>
            </a:endParaRPr>
          </a:p>
        </p:txBody>
      </p:sp>
    </p:spTree>
    <p:extLst>
      <p:ext uri="{BB962C8B-B14F-4D97-AF65-F5344CB8AC3E}">
        <p14:creationId xmlns:p14="http://schemas.microsoft.com/office/powerpoint/2010/main" val="3605292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A2FE0CE5-F6FC-6A44-82A1-36513DDCA508}"/>
              </a:ext>
            </a:extLst>
          </p:cNvPr>
          <p:cNvSpPr>
            <a:spLocks noGrp="1"/>
          </p:cNvSpPr>
          <p:nvPr>
            <p:ph type="pic" sz="quarter" idx="20"/>
          </p:nvPr>
        </p:nvSpPr>
        <p:spPr>
          <a:xfrm>
            <a:off x="1351156"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1" name="Picture Placeholder 8">
            <a:extLst>
              <a:ext uri="{FF2B5EF4-FFF2-40B4-BE49-F238E27FC236}">
                <a16:creationId xmlns:a16="http://schemas.microsoft.com/office/drawing/2014/main" id="{834DE35E-6E16-DA42-912C-621C84C0FD82}"/>
              </a:ext>
            </a:extLst>
          </p:cNvPr>
          <p:cNvSpPr>
            <a:spLocks noGrp="1"/>
          </p:cNvSpPr>
          <p:nvPr>
            <p:ph type="pic" sz="quarter" idx="21"/>
          </p:nvPr>
        </p:nvSpPr>
        <p:spPr>
          <a:xfrm>
            <a:off x="3872262"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2" name="Picture Placeholder 8">
            <a:extLst>
              <a:ext uri="{FF2B5EF4-FFF2-40B4-BE49-F238E27FC236}">
                <a16:creationId xmlns:a16="http://schemas.microsoft.com/office/drawing/2014/main" id="{1A111F68-9F09-5243-9587-4305334F2997}"/>
              </a:ext>
            </a:extLst>
          </p:cNvPr>
          <p:cNvSpPr>
            <a:spLocks noGrp="1"/>
          </p:cNvSpPr>
          <p:nvPr>
            <p:ph type="pic" sz="quarter" idx="22"/>
          </p:nvPr>
        </p:nvSpPr>
        <p:spPr>
          <a:xfrm>
            <a:off x="6382157"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23" name="Picture Placeholder 8">
            <a:extLst>
              <a:ext uri="{FF2B5EF4-FFF2-40B4-BE49-F238E27FC236}">
                <a16:creationId xmlns:a16="http://schemas.microsoft.com/office/drawing/2014/main" id="{0B0043C7-991C-1E4C-A489-6A029DADFAE7}"/>
              </a:ext>
            </a:extLst>
          </p:cNvPr>
          <p:cNvSpPr>
            <a:spLocks noGrp="1"/>
          </p:cNvSpPr>
          <p:nvPr>
            <p:ph type="pic" sz="quarter" idx="23"/>
          </p:nvPr>
        </p:nvSpPr>
        <p:spPr>
          <a:xfrm>
            <a:off x="8896674" y="3786341"/>
            <a:ext cx="556641" cy="556494"/>
          </a:xfrm>
          <a:prstGeom prst="ellipse">
            <a:avLst/>
          </a:prstGeom>
          <a:solidFill>
            <a:schemeClr val="bg1">
              <a:lumMod val="95000"/>
            </a:schemeClr>
          </a:solidFill>
        </p:spPr>
        <p:txBody>
          <a:bodyPr>
            <a:normAutofit/>
          </a:bodyPr>
          <a:lstStyle>
            <a:lvl1pPr>
              <a:defRPr sz="1051"/>
            </a:lvl1pPr>
          </a:lstStyle>
          <a:p>
            <a:endParaRPr lang="en-US" dirty="0"/>
          </a:p>
        </p:txBody>
      </p:sp>
      <p:sp>
        <p:nvSpPr>
          <p:cNvPr id="18" name="Picture Placeholder 8">
            <a:extLst>
              <a:ext uri="{FF2B5EF4-FFF2-40B4-BE49-F238E27FC236}">
                <a16:creationId xmlns:a16="http://schemas.microsoft.com/office/drawing/2014/main" id="{30041F1E-4F8F-984F-8094-E2123DDF142E}"/>
              </a:ext>
            </a:extLst>
          </p:cNvPr>
          <p:cNvSpPr>
            <a:spLocks noGrp="1"/>
          </p:cNvSpPr>
          <p:nvPr>
            <p:ph type="pic" sz="quarter" idx="19"/>
          </p:nvPr>
        </p:nvSpPr>
        <p:spPr>
          <a:xfrm>
            <a:off x="4472226" y="2329988"/>
            <a:ext cx="768807" cy="768605"/>
          </a:xfrm>
          <a:prstGeom prst="ellipse">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13573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1792" y="414339"/>
            <a:ext cx="10972800" cy="871009"/>
          </a:xfrm>
        </p:spPr>
        <p:txBody>
          <a:bodyPr tIns="0" bIns="0"/>
          <a:lstStyle>
            <a:lvl1pPr>
              <a:defRPr/>
            </a:lvl1pPr>
          </a:lstStyle>
          <a:p>
            <a:r>
              <a:rPr lang="en-US"/>
              <a:t>Page Title</a:t>
            </a:r>
          </a:p>
        </p:txBody>
      </p:sp>
      <p:sp>
        <p:nvSpPr>
          <p:cNvPr id="7" name="Text Placeholder 6"/>
          <p:cNvSpPr>
            <a:spLocks noGrp="1"/>
          </p:cNvSpPr>
          <p:nvPr>
            <p:ph type="body" sz="quarter" idx="13" hasCustomPrompt="1"/>
          </p:nvPr>
        </p:nvSpPr>
        <p:spPr>
          <a:xfrm>
            <a:off x="622299" y="1236511"/>
            <a:ext cx="10972800" cy="307777"/>
          </a:xfrm>
        </p:spPr>
        <p:txBody>
          <a:bodyPr anchor="b">
            <a:spAutoFit/>
          </a:bodyPr>
          <a:lstStyle>
            <a:lvl1pPr marL="0" indent="0">
              <a:buNone/>
              <a:defRPr sz="1400">
                <a:solidFill>
                  <a:schemeClr val="tx2"/>
                </a:solidFill>
              </a:defRPr>
            </a:lvl1pPr>
            <a:lvl2pPr marL="228600" indent="0">
              <a:buNone/>
              <a:defRPr sz="1200"/>
            </a:lvl2pPr>
            <a:lvl3pPr marL="457200" indent="0">
              <a:buNone/>
              <a:defRPr sz="1200"/>
            </a:lvl3pPr>
            <a:lvl4pPr marL="685800" indent="0">
              <a:buNone/>
              <a:defRPr sz="1200"/>
            </a:lvl4pPr>
            <a:lvl5pPr marL="914400" indent="0">
              <a:buNone/>
              <a:defRPr sz="1200"/>
            </a:lvl5pPr>
          </a:lstStyle>
          <a:p>
            <a:pPr lvl="0"/>
            <a:r>
              <a:rPr lang="en-US"/>
              <a:t>Sub Title</a:t>
            </a:r>
          </a:p>
        </p:txBody>
      </p:sp>
      <p:sp>
        <p:nvSpPr>
          <p:cNvPr id="6" name="Rectangle 5"/>
          <p:cNvSpPr/>
          <p:nvPr userDrawn="1"/>
        </p:nvSpPr>
        <p:spPr>
          <a:xfrm rot="16200000">
            <a:off x="6085332" y="-5116670"/>
            <a:ext cx="45720" cy="1097280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19121065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4_Cover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1127760"/>
            <a:ext cx="12192000" cy="576072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0" y="1161288"/>
            <a:ext cx="12192000" cy="5754624"/>
          </a:xfrm>
          <a:prstGeom prst="rect">
            <a:avLst/>
          </a:prstGeom>
          <a:gradFill>
            <a:gsLst>
              <a:gs pos="25000">
                <a:schemeClr val="accent1">
                  <a:lumMod val="100000"/>
                  <a:alpha val="0"/>
                </a:schemeClr>
              </a:gs>
              <a:gs pos="75000">
                <a:schemeClr val="accent2">
                  <a:alpha val="50000"/>
                </a:schemeClr>
              </a:gs>
            </a:gsLst>
            <a:lin ang="5400000" scaled="0"/>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0" name="Rectangle 9"/>
          <p:cNvSpPr/>
          <p:nvPr userDrawn="1"/>
        </p:nvSpPr>
        <p:spPr>
          <a:xfrm>
            <a:off x="0" y="0"/>
            <a:ext cx="12192000" cy="152400"/>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pic>
        <p:nvPicPr>
          <p:cNvPr id="13" name="Picture 12"/>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615019" y="304800"/>
            <a:ext cx="3584448" cy="672084"/>
          </a:xfrm>
          <a:prstGeom prst="rect">
            <a:avLst/>
          </a:prstGeom>
        </p:spPr>
      </p:pic>
      <p:sp>
        <p:nvSpPr>
          <p:cNvPr id="2" name="Rectangle 1"/>
          <p:cNvSpPr/>
          <p:nvPr userDrawn="1"/>
        </p:nvSpPr>
        <p:spPr>
          <a:xfrm>
            <a:off x="609600" y="3505201"/>
            <a:ext cx="10962217" cy="2319865"/>
          </a:xfrm>
          <a:prstGeom prst="rect">
            <a:avLst/>
          </a:prstGeom>
          <a:solidFill>
            <a:srgbClr val="FFFFFF">
              <a:alpha val="85000"/>
            </a:srgb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chemeClr val="accent5"/>
              </a:solidFill>
              <a:effectLst/>
              <a:uFillTx/>
              <a:latin typeface="Calibri"/>
              <a:ea typeface="Calibri"/>
              <a:cs typeface="Calibri"/>
              <a:sym typeface="Calibri"/>
            </a:endParaRPr>
          </a:p>
        </p:txBody>
      </p:sp>
      <p:sp>
        <p:nvSpPr>
          <p:cNvPr id="17" name="Text Placeholder 16"/>
          <p:cNvSpPr>
            <a:spLocks noGrp="1"/>
          </p:cNvSpPr>
          <p:nvPr>
            <p:ph type="body" sz="quarter" idx="10" hasCustomPrompt="1"/>
          </p:nvPr>
        </p:nvSpPr>
        <p:spPr>
          <a:xfrm>
            <a:off x="818523" y="3681294"/>
            <a:ext cx="10459077" cy="1198800"/>
          </a:xfrm>
        </p:spPr>
        <p:txBody>
          <a:bodyPr anchor="b">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3600" b="0" baseline="0">
                <a:solidFill>
                  <a:srgbClr val="1A237E"/>
                </a:solidFill>
              </a:defRPr>
            </a:lvl1pPr>
            <a:lvl2pPr marL="228600" indent="0">
              <a:buNone/>
              <a:defRPr sz="4400" b="1">
                <a:solidFill>
                  <a:schemeClr val="accent1"/>
                </a:solidFill>
              </a:defRPr>
            </a:lvl2pPr>
            <a:lvl3pPr marL="457200" indent="0">
              <a:buNone/>
              <a:defRPr sz="4400" b="1">
                <a:solidFill>
                  <a:schemeClr val="accent1"/>
                </a:solidFill>
              </a:defRPr>
            </a:lvl3pPr>
            <a:lvl4pPr marL="685800" indent="0">
              <a:buNone/>
              <a:defRPr sz="4400" b="1">
                <a:solidFill>
                  <a:schemeClr val="accent1"/>
                </a:solidFill>
              </a:defRPr>
            </a:lvl4pPr>
            <a:lvl5pPr marL="914400" indent="0">
              <a:buNone/>
              <a:defRPr sz="4400" b="1">
                <a:solidFill>
                  <a:schemeClr val="accent1"/>
                </a:solidFill>
              </a:defRPr>
            </a:lvl5pPr>
          </a:lstStyle>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r>
              <a:rPr lang="en-US"/>
              <a:t>Click here to add title</a:t>
            </a:r>
          </a:p>
        </p:txBody>
      </p:sp>
      <p:sp>
        <p:nvSpPr>
          <p:cNvPr id="21" name="Text Placeholder 20"/>
          <p:cNvSpPr>
            <a:spLocks noGrp="1"/>
          </p:cNvSpPr>
          <p:nvPr>
            <p:ph type="body" sz="quarter" idx="11" hasCustomPrompt="1"/>
          </p:nvPr>
        </p:nvSpPr>
        <p:spPr>
          <a:xfrm>
            <a:off x="818521" y="5036771"/>
            <a:ext cx="10459079" cy="618152"/>
          </a:xfrm>
        </p:spPr>
        <p:txBody>
          <a:bodyPr anchor="t">
            <a:noAutofit/>
          </a:bodyPr>
          <a:lstStyle>
            <a:lvl1pPr marL="0" marR="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sz="1800">
                <a:solidFill>
                  <a:schemeClr val="bg1">
                    <a:lumMod val="25000"/>
                  </a:schemeClr>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Sub title</a:t>
            </a:r>
          </a:p>
          <a:p>
            <a:pPr marL="0" marR="0" lvl="0" indent="0" algn="l" defTabSz="914400" rtl="0" eaLnBrk="1" fontAlgn="auto" latinLnBrk="0" hangingPunct="1">
              <a:lnSpc>
                <a:spcPct val="100000"/>
              </a:lnSpc>
              <a:spcBef>
                <a:spcPts val="0"/>
              </a:spcBef>
              <a:spcAft>
                <a:spcPts val="600"/>
              </a:spcAft>
              <a:buClr>
                <a:schemeClr val="accent1"/>
              </a:buClr>
              <a:buSzPct val="125000"/>
              <a:buFont typeface="Wingdings" panose="05000000000000000000" pitchFamily="2" charset="2"/>
              <a:buNone/>
              <a:tabLst/>
              <a:defRPr/>
            </a:pPr>
            <a:endParaRPr lang="en-US"/>
          </a:p>
        </p:txBody>
      </p:sp>
      <p:sp>
        <p:nvSpPr>
          <p:cNvPr id="23" name="Text Placeholder 22"/>
          <p:cNvSpPr>
            <a:spLocks noGrp="1"/>
          </p:cNvSpPr>
          <p:nvPr>
            <p:ph type="body" sz="quarter" idx="12" hasCustomPrompt="1"/>
          </p:nvPr>
        </p:nvSpPr>
        <p:spPr>
          <a:xfrm>
            <a:off x="8432800" y="6032500"/>
            <a:ext cx="3139017" cy="238125"/>
          </a:xfrm>
        </p:spPr>
        <p:txBody>
          <a:bodyPr>
            <a:noAutofit/>
          </a:bodyPr>
          <a:lstStyle>
            <a:lvl1pPr marL="0" indent="0" algn="r">
              <a:buNone/>
              <a:defRPr sz="1800" b="1">
                <a:solidFill>
                  <a:srgbClr val="FFFFFF"/>
                </a:solidFill>
              </a:defRPr>
            </a:lvl1pPr>
          </a:lstStyle>
          <a:p>
            <a:pPr lvl="0"/>
            <a:r>
              <a:rPr lang="en-US"/>
              <a:t>Month, 2019</a:t>
            </a:r>
          </a:p>
        </p:txBody>
      </p:sp>
      <p:cxnSp>
        <p:nvCxnSpPr>
          <p:cNvPr id="5" name="Straight Connector 4"/>
          <p:cNvCxnSpPr/>
          <p:nvPr userDrawn="1"/>
        </p:nvCxnSpPr>
        <p:spPr>
          <a:xfrm>
            <a:off x="818522" y="4958433"/>
            <a:ext cx="10459077" cy="0"/>
          </a:xfrm>
          <a:prstGeom prst="line">
            <a:avLst/>
          </a:prstGeom>
          <a:noFill/>
          <a:ln w="6350" cap="flat">
            <a:solidFill>
              <a:schemeClr val="bg1">
                <a:lumMod val="50000"/>
              </a:schemeClr>
            </a:solidFill>
            <a:prstDash val="solid"/>
            <a:miter lim="800000"/>
          </a:ln>
          <a:effectLst/>
          <a:sp3d/>
        </p:spPr>
        <p:style>
          <a:lnRef idx="0">
            <a:scrgbClr r="0" g="0" b="0"/>
          </a:lnRef>
          <a:fillRef idx="0">
            <a:scrgbClr r="0" g="0" b="0"/>
          </a:fillRef>
          <a:effectRef idx="0">
            <a:scrgbClr r="0" g="0" b="0"/>
          </a:effectRef>
          <a:fontRef idx="none"/>
        </p:style>
      </p:cxnSp>
      <p:sp>
        <p:nvSpPr>
          <p:cNvPr id="24" name="Text Placeholder 22"/>
          <p:cNvSpPr>
            <a:spLocks noGrp="1"/>
          </p:cNvSpPr>
          <p:nvPr>
            <p:ph type="body" sz="quarter" idx="13" hasCustomPrompt="1"/>
          </p:nvPr>
        </p:nvSpPr>
        <p:spPr>
          <a:xfrm>
            <a:off x="825293" y="6032500"/>
            <a:ext cx="5880307" cy="673101"/>
          </a:xfrm>
        </p:spPr>
        <p:txBody>
          <a:bodyPr>
            <a:noAutofit/>
          </a:bodyPr>
          <a:lstStyle>
            <a:lvl1pPr marL="0" indent="0" algn="l">
              <a:spcAft>
                <a:spcPts val="400"/>
              </a:spcAft>
              <a:buNone/>
              <a:defRPr sz="1800" b="1" i="0">
                <a:solidFill>
                  <a:srgbClr val="FFFFFF"/>
                </a:solidFill>
              </a:defRPr>
            </a:lvl1pPr>
          </a:lstStyle>
          <a:p>
            <a:pPr lvl="0"/>
            <a:r>
              <a:rPr lang="en-US"/>
              <a:t>Name / Title, Department</a:t>
            </a:r>
          </a:p>
        </p:txBody>
      </p:sp>
      <p:sp>
        <p:nvSpPr>
          <p:cNvPr id="16" name="Rectangle 15"/>
          <p:cNvSpPr/>
          <p:nvPr userDrawn="1"/>
        </p:nvSpPr>
        <p:spPr>
          <a:xfrm rot="10800000" flipH="1">
            <a:off x="609600" y="5791200"/>
            <a:ext cx="10962217" cy="100584"/>
          </a:xfrm>
          <a:prstGeom prst="rect">
            <a:avLst/>
          </a:prstGeom>
          <a:gradFill>
            <a:gsLst>
              <a:gs pos="22000">
                <a:schemeClr val="accent1"/>
              </a:gs>
              <a:gs pos="100000">
                <a:schemeClr val="accent3"/>
              </a:gs>
            </a:gsLst>
            <a:lin ang="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a:latin typeface="Arial" panose="020B0604020202020204" pitchFamily="34" charset="0"/>
              <a:cs typeface="Arial" panose="020B0604020202020204" pitchFamily="34" charset="0"/>
              <a:sym typeface="Calibri"/>
            </a:endParaRPr>
          </a:p>
        </p:txBody>
      </p:sp>
      <p:sp>
        <p:nvSpPr>
          <p:cNvPr id="14" name="Picture Placeholder 13"/>
          <p:cNvSpPr>
            <a:spLocks noGrp="1"/>
          </p:cNvSpPr>
          <p:nvPr>
            <p:ph type="pic" sz="quarter" idx="14" hasCustomPrompt="1"/>
          </p:nvPr>
        </p:nvSpPr>
        <p:spPr>
          <a:xfrm>
            <a:off x="8465040" y="304800"/>
            <a:ext cx="3106777" cy="672084"/>
          </a:xfrm>
          <a:noFill/>
        </p:spPr>
        <p:txBody>
          <a:bodyPr anchor="ctr" anchorCtr="1"/>
          <a:lstStyle>
            <a:lvl1pPr>
              <a:defRPr>
                <a:latin typeface="Arial" panose="020B0604020202020204" pitchFamily="34" charset="0"/>
                <a:cs typeface="Arial" panose="020B0604020202020204" pitchFamily="34" charset="0"/>
              </a:defRPr>
            </a:lvl1pPr>
          </a:lstStyle>
          <a:p>
            <a:r>
              <a:rPr lang="en-US"/>
              <a:t>Partner / Client Logo</a:t>
            </a:r>
          </a:p>
        </p:txBody>
      </p:sp>
    </p:spTree>
    <p:extLst>
      <p:ext uri="{BB962C8B-B14F-4D97-AF65-F5344CB8AC3E}">
        <p14:creationId xmlns:p14="http://schemas.microsoft.com/office/powerpoint/2010/main" val="171089755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8" name="Picture Placeholder 5"/>
          <p:cNvSpPr>
            <a:spLocks noGrp="1"/>
          </p:cNvSpPr>
          <p:nvPr>
            <p:ph type="pic" sz="quarter" idx="10"/>
          </p:nvPr>
        </p:nvSpPr>
        <p:spPr>
          <a:xfrm>
            <a:off x="1" y="0"/>
            <a:ext cx="4305300" cy="6858000"/>
          </a:xfrm>
          <a:solidFill>
            <a:schemeClr val="bg1">
              <a:lumMod val="75000"/>
            </a:schemeClr>
          </a:solidFill>
        </p:spPr>
        <p:txBody>
          <a:bodyPr anchor="ctr"/>
          <a:lstStyle>
            <a:lvl1pPr algn="ctr">
              <a:defRPr/>
            </a:lvl1pPr>
          </a:lstStyle>
          <a:p>
            <a:r>
              <a:rPr lang="en-US"/>
              <a:t>Click icon to add picture</a:t>
            </a:r>
          </a:p>
        </p:txBody>
      </p:sp>
      <p:sp>
        <p:nvSpPr>
          <p:cNvPr id="9" name="Text Placeholder 7"/>
          <p:cNvSpPr>
            <a:spLocks noGrp="1"/>
          </p:cNvSpPr>
          <p:nvPr>
            <p:ph type="body" sz="quarter" idx="11" hasCustomPrompt="1"/>
          </p:nvPr>
        </p:nvSpPr>
        <p:spPr>
          <a:xfrm>
            <a:off x="4826000" y="150812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1</a:t>
            </a:r>
          </a:p>
        </p:txBody>
      </p:sp>
      <p:sp>
        <p:nvSpPr>
          <p:cNvPr id="10" name="Text Placeholder 10"/>
          <p:cNvSpPr>
            <a:spLocks noGrp="1"/>
          </p:cNvSpPr>
          <p:nvPr>
            <p:ph type="body" sz="quarter" idx="13" hasCustomPrompt="1"/>
          </p:nvPr>
        </p:nvSpPr>
        <p:spPr>
          <a:xfrm>
            <a:off x="6054727" y="18357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1" name="Text Placeholder 10"/>
          <p:cNvSpPr>
            <a:spLocks noGrp="1"/>
          </p:cNvSpPr>
          <p:nvPr>
            <p:ph type="body" sz="quarter" idx="14" hasCustomPrompt="1"/>
          </p:nvPr>
        </p:nvSpPr>
        <p:spPr>
          <a:xfrm>
            <a:off x="6054727" y="22421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2" name="Text Placeholder 10"/>
          <p:cNvSpPr>
            <a:spLocks noGrp="1"/>
          </p:cNvSpPr>
          <p:nvPr>
            <p:ph type="body" sz="quarter" idx="15" hasCustomPrompt="1"/>
          </p:nvPr>
        </p:nvSpPr>
        <p:spPr>
          <a:xfrm>
            <a:off x="6054727" y="29502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2"/>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3" name="Text Placeholder 10"/>
          <p:cNvSpPr>
            <a:spLocks noGrp="1"/>
          </p:cNvSpPr>
          <p:nvPr>
            <p:ph type="body" sz="quarter" idx="16" hasCustomPrompt="1"/>
          </p:nvPr>
        </p:nvSpPr>
        <p:spPr>
          <a:xfrm>
            <a:off x="6054727" y="33566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4" name="Text Placeholder 10"/>
          <p:cNvSpPr>
            <a:spLocks noGrp="1"/>
          </p:cNvSpPr>
          <p:nvPr>
            <p:ph type="body" sz="quarter" idx="18" hasCustomPrompt="1"/>
          </p:nvPr>
        </p:nvSpPr>
        <p:spPr>
          <a:xfrm>
            <a:off x="6054727" y="4083685"/>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3"/>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5" name="Text Placeholder 10"/>
          <p:cNvSpPr>
            <a:spLocks noGrp="1"/>
          </p:cNvSpPr>
          <p:nvPr>
            <p:ph type="body" sz="quarter" idx="19" hasCustomPrompt="1"/>
          </p:nvPr>
        </p:nvSpPr>
        <p:spPr>
          <a:xfrm>
            <a:off x="6054727" y="4490085"/>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6" name="Text Placeholder 10"/>
          <p:cNvSpPr>
            <a:spLocks noGrp="1"/>
          </p:cNvSpPr>
          <p:nvPr>
            <p:ph type="body" sz="quarter" idx="21" hasCustomPrompt="1"/>
          </p:nvPr>
        </p:nvSpPr>
        <p:spPr>
          <a:xfrm>
            <a:off x="6054727" y="5198110"/>
            <a:ext cx="5651498" cy="36576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2000" b="1" i="0" u="none" strike="noStrike" cap="none" spc="0" baseline="0" dirty="0">
                <a:solidFill>
                  <a:schemeClr val="accent4"/>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Heading 1</a:t>
            </a:r>
          </a:p>
        </p:txBody>
      </p:sp>
      <p:sp>
        <p:nvSpPr>
          <p:cNvPr id="17" name="Text Placeholder 10"/>
          <p:cNvSpPr>
            <a:spLocks noGrp="1"/>
          </p:cNvSpPr>
          <p:nvPr>
            <p:ph type="body" sz="quarter" idx="22" hasCustomPrompt="1"/>
          </p:nvPr>
        </p:nvSpPr>
        <p:spPr>
          <a:xfrm>
            <a:off x="6054727" y="5604510"/>
            <a:ext cx="5651498" cy="481330"/>
          </a:xfrm>
        </p:spPr>
        <p:txBody>
          <a:bodyPr/>
          <a:lstStyle>
            <a:lvl1pPr marL="0" marR="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defRPr lang="en-US" sz="1400" b="0" i="0" u="none" strike="noStrike" cap="none" spc="0" baseline="0" dirty="0">
                <a:solidFill>
                  <a:schemeClr val="tx1"/>
                </a:solidFill>
                <a:uFillTx/>
                <a:latin typeface="Arial" panose="020B0604020202020204" pitchFamily="34" charset="0"/>
                <a:ea typeface="+mn-ea"/>
                <a:cs typeface="Arial" panose="020B0604020202020204" pitchFamily="34" charset="0"/>
                <a:sym typeface="Wingdings 3" panose="05040102010807070707" pitchFamily="18" charset="2"/>
              </a:defRPr>
            </a:lvl1pPr>
          </a:lstStyle>
          <a:p>
            <a:pPr marL="0" marR="0" lvl="0" indent="0" algn="l" defTabSz="914400" rtl="0" eaLnBrk="1" fontAlgn="auto" latinLnBrk="0" hangingPunct="1">
              <a:lnSpc>
                <a:spcPct val="100000"/>
              </a:lnSpc>
              <a:spcBef>
                <a:spcPts val="0"/>
              </a:spcBef>
              <a:spcAft>
                <a:spcPts val="600"/>
              </a:spcAft>
              <a:buClr>
                <a:schemeClr val="accent1"/>
              </a:buClr>
              <a:buSzPct val="100000"/>
              <a:buFont typeface="Wingdings" panose="05000000000000000000" pitchFamily="2" charset="2"/>
              <a:buNone/>
              <a:tabLst/>
            </a:pPr>
            <a:r>
              <a:rPr lang="en-US" dirty="0"/>
              <a:t>Click here to add text</a:t>
            </a:r>
          </a:p>
        </p:txBody>
      </p:sp>
      <p:sp>
        <p:nvSpPr>
          <p:cNvPr id="18" name="Text Placeholder 7"/>
          <p:cNvSpPr>
            <a:spLocks noGrp="1"/>
          </p:cNvSpPr>
          <p:nvPr>
            <p:ph type="body" sz="quarter" idx="23" hasCustomPrompt="1"/>
          </p:nvPr>
        </p:nvSpPr>
        <p:spPr>
          <a:xfrm>
            <a:off x="4826000" y="262890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2</a:t>
            </a:r>
          </a:p>
        </p:txBody>
      </p:sp>
      <p:sp>
        <p:nvSpPr>
          <p:cNvPr id="19" name="Text Placeholder 7"/>
          <p:cNvSpPr>
            <a:spLocks noGrp="1"/>
          </p:cNvSpPr>
          <p:nvPr>
            <p:ph type="body" sz="quarter" idx="24" hasCustomPrompt="1"/>
          </p:nvPr>
        </p:nvSpPr>
        <p:spPr>
          <a:xfrm>
            <a:off x="4826000" y="3749675"/>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3</a:t>
            </a:r>
          </a:p>
        </p:txBody>
      </p:sp>
      <p:sp>
        <p:nvSpPr>
          <p:cNvPr id="20" name="Text Placeholder 7"/>
          <p:cNvSpPr>
            <a:spLocks noGrp="1"/>
          </p:cNvSpPr>
          <p:nvPr>
            <p:ph type="body" sz="quarter" idx="25" hasCustomPrompt="1"/>
          </p:nvPr>
        </p:nvSpPr>
        <p:spPr>
          <a:xfrm>
            <a:off x="4826000" y="4870450"/>
            <a:ext cx="878114" cy="1477328"/>
          </a:xfrm>
        </p:spPr>
        <p:txBody>
          <a:bodyPr wrap="none" anchor="ctr">
            <a:noAutofit/>
          </a:bodyPr>
          <a:lstStyle>
            <a:lvl1pPr marL="0" marR="0" indent="0" algn="r" defTabSz="914156" rtl="0" fontAlgn="auto" latinLnBrk="0" hangingPunct="0">
              <a:lnSpc>
                <a:spcPct val="100000"/>
              </a:lnSpc>
              <a:spcBef>
                <a:spcPts val="0"/>
              </a:spcBef>
              <a:spcAft>
                <a:spcPts val="0"/>
              </a:spcAft>
              <a:buClrTx/>
              <a:buSzTx/>
              <a:buFontTx/>
              <a:buNone/>
              <a:tabLst/>
              <a:defRPr kumimoji="0" lang="en-US" sz="9600" b="1" i="0" u="none" strike="noStrike" cap="none" spc="0" normalizeH="0" baseline="0" dirty="0" smtClean="0">
                <a:ln>
                  <a:noFill/>
                </a:ln>
                <a:solidFill>
                  <a:schemeClr val="tx2">
                    <a:lumMod val="20000"/>
                    <a:lumOff val="80000"/>
                  </a:schemeClr>
                </a:solidFill>
                <a:effectLst/>
                <a:uFillTx/>
                <a:latin typeface="Arial" panose="020B0604020202020204" pitchFamily="34" charset="0"/>
                <a:ea typeface="Lato Heavy"/>
                <a:cs typeface="Arial" panose="020B0604020202020204" pitchFamily="34" charset="0"/>
                <a:sym typeface="Lato Heavy"/>
              </a:defRPr>
            </a:lvl1pPr>
          </a:lstStyle>
          <a:p>
            <a:pPr lvl="0"/>
            <a:r>
              <a:rPr lang="en-US" dirty="0"/>
              <a:t>4</a:t>
            </a:r>
          </a:p>
        </p:txBody>
      </p:sp>
      <p:sp>
        <p:nvSpPr>
          <p:cNvPr id="2" name="Title 1"/>
          <p:cNvSpPr>
            <a:spLocks noGrp="1"/>
          </p:cNvSpPr>
          <p:nvPr>
            <p:ph type="title" hasCustomPrompt="1"/>
          </p:nvPr>
        </p:nvSpPr>
        <p:spPr>
          <a:xfrm>
            <a:off x="4826000" y="457200"/>
            <a:ext cx="6876288" cy="1051560"/>
          </a:xfrm>
        </p:spPr>
        <p:txBody>
          <a:bodyPr/>
          <a:lstStyle>
            <a:lvl1pPr>
              <a:defRPr/>
            </a:lvl1pPr>
          </a:lstStyle>
          <a:p>
            <a:r>
              <a:rPr lang="en-US" dirty="0"/>
              <a:t>Agenda</a:t>
            </a:r>
          </a:p>
        </p:txBody>
      </p:sp>
      <p:sp>
        <p:nvSpPr>
          <p:cNvPr id="21" name="Rectangle 20"/>
          <p:cNvSpPr/>
          <p:nvPr/>
        </p:nvSpPr>
        <p:spPr>
          <a:xfrm rot="16200000">
            <a:off x="5836412" y="-700118"/>
            <a:ext cx="82296" cy="21031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20378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Title 1"/>
          <p:cNvSpPr txBox="1">
            <a:spLocks/>
          </p:cNvSpPr>
          <p:nvPr/>
        </p:nvSpPr>
        <p:spPr>
          <a:xfrm>
            <a:off x="484632" y="402336"/>
            <a:ext cx="11228832" cy="1051560"/>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lang="en-US" sz="4000" kern="1200" baseline="0">
                <a:solidFill>
                  <a:srgbClr val="1A237E"/>
                </a:solidFill>
                <a:latin typeface="+mj-lt"/>
                <a:ea typeface="+mj-ea"/>
                <a:cs typeface="+mj-cs"/>
              </a:defRPr>
            </a:lvl1pPr>
          </a:lstStyle>
          <a:p>
            <a:pPr algn="l" defTabSz="914400" rtl="0" eaLnBrk="1" latinLnBrk="0" hangingPunct="1">
              <a:lnSpc>
                <a:spcPct val="100000"/>
              </a:lnSpc>
              <a:spcBef>
                <a:spcPct val="0"/>
              </a:spcBef>
              <a:buNone/>
            </a:pPr>
            <a:r>
              <a:rPr lang="en-US" sz="4000" kern="1200" baseline="0" dirty="0">
                <a:solidFill>
                  <a:srgbClr val="1A237E"/>
                </a:solidFill>
                <a:latin typeface="+mj-lt"/>
                <a:ea typeface="+mj-ea"/>
                <a:cs typeface="+mj-cs"/>
              </a:rPr>
              <a:t>Table of Contents</a:t>
            </a:r>
          </a:p>
        </p:txBody>
      </p:sp>
      <p:sp>
        <p:nvSpPr>
          <p:cNvPr id="3" name="Text Placeholder 2"/>
          <p:cNvSpPr>
            <a:spLocks noGrp="1"/>
          </p:cNvSpPr>
          <p:nvPr>
            <p:ph type="body" sz="quarter" idx="10" hasCustomPrompt="1"/>
          </p:nvPr>
        </p:nvSpPr>
        <p:spPr>
          <a:xfrm>
            <a:off x="469900" y="1816100"/>
            <a:ext cx="11244263" cy="4140200"/>
          </a:xfrm>
        </p:spPr>
        <p:txBody>
          <a:bodyPr>
            <a:noAutofit/>
          </a:bodyPr>
          <a:lstStyle>
            <a:lvl1pPr marL="0" marR="0" indent="0" algn="l" defTabSz="914400" rtl="0" eaLnBrk="1" fontAlgn="auto" latinLnBrk="0" hangingPunct="1">
              <a:lnSpc>
                <a:spcPct val="100000"/>
              </a:lnSpc>
              <a:spcBef>
                <a:spcPts val="600"/>
              </a:spcBef>
              <a:spcAft>
                <a:spcPts val="600"/>
              </a:spcAft>
              <a:buClrTx/>
              <a:buSzTx/>
              <a:buFontTx/>
              <a:buNone/>
              <a:tabLst>
                <a:tab pos="8694738" algn="l"/>
              </a:tabLst>
              <a:defRPr lang="en-US" sz="2400" kern="1200" baseline="0" dirty="0">
                <a:solidFill>
                  <a:schemeClr val="tx1"/>
                </a:solidFill>
                <a:latin typeface="+mn-lt"/>
                <a:ea typeface="+mn-ea"/>
                <a:cs typeface="+mn-cs"/>
              </a:defRPr>
            </a:lvl1pPr>
          </a:lstStyle>
          <a:p>
            <a:pPr lvl="0"/>
            <a:r>
              <a:rPr lang="en-US" dirty="0"/>
              <a:t>Heading 1	01</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2	10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3	20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4	32</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5	40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6	45</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7	50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defRPr/>
            </a:pPr>
            <a:r>
              <a:rPr lang="en-US" dirty="0"/>
              <a:t>Heading 8	60</a:t>
            </a:r>
          </a:p>
          <a:p>
            <a:pPr marL="0" marR="0" lvl="0" indent="0" algn="l" defTabSz="914400" rtl="0" eaLnBrk="1" fontAlgn="auto" latinLnBrk="0" hangingPunct="1">
              <a:lnSpc>
                <a:spcPct val="100000"/>
              </a:lnSpc>
              <a:spcBef>
                <a:spcPts val="600"/>
              </a:spcBef>
              <a:spcAft>
                <a:spcPts val="600"/>
              </a:spcAft>
              <a:buClrTx/>
              <a:buSzTx/>
              <a:buFontTx/>
              <a:buNone/>
              <a:tabLst>
                <a:tab pos="8694738" algn="l"/>
              </a:tabLst>
            </a:pPr>
            <a:endParaRPr lang="en-US" dirty="0"/>
          </a:p>
        </p:txBody>
      </p:sp>
    </p:spTree>
    <p:extLst>
      <p:ext uri="{BB962C8B-B14F-4D97-AF65-F5344CB8AC3E}">
        <p14:creationId xmlns:p14="http://schemas.microsoft.com/office/powerpoint/2010/main" val="327507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6073140" y="2093976"/>
            <a:ext cx="45720" cy="267004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6" name="Picture Placeholder 3"/>
          <p:cNvSpPr>
            <a:spLocks noGrp="1"/>
          </p:cNvSpPr>
          <p:nvPr>
            <p:ph type="pic" sz="quarter" idx="11"/>
          </p:nvPr>
        </p:nvSpPr>
        <p:spPr>
          <a:xfrm>
            <a:off x="0" y="0"/>
            <a:ext cx="5730875" cy="6858000"/>
          </a:xfrm>
          <a:solidFill>
            <a:schemeClr val="bg1">
              <a:lumMod val="75000"/>
            </a:schemeClr>
          </a:solidFill>
        </p:spPr>
        <p:txBody>
          <a:bodyPr anchor="ctr"/>
          <a:lstStyle>
            <a:lvl1pPr algn="ctr">
              <a:defRPr/>
            </a:lvl1pPr>
          </a:lstStyle>
          <a:p>
            <a:r>
              <a:rPr lang="en-US"/>
              <a:t>Click icon to add picture</a:t>
            </a:r>
            <a:endParaRPr lang="en-US" dirty="0"/>
          </a:p>
        </p:txBody>
      </p:sp>
      <p:sp>
        <p:nvSpPr>
          <p:cNvPr id="2" name="Title 1"/>
          <p:cNvSpPr>
            <a:spLocks noGrp="1"/>
          </p:cNvSpPr>
          <p:nvPr>
            <p:ph type="title"/>
          </p:nvPr>
        </p:nvSpPr>
        <p:spPr>
          <a:xfrm>
            <a:off x="6232525" y="3428999"/>
            <a:ext cx="5477256" cy="1051560"/>
          </a:xfrm>
        </p:spPr>
        <p:txBody>
          <a:bodyPr lIns="91440">
            <a:noAutofit/>
          </a:bodyPr>
          <a:lstStyle/>
          <a:p>
            <a:r>
              <a:rPr lang="en-US"/>
              <a:t>Click to edit Master title style</a:t>
            </a:r>
            <a:endParaRPr lang="en-US" dirty="0"/>
          </a:p>
        </p:txBody>
      </p:sp>
      <p:sp>
        <p:nvSpPr>
          <p:cNvPr id="7" name="Text Placeholder 6"/>
          <p:cNvSpPr>
            <a:spLocks noGrp="1"/>
          </p:cNvSpPr>
          <p:nvPr>
            <p:ph type="body" sz="quarter" idx="13" hasCustomPrompt="1"/>
          </p:nvPr>
        </p:nvSpPr>
        <p:spPr>
          <a:xfrm>
            <a:off x="6232525" y="2093913"/>
            <a:ext cx="1371600" cy="1198562"/>
          </a:xfrm>
        </p:spPr>
        <p:txBody>
          <a:bodyPr lIns="91440" anchor="ctr"/>
          <a:lstStyle>
            <a:lvl1pPr algn="l">
              <a:defRPr sz="8000" b="1" baseline="0">
                <a:solidFill>
                  <a:schemeClr val="accent3"/>
                </a:solidFill>
              </a:defRPr>
            </a:lvl1pPr>
          </a:lstStyle>
          <a:p>
            <a:pPr lvl="0"/>
            <a:r>
              <a:rPr lang="en-US" dirty="0"/>
              <a:t>#</a:t>
            </a: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Tree>
    <p:extLst>
      <p:ext uri="{BB962C8B-B14F-4D97-AF65-F5344CB8AC3E}">
        <p14:creationId xmlns:p14="http://schemas.microsoft.com/office/powerpoint/2010/main" val="13134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11" name="Rectangle 10"/>
          <p:cNvSpPr/>
          <p:nvPr/>
        </p:nvSpPr>
        <p:spPr>
          <a:xfrm>
            <a:off x="484505" y="3692527"/>
            <a:ext cx="45720" cy="2487168"/>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5023642"/>
            <a:ext cx="11064240" cy="1051560"/>
          </a:xfrm>
        </p:spPr>
        <p:txBody>
          <a:bodyPr lIns="91440">
            <a:noAutofit/>
          </a:bodyPr>
          <a:lstStyle/>
          <a:p>
            <a:r>
              <a:rPr lang="en-US"/>
              <a:t>Click to edit Master title style</a:t>
            </a:r>
            <a:endParaRPr lang="en-US" dirty="0"/>
          </a:p>
        </p:txBody>
      </p:sp>
      <p:sp>
        <p:nvSpPr>
          <p:cNvPr id="5" name="Text Placeholder 4"/>
          <p:cNvSpPr>
            <a:spLocks noGrp="1"/>
          </p:cNvSpPr>
          <p:nvPr>
            <p:ph type="body" sz="quarter" idx="13" hasCustomPrompt="1"/>
          </p:nvPr>
        </p:nvSpPr>
        <p:spPr>
          <a:xfrm>
            <a:off x="643888" y="3692525"/>
            <a:ext cx="1371600" cy="1200150"/>
          </a:xfrm>
        </p:spPr>
        <p:txBody>
          <a:bodyPr lIns="91440" anchor="ctr"/>
          <a:lstStyle>
            <a:lvl1pPr>
              <a:defRPr sz="8000" b="1" baseline="0">
                <a:solidFill>
                  <a:schemeClr val="accent3"/>
                </a:solidFill>
              </a:defRPr>
            </a:lvl1pPr>
          </a:lstStyle>
          <a:p>
            <a:pPr lvl="0"/>
            <a:r>
              <a:rPr lang="en-US" dirty="0"/>
              <a:t>#</a:t>
            </a:r>
          </a:p>
        </p:txBody>
      </p:sp>
    </p:spTree>
    <p:extLst>
      <p:ext uri="{BB962C8B-B14F-4D97-AF65-F5344CB8AC3E}">
        <p14:creationId xmlns:p14="http://schemas.microsoft.com/office/powerpoint/2010/main" val="19012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Section Header">
    <p:spTree>
      <p:nvGrpSpPr>
        <p:cNvPr id="1" name=""/>
        <p:cNvGrpSpPr/>
        <p:nvPr/>
      </p:nvGrpSpPr>
      <p:grpSpPr>
        <a:xfrm>
          <a:off x="0" y="0"/>
          <a:ext cx="0" cy="0"/>
          <a:chOff x="0" y="0"/>
          <a:chExt cx="0" cy="0"/>
        </a:xfrm>
      </p:grpSpPr>
      <p:sp>
        <p:nvSpPr>
          <p:cNvPr id="11" name="Rectangle 10"/>
          <p:cNvSpPr/>
          <p:nvPr/>
        </p:nvSpPr>
        <p:spPr>
          <a:xfrm>
            <a:off x="484505" y="3692527"/>
            <a:ext cx="45720" cy="118872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2" name="Picture Placeholder 3"/>
          <p:cNvSpPr>
            <a:spLocks noGrp="1"/>
          </p:cNvSpPr>
          <p:nvPr>
            <p:ph type="pic" sz="quarter" idx="11"/>
          </p:nvPr>
        </p:nvSpPr>
        <p:spPr>
          <a:xfrm>
            <a:off x="0" y="0"/>
            <a:ext cx="12192000" cy="3429001"/>
          </a:xfrm>
          <a:solidFill>
            <a:schemeClr val="bg1">
              <a:lumMod val="75000"/>
            </a:schemeClr>
          </a:solidFill>
        </p:spPr>
        <p:txBody>
          <a:bodyPr anchor="ctr"/>
          <a:lstStyle>
            <a:lvl1pPr algn="ctr">
              <a:defRPr/>
            </a:lvl1pPr>
          </a:lstStyle>
          <a:p>
            <a:r>
              <a:rPr lang="en-US"/>
              <a:t>Click icon to add picture</a:t>
            </a:r>
          </a:p>
        </p:txBody>
      </p:sp>
      <p:sp>
        <p:nvSpPr>
          <p:cNvPr id="3" name="Title 2"/>
          <p:cNvSpPr>
            <a:spLocks noGrp="1"/>
          </p:cNvSpPr>
          <p:nvPr>
            <p:ph type="title"/>
          </p:nvPr>
        </p:nvSpPr>
        <p:spPr>
          <a:xfrm>
            <a:off x="643889" y="3692527"/>
            <a:ext cx="5760720" cy="1051560"/>
          </a:xfrm>
        </p:spPr>
        <p:txBody>
          <a:bodyPr lIns="91440">
            <a:noAutofit/>
          </a:bodyPr>
          <a:lstStyle/>
          <a:p>
            <a:r>
              <a:rPr lang="en-US"/>
              <a:t>Click to edit Master title style</a:t>
            </a:r>
            <a:endParaRPr lang="en-US" dirty="0"/>
          </a:p>
        </p:txBody>
      </p:sp>
    </p:spTree>
    <p:extLst>
      <p:ext uri="{BB962C8B-B14F-4D97-AF65-F5344CB8AC3E}">
        <p14:creationId xmlns:p14="http://schemas.microsoft.com/office/powerpoint/2010/main" val="32821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3" name="Rectangle 2"/>
          <p:cNvSpPr/>
          <p:nvPr/>
        </p:nvSpPr>
        <p:spPr bwMode="gray">
          <a:xfrm>
            <a:off x="1" y="182880"/>
            <a:ext cx="11902440"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6400800" y="2273455"/>
            <a:ext cx="5313362" cy="3682846"/>
          </a:xfrm>
        </p:spPr>
        <p:txBody>
          <a:bodyPr numCol="1" anchor="t" anchorCtr="0">
            <a:noAutofit/>
          </a:bodyPr>
          <a:lstStyle>
            <a:lvl1pPr>
              <a:lnSpc>
                <a:spcPct val="100000"/>
              </a:lnSpc>
              <a:spcBef>
                <a:spcPts val="0"/>
              </a:spcBef>
              <a:defRPr sz="14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7" name="Picture Placeholder 3"/>
          <p:cNvSpPr>
            <a:spLocks noGrp="1"/>
          </p:cNvSpPr>
          <p:nvPr>
            <p:ph type="pic" sz="quarter" idx="11"/>
          </p:nvPr>
        </p:nvSpPr>
        <p:spPr>
          <a:xfrm>
            <a:off x="0" y="0"/>
            <a:ext cx="5791200" cy="5956300"/>
          </a:xfrm>
          <a:solidFill>
            <a:schemeClr val="bg1">
              <a:lumMod val="75000"/>
            </a:schemeClr>
          </a:solidFill>
        </p:spPr>
        <p:txBody>
          <a:bodyPr anchor="ctr"/>
          <a:lstStyle>
            <a:lvl1pPr algn="ctr">
              <a:defRPr/>
            </a:lvl1pPr>
          </a:lstStyle>
          <a:p>
            <a:r>
              <a:rPr lang="en-US"/>
              <a:t>Click icon to add picture</a:t>
            </a:r>
          </a:p>
        </p:txBody>
      </p:sp>
      <p:sp>
        <p:nvSpPr>
          <p:cNvPr id="8" name="Rectangle 7"/>
          <p:cNvSpPr/>
          <p:nvPr/>
        </p:nvSpPr>
        <p:spPr bwMode="gray">
          <a:xfrm rot="16200000">
            <a:off x="7318436" y="356501"/>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2" name="Title 1"/>
          <p:cNvSpPr>
            <a:spLocks noGrp="1"/>
          </p:cNvSpPr>
          <p:nvPr>
            <p:ph type="title" hasCustomPrompt="1"/>
          </p:nvPr>
        </p:nvSpPr>
        <p:spPr>
          <a:xfrm>
            <a:off x="6400799" y="1508125"/>
            <a:ext cx="5303520" cy="685800"/>
          </a:xfrm>
        </p:spPr>
        <p:txBody>
          <a:bodyPr>
            <a:noAutofit/>
          </a:bodyPr>
          <a:lstStyle/>
          <a:p>
            <a:r>
              <a:rPr lang="en-US" dirty="0"/>
              <a:t>Edit Master title style</a:t>
            </a:r>
          </a:p>
        </p:txBody>
      </p:sp>
    </p:spTree>
    <p:extLst>
      <p:ext uri="{BB962C8B-B14F-4D97-AF65-F5344CB8AC3E}">
        <p14:creationId xmlns:p14="http://schemas.microsoft.com/office/powerpoint/2010/main" val="312232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a:xfrm>
            <a:off x="5956745" y="5993187"/>
            <a:ext cx="282130" cy="276999"/>
          </a:xfrm>
          <a:prstGeom prst="rect">
            <a:avLst/>
          </a:prstGeom>
        </p:spPr>
        <p:txBody>
          <a:bodyPr/>
          <a:lstStyle/>
          <a:p>
            <a:fld id="{A68A7280-9AC5-45D1-ABA6-1412F4046469}" type="slidenum">
              <a:rPr lang="en-US" smtClean="0"/>
              <a:t>‹#›</a:t>
            </a:fld>
            <a:endParaRPr lang="en-US"/>
          </a:p>
        </p:txBody>
      </p:sp>
      <p:sp>
        <p:nvSpPr>
          <p:cNvPr id="10" name="Text Placeholder 9"/>
          <p:cNvSpPr>
            <a:spLocks noGrp="1"/>
          </p:cNvSpPr>
          <p:nvPr>
            <p:ph type="body" sz="quarter" idx="10" hasCustomPrompt="1"/>
          </p:nvPr>
        </p:nvSpPr>
        <p:spPr>
          <a:xfrm>
            <a:off x="485776" y="2044947"/>
            <a:ext cx="11220449" cy="1029618"/>
          </a:xfrm>
        </p:spPr>
        <p:txBody>
          <a:bodyPr numCol="1" anchor="t" anchorCtr="0">
            <a:noAutofit/>
          </a:bodyPr>
          <a:lstStyle>
            <a:lvl1pPr algn="ctr">
              <a:lnSpc>
                <a:spcPct val="100000"/>
              </a:lnSpc>
              <a:spcBef>
                <a:spcPts val="0"/>
              </a:spcBef>
              <a:defRPr sz="2000" baseline="0">
                <a:solidFill>
                  <a:schemeClr val="tx1"/>
                </a:solidFill>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a:t>
            </a:r>
          </a:p>
        </p:txBody>
      </p:sp>
      <p:sp>
        <p:nvSpPr>
          <p:cNvPr id="11" name="Picture Placeholder 3"/>
          <p:cNvSpPr>
            <a:spLocks noGrp="1"/>
          </p:cNvSpPr>
          <p:nvPr>
            <p:ph type="pic" sz="quarter" idx="11"/>
          </p:nvPr>
        </p:nvSpPr>
        <p:spPr>
          <a:xfrm>
            <a:off x="0" y="3794124"/>
            <a:ext cx="12192000" cy="3063875"/>
          </a:xfrm>
          <a:solidFill>
            <a:schemeClr val="tx2">
              <a:lumMod val="20000"/>
              <a:lumOff val="80000"/>
            </a:schemeClr>
          </a:solidFill>
        </p:spPr>
        <p:txBody>
          <a:bodyPr anchor="ctr"/>
          <a:lstStyle>
            <a:lvl1pPr algn="ctr">
              <a:defRPr/>
            </a:lvl1pPr>
          </a:lstStyle>
          <a:p>
            <a:r>
              <a:rPr lang="en-US"/>
              <a:t>Click icon to add picture</a:t>
            </a:r>
          </a:p>
        </p:txBody>
      </p:sp>
      <p:sp>
        <p:nvSpPr>
          <p:cNvPr id="12" name="Rectangle 11"/>
          <p:cNvSpPr/>
          <p:nvPr/>
        </p:nvSpPr>
        <p:spPr>
          <a:xfrm rot="16200000">
            <a:off x="6053517" y="830930"/>
            <a:ext cx="84966" cy="1920240"/>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lvl="0" defTabSz="1828433"/>
            <a:endParaRPr lang="en-US" sz="3600" dirty="0">
              <a:latin typeface="Arial" panose="020B0604020202020204" pitchFamily="34" charset="0"/>
              <a:cs typeface="Arial" panose="020B0604020202020204" pitchFamily="34" charset="0"/>
              <a:sym typeface="Calibri"/>
            </a:endParaRPr>
          </a:p>
        </p:txBody>
      </p:sp>
      <p:sp>
        <p:nvSpPr>
          <p:cNvPr id="14" name="Text Placeholder 2"/>
          <p:cNvSpPr>
            <a:spLocks noGrp="1"/>
          </p:cNvSpPr>
          <p:nvPr>
            <p:ph type="body" sz="quarter" idx="14" hasCustomPrompt="1"/>
          </p:nvPr>
        </p:nvSpPr>
        <p:spPr>
          <a:xfrm>
            <a:off x="1943100" y="1092201"/>
            <a:ext cx="8305800" cy="320040"/>
          </a:xfrm>
        </p:spPr>
        <p:txBody>
          <a:bodyPr tIns="45720" bIns="45720" anchor="ctr"/>
          <a:lstStyle>
            <a:lvl1pPr algn="ctr">
              <a:defRPr b="0">
                <a:solidFill>
                  <a:schemeClr val="accent3"/>
                </a:solidFill>
              </a:defRPr>
            </a:lvl1pPr>
          </a:lstStyle>
          <a:p>
            <a:pPr lvl="0"/>
            <a:r>
              <a:rPr lang="en-US" dirty="0"/>
              <a:t>Your great subtitle in this line</a:t>
            </a:r>
          </a:p>
        </p:txBody>
      </p:sp>
      <p:sp>
        <p:nvSpPr>
          <p:cNvPr id="15" name="Rectangle"/>
          <p:cNvSpPr/>
          <p:nvPr/>
        </p:nvSpPr>
        <p:spPr>
          <a:xfrm>
            <a:off x="5138420" y="3108960"/>
            <a:ext cx="1915160" cy="447040"/>
          </a:xfrm>
          <a:prstGeom prst="rect">
            <a:avLst/>
          </a:prstGeom>
          <a:ln w="31750">
            <a:solidFill>
              <a:schemeClr val="accent2"/>
            </a:solidFill>
            <a:miter/>
          </a:ln>
        </p:spPr>
        <p:txBody>
          <a:bodyPr lIns="45719" rIns="45719" anchor="ctr"/>
          <a:lstStyle/>
          <a:p>
            <a:pPr algn="ctr">
              <a:defRPr sz="2700">
                <a:solidFill>
                  <a:srgbClr val="FFFFFF"/>
                </a:solidFill>
                <a:latin typeface="+mn-lt"/>
                <a:ea typeface="+mn-ea"/>
                <a:cs typeface="+mn-cs"/>
                <a:sym typeface="Helvetica"/>
              </a:defRPr>
            </a:pPr>
            <a:r>
              <a:rPr lang="en-US" sz="1600" b="1" dirty="0">
                <a:solidFill>
                  <a:schemeClr val="accent2"/>
                </a:solidFill>
                <a:latin typeface="Arial" panose="020B0604020202020204" pitchFamily="34" charset="0"/>
                <a:cs typeface="Arial" panose="020B0604020202020204" pitchFamily="34" charset="0"/>
              </a:rPr>
              <a:t>acuitykp.com</a:t>
            </a:r>
            <a:endParaRPr sz="1600" b="1" dirty="0">
              <a:solidFill>
                <a:schemeClr val="accent2"/>
              </a:solidFill>
              <a:latin typeface="Arial" panose="020B0604020202020204" pitchFamily="34" charset="0"/>
              <a:cs typeface="Arial" panose="020B0604020202020204" pitchFamily="34" charset="0"/>
            </a:endParaRPr>
          </a:p>
        </p:txBody>
      </p:sp>
      <p:sp>
        <p:nvSpPr>
          <p:cNvPr id="3" name="Title 2"/>
          <p:cNvSpPr>
            <a:spLocks noGrp="1"/>
          </p:cNvSpPr>
          <p:nvPr>
            <p:ph type="title" hasCustomPrompt="1"/>
          </p:nvPr>
        </p:nvSpPr>
        <p:spPr>
          <a:xfrm>
            <a:off x="1944624" y="372465"/>
            <a:ext cx="8302752" cy="685800"/>
          </a:xfrm>
        </p:spPr>
        <p:txBody>
          <a:bodyPr>
            <a:noAutofit/>
          </a:bodyPr>
          <a:lstStyle>
            <a:lvl1pPr algn="ctr">
              <a:defRPr/>
            </a:lvl1pPr>
          </a:lstStyle>
          <a:p>
            <a:r>
              <a:rPr lang="en-US" dirty="0"/>
              <a:t>About Us</a:t>
            </a:r>
          </a:p>
        </p:txBody>
      </p:sp>
    </p:spTree>
    <p:extLst>
      <p:ext uri="{BB962C8B-B14F-4D97-AF65-F5344CB8AC3E}">
        <p14:creationId xmlns:p14="http://schemas.microsoft.com/office/powerpoint/2010/main" val="415461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327" y="403225"/>
            <a:ext cx="11228832" cy="105156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481584" y="1825625"/>
            <a:ext cx="11228832" cy="4130675"/>
          </a:xfrm>
          <a:prstGeom prst="rect">
            <a:avLst/>
          </a:prstGeom>
        </p:spPr>
        <p:txBody>
          <a:bodyPr vert="horz" lIns="0" tIns="45720" rIns="0" bIns="45720" rtlCol="0">
            <a:noAutofit/>
          </a:bodyPr>
          <a:lstStyle/>
          <a:p>
            <a:pPr lvl="0"/>
            <a:r>
              <a:rPr lang="en-US" dirty="0"/>
              <a:t>Body Level One</a:t>
            </a:r>
          </a:p>
          <a:p>
            <a:pPr lvl="1"/>
            <a:r>
              <a:rPr lang="en-US" dirty="0"/>
              <a:t>First level [Wingdings: 110, Size 75%]  </a:t>
            </a:r>
          </a:p>
          <a:p>
            <a:pPr lvl="2"/>
            <a:r>
              <a:rPr lang="en-US" dirty="0"/>
              <a:t>Second level [Arial: 2013, Size 100%]</a:t>
            </a:r>
          </a:p>
          <a:p>
            <a:pPr lvl="3"/>
            <a:r>
              <a:rPr lang="en-US" dirty="0"/>
              <a:t>Third level [Wingdings 3: 134, Size 75%] </a:t>
            </a:r>
          </a:p>
          <a:p>
            <a:pPr lvl="4"/>
            <a:r>
              <a:rPr lang="en-US" dirty="0"/>
              <a:t>Fourth level [Wingdings 2: 151, Size 100%] </a:t>
            </a:r>
          </a:p>
        </p:txBody>
      </p:sp>
      <p:sp>
        <p:nvSpPr>
          <p:cNvPr id="8" name="Rectangle 7"/>
          <p:cNvSpPr/>
          <p:nvPr/>
        </p:nvSpPr>
        <p:spPr>
          <a:xfrm rot="16200000">
            <a:off x="6073883" y="-5244686"/>
            <a:ext cx="45720" cy="11228832"/>
          </a:xfrm>
          <a:prstGeom prst="rect">
            <a:avLst/>
          </a:prstGeom>
          <a:gradFill>
            <a:gsLst>
              <a:gs pos="33000">
                <a:schemeClr val="accent1"/>
              </a:gs>
              <a:gs pos="100000">
                <a:schemeClr val="accent3"/>
              </a:gs>
            </a:gsLst>
            <a:lin ang="5400000" scaled="1"/>
          </a:gra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1828433" rtl="0" fontAlgn="auto" latinLnBrk="0"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chemeClr val="accent5"/>
              </a:solidFill>
              <a:effectLst/>
              <a:uFillTx/>
              <a:latin typeface="Arial" panose="020B0604020202020204" pitchFamily="34" charset="0"/>
              <a:ea typeface="Calibri"/>
              <a:cs typeface="Arial" panose="020B0604020202020204" pitchFamily="34" charset="0"/>
              <a:sym typeface="Calibri"/>
            </a:endParaRPr>
          </a:p>
        </p:txBody>
      </p:sp>
      <p:sp>
        <p:nvSpPr>
          <p:cNvPr id="10" name="Rectangle 9"/>
          <p:cNvSpPr/>
          <p:nvPr/>
        </p:nvSpPr>
        <p:spPr>
          <a:xfrm>
            <a:off x="10665258" y="6291818"/>
            <a:ext cx="1045158" cy="286232"/>
          </a:xfrm>
          <a:prstGeom prst="rect">
            <a:avLst/>
          </a:prstGeom>
        </p:spPr>
        <p:txBody>
          <a:bodyPr wrap="none" lIns="0" rIns="0">
            <a:spAutoFit/>
          </a:bodyPr>
          <a:lstStyle/>
          <a:p>
            <a:pPr marL="0" indent="0" algn="r" defTabSz="914400" rtl="0" eaLnBrk="1" latinLnBrk="0" hangingPunct="1">
              <a:lnSpc>
                <a:spcPct val="90000"/>
              </a:lnSpc>
              <a:spcBef>
                <a:spcPts val="1000"/>
              </a:spcBef>
              <a:buFont typeface="Arial" panose="020B0604020202020204" pitchFamily="34" charset="0"/>
              <a:buNone/>
            </a:pPr>
            <a:r>
              <a:rPr lang="en-US" sz="1400" b="0" kern="1200" baseline="0" dirty="0">
                <a:solidFill>
                  <a:srgbClr val="525252"/>
                </a:solidFill>
                <a:latin typeface="Arial" panose="020B0604020202020204" pitchFamily="34" charset="0"/>
                <a:ea typeface="+mn-ea"/>
                <a:cs typeface="Arial" panose="020B0604020202020204" pitchFamily="34" charset="0"/>
              </a:rPr>
              <a:t>acuitykp.com</a:t>
            </a:r>
          </a:p>
        </p:txBody>
      </p:sp>
      <p:sp>
        <p:nvSpPr>
          <p:cNvPr id="4" name="Rectangle 3"/>
          <p:cNvSpPr/>
          <p:nvPr/>
        </p:nvSpPr>
        <p:spPr>
          <a:xfrm>
            <a:off x="5954935" y="6306058"/>
            <a:ext cx="285750"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fld id="{60FE4E41-A678-4060-AC1E-BA1A77455893}" type="slidenum">
              <a:rPr lang="en-US" sz="1200" smtClean="0">
                <a:solidFill>
                  <a:srgbClr val="616161"/>
                </a:solidFill>
              </a:rPr>
              <a:pPr/>
              <a:t>‹#›</a:t>
            </a:fld>
            <a:endParaRPr lang="en-US" sz="1200" dirty="0">
              <a:solidFill>
                <a:srgbClr val="616161"/>
              </a:solidFill>
            </a:endParaRPr>
          </a:p>
        </p:txBody>
      </p:sp>
      <p:pic>
        <p:nvPicPr>
          <p:cNvPr id="9" name="Picture 8"/>
          <p:cNvPicPr preferRelativeResize="0">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454088" y="6357884"/>
            <a:ext cx="1225296" cy="290566"/>
          </a:xfrm>
          <a:prstGeom prst="rect">
            <a:avLst/>
          </a:prstGeom>
        </p:spPr>
      </p:pic>
      <p:sp>
        <p:nvSpPr>
          <p:cNvPr id="11" name="MasterTitle"/>
          <p:cNvSpPr txBox="1">
            <a:spLocks/>
          </p:cNvSpPr>
          <p:nvPr userDrawn="1"/>
        </p:nvSpPr>
        <p:spPr>
          <a:xfrm>
            <a:off x="5588747" y="6291818"/>
            <a:ext cx="4781172" cy="301750"/>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400" b="1" dirty="0">
              <a:solidFill>
                <a:srgbClr val="525252"/>
              </a:solidFill>
              <a:cs typeface="Arial" panose="020B0604020202020204" pitchFamily="34" charset="0"/>
            </a:endParaRPr>
          </a:p>
        </p:txBody>
      </p:sp>
    </p:spTree>
    <p:extLst>
      <p:ext uri="{BB962C8B-B14F-4D97-AF65-F5344CB8AC3E}">
        <p14:creationId xmlns:p14="http://schemas.microsoft.com/office/powerpoint/2010/main" val="2293361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400" rtl="0" eaLnBrk="1" latinLnBrk="0" hangingPunct="1">
        <a:lnSpc>
          <a:spcPct val="100000"/>
        </a:lnSpc>
        <a:spcBef>
          <a:spcPct val="0"/>
        </a:spcBef>
        <a:buNone/>
        <a:defRPr lang="en-US" sz="4000" kern="1200" baseline="0" dirty="0">
          <a:solidFill>
            <a:srgbClr val="1A237E"/>
          </a:solidFill>
          <a:latin typeface="+mj-lt"/>
          <a:ea typeface="+mj-ea"/>
          <a:cs typeface="+mj-cs"/>
        </a:defRPr>
      </a:lvl1pPr>
    </p:titleStyle>
    <p:bodyStyle>
      <a:lvl1pPr marL="0" indent="0" algn="l" defTabSz="914400" rtl="0" eaLnBrk="1" latinLnBrk="0" hangingPunct="1">
        <a:lnSpc>
          <a:spcPct val="100000"/>
        </a:lnSpc>
        <a:spcBef>
          <a:spcPts val="600"/>
        </a:spcBef>
        <a:spcAft>
          <a:spcPts val="600"/>
        </a:spcAft>
        <a:buFontTx/>
        <a:buNone/>
        <a:defRPr sz="2000" kern="1200" baseline="0">
          <a:solidFill>
            <a:schemeClr val="tx1"/>
          </a:solidFill>
          <a:latin typeface="+mn-lt"/>
          <a:ea typeface="+mn-ea"/>
          <a:cs typeface="+mn-cs"/>
        </a:defRPr>
      </a:lvl1pPr>
      <a:lvl2pPr marL="228600" indent="-228600" algn="l" defTabSz="914400" rtl="0" eaLnBrk="1" latinLnBrk="0" hangingPunct="1">
        <a:lnSpc>
          <a:spcPct val="100000"/>
        </a:lnSpc>
        <a:spcBef>
          <a:spcPts val="600"/>
        </a:spcBef>
        <a:spcAft>
          <a:spcPts val="600"/>
        </a:spcAft>
        <a:buClr>
          <a:schemeClr val="accent1"/>
        </a:buClr>
        <a:buSzPct val="75000"/>
        <a:buFont typeface="Wingdings" panose="05000000000000000000" pitchFamily="2" charset="2"/>
        <a:buChar char="n"/>
        <a:defRPr sz="2000" kern="1200" baseline="0">
          <a:solidFill>
            <a:schemeClr val="tx1"/>
          </a:solidFill>
          <a:latin typeface="+mn-lt"/>
          <a:ea typeface="+mn-ea"/>
          <a:cs typeface="+mn-cs"/>
        </a:defRPr>
      </a:lvl2pPr>
      <a:lvl3pPr marL="457200" indent="-228600" algn="l" defTabSz="914400" rtl="0" eaLnBrk="1" latinLnBrk="0" hangingPunct="1">
        <a:lnSpc>
          <a:spcPct val="100000"/>
        </a:lnSpc>
        <a:spcBef>
          <a:spcPts val="60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685800" indent="-228600" algn="l" defTabSz="914400" rtl="0" eaLnBrk="1" latinLnBrk="0" hangingPunct="1">
        <a:lnSpc>
          <a:spcPct val="100000"/>
        </a:lnSpc>
        <a:spcBef>
          <a:spcPts val="600"/>
        </a:spcBef>
        <a:spcAft>
          <a:spcPts val="600"/>
        </a:spcAft>
        <a:buClr>
          <a:schemeClr val="accent1"/>
        </a:buClr>
        <a:buSzPct val="75000"/>
        <a:buFont typeface="Wingdings 3" panose="05040102010807070707" pitchFamily="18" charset="2"/>
        <a:buChar char=""/>
        <a:defRPr sz="2000" kern="1200">
          <a:solidFill>
            <a:schemeClr val="tx1"/>
          </a:solidFill>
          <a:latin typeface="+mn-lt"/>
          <a:ea typeface="+mn-ea"/>
          <a:cs typeface="+mn-cs"/>
        </a:defRPr>
      </a:lvl4pPr>
      <a:lvl5pPr marL="914400" indent="-228600" algn="l" defTabSz="914400" rtl="0" eaLnBrk="1" latinLnBrk="0" hangingPunct="1">
        <a:lnSpc>
          <a:spcPct val="100000"/>
        </a:lnSpc>
        <a:spcBef>
          <a:spcPts val="600"/>
        </a:spcBef>
        <a:spcAft>
          <a:spcPts val="600"/>
        </a:spcAft>
        <a:buClr>
          <a:schemeClr val="accent1"/>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44">
          <p15:clr>
            <a:srgbClr val="F26B43"/>
          </p15:clr>
        </p15:guide>
        <p15:guide id="2" pos="3840">
          <p15:clr>
            <a:srgbClr val="F26B43"/>
          </p15:clr>
        </p15:guide>
        <p15:guide id="3" pos="7384">
          <p15:clr>
            <a:srgbClr val="F26B43"/>
          </p15:clr>
        </p15:guide>
        <p15:guide id="4" orient="horz" pos="224">
          <p15:clr>
            <a:srgbClr val="F26B43"/>
          </p15:clr>
        </p15:guide>
        <p15:guide id="5" pos="296">
          <p15:clr>
            <a:srgbClr val="F26B43"/>
          </p15:clr>
        </p15:guide>
        <p15:guide id="6" orient="horz" pos="4000">
          <p15:clr>
            <a:srgbClr val="F26B43"/>
          </p15:clr>
        </p15:guide>
        <p15:guide id="7" orient="horz" pos="3752">
          <p15:clr>
            <a:srgbClr val="F26B43"/>
          </p15:clr>
        </p15:guide>
        <p15:guide id="8" pos="3648">
          <p15:clr>
            <a:srgbClr val="F26B43"/>
          </p15:clr>
        </p15:guide>
        <p15:guide id="9" pos="4032">
          <p15:clr>
            <a:srgbClr val="F26B43"/>
          </p15:clr>
        </p15:guide>
        <p15:guide id="10" orient="horz" pos="393">
          <p15:clr>
            <a:srgbClr val="F26B43"/>
          </p15:clr>
        </p15:guide>
        <p15:guide id="11" orient="horz" pos="125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g"/><Relationship Id="rId10" Type="http://schemas.openxmlformats.org/officeDocument/2006/relationships/image" Target="../media/image17.jpg"/><Relationship Id="rId4" Type="http://schemas.openxmlformats.org/officeDocument/2006/relationships/image" Target="../media/image11.png"/><Relationship Id="rId9" Type="http://schemas.openxmlformats.org/officeDocument/2006/relationships/image" Target="../media/image1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E972A9-D9F8-0E61-010B-FDA57EBD39B3}"/>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84C7150-C252-807B-4B14-168831D55A79}"/>
              </a:ext>
            </a:extLst>
          </p:cNvPr>
          <p:cNvSpPr>
            <a:spLocks noGrp="1"/>
          </p:cNvSpPr>
          <p:nvPr>
            <p:ph type="ctrTitle"/>
          </p:nvPr>
        </p:nvSpPr>
        <p:spPr/>
        <p:txBody>
          <a:bodyPr/>
          <a:lstStyle/>
          <a:p>
            <a:r>
              <a:rPr lang="en-US" dirty="0"/>
              <a:t>Mizuho UK</a:t>
            </a:r>
          </a:p>
        </p:txBody>
      </p:sp>
      <p:sp>
        <p:nvSpPr>
          <p:cNvPr id="7" name="Text Placeholder 6">
            <a:extLst>
              <a:ext uri="{FF2B5EF4-FFF2-40B4-BE49-F238E27FC236}">
                <a16:creationId xmlns:a16="http://schemas.microsoft.com/office/drawing/2014/main" id="{987B9DF5-07D8-1A4A-F144-28D62C9484BF}"/>
              </a:ext>
            </a:extLst>
          </p:cNvPr>
          <p:cNvSpPr>
            <a:spLocks noGrp="1"/>
          </p:cNvSpPr>
          <p:nvPr>
            <p:ph type="body" sz="quarter" idx="14"/>
          </p:nvPr>
        </p:nvSpPr>
        <p:spPr/>
        <p:txBody>
          <a:bodyPr/>
          <a:lstStyle/>
          <a:p>
            <a:r>
              <a:rPr lang="en-US" dirty="0"/>
              <a:t>December 2024</a:t>
            </a:r>
          </a:p>
        </p:txBody>
      </p:sp>
    </p:spTree>
    <p:extLst>
      <p:ext uri="{BB962C8B-B14F-4D97-AF65-F5344CB8AC3E}">
        <p14:creationId xmlns:p14="http://schemas.microsoft.com/office/powerpoint/2010/main" val="323607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UK revenue</a:t>
            </a:r>
          </a:p>
        </p:txBody>
      </p:sp>
      <p:graphicFrame>
        <p:nvGraphicFramePr>
          <p:cNvPr id="6" name="Table 5"/>
          <p:cNvGraphicFramePr>
            <a:graphicFrameLocks noGrp="1"/>
          </p:cNvGraphicFramePr>
          <p:nvPr>
            <p:extLst>
              <p:ext uri="{D42A27DB-BD31-4B8C-83A1-F6EECF244321}">
                <p14:modId xmlns:p14="http://schemas.microsoft.com/office/powerpoint/2010/main" val="3853866200"/>
              </p:ext>
            </p:extLst>
          </p:nvPr>
        </p:nvGraphicFramePr>
        <p:xfrm>
          <a:off x="484632" y="1132665"/>
          <a:ext cx="11092176" cy="5108757"/>
        </p:xfrm>
        <a:graphic>
          <a:graphicData uri="http://schemas.openxmlformats.org/drawingml/2006/table">
            <a:tbl>
              <a:tblPr/>
              <a:tblGrid>
                <a:gridCol w="1085572">
                  <a:extLst>
                    <a:ext uri="{9D8B030D-6E8A-4147-A177-3AD203B41FA5}">
                      <a16:colId xmlns:a16="http://schemas.microsoft.com/office/drawing/2014/main" val="3143136436"/>
                    </a:ext>
                  </a:extLst>
                </a:gridCol>
                <a:gridCol w="1547745">
                  <a:extLst>
                    <a:ext uri="{9D8B030D-6E8A-4147-A177-3AD203B41FA5}">
                      <a16:colId xmlns:a16="http://schemas.microsoft.com/office/drawing/2014/main" val="3374204595"/>
                    </a:ext>
                  </a:extLst>
                </a:gridCol>
                <a:gridCol w="1547745">
                  <a:extLst>
                    <a:ext uri="{9D8B030D-6E8A-4147-A177-3AD203B41FA5}">
                      <a16:colId xmlns:a16="http://schemas.microsoft.com/office/drawing/2014/main" val="3863567353"/>
                    </a:ext>
                  </a:extLst>
                </a:gridCol>
                <a:gridCol w="1547745">
                  <a:extLst>
                    <a:ext uri="{9D8B030D-6E8A-4147-A177-3AD203B41FA5}">
                      <a16:colId xmlns:a16="http://schemas.microsoft.com/office/drawing/2014/main" val="4215670077"/>
                    </a:ext>
                  </a:extLst>
                </a:gridCol>
                <a:gridCol w="1085572">
                  <a:extLst>
                    <a:ext uri="{9D8B030D-6E8A-4147-A177-3AD203B41FA5}">
                      <a16:colId xmlns:a16="http://schemas.microsoft.com/office/drawing/2014/main" val="3362820143"/>
                    </a:ext>
                  </a:extLst>
                </a:gridCol>
                <a:gridCol w="1085572">
                  <a:extLst>
                    <a:ext uri="{9D8B030D-6E8A-4147-A177-3AD203B41FA5}">
                      <a16:colId xmlns:a16="http://schemas.microsoft.com/office/drawing/2014/main" val="1812012006"/>
                    </a:ext>
                  </a:extLst>
                </a:gridCol>
                <a:gridCol w="1193054">
                  <a:extLst>
                    <a:ext uri="{9D8B030D-6E8A-4147-A177-3AD203B41FA5}">
                      <a16:colId xmlns:a16="http://schemas.microsoft.com/office/drawing/2014/main" val="1452884228"/>
                    </a:ext>
                  </a:extLst>
                </a:gridCol>
                <a:gridCol w="902852">
                  <a:extLst>
                    <a:ext uri="{9D8B030D-6E8A-4147-A177-3AD203B41FA5}">
                      <a16:colId xmlns:a16="http://schemas.microsoft.com/office/drawing/2014/main" val="3897857899"/>
                    </a:ext>
                  </a:extLst>
                </a:gridCol>
                <a:gridCol w="1096319">
                  <a:extLst>
                    <a:ext uri="{9D8B030D-6E8A-4147-A177-3AD203B41FA5}">
                      <a16:colId xmlns:a16="http://schemas.microsoft.com/office/drawing/2014/main" val="63059515"/>
                    </a:ext>
                  </a:extLst>
                </a:gridCol>
              </a:tblGrid>
              <a:tr h="146994">
                <a:tc gridSpan="9">
                  <a:txBody>
                    <a:bodyPr/>
                    <a:lstStyle/>
                    <a:p>
                      <a:pPr algn="ctr" fontAlgn="ctr"/>
                      <a:r>
                        <a:rPr lang="en-US" sz="700" b="1" i="0" u="none" strike="noStrike">
                          <a:solidFill>
                            <a:srgbClr val="FFFFFF"/>
                          </a:solidFill>
                          <a:effectLst/>
                          <a:latin typeface="Calibri" panose="020F0502020204030204" pitchFamily="34" charset="0"/>
                        </a:rPr>
                        <a:t>Existing PoD's</a:t>
                      </a:r>
                    </a:p>
                  </a:txBody>
                  <a:tcPr marL="5957" marR="5957" marT="5957" marB="0" anchor="ctr">
                    <a:lnL>
                      <a:noFill/>
                    </a:lnL>
                    <a:lnR>
                      <a:noFill/>
                    </a:lnR>
                    <a:lnT>
                      <a:noFill/>
                    </a:lnT>
                    <a:lnB>
                      <a:noFill/>
                    </a:lnB>
                    <a:solidFill>
                      <a:srgbClr val="37562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20776919"/>
                  </a:ext>
                </a:extLst>
              </a:tr>
              <a:tr h="270584">
                <a:tc>
                  <a:txBody>
                    <a:bodyPr/>
                    <a:lstStyle/>
                    <a:p>
                      <a:pPr algn="l" fontAlgn="b"/>
                      <a:r>
                        <a:rPr lang="en-US" sz="700" b="1" i="0" u="none" strike="noStrike">
                          <a:solidFill>
                            <a:srgbClr val="000000"/>
                          </a:solidFill>
                          <a:effectLst/>
                          <a:latin typeface="Calibri" panose="020F0502020204030204" pitchFamily="34" charset="0"/>
                        </a:rPr>
                        <a:t>SOW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Description</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Expected Exp (SOW</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Experince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Per Resrouce</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of resources</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Annual rate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Monthly (USD)</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Margin</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2979916996"/>
                  </a:ext>
                </a:extLst>
              </a:tr>
              <a:tr h="146994">
                <a:tc>
                  <a:txBody>
                    <a:bodyPr/>
                    <a:lstStyle/>
                    <a:p>
                      <a:pPr algn="l" fontAlgn="b"/>
                      <a:r>
                        <a:rPr lang="en-US" sz="700" b="0" i="0" u="none" strike="noStrike">
                          <a:solidFill>
                            <a:srgbClr val="000000"/>
                          </a:solidFill>
                          <a:effectLst/>
                          <a:latin typeface="Calibri" panose="020F0502020204030204" pitchFamily="34" charset="0"/>
                        </a:rPr>
                        <a:t>SOW 7</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a:t>
                      </a:r>
                    </a:p>
                  </a:txBody>
                  <a:tcPr marL="5957" marR="5957" marT="5957" marB="0" anchor="b">
                    <a:lnL>
                      <a:noFill/>
                    </a:lnL>
                    <a:lnR>
                      <a:noFill/>
                    </a:lnR>
                    <a:lnT>
                      <a:noFill/>
                    </a:lnT>
                    <a:lnB>
                      <a:noFill/>
                    </a:lnB>
                  </a:tcPr>
                </a:tc>
                <a:extLst>
                  <a:ext uri="{0D108BD9-81ED-4DB2-BD59-A6C34878D82A}">
                    <a16:rowId xmlns:a16="http://schemas.microsoft.com/office/drawing/2014/main" val="70417242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(Backend)</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extLst>
                  <a:ext uri="{0D108BD9-81ED-4DB2-BD59-A6C34878D82A}">
                    <a16:rowId xmlns:a16="http://schemas.microsoft.com/office/drawing/2014/main" val="3398222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QA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5417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a:t>
                      </a:r>
                    </a:p>
                  </a:txBody>
                  <a:tcPr marL="5957" marR="5957" marT="5957" marB="0" anchor="b">
                    <a:lnL>
                      <a:noFill/>
                    </a:lnL>
                    <a:lnR>
                      <a:noFill/>
                    </a:lnR>
                    <a:lnT>
                      <a:noFill/>
                    </a:lnT>
                    <a:lnB>
                      <a:noFill/>
                    </a:lnB>
                  </a:tcPr>
                </a:tc>
                <a:extLst>
                  <a:ext uri="{0D108BD9-81ED-4DB2-BD59-A6C34878D82A}">
                    <a16:rowId xmlns:a16="http://schemas.microsoft.com/office/drawing/2014/main" val="254617006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66503248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BA</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5833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a:t>
                      </a:r>
                    </a:p>
                  </a:txBody>
                  <a:tcPr marL="5957" marR="5957" marT="5957" marB="0" anchor="b">
                    <a:lnL>
                      <a:noFill/>
                    </a:lnL>
                    <a:lnR>
                      <a:noFill/>
                    </a:lnR>
                    <a:lnT>
                      <a:noFill/>
                    </a:lnT>
                    <a:lnB>
                      <a:noFill/>
                    </a:lnB>
                  </a:tcPr>
                </a:tc>
                <a:extLst>
                  <a:ext uri="{0D108BD9-81ED-4DB2-BD59-A6C34878D82A}">
                    <a16:rowId xmlns:a16="http://schemas.microsoft.com/office/drawing/2014/main" val="24128423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908210610"/>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75000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6250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540754180"/>
                  </a:ext>
                </a:extLst>
              </a:tr>
              <a:tr h="146994">
                <a:tc gridSpan="6">
                  <a:txBody>
                    <a:bodyPr/>
                    <a:lstStyle/>
                    <a:p>
                      <a:pPr algn="l" fontAlgn="b"/>
                      <a:r>
                        <a:rPr lang="en-US" sz="700" b="1" i="0" u="none" strike="noStrike">
                          <a:solidFill>
                            <a:srgbClr val="000000"/>
                          </a:solidFill>
                          <a:effectLst/>
                          <a:latin typeface="Calibri" panose="020F0502020204030204" pitchFamily="34" charset="0"/>
                        </a:rPr>
                        <a:t> Total (SOW 7)</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637000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53083</a:t>
                      </a:r>
                    </a:p>
                  </a:txBody>
                  <a:tcPr marL="5957" marR="5957" marT="5957" marB="0" anchor="b">
                    <a:lnL>
                      <a:noFill/>
                    </a:lnL>
                    <a:lnR>
                      <a:noFill/>
                    </a:lnR>
                    <a:lnT>
                      <a:noFill/>
                    </a:lnT>
                    <a:lnB>
                      <a:noFill/>
                    </a:lnB>
                    <a:solidFill>
                      <a:srgbClr val="E7E6E6"/>
                    </a:solidFill>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08521752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824240813"/>
                  </a:ext>
                </a:extLst>
              </a:tr>
              <a:tr h="146994">
                <a:tc>
                  <a:txBody>
                    <a:bodyPr/>
                    <a:lstStyle/>
                    <a:p>
                      <a:pPr algn="l" fontAlgn="b"/>
                      <a:r>
                        <a:rPr lang="en-US" sz="700" b="0" i="0" u="none" strike="noStrike">
                          <a:solidFill>
                            <a:srgbClr val="000000"/>
                          </a:solidFill>
                          <a:effectLst/>
                          <a:latin typeface="Calibri" panose="020F0502020204030204" pitchFamily="34" charset="0"/>
                        </a:rPr>
                        <a:t>SOW 9</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a:t>
                      </a:r>
                    </a:p>
                  </a:txBody>
                  <a:tcPr marL="5957" marR="5957" marT="5957" marB="0" anchor="b">
                    <a:lnL>
                      <a:noFill/>
                    </a:lnL>
                    <a:lnR>
                      <a:noFill/>
                    </a:lnR>
                    <a:lnT>
                      <a:noFill/>
                    </a:lnT>
                    <a:lnB>
                      <a:noFill/>
                    </a:lnB>
                  </a:tcPr>
                </a:tc>
                <a:extLst>
                  <a:ext uri="{0D108BD9-81ED-4DB2-BD59-A6C34878D82A}">
                    <a16:rowId xmlns:a16="http://schemas.microsoft.com/office/drawing/2014/main" val="392809704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9)</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94789657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93900513"/>
                  </a:ext>
                </a:extLst>
              </a:tr>
              <a:tr h="146994">
                <a:tc>
                  <a:txBody>
                    <a:bodyPr/>
                    <a:lstStyle/>
                    <a:p>
                      <a:pPr algn="l" fontAlgn="b"/>
                      <a:r>
                        <a:rPr lang="en-US" sz="700" b="0" i="0" u="none" strike="noStrike">
                          <a:solidFill>
                            <a:srgbClr val="000000"/>
                          </a:solidFill>
                          <a:effectLst/>
                          <a:latin typeface="Calibri" panose="020F0502020204030204" pitchFamily="34" charset="0"/>
                        </a:rPr>
                        <a:t>SOW 10</a:t>
                      </a:r>
                    </a:p>
                  </a:txBody>
                  <a:tcPr marL="5957" marR="5957" marT="5957"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Sr DevOps</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46%</a:t>
                      </a:r>
                    </a:p>
                  </a:txBody>
                  <a:tcPr marL="5957" marR="5957" marT="5957" marB="0" anchor="b">
                    <a:lnL>
                      <a:noFill/>
                    </a:lnL>
                    <a:lnR>
                      <a:noFill/>
                    </a:lnR>
                    <a:lnT>
                      <a:noFill/>
                    </a:lnT>
                    <a:lnB>
                      <a:noFill/>
                    </a:lnB>
                  </a:tcPr>
                </a:tc>
                <a:extLst>
                  <a:ext uri="{0D108BD9-81ED-4DB2-BD59-A6C34878D82A}">
                    <a16:rowId xmlns:a16="http://schemas.microsoft.com/office/drawing/2014/main" val="42282423"/>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 10)</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6000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3668416"/>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02696594"/>
                  </a:ext>
                </a:extLst>
              </a:tr>
              <a:tr h="146994">
                <a:tc>
                  <a:txBody>
                    <a:bodyPr/>
                    <a:lstStyle/>
                    <a:p>
                      <a:pPr algn="l" fontAlgn="b"/>
                      <a:r>
                        <a:rPr lang="en-US" sz="700" b="0" i="0" u="none" strike="noStrike">
                          <a:solidFill>
                            <a:srgbClr val="000000"/>
                          </a:solidFill>
                          <a:effectLst/>
                          <a:latin typeface="Calibri" panose="020F0502020204030204" pitchFamily="34" charset="0"/>
                        </a:rPr>
                        <a:t>SOW 3</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Data Science</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108839379"/>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(SOW3)</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84000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7000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467846536"/>
                  </a:ext>
                </a:extLst>
              </a:tr>
              <a:tr h="146994">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1"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FFFFFF"/>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2765158"/>
                  </a:ext>
                </a:extLst>
              </a:tr>
              <a:tr h="157769">
                <a:tc gridSpan="6">
                  <a:txBody>
                    <a:bodyPr/>
                    <a:lstStyle/>
                    <a:p>
                      <a:pPr algn="l" fontAlgn="b"/>
                      <a:r>
                        <a:rPr lang="en-US" sz="700" b="1" i="0" u="none" strike="noStrike">
                          <a:solidFill>
                            <a:srgbClr val="000000"/>
                          </a:solidFill>
                          <a:effectLst/>
                          <a:latin typeface="Calibri" panose="020F0502020204030204" pitchFamily="34" charset="0"/>
                        </a:rPr>
                        <a:t>Total bill</a:t>
                      </a:r>
                    </a:p>
                  </a:txBody>
                  <a:tcPr marL="5957" marR="5957" marT="5957" marB="0" anchor="b">
                    <a:lnL>
                      <a:noFill/>
                    </a:lnL>
                    <a:lnR>
                      <a:noFill/>
                    </a:lnR>
                    <a:lnT>
                      <a:noFill/>
                    </a:lnT>
                    <a:lnB>
                      <a:noFill/>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800" b="1" i="0" u="none" strike="noStrike">
                          <a:solidFill>
                            <a:srgbClr val="000000"/>
                          </a:solidFill>
                          <a:effectLst/>
                          <a:latin typeface="Calibri" panose="020F0502020204030204" pitchFamily="34" charset="0"/>
                        </a:rPr>
                        <a:t>865000</a:t>
                      </a:r>
                    </a:p>
                  </a:txBody>
                  <a:tcPr marL="5957" marR="5957" marT="5957" marB="0" anchor="b">
                    <a:lnL>
                      <a:noFill/>
                    </a:lnL>
                    <a:lnR>
                      <a:noFill/>
                    </a:lnR>
                    <a:lnT>
                      <a:noFill/>
                    </a:lnT>
                    <a:lnB>
                      <a:noFill/>
                    </a:lnB>
                    <a:solidFill>
                      <a:srgbClr val="70AD47"/>
                    </a:solidFill>
                  </a:tcPr>
                </a:tc>
                <a:tc>
                  <a:txBody>
                    <a:bodyPr/>
                    <a:lstStyle/>
                    <a:p>
                      <a:pPr algn="r" fontAlgn="b"/>
                      <a:r>
                        <a:rPr lang="en-US" sz="800" b="1" i="0" u="none" strike="noStrike">
                          <a:solidFill>
                            <a:srgbClr val="000000"/>
                          </a:solidFill>
                          <a:effectLst/>
                          <a:latin typeface="Calibri" panose="020F0502020204030204" pitchFamily="34" charset="0"/>
                        </a:rPr>
                        <a:t>72083</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24%</a:t>
                      </a:r>
                    </a:p>
                  </a:txBody>
                  <a:tcPr marL="5957" marR="5957" marT="5957" marB="0" anchor="b">
                    <a:lnL>
                      <a:noFill/>
                    </a:lnL>
                    <a:lnR>
                      <a:noFill/>
                    </a:lnR>
                    <a:lnT>
                      <a:noFill/>
                    </a:lnT>
                    <a:lnB>
                      <a:noFill/>
                    </a:lnB>
                  </a:tcPr>
                </a:tc>
                <a:extLst>
                  <a:ext uri="{0D108BD9-81ED-4DB2-BD59-A6C34878D82A}">
                    <a16:rowId xmlns:a16="http://schemas.microsoft.com/office/drawing/2014/main" val="3093830653"/>
                  </a:ext>
                </a:extLst>
              </a:tr>
              <a:tr h="270584">
                <a:tc>
                  <a:txBody>
                    <a:bodyPr/>
                    <a:lstStyle/>
                    <a:p>
                      <a:pPr algn="ctr" fontAlgn="ctr"/>
                      <a:r>
                        <a:rPr lang="en-US" sz="700" b="1" i="0" u="none" strike="noStrike">
                          <a:solidFill>
                            <a:srgbClr val="FFFFFF"/>
                          </a:solidFill>
                          <a:effectLst/>
                          <a:latin typeface="Calibri" panose="020F0502020204030204" pitchFamily="34" charset="0"/>
                        </a:rPr>
                        <a:t>New PoDs (UI &amp; QA)</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tc>
                  <a:txBody>
                    <a:bodyPr/>
                    <a:lstStyle/>
                    <a:p>
                      <a:pPr algn="ctr" fontAlgn="ctr"/>
                      <a:r>
                        <a:rPr lang="en-US" sz="700" b="1" i="0" u="none" strike="noStrike">
                          <a:solidFill>
                            <a:srgbClr val="FFFFFF"/>
                          </a:solidFill>
                          <a:effectLst/>
                          <a:latin typeface="Calibri" panose="020F0502020204030204" pitchFamily="34" charset="0"/>
                        </a:rPr>
                        <a:t> </a:t>
                      </a:r>
                    </a:p>
                  </a:txBody>
                  <a:tcPr marL="5957" marR="5957" marT="5957" marB="0" anchor="ctr">
                    <a:lnL>
                      <a:noFill/>
                    </a:lnL>
                    <a:lnR>
                      <a:noFill/>
                    </a:lnR>
                    <a:lnT>
                      <a:noFill/>
                    </a:lnT>
                    <a:lnB>
                      <a:noFill/>
                    </a:lnB>
                    <a:solidFill>
                      <a:srgbClr val="375623"/>
                    </a:solidFill>
                  </a:tcPr>
                </a:tc>
                <a:extLst>
                  <a:ext uri="{0D108BD9-81ED-4DB2-BD59-A6C34878D82A}">
                    <a16:rowId xmlns:a16="http://schemas.microsoft.com/office/drawing/2014/main" val="1923521491"/>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059989001"/>
                  </a:ext>
                </a:extLst>
              </a:tr>
              <a:tr h="146994">
                <a:tc>
                  <a:txBody>
                    <a:bodyPr/>
                    <a:lstStyle/>
                    <a:p>
                      <a:pPr algn="l" fontAlgn="b"/>
                      <a:r>
                        <a:rPr lang="en-US" sz="700" b="0" i="0" u="none" strike="noStrike">
                          <a:solidFill>
                            <a:srgbClr val="000000"/>
                          </a:solidFill>
                          <a:effectLst/>
                          <a:latin typeface="Calibri" panose="020F0502020204030204" pitchFamily="34" charset="0"/>
                        </a:rPr>
                        <a:t>UI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Tech Lead</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86000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7167</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a:t>
                      </a:r>
                    </a:p>
                  </a:txBody>
                  <a:tcPr marL="5957" marR="5957" marT="5957" marB="0" anchor="b">
                    <a:lnL>
                      <a:noFill/>
                    </a:lnL>
                    <a:lnR>
                      <a:noFill/>
                    </a:lnR>
                    <a:lnT>
                      <a:noFill/>
                    </a:lnT>
                    <a:lnB>
                      <a:noFill/>
                    </a:lnB>
                  </a:tcPr>
                </a:tc>
                <a:extLst>
                  <a:ext uri="{0D108BD9-81ED-4DB2-BD59-A6C34878D82A}">
                    <a16:rowId xmlns:a16="http://schemas.microsoft.com/office/drawing/2014/main" val="4252866232"/>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Sr Engineer (UI)</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13333</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57%</a:t>
                      </a:r>
                    </a:p>
                  </a:txBody>
                  <a:tcPr marL="5957" marR="5957" marT="5957" marB="0" anchor="b">
                    <a:lnL>
                      <a:noFill/>
                    </a:lnL>
                    <a:lnR>
                      <a:noFill/>
                    </a:lnR>
                    <a:lnT>
                      <a:noFill/>
                    </a:lnT>
                    <a:lnB>
                      <a:noFill/>
                    </a:lnB>
                  </a:tcPr>
                </a:tc>
                <a:extLst>
                  <a:ext uri="{0D108BD9-81ED-4DB2-BD59-A6C34878D82A}">
                    <a16:rowId xmlns:a16="http://schemas.microsoft.com/office/drawing/2014/main" val="1450916064"/>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(UI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246000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20500</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68005085"/>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745955402"/>
                  </a:ext>
                </a:extLst>
              </a:tr>
              <a:tr h="146994">
                <a:tc>
                  <a:txBody>
                    <a:bodyPr/>
                    <a:lstStyle/>
                    <a:p>
                      <a:pPr algn="l" fontAlgn="b"/>
                      <a:r>
                        <a:rPr lang="en-US" sz="700" b="0" i="0" u="none" strike="noStrike">
                          <a:solidFill>
                            <a:srgbClr val="000000"/>
                          </a:solidFill>
                          <a:effectLst/>
                          <a:latin typeface="Calibri" panose="020F0502020204030204" pitchFamily="34" charset="0"/>
                        </a:rPr>
                        <a:t>QA PoD</a:t>
                      </a: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Manual Testers</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72000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144000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12000</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2347568207"/>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Senior Automation</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80000</a:t>
                      </a:r>
                    </a:p>
                  </a:txBody>
                  <a:tcPr marL="5957" marR="5957" marT="595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6667</a:t>
                      </a: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777072686"/>
                  </a:ext>
                </a:extLst>
              </a:tr>
              <a:tr h="146994">
                <a:tc gridSpan="6">
                  <a:txBody>
                    <a:bodyPr/>
                    <a:lstStyle/>
                    <a:p>
                      <a:pPr algn="l" fontAlgn="b"/>
                      <a:r>
                        <a:rPr lang="en-US" sz="700" b="1" i="0" u="none" strike="noStrike">
                          <a:solidFill>
                            <a:srgbClr val="000000"/>
                          </a:solidFill>
                          <a:effectLst/>
                          <a:latin typeface="Calibri" panose="020F0502020204030204" pitchFamily="34" charset="0"/>
                        </a:rPr>
                        <a:t>Total (QA PoD)</a:t>
                      </a:r>
                    </a:p>
                  </a:txBody>
                  <a:tcPr marL="5957" marR="5957" marT="5957"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700" b="1" i="0" u="none" strike="noStrike">
                          <a:solidFill>
                            <a:srgbClr val="000000"/>
                          </a:solidFill>
                          <a:effectLst/>
                          <a:latin typeface="Calibri" panose="020F0502020204030204" pitchFamily="34" charset="0"/>
                        </a:rPr>
                        <a:t>224000</a:t>
                      </a:r>
                    </a:p>
                  </a:txBody>
                  <a:tcPr marL="5957" marR="5957" marT="5957" marB="0" anchor="b">
                    <a:lnL>
                      <a:noFill/>
                    </a:lnL>
                    <a:lnR>
                      <a:noFill/>
                    </a:lnR>
                    <a:lnT>
                      <a:noFill/>
                    </a:lnT>
                    <a:lnB>
                      <a:noFill/>
                    </a:lnB>
                    <a:solidFill>
                      <a:srgbClr val="E7E6E6"/>
                    </a:solidFill>
                  </a:tcPr>
                </a:tc>
                <a:tc>
                  <a:txBody>
                    <a:bodyPr/>
                    <a:lstStyle/>
                    <a:p>
                      <a:pPr algn="r" fontAlgn="b"/>
                      <a:r>
                        <a:rPr lang="en-US" sz="700" b="1" i="0" u="none" strike="noStrike">
                          <a:solidFill>
                            <a:srgbClr val="000000"/>
                          </a:solidFill>
                          <a:effectLst/>
                          <a:latin typeface="Calibri" panose="020F0502020204030204" pitchFamily="34" charset="0"/>
                        </a:rPr>
                        <a:t>18667</a:t>
                      </a:r>
                    </a:p>
                  </a:txBody>
                  <a:tcPr marL="5957" marR="5957" marT="5957" marB="0" anchor="b">
                    <a:lnL>
                      <a:noFill/>
                    </a:lnL>
                    <a:lnR>
                      <a:noFill/>
                    </a:lnR>
                    <a:lnT>
                      <a:noFill/>
                    </a:lnT>
                    <a:lnB>
                      <a:noFill/>
                    </a:lnB>
                    <a:solidFill>
                      <a:srgbClr val="E7E6E6"/>
                    </a:solidFill>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3541323043"/>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extLst>
                  <a:ext uri="{0D108BD9-81ED-4DB2-BD59-A6C34878D82A}">
                    <a16:rowId xmlns:a16="http://schemas.microsoft.com/office/drawing/2014/main" val="1837136532"/>
                  </a:ext>
                </a:extLst>
              </a:tr>
              <a:tr h="146994">
                <a:tc gridSpan="2">
                  <a:txBody>
                    <a:bodyPr/>
                    <a:lstStyle/>
                    <a:p>
                      <a:pPr algn="l" fontAlgn="b"/>
                      <a:r>
                        <a:rPr lang="en-US" sz="700" b="1" i="0" u="none" strike="noStrike">
                          <a:solidFill>
                            <a:srgbClr val="000000"/>
                          </a:solidFill>
                          <a:effectLst/>
                          <a:latin typeface="Calibri" panose="020F0502020204030204" pitchFamily="34" charset="0"/>
                        </a:rPr>
                        <a:t>Total bill for new PoDs</a:t>
                      </a:r>
                    </a:p>
                  </a:txBody>
                  <a:tcPr marL="5957" marR="5957" marT="5957" marB="0" anchor="b">
                    <a:lnL>
                      <a:noFill/>
                    </a:lnL>
                    <a:lnR>
                      <a:noFill/>
                    </a:lnR>
                    <a:lnT>
                      <a:noFill/>
                    </a:lnT>
                    <a:lnB>
                      <a:noFill/>
                    </a:lnB>
                    <a:solidFill>
                      <a:srgbClr val="70AD47"/>
                    </a:solidFill>
                  </a:tcPr>
                </a:tc>
                <a:tc hMerge="1">
                  <a:txBody>
                    <a:bodyPr/>
                    <a:lstStyle/>
                    <a:p>
                      <a:endParaRPr lang="en-US"/>
                    </a:p>
                  </a:txBody>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l" fontAlgn="b"/>
                      <a:r>
                        <a:rPr lang="en-US" sz="700" b="1" i="0" u="none" strike="noStrike">
                          <a:solidFill>
                            <a:srgbClr val="000000"/>
                          </a:solidFill>
                          <a:effectLst/>
                          <a:latin typeface="Calibri" panose="020F0502020204030204" pitchFamily="34" charset="0"/>
                        </a:rPr>
                        <a:t> </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470000</a:t>
                      </a:r>
                    </a:p>
                  </a:txBody>
                  <a:tcPr marL="5957" marR="5957" marT="5957" marB="0" anchor="b">
                    <a:lnL>
                      <a:noFill/>
                    </a:lnL>
                    <a:lnR>
                      <a:noFill/>
                    </a:lnR>
                    <a:lnT>
                      <a:noFill/>
                    </a:lnT>
                    <a:lnB>
                      <a:noFill/>
                    </a:lnB>
                    <a:solidFill>
                      <a:srgbClr val="70AD47"/>
                    </a:solidFill>
                  </a:tcPr>
                </a:tc>
                <a:tc>
                  <a:txBody>
                    <a:bodyPr/>
                    <a:lstStyle/>
                    <a:p>
                      <a:pPr algn="r" fontAlgn="b"/>
                      <a:r>
                        <a:rPr lang="en-US" sz="700" b="1" i="0" u="none" strike="noStrike">
                          <a:solidFill>
                            <a:srgbClr val="000000"/>
                          </a:solidFill>
                          <a:effectLst/>
                          <a:latin typeface="Calibri" panose="020F0502020204030204" pitchFamily="34" charset="0"/>
                        </a:rPr>
                        <a:t>39167</a:t>
                      </a:r>
                    </a:p>
                  </a:txBody>
                  <a:tcPr marL="5957" marR="5957" marT="5957" marB="0" anchor="b">
                    <a:lnL>
                      <a:noFill/>
                    </a:lnL>
                    <a:lnR>
                      <a:noFill/>
                    </a:lnR>
                    <a:lnT>
                      <a:noFill/>
                    </a:lnT>
                    <a:lnB>
                      <a:noFill/>
                    </a:lnB>
                    <a:solidFill>
                      <a:srgbClr val="70AD47"/>
                    </a:solidFill>
                  </a:tcPr>
                </a:tc>
                <a:tc>
                  <a:txBody>
                    <a:bodyPr/>
                    <a:lstStyle/>
                    <a:p>
                      <a:pPr algn="r" fontAlgn="b"/>
                      <a:r>
                        <a:rPr lang="en-US" sz="700" b="0" i="0" u="none" strike="noStrike">
                          <a:solidFill>
                            <a:srgbClr val="000000"/>
                          </a:solidFill>
                          <a:effectLst/>
                          <a:latin typeface="Calibri" panose="020F0502020204030204" pitchFamily="34" charset="0"/>
                        </a:rPr>
                        <a:t>40%</a:t>
                      </a:r>
                    </a:p>
                  </a:txBody>
                  <a:tcPr marL="5957" marR="5957" marT="5957" marB="0" anchor="b">
                    <a:lnL>
                      <a:noFill/>
                    </a:lnL>
                    <a:lnR>
                      <a:noFill/>
                    </a:lnR>
                    <a:lnT>
                      <a:noFill/>
                    </a:lnT>
                    <a:lnB>
                      <a:noFill/>
                    </a:lnB>
                    <a:solidFill>
                      <a:srgbClr val="70AD47"/>
                    </a:solidFill>
                  </a:tcPr>
                </a:tc>
                <a:extLst>
                  <a:ext uri="{0D108BD9-81ED-4DB2-BD59-A6C34878D82A}">
                    <a16:rowId xmlns:a16="http://schemas.microsoft.com/office/drawing/2014/main" val="554711858"/>
                  </a:ext>
                </a:extLst>
              </a:tr>
              <a:tr h="146994">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l" fontAlgn="b"/>
                      <a:endParaRPr lang="en-US" sz="700" b="0" i="0" u="none" strike="noStrike">
                        <a:solidFill>
                          <a:srgbClr val="000000"/>
                        </a:solidFill>
                        <a:effectLst/>
                        <a:latin typeface="Calibri" panose="020F0502020204030204" pitchFamily="34" charset="0"/>
                      </a:endParaRPr>
                    </a:p>
                  </a:txBody>
                  <a:tcPr marL="5957" marR="5957" marT="5957"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32%</a:t>
                      </a:r>
                    </a:p>
                  </a:txBody>
                  <a:tcPr marL="5957" marR="5957" marT="5957" marB="0" anchor="b">
                    <a:lnL>
                      <a:noFill/>
                    </a:lnL>
                    <a:lnR>
                      <a:noFill/>
                    </a:lnR>
                    <a:lnT>
                      <a:noFill/>
                    </a:lnT>
                    <a:lnB>
                      <a:noFill/>
                    </a:lnB>
                  </a:tcPr>
                </a:tc>
                <a:extLst>
                  <a:ext uri="{0D108BD9-81ED-4DB2-BD59-A6C34878D82A}">
                    <a16:rowId xmlns:a16="http://schemas.microsoft.com/office/drawing/2014/main" val="3458544717"/>
                  </a:ext>
                </a:extLst>
              </a:tr>
            </a:tbl>
          </a:graphicData>
        </a:graphic>
      </p:graphicFrame>
    </p:spTree>
    <p:extLst>
      <p:ext uri="{BB962C8B-B14F-4D97-AF65-F5344CB8AC3E}">
        <p14:creationId xmlns:p14="http://schemas.microsoft.com/office/powerpoint/2010/main" val="27583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a:t>
            </a:r>
          </a:p>
        </p:txBody>
      </p:sp>
      <p:sp>
        <p:nvSpPr>
          <p:cNvPr id="4" name="Text Placeholder 3"/>
          <p:cNvSpPr>
            <a:spLocks noGrp="1"/>
          </p:cNvSpPr>
          <p:nvPr>
            <p:ph type="body" sz="quarter" idx="13"/>
          </p:nvPr>
        </p:nvSpPr>
        <p:spPr>
          <a:xfrm>
            <a:off x="484632" y="1001032"/>
            <a:ext cx="11252200" cy="377825"/>
          </a:xfrm>
        </p:spPr>
        <p:txBody>
          <a:bodyPr/>
          <a:lstStyle/>
          <a:p>
            <a:r>
              <a:rPr lang="en-US" dirty="0"/>
              <a:t>Started with 1 FT and won 3FT’s based on the capability and demo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446" y="1592164"/>
            <a:ext cx="6509546" cy="4040179"/>
          </a:xfrm>
          <a:prstGeom prst="rect">
            <a:avLst/>
          </a:prstGeom>
        </p:spPr>
      </p:pic>
      <p:sp>
        <p:nvSpPr>
          <p:cNvPr id="6" name="Rectangle 5"/>
          <p:cNvSpPr/>
          <p:nvPr/>
        </p:nvSpPr>
        <p:spPr>
          <a:xfrm>
            <a:off x="484632" y="1459684"/>
            <a:ext cx="3290414" cy="4379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QA Demo</a:t>
            </a:r>
          </a:p>
          <a:p>
            <a:endParaRPr lang="en-US" b="1" dirty="0"/>
          </a:p>
          <a:p>
            <a:pPr marL="285750" indent="-285750">
              <a:buFont typeface="Arial" panose="020B0604020202020204" pitchFamily="34" charset="0"/>
              <a:buChar char="•"/>
            </a:pPr>
            <a:r>
              <a:rPr lang="en-US" dirty="0"/>
              <a:t>Showcasing how RFQ get mocks and travel through Kafka to web socket layer</a:t>
            </a:r>
          </a:p>
          <a:p>
            <a:pPr marL="285750" indent="-285750">
              <a:buFont typeface="Arial" panose="020B0604020202020204" pitchFamily="34" charset="0"/>
              <a:buChar char="•"/>
            </a:pPr>
            <a:r>
              <a:rPr lang="en-US" dirty="0"/>
              <a:t>Automation capabilities on backend</a:t>
            </a:r>
          </a:p>
          <a:p>
            <a:pPr marL="285750" indent="-285750">
              <a:buFont typeface="Arial" panose="020B0604020202020204" pitchFamily="34" charset="0"/>
              <a:buChar char="•"/>
            </a:pPr>
            <a:r>
              <a:rPr lang="en-US" dirty="0"/>
              <a:t>Show casing the QA practice and roadmap</a:t>
            </a:r>
          </a:p>
          <a:p>
            <a:pPr marL="285750" indent="-285750">
              <a:buFont typeface="Arial" panose="020B0604020202020204" pitchFamily="34" charset="0"/>
              <a:buChar char="•"/>
            </a:pPr>
            <a:r>
              <a:rPr lang="en-US" dirty="0"/>
              <a:t>Mizuho QA practice and how to integrate to the current segments</a:t>
            </a:r>
          </a:p>
          <a:p>
            <a:pPr marL="285750" indent="-285750">
              <a:buFont typeface="Arial" panose="020B0604020202020204" pitchFamily="34" charset="0"/>
              <a:buChar char="•"/>
            </a:pPr>
            <a:r>
              <a:rPr lang="en-US" dirty="0"/>
              <a:t>Java automation engineer?</a:t>
            </a:r>
          </a:p>
        </p:txBody>
      </p:sp>
    </p:spTree>
    <p:extLst>
      <p:ext uri="{BB962C8B-B14F-4D97-AF65-F5344CB8AC3E}">
        <p14:creationId xmlns:p14="http://schemas.microsoft.com/office/powerpoint/2010/main" val="145322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D8DB36-9B46-4F95-7570-4C68E18F6DA2}"/>
              </a:ext>
            </a:extLst>
          </p:cNvPr>
          <p:cNvSpPr>
            <a:spLocks noGrp="1"/>
          </p:cNvSpPr>
          <p:nvPr>
            <p:ph type="title"/>
          </p:nvPr>
        </p:nvSpPr>
        <p:spPr/>
        <p:txBody>
          <a:bodyPr/>
          <a:lstStyle/>
          <a:p>
            <a:r>
              <a:rPr lang="en-US" dirty="0"/>
              <a:t>QA Pod structure </a:t>
            </a:r>
          </a:p>
        </p:txBody>
      </p:sp>
      <p:graphicFrame>
        <p:nvGraphicFramePr>
          <p:cNvPr id="7" name="Table 6">
            <a:extLst>
              <a:ext uri="{FF2B5EF4-FFF2-40B4-BE49-F238E27FC236}">
                <a16:creationId xmlns:a16="http://schemas.microsoft.com/office/drawing/2014/main" id="{4F2F5CC0-7C1F-27D1-201F-8BFB750F0D06}"/>
              </a:ext>
            </a:extLst>
          </p:cNvPr>
          <p:cNvGraphicFramePr>
            <a:graphicFrameLocks noGrp="1"/>
          </p:cNvGraphicFramePr>
          <p:nvPr>
            <p:extLst>
              <p:ext uri="{D42A27DB-BD31-4B8C-83A1-F6EECF244321}">
                <p14:modId xmlns:p14="http://schemas.microsoft.com/office/powerpoint/2010/main" val="292830542"/>
              </p:ext>
            </p:extLst>
          </p:nvPr>
        </p:nvGraphicFramePr>
        <p:xfrm>
          <a:off x="484632" y="1438275"/>
          <a:ext cx="11256263" cy="4797808"/>
        </p:xfrm>
        <a:graphic>
          <a:graphicData uri="http://schemas.openxmlformats.org/drawingml/2006/table">
            <a:tbl>
              <a:tblPr/>
              <a:tblGrid>
                <a:gridCol w="1569507">
                  <a:extLst>
                    <a:ext uri="{9D8B030D-6E8A-4147-A177-3AD203B41FA5}">
                      <a16:colId xmlns:a16="http://schemas.microsoft.com/office/drawing/2014/main" val="2233276323"/>
                    </a:ext>
                  </a:extLst>
                </a:gridCol>
                <a:gridCol w="1424352">
                  <a:extLst>
                    <a:ext uri="{9D8B030D-6E8A-4147-A177-3AD203B41FA5}">
                      <a16:colId xmlns:a16="http://schemas.microsoft.com/office/drawing/2014/main" val="4118064929"/>
                    </a:ext>
                  </a:extLst>
                </a:gridCol>
                <a:gridCol w="4131202">
                  <a:extLst>
                    <a:ext uri="{9D8B030D-6E8A-4147-A177-3AD203B41FA5}">
                      <a16:colId xmlns:a16="http://schemas.microsoft.com/office/drawing/2014/main" val="3396367846"/>
                    </a:ext>
                  </a:extLst>
                </a:gridCol>
                <a:gridCol w="4131202">
                  <a:extLst>
                    <a:ext uri="{9D8B030D-6E8A-4147-A177-3AD203B41FA5}">
                      <a16:colId xmlns:a16="http://schemas.microsoft.com/office/drawing/2014/main" val="3237197157"/>
                    </a:ext>
                  </a:extLst>
                </a:gridCol>
              </a:tblGrid>
              <a:tr h="320040">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QA Role </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ctr">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Experience level (years)</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Responsibility</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algn="l">
                        <a:spcBef>
                          <a:spcPts val="0"/>
                        </a:spcBef>
                        <a:spcAft>
                          <a:spcPts val="0"/>
                        </a:spcAft>
                      </a:pPr>
                      <a:r>
                        <a:rPr lang="en-US" sz="900" b="1" dirty="0">
                          <a:solidFill>
                            <a:srgbClr val="FFFFFF"/>
                          </a:solidFill>
                          <a:effectLst/>
                          <a:latin typeface="Arial" panose="020B0604020202020204" pitchFamily="34" charset="0"/>
                          <a:cs typeface="Arial" panose="020B0604020202020204" pitchFamily="34" charset="0"/>
                        </a:rPr>
                        <a:t>Skills required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54494385"/>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QA Lead </a:t>
                      </a:r>
                      <a:br>
                        <a:rPr lang="en-US" sz="900" b="1" dirty="0">
                          <a:solidFill>
                            <a:srgbClr val="000000"/>
                          </a:solidFill>
                          <a:effectLst/>
                          <a:latin typeface="Arial" panose="020B0604020202020204" pitchFamily="34" charset="0"/>
                          <a:cs typeface="Arial" panose="020B0604020202020204" pitchFamily="34" charset="0"/>
                        </a:rPr>
                      </a:br>
                      <a:r>
                        <a:rPr lang="en-US" sz="900" b="1" dirty="0">
                          <a:solidFill>
                            <a:srgbClr val="000000"/>
                          </a:solidFill>
                          <a:effectLst/>
                          <a:latin typeface="Arial" panose="020B0604020202020204" pitchFamily="34" charset="0"/>
                          <a:cs typeface="Arial" panose="020B0604020202020204" pitchFamily="34" charset="0"/>
                        </a:rPr>
                        <a:t>(Isuru from Acuity)</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11+ years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Back-end Automation</a:t>
                      </a:r>
                      <a:endParaRPr lang="en-US" sz="900" b="0" dirty="0">
                        <a:solidFill>
                          <a:srgbClr val="000000"/>
                        </a:solidFill>
                        <a:effectLst/>
                        <a:latin typeface="Arial" panose="020B0604020202020204" pitchFamily="34" charset="0"/>
                        <a:cs typeface="Arial" panose="020B0604020202020204" pitchFamily="34" charset="0"/>
                      </a:endParaRP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authoring</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Framework maintenance</a:t>
                      </a:r>
                    </a:p>
                    <a:p>
                      <a:pPr marL="171450" marR="0" indent="-171450" algn="l">
                        <a:lnSpc>
                          <a:spcPct val="110000"/>
                        </a:lnSpc>
                        <a:spcBef>
                          <a:spcPts val="100"/>
                        </a:spcBef>
                        <a:spcAft>
                          <a:spcPts val="100"/>
                        </a:spcAft>
                        <a:buClr>
                          <a:schemeClr val="accent1"/>
                        </a:buClr>
                        <a:buSzPct val="75000"/>
                        <a:buFont typeface="Wingdings" panose="05000000000000000000" pitchFamily="2" charset="2"/>
                        <a:buChar char="n"/>
                      </a:pPr>
                      <a:r>
                        <a:rPr lang="en-US" sz="900" b="0" dirty="0">
                          <a:solidFill>
                            <a:srgbClr val="000000"/>
                          </a:solidFill>
                          <a:effectLst/>
                          <a:latin typeface="Arial" panose="020B0604020202020204" pitchFamily="34" charset="0"/>
                          <a:cs typeface="Arial" panose="020B0604020202020204" pitchFamily="34" charset="0"/>
                        </a:rPr>
                        <a:t>Scripting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Leading and mentoring Team</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Authoring and overlooking QA practices / Process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Leadership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Test automation skills</a:t>
                      </a:r>
                    </a:p>
                    <a:p>
                      <a:pPr marL="0" marR="0" algn="l">
                        <a:lnSpc>
                          <a:spcPct val="110000"/>
                        </a:lnSpc>
                        <a:spcBef>
                          <a:spcPts val="100"/>
                        </a:spcBef>
                        <a:spcAft>
                          <a:spcPts val="100"/>
                        </a:spcAft>
                      </a:pPr>
                      <a:r>
                        <a:rPr lang="en-US" sz="900" b="0">
                          <a:solidFill>
                            <a:srgbClr val="000000"/>
                          </a:solidFill>
                          <a:effectLst/>
                          <a:latin typeface="Arial" panose="020B0604020202020204" pitchFamily="34" charset="0"/>
                          <a:cs typeface="Arial" panose="020B0604020202020204" pitchFamily="34" charset="0"/>
                        </a:rPr>
                        <a:t>QA Practices expertise</a:t>
                      </a:r>
                      <a:endParaRPr lang="en-US" sz="900" b="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9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145064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Back-End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back-end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RESTAPIs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GraphQL</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WebSocket related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Data persistence related testing (mongo-</a:t>
                      </a:r>
                      <a:r>
                        <a:rPr lang="en-US" sz="900" b="0" i="0" u="none" strike="noStrike" cap="none" spc="0" baseline="0" dirty="0" err="1">
                          <a:solidFill>
                            <a:srgbClr val="000000"/>
                          </a:solidFill>
                          <a:effectLst/>
                          <a:uFillTx/>
                          <a:latin typeface="Arial" panose="020B0604020202020204" pitchFamily="34" charset="0"/>
                          <a:ea typeface="+mn-ea"/>
                          <a:cs typeface="Arial" panose="020B0604020202020204" pitchFamily="34" charset="0"/>
                          <a:sym typeface="Lato Bold"/>
                        </a:rPr>
                        <a:t>db</a:t>
                      </a: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 data-bricks &amp; audit logs)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ION connectivity components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Runs similar components </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Back-end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(REST / </a:t>
                      </a:r>
                      <a:r>
                        <a:rPr lang="en-US" sz="900" b="0" dirty="0" err="1">
                          <a:solidFill>
                            <a:srgbClr val="000000"/>
                          </a:solidFill>
                          <a:effectLst/>
                          <a:latin typeface="Arial" panose="020B0604020202020204" pitchFamily="34" charset="0"/>
                          <a:cs typeface="Arial" panose="020B0604020202020204" pitchFamily="34" charset="0"/>
                        </a:rPr>
                        <a:t>GraphQL</a:t>
                      </a:r>
                      <a:r>
                        <a:rPr lang="en-US" sz="900" b="0" dirty="0">
                          <a:solidFill>
                            <a:srgbClr val="000000"/>
                          </a:solidFill>
                          <a:effectLst/>
                          <a:latin typeface="Arial" panose="020B0604020202020204" pitchFamily="34" charset="0"/>
                          <a:cs typeface="Arial" panose="020B0604020202020204" pitchFamily="34" charset="0"/>
                        </a:rPr>
                        <a:t> / Messaging Ques / Real time data processing)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Non-functional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Performance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Security testing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0150794"/>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Front-End Manual Tester</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Manual verification of the front-end Product specifics</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Order Management</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Insights (RFQ / Trax / ISIN)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Trader Performance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Blotters (Historical / Sales Live / Order)</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Recent Inventory</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Algo Settings</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testing technical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(Blotters / Insights / Algo/ Inventory)</a:t>
                      </a:r>
                    </a:p>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Functional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Regression testing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System testing</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UAT Verification</a:t>
                      </a:r>
                    </a:p>
                    <a:p>
                      <a:pPr marL="0" marR="0" indent="0" algn="l">
                        <a:lnSpc>
                          <a:spcPct val="110000"/>
                        </a:lnSpc>
                        <a:spcBef>
                          <a:spcPts val="100"/>
                        </a:spcBef>
                        <a:spcAft>
                          <a:spcPts val="100"/>
                        </a:spcAft>
                        <a:buFont typeface="Arial" panose="020B0604020202020204" pitchFamily="34" charset="0"/>
                        <a:buNone/>
                      </a:pPr>
                      <a:r>
                        <a:rPr lang="en-US" sz="900" b="0" dirty="0">
                          <a:solidFill>
                            <a:srgbClr val="000000"/>
                          </a:solidFill>
                          <a:effectLst/>
                          <a:latin typeface="Arial" panose="020B0604020202020204" pitchFamily="34" charset="0"/>
                          <a:cs typeface="Arial" panose="020B0604020202020204" pitchFamily="34" charset="0"/>
                        </a:rPr>
                        <a:t>Prod Verification</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4479076"/>
                  </a:ext>
                </a:extLst>
              </a:tr>
              <a:tr h="0">
                <a:tc>
                  <a:txBody>
                    <a:bodyPr/>
                    <a:lstStyle/>
                    <a:p>
                      <a:pPr marL="0" marR="0" algn="l">
                        <a:spcBef>
                          <a:spcPts val="0"/>
                        </a:spcBef>
                        <a:spcAft>
                          <a:spcPts val="0"/>
                        </a:spcAft>
                      </a:pPr>
                      <a:r>
                        <a:rPr lang="en-US" sz="900" b="1" dirty="0">
                          <a:solidFill>
                            <a:srgbClr val="000000"/>
                          </a:solidFill>
                          <a:effectLst/>
                          <a:latin typeface="Arial" panose="020B0604020202020204" pitchFamily="34" charset="0"/>
                          <a:cs typeface="Arial" panose="020B0604020202020204" pitchFamily="34" charset="0"/>
                        </a:rPr>
                        <a:t>Automation Tester (SDET)</a:t>
                      </a:r>
                      <a:endParaRPr lang="en-US" sz="900" b="1"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5+ Years </a:t>
                      </a:r>
                    </a:p>
                    <a:p>
                      <a:pPr marL="0" marR="0" algn="ctr">
                        <a:spcBef>
                          <a:spcPts val="0"/>
                        </a:spcBef>
                        <a:spcAft>
                          <a:spcPts val="0"/>
                        </a:spcAft>
                      </a:pPr>
                      <a:r>
                        <a:rPr lang="en-US" sz="900" b="0" dirty="0">
                          <a:solidFill>
                            <a:srgbClr val="000000"/>
                          </a:solidFill>
                          <a:effectLst/>
                          <a:latin typeface="Arial" panose="020B0604020202020204" pitchFamily="34" charset="0"/>
                          <a:cs typeface="Arial" panose="020B0604020202020204" pitchFamily="34" charset="0"/>
                        </a:rPr>
                        <a:t>(Senior QA Engineer)</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1" dirty="0">
                          <a:solidFill>
                            <a:srgbClr val="000000"/>
                          </a:solidFill>
                          <a:effectLst/>
                          <a:latin typeface="Arial" panose="020B0604020202020204" pitchFamily="34" charset="0"/>
                          <a:cs typeface="Arial" panose="020B0604020202020204" pitchFamily="34" charset="0"/>
                        </a:rPr>
                        <a:t>Front-end Automation</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authoring</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Framework maintenance</a:t>
                      </a:r>
                    </a:p>
                    <a:p>
                      <a:pPr marL="171450" marR="0" indent="-171450" algn="l" defTabSz="914217" rtl="0" latinLnBrk="0">
                        <a:lnSpc>
                          <a:spcPct val="110000"/>
                        </a:lnSpc>
                        <a:spcBef>
                          <a:spcPts val="100"/>
                        </a:spcBef>
                        <a:spcAft>
                          <a:spcPts val="100"/>
                        </a:spcAft>
                        <a:buClr>
                          <a:schemeClr val="accent1"/>
                        </a:buClr>
                        <a:buSzPct val="75000"/>
                        <a:buFont typeface="Wingdings" panose="05000000000000000000" pitchFamily="2" charset="2"/>
                        <a:buChar char="n"/>
                        <a:tabLst/>
                      </a:pPr>
                      <a:r>
                        <a:rPr lang="en-US" sz="900" b="0" i="0" u="none" strike="noStrike" cap="none" spc="0" baseline="0" dirty="0">
                          <a:solidFill>
                            <a:srgbClr val="000000"/>
                          </a:solidFill>
                          <a:effectLst/>
                          <a:uFillTx/>
                          <a:latin typeface="Arial" panose="020B0604020202020204" pitchFamily="34" charset="0"/>
                          <a:ea typeface="+mn-ea"/>
                          <a:cs typeface="Arial" panose="020B0604020202020204" pitchFamily="34" charset="0"/>
                          <a:sym typeface="Lato Bold"/>
                        </a:rPr>
                        <a:t>Scripting</a:t>
                      </a: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Front-end Test automation skills</a:t>
                      </a:r>
                    </a:p>
                    <a:p>
                      <a:pPr marL="0" marR="0" algn="l">
                        <a:lnSpc>
                          <a:spcPct val="110000"/>
                        </a:lnSpc>
                        <a:spcBef>
                          <a:spcPts val="100"/>
                        </a:spcBef>
                        <a:spcAft>
                          <a:spcPts val="100"/>
                        </a:spcAft>
                      </a:pPr>
                      <a:r>
                        <a:rPr lang="en-US" sz="900" b="0" dirty="0">
                          <a:solidFill>
                            <a:srgbClr val="000000"/>
                          </a:solidFill>
                          <a:effectLst/>
                          <a:latin typeface="Arial" panose="020B0604020202020204" pitchFamily="34" charset="0"/>
                          <a:cs typeface="Arial" panose="020B0604020202020204" pitchFamily="34" charset="0"/>
                        </a:rPr>
                        <a:t>(Selenium / Playwright / Cypress)</a:t>
                      </a:r>
                      <a:endParaRPr lang="en-US" sz="900" b="0" dirty="0">
                        <a:effectLst/>
                        <a:latin typeface="Arial" panose="020B0604020202020204" pitchFamily="34" charset="0"/>
                        <a:cs typeface="Arial" panose="020B0604020202020204" pitchFamily="34" charset="0"/>
                      </a:endParaRPr>
                    </a:p>
                  </a:txBody>
                  <a:tcPr marL="45720" marR="45720" marT="27432" marB="27432">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9788229"/>
                  </a:ext>
                </a:extLst>
              </a:tr>
            </a:tbl>
          </a:graphicData>
        </a:graphic>
      </p:graphicFrame>
    </p:spTree>
    <p:extLst>
      <p:ext uri="{BB962C8B-B14F-4D97-AF65-F5344CB8AC3E}">
        <p14:creationId xmlns:p14="http://schemas.microsoft.com/office/powerpoint/2010/main" val="195694598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client visit Jan - Feb</a:t>
            </a:r>
          </a:p>
        </p:txBody>
      </p:sp>
      <p:sp>
        <p:nvSpPr>
          <p:cNvPr id="3" name="Content Placeholder 2"/>
          <p:cNvSpPr>
            <a:spLocks noGrp="1"/>
          </p:cNvSpPr>
          <p:nvPr>
            <p:ph idx="1"/>
          </p:nvPr>
        </p:nvSpPr>
        <p:spPr/>
        <p:txBody>
          <a:bodyPr/>
          <a:lstStyle/>
          <a:p>
            <a:r>
              <a:rPr lang="en-US" dirty="0"/>
              <a:t>To be discuss with </a:t>
            </a:r>
            <a:r>
              <a:rPr lang="en-US" dirty="0" err="1"/>
              <a:t>Gopa</a:t>
            </a:r>
            <a:endParaRPr lang="en-US" dirty="0"/>
          </a:p>
        </p:txBody>
      </p:sp>
    </p:spTree>
    <p:extLst>
      <p:ext uri="{BB962C8B-B14F-4D97-AF65-F5344CB8AC3E}">
        <p14:creationId xmlns:p14="http://schemas.microsoft.com/office/powerpoint/2010/main" val="321474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 WIP </a:t>
            </a:r>
          </a:p>
        </p:txBody>
      </p:sp>
      <p:sp>
        <p:nvSpPr>
          <p:cNvPr id="5" name="AutoShape 2"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dHAvUDASIAAhEBAxEB/8QAHQABAAMBAQEBAQEAAAAAAAAAAAYHCAUEAwkCAf/EAGQQAAEEAQQBAwICBAcJCwcCFwIBAwQFBgAHERITCBQhFSIWMRcjMkEYN1FWdZbUCSQzQldhYrO0NjhSVFVxk5SVstUlNDV2gaG1ttMZJidDd5FTl9E5WHJzdIKxKJKi0kSEhf/EAB0BAQABBQEBAQAAAAAAAAAAAAACAwQFBgcBCAn/xABOEQEAAQICAwkLCAkDAwQDAAAAAQIDBBEFMVEGEhQhQXGRsdETFTJSYXKBkqHB8AcWIjNTc9LhNDdCYqKys8LTFzbxNVR0I0NEgiRjk//aAAwDAQACEQMRAD8A/VPTTTQNNNNA0000DTTTQNNNNA0000DTTTQNNNNA0000DTTWGf7sN7P+C3R/UP8AzX8c1nn/AD/wfgldvy+fy5/L50G5tNfkREa9L36fNoW/7mhLyssnXJ2Fyn2X1dK8aXsPnWX75EXp17c8fb17c/d01rLaz1P+pHdj1Abl7b0eK7exMP2szBYN3czlmNSPo/kcFAZATNHZiiy4XdUBoUFORVTTgNi6awGz64vVJmG0+T+qrbjazb0tocanvthW2syYOQWMFhwQdkgba+3a/NV6kJKnU0+/qilNcq9Z+5W4O522G0vpbxfFZNnneHM53OsMvOQkWvrnRJQZUIxIfm5BRVU7IikCcKnKoGx9NfljtRvnuPsfjHrY3tYxiljZnR5nVm/VzSdlwG5Ls5yO8KE2TRuNp5DUCRQVftVU/NNar3S9Um4GEXXpmrqqnx51reawjRL5ZEd8ijA41GMli9XU6Ly+fHk8nwg/5+Q1HprF/wDCs9Ue7OZbnF6ZNsMFt8U2ptzopTN9LlBZ5BMZVUfCErZIyzx1XqrvKLyC8/cojDN4Nx/VFfeuLYWgxxMbxcLTHp9zAoLr3ZpGJ2CqT2bL27qC+62rLqME3wAr1VeeS5D9A9NZm/ulP+8h3R//AFKD/wDEI2shYHujke3foR3L9MMaQ45mUHJYuCY0wRcOPwcjUX4hc/mhEy7NJOPy6Jx/mD9VtNfmp6L81y70/eiXOZ23dTjtrY1G51nUsv5Nex6ititIEcFlSXn3ARRFBT9WBdyUkRP3qlo7ReujNsusN5MFv39tMjv9usOkZbUZBhUt+VR2IAx2Vo0NxXOwOE2JcOJz96J14RVDbWmvzyY9fHqep9jtufU/l22W3qbd5JasU9xHiPzBtVUnnWzlsCRk0y12ZMRAydNeBJVFD+yz/VP6rd4Nnc4uKPFJGy+PU9HRLbsv5zk4DPv30DusaFCYfF5tfhQE3R6kafHwqKoa+01ibJ/XrnWSbebClsjgVG5nu+rj4RY1/IeKuqkimjco3VZUXHBQ1LqqcL0Al4VeBX04l60N3Md3k3d2739w/E66DtHgi5TNcx1ZDpz3hFpzlh140TxONup1Am0ITXqpl1VVDaGmvz424/ukGbWV1ttfZ9K2bfxjcy7apUoMavzkZLjRSDUYz09onFEg5RO/DYdew88EqDr3ZH61vVPJmeoYtvsC24k1mxNw/wC4lWnvWzkVrau/qxbbdXyyOjLhqfZsBQURBJT+0N86aw9QeuHfBzLNisky7bPEq3bbfSU3V1rUaZIeuYEo0bAHHjXqyrZuOIQCIKXj/aIS+NRvcH+6PZszlW6EjbyVs3XY5tXYPVxVOX35xr/KHIxEkla5sXBQU+wkDkHFJeqJyqqIh+gumsX5L61N1ck3l2j272Jw7FrGBu3gSZTCO+KQ0cCQSPGqvutGqeJoGl7ALSmZp1Eh7IQ15uF6tPURmnpk9RGOWVZh+N7g7TTloshmViy1iSK2SDzPmgcn5GpHIqoEZKiD88IXwgfonpr85c6k7k5v6bfSls9uZPo51huJl2Mvc1QyP12OxYbb5LI85ERyURWycJFQFL8kTUd2B9KGx/qV9THqolbt4xKsZlBnZtVcqNaSobkTzPTFMh8LgiS8tgqd0Ljj/Oug/TzTX5ubQeqDJfSVivqU2/zy9tdwKvY60gNYo9YSu8uQ1PdNpiG8+qL9oEjSqvC9U8vVOEEUne1Hrn3KyPcvFdq8svtkr2y3Jo5snH5WEXDs8KO1ajq8EO1a8xEqF8D2Ag7EJIP5KQhujTWEB/ug24Beisd5ExHH13cLL/wGmP8At3/Y/Wfc/wCC8Xm8v/mn3ceX9v8Afx8a9W6Hrl3JpN4bzY/Er3ZPHLbA6KJLyG3z24dr4draOsNuFDrW/MJIid/2jM+vzz+SKQbl01+a25m/Fd6lb/0Q7wwKtas7nOpbcyArnk9rKZfjNOghcJ2HsCkK8IqiQ8oi8pq1Znqx9TW6eU7rPemjAtvXsR2hnSKudIyl+Ys28mRxMn24aRyEGv8ABkgq5yi9m15TsqAG1NNYVyL+6DZ7kGF+nfMdmsCoZT+8tzMo7CpuXXu0SWy60x0bkNkKACOmZK4TZ8t9V6IvKakdL6tt7sV3H3b2Q3lxnCRy7DMEl51jllQDL+nTo7TXKNPNPOK72QyFF6kPKA5xx9pKGx9NfnVF/ugfqjrNtdoN8Mh2iwKdh+5Nr+HVg18qUzaOz1NxsXG/IZNMNGTTiCJK6SoHKkPdEG0sP9ZW5mG7k7w7ZepTFMVjzds8RXOI8vEXJBMS4AgBEz/fK9id5dbBC4BFJC+1E4XQbD01+fG3H90gzayuttr7PpWzb+MbmXbVKlBjV+cjJcaKQajGentE4okHKJ34bDr2HnglQdd9fV36scuyTf8Aotr8D22fj7K20pPd26zW/dQWkeUY4ttur5ZRiw4vfs02PAoor3+0N0aa/NHff1K767z416T882xkY3jkDcLK4LowZZSyX67GlGwTck2jHyV6kXPjRENeOVX4Tjbu+iXCemLcJMhKGVqmB23vihCYx1kfT3fIrSGqkgdueqEqrxxz86C0dNZm/ua3+8h2u/8A1Kd/8Qk6rOzyzJk9bXqAotsMRwqszOs25gzImSWKWJuyPthqrcgQk+LoIKvTxNAXYQ7EqduQ3Lpr8jvSfvPf+kr0ePb+S6HEri73ayOPSUkqVPmNSZExqROF2RcPvOK0jLSCqgrIgqoS+QuV7jr/ANNPrAv9xt7bjYHcG92uyS2ZoQyOryHbm1OZVSWUcRt6K4huOE3IAiQuO3yHzwPI8hrLTWdvVR6kcy2lyfbnaHaTGKe63B3QsXodUt0843XQGGUBXpEjxfrCRPInAiqKqCa/KiglBtwvUB609tNjdystynZ3DGMr26eizWbCN7mTR5BVEX98uRm/OEhlxkF7l5CVOBLhF/cGwtNZbvvVze329WyG3W0sOik024ONO5zk02yZddcrqLxIbJtK24CA4ZC83yYmiF0+389QTbv1cervefGn99totjcOvdsRvzq4lCs99vJ50NtxAcltuESRR4VefGScp1JOVREJQ2/prAcLcGo2w/uhnqN3Ov2H1r8a2phXElkERHTBlmG4rYovx3Xr1T93Kprybcf3SDNrK622vs+lbNv4xuZdtUqUGNX5yMlxopBqMZ6e0TiiQconfhsOvYeeCVB0H6D6aaaBpppoGmmmgaaaaBpppoGmmmgaaaaBpppoGmmmgaaaaBpppoGmmmgaaaaBpppoGmmmgaaaaBpppoGmmmgaaaaBpppoGmmmgaaaaBpppoGs6euj06Zt6nNo6jAcDtKOBYV+UQbt1y3feaZVhkHhMRVppwlNVcHhFFE+F+U/fovTQfyDbbSdW2xBF+eBTjWePTl6cst2m3Q34zDMJ9HOqt1MlS3rGITzrjrUbl/sEhDbARNUeH4AjT8/n+XROmgwIx6HPVFiO1GTelTbvdTb9vZ/JLB90LOzhzDyGvgvuCbsYGw/vd3nrx2IkVexr9vZEGaZb6Mdy8A3T2x3b9LGT4pEsMFw5rBZtdmAyVjTq5oSQHlOMKmr3Jqqp9qKoAvPHKLsfTQYYxj0C7nTdvvUjhO5+4ePzZm9djGtoNrWtPJ4pTTrkjs9HMERoPMoIgA45wHKduUTn/A9Ivqxy3JPT/e7oZ5ts/H2Utov9506TW/dQWkZEpBOONL5ZRiw2nTq02PBKhL3+3dGmgxWXpP9Um1OX7os+mbdDBajE92LZy7lPXsaWtpj0t5S85wvCitOr969fIqcdQT8xUi7253pZ30c3f2W3p2w3Dxy8yHbWlkUdu9miSA+qC80TbkpPaiq+QvK6XTkRRenyqcprW2mgp/1dbP5Nv56dMz2iw+dWQ7jIo8ZqK/ZuuNxgVuUy6XcmwM0Tq2SJwK/Kp/z6piT6FrqZ6qNst85F7UDj2L0NYORVQvPeWdeV0V5iFKbHx9CEEdDgiISRG+ET7l42PpoPz4n/wBzw3hkbJM4YzluEuZFUbtytxoMOacp+msIzgggRpf6kTQvtXlBAh4Uh5+7lJFE9GfqJi7wZtuo7lW2jybnbf2OKX9fGjy4bNXIcZUIwwBFsu7Qq1G7uOqhry8SByoim5dNBiDMPQ/uvkHoKwn0tw8hxIMrxuyjzJcx2XJSvMG5T7qo24jCuKvV0UTltPlF+f3r6sv9FO71hv8A7r51jOXYKuL7xV8evs51zXvSryjZFnwuhAHjwqpDyiEZog8Nr1Lx/dtXTQfl/mvp5zv057a7Anm29W1+J57tdlU+Bhs6c3ZFS28OY4LxMz3xZ5judlNOeBDxqX3oqKSdPYHDbL1C+rf1Iwc5zKiyqHkm38bGru8xMVWpjSZLTIixDMiLv4gaNEIiVSNo1VE5UU/RjJsUxbNah3H8yxqqvqt9UV2DZw25UdxU/JSbcRRXj/OmvjiOD4Vt/VfQsDxCkxusQ1c9lUV7UNjuv5l42hEeV4T54/doMi7Fekf1EbbO4Zg+SWuyZYZhkpCK5r8WV/IbqK2Sk0y8shtWmC/JFdbIjREThVVFVepS+j3cyuqPVhAfvMYJzfZ6a5jqhJkKMVHmZQD7zln7OFfDnx+T4Qvz+Odg6aDG1n6Ntz5uE+lfG2r3F0k7HXVdY5CZSpHjlNx1a7pEXwcmS+MuEcRtPlOVTXDl+ibe/ANxNxrLZGx2fmY3uRcOXpP5rROzbPH5LxKT3tBQCaeDklURcVE+ARU+CUty6aDMj/pdzZv1XbU73RbzHncewLCpGN2LYtLDlyZRg+nlZjMteAG1J5FUUMevyiIvCcw6R6Jc/t2PVXX2eUY/Gj76yIsjH3WHH3TiKz5yRJYk0KDyTjafqyc+Oy/miIuzNNBjvaf0u+oSNuJsTk29F1t8/V7I47YU0JnH5E0nJDrsRqIy6QPsiKl4m0Uy7CnbjqH79RrHvTX659ot4N4c32SyXZMKfdPI3bntkLlo9NiNo48TXUGmRbQ0R8uyKpjyifPH57p00GMar+51w5Xp13M20zvcV263A3Znt3t/lntOopYtPeaOjbPKfqQcU+U5RSR1zjoiiIybYD0/+oLEsvx6y3Wc2WhUuLVyxADD8a/v+4kIHjCTIkyGhKOSJ9yox8ESqi/C/GqNNBh5n0C5oHrKXd08noF2jHKyz4MeR173314oqD5VDxeLqkn9ai+Tnr8cc67O6Po+3Wh+ofK9+tjXNrLX8e10eJc1G4FY/IZhymWxbCXEJkDVSUQRVAuEVVPlV5TrsjTQZHzL0i7nZFZ+nKzTKcRlSdqMidvMnkN16VLc1XDZMkhxYzKtoqeMh+5Q54FVXlV44c30m+pra7Kd1o/ppz7b6PiG786RaT2cojzPe0cuQhi+5DVhCB3nyEoo5widW04XqqltTTQfmN6hPT6/sAnoz2P27ysW7aozCase7lRO4HZOvRnifcYQk5aV01Tx9+fGnXtz92rvxv0ib5ZJuDu3vbvdluEv5pmuDS8Hx+BjwyxrK+O611Rxw3w8qKpiCqiIfHdxUVeRFNX32EYXlNlUXOT4hS29hj8hZdRLn17Uh6vfXjl2OZipNH9o/cCov2p/Jrt6DEE70P7ryvTLsDsw3kOJJd7VZnDyK5kLLk+1fjNPyXCGOXg7k4qPhwhgCcoX3J8czbKPR9e516mN1Ny8ot6kcI3H20PBUZjPOrZMPGrHZ5QJtGkEUbJRVHFXnryPHPGqdNBirYr0j+ojbZ3DMHyS12TLDMMlIRXNfiyv5DdRWyUmmXlkNq0wX5IrrZEaIicKqoqrMtqvS3uBg136mLK2uMeea3msZUyhSNIfIowONSgFJXZoei8vhz4/J+RfP5c6j00GDXPQnvhVenjYDDsXyzBx3A2RyZ3IE987LOnm9prkgQ8gMo98ctIqeMeeTRFThCXXWe4plWd7JZHg816pZyXIcVmVTrjRODBCc/EJoiFVQnEZRw1VFVFLr+5V+NTjTQYX2S2a/ulewu11DtJhtv6bJVNjzTrUV6xcvXJJI48bpdyBsBVezhccCnxx/wA+rKxf01bmwfVHuVv1f22MFX5zgsTHWY8R+R5mp4MxxdMgJrqLPdo+qoZFwo8jzzxp7TQYShf3PTNZ/omwr0/X2X47DzzAsheyarsowOzKs5CypDgNOo42Bk2Tb/BfZ8EKfBInBXZ6fdod6cXzGyzPeBraOrA4AQa6mwHHvC02fKK5IcmPtjIVS448SfZwvP5p86B00GdPVV6bM03byjbnd7aLKKel3B2vsXplWl2y6ddPYeQEdjyFa5cBF8acEKKvBGnwqoQ/TB8V3Fw3HNws49aW8uKSKnKGwhvVEZ9YmN0UEgVkmm3pXUyJ5XBElPjleETlS1ofXKyjFMWzejk4xmmNVV/TzOnuK+0htyoz3UkMe7TiKBcEIknKfCoi/mmgwH/cqdpDlwM43cubF6+pB8m32Fz5LStlIx+LIdcMxRfno4bjafu4Vkk/dqV4D6P/AFebP4nJ2C2m30xCi2wdvjs4mQJEkrlMCIbqOHFbDj2xcqnCmpcr2NeEReqbaqKeox+sjUlBVQ62uhNozGiQ2BZZYbT8gAARBEU/kRONezQZQsPRte5R6iN5M9yy9rXMK3Q2/awtoGZDp2jLiMsNG84JNI2nHiIhVDJVXryKfPEZ2K9I/qI22dwzB8ktdkywzDJSEVzX4sr+Q3UVslJpl5ZDatMF+SK62RGiInCqqKq7V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VeZxu+xjuTM7eYhjE/MMzfiJPWpguAy1CiqSiMibJcVG4zZEJoCL2ccUD8YH0LqFh6aqGdupvJhsZy83I2NifQmBV2VKw/I3LyVEaT5VxyI7DiuOIKfKix5j454EtcfN/W36csLrmJzGds5M7Ljtyo8XHUSabjRihCqmio0CqhCvUzFeF/LVK9ftYenf3aopjbPEvcBo3GaVvRh8DaquVzyUxMz7OTyr201h24/unlezJIMe2WlzI6L9rk6+CKap/nEGHUT/8Am196D+6c4+/IQcr2ftIDH7zrbZqaf/sFxthP/frFxug0ZNW97tHt68sm4z8l+62m33WcFVl51GfRvs/Y23pqrdqfUzsxvKYQcNzBj6qQ9lqZwrFmp8cr1bPjycJ+atqaJ+9dWlrK2rtu9Tv7dUTG2ONpeMwOK0denD4u3VRXHJVExPRJpppqotTTTTQNNNNA0000DTTTQNNNNA0000DTTTQNNNNA0000DTTTQNNNQfcXdenwCXVY8xU2WQ5TkHlSooKoAKVKFtE8jpEZC2wwHYO7zpCAqYDypEIkE401Uzm4HqCqW/q19sBUSawU7uMY/mfvbUA/evtn4cdkyRP8UJBKv5JyvHPJvvWh6dKDGouRPZ83KcmNkTdVFjuOWIGBKJsvRuEOM4JiYEL/AI1QhIV+U41Tu3bdmnf3JiI2zxLrB4HE6RvRh8JbqrrnVFMTM9ELv01iS/8A7pzj7EhRxTZ+0nsfuOytmoR/+0W230/9+vhT/wB08r3pIhkOy0uHHVfucg3wSjRP8wmw0i//AM2sVO6DRkVb3u0e3ryybpHyX7rarfdYwVWXnUZ9G+z9jcWmqW2r9X+xW7UliqpsqWpuJKoLVXdNpEkGS/kIFyrThL8/a2ZL8flq6dZSzftYinf2qoqjycbTsfo3GaKvTh8daqt1xyVRMT7eTymmmmqqyNNNNA0000DTTTQNNNNA0000DTTTQNNNNA0000DTTTQNNNNA0000DTTTQNNNNA0000DTTTQNNNNA0000DTTTQNNNNA0000DTTTQNNNNA0000DTTTQNNNNA0000DTTTQNNNNA1Q+22SHi23u6u6xY7Z5Bka5fkxy6+ujHInS/YTXoUCM2ACRrzFjRVFERURHFLj5Xm+NY/wDULvuPpN3sj2eLwPr8HO4v1TJsaV4WFjvt9I7NjGdVFQXXQbJs2yTo57YS7NkhKdG/ftYaibl6rKnbK+0dozGaXxEYXA25uXJiZiI454ozn2dmtIPSHaNPbg7rxp0nI5t9Yy6q3t5lpjlnWA5KchgjotjNZbVtsF4baaX7kZbBeCRFJcHeo+ho8X9R252P4y021VRsg8zANfsA5IiR5MgBRPgUGQ++PVPhOOE441pXNf7pJS/S7N7ZzZSwq8ouAEZFrkSQmmQcEOjbphEedcldEREETJv44TlE+NYpcfnzJMqyt7F+xsrCQ7NnTX+PLKkumpuunwiJ2IyVV4RE+eE4TWmbqtKYS/how9mqK6pmJ4uOIy8rvHyObj9NaO0tXpPHWarNuKJpyriaZqmZji3s5TlGWecxlnll5P8ANNNNaA+lX+tmbTrUhoybdZcF1pwCUSbMV5EhVPlFRURUVPlNbm9InrXsZM+DtZvVcFKOUYx6nIZJJ5FcVeAYlF/jc/CC6vzzwh8qvbWGNfy42DoE24KEJJwqL+SprJaM0pf0Xdi5ani5Y5J+NrV91W5LR+63BThcbT9L9muI+lTO2J2bY1S/dXTWdfQ/vdM3d2oWoyKYsjI8PcbrprpFyciOQqsZ8v3qRCJASr8kbJl+/Witdfw2Ioxdmm/b1VRm+HtMaKxGg8fd0dioyrtzMT7pjyTGUx5JNNNNV2NNNNNA0000DTTTQNNNNA0000DTTTQNNNNA0000DTTTQNVLtqLNhvXvFf2nBWNVY1VBCU/kmqoKqLMHp/IJSpk3nj81bTnnqnFtay36tdzj9N2W4zvHiSNzLvIOaS4x14/ExdV0dDdF9XURVZfjuPIIOIJooySAhVOpN0r163h6Ju3ZypjXK8wGAxOlMRThMHRNdyrVTGueLPqhyPSxiNLs9kuA4nDpto71/L8Hky2stw2iSJYvtxCho45KkqZlMZkG8B+XhrhwERQJV7DmP150NHQeqe7+gtNtpcUNXb2It/ApPMpLJ8onwhKzHjGv8qnyvyqrq1GPX9s5h0W0tto/S0/S5ZdffPkux6yvjSXlVV8j0iKbj7/Cqpfc2ir8/I88pj/JcnyjOcot85ze1SyyC+krLnyRb8YduqCDbYcr0abAQbAVVVQRTlVXlV1HdNpbB3cFOHtVxXVVMapzyynPPP2beN2v5JdxmnMHp6nSWMsV2bVuKs9/E0zVNVM0xEROUzGc77PLLi155OfppprnT6kfybYOgrbgIQknCoqcouta+lX1rX2BT4uCbu3Mm1xZ8xZi2kk1ck1PPwKES/c4wn7+eSBPyVRRB1kzT8/hdX2j9I39G3Yu2Z545J52A3R7mtH7qMHVg9IUZxyT+1TO2meSfZOqeJ+57D7MlluTGeB1l0UNtwCQhMVTlFRU+FRU/fr6axz/AHO3euTk+LT9mb+V5ZuKsjKpyJeSOsIkFWvn5XwuEKIv5IDrYp+zrY2uv4HGUY/D04i3qn2bYfD26PQWI3N6Tu6MxPhUTr2xPHExzx0ajTTTV2whpppoGmmmgaaaaBpppoGmmmgaaaaBpppoGmmmgaaaaBpppoGmmmgaaaaBpppoGmmmgaaaaBpppoGmmmgaaaaBpppoGmmmgaaaaBpppoGmmmgaaaaBpppoGmmmgaaaaBr8i/VzlruZeo3N5xPGTNdPSnYBV5RsYoI0SD/mVwXS/wCcl1+umvxj30jvRN8dx2XxUT/F1w5wv/BOY6Y//wBJIutQ3ZV1U4OimNU1e6XcfkIsW69NYi7V4VNvi9NUZ9SxNul3U/RxhiYGtv8ASVyW0+s9O/0vxdIPPvuf1Pi6d+fL9vXtr75FiezNJSs5RCxG5tqM3mZoWDTLjcZwFserkU5HukTn26GHjBhHkJBPt1QlXPupFhuKxckOzmW1sVZU0kL38+U3H9w6IK62yANNdgQzJx0ERFMU4VVVURF1pFvF7+O57zOcsoznOIyiOOM4yiOLOet37EaFnD1ziZvzRTvpmd5TMTVFVUzvZmmrOqc6oppyj0TnxWBIw6q293jwPDoyg/ZQreI7YyxcIkeVyd2j9U56oKxvA4ioiKqurzzwmpFjlThOY013SUGN2sds82rHJrNlajN92jcK3cRtoWGGDQi6EKAhKRkYChAvytTFhEW5tkh4FfsW8VYgyjesVZqTjqrnj8Tvnd8SH2UVRAdNFQx4XnsI+2Xs7mcSLXyHGoAHNjSZT7b9jGj+xFmUUY0kK44KNfrUQU7qnJF1TkkVEnbuV01TNFrOnj4o4+LKI15T6ZjWo4nDWLtqmm9i97dmIjOc6Z30VTXnNE1RlGvexV4MRGUrXm7WbdV8iqdssWOFEyG3xmCTkp1+L9OZlLNGaoir7nQ0KKKKjrjnjJDRURU4SBbw18usxjCY0/D/AMLyfBYq5Wfr08K+6Lj7XyJ0eURF4Il555T4VNVva1dhSWUqntYpxpsJ42JDJ/m24K8Ei8fH5pry6o3sVRVTVRTb3szxcm2J2eRfYHQ9+1et4i5iZuRE5xnnlP0Jp4vpzHHnnM5TnOrLOZnTP9z1y12g9QI48rx+3yeolQ1a5+1XmUSQB8fyoDbyJ/mNdfp1r8nfRFHekeqbBjaFVGMtk85x+4PpskOV/wD2jH/7ev1i10LcjXVXo7KeSqYj2T73zP8ALdYt2d08V0a67VEzz51U9UQaaaa2dyA0000DTTTQNNNNA0000DTTTQNNNNA0000DTTTQNNNNA1+Yv90Ky12/9QJY8jx+3xioiw0a5+1HnkWQZ8fyqDjKL/mBNfp1r8nfW7Hej+qbOTdFUGSta83z+8PpsYOU/wD2gL/7WtY3XV1U6OyjlqiJ9s+51/5EbFu9unmuvXRarmOfOmnqmXA2nznNaDDNwoVFmN3WxouPtS2Golg8yDT5W1c2ToiBIgmoEQqSfKiSp+S6neT7dbdwczi1kPBcmsmjmWTcaQkN0huGAYVWpIok1XJadlbdUmPChCZcDyiDrOWu3huMHl18FR75uCwDEiZLlOApjHjMMm88fVPklQGy4FPki4T9+ufWcVvqabVVG+1RGc+WZ5dueXofS2O0PFu5cxtu9NqJ301b2J486KaYmZiYmZp3s1R5apy4+NYu7WLxccwOBGh4tXRSjZTYsyJkP3ReJDgVzzTBq+Sk2q+R39W4ncVZMeeRcUpfcBiNrkW4lNX1FnEupGN17MifLuGihKhSqxFVGUjCTafIryrpcIi/C8/FNy8SobOZCi4Bk7lsUoX1ebtYrdU5FRoUJTcI3jYQCHlULzc8iSKI/b29z2zWas1zEw48FHnp8iD7dbGMhCjMZuST6l5Ovh8TiH5eeiDwSlwQqtXutzfVTRb4py1ZTGqY4piNfHycaynB4aLVqjEYrKunfTE1b6mZzrprzmmqqJy+hMcf0ePPk47VzDa7Cccx64yn8AutlWQrJlIkoZkVoZDM6uaZdIVkuOL2blvKnJAhigkjY/mvC3WxmHi23dnXVeL/AEytbyqIFfN8jxfVYyQ3/HK/WESL3Re3ZtBBe3CInVdU9eUNpjdiVVcRxakC226nR4HQNtwEMDBwFUDEhJFQhVUVF/PXP1TvYuid9TTa3vFlycWvPk+Ml1gtCYiIt3LmLm7ETvs5zymM4mn9uY4spynjzidXFErf9I2Wu4b6jcInC8Ys2M9ad8EXhHBlATQoX+ZHCaL/AJxTX66a/GPYuO9L3x24ZYFSP8XU7nCf8EJjRl//AEiq6/ZzW8bja6qsHXTOqKvdD5++Xexbo01h7tPhVW+P0VTl1mmmmtvcONNNNA0000DTTTQNNNNA0000DTTTQNNNNA0000DTTTQNNNNA0000DTTTQNNNNA0000DTTTQNNNNA0000DTTTQNNNNA0000DTTTQNNNNA0000DTTTQNNNNA0000DTTTQNfl56+tv5GHb+ysjBpUr8yhtWTBIPAo+0Isvtov71RQbcX/8ATJ/zJ+oeqc9U+w7G/e2L9HCRlrI6o1n0Uh1eojIQVRWjJPlG3BVRX9yL0LheiJrD6d0fOkcFVao8KOOOeO1vfyc7paNy2nreKvzlaqiaK/JTVlx+iYiZ8mb8j9SLDcrj40dpCtKlbOovIXsLCKEjwOk2jrboG071JG3BcaAkVRJOEVFFUVdci2qbWgtJdHeV78CxgPHHlRXw6uMuivBCSfyouvJrkcTXZr2TD7Yros46zlP0qKspiYn0xMTHomJifLC4T9QbqugP0q9cbiVzcCDLfyI3LNtAkK+qOS/Eik0Sr0VtsG/sEUQk4VV+8r1EtP2M+bDx67q/qbc1l9ytyH28gG37FZ4+J1GPtIXDcBVVCQmyROoknZaX01c98MT43sjsYidzGipmJ7l/FV+L4nj1uhkNw7kF7Pu3lkdp0hx/iRJOQ4iESqiE6aqRqicJ2X5XjnXP013MJwjKdx8ogYXhlYs63s3PGw3yqAKfmTjhcL1bFOSIv3In/s1bUUV37kU0xnVM+1lrt2xgMPNy7VFNuiOOZniiIjlmdkNXf3Nbb+RY5tk+58lpfZ08JKaKRD9pyXyFxxRX+UG2wRf8z6fn+79CdQbZTaek2V23qdv6QkdSE2rkyUo8FLlmvZ55f3pySrwnK9RQR54FNTnXYtE4Hvdg6LE6418863wzu33Qxuo05f0jR4EzlT5tPFHTr9JppprJNTNNNNA0000DTTTQNNNNA0000DTTTQNNNNA0000DTTTQNfnt/dKdv5Fdm2Mbnxml9ncQlppRCP2hJYInG1Jf5TbcNE/zML+X7/0J1Bt69p6Terbe22/uyRpJraOQ5SDyUSWC9mXk/evBInKcp2FSHngl1jdLYHvjg67Ea51c8am2biN0Mbl9OWNI1+BE5V+bVxT0a/Q/GXXcwzKHcQvgtxgtTmDYkQpcR0lEZEZ9k2Xm+yfIqoOFwSfIrwv7tM2wjKduMon4XmdYsG3rHPG+3yqgSfmLjZcJ2bJOCEv3ov8A7NcPXHqqbmHuZVRlVTPRMPuSivD6Sw0VUTFdu5GuJ4piY5JjbC242+kSuiVlHX0mQlUVTMxuL73I/PPhk+0DaLFf9uIRxBAThBZVfuP5+UUfc/6jUdsm7ZnGbKNLTyC4+xekLvV2tZgvKDisqYucR2nANVLqXbsjiL8Utpq4jSGJiMoq2ckcmrkYydzOi6p302uPKY8KrVVOc/tcszzu3mWSu5bfvXLjlmaG200C2Vic6R1AEHk3jRFJVVFX4ERTnhERERNcTTXrqam1v7SJR0de/PsZ7wR4sVgOzjzpLwIin8qrq1+ner2zM+1l6Ys4Kxl4NFEcs8UREcsz5OWWhfQLt/IzHf2LkZtKtfhsN2yfJR5FX3RJlhtV/cqqbjif/oV/5l/UPVOeljYdjYTbFijmoy7kdqaT72Q0vYSkKKIjQEvyrbYogp+5V7lwndU1ceuu6C0fOjsFTar8KeOeeex8TfKNulo3U6euYqxOdqmIoo8tNOfH6ZmZjyZGmmmsw0Q0000DTTTQNNNNA0000DTTTQNNNNA0000DTTTQNNNNA0000DTTTQNNNNA0000DTTTQNNNNA0000DTTTQNNNNA0000DTTTQNNNNA0000DTTTQNNNNA0000DTTTQNNNNA0000FB+pP0jYdv60l9ElJj+Xx20Bq0aaQwlAKcC1JD47j+5DRUMfj80Tqv527oenreLZ1578cYXLCAyq/8AlaCJSa80/wCF5hT7Of3I4gF8L8a/Y7TWB0nuewuk57pP0a9scvPHK6VuR+VDTG5S3GFjK9YjVRVnxebVrjmmJjZD8KhcbP8AYMS/5l51/hvNN/tuCP7/AJXjW6v7pZh2I11DhdtX4tURp0y0lBJkswWgdeFGUVEM0Hkk5+eFXU7/ALndiOJjsc1kY4xUpbfWpzfv0hNe46iQ9R8nXtwn7k5+NabRub32kKsB3TVGeeXN5fK7xf8AlRos7l7e6SMNM7+vebzfcvHx573VxbGPNpvSlvZu/Jju0+JyKemdUSO4uWyix0bX8ybEk8jy8c8dBUeU4Uh/PX6Nen702YL6fKI4tF3s7yaKJY3UpsRfkfPPQBT4aaRfyBFX8kUlJU51bWmt20ZoHC6L+nRG+r2z7tj5+3XfKTpjddT3C9MW7HiU6p86ddXsjyZmmmms058aaaaBpppoGmmmgaaaaBpppoGmmmgaaaaBpppoGmmmgaaaaBpppoKl9QPpswX1B0QRb3vWXkIVSuuorYk/H+eehivw60q/mCqn5qoqKrzr85d2fSlvZtBJkO3GJyLimaUiC4pmylR1bT8icEU8jK8cc9xQeV4Qi/PX66aawuk9A4XSn0643te2PftdB3I/KRpjcjT3CzMXLHiVao82ddPtjyZvwpB5pz9hwS/f8Lzr/ScbD9sxH/nXjX6Sf3RHEcTLY53IyxipW2+tQW/frCa9x1Ii7D5Ovbhf3pz86gn9zTw7EbGhzS2sMWqJM6HaRQjSXoLRusirKqqAajyKc/PCLrSa9ze90hTge6a4zzy/N9A2PlRovbl7m6ScNlvK95vN9y8XHnvdXHsZd2v9PW8W8TzP4HwuWcB5U/8AK04SjV4J/wALzEn38fvRtDL5T41+iXps9I2HbBNLfS5SZBl8htQdtHWkAIoEnBNRg+eg/uU1VTL5/JF6pfmmty0ZuewmjZ7pH0q9s8nNHI4Nuu+VDTG6u3OFnK1YnXRTy+dVrnmiIjbBppprPObGmmmgaaaaBpppoGmmmgaaaaBpppoGmmmgaaaaBpppoGmmmgaaaaBpppoGmmmgaaaaBpppoGmuZk90ONY3bZEcdZA1UF+arSF1VxGmyPrzwvHPXjnjUR/HWe/zLoP6wvf2PVe1h7l6N9RHtiOtSrvUW5yqnrWDpqvvx1nv8y6D+sL39j0/HWe/zLoP6wvf2PVTgN/ZHTHahwq1t9k9iwdNV9+Os9/mXQf1he/sen46z3+ZdB/WF7+x6cBv7I6Y7ThVrb7J7Fg6ar78dZ7/ADLoP6wvf2PT8dZ7/Mug/rC9/Y9OA39kdMdpwq1t9k9iwdNV9+Os9/mXQf1he/sen46z3+ZdB/WF7+x6cBv7I6Y7ThVrb7J7Fg6ar78dZ7/Mug/rC9/Y9Px1nv8AMug/rC9/Y9OA39kdMdpwq1t9k9iwdNV9+Os9/mXQf1he/sen46z3+ZdB/WF7+x6cBv7I6Y7ThVrb7J7Fg6ar78dZ7/Mug/rC9/Y9Px1nv8y6D+sL39j04Df2R0x2nCrW32T2LB01X346z3+ZdB/WF7+x6fjrPf5l0H9YXv7HpwG/sjpjtOFWtvsnsWDpqvvx1nv8y6D+sL39j0/HWe/zLoP6wvf2PTgN/ZHTHacKtbfZPYsHTVffjrPf5l0H9YXv7Hp+Os9/mXQf1he/senAb+yOmO04Va2+yexYOmq+/HWe/wAy6D+sL39j0/HWe/zLoP6wvf2PTgN/ZHTHacKtbfZPYsHTVffjrPf5l0H9YXv7Hp+Os9/mXQf1he/senAb+yOmO04Va2+yexYOmq+/HWe/zLoP6wvf2PT8dZ7/ADLoP6wvf2PTgN/ZHTHacKtbfZPYsHTVffjrPf5l0H9YXv7Hp+Os9/mXQf1he/senAb+yOmO04Va2+yexmv+6cf7kcC/paX/AKhNTr+54f73Vr+nLD/vjqof7odkORXONYS1dUNdABuzlEBRbJySpL4U+FQmG+E/z8r/AM2pl6E8oyqq2ICHU43VTY6XM4kdk2zkc1VSHlOgx3E4/wA/b/2JrU7OGuTukuW8uPuccseTy5Oz429RHyWYavk7vPJO2tsfTVffjrPf5l0H9YXv7Hp+Os9/mXQf1he/sets4Df2R0x2uMcKtbfZPYsHTVffjrPf5l0H9YXv7Hp+Os9/mXQf1he/senAb+yOmO04Va2+yexYOmq+/HWe/wAy6D+sL39j0/HWe/zLoP6wvf2PTgN/ZHTHacKtbfZPYsHTVTP7vZw3eycfZwGjORFiR5jhFkbwh0eN4ARFSEqqvLB88on5jxzyvH0/SluL/k+xz+s7/wDYdWFy7RarmivXHp6mXs6NxN+3F2imMp4446Y9kzmtXTVVfpS3F/yfY5/Wd/8AsOn6Utxf8n2Of1nf/sOocJt7fZPYq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q5/uh/wDvdXf6cr/++WoL/cx/9yOe/wBLRP8AULp64c4y++2OOvucSp6+MVxCNXot27KNFQi4ToUVtOF/l7fH8i6h/wDc/suyfG8czNihxqrs23rKMbhy7ZyIoKjKpwiDHd7J/n5T/m1rN29R3/or5N5O3yuu4PAX4+TTEWJiN9N+J1x+5y55e1+gumqq/SluL/k+xz+s7/8AYdP0pbi/5Psc/rO//YdbNwm3t9k9jkXefGeLHrU9q1dNVV+lLcX/ACfY5/Wd/wDsOn6Utxf8n2Of1nf/ALDpwm3t9k9h3nxnix61PatXTVVfpS3F/wAn2Of1nf8A7Dp+lLcX/J9jn9Z3/wCw6cJt7fZPYd58Z4setT2rV01VX6Utxf8AJ9jn9Z3/AOw6fpS3F/yfY5/Wd/8AsOnCbe32T2HefGeLHrU9q1dNVV+lLcX/ACfY5/Wd/wDsOn6Utxf8n2Of1nf/ALDpwm3t9k9h3nxnix61PatXTVVfpS3F/wAn2Of1nf8A7Dp+lLcX/J9jn9Z3/wCw6cJt7fZPYd58Z4setT2rV01VX6Utxf8AJ9jn9Z3/AOw68lzvPnVDUTryft7RFFrozst9GcleJxW2xUi6osJEUuEXhFVE5/emnCbUcvsnsexobGVTlFMetT2rg0001XYs0000DTTTQNNNNA0000DTTTQNNNNA0000DTTTQNNNNBF90v4ssu/oGf8A7OeuJrt7pfxZZd/QM/8A2c9cTWVwX1Xp90LDFeH6DTTTV2tjTTTQNNNNA0000DTTTQNNNNA0000DVXbwb5xNnrmpiXND7iss6W+tCnpL8fhdrYiSvB06L28jSPqhdk6+FftLn4tHVT+ozYOH6g8YpcckZIdGVRct2SyW4qPk9HVl6PJiqncOBeYkOAq8rxyi8LxxqNe+y+jrSpyz+kh2D+sjHcjClkZTi7uNsTcdK2s0WS5Nfg2C2pVjVa2w0x5JLrkhqSg9BQlVnhAXn4n0n1H7LxItTNfzNEZuWnH2CGvln4Gm5CRnHJSC0qwwB9fERSPGguIoqqEiolX23ogoraTuDOk5gzJdzHJYGSV7E+lCVErVjS35axXWCc4lMOvy5RGPLfKOqn5oi6+lj6KKCfPxi1SdhfuKercqJ7D239e7BdZOastThRFXwwnUI3QQ1F7kTVSQz+9aUTdjXCcxbnlWPtbv7jO5V1aYqrH0+/rrW7hfT2yclKsWvsHIfu3HBbQGEdNtVEDVFVUNBU+hKn3w3dyzyjeDMtq7HBZNKGLwYNhFnyJzbhWTMh6S0jiMgi+Ie0U1HsakQkKqIflqL7S+mRvaHcy+3HoMzVwsunW8zIYS16iE5ZM5yVDVF8q9HIyPPNd+FRwHF+0FRNdnHdpdwajfe+3fsdx6SZWXtexUnTNY04y83EjOSXIyJKWYSK4JSi7n4eDQU4EPz1ON/wAWbyd7x5LY0001UUzTTTQNNNNA0000GR/7oZ/uawr+k5X+pTUy9Cn8RIf0zO/7w6hv90M/3NYV/Scr/UpqZehT+IkP6Znf94daXY/3Xd+7j+123Hfqnw3/AJE9dbQ2mmmt0cSNNNNA0000EIe/jMuv6Cqv9on66+uQ9/GZdf0FVf7RP119ali/r6+eXRsD+i2/Njqg0001bro0000DTTTQNNNNA0000DTTTQNNNNB/hdkFVBEUuPhFXhFX/n1mev8AWzUPvY41aYI7BG2xSyyKxP6mhjWSYaTVWEv6pPIpfTJ3B/bx4F+1f3aZ1lrJvQrWZFVZpWDuNIiJleVJfsGFYi/ToZLM88AE8ydhcSynp3+3jzr9q8fM6N7+0t7/AHbi7l8fGpamG+ofb/I2auBdWTdJfyq5qXPguC+caDJWEMx6Gs5WgYN5pku5B2Q0BFNQROeOVc+qnbWK1js6knDNrre8aqrCTOF+t+mxnK+VNCaQSGhJxkm4q9TTgDElITXqqLx3PSNi72fZVlDsylKsywpz0hksajHax3JcFIjoM2ZKrjTCD2MWwAVQjJO6iqisaX0J4taYVVYLk9vj7tdBtos6UlNiUepKexHr5UQBeNlxTN9SlE8r5kSdhVBbBCXXuVCE1YnLKIhdGU7j2zOB1ua7cYc5k6WysustzZS0zUeIbZOLKknIb8jLYiPyniU+SH7eOVTo7VZ9G3T24xzcWHVyK5nIa5meEV9UI2kMeevZPgk/kJOOycLwnOoJuPsjn+4eztBtfK3bjhMguxPrlnJoSfav2GBXlh+OMptRB0kbJxEdVD6kPHU1TVnYjV3NJjVfUX9nAsJ8RlGXZECu9hHNEXgUbj+RzxCg9U69y/L/ANiRnLJWpmua+PVl5NamvWz/ABJF/TEL/vFqI+gf/c9mX9Ixv9Supd62f4ki/piF/wB4tRH0D/7nsy/pGN/qV1rtz/rVHmT73VcJ+r+/99H9rVWmmmtgcvNNNNA0000DTTTQNNNNA0000DUc3J/i6yn+hZ3+oPUj1HNyf4usp/oWd/qD1GrwZVbH1tPPHW0NppprLtCNNNNA0000DTTTQNNNNA0000DTTTQNNNNA0000DTTTQRfdMkHbDLyVOUShsF4//wBc9Vp5twf5wY9/2I//AGvVk7rfxXZj/QFh/s56hOr/AAtdVFvi29irRaorjOqM5czzbg/zgx7/ALEf/tenm3B/nBj3/Yj/APa9dPVbZ/ubb4Zunt/iQQoZ0eTt2KWkpwS80U2ziMxFBUJBRDkS22lRRVVVwOFThebib9cf8QlNi1H7MJt5twf5wY9/2I//AGvTzbg/zgx7/sR/+16pvCvUrIuY13ItcTmWTjdnYv1Eajab8p0MeLCkBNe9w8AqShYR1UQXsquiggvBLqZVG+WL3uSs0FbT3TkWRaN07NurTKQnJTlYFk2KfrfNwUc0VC8fXt9qqi8c+cIqnl9kPIs2Z/ZhMvNuD/ODHv8AsR/+16ebcH+cGPf9iP8A9r109Ne92r+IhLg9rxYR5m63AevJdL9Yx5FiRI8ry/R317eU3h69fdfHHh555+e35Jx8+7zbg/zgx7/sR/8AtevJD/3dW/8ARNd/rpmu9qVV2qJ/KHs4e1H7MOZ5twf5wY9/2I//AGvTzbg/zgx7/sR/+166eqXttxNysQzfMhyjIMZlYthmOxMokMwMakBYPxn3LAfADh2Cto4CQBXuocEpqnUOOdRm/XH/ABCM2LUfswtXzbg/zgx7/sR/+16ebcH+cGPf9iP/ANr1X+b+o3AMCtZ1HchL9/BnFBVopEOMjyjDjyjNtyS+02oiEpkeFJDUiVBEkTnVi0V1XZJR12RU76vQLWIzNiuKKj3ZdBDAuF+U5EkXhdO71Ty+yDuFrxYfLzbg/wA4Me/7Ef8A7Xrw3t1uBR0djdLcY8+lfEelK0lO+Hk8YKXXt7peOeOOeF4/k1IdcHPf9wuR/wBEzP8AUlqVN2qaoieqEow9qZ8GHr824P8AODHv+xH/AO16ebcH+cGPf9iP/wBr109NR7tX8RDzg9rxYczzbg/zgx7/ALEf/tenm3B/nBj3/Yj/APa9Vzupupl2EW1zQ0lbVyZ0yhiP4qMkHOsi0dnpCMH+DTsyLkuuX7eqohucl8oqcH+FRjkOStpZtMJSzodUNY2MmNGkOTX4RTpAm9LfZYQAjPQeEUkLs4X7XKIPk4iqOX2Qj3Gz4sLk824P84Me/wCxH/7Xp5twf5wY9/2I/wD2vVY/wha+/nY4GC0k6dWW9xWV8m2kMAMZtJkEZotInlR4XfA6wXZW1bTv1Uu32pcOvYv1Tqn2Q9ixan9mHM824P8AODHv+xH/AO168LN1uA9eS6X6xjyLEiR5Xl+jvr28pvD16+6+OPDzzz89vyTj5kOuDD/3dW/9E13+umalF2qYnshKMPa4/ow9fm3B/nBj3/Yj/wDa9PNuD/ODHv8AsR/+166eoBvhkWc4bt1dZpg1lRR5FDAk2DzNtVvTAki22pI2Piksq2vKfJL3/wCbUZvVx/xCPcLXiwlnm3B/nBj3/Yj/APa9PNuD/ODHv+xH/wC16rP9LmT4bnMvC8+gN3TEWFROO3NHWezYjPWU+ZFbV5p+W4fj5ajinjVwkXyESIKog++29QmIVNbVWRUl/J+styHIrMdhlXVVmzh1qiqE6idlfnsqnz+wJqqoqIJecIq2+yDuNnxYT3zbg/zgx7/sR/8Atenm3B/nBj3/AGI//a9RnDN2KzNsks8ZgY7bxHqc3GZj0k4ig1IbUUJkwafN1suS5FTAQNBUgIxUVWc69i/XPL7IO4Wp/Zhkn12uZIdBh6XllWSW/qEnxpEgOR1RfCn5qTznKf5uE1LfRe5lg7LilPbVEeP9Xm8BJrXXz57DyvYXwTj/ADddR318/wC57Df6Rk/6lNS70S/xIj/TE3/vDrTrFyr50XKuXucf2uxY21R/pjhqcuLu89da6vNuD/ODHv8AsR/+16ebcH+cGPf9iP8A9r109Nbj3av4iHHuD2vFhzPNuD/ODHv+xH/7Xp5twf5wY9/2I/8A2vVFbaepB62waoznJtwMKymXa11SbuK4hAELWDNsH4zANuK9YuJ1B6SjZ9wb4VUVVHhRW5cCykswon7c23GyZtbOuJtyOLJNrFmvR1FUF11CVPFx3QuD47dQ7dB8i/VP/EPIs2Z/Zh0PNuD/ADgx7/sR/wDtenm3B/nBj3/Yj/8Aa9dPTXvdq/iIe8HteLCO1NLlNll9tMfv6oZX02A0ZBVOI2raOylBEFZCqhIpHyvZUVFHhE4VSkP4Xyn+clV/2S5/aNf7jP8AuquP6Pgf6yVqVa5ziKZxGIu111VZ7+qOKqqI4qpiOKJiNUNltXqrVuminLKIjkjZHkRT8L5T/OSq/wCyXP7Rp+F8p/nJVf8AZLn9o1K9ZkxX1S5jf7cbYXL1JSt5RlN9AhZFDFp1GIdc8/FApDIq4pCRBY1pghESJ7lOe3GoU4Tf6qqvXr/EVY2ujXl0R2Lw/C+U/wA5Kr/slz+0afhfKf5yVX/ZLn9o1DWvUviTtVHt0xPKRatGquVSgrEbvcRbCY1EjSGER/gQVx9lSR5WjEXBVR/NEn+E5jBzmjW7hQJsBWpsyvkRJqNo8xIjSHGHQLxmYLwbRcKJEipwqL868nCb3jmqv16/xPYxldXFEx0R2PF+F8p/nJVf9kuf2jXiu6rKKamn3C3tU8kGK7J8f0twe/QFLrz7heOeOOeF1ONcXOP9xd//AEXK/wBUWrXGW5tYe5corqzimZj6deuI85VtYiuqummcuOY5I7HO/C+U/wA5Kr/slz+0afhfKf5yVX/ZLn9o1K9NXHB48av16/xIcJueTojsRT8L5T/OSq/7Jc/tGn4Xyn+clV/2S5/aNcrfjJc5wjavJc7wOxoo8zGKifcuM29W9NalBHjOO+EfFIYVtSUETuqnwnP2rrzBug7h6WFFn8sLa5qFpSlSqepWFGMbWc5DioDTsp4+QNtVcVT/AGeFFFX7UnGEzjOKqvXr/EhOMuROU5dEdjvfhfKf5yVX/ZLn9o0/C+U/zkqv+yXP7RqO7ZeofbvdnIZWN4lKN2QzEOeyayYroyYwOo0TiCw844z9xt/Y+LRqhoqCvBdbN15Vhd7OU1V+vX+J7Ti66oziY6I7EU/C+U/zkqv+yXP7RrxNVWUO3Mqn+u1SLFix5Pk+lufd5TdHrx7j448PPPPz2/dx8zjXFif7tLX+i6//AFsvVrftzRct0011ZTVlP069W9qnxtsQq0YiuYqmcuKNkbY8jnfhfKf5yVX/AGS5/aNPwvlP85Kr/slz+0aleuJnE3I63C7+xw+LFlX0SslP1jEoCNl2WLRE0BoJCSipoKLwqLwvwurmMNEzlvqvXr/EpzirkbOiOxz/AML5T/OSq/7Jc/tGn4Xyn+clV/2S5/aNVDZep+2lysjXE6usfhvY9AexJ58XCWXcSUhfq3+pp2Z5uqlEQOpcq8nZfjr3ofq32ssZ0+rq/fWEuKXjiMw3oTzli579iAINgMhSYUpMpgR9yjPKH2Reomo1OBVeNX69f4kOHVbY6I7FgfhfKf5yVX/ZLn9o0/C+U/zkqv8Aslz+0a8m1GdWuf1d3Y29OVW7W38+qCK4CC62DBoKI51MwU/z5ICUF+FH4+dTbVOcNETlNVXr1/iTjF3JjOMuiOxlf1tUl5A2SKRPuIMlpLiEitswDaLlSLheyvEn/u1EfQNU29jj2ZHW2kOKIWMZCR+GTykvhX5RUdDj/wC0urM9eX8Qp/01B/7xahn9zq/3M5v/AEnF/wBSusVXajvjTTvqvB8arPpzz9rqeEvVz8nt+vl7tHJH7jSX4Xyn+clV/wBkuf2jT8L5T/OSq/7Jc/tGpXrPuZbmb4YVM3PkyciwadAwDE0yVlhvFpjb0onWp6tNE59RNEQChgpKgKpoRIiAvCpl6cJFequr16/xOV1Yy5Try6I7Fr/hfKf5yVX/AGS5/aNPwvlP85Kr/slz+0a5NBvRS3eQt4nKxq+p7grN+rciTwjqTLjcJuahkTLzgqBsugoqKqvZVEkFUXiKw/VdhVhRBkcTEsnWA6VU00+/7CM2T9hAYnMMq49KBsC8MgEJTIQ7p0QiIm0NwOZ/ar9ev8TzhtUcsdEdiwPwvlP85Kr/ALJc/tGn4Xyn+clV/wBkuf2jXfprL6zUQrb2UqH7xgH/AG8oRF5nsKL0NBVR7JzwvCqnKfCqnzr2ajwePGq9ev8AElwq55OiOxB2qrKHbmVT/XapFixY8nyfS3Pu8puj149x8ceHnnn57fu4+fb+F8p/nJVf9kuf2jXRif7tLX+i6/8A1svXa1bYW3N23NVVdWe+qjw69UVTEftbIVLmIrpnKMtUckbI8iKfhfKf5yVX/ZLn9o0/C+U/zkqv+yXP7RqV6qDefdezwTOMTxVncPBMJgXlTcWD9plkUnmjeiPV4NR2uJkUUIhmOmvJEvDXwn5rq6pwsVTlFVXr1/iUqsXcpjOcuiOxNPwvlP8AOSq/7Jc/tGn4Xyn+clV/2S5/aNROl3viW+SVGJxBenF9bj0Ey9jQGvpljKcpDs+YnEsnG21a8Roao8PBeNOykroWvpVhd7rqr9ev8RTi66tWXRHYin4Xyn+clV/2S5/aNcTN8UyB3DL9qbkFecc6uULotVhgZArRdkElfJBXjnhVReP5F/LVja4ucf7i7/8AouV/qi1aYy3NrDXK6K6s4pmY+nXyR5ytZxNzulOrXHJHYtDTTTW/NLNNNNA0000DTTTQNNNNA0000DTTTQNNNNA0000DTTTQRXdb+K7Mf6AsP9nPVIwM4y/O7GwrtmMCbyZiplOQZt1Z2n0uoCU2vDjDb6NPOvmBIomrTJgBCoKaGiilp+pCfPq/TxujZ1SEs2Jhd2/GQfz8oQXiDj/2omofvBtvhDXo/wAgwypBw8do8JluwQjSXGgkizAcJonVbVPKJF1cISVRMvkkLleatN2aKN7CpFc005Qjk/OMvwSxr67efAm8ZYtpTcGFdVlp9UqDlOLw2w4+rTLrBmSoIK6yAGRICGpqgr/e4m0+N7mIv12ZZRzSom1DTkJ4WzZGS9Fe84EoqovNuwWDbL8kVF5Evji2JOOY7l2xn4Zy4W/otnjAR5xOfk2yUZOx8/4qin3IX5oooqcKmqH2jzjFrzajC7vMNw9zGb6wx6ulWjTOIvOthLcjNk8ImlaSGKGpIhIRIqfPK/nqvZqm7nExn6OxOm5E8VT0TdgMUcky5tLeXtDImJIZJyucjooRH4kOM7FBHWTQW1CuilyieQSBVExReNdOt2cxKomMSq1yewEW+ZyBhgXA8bbzVWNaDScjz4kYAV457d/ntx9uuj+I9tP8pW6X9S3/APwrT8R7af5St0v6lv8A/hWq/c52T0T2Jb+3tSnTUW/Ee2n+UrdL+pb/AP4Vro0L+3mRWsalg7t5xHmzSIIzVjSNwPMQpyogsmvBCXj9yLzr2YmIzmJ6J7HvdKNr4w/93Vv/AETXf66Zrva/iDtZ33Buq/8AHuSD4aase8yBA8h935ydV/vbrwPj5ThEXky5VU6onBsLjbOunya5d3M9muxHTYeOtx5J7IOivBh5Y9cbakKoqKiFyioqLwuk1RXOVPHxRyTs5kqrlMTrSHUQyLa/HMok5XJtH5y/jDHmMZng26IiEVopiiTX28i4qznuSVVT7Q4ROF7fb8R7af5St0v6lv8A/hWn4j20/wApW6X9S3//AArTeTPJPRPYj3SjajA7DVzdpKyVjcHLmcjmTHJbt0DkJJKo5EjxnGUD23gRsgiRy4RvlDbQkVF51ZcWOMSKzFFx1xGWxbQ3TUzJETjkiX5Jf5VX5VdRv8R7af5St0v6lv8A/hWn4j20/wApW6X9S3//AArSKJjknonsO6URypTrg57/ALhcj/omZ/qS15PxHtp/lK3R/qW//wCF66mQ4lRXu0+Q5dje6F9bwBp57oIowUbcJto+zTiJFExVCFRIeRJPlPhdex9CqJq4uPZPYlTcomqON1dNf3luLYxg0BqxyjdrKIjUh1GGAGNCeefdVFXo003DJxwuEVeBFV4RV/JNRP8AEe2n+UrdL+pb/wD4VqNP04zp4/RPYj3Sja/nK9tsezHJ8Wyy1cmBMxKS9JiAy4ItveQERW3kUVUgQwZdREUV7stryqIqLGav0+4tj1exGxjIshp5sW3m28ezjuxzktLJDxnHRHWTaJkWkabASbVRFlr7uw9llH4j20/ylbpf1Lf/APCtPxHtp/lK3S/qW/8A+Fabydk9E9jzf0bXB/QdRJkcbIRyrJujFnDunIJSmTYk2EeIEQJDpE0rxETDbYknkQFUULqhclqx9Rb8R7af5St0v6lv/wDhWn4j20/ylbpf1Lf/APCtexRMck9E9j2LlEcqU64MP/d1b/0TXf66Zr7Y/I28yW3j0Nfu3m8efLUkjM2VI3XrIJBUlFtZNe2jhIKKvUVVeEVeOE11YO1nfcG6r/x7kg+GmrHvMgQPIfd+cnVf7268D4+U4RF5MuVVOqJ5vqaM4q4uLZO2PIlFynKeN/euLmmKV2c4lcYbbPSGYV1CdgyHIxCLotuCokoKSEiFwvxyip/m18J1xtnBlvw/0t57NOM8bDp1uPJOaFwf2h8keuMFVOf3Lrz/AIj20/ylbpf1Lf8A/Cte72ZjVPRPYj3Sja8+QbXY/kltaXE6ZYNvWzdK08LTgIIpWTXZbHVFBVRSceJD5VeRRETqvKrG19O2KnYRJr+TZI8zXOuOQIhPR0ZiCdrEsybDhlCUfPCaHkyIvGpDzz1IZZ+I9tP8pW6X9S3/APwrT8R7af5St0v6lv8A/hWvN5Oyeiex5v6NryQNrq2Jn67iSb+3sJzbMqPEYle3VqI1IMDcADBkXzDltOoOOmI/4qJwnE01FvxHtp/lK3S/qW//AOFa/oMh21MkBNyt0OSXhOcMfRP/ALa1fCa93kxyT0T2Pe6URys9+vn/AHPYb/SMn/UpqXeiX+JEf6Ym/wDeHUO9dEGhfwPBMlxvOrPIoM20ltCUsI4I2Qs/cnVthoxNF+FE/lP5E1K/SDDxip9PUfJMn3DvKNuVfzYseLBjx3yfdRUXq00sZ15w1RFVUHn4RV4RE1p1iY+c9z7uNvkdgxtdP+mWGnP/AN+eutoPTUW/Ee23+UfdL+pr3/hen4j22/yj7pf1Ne/8L1uO9q2T0T2OP90o2vNE2rx6Ht5jG2jUyxWsxRKVITpOB53PpjrDrHkLp1XsUcEPgR5RS46/Cp2sVxevxCukVla9Idak2VhaGr5CRI7MlOyXUTqiJ1Q3iQU45QURFVV5Ved+I9tv8o+6X9TXv/C9PxHtt/lH3S/qa9/4XpvJ2T0T2HdKNqU6ai34j22/yj7pf1Ne/wDC9dHH39vclt49DA3ZziNOlqQxmbKkar/cEgqSi2UmvATJBRV6iqrwirxwmkxMRnMT0T2HdKNrsYz/ALqrj+j4H+slalWuJUbduRcxt69vOMgXpWV7yvEEHuXZ2WnVf7368J05ThEXki5VfhE4Vhm23lfPk136UM1nORHTYeOtx5ZzIOivBh5WIBtqQqioqIXKKnC8LrQacPir9y5VYs1Vxv6+ON749W2qJ9jLzibNEUxVVlOUck7I8icaqal9M23dD7NYMq4U4UPHYYG5IbVVSndZcZcVPHx3eSNFB5URO4R2kFAUeddn9IO3/wDP3cr+pkj/AMN0/SDt/wDz93K/qZI/8N1WjBaSp1Yev+D8SE4rDVa646J7HKq/Tnh9bHgRDv8AIZjFMlSxTtyHo/FbDrprUuPEaUGRUm1cYZEicU3SABTuipzqd4pildh8GZArHpLrc6znWzivkJEj0qQb7gp1RPtQ3CQU+VRETlVX51Gf0g7f/wA/dyv6mSP/AA3T9IO3/wDP3cr+pkj/AMN0nB6Sq14ev+D8RGJwsaq46J7Fga4ucf7i7/8AouV/qi1Gf0g7f/z+3K/qZI/8N12basqcj2yuspx3ce3toC1c0x+yGgGTbZobZokcTFUUVEh+0kXlPhdY/SeDx1vB3Zrw9URvatc07J/eV7GLsTdpiK+WOSdvMk+muVlsShwaA1Y5PuhkMRuQ6jEcAixHnpDqoq9Gmm4hOOFwirwIqvCKv5JqKfpB2/8A5+7lf1Mkf+G6vacFj64zpw9U+mj8SlwvD+P7J7EmzjEq3PsLv8EuH5LMDI6uXUynIxCLwMyGiaMm1JCFCQTVUVRVOeOUX8tRjMtl6PNMjLIpeRX0BX0p0mRITrAsTPpk0pkTyd2icTq64fboYdhXgueE4/39IO3/APP3cr+pkj/w3T9IO3/8/dyv6mSP/DdTjBaSjVh6/wCD8SM4rDTrrjonsdDAdtIm3gLCqspv5lUwz7Wuq5rzKxa1jupI2yjbQGSJygorpOEgiiIqJzzMNV/+kHb/APn7uV/UyR/4bp+kHb/+fu5X9TJH/huvJwOkZnOcNX/B+J7GKw0RlFfsnsWBrixP92lr/Rdf/rZeuVj+S4NktvHoYG6GYRp0tSGMzZUg1/uCQVJRbKTBATJBRV6iqrwirxwmu3EwZ8s2tYn40vUVurr3FdQIXc+z0tOq/wB79eE6cpwiL9xcqvxxj8XhcbRdsxXYqid9PLR4lf7ytbxdiaa8q+TZO2PI6mmoPYZtt5Xz5Nd+lDNZzkR02HjrceWcyDorwYeViAbakKoqKiFyipwvC68/6Qdv/wCfu5X9TJH/AIbq/jA6Qn/41f8AB+JS4Zh/H9k9jiUvpj26oa3FauFKuVZxC9dvoauSG1J4yLs3He4bTsw0oRvGKdST2kfki6l29i7B0n0aVjgZrlbdSsgJdXCGRGRqmfbnBOacjJ4OTUH2m1BJCvIIioInQiFff+kHb/8An7uV/UyR/wCG6fpB2/8A5+7lf1Mkf+G6nwTSc/8Ax6/4PxIcIwvjR0T2O3gOBwtv6ubWw7i0tDsbKTaypdibRPOyHy7OL+qAAFO35CIoifknCIiJJdV/+kHb/wDn7uV/UyR/4bp+kHb/APn9uV/UyR/4bqM4HSM8c4av+D8SUYvDRxRX7J7Fa+vL+IU/6ag/94tVL6JtwqDbzCMsl24TZcu0voVfVVdewr82yllHJRYYaTjsXUSJVVUEAEjMhESJLM9aUentvTYOVY9nljfQHruG2COjGQOyOEJISAwBiYkiooqqKioqKmq5/uZlTV2W5Gb21l1ObR1sQaoD4XokozSW4CfuJEjRRUvzRDVPyJecRbw1yrTNFq/TNM72eKcs+XZMw6rZxNMfJribluc//Wjroaf+r+pDwfVf0D497Ljt7H8cD9W4/k8Xs/ad/wDN7vrz/jfv1w6mo293vrc/lMyr6vl5PVhhuTVkoAjTagmAkfq1aIC8b3WcRISq42Yq0YdgVCL1xNotpLj1TpaY9tbiNVMwKAmQ2NtApIseZOubNZDbXkfAEcPxsNyXTElVCOUwa/cCa+O69tj2E+pOlnyLXIK1rJ8LnrcLQ07ti649BmxBgE601HfVOQmTx8iin+DEe3wia2fF4Si1am5ajjjyxx9MxHtcbs42ZqyvTxdXQ6tzsvR2uRScsi5HfVVrKtUtVkwnGOQP6eEE2hRxo0RsmmxVfhTQ05Eh/LXgx/0/Y9ieHuYbjOWZJXx3SgKUhDiPOEEStj1wNmDsc2XANiK2pibZJ3VSHrwKD6P0nbd/z23W/qDN/wDC9P0nbd/z23W/qDN/8L1he639W8/it/jXnCsJr38e3sS7C8SqsDxKowyjV5YFLEbhR1eJFNQAeEVeqIKf8wogp+SIiIiJ2tVv+k7bv+e2639QZv8A4Xro47mW3+T3cXHYW5+aw7GcpDEZt8eWs90YipKDRSoDYuGgipdRVS4RV44TXkTfuVZRbmZn963+NKMZhtUVx0T2O7E/3aWv9F1/+tl67WuXEwZ8s2tYn40vUVurr3FdQIXc+z0tOq/3v14TpynCIv3Fyq/HHB3Dy7bfaubAqc23mv41pa/MGriQGJ9hJH5+5uJGhuPmPIqnZA45TjnVDA2MXNqcrNXhV8tHj1fvK97FWIqjOvkjknZHkTLXEl4jWzc1qs8dfkpYU9XYVDDYkPhJmY9EddIk69lJCgtIKoSIiEfKLyijXcjfzZSFcxMcs9z9z662noSxK+ft/YRZMhBTlfG07UiZ8J8/CL8a636Udt/59bq//e/n/wDhWrmqnE25yqtTH/2o/GjF61XGcTn6Kux1U2ox1Ml/FPvbH3f4n/FnTyN+P3f0n6X046c+Lwfdxz28nz26/bqaarb9KO2/8+t1f/vfz/8AwrT9KO2/8+t1f/vfz/8AwrXkzfnXbn1rf43sXLcap9lXYsnXFzj/AHF3/wDRcr/VFqLQ9ytrJUpqJJ3ZzWpV8xbbeu8aOqYU1XhB80uvbb5VVRETt8qupfnODSImE5BLLNb19GaqW4rTgQujnDJL1LrHQuF44XhUX+RU1a461iasHdmLU5b2rjzo2T+8naxFmm9TTNXHnHJO3mWVpppreWsGmmmgaaaaBpppoGmmmgaaaaBpppoGmmmgaaaaBpppoIpu0AO7V5m06AmB4/YiQknKKixnOUVNUBllM9ta3V7I51tFXb17euhKssZhSmoLthTxopMtpFdasCCNIRpJYgy95QcRtOhiSorh6A3W/iuzH+gLD/Zz1A95P4z8M/oG+/2ir1c2bcXN7TPl6kp8CPjYpXKcwr7agibIUmIYxsTg1sfE6ocnVsa1to7p8ORI0WEZR2AeJejjouOGQmQiIkXkGzYD1e9FFKt2OcZgjjD7chUAJolbJtOvwiiQkKj+5RVPhU1XW4mB5leZA9cYcNVCkyq+PCKyesn2yBG3XTQXoasusS2xV0iFCVskU3EQx7dkgcjYDOmrGG5UR8Rix6q/O5hG0543uFuznmJKsQyBXGFaYXxGHXqXZXgVAG7oo7lxUwp62idcqryrHbmtqbaBbMFGvhQq0nFVopXLZO8AB8EpeMDPrxygiSqnCLqlIHp6vKZvHyjV2LT2a6HWBa1ch1xuLbSI4TxMnl8B9kFZjToEQEqkwKKg8ISSur21y6gwLbWsryp5d3gJMuOsOynWYktfYSIhiLyNmYInuO4qrZc9OqonbsNSKqtgs6FPg2TRv101iU2287HM2XBMRdbNQcBVRfghMSEk/NCFUX5TXOyVehY+8gj3bynH+hKKKo9rSMBcc/kqiRJz/Iq6otnZnMXsveZkVVOUl5uPbO2xG90rnnr6bPdCG4rX61xsHEDlfEq8iS9ULrq88n/Yov8A1qx3/wCLxNe0zM6xdVd/GjkP9AU/+0WOqB20kR4m1WLzpb7bLQUMOS+84SCKcxxMzIl+E+VUlVf86rq/q7+NHIf6Ap/9osdZwxinXIdh6ehSJDl/UsSjRFjzVNI7yOQxFQcUPuQCReFUflEVeNUMPqq/+vUnc19HUktPmuG5E2DuP5bTWYOyFiAUOe08hPo2ritooEvJ+MSPr+fVFX8k512dURbbPbl270WzMsbKTWTCfrGLOxfsiidq6bHU1mFGbfd/WyI5o2fKojJqjqKSIPGgemrJyjXVfbM4yUKXDtkrY6OIYQ5MqDCjt8C1EZbFBciG4pg2hcu89VJFIqu+q2INBSLusi3EKgfk9Z9gy/IjNdCXu2yraOL2ROqcK638KqKvb454Xj/G7+ieGOTV1ANJkp2DHUZIKj0lryeRkPn7nA8L3YU+U8R8onVeKuwfaTJcd3GYy20ZoXAYG889my+4VhYLOlMPMi8KtCiCwDSsjy4f2iHCDyo64mcbWZ45h1nRhHrJNXUS8myCE7FfednznJ8exRuL7bxIIKJWKp2F01LxJwCd+Ab6djxfevli/wBu1u9zQ/ABLn9RT8k7UUIi4/5yIlX/ADqq6g202FWmIR7d6wgVdY3ayI77NfWOGbLKBFaaJwuzYcOGQKpJ1/cPJEvK6nOMfxY74f8A63N/+AQdK5zp9Mdapb8OHa3m+7c3CgL5EaS9cRF/JDR+tFC/5+CJOf5CX+XUStsxxGhsI1Re5VT106b1SNFlzmmXX+xdR6ARIpcl9qcJ8r8alu8n8Z+Gf0Dff7RV6p3cTA8yvMgeuMOGqhSZVfHhFZPWT7ZAjbrpoL0NWXWJbYq6RChK2SKbiIY9uyRszMWacvjjlCdax4syJOaJ6FKZkNi44yRtGhijjZqBiqp/jCYkKp+aKKovymvtrO0jYDOmrGG5UR8Rix6q/O5hG0543uFuznmJKsQyBXGFaYXxGHXqXZXgVAH0wPT1eUzePlGrsWns10OsC1q5DrjcW2kRwniZPL4D7IKzGnQIgJVJgUVB4QklvqtguuryrHbmtqbaBbMFGvhQq0nFVopXLZO8AB8EpeMDPrxygiSqnCLr3Qp8GyaN+umsSm23nY5my4JiLrZqDgKqL8EJiQkn5oQqi/KarGr21y6gwLbWsryp5d3gJMuOsOynWYktfYSIhiLyNmYInuO4qrZc9OqonbsMIZ2ZzF7L3mZFVTlJebj2ztsRvdK556+mz3QhuK1+tcbBxA5XxKvIkvVC66b6Y5Hi88m+Fx91PgwyrH+pfvHtaxRXj/nEiRf8yqn79XVXfxo5D/QFP/tFjqlcn/Yov/WrHf8A4vE1dVd/GjkP9AU/+0WOqOK8H0e+FSjVPxywoLbWTHi7WYxYTHWY7SUUSVIdNRbAeWBNwyX4RPlSJV/51106fNcNyJsHcfy2mswdkLEAoc9p5CfRtXFbRQJeT8YkfX8+qKv5JzqNYxTrkOw9PQpEhy/qWJRoix5qmkd5HIYioOKH3IBIvCqPyiKvGoNbbPbl270WzMsbKTWTCfrGLOxfsiidq6bHU1mFGbfd/WyI5o2fKojJqjqKSINzcmYqnKEF768Mi7rItxCoH5PWfYMvyIzXQl7tsq2ji9kTqnCut/Cqir2+OeF4z7A9NWTlGuq+2ZxkoUuHbJWx0cQwhyZUGFHb4FqIy2KC5ENxTBtC5d56qSKRTDB9pMlx3cZjLbRmhcBgbzz2bL7hWFgs6Uw8yLwq0KILANKyPLh/aIcIPKjqG+qnkFot39E8McmrqAaTJTsGOoyQVHpLXk8jIfP3OB4Xuwp8p4j5ROq8e/VCZxtZnjmHWdGEesk1dRLybIITsV952fOcnx7FG4vtvEggolYqnYXTUvEnAJ34Ce7TYVaYhHt3rCBV1jdrIjvs19Y4ZssoEVponC7Nhw4ZAqknX9w8kS8rr2KpmcsnijfV2vGIIyIiIN5/K6iIoiJ2pK8y/L96kRKq/wAqrqVelT78CwcC+RFcscFF/JD9zWD2/wCfgiTn+Ql/lXUV9Xf+5Q//ALIEj/4DW6lXpT/3C4T/APm5Z/tdVrTrH+67n3fuh2bG/quw3389da7rbMcRobCNUXuVU9dOm9UjRZc5pl1/sXUegESKXJfanCfK/GulFmRJzRPQpTMhsXHGSNo0MUcbNQMVVP8AGExIVT80UVRflNVxuJgeZXmQPXGHDVQpMqvjwisnrJ9sgRt100F6GrLrEtsVdIhQlbJFNxEMe3ZIHI2AzpqxhuVEfEYseqvzuYRtOeN7hbs55iSrEMgVxhWmF8Rh16l2V4FQB3GapidTjTROuVV5VjtzW1NtAtmCjXwoVaTiq0UrlsneAA+CUvGBn145QRJVThF1SkD09XlM3j5Rq7Fp7NdDrAtauQ643FtpEcJ4mTy+A+yCsxp0CICVSYFFQeEJJXV7a5dQYFtrWV5U8u7wEmXHWHZTrMSWvsJEQxF5GzMET3HcVVsuenVUTt2FFVWwWdCnwbJo366axKbbedjmbLgmIutmoOAqovwQmJCSfmhCqL8prnZIiItA4icGGU4/1L9482kYV4X93IkSL/mVU/fqi2dmcxey95mRVU5SXm49s7bEb3Sueevps90IbitfrXGwcQOV8SryJL1Quur0yX9mi/8AWnHv/i0XXtMzOsXhEVUz+8VPzSlrP9fO1nzbaRGh7WYxNlvtsNBQw5D7zhIIj+oEjMiX4/lJVX/Oq60HF/3fXn9C1n+unazVjdOuQ7E1NCkSHL+pYnHiLHmqaR3kciCKg4ofcgEi8Ko/KIq8aw2gv0e559f89a4xXhxzU/ywklPmuG5E2DuP5bTWYOyFiAUOe08hPo2ritooEvJ+MSPr+fVFX8k512dURbbPbl270WzMsbKTWTCfrGLOxfsiidq6bHU1mFGbfd/WyI5o2fKojJqjqKSIPGgemrJyjXVfbM4yUKXDtkrY6OIYQ5MqDCjt8C1EZbFBciG4pg2hcu89VJFIsvvqti3aCkXdZFuIVA/J6z7Bl+RGa6EvdtlW0cXsidU4V1v4VUVe3xzwvH+N39E8McmrqAaTJTsGOoyQVHpLXk8jIfP3OB4Xuwp8p4j5ROq8Vdg+0mS47uMxltozQuAwN557Nl9wrCwWdKYeZF4VaFEFgGlZHlw/tEOEHlR1xM42szxzDrOjCPWSauol5NkEJ2K+87PnOT49ijcX23iQQUSsVTsLpqXiTgE78A307Hi+9fTCEQdvN42xTgBsJnUU/JOaSES8J/nIiVf86qv79V7tNhVpiEe3esIFXWN2siO+zX1jhmyygRWmicLs2HDhkCqSdf3DyRLyurCwn+L/AHl/pCV/8Cg6xunJz0XiPMq6lzhP0ijnjrdHeX79zcMAvkRo7xwUX8kPz1o9v+fgiTn+Ql/lXUStsxxGhsI1Re5VT106b1SNFlzmmXX+xdR6ARIpcl9qcJ8r8alu8f8AGhh39AXn+0Vmqd3EwPMrzIHrjDhqoUmVXx4RWT1k+2QI266aC9DVl1iW2KukQoStkim4iGPbsmQtTMWacvjjlbzrWPFmRJzRPQpTMhsXHGSNo0MUcbNQMVVP8YTEhVPzRRVF+U19tZ2kbAZ01Yw3KiPiMWPVX53MI2nPG9wt2c8xJViGQK4wrTC+Iw69S7K8CoA+mB6erymbx8o1di09muh1gWtXIdcbi20iOE8TJ5fAfZBWY06BEBKpMCioPCEkt9VsF11eVY7c1tTbQLZgo18KFWk4qtFK5bJ3gAPglLxgZ9eOUESVU4Rde6FPg2TRv101iU2287HM2XBMRdbNQcBVRfghMSEk/NCFUX5TVY1e2uXUGBba1leVPLu8BJlx1h2U6zElr7CREMReRszBE9x3FVbLnp1VE7dhhDOzOYvZe8zIqqcpLzce2dtiN7pXPPX02e6ENxWv1rjYOIHK+JV5El6oXXTfTHI8XpkiIi0DiJwYZTj/AFL9482kYV4X93IkSL/mVU/fq8Iiqmf3ip+aUtZ/r52qPyX9mi/9ace/+LRdXhF/3fXn9C1n+unaw+l/rsN58/061zY8C5zf3Us+bbSI0PazGJst9thoKGHIfecJBEf1AkZkS/H8pKq/51XXSp81w3Imwdx/LaazB2QsQChz2nkJ9G1cVtFAl5PxiR9fz6oq/knOo3jdOuQ7E1NCkSHL+pYnHiLHmqaR3kciCKg4ofcgEi8Ko/KIq8agtts9uXbvRbMyxspNZMJ+sYs7F+yKJ2rpsdTWYUZt939bIjmjZ8qiMmqOopIg5u5MxVOS3XvrwyLusi3EKgfk9Z9gy/IjNdCXu2yraOL2ROqcK638KqKvb454XjPsD01ZOUa6r7ZnGShS4dslbHRxDCHJlQYUdvgWojLYoLkQ3FMG0Ll3nqpIpFMMH2kyXHdxmMttGaFwGBvPPZsvuFYWCzpTDzIvCrQogsA0rI8uH9ohwg8qOob6qeQWi3f0TwxyauoBpMlOwY6jJBUekteTyMh8/c4Hhe7CnyniPlE6rx79UJnG1meOYdZ0YR6yTV1EvJsghOxX3nZ85yfHsUbi+28SCCiViqdhdNS8ScAnfgJ7tNhVpiEe3esIFXWN2siO+zX1jhmyygRWmicLs2HDhkCqSdf3DyRLyuvYqmZyyeIR6k0QfTpuC2KcAO4td1FPyTmtgkvCf5yIlX/Oqr+/VKekuPnLOdxL/be/i1l5VsWz6szWlOHZx+aoThyev3iBd+wmH3A4AFwaIQFdfqU/3u24f/2Raz/4XA1WPok/3cO/0dcf9+o1zbdHfrw2mar1ucqot5w7JhZmn5LMTMfbx10NUX3qSyPBqHIcye9Kt41ctQymWcyLcU6Qpft2l69pXnSU4giiiKlF5RP3J+WqWh7vbgUGWZRm25OMw7HL7icNakZ2yj1keogxowPMwWnHDMDEikOOAfZCfIniUQRtAG7b3Om6m6cx+uxq5vZ0aG3YS2q4WP72YcNwGyLzOt9lNWXuBDsX6ovhPjnwrvJtylvNoBvXnLKBKCG/FbrpRuo8ROCIiItqp/LRpyPKfCfPynODxOncZj7Pcr1uJp1zEZxnqyz45nqzcRqu1VRlMIK36i50W4sqmzxOKrVW7cG9L+pNxzJiJIngCtRi7Ov/AKuEncm0XglNUH7eqq/1Le6fhx5eKQGHHLE62U2xfty3Bd/UK0jDbLZFI8gyB4JEFsVTgjFF7alkjfjbsHa8IUydPbsVaRqRHgu+EfK0y63y4aCPKtyGS6oqkiH8onzr5yPUJtbD8r0+5lxYIRoksJ71dIFh5qQj5NkC9Oyh1jGXkUUBRUVQl+eMZvInj7hPTKHodDaXceTudj719Ioo1YgPA2AR7ZiehCTLbn3E1/gzTycKBJynwv7/AI6OfCPtMed4+9vMcYUC/eKrcwxXhf3ciRCv8qEqfkq65MHfDbeZbR6Fy6dh2cuc/XsRJMR0HDcaluxO37KoIG8w4IESoi8Kn5oqJ18+/wDMKH/1wxf/AOOQtSwNM06Rszvd7E108XH40bSnwoXdB/jBuv6Gq/8AXztZR2ohZtTR9pt/xyKENtvlew5uVGVeD8uXEmQpUmHBCQ6pLHiRmGo4A00gqpoZKScqK6ug/wAYN1/Q1X/r52sMbUvlG202yx3ejd3NsDpMVgV1ziWQVEascqXVOMatjMdlQZBRpDASXGERwhjuNA0Y8ud0HpmAu0W7e9qnKZruZf8A9KmbvW666t9TGcRTTn6sNFz8atN1d2tzdld3rWLfYoWNUN7TQ40EIh07sidbNC6y+iq97gRgxzR7unVwVVsQT41Hdp7m4ucIYTIpQyraonWVBYSRHqkmTXTX4Tr3CfCdzjEfCfCdvjUfl7gYbU7gWm5ey2/mT7xZrdQWakKKucpZNF7dlyUcUJsyJAH20eO5OecUkfR804Hh5UQNS/b/ABQ8KxCvx1+eU+Wyjj86YQ9VlTHnCekv8fu7vOOHx+7txrDbprlqaKKP28+iMv8Ahmtztu7Fddf7GXt+M0h0001p7a3zkR48yO7ElsNvsPArbjTgoQGKpwoki/CoqfCouvnt5Pljs7uVh78hx+Ph71jUQCcNSIYh1rEtlrlflUbGWjQ8/PVsdejXPwH/AHGb7f0zI/8Ak5W6y2ja6u44mjPi7lVPx0sNpimMrNWXHv4jr7GgNNNNdFaQaaaaBpppoGmmmgaaaaBpppoGmmmgaaaaBpppoGmmmgiu638V2Y/0BYf7Oeq99R1hWYlJxvcK1vsfr41Y3NrnwtrmNW+RmSUcyJpyS420pCUYORIk5QvhU1NN9biPj2yO4V/LRVYrcVtpjqIvHINxHTX/ANyLqu6HabO6Gjr89bYxu13XySQ2/f5JkzBy2KGObZuGxDYE2ySOyqAyDLbjPblXXDUu6lWouTbiKo1xn1QlPHTEfHIjOIZlY7hV5W2A4XLyWCBIJSafIaGY0JL+SKbVgSIv/t13fabl/wCRbKP+v0/9u14qzHLTeTa2NvljVbVUO6dU9ZFUXtI0TEW+biS3mmUdRVUnq+c2yBo26rnQXxNslIQcWRYd6gMwzbEaTM6nb/H0g31bGs4yHkz/AGRp9oXA54g/n1JNSr0j3Pwoj29qvhsFexczFmM8vLEdcw5XtNy/8i2Uf9fp/wC3ae03L/yLZR/1+n/t2pZ+lrcD+YGOf1mf/sOn6WtwP5gY5/WZ/wDsOqffejZHRUu+8mN8WPWp7UT9puX/AJFso/6/T/27X1h4buHlNvSxbDAZtDXxLaFZTJNlNhmvWLIbkALYRn3VUiNoU5LhETnnnUn/AEtbgfzAxz+sz/8AYdP0tbgfzAxz+sz/APYdJ0tTMcnRJ3kxvix61Pal9d/GjkP9AU/+0WOqYpcK3Nweph4em21neMUzAQY1hWz69GpLDSIDZqMiQ0YGoCPYeqohc8KqfOpHGz7cCPlNhkv4Kxwvf18OD4fxG+nTwOST7dvZfPb3PHHCcdPzXn46v6WtwP5gY5/WZ/8AsOoUaSt2p+jOeeXJPJCVWhcbM+DHrU9qJ+03L/yLZR/1+n/t2ntNy/8AItlH/X6f+3aln6WtwP5gY5/WZ/8AsOn6WtwP5gY5/WZ/+w6n33o2R0VI95Mb4setT2on7Tcv/ItlH/X6f+3ae03L/wAi2Uf9fp/7dqWfpa3A/mBjn9Zn/wCw6fpa3A/mBjn9Zn/7Dp33o2R0VHeTG+LHrU9qJ+z3M/yLZR/1+n/t2u7CxG+xfZXciZkzDMWxyGNZ2jsRp1HUiileEdttTT4IukcCLj4QiJEVURFX3/pa3A/mBjn9Zn/7DrlZXn24GT4tcY1+CscjfVq+RB834jfPxeVsg7dfZJ247c8cpz/KmvJ0pRXMRPFGcckpUaFxsVRO9j1qe1394cQye1tsfzDFatLZ+mYnQZNeL7bLrrElWDU2icUQUxOK39pEKKJl88oiLCfabl/5Fso/6/T/ANu1LP0tbgfzAxz+sz/9h0/S1uB/MDHP6zP/ANh1G3pSi3TFOvLySj3kxvix61PaiftNy/8AItlH/X6f+3ae03L/AMi2Uf8AX6f+3aln6WtwP5gY5/WZ/wDsOn6WtwP5gY5/WZ/+w6n33o2R0VHeTG+LHrU9qJ+03L/yLZR/1+n/ALdp7Tcv/ItlH/X6f+3aln6WtwP5gY5/WZ/+w6fpa3A/mBjn9Zn/AOw6d96NkdFR3kxvix61Pai8LC9xMsuaaHY4HOx2thW0G0ly7GbCNVGLICQDbQRnnVIiNoBXt1RBUl5VURFteu/jRyH+gKf/AGix1EP0tbgfzAxz+sz/APYdcGFufnAZ3cTxwigJ96orWTaXInkAQB6aokh+y5JVVwkVOqcdRXkuyoMKsfReiZnkjZO2HsaGxlMTE0xx/vU9ri0uF7m4VTQsU/RpZXDVQyEGPMrJ8BGX2GhQWz6yJLbgkoonKKi/KL869ntNy/8AItlH/X6f+3aln6WtwP5gY5/WZ/8AsOn6WtwP5gY5/WZ/+w6n33p5cuip53kxvix61PaiftNy/wDItlH/AF+n/t2ntNy/8i2Uf9fp/wC3aln6WtwP5gY5/WZ/+w6fpa3A/mBjn9Zn/wCw6d96NkdFR3kxvix61PaiftNy/wDItlH/AF+n/t2v6CFuURIK7M5OKKvCks+n4T/P8TedSr9LW4H8wMc/rM//AGHT9LefJ8lt/j6in5oGSvKS/wDMiwkTn/nVP+fTvvRsjoqed5Mb4setT2sietTFL/GduMZmZPDZhWN/lc2zciNOo77cUgR44ARoqiRdI4qqj8cl8ak/pXxbIZewuPZzj0BuxWis76JNhrJbjmUaQcZwnWzdIW+wFFD4MxRRIl7coiL8v7oNl0DNNucCtYTL0dxq7mxpUV7jyRnwYTs2XCqi/mioqLwokKp+evN6EsKa3mwiVW5n2m4NhFw+2NCS/wB62tw8gvk5MD8nm2GDjeNouW1N4zIVUG1HV8Pfmd0ly9T4nZDqWkqZs/JlhrdzinhEx6fprAod6Mbym9/C+MBXW9z26fToGYY5Ildv5PEFip8/5uNTj2W5X+RnJ/8Ar9P/AG3XPxK6lbj549sNutjm1+TVrVA/ZWtPQQidTD5QuxxjwJbpumDjrrb7htuAEc09sZI31UST1Yhm+fbWZVkWxpRGsqi4w1Ds6a0ur11uaVRNV4WGXiSO6rxsuxZTSOkXcwbbU+T7Eu4xjK5nKKY9va45btTcq3tOt9vZblf5Gcn/AOv0/wDbdPZblf5Gcn/6/T/23Uq/S5nn8wce/rK//YdP0uZ5/MHHv6yv/wBh1LhNzxY+PSr8BvbPbHaivstyv8jOT/8AX6f+26/uFhm4eVXNNDsMEnY9XQrWDaTJljNhGqjFkBIFtoIzzqkRG0Ar26ogqS8qqImpP+lzPP5g49/WV/8AsOn6XM8/mDj39ZX/AOw68nEXZjVHx6TgN7Z7Y7U3hIi7gXaL+S01Z/r52qRpcK3Nwmph4h+jizu2aZgIMawrZ8BGpLDaIDZqMiQ04BqAipD14QueFVPnUmY3FzxnIZt9+CceX3kKLE8X4ifTp4TfLt29l88+fjjj46/v5+Oj+lzPP5g49/WV/wDsOsfo2m9hLVVNURx1Vz6JrqmNU7JVr+Eu11RMRyRyxyREbUV9luV/kZyf/r9P/bdPZblf5Gcn/wCv0/8AbdSr9LmefzBx7+sr/wDYdP0uZ5/MHHv6yv8A9h1keE3PFj49KjwG9s9sdqK+y3K/yM5P/wBfp/7bp7Lcr/Izk/8A1+n/ALbqVfpczz+YOPf1lf8A7Dp+lzPP5g49/WV/+w6cJueLHx6TgN7Z7Y7UV9luV/kZyf8A6/T/ANt1JKLEr7F9pc+mZNHZi2OQNz7RyI06jqRRSA3HbbU0+CLpHAi45RCIkRVREVft+lzPP5g49/WV/wDsOudke4ueZBj1pQ/gnHmPqUJ+J5fxE+Xj8gKPbr7JOeOeeOU1YaUm/i8FdsUUxnVTMR5ZmJy1ztVsPhLtu9TVVHFExyxt53b3gxDJ7S3oMwxWqS2ep2JsGTXi+2y66xJJg1NonFFtTE4wJ1IhRRMvnlERYX7Lcr/Izk//AF+n/tupV+lzPP5g49/WV/8AsOn6XM8/mDj39ZX/AOw6vLd65bpinKJy+NqlwG9s9sdqK+y3K/yM5P8A9fp/7bp7Lcr/ACM5P/1+n/tupV+lzPP5g49/WV/+w6fpczz+YOPf1lf/ALDqfCbnix8el5wG9s9sdqK+y3K/yM5P/wBfp/7bp7Lcr/Izk/8A1+n/ALbqVfpczz+YOPf1lf8A7Dp+lzPP5g49/WV/+w6cJueLHx6TgN7Z7Y7UYhYZuHlVzTQ7DBJ2PV0K1g2kyZYzYRqoxZASBbaCM86pERtAK9uqIKkvKqiJq3oSIu4F2i/ktNWf6+dqEfpczz+YOPf1lf8A7Drkxt0M0DLLGeOE0SvPV0Jk2lyB5AEAdkqJIfs+VVVcJFTqnHVF5LsqDitI1V3b+HziPDn+nWuLOCvRRXGXJtjxo8qPUuFbm4TUw8Q/RxZ3bNMwEGNYVs+AjUlhtEBs1GRIacA1ARUh68IXPCqnzr2+y3K/yM5P/wBfp/7bqVfpczz+YOPf1lf/ALDp+lzPP5g49/WV/wDsOsrwm7y0x8elb8BvbPbHaivstyv8jOT/APX6f+26ey3K/wAjOT/9fp/7bqVfpczz+YOPf1lf/sOn6XM8/mDj39ZX/wCw6cJueLHx6TgN7Z7Y7UV9luV/kZyf/r9P/bdPZblf5Gcn/wCv0/8AbdSr9LmefzBx7+sr/wDYdP0u50nyWAUKonyqBkjyl/7EWEic/wDOqacJueLHx6TgN7Z7Y7VAeq3Er7F/S5eTMmjsxbHIMyg2jkRp1HUiijTUdttTT4IukcCLjlEIiRFVERVqr0ZYxk7lZebi4zVBbfh+U/An1/umozpxJTMdwnmjeIGu4HDb+1wwFRM17IqIi3t63stgZn6XHbWEy7HNvIYUaVGe48kd8DXsBcKqL+aKiovCoSKn56ob0nsN5DhBbY2HC02fbiV9LcgvwL8Bmpm2Dscv9B/2AsGn+MDxD+/Wi6RtU4zT0W70cVVuYn2ut4WiY+S/FUVfbx10LYh5KO8oLlmNenLdS7iCwsRLassa+ujT4yEq8A99TZCcxypKKgroL2Prz2Ln44KGNZPmVh+GvT5uAzlGPSCly62wtIUSTEV95x1HkiSLIf1Jum8QGIK0qqaAv7Sak/qfyPMavLMtg4a/l7jGK7eMWcBcZtigRMVnE/MQbGxZF1v3scm2AUY4BKJAhPp4P1oqU99SrLsDHcM3kw+3YhZPUXtPVxLZiODiyK+2mR4UhhQLlDZX3Dcjov5FHAkVFHnV1O53A26JnOrKP3pcXpw8VTFMcqvI+zHtfapH9MWcAEIWBjtfiKtVoPC0yy2SB9V69kbjsipKnYuicqvzz53dimHm3GnPTHnqg5XfSCFMogInsOpD7VOLb4Z6mSeNPt44+PtTixPqu9P+Vlj+r0f/APu0+q70/wCVlj+r0f8A/u1it7oX7SvpqZX5vYvxfbCJ123N5UWn1ms9O24EaWrxvuG3ktagvET7j6o6H1Xq4PlfeNBNFESdNUROy8ycMU3Lzm3o6udtvZ4vVwrqut50+2nwHFUIcpuUDTLcSQ+pGbjICvfoKCRKiqqImvr9V3p/yssf1ej/AP8Adr3Uu7OeYdc18Pcd+susfspLcJbmHFWG/XPuEgNLIa7mDjJGqCroKHRSHkFHsY1sHh9C14miq3VM1xMTGczr5Nald0HicPT3WunijyxK0YP8YN1/Q1X/AK+drPuyf8TOBf8AqxV/7I3rQUH+MG6/oar/ANfO1n3ZP+JnAv8A1Yq/9kb1R0t+h0/eXP56me0L+kVebT1QmmmmmtabMaaaaBrn4D/uM32/pmR/8nK3XQ1z8B/3Gb7f0zI/+TlbrKaN+rxP3VfuYjTHgWvPp97QGmmmujtGNNNNA0000DTTTQNNNNA0000DTTTQNNNNA0000DTTTQQffWnj5DsjuFQS1VGLLFbaG6qJzwDkR0F/9yrqnbS2yHe/DIGyGQZzTYNuFSzGAymkvqpyaxkcVkCEiYbCVGORAkn4nVJtxU6orDqIquBq8N1v4rsx/oCw/wBnPVNerPHMWya+w2vy3G6u6h+wuFSPYw25LXbyQPnq4ipz/wCzUMRcixZ7pMcvYyGjsDOkcRRhqZymrPj5oz9zobj702G2GELt4OT45lO61k05Bqa/G6w4LEPuii3KkRikyCixmB4IjN3g+nRtO5CGonhtfCwrEKPDax1Sh0NbGrI6l8KrbDQtiq/+wU1DMcqMUw+GtdiWN1VJFJUVWK6G3GbVf5erYomut9WT/hawl/Hd2mMoyhv+i9zne+mZqnfVSmn1b/T/APfp9W/0/wD36hf1ZP8AhafVk/4Wrfu7K97vImn1b/T/APfp9W/0/wD36hf1ZP8AhafVk/4Wndzvd5E0+rf6f/v0+rf6f/v1C/qyf8LT6sn/AAtO7ne7yJp9W/0//fp9W/0//fqF/Vk/4Wn1ZP8Ahad3O93kdZ3dbA2Mk/Bz2c0Dd/3Fv6UVmykzsQIYj4e3flRISROPlFRfyXXe+rf6f/v1lXL5cyc1uxhEfGruRb5TcMu0b41EhYrbi1Fey1M9308AIy+yRqvdCRWVREUuEX4Mxd1Lq9yhksvv4FmZXXs2Ugzm4Yto+q1pJJKR7VeASOqiw0JqnlFz/HVa2+jLPNj+51RVNO8z451c8xlx8vFnzS1JbZnS0DASr27g1rLhEAOS5IMiRCBOEiKSoiqgAZL/ACCBL+SLr7fiaD7/AOl/UI/vfD7j23lHy+Lt179Pz68/HPHHPxrJd1GzvczHbmym0ly0/YVVxaQquwE2/bPui3FhRwRzgWzWOxIMg+ODlqpcduV6+VW17m+SlkeL1+VV0IQoat59YUqulGB3DTksQQhB1AGOheRxE69TXgl4LhvvKdznjmKOLk8scrTZ5TXNS1gO2cYJKADisk8KOIBn0AuvPPCl9qL+9fhPnXBv959s8Usfo+U7kYxTT0FD9rYXEeO91VOUXoZoXConKfH7tZksmM0kzEh3IZnJp6q8jOsoj09w1Ybv3+p8gquO9Y6tL2+5eggSqqChJa+fPWszJ8Gl1MVx4oNpNdNxGyJtntWSwAnFRPtFTMB5X95In5qmk1xTPHKVOHruUzNNOWr2zl5F1jcIQoQuIqKnKKi/Cpr+Ru2ycJoXwUwRFIUJOR5/LlP3fl/7tY6oz3GLFFeu8wzNJRDWrYx1pLgESWgvK+HkCUUhRIlFCOH1ZRUaVBUFMdTvZuRZs5Dd2t5VZBAmWlZUPIFjIlSG0QI/QhRxxEBXEIV7JwLnzyYopLpVVvYmcy1am7VTTvMs/wA9nN8ZNGfVv9P/AN+n1b/T/wDfqF/Vk/4Wn1ZP+Fqj3dfd7vImn1b/AE//AH65EWz4y2yc7/nXQU/P+R2T/wDh1wvqyf8AC1zmLNEyCa5z+1Dip/8AaN//APDqtavfRr5vfCnXo/Kqni5fdKxfq3+n/wC/T6t/p/8Av1C/qyf8LT6sn/C1R7uqd7vImn1b/T/9+n1b/T/9+oX9WT/hafVk/wCFp3c73eRNPq3+n/79Pq3+n/79Qv6sn/C0+rJ/wtO7ne7yKe9XL3nwWG7zzznMr/4NB1IPQ7uZS7JY0sTPJyVmJ7j2U2VFuDXrHrrWL4o7wynPyZbdZKH43S4BDaMSVFIO0S9UD3n2zrXf+FnMz/4RB1ItgyaTZrDQfATbdl5Q2YGnIkKvV/KKi/mmrfRv09OVeW32M7p3Bxidw1mxPF/+RVl6IraXrsdi7d3VNvPvN6gaC2rMXoplPUWTle1XOyo8k2CNyZJR8xmPL7ZtBRltkFIiVG1JR4r+gyiXn+cZPvFKq5lXFyFuFV0sSayrUkamF5lYdebX7mzddlSnUAkQhBxtCRCQkSH1O3u11DbfXqPbjFq6z7d/exKeOy/2/l8gghc/+3Up+qf6Wt1pt5TnLleE0FVYr39c5yl/1T/S0+qf6Woh9U/0tPqn+lqeTJcB8iX/AFT/AEtPqn+lqIfVP9LT6p/paZHAfIl/1T/S0+qf6Woh9U/0tPqn+lpkcB8jr2G4+H1FzFx22y2mhW03r7aBIntNyH+yqg9GyJCLlUVE4T5VF1zrjera7HXhj5BuXi1Y6ZOAITLmMyRE24TZoiGaKqi4BgqfuISRflFTVIZ9Ls6/LreVi1feP2Fk9AV+pm4+s+nuFbRtBcSSIL7UgROqk46KCTSH4y+FP6xIV2ON1scqmcjje5c6wIFjn2GMVtJcF5U4+G1AhJD/ACVCReeF14tZw9Wc0xGpf8XPcZnSosGFktXIkzY4S4zLUxszfYMVIXQFF5IFEVVCT4VEVefjX+vZ3jUaMMyTkdY1HKalajpy2xBZaueJI/ZV48vk+zp+12+3jn41n2U9Z1edR9z7GktnIf1+xjPBGgPSZMeKMQIrLiMtiTptE5HM0UBX4kCX7KqSQ28xLPdwaxnGYOMJHhuzcgyZHLeQ9A9vImSZDdc4hCw7y82266+rSoigSsqXUuE0zeVWaoziKeP/AI+PQ0+u8+2I3/4ULcnF0u/ce0+mrcR/deft18Xi79+/b468c8/GlhvRthUTgq7XcnF4U1z9iPIuI7bpfrCb+AI0Vf1gGH5ftASfmipqn63KsneuYu4Njidm3MbwRxyVCGI52ScLomcUU45I1ISQUT5JOFTlFTUPscU3Ko67JqjHvauxvwZTV1iD1S5JesyH3iTPaueUG/P1cMkEgcRTcbQuEL58zKrFcRnEZ+jyZtcfVP8AS0+qf6Wskk5ufEurt2lyG/jOwmJyU8R6rm+1dhjWqkPyPuvpEBUdVol/Uo/5AJC+xSXXzxixub3P4FZS3WfFjrNhWOyQnzrBtwG/pdiZeUnCR0WykJHVeyohEgInIKCa9zO58cRvdc5NdfVP9LX8u3LbDRvvvC222KmZmSIIiicqqqv5JrHtAu5zmKvO5HmGXt2JMV/1aO3R2/QZqOKrwg4EknSBVQhIoKA2gq2XXqnXXvbus99/UTwiZor71a3H+nOO2fWIiNPIr/n/AMA/zyKqEkAkIqJ93bqOmZFvijOlrGNeR5kdqXEktvsPgLjTrZoQOAScoQqnwqKi8oqa+n1T/S1kyrn7leSGsl3Mvr3lZ7dymex+l/R07duf1Hm912/P++PL/oanG0p5PU2DsS5lX78Z7F6GWZ2sh99fqRrLGYgk6q9D4COptjwgqqL1Tt8oTt2N/MRvV9/VP9LXgZseL2Yfb84kZP8A7Rvf/h1H/qn+lrzN2PFi+fb82Gk/+0Tn/wCHVjjI/wDWw/nz/TrXdGCyiri5PfCcfVP9LT6p/paiH1T/AEtPqn+lq/yQ4D5Ev+qf6Wn1T/S1EPqn+lp9U/0tMjgPkS/6p/pafVP9LUQ+qf6Wn1T/AEtMjgPkRb1JO+b0zZo5/Ln9d/sMTVObAUt1fbfQ4mM3n0e5Y3Ngzq2crauAzLj0Nm8z5ARU7tKbYiYcp2AiTlOedWvv275vStlzvP559A/2KJqC+kv/ANAVv/2SGf8A5N22tH0rXVa01NdOuLVUx6IlvOHtUz8n+ItVauE0x7bbQ1/m202aupM9QGzufU2UOVwVNoGPRLqxrbaMJGSMG7UooSovZx1RbmtjwjriKCdi5919fZPvVk9HKlYpKxfAMXkJYwYNiIt2FvYAJAy64yCqkaMyhEYNkvkNzoRC2jaIcv01YYjdBicRZm1lEZ8UzDntjQWHsXYu5zOWqJNNNNYFmjUL3r+NnM6cT4JrHLJ0F/eJjGcIST/Oioip/nTU01C97P4mc9/9WLT/AGRzVfDfXUc8daliPqquaepoKD/GDdf0NV/6+drPuyf8TOBf+rFX/sjetBQf4wbr+hqv/XztYe2n3N3JrtuYcyPjUOdjOI0UEHurKNuuMt0EaUiC97giVxXnRHj2yD0VV7cp87FpK3NzCUxH2lz+epreiLkW8RVM+LT1Q0npqlbL1Dy4prFi47SvOGslhiQ3eq+zJfBP1aMC2yrrzZF9pOdAASFwVL7eV9GX7r5vX12LTsarIU36ti1hkU/2cL6go+3SFwjKLKj9g/vo/wAlM14Dgfz1r3BbmcRMZZti4TbymY5FxaapMN/7uRZJTMYxVo4xLqIz8tq3afR33MqA06bUZFF1WlGaStPL9q8NqqKhca5zvqndYw9MsewSKHYHJKRPxHHJzwNxkeMVURVBkp2EfbFw4vblOeC6yjB3p1R7YeTi7Ua59kr91z8B/wBxm+39MyP/AJOVuqdsvUu5BWazHxOrlSIs8oo9clYCOjXWQQOOSiBGAI0jr1aQzNPu7dVFO1wbdmTuD75uE2ranbPkoKqKoquN1nwvHx/9rV/gbNdq3iN/Gu1X7mM0pdou02t5P7dPvaC00010JpRpppoGmmmgaaaaBpppoGmmmgaaaaBpppoGmmmgaaaaCK7rfxXZj/QFh/s56pz1ZPrFvcLf+UFYtsHP7uVOEqJ/9oV/+1q491v4rsx/oCw/2c9Uzu1l8fe3JntlMKZxuPJhTXoo5FfzSaH6iw2pSI9ZFbIXp7rAL+vVCBpvlRUiITEKWMtVX8NNunXP5MxoTHW9G421irsZ00zOeWvjjL3qS+r/AOlp9X/0tf7bbZDtfkMmkznduoz92uZ93bVOIOxq7Iq2IiIRykqXllOSmwD7yQHAc6pyAOLwK33VelPbK8q4d3T7gZVMgWEduVFksyYRNvMuChAYqkbhRUVRUX+Rda93rxXk6XTvnpoT971fzUH9X/0tPq/+lrQ38D7A/wCeeYf9PC/s2n8D7A/555h/08L+zad68V5Ok+emhP3vV/Nnn6v/AKWn1f8A0taG/gfYH/PPMP8Ap4X9m0/gfYH/ADzzD/p4X9m0714rydJ89NCfver+bPP1f/S0+r/6WrsieljDX8ztMdPL8rSNBrIE1skdh91N92WBoq+344RI4cfCLypcqvKcdr+B9gf888w/6eF/ZtezorFRxTl0k7s9Cx43q/mzz9X/ANLT6v8A6WtDfwPsD/nnmH/Twv7Np/A+wP8AnnmH/Twv7NrzvXivJ0nz00J+96v5s8/V/wDS0+r/AOlrQ38D7A/555h/08L+zafwPsD/AJ55h/08L+zad68V5Ok+emhP3vV/Nnn6v/pafV/9LWhv4H2B/wA88w/6eF/ZtcXNvSxhuN4ZfZFBy/K3JNXWSprIuuw1AjaaIxQkSOiqnIpzwqLx+9NexorFVTlGXSRuz0LM5fS9X81J/V/9LT6v/pa0N/A+wP8AnnmH/Twv7Np/A+wP+eeYf9PC/s2vO9eK8nSfPTQn73q/mzz9X/0tPq/+lrQ38D7A/wCeeYf9PC/s2n8D7A/555h/08L+zad68V5Ok+emhP3vV/Nnn6v/AKWn1f8A0taG/gfYH/PPMP8Ap4X9m0/gfYH/ADzzD/p4X9m0714rydJ89NCfver+bPP1f/S15m7TizkOdvzYZT/7ROf/AIdaP/gfYH/PPMP+nhf2bXFielbC380taAstypGIVXXzAcR6J5CN52WBCX978dURgVThEXki5Vfjita0biYprji442+WFKvdjoauqmY33FOc/R8kxt2ypP6v/pafV/8AS1ob+B9gf888w/6eF/ZtP4H2B/zzzD/p4X9m1R714rydKr89NCfver+bPP1f/S0+r/6WtDfwPsD/AJ55h/08L+zafwPsD/nnmH/Twv7Np3rxXk6T56aE/e9X82efq/8ApafV/wDS1ob+B9gf888w/wCnhf2bX+j6P8CRUUsxy8k/eKvw05/zfEZF/wDtad68V5Ol589NCfver+bGXqHcV7Z+mfVF4czmcor/AC8VcNP/AN6Kn/s1INnHljbI4O98oK2WShz+7lXYKon/ALl/+1qb/wB0NxWiwrbXbrHcdhJGhRrWZ1HspERKzyRkS/JEqqqqq6l3or2/xvcb0uM0uSR3CAL+wdYfZPo9Hc7InYC+eF4VUVFRUX96Lqjo+ibGnqqauS3HuZzSGlLVe4axj97O8nE1Tly5Tv4Qn6p/pafVP9LWgf4IuC/zxy7/AKeH/ZtP4IuC/wA8cu/6eH/Ztbpv6drQ/nLozZV0R2s/fVP9LT6p/pa0D/BFwX+eOXf9PD/s2n8EXBf545d/08P+zab+nafOXRmyrojtZ++qf6Wn1T/S1oH+CLgv88cu/wCnh/2bT+CLgv8APHLv+nh/2bTf07T5y6M2VdEdrP31T/S0+qf6WrtjelrDXspsKQsuypGIlfDlASPRO6m65JEkVfb8cIjIcfH71/P446n8EXBf545d/wBPD/s2qdrE271O+onizmPTEzE+2Eq90WjaJymKuSdUcsZ7Wfvqn+lp9U/0taB/gi4L/PHLv+nh/wBm0/gi4L/PHLv+nh/2bVTf07UfnLozZV0R2s/fVP8AS0+qf6WtA/wRcF/njl3/AE8P+zafwRcF/njl3/Tw/wCzab+nafOXRmyrojtZ++qf6Wn1T/S1oH+CLgv88cu/6eH/AGbXLyv0tYbRYtc3cTLsqN+vr5EpoXHoigpttkSISJHReOUTnhU1TvYm3h7VV2ueKmJmeaONKjdFo25VFFMVZzxao7VIlYgYqB8EJJwqL8oqfya59HAx7GIpQcbpK6pjGaukzBjAwBHwidlEERFXhETn/MmtJfwRcF/njl3/AE8P+zafwRcF/njl3/Tw/wCzaqb+lD5x6Lzzyq6I7Wfvqn+lp9U/0taB/gi4L/PHLv8Ap4f9m0/gi4L/ADxy7/p4f9m039O1785dGbKuiO1n76p/pafVP9LWgf4IuC/zxy7/AKeH/ZtP4IuC/wA8cu/6eH/ZtN/TtPnLozZV0R2s/fVP9LX8JY8PEfb8xFP/ALSr/wDh1oT+CLgv88cu/wCnh/2bXMj+lzDHsln0JZXlKMw4MSYDiPRPIRPOSAIS/vfjqiMCqcIi8kXKr8cWGMrp7th/Pn+nWnTui0bVEzG+4o2RtiNqkfqn+lp9U/0taB/gi4L/ADxy7/p4f9m0/gi4L/PHLv8Ap4f9m1f7+nah85dGbKuiO1n76p/pafVP9LWgf4IuC/zxy7/p4f8AZtP4IuC/zxy7/p4f9m039O0+cujNlXRHaz99U/0tPqn+lrQP8EXBf545d/08P+za/wBT0jYIiopZflxJ+9Ffhpz/APajc6b+nafOXRmyrojtZs3lcV70iZO+qLw5n0JUX+XiLGT/APeip/7NRH0l/wDoCt/+yQz/APJu21oL1zYtR4Z6WQx7HoSRoUa7gdR7KRESmSkZEvyRKqqqqus++kv/ANAVv/2SGf8A5N22tG0vO+0vVP8A+qrqqbngb8YncBfvUxlE4qmf4rbYemmmtVauaaaaBqF72fxM57/6sWn+yOammoXvZ/Eznv8A6sWn+yOar4b66jnjrUr/ANVVzT1NBQf4wbr+hqv/AF87Wfdk/wCJnAv/AFYq/wDZG9aCg/xg3X9DVf8Ar52s+7J/xM4F/wCrFX/sjes9pb9Dp+8ufz1Ne0L+kVebT1Q++Zbk1OE2dfVWNdNecsgMmnAdjMtIokA9O8h1tDcXvyjYdjVEVePy5/l7dnA2no0VLeQ8/NPxx2Y9dKecdLmSnAgDaqvzDk/u/wDrfP7x56GT4NjmYATWQMTHmXI5xHmWrGTHafZP9pt1tpwRdFU5Tg0VOFJPyVeY5YbI4fIuK24rkm17kSwOdI8NhKQnhJqaPibJHUWOiOz3XP1fH7x44VOMFT3Cacqs82fq7tFX0csnqY3r20lChxsicdbJG/E4ECSoPk4jCgDJePh0ySVH4AFIl8icJ8Lwjby4JYWsGmrJdjMkzbJKrhqrkoMeT43nFB0iBEBRSO6hIvyCpwSJwqp4qfYrBKxyb54Lj7LsgHYLISZDTde2ARhbFkRc4AwWG0SOigmnVERfz57ddthg9STblfTuMuN2I2yOpMfVxZaCYq6RqfYiJHXO/Kqh9y7duV17VweNWfseR3edeXtSrXPwH/cZvt/TMj/5OVuuhrn4D/uM32/pmR/8nK3V3o36vE/dV+5YaY8C159PvaA00010doxpppoGmmmgaaaaBpppoGmmmgaaaaBpppoGmmmgaaaaCK7rfxXZj/QFh/s56x7hWdbHYWnpiscpzXCqPMmAkJlLthaRY01p9am0GT51cJDEFsnpQp24FXXCRPuXWwt1v4rsx/oCw/2c9Zu9QWc7gelvc6qtdmMfLJa7cZbO2vMWko6TDcuMsVHJkQ2hI4xu+4RXUUTbIh79BMzIo4i/bw1jut2coieyFPE4m1hLHdr05UxOvnyjkezK8kwex34wfHMQsaNTqs8lSrXD49cUXIBtSYmNu3LrhGSnB8biF8MtiYqK+ck4ZWmMA/ugCbWUczb/AB7auJkFHS3t0xS2CZGsYXaxbKSUJBbSK4giEcmQTg1RUBF+OeEju9vrZ393Qw6wxeBhDO3FLLcOqtZkKY/NmqaoveKEo2WBjkQoaEiNq4ic9SBU51nZMTv4FGxcfhuxYp1AUZlrEcGOo8qA9XOOqpyKj+f5oqfu1pem903c4i3o6rOrXM5Zxls449rn+6Ldh3KKbWia86o46pyziI2cce3ya2z/AP6KBaf5BIv9bi/sOn/0UC0/yCRf63F/YdYpWtsUrxtlgSUgk6rAyfEXiV1ERVBD447IiovHPPCprz61yd1OlY11/wAMdjU53Z6ajXcj1aext7/6KBaf5BIv9bi/sOpltJ/dDazcPPabCMk2wcx9L2W3AjTI9z74RkOEgtCYLHaVEIlQeUVeOU+P5Pzv1M9mY76bxbbylZc8JZtRNo51XqpJYR1Uefy54VF4/wA+rnB7ptJXMRRRXXExMxE8Ucs8y7wG7DS93FW7dyuJpmqImN7GqZy5IfrnXfxo5D/QFP8A7RY6lWorXfxo5D/QFP8A7RY6lWup3Nfojqdn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1Lnt3ZY1hN9kVPFbkzayukS2GnAIxM2wUkRRFUJU+PyRUXVb5lvfbx0tYu3catyCW5LjQ6RyNHfmsPGjBPyldWMpEogCAHYE4E3mkL89XNqM5Lm6Y9d1+PRsYuLqdZQpk9tuv9snRmMbAOKSvPN/KlJb4QeVX7vy4+des1U55TTnPP8bGt3YqyzirJHsDzrIs0y6R4LKqLHCoq27itfSnmZopMcmB4XTKQQobftRQk8aL2Uk4HjUTwTffI8go4tnMaoJ86a9BjBAjPMxvEch8WlMiCVJdQQ7Jyhstqq8J8L8JLnPUHtEzVtXUjLfDDf6K06cGSiOdmAfRR/V/ciNOtkSpyg9xQlRVRNe9/ebbuP5+9xLPwWZUy+KqmOd5o+Xsy31aXyEngd56dkTqn/CHmtvauPO1PJ7PRyqWdPFlcjl9vp5HMwPeF3NrmDRLi6wZUquC3c5meQW4RNNdXUXxpypSDeZEV68pHcPlOOmurvZ/Eznv/qxaf7I5qZ/n86hm9n8TOe/+rFp/sjmoWqqar9E0xlxx1p3Iqps1RVOfFPU0FB/jBuv6Gq/9fO1n3ZP+JnAv/Vir/wBkb1oKD/GDdf0NV/6+drPuyf8AEzgX/qxV/wCyN6zelv0On7y5/PUwOhf0irzaeqE00001rTZjTTTQNc/Af9xm+39MyP8A5OVuuhrn4D/uM32/pmR/8nK3WU0b9Xifuq/cxGmPAtefT72gNNNNdHaMaaaaBpppoGmmmgaaaaBpppoGmmmgaaaaBpppoGmmmgiu638V2Y/0BYf7Oessf3QnKo+J5JtxLl1X1BqXV5HDJrs0nHY6xe3DrToFx1/IgX/2a1Put/FdmP8AQFh/s56gnqV9NVL6jaWohzMikUdlRvOuQprcdJAIDqAjoG0pD2QvGHz2RUUdWOl7F7E6PqtWPDnV0xLGacw1/GaNuWcN4c6vRMS/NPIdzKrJay1rJuMy2gnzBnskzZCityEcmGpudmV8nb3iIvHT4aThURUQftj28T9FErYX4eiuhWx47IugjQPmrUg3l5dVpSUF8iKgF2RHGmj+eqiumf8A6F/af5e4v9US/t2n/wBC/tP8vcX+qJf27XPY0DpqKt9FMZ89Llsbmd0MVb+KIz1a6Ofazo/vvZvV0iCsGYbjj8p9mQ5OFDaJ6C5F5RG2gHsnk79hQeVH9yr21/tpvzYT47TUarkQza98SK1LbRPLJalgr3ZGUc8iLLVVXycF0/JFXlNFf/Qv7T/L3F/qiX9u0/8AoX9p/l7i/wBUS/t2pd5NObPbSn83d0ni/wAVPaz3M3/mTGpra0bzRTHHSIwltkpgciQ6jTimySqADIQBQVBU6covyiD7sN3QmZruRtXRzYkkDh5/Uy1eOariOq7agX3AopyoibYCXPwIKnHCog3t/wDQv7T/AC9xf6ol/btTLaT+55Vm3me02b5Jue5kCUUxuwjQ49N7ESkNkhNEZrIdVREkQuqInPCfP8tfDaF0z3eibsfRiYz46dUTE8i5we57T/CLc34jexMZ8dOqJieTmaWrv40ch/oCn/2ix1KtRWu/jRyH+gKf/aLHUq10q5r9EdTrdevo6jTTTUETTTTQNRXdb+K7Mf6AsP8AZz1KtRXdb+K7Mf6AsP8AZz1O14cc6VHhQlWmmmoImmmmgaaaaBqK138aOQ/0BT/7RY6lWorXfxo5D/QFP/tFjqdGqrm98JU6p+OWEq0001BE0000DTTTQYq/unH+5HAv6Wl/6hNTr+54f73Vr+nLD/vjqC/3Tj/cjgX9LS/9Qmp1/c8P97q1/Tlh/wB8davZ/wBw3PMj3OyY39V+G+/nrrab0001tDjZpppoGmmmgjsH+MG6/oar/wBfO1ItR2D/ABg3X9DVf+vnakWrDR31NXn3P6lSvifDjmp/lg0001fqBpppoGo7uL/F9k/9DTf9QepFqO7i/wAX2T/0NN/1B6sNKfoN7zKuqVfC/X0c8daRaaaav1A0000DTTTQNR2D/GDdf0NV/wCvnakWo7B/jBuv6Gq/9fO1YYz67D+fP9OtXs+Bc5v7qUi0001fqBpppoGmmmgzJ/dD/wDe6u/05X/98tZn9Jf/AKArf/skM/8AybttaY/uh/8AvdXf6cr/APvlrM/pL/8AQFb/APZIZ/8Ak3ba0zSn/Vqvuquqp27Qn6uLn/k0fzW2p8hzShxiZCr7U55SrAHnIzEOtkzHDBrp5C6sNmqInkD5Xj9pNRHKLrZXJ2YOTXeXMoUerJyO7Cu5ER9IE1Y5KRNx3AcVs+sYlUk4ROq/CKupBmm2eIbgyIruXVo2DUWHMhBHdEVbUZKNoZ/KdhNEbTqQqip2L/NxHh2DxBZsmxfsJ78iakYpDpx4XkcdZbjto75EjoYqQxgQgEkb+4+ATlOMBb7lERMzMT5PjY1m53WZmIiJj497+2qTY94YEWtt6iKsg3X4CVt6UUzHxow4LKsuiqt9YwirY/Zyz8pyPKeCxpfT5ejZy7HK6yUGQNks5xcte4lMtd1IFVJHHiD3Jcgn2D3H4TgePY5sHhp3Em8GbZBKl+68poMYjRXpMuTy26TKuMqDk51RJowX7W+yko8r86j0/YhTfVSjWlk4Vu0TT6Ox4KtihDFFVFlI6NIqpCZ/MFTnsvHZeUqRXRGquUN5XOuiEplbkbeVkB2WeZUysxa9yyUGJYPOLEaAjN0GwVTMUFs1+1F56rx+WvDvZ/Eznv8A6sWn+yOajVh6b8UtQ62OVZPKLwSI6OvyI7ryC9EfiGiOGypiPikucNoqNoXBIPKfMl3s/iZz3/1YtP8AZHNeW4txet7yc+OOt7XNybVe/jLinqaCg/xg3X9DVf8Ar52s+7J/xM4F/wCrFX/sjetBQf4wbr+hqv8A187Wfdk/4mcC/wDVir/2RvWZ0t+h0/eXP56mD0L+kVebT1QmmmmmtabMaaaaBrn4D/uM32/pmR/8nK3XQ1z8B/3Gb7f0zI/+TlbrKaN+rxP3VfuYjTHgWvPp97QGmmmujtGNNNNA0000DTTTQNNNNA0000DTTTQNNNNA0000DTTTQRXdb+K7Mf6AsP8AZz1KtRXdb+K7Mf6AsP8AZz1KtTnwI559yU+DHp9xpppqCJpppoGmmmgitd/GjkP9AU/+0WOpVqK138aOQ/0BT/7RY6lWp3NfojqSr19HUaaaagiaaaaBqK7rfxXZj/QFh/s56lWorut/FdmP9AWH+znqdrw450qPChKtNNNQRNNNNA0000DUVrv40ch/oCn/ANosdSrUVrv40ch/oCn/ANosdTo1Vc3vhKnVPxywlWmmmoImmmmgaaaaDFX904/3I4F/S0v/AFCanX9zw/3urX9OWH/fHUF/unH+5HAv6Wl/6hNTr+54f73Vr+nLD/vjrV7P+4bnmR7nZMb+q/Dffz11tN6aaa2hxs0000DTTTQR2D/GDdf0NV/6+dqRajsH+MG6/oar/wBfO1ItWGjvqavPuf1KlfE+HHNT/LBpppq/UDTTTQNR3cX+L7J/6Gm/6g9SLUd3F/i+yf8Aoab/AKg9WGlP0G95lXVKvhfr6OeOtItNNNX6gaaaaBpppoGo7B/jBuv6Gq/9fO1ItR2D/GDdf0NV/wCvnasMZ9dh/Pn+nWr2fAuc391KRaaaav1A0000DTTTQZk/uh/+91d/pyv/AO+Wsz+kv/0BW/8A2SGf/k3ba0x/dD/97q7/AE5X/wDfLWZ/SX/6Arf/ALJDP/ybttaZpT/q1X3VXVU7doT9XFz/AMmj+a22HppprV2BNNNNA1C97P4mc9/9WLT/AGRzU01C97P4mc9/9WLT/ZHNV8N9dRzx1qV/6qrmnqaCg/xg3X9DVf8Ar52szhkgbS5XO2Rbx+7yV2kbF+pHHIJ2TjVa4qrHZli1ysRxsOARXugOCIkBKpKI3Xuhmb+3FRufuHFjDIexfBBum2STlHCjDZPIK/8AOocarnaXby12j36osULPb66bvMEtLe3blSR9vKtQmVYOzVbARE3nDdkGrp9jRHfGKi0ANjvVrA2sfhZt3fHuTxfeVNGoxl3BXt/a8Wn+WHF/TdhUO2Zx3J42RYxcyANxiuu6GZEekAHHYmVJvo8ic/KtkXH7+NdL9KuC/wDK7/8A2fJ/+b1y521E3cfMLbHsX3KzC4jUsCyW7yaxtHXosXKUeacrjrWjVWIz8Mhe8ntgBsRJGXUcIjEeBh390DyLIMRo76Rs/AJ2yrY0s1TIzbRScaElXp7Quvyv5crx+XK/nqtgNwlWla6qcHvqpjjnjpjryUNJ7vLOhaKa8fVTTFXFE5VTnPozTP8ASrgv/K7/AP2fJ/8Am9P0q4L/AMrv/wDZ8n/5vXE/h2Xn+R2D/Wg/7Fp/DsvP8jsH+tB/2LWT/wBKtIeJV61Haw3+ruhvtqfVudjuJuRTz0WNitVe5FYmnDEGuqpCm4X7kJwwFpof9NwxFP3rqwKHCLXCtlMuXJCYW/vollcW6RzU2W5DkboLQEqIpC2y0y124+7xqXCc8JUf8Oy8/wAjsH+tB/2LVv0e61RvDsdk2U1cB+A4zX2EKbDeJDKPICOpKPZPghUTAkL45Qk5RF5RLXSe4zFbnNG37963MRNNUZzNM8k8X0Z4lzgN3GA3TYy3hsNdiZiYnKIqjljj+lEZ+hbOmmmrtVNNNNA0000DTTTQNNNNA0000DTTTQNNNNA0000DTTTQRXdb+K7Mf6AsP9nPUq1Fd1v4rsx/oCw/2c9SrU58COefclPgx6fcaaaagiaaaaBpppoIrXfxo5D/AEBT/wC0WOpVqK138aOQ/wBAU/8AtFjqVanc1+iOpKvX0dRpppqCJpppoGorut/FdmP9AWH+znqVaiu638V2Y/0BYf7Oep2vDjnSo8KEq0001BE0000DTTTQNRWu/jRyH+gKf/aLHUq1Fa7+NHIf6Ap/9osdTo1Vc3vhKnVPxywlWmmmoImmmmgaaaaDFX904/3I4F/S0v8A1CanX9zw/wB7q1/Tlh/3x1Bf7px/uRwL+lpf+oTU6/ueH+91a/pyw/7461ez/uG55ke52TG/qvw3389dbTemmmtocbNNNNA0000Edg/xg3X9DVf+vnakWo7B/jBuv6Gq/wDXztSLVho76mrz7n9SpXxPhxzU/wAsGmmmr9QNNNNA1Hdxf4vsn/oab/qD1ItR3cX+L7J/6Gm/6g9WGlP0G95lXVKvhfr6OeOtItNNNX6gaaaaBpppoGo7B/jBuv6Gq/8AXztSLUdg/wAYN1/Q1X/r52rDGfXYfz5/p1q9nwLnN/dSkWmmmr9QNNNNA0000GZP7of/AL3V3+nK/wD75azP6S//AEBW/wD2SGf/AJN22tMf3Q//AHurv9OV/wD3y1mj0oCTOHs2ricRa/ceCshz9zaP01hFa5//ADnpLIf85prTdKRM6WmI+yq6qnbtCzl8nF2Z/wC5o/mtthaaaa1ZgTTTTQNQvez+JnPf/Vi0/wBkc1NNQzecSf2my2uaTtItKiTVxQT83JMltWGW0/zk44Ap/nXVfDRnfoiNsdajiJys1zOyepedhSVmTZLleN3cUZNdbY3Bgy2C/J1l1yeBiv8AmUSVP/brE+wO72y0FzG8m9QU3OqzO6KAxEiZO3kd87U2UVEaIROPGfViOpeBpX2HGRYcNtCTt26juaD/ABg3X9DVf+vna/MCh/8AQdd/+qM/9xNdy3D6CsacwuIouzNM011ZTHluXM+Ll1OBbu902J3NX8Ncs0xVTXTMTE8uVNGWU8kxnPSu63zPZsIibW+ka0zl25yJp+oC4n5LkL1DStSeyPvNxpr5tSJH3kraNMmImXciTr1KCvbTXWMxoNVEGL7dmIqgLhHDSOw0oNop+6FpRFVMBElTqSrwiqqKicekt5NDbRbiGDRvRHEcAXEVRVU/lRFRf/frtUu4l7Rx2I0ZtgkZiuQe6m824ccnheRtTacAkQXBUk6qi/eSKqiqInTNF6Aq0FnwSd9NWWefLr1bMuLn5Zco01uoo3Tb3h1O8inPexTnxZ73XtmePj5Ijijb/krbjLIkcJDkJhVVo3XGklNI60oyDj9CBSQu6uNkKCiKqr8JyvKJybnH7WgNsLNhofN26E1IbeBVEupJ2bIh5RfzTnlPj+VNdmTuPfSGABWYoPtn3GV+sJ7lJRyR5UzVF4ccP5VOVRflV+F1zL7I375GGlgRITEcnXAYiofTyOFyZr3Il5XgU/PhEFOETWcszi99HdYjLOdWzk5WtYinA7yZsTVvso17eXk+J28nI1qT0v8A+923Q/pKy/8AhMTWW9ak9L/+923Q/pKy/wDhMTWn/KX/ALbxHNPVLdPks/3Hb5p64av0001yl3s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HWWQUWKZNlGS5Nbw6qprMfrpMybMeFpmO0L05SMzJUQURP3rqY6oDcaDGzL1TYbtveNA/Rfh1zMJUV0eWpcqslo1EbcRf2kB2w9wgr8d4wF/i6sMZ9dh/Pn+nWr2fAuc391KTN7+zrNv6li2w26F9SEnYLZiBBhtut/ucCPNlsSzFU+UUWF5ThU551McB3Kw/cuvlTsVsXHHa6R7Oygyo7kabXSUFCViTHdQXGXOCReCFOUVCTkVRVzpleaZmu9GZ5fdJkzeLYBmePY225V5a7BCOzKjVzqkVWjZMTxcesVR4niExZ6eD7xXj/AD1v7h3/AKbJmK7+baw6b8Q3kxcPtmbCM46xYQ1jvy2DdFtxsiJg47iNl2+1JTifKFxrN6PwN7SeLtYLD+Hcqpppz4ozqmIjj55U7duq7XFunXM5R6WtNNflp/8ARQvUZ/Njbf8A7Jn/ANt0/wDooXqM/mxtv/2TP/tuum/6K7rfs6PXhlO8WO8T2x2v1L01+Wn/ANFC9Rn82Nt/+yZ/9t0/+iheoz+bG2//AGTP/tun+iu637Oj14O8WO8T2x2tYf3Q/wD3urv9OV//AHy1nL0dX82ZhGW7RY3iMDJL7NrIBGPZGYQIEBlgPcT5RNqjnVsnWRAW1Rw3XG0EgRCcCUbv+oBz1H+iB3Np1I1VWlflsSoso7BqTHuG0Fzu0pfd0Jt5teF5UVVR5Ljleb/czLOsrdxc2rbJRCZe10Vakj+OyRCJZbYr+8lSVFJRT5VG1X8hXjheltH4jRW6ucDi6d7ct0zTVGvKYz2OoYWiq18mOKor4pjER10LXxvFY8u/Hbmr9YGXTswjOSIDfusShrSSZkYVV+O26URFkOtIJK40E8nhQD7KiiSp09v6TfnI8jyLBMwzTCMfybHXG3ljtYpLkx59c8ppGnR3FsgJQJW3AMCBCbcbMV7D0M/DWYRmT28eLYRjy5Qzi+J7iXWYvs2WJuRGogSWrAzILZXCYnNOyLBfC00KOg26XmVFb66nWfwbLLPUtUxMPzS2xyRjOFTxvZtS1DdcVZ02IUGO57ph5tPthTT4QUNEVFRUElQpaQs6NwNirFYm3EU068o8vkcmtY7GZ72m5PS6H6Hd5v8AKxhf9SJf/iun6Hd5v8rGF/1Il/8Aiuul+Cc//wDyhs9/6hQf+GafgnP/AP8AKGz3/qFB/wCGa1b5y7mvEn1ZXPCtIfaT0ub+h3eb/Kxhf9SJf/iuuziWyUiFeRMm3Ay1MnnVrnmr4rFekGvivcKiPowrjpm6iKqCTjpIPPIoJfdr4fgnP/8A8obPf+oUH/hmuLmp7lbZYnb7hxd4b/IW8bhu2sqruq+r9vLjMCrjzaFFiMOg4rYkgF3VELhVEk5TVxhN0u57u9MWacqpmIid7PKpXr2Nu0TTcrmY51pQf4wbr+hqv/Xztfn9jm21TvJvPfbebFbjVVVRVrL8yM/d1L8x51ht1sDKKDLjYHHAn2kAnnW3TAwcEDaIXj2Nvd+IPwZvB+EvL9c/Ry59M8XPf3fis/D14/f368agGPZjh0ffjAnMCxXLHMZj7fyKKvsI2G2xVXkkv1bkIfetxSj+JWGVVXkNWwQFQiRU41vWgNJ4vRtqucLXNO+qrzyy+0q2sFprQ+B0vVRGNtxXvYpmM8+LOmM9XVqZwyzai0213QDbzNt18fmxAgs2FlZ0+OSScpYzzyMNSZ0c5Ki1HV0hFTB9wg7IZti1y4N5/wABO8/yxQf6rn/bdefF8E3LxLcW1t99MJxVaK1wXIJGb5HBvZctiSrzrBO8o7AZAOrTIMtsE4vSO0i9yVvg8g4d6x/VVXYjR167vzG1jVsZnoVPWOKPVoU4UjjKRfl+ZKqr+aqq6v8ASPyh6R0PRTN69MxPFGVNEz7YaLprQW5bQ8U3MVhvCni3s1cnk30NjfwE7z/LFB/quf8AbdP4Cd5/lig/1XP+26yj/DT9VP8Aljlf9h1P9l0/hp+qn/LHK/7Dqf7LrE/6v4n7Wr1KGA3+4r/ta+mr/I1d/ATvP8sUH+q5/wBt1b9HtTUbPbHZNi1XPfnuPV9hNmzHhQCkSDjqKl1T4EUEAFB+eEFOVVeVX88v4afqp/yxyv8AsOq/sutoenzevJ98/TJl2QZkEcrmmGzppUmO2jYSlCEDwu9E+BJQfFCRPjsKqiIioiWekd3t3dNgb+DuXKpyoqnKaaY1RPi8/K2vcbVucnSdMaKszRc4uOc54s4zyzqq9zS2mmmsm3k0000DTTTQNNNNA0000DTTTQNNNNA0000DTTTQNNNNBFd1v4rsx/oCw/2c9SrUV3W/iuzH+gLD/Zz1KtTnwI559yU+DHp9xpppqCJpppoGmmmgitd/GjkP9AU/+0WOpVqK138aOQ/0BT/7RY6lWp3NfojqSr19HUaaaagiaaaaBqK7rfxXZj/QFh/s56lWorut/FdmP9AWH+znqdrw450qPChKtNNNQRNNNNA0000DUVrv40ch/oCn/wBosdSrUVrv40ch/oCn/wBosdTo1Vc3vhKnVPxywlWmmmoImmmmgaaaaDFX904/3I4F/S0v/UJqdf3PD/e6tf05Yf8AfHUF/unH+5HAv6Wl/wCoTU6/ueH+91a/pyw/7461ez/uG55ke52TG/qvw3389dbTemmmtocbNNNNA0000Edg/wAYN1/Q1X/r52pFqOwf4wbr+hqv/XztSLVho76mrz7n9SpXxPhxzU/ywaaaav1A0000DUd3F/i+yf8Aoab/AKg9SLUd3F/i+yf+hpv+oPVhpT9BveZV1Sr4X6+jnjrSLTTTV+oGmmmgaaaaBqm90cHybIs6/F+3kmCxmeHwa6dUpPIhizWnDntyYL5CikDbza8d0ElbcBpzqXTqVyajsH+MG6/oar/187VhjPrsP58/061ez4Fzm/upY3Y9ZfoWzyfD3RzWtyqoykfaSnap2BaONSZEUu8Zx5uIpQZJtFwrTr/3BwKp0VERMr+rb1T2nqdzKA9Bp5FLh2OC4lNBkknun3nURHJUlAVQEuooANopdE7r2VTVEoSD/wCYx/8A9EH/AO5NffX2xuY+R/Q257SFGlIuV3KqOOiKssqZ2zlEZzHJqiJ48s8stywOhLGHrpv5zM64z5E6yXb2no7R7D4WSTp+XRZTUB6tGq6R3JJEgG0w+jpEZCa8fc0AlwSov7PaTN+nx6LkNxVZDfyqqFW0n1piVIgNRilCk9qEo9ZchgG08jhEJE59wiKoPJoiRH9L+4CCyqW8UX2RaH3Y1kRJbqNiiN+WQjXld68CoqZFwQASfcAqnjx7cfLcXq3qSpmQlgSAebdjTKyLMbMXXI7hoovtmnycOOSfyK38cdi53qvD6bm3EUXaYq4s8+PPVnMfQjLLLijKfCnOeKGSmnEZcVUZ/HkeXNsaTD8rs8aGaswID6ttSfF40fbVEUHEHlU4IVQkVCIVRUUSJFRV4evfeXlpklo/c3Mnzy5HVDNGxbFBEUEREARBARERERFEEURERERETXg1nMPTdps0U35zryjOY5Zy49nL5IXNOcUxvtbUWA//AIvzLv8A7KTP+wwdSb0t4bX5vQU9RMn2Vc6m5bD0axrJKxpkR1vHbVwHGnE54+4B5FUUDRFExIVUVjOA/wD4vzLv/spM/wCwwdWH6KiFuLTvuKgtt7kMoRr8IKljlsA8r+7kzEU/lUkT9+vzc+WG5Xa3d6SuW5yqim5MTGuJimcmfmM/k8xkT/3MfzUND5xa+p3GZNTiNLu/jNm7bjKNqVJxEo9iLEdvu4XuG3nmDe+4eoBALt9y9UQVTXl213G2v25oXkah3bjk6Qc3KMgluLJM7RW31d906+jUhwxSEbacRxABFsEFsR6hdt7jeO5RDCvyahrreK24jwMTorchsXERUQ0E0VEJEVU5/P5XXgPbzAHSjm5g+PmUSL7FhSrGVVqN1MfCH2/a31ccTqnxwZJx8rrguL3Q4jSdimzjq6qstmURzzllnPPq18ebkNNmKJzpVePqdYqEeDO8KeoH40iR5Gxm+47Ro0FyRLcbVGx7uMuNeMm0T8nWT7ff1SYz92WmaWbKiY1Mat4d7Dxw62xfaY8c2UkcmvI8yrwI2oSmT7B3X56oKn9upTLxDE55tOT8YqZJMSXZrRPQmjVuQ42TTjw8j8GTbhgRJ8qJkKrwqpr+WsMw9iiexdjFKZumkc+auCC0kVzlUVezSD0XlURflP3axdd3CVTE025jbx/nnq/5jLjnEVbUCa3+qoQyYuQ4/MCxrTlraM13kcbgMx/aqbprLbjOEnSdHPhtslVCXr3+FXseoD+Ifcj/ANUbj/Y3dd1rbvb9hiHFZwXHm2a94pMNsaxhBjukQkrjaIPAEqgCqScLyIr+5NcH1AEKbE7iAqp2dxW1ZbT95OHFcEBT+VVIkRE/eqomqmGqs1Yuz3GmY+lHXDyrPezmsKD/ABg3X9DVf+vna/Nf0m+pTevafb96jqW6bLsUpmRfj1VvIlszISGBuKEeRHYfUY6KBf4ZtRBTEUMR4FP0og/xg3X9DVf+vna/F/EsmvcYrWmK02GHejakTsJl11lwRUeQNwFJok5X5BRXlE/eicdW0lpK9oyi1dtTlE13s+XP6cuebtdLX9D38Nes1ZRMTExrz+jTlnHO0h6g97vUhvvRz8MuMcpMIxOMRFbV9ZdhNenE15iKM9K+xTBFiuKTLbQkvT71UF4Wh73bnKcarJVrdx4kduJLbhOAM1l0/KRPjwiNkX7JRnRL55RUT44XnXryPdXKr60sZjMluFEnSn5AxG2GeG0d9wiopICdy6ynhU1TsXZFX5EeOVbZvk95Ck19rZC+xLle9eFY7Qqr3d0+6Kgoo/dIeXhFRPv4/JERNV0lpKnSNe/vVVTMZ5aojo+Jcw0tpanS1ybmIqqqmM4p1REeiP8AlKL7YvMqOQcNJFdMkhYFW+BsnWDJ1ENeyJIbb5bVGy4P9kuOBVVQkTnt7O7gnMCAdM00+468wLZzGe3lbWQigqIaqPJQ5Aoqogqrf58Ki65UbPMqi2NlatWQLJt5DkqapxWTF9xwHQNVAhUeFGQ8iiicff8Al8Jx7/0s5+lgNql8KShPyIaQ2E+7++Pnjpwq/wB9yFX4+Vc5X8h4s99g5nOYqjmy1elYb7AVTnNNUceqMtXp5Xmf23zCNDdsHq1hI7LJv+RJ0ckcbAUI1b4P9Z1Qk7dOeqqiLwvxraPoV/3qm6P9NWv/AMIh6x3X7mWMbGJePTmCmEcd2LDcJWRCK27wjvx4lNVJE/MXB/Ie3ZBRE2N6FwMfSlucZAqC5c2xAqp8EiVMRFVP5flFT/nRdZTRMWoqvTaz+qrzz5m5fJ/FmNOW5szPg8efJx0tsaaaa606waaaaBpppoGmmmgaaaaBpppoGmmmgaaaaBpppoGmmmgiu638V2Y/0BYf7OepVqK7rfxXZj/QFh/s56lWpz4Ec8+5KfBj0+40001BE0000DTTTQRWu/jRyH+gKf8A2ix1KtRWu/jRyH+gKf8A2ix1KtTua/RHUlXr6Oo0001BE0000DUV3W/iuzH+gLD/AGc9SrUV3W/iuzH+gLD/AGc9TteHHOlR4UJVpppqCJpppoGmmmgaitd/GjkP9AU/+0WOpVqK138aOQ/0BT/7RY6nRqq5vfCVOqfjlhKtNNNQRNNNNA0000GKv7px/uRwL+lpf+oTU6/ueH+91a/pyw/746gv904/3I4F/S0v/UJqdf3PD/e6tf05Yf8AfHWr2f8AcNzzI9zsmN/Vfhvv5662m9NNNbQ42aaaaBpppoI7B/jBuv6Gq/8AXztSLUdg/wAYN1/Q1X/r52pFqw0d9TV59z+pUr4nw45qf5YNNNNX6gaaaaBqO7i/xfZP/Q03/UHqRaju4v8AF9k/9DTf9QerDSn6De8yrqlXwv19HPHWkWmmmr9QNNNNA0000DUdg/xg3X9DVf8Ar52pFqOwf4wbr+hqv/XztWGM+uw/nz/TrV7PgXOb+6lnDL/7ml6fcqyOfkUW4zGgGwfOQcCqmxUitGSqpeMXo7hCKqqr17dU/JEROE1x/wD6FlsN/P7cj/r1d/YtbJ010C18oG6izRFujHXIiIyj6XJCpTj8VTGUXKsueWNv/oWWw38/tyP+vV39i0/+hZbDfz+3I/69Xf2LWydNT/1F3Vf9/c6Uu+OL+1q6ZY2/+hZbDfz+3I/69Xf2LT/6FlsN/P7cj/r1f/YtbJ00/wBRd1X/AH9zpO+OL+1q6ZYx9WW0WE7Iej9rAcBgOx62PkEJ8zfc8j8l8zXu66fx2NeET4RERERERERESivTVJs8g2wyvaDGqw5l1l9uMvyMsNOyIUGBGF5+TFR4hbSX3OMywRkgA9IbcJeoKi6o/uh/+91d/pyv/wC+Wsfem3caHsT7TeyxOt9ql3Jwd36lMciRWls4bUpp558GnVaaF6oZE3PGXQHCLhUFdcox2Ju4vdNF/EVTVXVTMzMznMzOeczPldawMV3fkxxOXHM34/saUosR2Ts9psVymb6a6LIs7y7I5mKQGcktls5pWEV+YDzr1y+y5IbBGq+S+pNgqog9QBfjXy2kxiAu4g45ldlnzFRkE+xo4tWW4d06uO3lcHkdgtSG5DXuYb8QVksGYI6KNmh/BCDczwvaPetvbzGvcwcAbvMMzGZmuPHByWXMgWoT3LLzsPurAbKOiR7RwAdAH+xIhqKJ9q419deaVsarhbHzbemucudzGdn2YpVOm9CqpjzBxokAHDEVcII7n3dhAvsA1APIgpmr1mzvPp0RMRqziHK9D6Nu6Yx1rA2Z465iM9eUcs5eSM5fo7+gHAP+U89/++Ff/wBt0/QDgH/Kee//AHwr/wDtuvwk9jC/4mx/0aaexhf8TY/6NNWO9w/2NPRHY6n/AKSXf+8/gn8b92/0A4B/ynnv/wB8K/8A7br6w9httos6LPkxcgtShvhJYZusptbSODwEhA54JUhxpTEkQhJR5FURU4XX4P8AsYX/ABNj/o011cXyi926vYmaYXYO1NxUuJKjSYpK2SEC89S447AvHBCvwSKqKiouvaZsW530WqYy2Zdind+Sa/RbqqpxcTMRq3kx7d9PU/euD/GDdf0NV/6+dquMo9GnprzG+m5NebaNrYWDpPyTh2s6GDjpLyRq2w8AdiVVVVQeVVVVeV1Y8H+MG6/oar/187Ui1LB2LV+xNN2mKo39zXET/wC5Vtcex+Gs4mqKb1EVRlTriJ/ZjaoH+Ad6Vv8AJrK/rLbf2nT+Ad6Vv8msr+stt/adX9pqv3uwf2NPqx2Md3pwH2FHq09igf4B3pW/yayv6y239p0/gHelb/JrK/rLbf2nV/aad7sH9jT6sdh3pwH2FHq09igf4B3pW/yayv6yWv8AadWFZ4Xiu3uzd5iWF0cWoqINJORiLHHgR5ZNSJVXlSJVVVUlVVVVVVVV1PNR3cX+L7J/6Gm/6g9W2Pwtixgr82qIpneVaoiOSdi+0dgsNhsTRVYt00zMxqiI5fIkWmmmsskaaaaBpppoGmmmgaaaaBpppoGmmmgaaaaBpppoGmmmgiu638V2Y/0BYf7OepVqK7rfxXZj/QFh/s56lWpz4Ec8+5KfBj0+40001BE0000DTTTQRWu/jRyH+gKf/aLHUq1Fa7+NHIf6Ap/9osdSrU7mv0R1JV6+jqNNNNQRNNNNA1Fd1v4rsx/oCw/2c9SrUV3W/iuzH+gLD/Zz1O14cc6VHhQlWmmmoImmmmgaaaaBqK138aOQ/wBAU/8AtFjqVaitd/GjkP8AQFP/ALRY6nRqq5vfCVOqfjlhKtNNNQRNNNNA0000GKv7px/uRwL+lpf+oTU6/ueH+91a/pyw/wC+OoL/AHTj/cjgX9LS/wDUJqdf3PD/AHurX9OWH/fHWr2f9w3PMj3OyY39V+G+/nrrab0001tDjZpppoGmmmgjsH+MG6/oar/187Ui1HYP8YN1/Q1X/r52pFqw0d9TV59z+pUr4nw45qf5YNNNNX6gaaaaBqO7i/xfZP8A0NN/1B6kWo7uL/F9k/8AQ03/AFB6sNKfoN7zKuqVfC/X0c8daRaaaav1A0000DTTTQNR2D/GDdf0NV/6+dqRajsH+MG6/oar/wBfO1YYz67D+fP9OtXs+Bc5v7qUi0001fqBpppoGmmmgzJ/dD/97q7/AE5X/wDfLX56ZGiL6UrNFTlF3NquU/8A+PY6/Qv+6H/73V3+nK//AL5awauH5LlnpKy2VjlRJsUx/PKu2nhHbVw2oiV0tkneo8qoib7akqfkPJL8Iq61HG/9cp8z3y+hdw9dFvcVFVc5RwqjXz0K32YzW2o7gcesdwcrrMTCutX3aqDlUutiPPDCfcZDoDni7E8jaChASESoiiaL1Wwq6HsZlD1fYPV9NHZSjiKzCdkworxv+7cGWklWXYDSOiiCjZLwptGJkLhIqBnD30L/AI2z/wBImnvoX/HGP+kTWY7txZTObaa9B4Cm9OJwu9tVzGUzRERyzM55ZZ558fN0aSkV+yFzQBLsLBqdIgVbMVto58cJEeKDLygQcy2QJ/vx2FBf+RBPGnf7vmOD7LRodO4R41PkteSPMFm+aAXkKK0TUlRcsA8nDgv8j3iLyvUhFeglnH30L/jjH/SJp76F/wAcY/6RNed1p8ipGjpp4qMTMRsz8nkmOdeWcYvs3VYHYvUMyvn3LRyACRBmiqBJG0NsAAHJiuHHWEIEKpHNexoSvqiEKUbO/wDMpH/6I/8A9y6e+hf8cY/6RNdXF8Xvdxb2JheF17ttcWziRY0aKKuEpGvHYuOeoJzyRL8CiKqqiJqFdcVRxLqjeYLD3Ju3t9HHOdU6oy1c0P3rg/xg3X9DVf8Ar52pFqOwf4wbr+hqv/XztSLV3o76mrz7n9Sp8lYnw45qf5YNNNNX6gaaaaBqO7i/xfZP/Q03/UHqRaju4v8AF9k/9DTf9QerDSn6De8yrqlXwv19HPHWkWmmmr9QNNNNA0000DTTTQNNNNA0000DTTTQNNNNA0000DTTTQRvcuJKsNucqgQYzsiTJpJzLLLQKZuGTBoIiKfKqqqiIifnzr4/pJx3/k7Kf6qWn9n1KtNTiqMsqoSiYyylFf0k47/ydlP9VLT+z6fpJx3/AJOyn+qlp/Z9SrTTOjZPT+RnTs+OhFf0k47/AMnZT/VS0/s+n6Scd/5Oyn+qlp/Z9SrTTOjZPT+RnTs+OhFf0k47/wAnZT/VS0/s+n6Scd/5Oyn+qlp/Z9SrTTOjZPT+RnTs+OhW0LNaxrPbi6cp8pSHKqK2Ky7+FrP7nWnppODx4OU4R5teVThe3xzwvHf/AEk47/ydlP8AVS0/s+pVpqU1UVTnlPT+T2aqZ5PjoRX9JOO/8nZT/VS0/s+n6Scd/wCTsp/qpaf2fUq01HOjZPT+TzOnZ8dCK/pJx3/k7Kf6qWn9n0/STjv/ACdlP9VLT+z6lWmmdGyen8jOnZ8dCK/pJx3/AJOyn+qlp/Z9cDcHNay7wLJaWrp8pemWFRMix2vwtZj3dNkxAeSYRE5VUTlVRNWTpqVNVFMxMRPT+T2KqYnPL46EV/STjv8AydlP9VLT+z6fpJx3/k7Kf6qWn9n1KtNRzo2T0/k8zp2fHQiv6Scd/wCTsp/qpaf2fT9JOO/8nZT/AFUtP7PqVaaZ0bJ6fyM6dnx0Ir+knHf+Tsp/qpaf2fT9JOO/8nZT/VS0/s+pVppnRsnp/Izp2fHQiv6Scd/5Oyn+qlp/Z9cCFmtY1ntxdOU+UpDlVFbFZd/C1n9zrT00nB48HKcI82vKpwvb454XiydNSiqiImMp4/L+T2KqY5PjoRX9JOO/8nZT/VS0/s+n6Scd/wCTsp/qpaf2fUq01HOjZPT+TzOnZ8dCK/pJx3/k7Kf6qWn9n0/STjv/ACdlP9VLT+z6lWmmdGyen8jOnZ8dCK/pJx3/AJOyn+qlp/Z9P0k47/ydlP8AVS0/s+pVppnRsnp/Izp2fHQoH1FYrtxvlgztZc4/mkmyqWpMum9tj9qwXu1ZIQFVVjqokXXnt/J+aJzqS7VxNrtm8QZwjCKXMma1l52R/fGN2zzhuOFyRESx/wDmT4RE4T+XlVtnTVOLOHi53WKPpbeLPLZnkv6tKYuvBxo+q5V3GJ30Ub76MTty1cs9KK/pJx3/AJOyn+qlp/Z9P0k47/ydlP8AVS0/s+pVpqpnRsnp/JYZ07PjoRX9JOO/8nZT/VS0/s+n6Scd/wCTsp/qpaf2fUq00zo2T0/kZ07PjoRX9JOO/wDJ2U/1UtP7Pp+knHf+Tsp/qpaf2fUq00zo2T0/kZ07PjoQGvzGtLMLS2+lZKMR+tgRm3DxuxHs427KI04Vjn4R1v544+74/JeO5+O6T/iOQ/1csP8A5jUi01i6cNibMzTYuUxTMzPHTMz9KZmeOK45Z2RxK9V21XlNVM55RGuOSMvFR38d0n/Ech/q5Yf/ADGn47pP+I5D/Vyw/wDmNSLTUu5477Sj1J/yI76x4s+tH4Ud/HdJ/wARyH+rlh/8xp+O6T/iOQ/1csP/AJjUi007njvtKPUn/Ib6x4s+tH4Ud/HdJ/xHIf6uWH/zGuNmmV19th19VV9XkTsqZWSo7Df4enj3cNohFOVZRE5VU+VXjU701SxGFxuJtVWa7tOVUTE/QnljL7RO3ds264rimc4nPwo/Cjv47pP+I5D/AFcsP/mNPx3Sf8RyH+rlh/8AMakWmqvc8d9pR6k/5EN9Y8WfWj8KO/juk/4jkP8AVyw/+Y0/HdJ/xHIf6uWH/wAxqRaadzx32lHqT/kN9Y8WfWj8KO/juk/4jkP9XLD/AOY0/HdJ/wARyH+rlh/8xqRaadzx32lHqT/kN9Y8WfWj8KO/juk/4jkP9XLD/wCY1xouV17eY2lqdXkSRZFZAjtufh6f9zjbsojTjw8pwjrfyqcfd8fkvE701SuYXG3aqKpu0/RnOPoTsmn7TZMp03bNMTEUzxxl4UbYnxfIjv47pP8AiOQ/1csP/mNPx3Sf8RyH+rlh/wDMakWmqvc8d9pR6k/5EN9Y8WfWj8KO/juk/wCI5D/Vyw/+Y0/HdJ/xHIf6uWH/AMxqRaadzx32lHqT/kN9Y8WfWj8KO/juk/4jkP8AVyw/+Y0/HdJ/xHIf6uWH/wAxqRaadzx32lHqT/kN9Y8WfWj8KoN86jCt4Ns7fDLmkyiUrjSyoQM0liyaS20UmVQvCiftfC9vjhV/L80+WzWCbSbE1NhUYDT5c21aSRkyTl09k+ZkIoIpyrHCIic/kn715/dxcmmrfgGK4Rwma6N9lEeBPFEZ6vp8ufHzQyFOl71OCnR1NVcWZnfTTv8A6MzxccxllyQjv47pP+I5D/Vyw/8AmNPx3Sf8RyH+rlh/8xqRaauO5477Sj1J/wAjH76x4s+tH4Ud/HdJ/wARyH+rlh/8xp+O6T/iOQ/1csP/AJjUi007njvtKPUn/Ib6x4s+tH4Ud/HdJ/xHIf6uWH/zGn47pP8AiOQ/1csP/mNSLTTueO+0o9Sf8hvrHiz60fhQSLlde3mNpanV5EkWRWQI7bn4en/c427KI048PKcI638qnH3fH5Lx2fx3Sf8AEch/q5Yf/MakWmqVnC42xTNNN2nXM+BP7UzVP/ubZTru2bk5zTOqI8KOSMvFR38d0n/Ech/q5Yf/ADGn47pP+I5D/Vyw/wDmNSLTVXueO+0o9Sf8iG+seLPrR+FHfx3Sf8RyH+rlh/8AMafjuk/4jkP9XLD/AOY1ItNO5477Sj1J/wAhvrHiz60fhR38d0n/ABHIf6uWH/zGuNmmV19th19VV9ZkLsqZWSo7Df4enj3cNohFOVZRE5VU+VXjU701Sv4XGYi1VZru05VRMTlROeUxl9onbu2bdcVxTOcTn4UfhNNNNZRammmmgaaaaBpppoGmmmgaaaaBpppoGmmmgaaaaBpppoGmmmgaaaaBpppoGmmmgaaaaBpppoGmmmgaaaaBpppoGmmmgaaaaBpppoGmmmgaaaaBpppoGmmmgaaaaBpppoGmmmgaaaaBpppoGmmmgaaaaBpppoGmmmgaaaaBpppoGmmmgaaaaBpppoGmmmgaaaaBpppoGmmmgaaaaBpppoGmmmgaaaaBpppoGmmmgaaaaBpppoGmmmgaaaaBpppoGmqaydm73l3PtNuY+RWNNhOGNRxyNKyQcaXc2MlpHm4PuG1RxmO3HNp1zxqJuLIaHsgiaHCdtNpdks8vc2pGPTzA23uMQso8OPcVEluHdvC9FbkNyTlROrjZ8OIvQnXf3d/lSBA03pqk8b3QyTbzD9yKfcuS/k13tPWuW5TWGQafvKlYzr8R9QFEAZBe3fYPqKArrBGIiJII0Rtd6n/Wxu5gNPvXt3t/sxmGPWUoPPh9PdSG8giR1dUFFyQ+4MUHRROVQhT44Xj80QNx6azsz62dt3vVOvpfWrswnhVi85ZFDlqIWhPi2kBWxYUenjLyLKVxGeeAQlVedSKo9ZPpmvs9Y20qN2a2TfSrA6mMIxpKRZE0V4WO1MVtIzjnKonQXFVVVERFVU0Fz6apDMfWr6Y8Bu8mxvLd0WYFph8lmLcw1q5zrsY3QUxJBbZJXAQU5JxvsAcihEKkKL2s29U2wG3mG41n+V7l17FHmPT6BIjMvzDsuyIv6lmOBumiIQ9lQftUkQuFVE0Fq6azd6XvVLY+oXd3ejFoh4/LxPA5dMGO2NY06L0xiYy+bhSCNwkUkVkURBBtR+5CTn8rflbwbdQt2Iex0nIumbWFMWQRqv2j694COG2r3mQPCn3tmnVTQvjnjhUXQTLTVNWPrC9OVTjOQZjZbjCxTYrk5Ybbyiqp3WLbivCx1Tw9iRF/+uCit/6Wuptv6ndit3Mvn4Ft9uBGtL+uipOdglEkxjcjKqIj7KvNgL7XJD+saUx+5F54VNBaOmmmgaaaaBpppoGmmmgaaaaBpppoGmms53OT5LuZSXe5drkOU1W2sKb9Ox+nw1TbuckNJCRkkuSA4daadfXqy20bX2IjzrvUurYaM01mvEqjJZlVfXmxGQZ9S5ViNh9PtsJ3Dv3bmPKfRhmSkZyQ9IlGwrrD7JNyI8ggFXEUgPqTerFvt5Af9ON9vnhsQFehYnYX0SJYtlw1KjxnDWPIASFeQdbVsxEkXkSRFT89BZ+msDY36sPXQzsBW+qy/wBudoMlwJyCttYVNC5ZQrqPBAyF11FfN1n7EEiLjtwKc8L88aTsfV/6f6LAcL3DyPORrYOfwG7CihpDflz5LZNoZIkWMDjqq324NUFRFfhV0FzaaqqN6pdg5wYE9A3GhymNzpLsLFpEeLIdZnyWlFDZVwW1BhxCJB6PKBduUROUVE/nOPUpthiU/cDE2MhGVlm3mKSMttqz2kjpHiAz5AU3+iM9i5HhtHO6ovPHCKqBa+msbbI+rzeXOt79o9rc3x7E4kXP9qWtwLByBDktvMyXn5CNNtKcg0FrwtsqqEJF2Ul7IioiTu89TWRY56y5mw1vEpWMIrtt3c2l2HtnzntutyCA05E1FW0bFV6o0pqv5L+7QaO01ROPeub0pZTb43RUe8Ne/My4wZqEODMZB9414BknHGhBl0lUeG3CE17AqDwQ8xXLPWVS7Yzd9bHM8kx66gbXfT24NLSU9o3YsyZMd9xuPOkONnHLzG0iA6ynjbTsrqpyOg1Bpqu9hd6cf9QG1NJufjEd+KNpEaOTEkMPh7SWrQG6whOtNq8IEfVHQHoaJ2FeF1lPO/UB/dCtv96tvNjLWL6d5FzuQE862VHg3ixY6RGvI55lJ9DTlE4TqJfP58aDeGms9r6s8E2ehV+E+qPc7DoG5LMcpV3GxWBYya6GybxIw4aqDhxgVomeSfIUUlVU+1R1NtyfUvsbtKzSPZzuBEjLkjCyqhmDGfsX5sdBQvM01EbcMmuFRfJ16/P56CztNZl3o9f2yW1u2uJblY5YfjODmlsFdWfTwkI2oC8ASzccFg/E4yJ9vAYo64qdRH4JR0PjWRVOX47WZVQvuvVtxEanQ3HY7kczZcFCBSadEXAVUVORMUJPyVEX40HT0000DTTTQNNNNA0000DTTTQNNNNA001nK6yfJtzaW53Ks7/KqvbaHO+m49TYYpNXOSOJISMklySPV1pp19erING0iNojzrqCXVsNG6azXiVTksypvrzYjIc+pcqxCw+nW+E7h37tzHkvowzJSM4+9IlGwrrD7JNyI8ggHyIpA4iE3q1E3ko39jpm+cCsmyK+Fj0q+cr+vWUix2TN2Kqfkjwm2bSp+4xXQWBprDm13qf9bG7mA0+9e3e3+zGYY9ZSg8+H091IbyCJHV1QUXJD7gxQdFE5VCFPjhePzRJ1ceoTfvIfVHuJ6b9savA40jH8JhZFRychjzCT3jr8UXQllHe+5tG3nuqNgi90DklTnkNU6awfh3qA/uhWa77596fq2L6d2b3byLAl2Mt+DeJEfGWy262jKo+pqqC4iL2EflF451JvUP6x91drcm3hqsMosTmw9qMEpriS5OiyXCO7nzWwFolB8E8HtiIkHhD7cL34+3QbK01nDfn1H5xtd6Iz9SmP1VHIyYaGitEiTGHjgeWa9EB1OgOi51RJB9U8nKKg8qvzz8vUj6mc22o2IwfJ8BoKa33H3Hn01Nj9VMBwojs2YIm52AHAPxoPdEXyJwRN8qqfChpTTWWtrd9fUV6j/TbiW5WyUbbOrzZ2ZIr8rgZUxYeziSI5G262yEc1dAlJGzRDIuANEVVXUN9I/qB9bHqOfk5TaQ9kYGIY7lsjGr5qPDtm7JxIyNE8cXs+bXyLqdVc/ei8omg2vprAGY+u31AFjtbb7eY9t8p5bvTO22xl22hTSjuVrZC0xLfVqQhK4Tyl2UE6oI/Ac6nrnqO9VOy28+2u3PqXxXa6zpd0bJylrbLBnbBt2FLTog+ZqYpdwUnARevHCKq8/agkGwtNU3f+sP01Yxnj+2t5uvXRr2JNbrpYe3kHFiS3F4Fh+WLax2XFVFTq44KoqKioiouvfuV6ptgdoMygbf7i7kwae/sWElNQijvvK2wqqiPPE02QR2+UX73VAeEVeeE50Fq6apdPWT6a/wABUu6B7nMN4rkGQfhavs3a2a207Z/f+qLsyhNj+rNVdNBbRB57ca/mw9ZnpqrMPx/Ope5jSVWVuyWaRG6ua7LnrHcJt4mogMrIIBIV5Px9eOF54VFULq01V9h6nNhKza2v3pl7nVP4NtnhjQLJryO+6kEpIjDbQCrpvcgaK0gd06FyKcLx/OHep/YXPMTyLN8c3Jrip8RHvfOzWnoLtYKipCr7MkAdbQkEuqkKduFQeVTQWlpqpdsvVZsHvJePYvtzuEzPuW4a2AQpVfLguvRk+PM0MlptXm05Tkm+yaie1nqzwV3041+/O8O6+EfTJU2RDW4o6+xhQZDovGAMsRpgrLN3gF5FBVVUSUU6poNDaaqHEfVt6eM7xPK81xbciPMrMHhO2OQiUGWzLr4zbZOE65EcaGR16gSoqNrzwqJyvxrw4p60fTDm2VY/hWM7tV8u3ypht+nZWHKabl92xcFsXXGhbR7qQ8skSOIqoKihfGguzTTTQNNNNA0000DTTTQNNNNA0000DTTTQNNNNA0000FNUl1B2x38ynGsmfGHE3VlxL7H5jv2sybFiBHgyoHdfhHkZgxngDnlwTdUefEfH8bY0O8OMbj59mm42O4LVUGVPR7En63K5Ux6F7WEzHQTB6vYBQJGSMj8idOeOC/a1aWU4njGb0kjGswoIFzVS0RHok5gXmj4XlF6kioiovCoqfKKiKiouoA16YdmvI0ljSXlzEZMTbrLvKra0rQVF5TiFKkuRkRFROE8fCaCM4Xc5BnMvdDfzbeliXLd1UwqDDo891Y0e8YrEmOjI7qi9WH5M+QDbnCoTbYOJ9hiq4X3Q2xr89xtmTtF6DN39q/UGr8fw3GPQ3KzH4cpHh8xpLF5I/hUUNRVAEuVT7kRFJf1hbbbZbBllsQbAUERFOEFE/JET9ya/rQYfj0+8O23rzDPb3bjJMmDKdqIWNBeVNYb9YN2D7Rue6eFEGM0pMmqkXHCEKonC/Ga8joPVVm+3OA22UbWbmDPwTcSJk17ilVt/ArKiuaalOCBVgx2RlznFbNCUhMwRO6mvKAWv1000GHNptusqm71esnLbjbXIIkPM6eqaoH7GmeZ+otnWykeZYUx4dVD8QmAKvBdUX541S212228O09J6Qd5si2Wzq+rsBg5JU5BQQaR562qnZb8oY8hYRIjnHDoFzx8C0P5chz+pmmgxl6HsczmN6iPU1neVbU5HhFdmNxR2NQ3b15R0lNq3NIiE05bNz9YBOiBF0NxRJedf3vvXZ3tv68MC9QsXazMMwxF3BJGJyzxesKwkQ5fuX3hJxoVRRAvK2nclQf2vn4XWytNB+O+6+IbiY/6Rt6X9wtuLbG7DIvUB9VjV1tGNoJDTxIqK24qdHmVLsKOtqQFwqoqprVtBC3A3v8AXvg+7sPZfNMFxnbjEZ1ZbTMlrEhJNlPo8ARY6oRDIbBXkJDbJQ+015469tU7rbQbdb3YuGGbn479ap25rFgMb3b8biQyqq2fdgwP4VV+OeF/ei6mWgaaaaBpppoGmmmgaaaaBpppoGmmmgaznthk+bYv6W2cJ21xlMh3F21iRsKmUyPx23Gpkbxx1lOI+8yBCTHWYIq6HlAxRCRT5TRmoDmmzGMZdfjmcCyusVyoWBiLfY/LSNLdjiqqDL4kJsyWxUiURfbcQVVVHjleQ4O1c2q2123vsiznG8lwxuG+/c5DcZjNrHJVk94hV6c6cCS+0KdQEEDkEAWwAAQBFNQ+Pi2TP+ibOq78PT0ucsoMxu4tODBHKbK2enzWIiNCikrojLbb6InPZOvHOpzF9P8AUT7GHZbl59l+4xVz7cuFFyN+IEJiQ2SE28sSDHjx3XAJEUSdbNRVEIeFRF1aeg/M/Bdx97XPRHX+kfC/SdvAOdWeOScWk2N9jR1dLFblE4DzyynyH9lp0uqKKfd+f5fP9Z96Zt3fT/uZsfl2Mys/mUWIbcjhtlb4DRR7mxgWQuPuuujDkNucsPLIUe6ApCg8KqfCL+l2mg/Oa39L+XD6KbrIMFxrP2s8pc8XdTHK/JYcVLj3zRteQQjQk4a8oA6Yx0RC7qKdU5RNcyZt3vVknpS383cl7W5VF3N9QeUMwI1E7VSFsK2jCWEZlp9rp5GwCP7lVNRQVDxkvxwuv0s00GIN8Nvc+2F9Ue1XqMwXarI8+wrGsGXArStxmMMq0htNk8TLzcflFdRfMKcIvCeMuVHkeeNjmJ7s77b+7p+p+02fyvB8bDa2bhWO1WQw/BcWcg0VxTWIKkQJypiifPKk31VV7IO+NNB+Y1vsruQ1/c4NhsMgbUZOOU0udwbSfVNUcj6hCT3s4nJDrKB5G06uCqmSIiIQ/PCpqWZBs7une3/rzi1+39+q5pW0g4247AdaauSahyvIMRwxQX1RVEVQFXgiFPzVNfobpoKd9IVzY2npxwGtucLyfFrHHaCvoZsDIatyBJ9xFiNNOGLbn3K0pCvU1ROUT8k1VXqEwnM7r12+mrL6bEbqfRUTOQpa2kaA67EgK5EUW0feEVBrsvwPZU5X4TWt9NB+Zu6G0u8GB+obf2TYVm8crGd3I8YoD+A4xBuWbaOsdxpyDMcktOLD6eVQFeQTr2JVXgNSvcXY9NvqnZxImJeoSmusSw1amDmODjHtp8EVPslXYw2BNHABC/bbTxqvA9iROR/QfTQfmhuHh/qgy70dYhY51the3N9i28MPIm4dfjzUW6sKBlHUCXJr43wMojcVCAU7cIKlz9xr+jmM3o5Pj1bkQVVnWDZRW5SQ7OKsaXHQxRejzRfLbic8KK/KLymunpoGmmmgaaaaBpppoGmmmgaaaaBpppoGqA2WusipfTjXYFiVGxd5htmzEw+8pCnpDkGUNW2XjB1VRAdeioklgiIRPytqpihKQ3/qA5psxjGXX45nAsrrFcqFgYi32Py0jS3Y4qqgy+JCbMlsVIlEX23EFVVR45XkITsjVvbNYhuBlOewJmF4kVu7exWsktmbCyiRBhsDIenzQef8xE604oqb7xo2gCp8ILYe7aaDnVB6dZFlTYqxIye3O+yivorN72weSysJVgxCeLhfEqDJBouU+1UVF/LXTi+n+on2MOy3Lz7L9xirn25cKLkb8QITEhskJt5YkGPHjuuASIok62aiqIQ8KiLq09B+Tm6G2NfnuNsydovQZu/tX6g1fj+G4x6G5WY/DlI8PmNJYvJH8KihqKoAlyqfciIpLpnZ3Adz6n+6G5lmeZY5auQZO1lVXP5Clc6FbMsgKF5wafUUbIuwOF0ReURF+E4XWytNBkjZHCczqf7oV6ic1tMRuoePXdTjrdZbSIDrcKcbcGOLgsPkKA6okJISCq8KiovHGoE76ftyd7NuvWFKfxqwpsk3KykqzH27eMcNZ8GobaSC4KuoP6p7gxBz9n5554TW9NNB+a25OW7+79ek+l9G1L6T9zaLMpUKlobi6u6wYtBEbgusGcluapKjoksYV6oPKIRcKaoPab7r7Kb67weq7AsOwW+s8ExzYrEG5NbmFjia2ECbcvi20YMA8QMvkjPjXlDLxk2fx21vLTQYx9Gu3O8Xp79QW7m0GeFaZPjuVEznVdl8fHTrquRYvqgzmeoKbDLxEQcNIfPVjsiIhIief0MUe4+0Hpw3psrzb3JYN2xm+T3lVVyqiQ3LsASHHJgmGSBDeRw21EOiL2VFROV1tbTQfmBmnpn3JL0q+kfbeJiubsWbWbQbbJpNPDkBZ0STXjfflOmIKUVxnzr+scRPGQJz+zxqw4vpzyjYT1qYFmeUN7nb24RZwXq+mvb6ZNvpuF2pdRJ57oigMdxFRPIQIgdlLlFa5Lfmmg/JsfT9u/jtfux6fM7x/fKxr81ziTasxsRxyslUt5GfeZNqW9aSm1WM6KtCRCToIPUfhFU9XXErM09PXrYzvJ7faPMdx6nPMGp6upm08NucTLsSMxHdYmmqiEZt02VM3HFQPuFflOeu+dVNun6VNgd6ciay3cfb1mxum4nsFnxp8uA+7G558LpxXW1dD5X7T7J8/loPzZ2q25yjcP0HbFVFBg1nkcZjfdmbZR66vdmNtVwnJB551AEurCdupGX2pz8r860l6wNtt2qj1c4J6g8Tb3CTGo2JPY3JnYJRxrmzq5XmfcQvZvtuIrTovCCmIKqdF5VPhF2nhuGYpt5jFfheD4/CpKOqa8MOBDaRtpkOVVeET96kqkqr8qqqqqqqq67Wg/Opv0+Rar0ywDu9rt/JjlhuU7mzD9ecGPleOSzARSwahxh6oCkBF7cQ7irnKCPwo9DAMb3szfbffXGd09uNwNx8BsayA3RFkVNGxvLrhweFdb54Q3PD1EwN4eSUBEUXlQ1+gumgwL6aoW+lbvtjlRjzO713tfEoZzFq/uxirMKxpSRlUiswpqiL0hSNAAxFPGgcr93wo09tvsPvbj/pd9N2ay9oMpsHtp9wLC9yHDjrTZtXIbk3sEhqI8gk4YI3yI8cr5EVPjlU/VvTQfnPl2C7ob3bk+ob1CUOz2aYtj9nstZ4XV111UHEt8hsjZ7CQQvl1UTojY8pyXDaDz8oP1ybaHPmvT16J6qp2xyEbTEs2xmbeRmKZ/3FQ0i95TsoEDtHFD+5wjQURfktfon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M7ekL1e/wAK78c//UpusL/Bdo3Xf+UX/L7rv5Phf1YeN0PF+sa+7r3D7l51NPVhCl2Xpe3dgQIzkiS/g94DTTYqRmSwXeBFE+VVf3Jq1dcjLsqx/BsXtcxyuf7KmpYjs2fI8Ru+JhsVIy6AhEXCIvwKKq/uTQUPvbmMGdmO091hd7EmSo1VkmRxHYpg91ijSvAErj5RW/K8wKEqdVUxT5541XsjfHd2ipcGYHddbo9xsUxy0l27tbAEMefnXFZBdkRxbZEFbNuwfVsZHlRDjIqqQ9xXRlTtbtU3UZhW7d4HSYnLuglVVnNg42Ne4+6TaorhKjbayRTycoaKokvKIXKLx5sc2h2o2v2+HG5OCUUtiwiV9NevRMZBwrtz7I4uSmWmzJ0VM+xE52FsSMjJBEiQKFpMoybG8z3Kw6m3KyS0v7fdFmCkylqql22sWY2KV7rraFK8dfGNvoCOOG2qKjRgLYmaKEYDfbdSVj9dvWzl1hKsafanKJqViNQVgy5US3biJLfAEUVVBFt5zxPg3yyiCQtkffVtTtfsJkeMnU1G2eDTqBm0e7RG6KKUUbCGRQ3C8fj6+VpWCY7ccijfVF4TjX95Ni2yO3dNM3GyDB8XrIeMt2Nu9Yt0TRuxEkAvvng8baudnQ5RxQRScT4LtoKUDM/Ud7G8xtixuoz4y6Jysfv52LM5FMB9ZSzYsRuKbsHv447bjBSG07oUgeV8aGlgU2eZVeenO7yHHMwQMqgBa1jNhlsaJXnFsWJLrCNTEYUoqONuCjauN8smQoaD1LrqVyNtNicepmNvntuMIgVGU2HibpkpIoRbGaDLj/ywjfRxxGozh8qnKI0q/u1KIeH4lX4ymFwMXqI2PJHKIlSzCaCEjBc9mvAg9Oi8ryPHC8roMoSbnNcyz7bfCbTOcxqcnps+lsynbutpytKtp3F7B1PG5DAoEgTHurZq1yKHw4CqKIvuxjdjdfNIv4fsN2HcZexzHMltH7tqtgK5bv1t3KrwcfB5k2gaBuK248LItqpSR6k2iIi6Sx7bHbXEo8KJiu3uM0zFbLcnwmq+pjxgjSXGiZN5tGwRAcJoybU04VQJRVeFVNebIdstqbGoaZyPbTGrKvqHpNnHjPUTMoWH3DJ595prxkvlMyIyUE7mZKvyq6DPUf1EbkT9tcuzCwt2qWyZkYGUGGUZn+8fqrNaUphEMVU+xyJAop9iT56qnVOIjR5VlknB8owevz48Sp6egz7KHTCLFdSyd/Elm0rbxPtmqR2hBFNGVbcVXx/WDwnOtpW3+2OaTIWaXG3lBZWLkVn286zo21mNsovkbBVeb8rfVV56Fwolz8IvOuVTYlsbuviGNZZX4Hit9QSm1vaF6VQtKLfvF85SGm3m0Jo3SPyGvUSUiVS+edBT24fuV9OGxTUK9Glffu8JYbsFbA1jk4jQdxFxFBT+77e6EPbryJJyi8GVvFvX+Lo+0Vbd5Vf+2yfIqwshoolC3bTWIESvfaaVJ/hgISHYPg4oN91SEXUB+8h1NZ4Tht3RR8WucSpZ9LFFsGK6VAaditCA9QQGiFQFBH4ThPhPhNc2TtJtRNxSNgczbHE38ZhueaPTO0sYoLLnKr2COoeMS5Il5QefuX+VdB8Nm77LMn2uxq9zqNFYv5cACnpFfYeZN1ORVwSYcca4NEQ+AcMR7cIS8c6mevhChQq2GxXV0RmLEitiywww2gNtNinAgIp8CKIiIiJ8Iia++gaaaaBpppoGmmmgaaaaBrO3pC9Xv8K78c//AFKbrC/wXaN13/lF/wAvuu/k+F/Vh43Q8X6xr7uvcPuXnWidNBzMjxnG8xpJWNZdj9beVE4UCVX2URuTGfFCQkQ2nEUSRCRF4VF+URf3axPH2k26xnYTL77A8BxPG8iLeNKaNbwaKM0+zFDPYwssdgESJgPEzw12QeGwREThONq5blVDg2K3ObZTP9lS4/XyLSxk+I3fBFYbJx1zoCEZdQEl4FFJeOERV+NQLDNwNis+mPYBS1AxZb7y5EtHeYnLpnZToyRkFObjTo7JPEMlW3VeASVHVElJCVF0FOWWd59UblNYbcZtX3D2JZ7Z18C+ySugtk1HPCDsQJ9xhlsGkbefNCdZFslZTqSqin2sf085hnE+3ucO3Nv8ik5HCqq20ciW8aqJpG3yfBZMKVWoLb0Vw2SQAeAXg8aqXKGnFrOYXhz1kdy7idMdg5KWccsoDSvFJWN7VXlPr2VxYyeDtzz4vs56/GvPiG3mAbfMyo2A4Nj+NNTXEdkt09YxDF80ThCNGhFCVEVflf5dBimTnm42A4hY5LXZ1KtbyDR702EGxtq6A/IhPwMjiMsC2YxxIWvhTNrnoREicdG2Qbs/Jc13jwvJsybPdyxtIWH5HhrLEeRU1we8j20yMxLYfJuOJdBEzVlW1BwSJe5uoiIlzxcS2Ns8uybF42B4q7fez97kDS0LSFIYtCITJ5xW+r3uFgcOIpEpe3DunwGpVMxHE7ByY9PxipkuWLsV+YT0Jo1kuRjQ45uKo/eTRCJAq8qCiijwqaDOe0G7W9+ZZ7SWtpXXY4/d5JkFPYRZzlCzWwo8MpgMeyRt/wCpOyQcisg6LwEio4+aC2ICmvbuRke4kfd3PabbyygQbJa/DRbRga2NaTGnHrcn2Ij8xsmnZCgzy2Ejs2KC91QFIi1e0LbzAK3KpWdV2DY/FyScCtyrhisYCc+K8cib6D5CReo/Ckv5J/Jpf7fYFlTdg1lGEUFwFs3HZnjPrWZCS22CMmBdQxXyC2TjighcoKmSpxyugqGdvDkVV6U8p3JqbqfOyDHY9rFOVfVsePJhy40p1g/dsxiWOZR1Fe5MqjTniUh6iXCVPlGYbg7Y7s7gVmPZrc5fb2Tm3+Pu2zUapGziMSXbYyRBNGIHnLlAbVwRBPcNci4qffsKuxXGKfHgxGoxyrg0TbBRQrI0NtqILJc9m0ZFEBAXleR44XldRag252NZiX+D4zt5hbEMBYr7yqh0sVtgh6rIZZfaEEExRJBOCJIqJ5SVPkl5Ckca3G3rv8wrNuMtzWfg7UaNk9r9XlhRybGexXuVosMzEjq/DaUEnv8AmFrxuKLAEniQi1Wexm4GVUmD4JjtBaxaP69he1lM5dM10UpMBuY3Z+Q0cdbJHCJWQaaR5HAA3+UDkiQtlPbQ7TyKSsxl/a/EnKekf91WV50kZY0F7lV8jLSh1aPlVXsKIvyuvuu2O2xVEnH129xpauZBjVcmCtTH9u9Dj9vbxzb6dSab7n0BU6j2LhE5XQZz3X3XzvFaCdUYpvbcZJb4lQ3tzPm0NJSB/wCbySajlZPTHBjoLRNOMvNRG23XDAyFGuOmo6u626Va7mmT0eSZDOkZVmOI1LUOIFYf0lifTQpLhQ/di2yjhE4rDfuHCb5MFUTPnvpCuw3Yi/tlxaDt/iUmbt0TURiMVAyg0yvtA+AR1JpBbQgICXxLxzxz8pxriRWfTCztymeQ8MxBrEbtqFjxvt4wAtymFmDEixDZRnurSSDEBAh6Dz2+B5LQVzju4O9V/lGM7Z5Rl1nhqSpeTyCuXho5FrKjVwwFjx5Ise4hMur759XEbETUYXZEa7rqOExKvf7mjXgzfvRVmYvG80mADXD7Tj4o4CI6DieMxJUVOOeq8c60tZ7V7RJiMfGrLa/F5GOUhlOiVP0Bh+NFcHsSuMRhbVEc+4uOg9lUl45VdfemY23v6N3B6qlqXKqJFjE/RuVqNNR2Xk8rQORTBPHyiduhCioqfKIugoKmzrPcZdiyq7NzStotyYO2jGIpWV7Mc65FZjedfEwDoSPESzU8ZAyjSIIsoKc6tD0w3Oa5Xs/S5tnuYyb+0v21ll3iRo7UUEIgFtoWGwXhRFCJTUlUyLjqPUB4tFuv6cso3ZB6swC9LcIG4zbljK2quos+KxIVxpgn5b0AVjsn4nhQ3DFvhtz54EuLmqaepoK5inoquJXQIo9GIsRgWWWh554EBRBFOVX4RNB7NNcW5zHHqKS9BnzXTmMQ/fnDixXZUlY/kRvyCyyJOEnckT7RX9/7kXXa0DTTTQNNNNA0000DTTTQNZ29IXq9/hXfjn/6lN1hf4LtG67/AMov+X3XfyfC/qw8boeL9Y193XuH3LzrROmg5mR4zjeY0krGsux+tvKicKBKr7KI3JjPihISIbTiKJIhIi8Ki/KIv7tYnj7SbdYzsJl99geA4njeRFvGlNGt4NFGafZihnsYWWOwCJEwHiZ4a7IPDYIiJwnG1ctyqhwbFbnNspn+ypcfr5FpYyfEbvgisNk4650BCMuoCS8CikvHCIq/GoFhm4GxWfTHsApagYst95ciWjvMTl0zsp0ZIyCnNxp0dkniGSrbqvAJKjqiSkhKi6CnLLO8+qNymsNuM2r7h7Es9s6+BfZJXQWyajnhB2IE+4wy2DSNvPmhOsi2Ssp1JVRT7WP6ecwzifb3OHbm3+RScjhVVbaORLeNVE0jb5PgsmFKrUFt6K4bJIAPALweNVLlDTi1nMLw56yO5dxOmOwclLOOWUBpXikrG9qryn17K4sZPB2558X2c9fjXLwLEttMOduqnbnA6nGUZltt2IVtCla1IeVkHBNCFsAkIgOinkBTFC7gqoQmKBjWTnm42A4hY5LXZ1KtbyDR702EGxtq6A/IhPwMjiMsC2YxxIWvhTNrnoREicdG2Qbs/Jc13jwvJsybPdyxtIWH5HhrLEeRU1we8j20yMxLYfJuOJdBEzVlW1BwSJe5uoiIl+ltPtYb9lKPbTFSeuklpZOLTRlKakrx+6R5enLnm8LPk7c9/EHbnqnH3yOs29gg9YZRT0Ypcz65h52VDaJZkwXwGChqoqpmDyt+NV5UCRFTjjnQUBtBu1vfmWe0lraV12OP3eSZBT2EWc5Qs1sKPDKYDHskbf8AqTskHIrIOi8BIqOPmgtiApr27kZHuJH3dz2m28soEGyWvw0W0YGtjWkxpx63J9iI/MbJp2QoM8thI7NigvdUBSItW1ikHZy2k2O8eHYpRnZOuz4M29iUSBYvnEfOPJbI0aR93q7HMOPnt0Tr2RRVerYYVt3nlc/Mv8GpraNkEWKswLWmAjlMtKTkcJDb4dl8aumog4nIEZ/Aqq6CqJ28ORVXpTyncmpup87IMdj2sU5V9Wx48mHLjSnWD92zGJY5lHUV7kyqNOeJSHqJcJU+UZhuDtjuzuBWY9mtzl9vZObf4+7bNRqkbOIxJdtjJEE0YgecuUBtXBEE9w1yLip9+qJcjbbBKNcHbqIEKtj1EqWFBWVSvIVe0QC+jUOO2SmPL4CoACqSnwiLyuv8rdnto6elnY3UbW4hBqLRhuLOgRqOM1GlMgZmDbrQggmAm66SCSKiK4ap8kvIUHjW429d/mFZtxluaz8HajRsntfq8sKOTYz2K9ytFhmYkdX4bSgk9/zC143FFgCTxIRarPYzcDKqTB8Ex2gtYtH9ewvaymcuma6KUmA3Mbs/IaOOtkjhErINNI8jgAb/ACgckSFsp7aHaeRSVmMv7X4k5T0j/uqyvOkjLGgvcqvkZaUOrR8qq9hRF+V1w9wImxe2WESHsywilZx2eFbjjkGJi5T0mN+XxQYSRIzLhvALjyi20gEgq4vCJyugpbdfdfO8VoJ1Rim9txklviVDe3M+bQ0lIH/m8kmo5WT0xwY6C0TTjLzURtt1wwMhRrjpqOrutulWu5pk9HkmQzpGVZjiNS1DiBWH9JYn00KS4UP3Ytso4ROKw37hwm+TBVEz573zgzHpt3PSNAxjBcbdk4KgsxquyxNa6bRA7yQdIktht6KB9FUVQBEui8KvVeJYxs7tHFiSoEbazEGYs6AzVSmG6OKLb8JpeWoxigcE0C/stryI/uRNBROO7g71X+UYztnlGXWeGpKl5PIK5eGjkWsqNXDAWPHkix7iEy6vvn1cRsRNRhdkRruuo4TEq9/uaNeDN+9FWZi8bzSYANcPtOPijgIjoOJ4zElRU456rxzrTcjaLaeZjkHDpe2GJP0FW/7mDVOUsYocV7lV8jTKh0AuSJewoi/cv8ukwNtID9Vs5Lp6ltu4r5cuBRfTUWI7EiOMI+vRA8IoByo/2lwqqfIovUlQKEps6z3GXYsquzc0raLcmDtoxiKVlezHOuRWY3nXxMA6EjxEs1PGQMo0iCLKCnOrD9PY3m6GxEG23gum8zXMIrhzYVhWQ0hDHVSb9ujLbQoYEIop+TvyRHx1HqA2MW3+Bnlo58WE0C5OLfhG6WtZ9+jfXr1SR18nXr8cduOPjXTqaepoK5inoquJXQIo9GIsRgWWWh554EBRBFOVX4RNBiCBjWL7QT8js9oNpaSpyC13ldxFi0xuhp2bWsrXKtt8mobkzxxm+5tI0IuF4+ZCqgkSoKzmfuB6iHsarzlW11B+kOZCto1TyMZfyV6LHfZGJLejGbsIwaAnm5TbBtueVGuiD28erpsLvYq02hudw7Wro5mAWsZ2/t3ZFIrjE0AFO8h+OTSm6fDQ/tApr0H+RNdiw2a2gt6Ssxm12pw6bT0ikVZXyKKK5GgqS8krLRAotc/v6onOgzPRZZd3G6S5C3ncrIqq33KxkILM6tie3ZjSMWGUjsYDZ80YiVzhFQ+wjyiqpEZFymd+d8MX2q2+zO03JK4n7g7avXklyZVQm49TOGXTMjMaFloFURbs33HAdIwUmhUUbHkV165t1t87kA5a7guPHeB4etmVYwstPCJC1w917/YJmg/P2oRInHK652TbXYzbYe7i1BVU1C6xSSaKolM0sR8auK8ACTLTDrateBfEz2Z46GjQIqfCKgQzZjJMwe3U3R28yPcN7LYeIFStwX5MSIzKZWTFN50X1itNARqqiqcAKIHT457KVD7YXW7tdgOFU23W66lLzuVmlRBrjr4LkamlRVnvxpTaq0rpKL7DbbyPG4C+4+0W/t1fPpowDGccxufnONXNDYx8yWNIYXH8cWhrGIrDattNx4RG4badldMlI1UjcJeEThEmkfa3C8besb7bvCsPxzKJkNyM1bt0DSkil9w+ZGVacdb7oJE2joduP2kX5QIH6ed4LrfibeZ3DkHExSNX1NZGrVZBCZuFje6sVI1Huqt+6jRlHnqLkZ5OOeeKS2vo87yXKdqo6bxZIzaTK/c1x27OLXvzWgC8rW/E2hxlYRFMBJe7RqiE4I9E6ePSO19Zh+0tLC2zS3cO1kW0nzypFccMba3mC/ZSjY5FGz7J7lzq2Ro2IKCryHGult1VbRXFfF3H22xegaauTl2DVnDpwiPPnKJv3LpKrYud3Sjs+RSTk1ZbUueo8Blav9RnqIzTGYV9jcK0Kxq9t8bylW4P0GLV2FhNaeN4rFyyfbeaiGbHiFYvCt8OqpEqCCXZ6lEr7S52qxPNJBRsGyPKjhZC2b6tMSzSvlOQ4ckhVEVlySDaKCr1cMW215Q+q+vcO39L+E3OP4zmWF0Uy1xuC3Jp6+vwx24fpIQlw26DcSM6UJlCb4E1QA5bXhftXiSZ5uRsie0pZznlvR2+31wwypPvRPqMKYy6qdFVoAPyB/jEvVUARIi6iBKgUbkVtT+njcDcCm2JpYkeCOGQSDGKzoEBjK5k5YlS22zyjUdySrnDgp0RQZbMk/xl8GB2GfbX4jlmyuH0dtgtoydLbYszlFhUpMmRZDzEazCM42/KirKceafcDzKvMiwb7goryt27Nen/AB3aPHX8JYi43Y43DunLrHowY83HfrjJ03BV11DIX3G+6A28LbRiACiqa/dqeZHg2FZgipl2H0l2ixXYK/Ua9mTzGdNs3Wf1gr+rM2GSIfyVWm1VFUU4CJ7D5ZYZViU9u6t76da0txJq7AL6DCjWER4EA/A/7FViukIOAqOscAQkPx2QtWRrl43i+M4bUM4/iGO1lHVxlJWYNbEbjR2+yqpdW20QU5VVVeE+VXXU0DTTTQNNNNA0000DTTTQNVj6nqi2v/TtuRSUNXLsrGdjNgxFhxGCeffdJkkEAAUUiJV+EREVV1Z2vHb3FTj9XKu760iVtdBaJ+VLlviyww2KckZmSoIiifmqqiJoMhu7OS8u3jufxntvNs6I3twXm/fVbjkR05CUCRS+4ehd/E+rX58kyRD8t8pwmNqcspscxAKjb68Zk2mL7Zy8iIKx5XpVtFyWC9Lelr17HJbaV9x0nOTEEJTVBH42NdZ/gmNOSmsjzWhqjgiwUoZtkywrCPeTwqaGSdUPwu9eeO3jPjnqvHie3b2pj0tdkr+52Jt1FxIWJXWB3UZI0x9FVFaZdU+rh8iSdRVV5Rf5NBjAdqbCoGrqV20jwMXqsl3A+sQJ219jew3Z8q6R2qlpChmwUhFruwMywV1tlP1f2EqdP53Q2wyENu8roc6wLNM/yeRtjS1uFWyYzJkSmH2mpKS2yNpXxhSVImyeE3uz4qIITyp11rzGN+drMjxnC8jk5fV0B5/WxbOjrLqwjRZ8luQAkACyri9z+8RVAUk7Lwirr+oe/ezcz8VmW5WORGcKtRpbx+XZsMNQ5ZCKoBmZog8kRAnPHJtuCnyC6CIeozEo13l2zWRycNW7bx7NH3XZAUp2RVyPU1g0w+QNtmYNJNKCRHx1AhbMlFA7DXnpvwywpst27ertvr3HLqpwybC3NsZ9Q/DG3uiWF1JyS4IhZOq+3MdGQ2TiCBH9wo6grqitsq64r41tUT406DMaF+PJjOi6082SciYGKqhCqKioqLwqa9OgxPvfQwoWb5XZZhgFzLyedung0nG8lSoeOLHokm0jasDPQfE0CSAmCUZTQicdRzoqKhp9XqPLzqsTwJvb/LSsMdyrcOXYv/QpSRG2pka9WGYSFDxPC+kpnorZEiEaAXUyEV15lGKUGZ1QUmSwPeQm5sKxFrym3xIiSWpUc+QVF+x5lo+OeF68EiiqovX0GQNnMNjU+TVabnbQ5ZZZj7rHHcYuWKqSA1VU3SwWnWjnJ1bittSW56vRHDEnVcX9W75ETXQ9EWGZ3hFRTQN2cXsSvpGD0qUtq5WvMNVlW1HabcpXAPn20lp9PK4hKJPq6hInDCg1q/TQYqqaGHbbp5CuNYHbuZvH3rZmN5E3UPGzGpmhilOBbBB8TLZMJJbWMTgkZuoSAXbtr47e7RUOF7d7IN7lbM2lniYYNLXIqZvF5Fk83k7rVajEibCbaN0nRjsSmAdMF8KIgcgijxsTH8UoMWO1cooHtSurF21nL5TPzSnBETc+5V68oAp1Hgfj4T89dfQfnRuZhOSUeyGWpvdgWR3GUN7V0sXHLMoD036UbTcn3rJzhQm4zw9gV9TcFZAcAivfs6s3ONoMjepdw8jq8NVJtluq1ItnZmOv2blhjYDHVW0itm09Mho/w6TDR8OdXftNVUS0jmGye2meZE1lOU4+9KsAZjxnfHYyo7Exlh4nmWpTDTgtS223DMxB8DEVMuETsvM50GIbLa4RwSkcuK+0s4TNzeTaarlbPWErH4zLwxx9sdGL7s6IiuA85GfVQ8SOPjwAkAn1YOMWzO52H5g5tHalk00sWSfU2+NTJpUjaRozcg67JGj8bDMYVdV6NIJVkOMvp1/Xip7J00DTTTQNNNNA0000DTTTQVn6nam1v/TZuvRUVZLsrKxwi8iQ4cRknn5L7kB4W2m2xRSMyJUFBRFVVVETVYZvOyffC9wxdpsYyunl4TFuLI76+x6dRi3KfppUGNDaGc0066pPym3iIQVsUipySEopq+tw82qttMAyXca9jy363FaeZdTGogCT7jEZk3nBbEiEVNRBURFIU545VPz1DaX1AUzl0lDuDhWR7cPvVUm7ivZQ9WpFkw46tJIcGRDlyGgVvztKQuEBdT5RFRCVAzFhW0GYDh9hkGP08uHfYnjtZcDTxdvJ+P8Av7+vlNS20ekSpb31GYYsyYxvsgQuDLJSdXkE10Mn25za3cxfcXLcW8tNmL+SZFeVdzgVhk3s58tyEFSMmrivNPg+zWRvAjpISMmLgqIE4KjqqFvJtvOS5mtZhRpS0cKNOk3a3MIoCNvOvtJyYvKTfVyM4Kk4IApfAEai4gewN2NrXI9NLb3KxUmMjJQpnRuY6hZEjzbKpHXvw8qOvMt/Zz97oD+ZIihlF7bXPoBMs5VSZVlOPxKbbpnJSk0zxSbmBFctvctORgN5ZBtG7EckMCbxEKKi9+/BchjHMSrN3MXHOdp7qZt7L/HkzG8bLFpMo4daS48AqtULRPNtFKSSYNKynj8zZKIInI7CtN19vaXcGDtdbZXWxMlsKqRdMQXpLYOFEZJEM+CVF/4ZJ8fIsur+QFr5Y9O2q3MuoO5OH5FR5NMoI82njWVTajLajtyijuSGS8Jq2pEsWMX3IpJ0TjhCLkMdt7HZtabd30jN8AvJ2VV23WBx6iS5GefmxJrM2eTwR3x5L3TLZMI6bZKafCqXBcrINw9qsmqcqvqnHMJYhbbxNxGLGRUnhUq7qnWHMZjgjw1URxopbCTe3ZGuwi+vkIFUCIb0h+rbYObNhNNbh0zddLW8A7h+xitV8Vyqlx4r7bzxuogEZy2Sa+FQ21Q+UQg7T+y3I27pplPXW+e45Bl5CgrUMSbRhpyxQuEFY4kSK9z2Hjpzz2T+XQZSpdjJN0zDgZniljlNfE21yJutKzxp6G1HfetFdhRm4jzj5MOMsELbAG4r4NCnPUuyJP8A0o4pIxvKs2nZJg0+qyK/h45YvWcqkdYKaP0SE2+JSlbQTdSW3JU2lPyIakRCnblboz7PEwaLXLGxHIMmsbaX7OFW0jDJPuGjZuEROPuNMNAINkqm66A89RRVIhFeXiW+W2WW1FHZBlMGolZC47HhVVvKZi2BSWn3GHmPAR8k4DzLraoHZFVsuFVPnQZPeo8yPclvKYO01nTSLSdl9dkCQMNtSmEkmPM9mMy1dcMbBhxxtk21aa8EfloENsegl67jZ7I8aw2ogYZtxcRY9ltpj34tjwK50H7U49tAOew/wiE9MOCs8OhKrpoZj888a1NjG9222b5seDYVk0DIZLVa7ZOzKqbHlxGkbeBo2TcbcVReQnBXoo/l88/u0yve/bbEckr8LmZNAl5FYWUKs+jw5sdydGKUSC288wriOA1yQqpcL8EnCLzoK/8ATNQVdRmW69him39rieK2lxWPUcaZSP1LTrIVjDbhsRXgAmQ8wuJ06D93K9U7fNe18DLHNnKH0zLt9loZVXZfXlKmOUsgahuviZA3OOclio+2MCjM8i2LivdzEFAV540k1u1tVIm2daxubijkykdbYs44XUZXILpuoyAPCh8tETpC2iFwqmSCnyvGpAxc1Eq0l0kW1hvWNe2y9LiNviT8dt3t4icBF7Ah+NzqqoiF0LjnhdBjiLtDcU+PY1kFTtzZsZJZZXuMzdzG6t33jtbIC9OID5de/tzcSArSF9hETKhypIqz30t4O1h2c5C/a7fSqe4tcUxZwbF2icZR4Gq5pmQyUrxoHlF4E7skfk+EJR4TnVq5Vv8A7OYjQ5dfT9xcekpg0F+feQ4VpHelxBa+FA2kPsLhHw2IlwpGQinyqa8t5vtRU21lDuoxi93bR8lk1kKuq6yRXvy3ZE58GGG0d90kRfvcHkkkKCJyvZdBVu8+G7lXOSb7uYPV2bcm4wLE4dfJbjudZiszbg5kdg0JvyO+B1BUAcEk8zf3B3FdQNva9h/Crs34lozjkjJKuVFqKrZmfEpY8liJIF1x/H35DkqXGd7si54gBEebZcTnqbg6WxDezHsisLqiySjucGu8ehBaWFbkqRmTbgGpoksXmHnYzjPZsxIwdLoo8H15TmQ4/uPt5lowTxXPMduRs0fWEtfaMSElIx083i6Evfx+Rvv1569x545TQYkyPbm2n0/1Q9hZVdcWOAyaip+l4vMcFs2L1whQe4G7AR6IQPNxnjEmwc8Kcq2opYsLam4rr+Jm9Pg0yNlR7z3D31Yq5z3DdQ83NBCVzr2SEakBcc+IiJC+SXnWpGsqxh6ifyhnI6tymio+T9iMxtYrSMkQPKTqL0HoQGJcr9qgSLwqLr+MWzDEs5qRvsJymoyCsNwmhm1c5qWwpj+0KONkQ8p+9OfjQZE9ONDV0O8e0UANv7zHMmY2tvmswkWVW9DKxugk0iSniNwU9455VcIpQdxNHW0Qy44HaWqh27ofTXgt7kM7Acix9uxxyI7Ftm/xOUxKCJ5FdcYRl18xrmO4dibAWg5bTlPsTjr2/qA2zgQKO3pb1jJ67IJM+JEm0EqPNjo7DgSJrwk4LnXnxxXBREVV7kKLwiqSBY+muXi2QwstxmoyutafbiXUCPYRwfFEcFt5sXBQ0RVRCRCTnhVTn9666mgaaaaBpppoGs7ekL+Gb/8ATz/C7+i/+lG/wx9O9p/5v+s8vHt//rX+B8fl/W/t9v3a0TpoKz9TtTa3/ps3XoqKsl2VlY4ReRIcOIyTz8l9yA8LbTbYopGZEqCgoiqqqiJqrs7cs9/rrDoeB4VlcRjEYlzNn2t9js2kEzkU0uA1AaGc0y46rjssHSIQVsUjJySEoprTMiRHiR3Zct9tlhkCcddcJBAAROVIlX4REROVVdRWDu/tNZ0DmWVu6GIy6RqR7NyyYu4zkUH+O3iV1DUEPj56888fPGgyBlGM5NuNUYpUMbaZsMSBh2GUtn7vH5sNRks5NVOS2R8jYkqtMtOOE4PIdBIhNUAlGZP7MNzd7wo5O2Li4Qzui3IbiJUENWla1gDUVpeiB4vbDJbFhE/wfkBG/wA0660c7u5tQxSV2SvbnYm3UXElYddYFdRkjTH0VUVpl1T6uGiiSdRVV5Rfj41wJm/mLxtiqvf6PQX0yluYFZPh1zDcdLBxJ7jLbDai48LIn2kAhcuoKfP3Lx8hlWzweTTYjMY3K2vyWypqzFsyrcQYbpJD4000LycsYwUQVIClCSD4JRq2AtNfa4Ir821uDidfknpg2gO5whzJ4NHNw2zmwmqU7V0IrasDIcGK22445w0biEgARdFP4VOdSl9ravf/ACG1pNzdt8pxbI8SqQKdBtbRILrlPYE4nDj1ZMNiTEdOC6hsm4Y8sr3BPjmW7cb3bd5ptu7uFGdLFqCqVGZQ3vhgewb8bbjJO/eoNAbD0d0OSRejwcoJcigZuh7N2lLR43k1RtvZx8ns8q3GYvJrdY77x2skBenEbfLr29ubiQSaEvsUjaUOSNFL6YDhE/HNxcIuGdubeyvXkx5qwC7wyY3IqWgqY0d1+DetKjLEZsQJXID/ACRu+dOoqac60i7gYLPxB/cCuzKkm4zGjvS3biLPaehAy0hK6avASh1HqXZefjqvP5a4NHvxs5f0mL30XczGWGMzjtyKNqVbR2XpyEqD0bAj5MxNehCPKiaKK/KcaChPWDt67e5bcXdftrPvLSz2nyOjq7CBj7s51uf3aNthXmmyVgjZKSgd1FD7uAKqR9V+U/ZFi6zr8QXG2smXJl70yXZUx6tcInKMqhwSEzUfmAbqChCq+EzX7kVV1f8AurvVhe0D2LQsofU52Y3LdJVRG5UVlx14gIycVZLzQI2Aj9y9lXkmwFCMwEvdju7OA5Di8bK/xPUQI7sGBPkNyLaG4UIJqJ7ZHnGHnGf1ikggQOEBr+wRpwqhja22tzcIVVW5HirwYlAYzGqpoMzb2xyT6c7+I5ntCjxYj7JwzKD7T20ok6C23wJtoSKV/wC9VZkdTslt+lixkOTT8dyXDptw/Cp35k94Ik+KcqSUWKjzilwBuEIeTj54UvzWws53n2921yamxrPL+JQjd1thZs2djKYiwGm4bsRpwHHnTHqZFOZ6IiKi9T5VOEQu4/nOExo0+bJzCkaj1cFmznOnYMiEWG6hq1IdJS4Bo0bcUTLgS6Fwq8LoMrb10+e70W99uLtviORVlLX0dTQyiuMdmRpV9GW8jS57Y1risS3mWojL4q2viJ73Lrba/KrryQcTzPbfES3qwLGLO+kYtlb0quxipwObjoOV8yuahyo8GtkPOyG2CkpGlFyjaeSO8aD1XsWq5O5m3EPJiwqXuBjbGQiTQlUuWrAzUV1URpFYU+/JqQoPx93ZOOedfTHNxNv8wsrCmxLOseu7CpLpYRK6zYkvRC7KPDoNkpNr2FU4JE+UVP3aCpcr2mj456V6/a63O7nHCarTtZNPU/VHZUwZjUiU+9CT7pcd1/yE+wIkTjTjooKquqz292kiZ3mmB1edbKQAw+qr81ZRn8My62nlo9IplYeKsmKSwfIoyVCM4v7Uc3QT8lTU67g4COXpt8ub0CZSTfmSkWzZ+oK3179/b9vJ16/dz144+fy15ajdba7IJMqFQ7k4tZSIMNbCU1DuI7xsRU4VXzEDVRb+5PvXgflPn50GLGcBzeZtKMPO9tstt88m7TY7WbfTnKWVIfo75uK+DinI6L9MkBKKM6688rXYEFFI/GopZMysyuHkzmGu4Vk8mce9ULJXJbFJJKAlWTbJe7SUgeBRQuQIUNTFUXsKCikl+4NvJgG5WSXWO4LexbwKSDAsHrKvlMSYLwSzkgAtOtGXYxKG73RUTjkeFXlePjt/vjtpuRJcqaHJ4DV4zJsY50cmbHGyEYU12I68scXCNGlcZJRPj5EhVeFXhAxDcbY336GMlps22Zy+7yWbtxXQcKVjG5cp2ufA5qzGBcBtfZOqRgbgmrZPtkAJ5eOiah9V2PZjKrscyPb2nsZ12R2OJuHAjk65Fh28Q2Pcqgoqo21LbgOmS/aINESqiDzqb3fqF2So8Wucye3SxeXVY861Hs3oVtHke1ecPoDbnQ16GRfCCXC/C/yLpuTvtgG2DWHlc2LcxzOrVmpo2os2IHuicbJzzIb7zbasiAoqkhKqqbYihG4AkGYo21mXNRZLN/gN7Iw/b++qcJWpSuefOzxaFOmP+VlhBU5kcmpNT5AATQ0guggmokKyDA9plut0cRlz9tZ7GAQ8kym0x2ssad1iPWQyj13tkciugnthKY1LfZacEFFehCIqKcaQx7dnAb/HUyT8T1EBhtqM9KbkW0MyhpINQjo6bLzjSeQk4BUNUJfgVVfjXw3A3n272ytKuiy7IosS0u2JkiuhE82L0pIzXkcRsTJOSVOBFP3kSJoKH9HOGZ3hkyC3uti9i7YzcabTHLIq15lqmr23uH6l0D59vIJxWpBGSishD4ROIwiMVzfGN18KzrJcpxDAchsmdoLqbeYrHiwHXAvFyR0TmAwiJw6sYnZfZE56ISflymtRYRvTtfuBjzuR47m9I61CgMWNpHWyjk/UNuteREmCBkkckFC5Ql4RRL5XjnXoHeHaMqCPlY7pYgtJLecjR7JLyN7V10BUzbB3v0IhESJRReUQVVfhNBk+n2JTAt0cKbvNu595T4fmlFHSz/D70/kBw5+L7werZkrf1BIqm6idQdEDNR6dhlXp82llYHbbMX8Pb+dTWkzHcgi5ZNKvcafcVXI7kZqc4ooS9SFfELi/aiKIIicprSePbj7eZdYHU4pnmO3U4Ijc8o1faMSXRjOIKtvKDZKqNkhConxwqEnC/Ka8NhuzgVHZ21blGT1FAlRJaiG/Z20Nht5w4ySOop5lMVRvklFwQJUFSFCDglCp7DNYHp+3j3FyncahyBaLPZVI/S3VXSybJpXxjNQBrHfbAZMuLIESa8iCBlM4Eu3Kag+J7Ubv5J+H8NCrrcUrq6TkucS4uR4+9aQGjvLCcMStEWJUYFeYhyJfmEHTFsn2/t4IC1fW7WR7X2WxmR5hlbDeV4MNM7aSUqnxe95FbHyocd0HBTuighAYuCqEgkhIqIqdeFmu2GJ2EfbQtw6hu5roSGNZZZCkiz9uDfbyu+d0pDn2IpK4aqqoikqr+egyPmeJ5U/iOPMZjg13lOY4LST8WjxrTA51rV35xJJNsSYsiMflqpchtqO6k1T8Yo8n3GrJddxRSdOKyb7Csuk2Km2p9+hcfI9v38L8c/v1xHdwcCYaeefzegbbjVCZA8Z2TKC3Vr24nEql8RvsL9cv2favz8Lr+E3J26K/m4qOfY4t3WxymTa1LVj3UZhBQldca7dwBBIVUiRE4VF5+dBI9NcrG8sxbMoBWuIZLVXkEHjjlJrZjcloXR47Aptqqdk5TlOeU511dA0000DTTTQNNNNA0000DUA3+w273D2RzrB8bbactrugmwoLbriNg5INkkbEiX4FFLhOV/LnnUjxjOcJzb3/AODMxo776XJWHO+mWDMr2r6fm074yXoafvEuF/za4u+GbWu2my2fbjUUeI/ZYrjFpdQ2pYETDj8aK482LgiQkoKQIiohCvHPCp+egzZu5WbhS87d3JvNp5sCJbZRt4zU1U6wgOSpbsGZYOPgvhecZbcRX21Ds50XsCqY/f07GP7a7rY/ujM3jmbQSbaFkkjJ2vwsVlXJIqRsBqAaefUn/bqLv0t8nkZcdMfcp1Fz7014bD1K3cygziWzlG0m7IYThzuaQ7bHaxxINVasH/e8aSCzZSK4Sd3AIHmzFGj5RORJbukeoTFI2VOULmP5B9JZvwxZ3JfDHSrbtjQesVVV73HPcha8iMq0ji9FPnngMxWGxHqMDZOu21iYNJYnR9sscoxWqeogbkTYIOG/EsJUnvJLo5/5v7ZUaQnSInQ7EYzbItqN45uXS8prMZyyraq9wnstjLUS6I5kuNNoxiKsYZxux0kR3RIHBeFsVB0iZcNdT299UPuMJjZhimD30CDYz8cOrtr6AKVtpVWNxDhHJZcZeVWy8MpXAB/xOcKB+MhQk1IR9R2PWDFSWK4Nl2Rycg9/JpolfHiA7YVsMmhds21fkNgkVTfZFsjITd8gKAEJCSh29icLk4BtjW45MYto7/uZ891i1lRJEpk5Ux6SQGURtuOnCvLwDI+NtOAFSEUJZ/qlJPqz25BmfZV9LkllS1WIxM1nW8aKyMWNXSgkFHQ0cdB1HTKK4HTpyJfJdRQyGxcEzR/Nq+RNlYZf407HdFv29skYleAgExdadivPMOtqhccg4qoqKioipxoJNpppoGmmmgaaaaBpppoGmmmgaaaaBpppoGmmmgazt6QtmfUjtD+Of4Qm+H6Q/rlo3Jo/75fe9iyPk8i/rhHxeTu3+pb5bDx/aq9l1onTQV96hsVvs52B3LwnFoHvbrIMQuKuujeUGvPKfhuttN9zUQHsZCnJKgpzyqonzqsN1fTVf321GaK5mmWbhZpNwm1xyiavHqyM3E920HlaZGJHisoThssorjvZUQERCFFLm8c9zWk24wu7z3JCeSroYTs+V4Q7uK22KqqCiqicrxx8qifyqicrqrMl9RGSVthgrVftLkzJ5Lkcimk1MtmG5NlNDUSprTkJ9mWUMkU2W0IyfURFHULoqIqBHtydoc7lbq2ec45iIWNPVv4VOiVrMmM0tmFa9ae4jtC4YgBtJLjvN+VWwIwFEJOFUf4212gzqPvrX7rZDhqVVbMlZhaDDelRnXqdyclIzHbNGnCFXXhgTXjVojAVdJFPkk7TEPVDis6pgT8ewbMbyZJrp9rOq4UaIkupjw5JxZKyUdkA2pDIadbQGTdM1aNQQ0TnXSj+o/b2dRW+TVjVpNrai/x/HlkMst9ZLtyFacR5rsaKrKDbxlNS6knVzgS4HsEJ9SW1O4O4OSzGcSoFmQ77b66xo5ZS2GmI0s340hpqSJmjisviw4ypNA6oqf3Cg8kku2voMtm7q5julfYRLw2DdUdHRxamZJiPSXXYTk5xyU57R11oUUZrTQfepKLC9kFOqJEo3qomt4VOlu4ZPu8litZRYPMUsZtY1fXVtpKhMyZKPSAMkL248gyrjpqLqg2iJwknyTe+/wAZ2i2+z9vCJGQWeZS8fhPwq1xlkWTsFb8hj7h4E4TuQgimv3EHZUHsSBCdrdpc5rd0cbn5VgZx6zF5u5RJYPyYbzTyXN5HmwnWQB0nUQ4xPgXcAISBwSTggU6up/TLvDCwuuxS+rs0WNkO2uN4hZxMessfbGA9CaebeZlPzmnnW2wV5HG3YSuEheRUHsIEWjL71BRqufY0R4LlFTJKPcpR2VxBaagWkquaM3QbBHvcoPDZkJuNNi6AKTZEKiq87GfU/j1phUC/foba1muNU8E/o8dtY828mtCZVsQnXh7ONduzimSNNCqobvYHEEJfu9+KyxyPW0eFW+VV050otzGpL5Ki3bjq2Si7EfV+OKGjiAhJ52l6kSiqqnVaNwH0+7lsQ2oVvTRqZz9HGS4vWyvcRzdqlm2ZOwWHTZ/wj4RfD5ngFRNxsy7EpdivvHd1qPIcOvMuSqta88ZdmRriqmNtJNhyIwd3GSQHCaIlBQMSBwgIXAVC4XnVZX3quju4cNxjuG3NPZ2FbUX1M3kcZlGrGrl2EWM4+CR5BkJAkpvkHfGYq42qiqcpoPjsrhmfx906XKsi2kcw6uptt42Imbs+C8TstiS2fRsYzri+3QeytkXUv2+wAvCFwLLa3c8csZoG9sTnw2d4Gs9XJ1sISMfTzVOUECdSR7hoS8KirSCrTf2mS8AtsHv9jsDKVx7JcTynHITpWgQru2htMQZxV4kcrxijqyBFAbdcA3WQBwG1JsjFRVfBH9SVKVGFzP21zyuOeVcNHDlV0dHbxZxEkZIpi+TIkvQiNt9xpxoE7OiAqi6CiavYnd3MbOkr9zsRsammexLJsZuVjHRRq6mkWCx3xk1zURRfWKjsXsJPGb/kVolbD7z1cPpBbym/2xPd7cBmOGUbjSG7ib4D7tJHajtRYviLhOWjZji+PCccyCX96rqUyM1w/c3azLZlziinGpwnQrygyCuYlrHkxg8hMvsI4TLyceNxOrqgYmCoac8pFKb1RYmxXx2HMOyR2HVs481bWkOvix6+B9VZjlFPxlKV1G+ZACQNI6TfC9uR6mQVDa7CbxW+ztftg1t6cOywjbnLMa+qnYwvHks6dAWMykfq8piL7qJIdKSLPVxA/a+SS+N/8ay6529xwcSxWZkFjRZVjl09Ww5EVl96PCsGH30bKS60z2QGy4QnBRV+OdfKZ6pNtq3F6fK7KLdxo1rDupzzBRQORXt1RK3NSQ2Dir2CR0joLfkVXXWxT4XsnOv/AFHTI8qDRQcFtqPIgyCig2NLftR1kfTrJx4GpDJRpJsqplGfAVVz7TaJDFPjkIPuttPu3v1+Jsxdw+ZhLzFFBpqOomz696xnI3bRbCYrxNFIhtI4MNthoTJ0VU3FcRBXqvjsdot4IFLbbv4Rj+WTtyoeRsWtdAy2yom5FgC161zyufTQbhsj4Xu3CuGR+yZVeFQR1YmR+qTE28QxnIMcj2nlyqnjX7HlrQkewinOhRCblte5aUHlcmo2giZcE08v3I2ol7qn1Q4RYy2Cn43k1PTyp15WxrywjxhhPSqlZPvGxRt83k4CFJMSVtAIWlTt2+3Qf7lm2V9ifpqY2r24qIl/YVFdW1zbM5iO8sxtt5n3TyBKVGDkq2jzoeZUBXuimvHK68PpzxPcbGMn3MsM8p75lnKbmFdV823k1bkl8Uro8U23grurQPAsVO3UOiiTfDjhISpIdut+6bcPKWMPHCMsx6xl0AZPFS5jRgB+ucdFtpxCZfc4IlL/AAZdTFBXuIKoosJlbl+oOxn7o5Bh7mBzKbbq9erGcfl1ExqdZtM18WWfFiMtW2nC9yQDzEIUUR5/NVQIlWbdbvVOzELbSPsTTyr7EcfCjXIrF2rllbithFKQUFp0yRVeZZdlKkzwCkkI6ELidjHhQ9lt8rDNLe2tcSvX49lkky/bnXFhTe5Jp/EJNWIPBCJtpHkkCyBI22o9XW18h9XCG643qlwWazFs6/H8kmUax6d+zu2Y7HsqcrNtpyI3J7PC6pKEhgzVptwWxdEjUU+U72Lb6Ynl72IRKusuBmZh9WVqK8y0jtf9Nc8Mz3SI4qB431Bhein+scBPyVSQO/tdTWWObZ4jj1zG9vYVdFAhS2e4n43m44AY9hVRXghVOUVUX9y6k+mmgaaaaBpppoGmmmghm81Xk13tPltLh1LV3FzPqJMWJX2jLbsWURgoq04Dqo2aEiqnVxUBVVEJUFV1m6Bs3vHb5/Mt8gw7IZtZZZJhd2Eq/l0SSGmqx99JAvtV6g0JgKtGCNi7yCD+sU08Y6qzTL6LAMSt82yaSceqpIbs6W4DZOGjYCqqggPKmS8cIKJyqqiJ8rquJ3qYx6nbeiX+3+Z1d+zYVNf+H348M5xrZm43CeFWpJsK044w8Hby8gTR90FBVdBXMLa7c7D94bXcVNrzyqpnz8rhM1rU+CCttWS1LjUxUfdEEZNYMlt1E5eRDRUbNCVNe202g3B/gI4rs8uKzJWV1FBjEObUwLNliQrkORDOS2zJV5tsTQWXOpo8PyidSReF1YOPepPB7m1m0trU3mOTKyDbzp4WzUdBjfTHGQmNEbLzgEYDJju/YpCrbqKhcoSJYeI5E1l+KU2WMVk6ubuq+PYBDngISY4vNiaNuiBEIuChcEiESIqLwq/noMsJtBunZhnNThuBZlh+P7hQKrHrQ8pyiLb3bYFJMJ05uUUyYaNtQHHQbaJ8/wBcYqLQJ5CLv5NsXnOPWWR1zS5buXQZTEqbR5/6hT1NlWW9VNYWMcXwMRmCcVlG3ARwOirXoDjgiYountNBUm1uN7intdktPnMNyPaWsqxSAdg1AasXo7raC25YLX/3qUhS7diZ+FBG1X7uyaotnZ7eV7a7IsNkbSTCss/2ypcICRIs63jHJsJiVFNyQoyFUo6E8Etoo3lNVUkIGzRNbP00Fc7nYjkN/k2086oiFMYxjMCtLV4nWwVmL9Es43lVCVFLl6SwPUEVfv544QlTPuJbDbuVtfstcztvmAf2oxfHq61qDsI6uZDIEUF0OwPeH/yaXaQwrq8G+TnRRThwtkaaCl93cfzBvenbzcmg2xk5lW43QZLBmMxJcJmQw/MOtRhWhlvNASkLEgSXsiIHfleVEDo49hN7sP2hynbqr2/LIJ+WbV0eMNOwrSG1Fr58P36PRnFfdbNQQJbQtGAEJdOC8afdrbOmgxjksK0rs2rcVcxmDY//AFe2Lob9mzhvAhPNK8kZWgcKS3LaYJBIHGhFGG0NDVFEVsrYDBdwsOzFiBIwy5oMMrKCRBYh302rsCrpKyGCbjVUuKqyjgqAPKaTEE+QjKIpwQjcqbfYEmXruAmEUCZQrXgW7+ms/UFb69enuOvk69fjjtxx8a7+gyjlO3u+NjunFvGsJsCq6ncmPkfirCootdMrkZ9skpFJUnOzkaP9b5TbBQbIQ78AJR/IfTTujabK4HhFVi0WLZ1OH5PW2bBzGBa9zMJhwI7hCS9hkE0YkQ9hTlVLWztNBTG0FDmbu8m425GR7aScOr8mqMdiQmZcyE9Jfdh+/F5XkiPOgJCjzKJ96oodPnlCAK7/AIPu4MnDcSoIVM1TWLWY5/YWM4JDHeJGtWbwIkolA1VzssuCvUexj9vZB6L11XpoMf5DtBu1l2Mi7D2ncxyTjG30PF2qsrKAq3EtmwhSesYmnlbFhsITotE+TKqspeQBOy6vbcXHMly++2iva2ifaboctW6t2X3mEdgxypLOP9/U1EyR6Uy2qNEfyXKciikllaaDG+L7DbuV5bW5DN2+YBzbKvgMWFUdhHVzIzOS4RJyD3iT6eh+5Y8q8E+biD0+DW4d/MNzPIMkxG5xTF5F2zEhX1XMGPJjNHGWdCRtp4kfcbQm0MEQuikadkVBX54ufTQZBzP037kXOFY/juPUYVblbtjS0j6MSIYqs2DZwZZwU7o42qm3HkAhGBscuL25ElRe5iOy+bv7lYruLc0eXukObO3NuWVzaMpTbbeOzILMrw1YBHFVddYa+0nXFQAIuqJwOotNBnPZnZ3M8Jttp3p2MNV0fGqLL4Vr45DCpHdn2MJ+OHAGvfyCy4fI8oij93CqiL/lhs/m871KRc+exoHsfYzZi6SUchhUGOGKyYKPeNT78pKcbBE69uV7InVOyaN00Gd5e0+en6Q8+2sZoE/Elx+LxroCSmERwJlnOeiIjnfxihMvMqiESde3BdVRUTnStqNxHshlYcWEE5Cl7qR89XLVmRPbJABxp4mCbVz3PuOjaw+viVvxKi+TjkdaZ00GJK/0zbxNMwIczHW3GQtGtt31Kwjr/wDU9YKIQyC+/wCSc9m6KN/Lie7+R/b12onp83OC3saO2ZzSexCyXKsmrJjc+gZpnDsRn+Hjhn6mbpNzkYcbdMW04JUc6A2Gtg6aCIbP41Kw3abC8RnV4QJVLj1dAkRQUVFl1qOAGCKCqK8EKpyiqi/mirqX6aaBpppoGmmmgaaaaBpppoKS9NPpC2k9KX4q/RaV4f4vlsypv1OaMjxIz5PE011AeAHzOcduxr2+SXhNWFu1gn6Udq8y2z+q/TPxbQWFH73web2vuo5s+Xx9h79e/br2HnjjlPz1Xvpp9Xu0nqt/FX6LRvA/CEtmLN+pwhj+VHvJ4nWuplyBeFzjt1NOvyKcpqXb+QMrn7M5gmCWU2DkcSrdsKlyI+bThzI3D7LSkCovRw2hbNPyIDJFRUVUUK6y70z5zubGtD3K3Uon572IWmI1rtDibtc1Han+HyvSAdnSDkqKx2+oI42CckvCqqKnZmenSVOvpMR7NmVweZlwZu/RLUqssrETF7xpM83VI6yQF9Q8CnzyPk6/GqaufUnkETK8n3ypLudLwi1xeZR4vWK8pRpFzGrItpFcab56eV4pU+ORfmSxW0/IU10sPy3enaGZlsKbmEbJqPEswwnE7BL1yZOsJXvq2iiSHY8gn0FhUellJXs275Tcc58ar2UJ256W8gtds4mzWWbpR7jC6dqjgVlWeOAKHArrGLKRucRPF7p02YgxvIKMgguGStGq68t16Pa+wYoWRuMWuG8Q+p1+OxMuxELyHCpphR3Bhk0chtXDjnHEWH0MFFlfGQn8mXDpPU3uhmEqS/QY4YVlk/kUCIa4Pco3R+xbl+2myrFxRhS23DiCBMtK2QnIbBDPqZah2Obwb+4xjuQ7iv5dSXjeM7TYflltGsYUpW5quJZuvBGbGT1jPuNNCjkhfIhm02viQeBAL+x/YV7E/wAROYzlcOteusTpcZjpHx+MEeIdes1Ve9sPDBNurNVFYEAEUFUEvuRR6GyWzhbRMZAhWNKS388JxQMfpVp6mGQtC2vt4avveMzUVNwvJ95Lzwn769g+o/O7bdWXQ0+Jy5tBBzL8IvxI+HXDzwtCotO2JWwj7AAB4lUmVHlGhUlcQl6amuxWfbnbgbA0+6eUQKCZkORUjV1X1dSy7EYHyRQNuOTjzrqqROdl7/agi4I8EoK4YWzprMuL+orcc1qqzKDoPrkvIMfrLCpexmypZtazON4HkVmS+4L4orPDUtpwmjUXE6fb8+yPvfu7le7SbX4meHVonYZXG99YVsmWrbVWtUjH6sJLXciWwdQ/uFPgSTjqomGjtNZIjeqvdu/wrJ9xqSpw+DW4VtvU57ZV8uNJffmuvDYFKiMvC+AtD1riRp0mz+TTkSTnia/p4z9y4PKWIlAmFt7gx8BWtOG/9VInX24nvfcebxiiSXUXw+Bf1QqXkRV4QNBaay7t7urvrnl/szeXWRYrW1mZjczZtVApZC9o8ZoEAFeOWvJqqmaF0RAUxFRc6dikW4O5e5WPbjZ7W4HQfUnKmtxR0z9tNtFiRpT9mMmQNc3IBH1AWA+yP43T7ckTiNgKBoDTUM2hzJ/PcCg5HLuKqzkuPSo78ithyYTSmy+40olFlfr4zqdOHGXFUmzQh7Fxysz0DTTTQNNNNA0000DTTTQNNNNBycrqbG+xuypqi4GqmTI5tMzDiNygaJU/M2XPtcBfyIV45RVRFFeFSnMC9LxYdk1JlBZNSx1qcmfyMqnH8dWrqUJypkV6hHirJd9uZLJV5xzuXcg46jz21LfU7bWtB6bN172is5dbZV2EXkuHMiPEy/GfbgPE2624KoQGJIhISKioqIqap7b/ADR7azcafMy6HuNheJDgk67OtzjKCv3bF+E405IlxXvezUYRllzg21eBXPMCo3w2RaCYwfTNkmMo7MwXdCLV2k+Pe11jJl0Cywdh2FtJsW/E2klvxvxylugLhEYF2VSa/JB838E+VVRHMWxDcRqrxF+5xS7drn6b3MtXaMa5tpsZPnAUbcaqoyEniUkPsSEqL01zPSzuXkNhldph+bS8yOzyWqazNtnJaW0geymm50sq6Gs9lvvGjK5BQEa5FPMS/HKc9O69QmUVO8sDFY8qhssem5a1iZxoNFaOuxjOIriuu2y8QRfF5OpREAiQFRfJ25FAL6Wchq40scP3UYq5NzX31NbvyKD3PlhWNpKngrApIDwvsFMeAXC8oEi8q1+SJNcl2bsrXafE9vqXLY8C0w56jlwbSTWFJYcfrTaIVdjC82Sg54lRRF4VTt8EvHzS8D1WbtU22uMbhZhUYlPPM9tZ+Y18GtiyYqRJ0c64Aaedcfd8jLi2QkqiAE2japy5z21Zm0druSe+25WN7h5NX2pVdBjDsUatl+LBFXjs1ccCK6894XC6AJKjhd0abJePgRCIB6NJjeSx8nbz6i9/En3T31AsSQrOfGs2pTbrU2YsryPuNJIBGjHxgKNcK0XIqH2b9FOOwMGZ26qr2q/D0M6e1iVFjjwTa5q7ht+J+UUYnUEmJTf+Fj8ovkU3RdQzJV41bV3+4Wz+a7+Wm72Y0WVV8zJXq9Id6/Hq6IayZKZZjOV6EkV8RGKKvK+2ZmpOcEKKPXjbj+ojIHrjHMybTNa9MHx2myK7rKOitZkCVKnqy9OhzHIrJsgsauFwwGQQihTGnP8AE7CF4U+1Y7c7KZTiNTW4+sywh2UkmMYxtqniOPusKIi1EZI156i2PJG4ZcJyS/CJW+I+mbLcu2/xiRn+fCNjBw+lo6xhMfKM7XR2pUKbICUJPqr0gzgsNqSIyI9FXx8qqatbc7PcmrrXCMQ28k0rVnnE6Q0xaWcVyZDixmIbsk3EZadaJ4i6AIijoJwZHyvXqVbZjvrvNjlZnFokHCGi2mxOLkeTRhblSht3SbkvPMQnvI17UUair1Nxt79Y51VOG1Iw8zfouacyeNf2mZUkvwz7o5cj8LoNpaQLRqS1IjzJ6yVcdcAJIi04KAAI3wrJ/b07t16ZcmzTCIuG7j7l1OTM0LlW5QMSsSaKvbOF3RHJ0U3zWYbzZq271cZDhEVsGi+5fDcepfKaKXPx+VR1r15Q5FdFax22HR/+luFXLZNSWwVxVR02ZNdHUlVQ87xr1RE6JFWPVNvIGD2OQrh8aZJcpau1gy5OG3dLXRZMifGjuV7js3hJZdJSG2+yooXjMlaRERFC7cL2bh4htddbeRkxqvcvRmrIcx3GmaeC25Ib8aE3EaMv2QQE5N0zLr8nxwiROL6YPbYZkWI/jjt9fHGk9x9M48P0hqI3+z5fu8vtOfzTp34+/r8xg91d36veBzbGBOxd+1tsph0cqzkw55xGgTGnbFx5mEU0ka/WR0FGwcFFQlUlU1U9fCF6jt3skppaY9Cw6La4tjl7eXhzock49g7X2kuvBmMgviUUXCgPOK4ZPeNDbHqfyWglc70oUdrcbnzLHLJawM/huRayIzFECx4nz88x1k1IkdJ6WLUhUIBRCbFFQk5XXqc9PWQX2UBnuc7hwrLJEssffJ6voihxUg1L0l5qMDJyXSEzcmyCN1XC/MUQEQeNebcfP9yJ2ze1+WYje1VFc5XeYqFg45XOSmPFMdZV1oG0fbJAUjRF5NVVvsPKKXcYBg++O5+A0FZkGYza+/xi3ybPYLTBNyHLdlK2Rby2iWUbxNm344BMCyjKdB8XBqiKCBN2vSdEYi53FbzY1DLbaFLrkKuRRpoTFq5aFDBPL+sQ5UiUvf7OouND1VGk59k/0ywpeIUWL2WSvzYdJeZVdSG2IQtuzm7lq1AowKTvVsm0tVRHFVUJWflA7/b/ABsBvXuFuRdtV+W44+sGwx5q8asWMOuKWLCkKYIcAnbBOswurokDzSiho24qtinHPPyHf7PMH3AvomcwK2poq4rFysr36GcL1xFjQHJIOxbYXChuPmrRcxCbbcEENeS6fcHG9ONTn9rumzl2THkD0CjwGJjSO2+Iv48QSPco54fC8457h8Rb5efZNY5KTaN8JzzKrLYLcx+w3AraTeSsp8V3Gt3LOyYj4uZXEYXYceI81HnFMVkOzcZFQ1ikQqaqnyiKnjf3T31pcaxqVdlgEifn8ymhUciJFlg1VuzBddfGSwT5LKBppr7HQdZ8pl1UGkTsvPr97t5LzPa7aWA5hcS7Zur+ltbh6qlOxXPZRIMth+PFSUJp3bnABtk+XUkJUNUHqQe6y9HmElnp5XR1WDBXy1qvdR7rC49vOYGAw1HbCDMecT2wkxHZBUNp7hRUw6kSrrrRNiMgwnM883IwTKWHbPJDZ+hV8yAix6VHpAPWfBeTlxJTqeUl4FRUU4Q1Thapj+srcq9guysbwU5U/H6GLY2NTXYjc3J3U4npLbsWJJiIrUEVSIvickI52J1EVBFsjXYQkhihoiohJz8pwv8A9rQf7pppoGmmmgaaaaBppqkvTT6vdpPVb+Kv0WjeB+EJbMWb9ThDH8qPeTxOtdTLkC8LnHbqadfkU5TQWLuht9T7rbeZDtxfOONQMhr3YLrrYiRNd0+1xBNFElEuCRCRRXjhUVOU1VmOelmJSsxiGRgtRKYyKnuzXE8FYpGHm69wzFpwQfccMzVw/vJxRD/EbTku1zZXk1RheL2+YZBJ9vV0cB+ymu/n42GWycMv/YIrrIWHeoXOcAwTcq1tkyebkv4MkbjwIWYUltBYj2QISWFZH942yRxI5HBQUZXqiPkv28pyFqZx6T4ubQ58R3N3If1TMpeQzDbruyv1c2IMSdUl+tTkHmk/wv7iQF6L14W7KaHdxDsPrFvHnNvTCdggzD9v7WKoCgskvcvISEhr5Pt5QkTqnXlaLuN8N0cFzOxx7MmsWsK/H7LGHbidXwJEbw1dy7Mhioichz72JbDJm6v2kyTn6sFTsny3B3TzDJPR5ubuvCkjUunU5BMxmTWOuRnxr2SeCFJ8vdVRx1tsXkMOqIjo8JyiqoaL01nefvfuthu4o7ZZgzidjPcscWcGbWwJMdkYFtJnx3GVBx8187R15qLvZBMXEXxCqKmv5hb6bp5dubZbYYgxicKXWTsieKXZRJDrTkGtOubbY4B8FF51yw+57lRbFv8AwRqXGg0VpqlKXdvcvKPSvim8mNYtDsMsyKipbZ+DFiOPssDKVhZTrUdHRcfRlpx1wWUdQ3PGgIXJIuoFB3M3az/cjb6DhWf40k9+mzFmxJ+jtIsIXYsin8Sy6d59qQ1KBH1DxuPcgL5mJKhdCDVGmsoxfVVuZku2drutjlPjECvwzbuozq+rp0d996xOVEelvRIrwvNjHEGo6iDpg92M+FEUBVKcpvvlRtOOjXVKJ+lNjCAQmXUVYBo2quKnk/w/Br8/s/H7GgvXTWEXN6t6bv0xZcON5TFiFhu30awsbWccpy4my5iSl8keWL4+3VltkCEiB1XDVR/V9e2tE792+ews42fqNvr+NVzbrKZ0R8povOw3GhpLB1fPHadaWQIq0Ji33FO4AvKdeUC5dNZKd9WG5k04+MVdFBbySsi3xWrsTD7q9izpddbyK0GY7UBSciNvHEdcV14nPGhAPVxeVS2dxt0s6q9tcIybEqGHVXuZW1JWnCyGK8f0z36ijiPNAbRq4z2+Q7DyoKK9eeUC3NNZoq/UZuXabiSMcr8dOwrq/LEw+U1Ewe6PjqgtPWi2QqsJpoHyUljkqkjIqqvdvjUJxP1K70RMTxmikS4d1kU7Hp+TSJzGCXNqMlEmuMRoSNV7jhMKqtu9pLhKIp40Ro15XQbN01nkt890VzejjXlJCwegvxphrm7/ABuweKU7NZaVxk7Bl1GIUpuQ6TAxZDQk6baIJorqdK4xP1K70RMTxmikS4d1kU7Hp+TSJzGCXNqMlEmuMRoSNV7jhMKqtu9pLhKIp40Ro15XQbN01krcne3dzL8Rye3xxuNh1XjNriFfYV8piSxd+4sFrJbwpIF0BYRtue2yTRMkpqLwqQc8a1roGmmmgaaaaBpppoGmmmgaaaaBpppoGmmmgaaaaBpppoGmmmg4eMYNhOE+/wDwZh1HQ/VJKzJ30yvZi+6fX83XfGKdzX95Fyv+fXc01XXqMyzIsD2F3BzXEZwwrujxyfPr5BNA6LUhtkiAlA0USRCRPhUVF0Hwh+m3ZOvwjHNuIeCsN45iV23kVPB93IVItgDzjou91c7miE64nQyIOpdOvREHXesdqMAtfrnv6Dy/iS5rsgs/76fH3E+D7X2r3wadOnsYv2jwJeL7kLsXbP24+6u8W3OT5BtzAyq6yZ12fiDcaybg1LVhBC0esG5DbCOixDVVWA2DKyO3U5H3K5wIrzT3c9REi+ottpcDM4z8hzJJCTqssUdvJTEEq9I4SUdkLXNEKznkdBr9aSMNkINiRqgaIrtk9tarIpOTwaOSEmU7LfKMVpLcgNvSu3uXWoROrGacd7uKZg2JErjiqq9y559X6ddoKjFbfComMyzp76iYxmwZk3M6Sb1WyshWY3ldeJwBBJb4iokiiJCKKggCDl/d7cfdPcDY7ctM1zOLip4/tjTzJtPAGBJh20qyaki+6T6I6StGTYtse3eQUPnknU+3VgNbw752G51zLqae9epqbPFxc643KFioKvAAQj7uvpZlNJD9wCCKgQqAC2SL30F6Ls5t6uZlno1Exu1cljYOA3azAhOzBaRpJJwhdSMb6Agj5SaU/tH55ROOrSYDiGO4JD2yqqRoMYg1g0zNc6ZvAkIW/EjJE4pEadPtVSVVX96rrNGyuR5RmG7uyOb5ZuN+I52XbUX2ROwfaxWQqnJMiiM2WfA2BKwhKrY+ZTc5YPk1VVQefn0bL6P1H5nk2K59Prbe2tsLxMJJ1tdIKDWznHSfbYJ2MRjwoKQoRECmvYxPqPUL7Z9OO0bVdMrnKW3le9KCRS5mSWcmcz7N1XYqMS3ZBPxxacIiAWnARFIvj5XmKWfpRwl7cHG7iohSYGP1sHIzsUj5DZR7J60snKxfchJbdR77ggvo6vmFSVz5Q+5qkYb3N3LiXJZGe4MqQ1B3Ri7erjD0GEjciGRtMFJcMWRf90oOFN5BwWvGnCNdfnUXxTPN98iqsKkSt7bNh3L9v8myiSTNLVp7WTWSILcdGEKMqIJjO/Wo535VtOni5+AtIPSrgk3cC4s7mhjfhEsax/Hqiog2UyKAs17kwjjyWWSBt+MqPx0Fp1XAXofYU/xp4eym2rmZ/j48fdW2WcNoo/UZSQinC0jSS1heT2yyEbRBR5W/Jwifd8aheTboX0jYTBsqj3U+pyLOG6Jpj6NWx5ct6TLbB51iMEoxjNmQI91cfVW20TsQlwiLWu3e6u7e495ieEHuJb0ouXuY1FnOSDUO2b7VccdY3kVtt6GD4eboatCrZIhfaiqiiGgIuzG3MCLiUOvo5ERvBnjeoVj2cto4qmioYEYuoTzZIqoTbqmBfHIrwnH+5Ns3t5l1nPvLqmlfU7IYIvTodpLhyQ9mr6xiadYdA2CD3clOzaiRC6QkpJ8ay9A9QO8WQ7WZVuE7uCNNY7dbeV2TN17NbDVnJJxjMU1kI40TgtPHDFgAjE0omTnBF9oj/f07NMg3lr2V3OyCNIkb1W0aK64xBecqGQxCQahGEmFDt0cRtPKjoogCXVSU1MNc4fh2O4HRN45i8E4sJt16QqOyHZDrrzrhOOuuvOkTjrhmZERmRESqqqq67WsXs7479ZA3WYrVWGRSJ1dTZJKftqWLQNOWEiuu5Nc07LGycaZFgW44OPDGQS7SE4JoURFt/ZLLdzc63FyuVmeRrCg0sCjRvHIbcN2KzLmVbEiT2kiBOPIDpEjag714I1VTRQ6BeOmmmgaaaaBpppoGmmmgaaaaDk5bitDnOK3OE5TA97S5BXyKuxjeU2vPFfbJt1vuCiY9gIk5FUJOeUVF+dQJj0y7OgEkZ9NeXJyowwievMptrV4IyPNPKw25LkuG00bjDSm2CiLiAgmhD8aku7mWBgu2GUZcVyNSVXVSH2ZywFnJHe6KjZ+3QgV7g1H7O49vy7DzymaY28O8w3V1tweYZDXzoGXYhW+9voNG7ax4torqSWiCAhxE+Ge7SqPce6d0JETkNW2mJ4/c31Lk9jAVy0x4pBV0gXnAVnzt+N1FQSRDEh45E0JOREkTsIqkNsPTttHZ3rmRy8en+9O3C/FG7ywaYYshIS90ywD6NMOko8GbYiriEYn2QzRaboNy90bzcl3aOx3dlUsWhfyuS5kbldXe5sW646zwMvITHgQACxdJ1Wm2zIWQVCD7yX0YLmOQ4f6E9nLHGrQKqba1GEUZWisg6lc1PfhRXZKC6igpAD5KPdFFC6qSKiKihcy7DbSFj9Pir2HMvVNBjkvEq+I9JfdBqpkiwL8Yuxr5EJIrCdz7GnT4JOS59uB7Q4FtrZWtziddPCxvGYseymz7iZYyZQRvL4EcdlOuGSgj7govPPXqPPUBQcrR833Hw3cXNcJxXI8hyOXke641M67qGKYbVwI+IQH0ZbSZ4q8X+zKCaqH7LL3VtCVOsgn76744hjUV3KpDQ3GY0FlRYuyYwHkDJY9usKC48UMnWldkszIrrrIuG22UJ8RQeC5CwN2fTLV5FlFfmmE00F5ZNus7K8ZsL6fBpMjbJpR8smOx5GDfAxacQjjmjnRRc/NCG3qnCMWpAvm66pARyec7Y26OuG97uQ40DJEXdV+PE02CCnAoICiIiJqAbqXWZVt9tftxUZzNpCyqykw7K/YiRDlupFrnpCNtC+05HBx02kJf1S8ADiCgqqEOadudz922cTpsLwKxvJDaQMxyYrXHmaNBnykyWc2jj31V4Gxhh8GYsL5OHw+8ERFINeWWzW3lrhuP4HKqZoVWKiwNKca3mR5sDwsqw2TU1p0ZIn4iNtTRzsQmSEqoS88qX6b9l5rVfGPDfDGr4DFWkWNYy48eXEZcJxpiY026ITQEzcJBkI4nLji/mZc0TFz7cSLkOa21pn2RVl7kL+G1sOkqYtZZpFly4QPvx4BOoLCGqDIEX3nXGUTkyFxUHVdbo7pZbnG093DyeR7yTXVG5VK5KsIVcVgTcMIqNeV2IhMtuoLnVz2xC2agiqnwiIG3U2wwP8eztzixxgslsqhKKVNMzJHYKH38StKXj+SQexdexIACSqgCicCv9O+0lZUy6NjHp7sCW3EY9vLvJ8kI7EZ4XmGI6Ovl7ZkHAAkaZ6B9qIoqicaglZnu4Vdvk1By3L7I8au8kmUtIlYzVTKN7xxHXEhOkCJYxZwEw6RkamyqtmHAqQoPA9TW9ma4Db5JZYPlF6LWD1NXOnwIlZVJWtvSZLiIM+RNcSQ6LzYIANwhE21RSIjUxEQvQ9qMAczIdwDoOb8LEbYZfun/AIlDBOAjnTv0/wDNXDb69evz247IhaqXeD01PXkJiq2yxTF0iv195CklZ31tAeadspPuXXDWMrgz4yvOPOHBkCjZEo9TAUUV5ibjbqR8tm372fyHauLu4zhTVH9OhpFKteaZTk3PF51dFx5SExdFOBFCEvlVju0uVZZnG5uw+f5fnx203MsTyO6cpjixWgpzJIPaOx4WxcUG1PxF5ycNTb57J9yaDQ8raPEbjbal2wyNqXOrKRiubjvMTX4MkHoXjVh9t6OYOtOCbQkigaL+7njnX1i7Q7dQmaaMxjYeGgtbK6r2zkPOC1MnpKSW4qEaoaOJOlfYfYE8v2onUeM67j51uZhG6G4rmL5Rks/6pk2J49HhRgqyWsYlx1M3IqSxbaR4iFWgV9xW+z6KQmSCmvc7nHqMm0sOCdhexXq62umpUeul4u5lc2vYCMrEgmCN2vXwm+43IbbVtxV9uQoHdQIL7wTaLA9tnnX8Rrp7BORm4TYy7eZOCNGbVVCPHGQ64MdlOfhtpAD4T4+E48qbHbZfioswcoZT00pb9gkZ+1mO1wS3mzbdkBAN1YoOmDjqE4LSEvkNVXki5rj04ZFZZtuHnOYfpFtchqLGoxibXMvRGY0bxSq0H0fbZRvys9lIl6E4XHdUXsqIqQPJN8t29uq/Lb3I8slzJT9VkE/HCCNVzcakNRn08b0Z6L0mNFGYISfblqQmouIJ8jzoLwgemrZisqJdLFxWV7eWMIEcdup7siIENxXIjcR83ldhgyZETYME2IKSqKJzrgX/AKY8Vn5VhLtRGfhUGOJeSJptXtgxbPTZyMcSBmtue5NxfG4jjhPISiXXkhVUTh3WQZ7S5ljG0cT1CP2i5JfmxKukratLeraGqelhE+1n2im+TPkbIo3ZGUcT71UXBhGO7u7q5tbJj8neVceZq8Yy6b9SiVtepWrlReuwGJ5I+y4CNGw2LjotoIqpIoKA/mF8v+nbZ95qsjs4q9CYqa6PUNMV9rMhsvwWCImo8pth0BltCRuKgPo4nLjnx95c2RrGdR6gfUHmswr6mormL9Ii4i85XMlRR6d9bGFDlS0mOT5AThIilPMMrH4FDZT/AApdgTZmgaaaaBpppoGmmmga4eMYNhOE+/8AwZh1HQ/VJKzJ30yvZi+6fX83XfGKdzX95Fyv+fXc1nb0her3+Fd+Of8A6lN1hf4LtG67/wAov+X3XfyfC/qw8boeL9Y193XuH3LzoLxy3Esfzmgk4vlMBZtXMJpZEfzONo743BcESUCFVHsA8jzwSciSKKqi8ncLafAN1IrUPO6FbJpmNNhigy346+CWyrMhtVZMVUTbXhUVV4URJOCESTt5HjON5jSSsay7H628qJwoEqvsojcmM+KEhIhtOIokiEiLwqL8oi/u1iPDaWp2pZrg2b2uh0l3lm6Wa43JuMSpKRi5CtizZ7zUCM7P6RxFfas8A4pIjbBIAdkFRDTW9G0B5zi+YVuJVFONzuHVMYxeWVnMfEY9YAyUF5poBMXH2VlvEAfqkIjRScToKals3bPCLLbUtobCjB/EnKcaE67yG2JQUaRpGewKhInREHlFRdZ8pdzN4sp9njmW7ls7bSqbFbfIJNsbNTMGasW0ditOTOpPRhbbjtNOymozrai5IUEdbQU14MTvc4xbK7zLqbPHVqrXehuilUrcGMsKZHlx4wG+rhgUgXUIhIFB4QRARCEuVJQvNv087St1dlVLQT3BtpUKZIlPXlg5NF2GfeIrMsn1fYFkuVbFowEOxdUTsXMJz702worNWW1OEY7KJqXZy7ALrJrmDIfemttI64syOTrjzbhMAr8Z4CB9UElISFVL4etV7bzJNh9wsLv2qSyvqvHFvIECay269HecJxiLKZE0Xq55UNsDD7kIuEVOycxjE8xzmdv6eG12YDj9AWRZjZWzcCpgic4K8qLwg4ZMkvKpKeE3P8IQGSdkIWzbC5cS2Ux2n2PxPZPI3HbWFjNNV1vumH3YTxPQm20CQ04yYuMH3aQxUDQhX8l10MX2a26w61g3tFRyBs68J7bU6VZSpclz3pRylE86+4Zvmaw4yd3VIhFoRFRHlFzXjm+27tpYvVtRnsh38W7a2mY0FnlsKoq4IPhLgtQn4rcc3H2IzgTl4Gf3PsDfyX6wdXdsdmOR2cHLKPKrDK52QY3MbGTX5FErW58ZHIwONgj1bxFkNn9xAYiJohdTTlNB7T9NOypwKiqTEHW4NLVRKNmK1bTW2ZNfFVSjxpYC8gzWm1I1EZKOInc/+EXPvm7DbWWGVrmkvHpJ2f1di/REtpgxRs2gFsJaRUdRhHugCKmjfYh5QlVFXmk6PdnMw2co9wrnfxX7rcLHaewh0UWggSZldPnzIzCN14IrKK2jkpIqe8V1Ad6G4fUDbLw4hu1u/lmQVe3Z53d1DjO6ljiE2wmQqZ62KAzjC2iNu+2B2CjwyC6dmx46tohj27joLgtvSpsRd1QUc/DJP05KoKN2Kxd2DDUqEBuG01IFt8UkeM3nCbJ3uTZEqgor86mGebYYXuUlT+L66VIcoZhWFY/EspMF+JJJlxlXW3Y7jZiXjdcFFQvjtynC8Lqhc+y/Isr9BW5t3lFmM+0g02XVTs1xkGvcpAmTYgPOA0gghEEcSJAER7KXVEThE5ee7u7v7fZNb7dU+bWuajNew8491FhVDc6vS1kWLb7DHdGYSqSQGPAsjsorLTsrv2IQXhK9O+0cmnqaJvHZsKNSxpEOK5XXc+FIJiQ4jkht6Qw8DsgHXE8jgumaGfJFySqupZcYTi99Bqa20qQci0U2LY17QOG0MeRGXlgk6KnKCqJ9q8iv70XVXYbk+4dlspnz24ER8bGlK4iQnLQquRLkRQj92ymNQHHYgvCRm2YDwio2hKA9+NVHS7obsxMPtspgZ6cKvw1rA24dJGqIARJDc+NA9407+o7iCo+fjRkm1bVV+VFBAQ0ouzm3q5mWejUTG7VyWNg4DdrMCE7MFpGkknCF1IxvoCCPlJpT+0fnlE44pemvZ5YDNcxRW8RmMcxWVh5JZxnG2pRi5IjI41IE0imYiXtufCipygJrPeL53u/TVmL4TSZRnd+7lOY7jPSp1a3QLZsjW3jzLMVlbBGYqAaGbxIqG4iNmLSA2iI39LHeP1Bu4TuLl9hmwUdlg21NfkLNdBjVkuLItpCWoLJcdEX0Jv8AvJh1G2nlFCXjsQoSEGkpWxe2EvI2codoZQymZMOb7Zq2mN17kmIjaRn3IIupFddaRlno4bREPhbVF5AeOaXpr2eWAzXMUVvEZjHMVlYeSWcZxtqUYuSIyONSBNIpmIl7bnwoqcoCarPKtxdwsKynLtspe5t9ZTCPFFpJkajrXbMn7J6cMiHGEhZiBy3XEQOyUNG+5qaucCmqL3Xz/JdwdtbF/K5kqXOoqbc6i9xMGGktxqOERG/ceyVY3mESQSVngFUeUROVTQbGyP06bPZZbLc3eKPG6fsVdYj2syNEfKGQlEcdjMuiy640oB0MwUhQRRF4RE1OKOgrMdjyYtUD4ty5smwdR6U6+qvPuk64qK4RKI9zLgEVAFOBFBFERKGqN1NxZe9obBP36rcVmUzr2dL9ox2fw/2qPxhQenVP76mR4XdEQ1SK6XZSVSX77uZ7uFiW5xWn4vsoeC1aU7Un6EzVTRgvvySF36tGkIk1GnRJkWjiGijyRKCoKqoaD01jWdu/ufNi4leTdy234ueWGcRJuLv1cA2YkeshWfhZaXw+VUbOOx5/Kbik51ROgKTZf7S7obsxMPtspgZ6cKvw1rA24dJGqIARJDc+NA9407+o7iCo+fjRkm1bVV+VFBAQ2TprHtDv1v697nP1obqVVlNyyPIrZ50TNYw3XNz1jNwhaf8AqbslHYbLbwOgqKjr5oLaAOpJsvKvpfqAop2RbluZjLtdpo9wTzsaIyTCyZrRKjaRm2x9uSiqtoaEacFy4fxwGntNZknbobknfzMnZzt+Owzumxt+GKBChqz7JxxtlZHcmlk+5RtxZqL5PH4xRFbVOSWtPSZtnHibvYnk03J7GzkhjmS3fWXX1idpr9yUV59XG4gO+RwBDs4ho4qAIdvF+r0G5tNZd3R3rzbHd1BcxjKL6RSV+eYxhc2ENZVM07Tlg7DGQy68+59QkSUZmi8BxhFoPsEhLq6Wozb75b0YZg8bdJ3M3sgcsLfcKuboHq2IEUW6hm6fg9CaaF9XP/JbTZKriiQuF9vbgtBsjTWb9nhuGfUjZM3e5buayXtsqWcs1+PEZcDzTpa8IkVttvxLx2DkVPhV5M/hdaQ0DTTTQNNNNA0000DTTTQNNNNA1xs0cxJnELuRnrVc5jTFfIeuBsWhdi+zFtSe8wGiiTfRCUkVFTjnXZ1VvqmxSZnHps3PxOtoVup9lido1BgCwjxvy0jGTCNgqLy55UBQ4+eyCqfPGgnFthWG3w2Y3mJU1iN3GZh2aS4DTyTo7RGTTT3YV8oATjiiJcoKmSoidl1y5e0G0s/GImEztrsRk47XuK9EqHqSMcKO4vPJtsKHjAvuL5REX7l/l1lN7bu+tN3pVlVU8ihiSshx2bhEtra2ycmVtGxHg9orM33DDFSwjjU0H4r7IkouOr1d8gAnMeo8yPclvKYO01nTSLSdl9dkCQMNtSmEkmPM9mMy1dcMbBhxxtk21aa8EfloENsegkGwr/afazK3oknKdtMVuHa+IVfEcsKaNIKPFIVEmG1MFUG1FVRQTgVRVTjXrd28wB/LW8/fwbH3MnZDxN3Z1jCzwDqo9UkKPkROqqnHb8l41jG+9PxQNvcoeo9ppw27GxVXIr/DUOk+eVMjLJHhRB5OzAkZ+/5fTkU54LhdHb54Kxnmc7QQbbFivKKJlE6RbMuRFfiAz9DsQBZKcKHjV4mhTv8AapkCfKqiaCdUG2G2uKXD2Q4vt5jNPaSVfJ6dAqY8eQ4rxATyk4AIRKZNtqXK/coCq88Jr3ycQxObPO0mYvUPzXX40o5LsJonSej8+BxTUeVNvsXQueR5XjjnWJg2Y3Fo9taKPtnhVxS5RYbeZrVWEpuG6xJcNJsL6fGedVQJDRgHQiobgqA8o2QCiqnVp9pZlpGFiBjr72MT8xxFZNDX7bWGLVrKR3n1mSPaS5DrhobTjISHOgMkLQJyaq4ug1na4jttU3cnda0w+gbvK+I4b18tW0U9uODa9kR9AV1RQEVOqL+Xxx+7X+43RbdW1FSXmNY1SrWHUm1UuNVoNI3XTEadcabFQRW2nfGyRt8IhK2HZORTjKIbMTsZYr5uLbZz4Mv8eZ5BM4tU4JtULtZcrEYHgfshE+kNWgThpXCa6J2JOYeG1+WO4PWRNpNsshxcYuDUELP2J+MzGSt5jdpXOSANlVZO0dGG1Zi6rLiq6D3iR3kxRA3TbYLhF9jLeF3uHUdjjzLbTTdTLr2XoQA1x4hRghUEQOo9U44HhOOONfCm2327xywG2x7Ascq5wc9ZMOrYYdTloGl4MBRfltpoPz/ZbAfyFETKuK7NHe3OCwrXGXLbC3txptm7UJgMvHqmvjjjclvka+U884zFOWLa8Oo2BvmfUFQ0U9m6CKv7UbWynaZ+VtrirzmO/wDoc3KaMRV33dv73VQ/U/ciF9nHz8/nr1NbfYExkr2Zs4RQN5BJebkvWw1rKTHHm2TYBwnkHupCy660hKvKA4Yp8EqLINNBFLjafazIq6LUZBtpitnBhSn50aLMpozzLEl5wnHngAwVBcNwiMiREUiJVVVVVXXeh0tPXTJlhX1MOLKsVbKY+ywAOSFbBABXCROTUQRBTnnhERE+Ne3TQNNNNA0000DTTTQNNNNA0000HFzSZilbh17ZZ2kJcbh1smRce9ZR6P7IGiJ/ygqKhh40LkeF5TlOF1HMM272Xk1VRk+I7WY7XMFGYdriXFwrpDDQOE+yiNOMg6youGbiCQiomZFwiqq653qgxpzMPTfujjUagK7lzsQtwhV4RPcuPy0iOFHRtpEVSd8qNqCCil3QVH541Qd5ti7VZNfVFVtZYtZkuXYzIwO6gUDqQ6igZbrUkMtzGw8MJkCas/LGIwV3ykiA55URQ1HcbX7Z5CKBf7d4xZoNgtuiTKiO8iTlRBWV94L+uVBFPJ+1wiJz8a954diLmLJg7mLVBY4kRICU6wWlgpGQeqM+Dr4/GiIiIHHHCccaq/0z7fph+317OXGfo2SX2T5LJmSJcNWpMgPrU9YZOdkQiaRkwJtP2eh9h/bVVzltrgO5GL4RZ2ErFbKflUHbyyrspqIGE2tG7fWbqMIZSrhZhLZykcF8234YKaib3QmvIAKGxh2e2kDHJOHhtbiI0Mx1t+TVpSRkhvONgANmbPToRCDbYoqpyiAKJ8ImvmUDakL+h20LHaNLDH4qX9HW/SR8dc0yXt0kRl6eNgh8ygnRRNEMuE4VdZCpsPyKBNyal/RtYnt5IusVup1TSbeWNNX2Va2slmejdY6TrhmjowzeYVEdeba7IyYkinLJuzOGZzePLC2Ou4uIRtvchapKy7q3/GxMOxQ2VZju9vamSdnI7KoDjIEiC21x1QNR57juE5LjMuNuDiMDJKaGKznYEyoS0QiaFSQgjdDJxxPnqIARqq8CiqvGoPi8P06byYxTRqfbmkuaBsp1hWsWOGGxGivjMcalqjcmOIx5HuRd7gSC6S9jVFTkteirze+wDZvA7vJcQym6knXVca9CBXvTLCCRRE8khyKAk+6ouoImAATid1LrwJayvYbRZ7aY3TwLPb7IvDbNx5khhID3kYYl7hRrHxu9EXxuhDNXXB5QmxA1XhAVUDZ99tTtdlcqVPyjbbFbiTOjNQpT0+njyDfjtH5GmjIwVSADRCEV5RC+URF18w2g2lbCQ2G12IiExlyPIFKSMiPNG0DJgadPuEmmmm1RfhQbAV+BREyruti1pU7qfU8Q2bcqkw3LsRCBJqcKsp0sscjuQPdOQZzRpGiRhZOUwVfGacM0bcJW/wBYpjZXq2xKFkE3HLSVjs26frK+0biQZWDycoppLrqx18bzERUfiyv1SIzLTqLYk+iqvZBULrj7b7dxMudz+LgWOM5Q+Kg7dt1bAz3BUUFUKQg+RUUURPkvyTjXFzzHNkpV0NruLiOJ2Fw5TzkB+yqGZUo61oP76ASICMmkF9UIE+FR1U4XsqLm2xw7KLK5tJV1tVfR9zbLJcUsMTthgSJrVHUNsVfu431VBVthto2rRHmjcEn+5L1c8yItj+ovC41rupheUuYDIujZxXK6lmfFo3J5xJz7UQoiEbbZqwio3KQXC6iikQ9kU+FC3sYx/bW2xmrs8XxajWlnnGv4Hiq22WydVsCYlI2oIouoCN8EqIYoIp8cca+lNthtpjt7IyjH9vMZrLmW649IsYdTHYlPOOf4QzdAEMiL/GVV5X9+sfXGyeZY3gkSq2rwWfSyrjaykTI1Yq3u1hKj2MIpbUoRJo5EsoZTgUFcF40IgQk+FS9vS5i0nHYWWyo5e1prK0Zdg1kfBpeJwYphGbB4osCW+68AGqCpKotirguEIl2UlD/b7c30qXGX2ldkkKhsbGwMMVtbeXizz9e8YvIg1si0KOsRVR7hPAb3w58dUL412skx/wBNcOzxLY7JsDwszsFlSccoH8cZeiNk2BOOk2PiVlglFHCTlRU+jnXt1LihBspld6apfosn4FkLm59ljlrjsKMdO/8AT56KfhK7Gf19srAlKYkuL5EdAnEFQRxRRe5mO32+mUSc33fx+ZAZex+yhrQU1njEo7iyZx8zIRYk+7bFoZr5zxFVjOd2ZQqikhCqBp2Hh+I196eUQMWqI1y5CbrTsWYLQSiiAvYI6uoPdWhX5QOeqL+Sa8NZthtpS3NnkdNt5jMC2uwcbs58apjtSJwmvJi84IITqEvyqEq8r+eqp34r6rJMj28yHOdvrrKtuxr7ZbOnbx6RZuNWTzcVYDz8Bts3eQAZrfZW18TjwqvT9pKS3No8nevo1zQ7LZBV2OLu4a9VyJWN2t/epVxjiPy/FahINiMTYFJjvRm/O9IVt1SRxHULQa5a2d2ij4q7grG1mIN42/I927TBRxUguP8Ax+tJhA8an8J9yjz8JqP3Xp627yPN6zIr7F8csqOox/6HCx6ZRsPRI6pIF1t5sT5AOiCoIKB8IXwqflqnNrNrZ2N3+2OYRcCnwLuXuJnH4gsSrXG5K1T53bkZJJqKEMYjGCTaHwCkrKj8kirwfUPRVuQbsbzVTGAXGQZhN26oI2FzIFQ9MWsujduEjvI82JJBJHfAfuDUBQWi+/44UNMxKXZ/cXI3MoHFMeur7DbA6gbKVTNlLrpTKCatsvOt9x6+QVRW168l8LzzqcaxjlmJ5A/b2FJlG1K3NXZZ5kFl7y1xGxvoIue0hNx//J0dxoXEf7yPHKeJGmVYP7kIkXULodq8zyTZzNrzK9tslmZrRbP43X0b1lTSVnM30ErZHFh+QVM5IOBGVHG1IiEmiQiFwVIP0C0000DTTTQNNNNA0000DUes9u9v7qjlYxcYLj0+mnS3J8quk1jDsZ+U44rrjxtEKgThOERqaoqqSqSryvOudvJgru5e12S4TEkJGnWUBxK6Sv8A/izw4civp/nbfBo0/wA4ayjf4ruZuNTVG9OV4LJrGMry1ZOQY5d4dNvVhVsSsdhwW5VSw40/JaSWj8hBTt1OY26oKgciGsr3bTaqZR1sO+22xufWYuPnqojtEzJCv6IiosVlGy6EiCnCNjz8IiJ+WvBQ3O0uU5HY4nT0UZ+0r3YeTWDTuPPMgxLeATYfdccZEBmdEAuql5xRBVURONZwxvZi1kPVr2RY5a5E3Ubb5GtK/Pxt6EMOU9Zm5CjtRXXHyYdajueJgDcV8Wk4VBJTFIq3sllUHELuwqNthrXZNhhB3qyMSemHYVjVTF940cVkmX5zYykEno4HyStuCokvIKGzMkxjbrI8soCyvCKy4u68H59NOm0aSlgK0TSGTcomyCM4quNqI9xM+pKKEjZqP8VDe2i57a1dNTVDeV00YLGc41Wo2+01YkSeTzdEQleKv+/qSqvt2+/5BrHdttducOPGGF1t9MYk4ln41rMHFJeONQWpMmiUYEWK++67F8yR5pMA4bZKpH0ARBNXT6c8ex6s3g3LuMD2zt8PxCwpMZarG5ePSKaO+60Vl7jwRnm21b6q4HcegqpF34VHBMwtSHsnszXp1gbR4XGRFklwzQRA+ZLfjkL8N/m639h/8MfguU+NdnE8IwzAawqTBcRpccridJ8olTAahsq4qIimoNCI9lRERV45+E129NBER2g2mGPeRB2vxJGMnNHLtpKSN0tDQu6FJTpw+qEqlyfPz8/nr70+122ePT2bWg26xismxlaJmTDqI7LratMHHbUTAEVOjDrjQ8L8A4YpwJKiyfTQcgsRxMqGVipYxUrSzlkLKrVhNe1fV9wnH+7XXoXkNwzPlF7EZKvKquubD2r2wrqKzxev24xaNTXbivWdczTxwiznF45N5pA6OkvCfJIq/CfyalOmg5FPh+JY9jw4jQYvUVlELZsjWQ4TTMRAPnuKMgKBwXYuU44Xlefz18RwLBghSa0MMohiTPbJIjpXMo297ZASP3HrwXiRttA5/YQB68cJru6aCI2W0G01xCsK232vxGdEt7BbawjyaSM63LnKnCyXRIFRx5U+PIXJcfv10XMDwZ2HOrncMojiWdezUzWCrmVblQWkNGozo9eDZBHXUFsuRFHD4ROy893TQR/INvcBywJ7eU4Pj9yNo3HanDYVjMhJQRzM2BdQxXujZOOECFygqZKnCquvCG0G0zbclpva/ERCY0ceQKUkZEeaNoGTA06fcJNNNNqi/Cg2Ar8CiJLtNBBsZ22fq9ysl3SyK4iWlxcxI9PBWPXe1GvqY7rzrUdVVxwnXFckOE47yKEqBw2CDwvWuNt9u8iyOBmGQYFjlnfVfX2NpMq2HpkXqSkPieMVMOCVVTqqcKvOpHpoKRqfTTFa3VLcTIbTGrGM3YWVk1Hi4jGgzpbstp1jrYS2z6zQaYkPtAisgSoaK4ThIpLaI4FgwQpNaGGUQxJntkkR0rmUbe9sgJH7j14LxI22gc/sIA9eOE13dNBHoe3e39dlMvOK/Bcei5HPBW5VwzWMBOfBeEUXH0HyEi9R+FVfyT+TXyxbbHbXBpLszCdvcZx+Q+hi67VVMeIbiGQkaETYCq9iAVXn81FFX8k1JtNBwC2/wM8tHPiwmgXJxb8I3S1rPv0b69eqSOvk69fjjtxx8a9FXiOJ0chqVSYxU177DDkVpyLCaaNtk3fKbYqIoqATiqainwpfcvz866+mgid1tJtTktpOvMi2yxO1srNkI02ZNpYz78pkFFQbdcMFIxFWwVBJVRFAePyTXTaw3D2AhtsYpTthXSpM6GIQWkSNJkeX3DzaIP2OOed/uScKXmc7KvcuezpoI1ie2e3GAm67gu3+N44b49HSqapiGrg9u3BK0A8p2+eF/f8AOpLppoGmmmgaaaaBpppoGmmmgaaaaBpppoGmmmgaaaaBpppoGmmmgaaaaBpppoGmmmgaaaaBpppoGmmmgaaaaBpppoPnIkR4kd2XLfbZYZAnHXXCQQAETlSJV+ERETlVXUYr92NrLbGJubVW5eKzcdrCUJtvHuYzkKMScco4+Jq2C/cPwSp+0n8uvPvNV5Nd7T5bS4dS1dxcz6iTFiV9oy27FlEYKKtOA6qNmhIqp1cVAVVRCVBVdZsjbUb4Lmlxmk/CsmuIqW+K5FHi3M6hbmzxrllMvxDCETcYHwR5l9rlVbJGW0J8STqAaambtbVV9VT3s/czFI1bkJo3UTHrmMDFiSrx1juKfV5eVT4BV/PXtLcHAgy0cBPN6AcnNvyjSrZMpPUOvbskft5OOqKvPXjj51Qs7DtwI2TSM8a9NddYw8mxu1on8UCxrRGI9IsDfV6epkjJBLE0KUrCyCQgREF/9rXzb2m3IbuSw38Ci3Gd3Ri57+K2ZsX2jUJtxp5Y6Nq4krzoDawkRGfH4lRfIicggXSG9mzLlZHu2928LKulSwgMSxvoqsuyTaB0GQPydScJpxtxAReVExJE4VF1yMN9Qm3GYY5Cy160Zx6rn0dTfNPXdhCjKLNiDpsNmCPkTbiIwfPZEAvnxk51PpT+AbS7i7Z4zspJc2p/ELmM7cz8Ru6JidBBYNhMWvcJ8iddFpxpSiPtuk2Rnw4iiLiKSajG3npx3WqKbBa3IcLaT6LV7Xx5wFOiuC29TOTinfk4vbwq8yqKnPbsnTtwvAamPdvalqmrcjc3NxMKm4krDrp5XUZI8yQiqKtMud+rhooknUVVeUX4+NeKk3o28yDMHMMrMghuSDg1lhXy0lsLFtQnBMcZGGYmqvn4q+Q4qCn7A9kUkQuuf38Oyvb7eqwy24w2vvIV69mbUGneua+OaxZiVDiz+j7w8xv70eCQooToI4C+MkNdQHCsEyfHPTNE3gfgNxPwztZt3kWPyXnwD3FhTNzJL0XrypgrrT4x17CnZJSoPKovAbrrrmouPdfSLWHO9jJOHK9s+LvgkBx3aPqq9THlORXhU5TlNezUB2Kw+zwjaujqshAUv5oO3F8qLz2tZrpypnC/vRH3nET/AEUFP3an2gaaaaBpppoI3le3mJ5pZUdzfwJJWGOSil1kyJPkQ345kiIY+RgwImzREQ2iVWzREQhJETUk000DTTTQNciHilBX5PaZlEgeO4uokSDOk+U18rEUniYHoq9B6rJe+RRFXv8AKrwnHX00DTTTQNNNNA0000DTTTQNNNZ29IWzPqR2h/HP8ITfD9If1y0bk0f98vvexZHyeRf1wj4vJ3b/AFLfLYeP7VXsugujcPNqrbTAMl3GvY8t+txWnmXUxqIAk+4xGZN5wWxIhFTUQVERSFOeOVT89RDHt/aObcy6DOsRv9u5cWmPIUXKHq4WHa5twG3ZCSIkp9kRbJxtCRwwJPIK8cfOvf6hsVvs52B3LwnFoHvbrIMQuKuujeUGvPKfhuttN9zUQHsZCnJKgpzyqonzrOdxsTuNlddmEbC9tczxVu729tcfmJnuXM3cmynl4igNRXffTjjMiSSO/wCtbbXyAqtkooQBq+8z7BMYbsXclzWhqQp2mH7Ep1kywkNt8iFk3lMk8YuEBiClwhKBInPC699HfUeT1MW/xq5g21ZNDyRpsGQD7D4c8dgcBVEk5RflF/drNeTYJuNmuZ5jntts7lUBia3ih0rUDIKpi7iyIB2ROyGeXnIhONlKbTxuueM23FXlSRW0srAmt4sY2TkuysYgTs0Ykz5cStlHEhOTWjmOONpKKHzFCY4ySE4TX6pXiVeURVXQejG/UBj15d2WO22MXOMT6fIHsenNXcusa8ToVYWaPorUtxHWiiuAX6vs4PKqYAIGQ9yRvbszErotvL3cwtmBOlOQYspy/iCy/JDjuyBq51Jwew8iiqqdk5T51QdhtDuxleSztwpGCSKlzI8ytbs6mVYQzk18RcMWmj+YmnjaU3JDQr1aNxBF4VVU4JR+WbbP7xO4Bim32L4e5FjtbWrijz9UNKjsae4y227FmvzRcMYKo2KqkQDMiFVX8gVQ0q9uLt9Gy1rAZGdY81k74I41SnZsDPcDqpdhjqXkVOqKvKD+SKuv9yzcHAsCSGWc5vQY6li4rMNbayZie5cTjkG/KQ9y+U+E5X5TWdML2/3cq8rxufX7bZDRFMm0s3J27SyprGkkrHr48Z6UQ+Q5kewAGBbBY3LKq2BERIRKMj9SuCbs5vdSazCcffdrbXDrGjGxrQpxfGVJJEKPNesBN0IJALZKMVsnFIVVeOochckrcrbqDa2VFNz7HI9lTR3JllDdtWAfhMADRm682pdmwEJEclIkREF5tVXgx56GNZTjGZ1DV/h+R1d7VvqQtTa2Y3KjmorwSC42qiqoqKi8L8LrKkfYXdS72uz9qTjUyhyG8yDC7lhhZde7Lmx6mBTe4Y7qT8bv5oUwAR7s0p8KSK2Sqt07BYXeYzGyy+yNjLWLHKbobF8MmlVLktxQiMR0eIKpsIrSkLIj1EnCVGxIiRSURCQlvdswNEmUlu7hSUyyQhpYrfxEiq+bQvA15fJ07k0YOIPPKgYkicKi69uR7p7Y4fJjQ8u3GxekfmRTmxmrG3jxjejgikbwI4aKQCiKqknwiIvK6zNU7D7r4hguxcmtq8lhzMKwaZjl5U4w9QnNYnSxgmbiLaCcNwFKK+DhASOfrBUVIVcRYpu3tTmO0uxm5FR+j2de0dpthTVjVjKtYL60a1jUlXI8kl8JuI35BNko7BCTnPItJ92g2quX4mnbnKKhOtilOv8AfrXxPXjiKv3f4ZeU/V/tfKfGuDju8e3OQtVjQ5fRwrO2h+/j1T9zCclqx1cJTQWXnBMUFl0uwEQ8NmvP2rxTNjt1uo3lj1DD2/kyaxzduJmy3iWMMYv0zxtKaC2rvnV4DQkUFaQVEVISJeBWHYn6ZN0HdrdwMUs6RinuMh2vpMXgSHZcdxClsP2rkiKRArnUCSRGEiUSBUc/I+iogahibs7V2GLzM3gbmYpJxyuc8Uy4ZuYxwox/anVx9D8YL9w/Cqn7SfyprxYrvLgOX43keZV1yy1QYvMkxZtq8+17QgYZB45LboGQkx0cQkNVT4RV44+VoJdn9zJE1dy3MWzu2tYOQY1OkU+R2OONybKJW+7+I7daLUMDbWahgb7yE4rDYr40bBVsnZzBMwgYPuXEyHEAxmZmGTXVtAgHKYeUWJbTfjJwmCMENS7d0RV4LtwpJwRBL6PfjZy/pMXvou5mMsMZnHbkUbUq2jsvTkJUHo2BHyZia9CEeVE0UV+U417Nwd2ML2vl48zm1m3VxcjmvwWrCS80xDiE1EflEch10xRsFCOYoqc/eQJwiKqpmFnZ7eV7a7IsNkbSTCss/wBsqXCAkSLOt4xybCYlRTckKMhVKOhPBLaKN5TVVJCBs0TV3b4Yvls/Jtp8px3CH8vawvJZFpZRWpMVl/xFUzYwOt+5cbbJxHn2lRFJPn55HjsgTiy3W2up6mpv7fcjFoNZfcfSpsm4jtMT+URU8DhGgu8oqL9ir+aa62RZPjWH072Q5bkNZSVUbr5p1jLbjR2+yoI9nHFQR5VUROV+VVNY+D0+7wVHt8g+jZSEe8rMohysfxqVj5PVbdndybAIjxWjbjCsqzIBp0oxKqGwPAuB1VLz3B25mjs7ieI12P5LfTMXOrWO7V3cVm4iORWugy2XpQtxpDwqidhdRtsxM1454BQmLG7GBSnwciZNUP1J0rl+l03bQyg+zbcRsnOyPd+iKqqriB4k4VFNC+3X8BvVs27WDdt7tYYdcTiNDLG+iqypq2TiCh+Trz4xI+Of2RVfyRV1lzMNrd3Txl7K85qKuIECqF187CZWV6zEayyNYhFmKyYxAlSYrKi6YcMK88X3J2108DxLI879StvnCbfJVQ6Pctiztor8qI49BX8GuRwN7xOG2TyuyIyqLJOKPlElX4JUDTNjuttdT1NTf2+5OLQay+4SqmybiO0xP5RFTwOEaC7yip+wq/mmubuNvftrtf1iZLk0BbhxYqs0jE2P9SfbfkAwLrcc3BIgQj5Ik+EECX5VONZrPYDd+oNmzSpys4suBllG/V43Kx9Xm2JuQS5jHlW0BxpI78Z5nv4V8oeIEIC44D3ZPsdufUU2Vbe0e28zJ4+RWeGWMG+k28EkhMVTVay8zIJ02njeFYDzwE2z0MpBLy2qqOg1RlebYZgdaNznOXUuO15uowMq2ntRGScVFVAQ3SEVJURfjnn4XVS7m+srZXazIbHGrm3SdKq6KLfPlCsa5BVuU94orIeeS2Ruu/BpwigDZAbhgJgpdzdWgyxjc3BNz8fw2XlsTG4N1XS6mFJitShOaMVWpTXunWml6JFcaJFcQusklRC+UWkar06bsU+I2NGWPMPPyMRwyAy3HnMeJqRDyOwnSogKRCvSPHksihKgiSIiByqKKBorKt6sFweJiNll1g3U1+Yum1HnyZcYIkPrBemKUh/y+MQ8bBChgRipkPCqK9tduFuHgFnXS7itznH5cCvgN2suUxZsOMx4TgmQSXDQuoMkLTqo4qoKo2aov2rxAt9sayuzyvarLcawR3K2MOyeVbWMJiTFZeFkqmbHBxr3LjbZOI8+0oopJ8/PI8dkz5b7MZrUSsFxRyujVr27trkFNllIklsyhUD10/eC1y2qgSMxTmQiUVVtDsUQVVOvYNusPsymW5MZ4HWXRQ23AJCExVOUVFT4VFT9+vpr/EREThE+Nf7oGmmmgaaaaBpppoGmmmgaaaaBpppoGmmmgaaaaBpppoGmmmgaaaaBpppoGmmmgaaaaBpppoGmmmgaaaaBpppoGmmmgaaaaBpppoOFluB4Nn8NiuzvDKLJIkZ1JDDFvXMzG2nURU7iLokglwqpynz869FximL5FHgxcgxuqs2KuU1OgtzIbbwRZLXPieaQ0VAcDlepDwqcrwqa6umgaaaaBpppoGmmmgaaaaBpppoGmmmgaaaaBpppoGmmmgaaaaBpppoOfkFyxjlDY5BJhzpbNZEdluR4EU5Ml0WwUlBpltFNxxeOBAUVSVURPz1Vcv1OY/WMS2LvbzNa29h3FVSnQPMQnJpO2XKQ3BJqScdWzITFS8vIKBd0FEVdT3c/DH9xdvchwWNfyqR28r3YQ2EZFVyOpjx24QhUk/cooQqoqqIQ88pmjKPS/l2Czol3g9rQsv5BleKvyYeN4R7KFWvQJDypLRluQa+3Vt1EeFwlNVQiR4EURALXa9T9DLuoOJVe2ubz8nluXDD1GwzASTCerfZq+284csWEUm58ZxshdICEv2kJREvlH9Wu20xmTZwafJZFLX4lDzOwtxhtJHhwJQSFYAwJ1HifM4rjaMg2Rd+E/LsowlzZLdLGt7sXv8czOMV9bwcwuL3IXMXddqRlyTomGYyxhkoTSeCGPjFZKmSxiJVNEMdSek9JNBUYdkuDFl056vyHC6XEfMkcAkx3a8pppO7cqBOG5N8nTogirfH3IXCB17D1OY9S+euyDbzNazIWZ9RATH3mITk1z6m461CeEmpRsK0bsd8FJXUUCbLugonOvpV+pbHbjK6XBIWB5euRWs2zgSa4mYaHUnAOF7kpR+58SAjVhHfEmjc7t8oPJqDZQLdLZTcl6dWZvKy5u8zS0yjFIizqrG3GYVbX10qS82RxVkOmQeSW+bxq8KKJIiK31RdTnAvT9OxXcWNujd5szbXjpXz9skeqWKxKkWX0wBVkFecJltlmpZbQCJxT7KSmnHCh4Kj1P1zO22KZ/d4ZlljV22NVWRW19Ap2otfXMzeEE3AdlmfKKhEbMc5RtB1U14ICL7V3qVJ29yXHp22OSOT4GYO4nQwoLkFx+5NqEMp50FOSINCDaG4RPE0PQ2RRVcIgSu7b0JLbYVAwmTuJTzGYOGVWKsTrPExmy4D0BoxCVAI5PWILpkBOtoJGSDwLoL1IZPk/pLcyyxsbW+yPErhxzJkyuviXOHe/gtSna4YUxqQw5K4fZPo260gk04yYJy46nKaCaZpvaDHpuzTfLBYiFKx3HLyxjwrZgk8NhXNyBdiyWwNF5bkRzacQD/MC6l+RarfEvVa7DlZXMv8APMF3MxvFsSPJ7C32+hq17B0HEFILoOTpLZuuB3MP1wKiMn2FEUVWy52xkSV6dch2Dhz6ioHIMftaU5lRQswYcZyc28JvNQWSEBESeUkDv2Lj7nCJVNYnknppy7csbFzdjc6nmSHcRtcRrzxzGDqhjtT0Z8jz3mmSifIFjtKAdgBF7KoqqoqBL859QeIYJe2uMTqe6nWlYVM0DEUYwJMes3JIRmmnH3m2xJFhuqSuk2KcgiESlxr1ZpuLisXZDJNxdxsDt2qCtqp0m6x+1r2HZRMMd0eaJlTJl5CQC68OE2YqKoSiSLqJytgs9tLHLcivdysZs7PLolNClxJeFi/TmxAWXyy7DdlGbjbnu0JUR4TE20VDUS8acvcHZy1wv0a7gbVUDkm9nyaG79pGqq82hFyUrzgxYMVCdJplvyI20yhGoiIpyuglcn1I43XO2VTdYTltbkUF6rajY/IYirOsvqJvNwyj9JBM9TKNJRVccb8fgcVxAROV/wAj+pLHJlvQYzCwfLX8gvLKwqXKkWIiP1kmEjJSBlGUhGREWnweQm3DEw46KREAlGMu9Kknch64v9ysxo8hyGW5SpXuP4uK1jDFY7KcZakQXJBpJ8iz5flVHG+UMeiNqCLrv4H6d4mE3WK30WbjUFzHjuXZEPHcWZp4MlyeLAIrbLbhePxhGBOTJ0z/AHkiIiaBUeqHELXD5e4BYbl0TGwjhIrbJyNGdatyckhGaZYRh9wm33HnWgFmQLLiqfyKdT6/696mqGNaRMVk7dZo1lcu7+gpjqtQSmNyFr3Z7Zk4MpY3iNhhxUcF5UQhUS6qhcRV70jzLawuLi+zunas7CGy23OocVbq3Zc5iwizotjZiL5tTpLT0JvqQgwPV2QKIiOIgSWn9Plum41XuxlmdxbLI4t99YmLCpihxHmQqJVcxFZaKQ6bSD7tx5TJxxSJSTgUVOoWJt5ndTuTiUPMKWLNix5TkiO5GmgISI0iO+5HfZcQCIewOtOAvUiFVHlFVOF1JNRHa3Af0aYkWLfVvqPa3t7Xz+Dw/wDn1jImePr2L9j3HTtz93TtwPPVJdoGmmmg81lW11zXyam3gRp0GY0TEmNJaF1p5sk4IDAkVCFUVUVFThU14cXxHE8HqAx/CsYqcfq2jJwIVXCaiRxIl5IkbbFBRVX5VePnXX00DTTTQNNNNA1zBxjGxyM8wHHqxL5yGlcdqkRv3hRUNTRhXuO6toaqXTnryqrxzrp6aBpppoGmmmgaaaaBpppoGmmmgaaaaBpppoGmmmgaaaaBpppoGmmmgaaaaBpppoGmmmgaaaaBpppoGmmmgaaaaBpppoGmmmgaaaaBpppoGmmmgaaaaBpppoGmmmgaaaaBpppoGmmmgaaaaBpppoGmmmgaaaaBpppoGmmmgaaaaBpppoGmmmgaaaaBpppoGmmmgaaaaBpppoGmmmgaaaaBpppoGmmmgaaaaBpppoGmmmgaaaaCpcyvs5z7cR7abbzIFxytpIjMzLMhYaB2YyshC9vAhC4JNg8YCTrjxifjBW0EVJ1Cbg9PjWB226OQbW7f7q7vQMyxevYsJt09lc2zr0ddX4YWNNedimYorZONiwIoLoohIXKDLsRlLjO926OESpzMC3zZyJl2PPvh3GQy3WRK58QHlPJ7d2E2ZgioqJKbX47c6jOzGyO722W7TM/IMrxu8x1rFVhSbKLj7sKVPnuTXpDrjqnYPL5jcdJ5xzx9C8iiKBxoJHWb1ZNjm2G4tluHSwZOZ7UV8yXbRYDhMRbVpqIUmNKYUkMmW5DY8dV7q04Locn07FRVJ/dCd2Q2vq9/M39HFzW7Wz2wkO5BTZhEtX40cnPH5jh+Jp1BQkXlV4RP3qnKamu4s6NmWJ+qLcijdB+i/R+7h8WU0XLUuVWRLV2W42qftIDth7dST47xjH/F1lnbz1dbTO/3POB6a8Hds8y3UvMSmYszi9VTy3nm5ExXmvITni8XUBd7/BLzwiJ+9UD9GpG8+0sDCKbci43HxyoxjIIzMuttLSyZhR5LbwIbaibxCnKiqL1/P/Nr3HuZtu3Ix6I5uDjQP5ahrj7RWzCHboKIpe0TvzI4QhVfH24Qk/l1+Ye5G2ud+nfcX06LuZa4xWYzjG2a0q2uVUEi8oa2/Jx45TRtMOB1cIHGQBxS4VG04T7eU7EraK1xz0PBvRgmQnfytr9x3Ny8VJvH5VMwxWo60suJGYkERpD58ryLzwqBx88LyH6Xs5thsjLH8Cj5bSu5PFiJYP0oT2intRVJBR8o6F5BbVSFO6j15JE5+dVhkHqO+herDF/TB+DfP+JMXfyX659R6+38bj4eH2/iXvz4Oe/kTjt+z8fNTeghgt18i3a9YthGeH9J+RFX44sgODboK79QwqJ/iqZCqGKfHZlF1Xvqc20/S1/dLNt8M/SBmeGefbWS99WxG1+nWLfSTNXoL3UuBL8iTj5TQacjeo33Pq2l+lr8Hdfa4amW/XfqPPbmQDPt/beL4/b7d/J+7jr+/U9x/dnazLL+VieK7l4pc3cFCWVWV9zGkSmOq8F3aA1MeF+F5RONfnjXYPI9PHrh3MhRMg3C3aerth7K1BvKLs59rPX3DS+zCQACYgvTgUEVJFMlTleE1U2G7iUEPOvTJupX1uA4xjFBfvRbf8IYtYwgoDmjx7CwnyHXPdukgvfaKJ1/WKv2mPIfrLXbu7UW90GN1O52Jzbd2wlVIQI11GdklOjB3kRkaE1JXmg+42+OwJ8kiJqpd+PWjt1tNSU1jhc/HNwZs/Ma7EbCBV5KwjtWUpHv1zqNi6qKKsqnjIR55X7k41mr017Xw8nqfWblWMYzDl7iBnOaVeNWRMCcuFINl9GkjOKnZkiN7hVBUUvtReUROM6295sLM9LHp7xfDMRCHuPi+f1UfLHxpHI8mC4rz6PNy5JNohE64jRACkqqjfwieNUQP2D3G3BxXanBbzcbNrH2NHj0NydNe6qRIAp+yIp8kRLwIinypEifv1lkPXhvD+DI+8r3olzRNrJQtymr1rIIbtkUI1TpJ+loPl6KioSL369V7duvBatP1y7V5TvV6UtwtuMKYWReWMGPJhRxJEKQ5FlMyfCPPx2NGFBOfjkk51lLLPXFAttjMUxLa7eDLtr928apUgzcIa24O2m2Fi1GBtuJ/fEcm2W/KC8GK89T+R5TroN7WW6+3FBiNXnOW5nU4xS3DDL8WTkEsKxFR0EMQJJCgon1X5BeCReUVPjUP3m9VOyexu3tfuVleYwZtVcvMs1AVc2M87ZoboNk5G7OiDrbaOIbhoXAgir+fCLjLdHdbNYWQenur9QmB4fDzOThsi0m5jnuOTLGPFsHe4OQGa2CbLXuiEG1UVTlPI2iChIiLQDaxx9CWT4jkFKYXm2e9LUy2rHKlxt2jq5BJ/8AWSQiZZNwHE6dl+U4Xn4VQ/Xe23n2eoMfq8svd2MNraO8FDq7OXexWYk4V44Vh4jQHU+U/ZVfz1LIU2HZQ2LCulsyoslsXmH2XENt1sk5EhJPghVFRUVPhU1+X+/N/S1/q4pN3VusDrdqcg22CDhtzleHS7fHxTzcvRmY7BNeF8k8pIq/mDnXhe46176BMPk4P6Y8co/xNNvK5ZEyTUvzKaRVm3CdfIwbSPIInRBCU1BSX5BRVPjhVDROmmmgaaaaBpppoGmmmgaaaaBpppoGmmmgaaaaBpppoGmmmgaaaaBpppoGmmmgaaaaCL7lZ9X7aYfMyudAlWLrZtRYNbDQVk2M15wWo8VlCVE8jjpgCKqoicqpKgoqpR2RZln0K+aptyt7cyxjJpFezbFje2m37t/GrozrjjbaSJZ1k0neTZdHvxH7KBKICiasDf1xusnbXZTZKg0lDnkV+2Mv8G03IgzYUdw1/JBGZMiEpL8JwirxxqAeo+jFrLL/ACLHKTd1nOp+IR4GM2WKHNWtkT2HphxWZCRv1IK27JUjWeiRibeTjlRLgJ9Q5luJgOc1W3m7MmDd1uRq4xj2WQ4yRFemABOFBmx+yg28TQGbbraoDnjcFQbJBRyoMk/ujuJYjktRh+RemH1CQbjIXno9NDfxGM27Zm118iRwKWhO9UIVXqi8ISc/nq1t83JkzHtusVlEyeU22a42+wEf9ywprM2wcBPzRtIsaUKr+XDiIv7Sc0j6xv8Afqej7+mcj/1MLQal2uz89zsLh5keDZZiCzDdD6RlFeMKxZ6OEHLjImaChdew/cvIqi/HOpZr8q/UIVlnnrA3xxzdOqxOyi4/j8EcS/Fucu48xRxHIqGc+vQWnBedR37iJOFEkUfnlUHv7k4rmWf4B6eo+d7xbW5lfVuNzH5eKZVkcuNUZUx28bNg1Lb6I++LQgvLv71IvnleQ/Q7cfcvB9pMWdzTcO+bp6ZmRHiFIJlx1VefdFpoBBoSMlIzFPgV4TlV4RFVO3cWcekqJ1zKBw2IEZ2U4LaIpqACpKgoqonPCfHKpr8it4Je2G4PoehTWsCl0q7ebu/hx1qbkRXkKADqistuBO54OESI1wnyg8LwRIqEX6hfR8Jx/Y6XSbbtV7eMQsdksVQV7yOxhjiwaCjZoqoQ/wCfldBwdt/U3gW6Hp2e9TNBUX8fF2K6zsyiTI7IT1agk8LyIAOk32VWD6p5OF5HlR+eJTszuvju+O2GP7sYnCsYlRkkZZUVmxbbbkgCGQcOC2Zii8gv5Evxxr8z/TftT6lrr+52zMwxP1YfhzBxxzJ3jw38CV8zuw07MSQz79w0eTzKLi9+OQ8nA89U19cZy3b222K9LOzOXYe7lEufQWd23W3GZJjmMm028+inOd8LpPmPiLoCInXn+Q1TQfq/pr8XHszm5D/c/MxxQsjEXMY3vYiUkQLIpp1VcSNEwLJuIhmyJk70MhHt93wnyiaL9SG0m0W3nqC9POxGVean2Tu5V7cXLVlcyEjWt4kdFbOZIcc7EauJH/aLhVdJERO66DZu2+/uHbo7mbkbV0Fbcx7ba+VBh270xloI75ygcNtY5A4REiI0XbuIcKqcIv7uRvt6qdr/AE/2NLjWSsX9/lWSdiqMYxmsKxtZoDz2MGRVEQeUVEUiTlULjnqXGbf7nSzh0b1F+qmLt9cHaY3HuqBiskrMKWJRwCeIiDxkSuNjx0AlIuQEflU+dfbcPKMc2P8A7p5X7lbzTo9RimYbdFR47fWJI3Bhz25AG40TxfY0vUHeVVURPcjyvBLoL+2U9Xm2W9mY2W20aky/DM1q4qTn8azCmKssVjconmAFIhMUUh/IueFReOPnV4awnjHq4zSx9ZFXgyWOx+d4xOrruZJvcEiSp9tVVMRl9+MzJl+YmhMjRtFAUUVMyREFTHWSpm5WItP7S7+7a0v4asr3c9l+Vk1vuMVnk06u9ybMoLGGDINx4iqgftOKiIQoiELvbQfr1T7mYPkGeZFtlT3zcnJsTjwpVzAFlxFiNyxIo6kaigKpiBL1ElVE4VUTlOZPr8xsQxXBMM9Wfq9utvqenYz6gxsLjbttt1FkrPk0sh+Q5EbUuXlcJwTLhCT70/JF1AfS1GuJNlsFn+E3G39FltnfiuR3D2478y8y2I66STosuuJn/CoKqQIRkgKAqi/PbQfrvpppoGmmmgaaaaBpppoGmmmgaaaaBpppoGmmmgaaaaBpppoGmmmgaaaaBpppoGmmmgaaaaBpppoIvn22uH7l18WDlVc447XSPeVs6LIcjTa6SgqKPxpDSi4y5wSpyJJyiqK8iqosOc2CnWbf03Kd+d0L6kJOp1L8+DDbdb/e2ciFEYlmKp8KhPrynKLzzq2dNBz8fx+ixSkg41jNRDqqmsYCNDhQ2RaZjtCnAgACiIKIn7k10NNNA0000DTTTQNNNNA0000DTTTQNNNNA0000DTTTQNNNNA0000DTTTQNNNNA0000DTTTQNNNNA0000DTTTQNNNNA0000DTTTQNNNNBz8gx+kyuisMZyWqjWdTaxnIc2HJbRxqQyYqJgYr8KioqpqsYO1e8mGxm6PbffKJ9CYFGosXMMccvJURpPhG25bUyK44gp8IT/AJj445ItW9poK8wfaBjHcme3Dy/J5+YZm/EWAltObBlqFFUkIo8KM2iNxmyIQU1Ts44oB5DPoPWU3OE4ZkV1T5LkGI0tnb48bjlPYTIDT0muNxBRwo7pipMqSCKEoKnPVOfyTXa00EWzDana7cKXEn5/tti2TSa/4iPXFPHmuR/nn9WToEofPz8ca+uW7abcZ/WxqbO9v8bySBCXmNFt6piYywvCJ9gOiQj8IifCfkiakmmgjT22e28jD128kbf407iqigLRnUsFXqKF2RPbqHj4QkRf2fz+ddOsxvHaWhZxamoK6BSx2Pas10aK21FbZ448YtCiAgcKqdUTjXS00HAp9v8AAsexEsAoMIoKzFzZejlSQ61lmArTykrwLHAUb6mpmpJ14LsXPPK65U3ZPZqypqfHLHaTC5VTjyqVRAeoYhx65VXlVjtq31Z5X5+xE+dTTTQQqx2Q2XuH7OVb7Q4VOeupDMuyck0ER0pr7PPiceUm1Vww5XqRcqPK8ca6+YYFgu4da3TZ/hdDk0Bp1H24txXMzWQdTlENAdEhQk5X545+dd7TQcDHNv8AA8On2NriOE0FHNuBjjYya2tZjOzBYBQYR42xRXEbElEOyr1RVROEXXoynD8SzmpOhzXFqjIKxwkM4VpBalsESfkqtuCQqvyv7tdfTQR3DdudvduojsDb7BMdxiK8qE4xTVbEJs1T8lIWhFF/Nfz1x02G2NSBa1SbM4KkK9dB61jfh2H4p7gl2E3w8fDpIXyikiqi/Op1poIyzthtpHymJnLG3mMt5JAjJDiXAVEdJ0eOgK2jTb6B5ABAVR6oSJ1VU4418aTaTanGclkZnjm2WJ1WQTFNZFtBpYzEx5T/AGu7wAhlz+/lfnUs00DTTTQNNNNA0000DTTTQNNNNA0000DTTTQNNNNA0000DTTTQNNNNA0000DTTTQNNNNA0000DTTTQNNNNA0000DTTTQNNUl6afV7tJ6rfxV+i0bwPwhLZizfqcIY/lR7yeJ1rqZcgXhc47dTTr8inKakPqdtrWg9Nm697RWcutsq7CLyXDmRHiZfjPtwHibdbcFUIDEkQkJFRUVEVNBZmmsbwsy3H2uyG7l4xi+fUwDgkm8gY3n+SuZCd/KhSGHJRw3Rny/bmMYzbQCfDschovEQtEq39tnubY7rT8zscZkVZYvWvxa7HrJGHHFmSFhtyH3z/WIjjIlIaaQR6L2ZeRSXlOoWVprFeAbleoizrMMyWPndDMtJG0UvKZv1KulHBfcCSyQCsVuUP69RVQWR34FOeGlQuqSms373Qt4mR5Lh2O+OE9ktSM6X9LssjKphScWrpyGlcxJB1xFfkI2qRugj2VwmzMnDINV6aoTdrP8AJrX0z0udYjkdcdzZ3GJeKdTypDMN837yA06AkqI8LLiGbZgSdkAzAkX555s3fPcmnW/wy5vsNZyakzRvHBsI+NWkwZsRymYskcjVEV52S88PuEbMUkCAgBuqXwjSho3TWWsb9UO42R19PkA1FBErIeE3WW5AB18r3Mg6yccVyPFA3QKP5VBTRXRMm+OpCarykg2ryzdi53xqY+4V/TyI1rtuF61CpG5EaIy67Ma+02XXnUccBFUUkIo90JU6Bx8hoXTWdLLfjdBvI2bWvYxMMSe3Lb2/WJJiyPqDbYH435nnR9GyVXAcQWvCnUVE1MuFBa6zP1S7pTMDzxmmvse929tfkObUVxVY3ax40NYJxw6sSphA3ZobcwCblMiACQIRNkJCKhtDTWZsk9Re59HuFd4bXY+t8WFzKastY9Xgt1KK4dlMR35T0eWwTkavFtmUJC0+TpEoEhGCKJ6s7c3Nc4hZvim2W3b1FBt8kg2tqdjdQnpkZiPB9sJNoy08yROOHNZ4XyIgiDi9SVETQWXprKMndXe3E8s3CyuTPxx2robLEGbWmcOXPb5mx4bUpuuf8jQxwAnjcEyZPyqv3A2vKr96D1Z5pPmyMnkYVPnYp58hByNEw64YOrj1rcs2pL1q6KwZCPLD8attoKg5JbFCc6Gug1PprK25m6+8OHbd4ruJns2skV8u7xuzbjYVFmhYOtPmZP1xR1ccWWKp4hFwSBHVIkJkEHlb72myS9zPb2lzHIZFI6/fRhs2UpjJyK1Ge/WMNo6RL5iFsgEnUQRMkUhAEVBQJdprPW7nqEyjANwDrKiVQzqistcfq7CuZorSbLRbGUyyZP2DXWHXmASG3G2nUcV1ET5DyDrj+nbLssu9yo0C6ye2nxiqsvcVmVNddbU2csksMl1IlTkGRFoV/wAUEQU4RONBp3TWRpOZ772e7cSor8/qgE93bSirmXK6SEWPBaxeRI8cppuUnuwFfG4LfLX64FPsnYUb+p+q7c2fHq6KrpIIZCzWXUuydiYfdXkabJg20itbYZZgKTkQHjiOuK68biNoQCguLyqBrTTUbq7WPmOD1Um/hz8fdyqsa7170l2FPjOPx+5x0MFB1t8B7/IKJioKqdVHlMiYnvTuDt9hfemlO38+trrlIbmR29jNV1EzQq9kHiN9fJ1jmgi6SE6nUU7qPIKG39NZt3C3/wBwtucqYp5dzil23U2GPVN3GrMXtjccesZTLLrhyxcOLVqISG3WmHjfJwUTkx8g6km2u7W4d1ujMwncRqponXCsyg0r1DOiSSYjyEFl+PYm45EsRJlRNwWhaNruPYfz0F3aapHKd2tw8a3mZxW3ZqaLE5VhXQKyVYUM59u49wgCaDaMuLHhvo8ZNNx32eXSAUE/1qdadw/1F7ubYbQ4pkeYOU+UxLzErqxrm3UkjYBMhOsiysuY46aPNuo/ySiyBNIiJy5xzoNoaaz1Yb3bo4XuA3tflqYtbWa2WLEtlW1siIwUC2kTo5t+A5DpA+2de4qGriiQuD9iKipqEbleo/NccyyZkbTbLjWJyczrY1aw+6zFnlFZrfaFLTsSEouSC5JE+0VLqiLzyGvNNUntHa7knvtuVje4eTV9qVXQYw7FGrZfiwRV47NXHAiuvPeFwugCSo4XdGmyXj4EaywvfbdDbvFKvLc0l1uQ4pc5fnFO1HQJDlyx7B66mNGsk3ibcb6VhsCyjQ+MVa4NUFRQNc6aonYDevcLci7ar8txx9YNhjzV41YsYdcUsWFIUwQ4BO2CdZhdXRIHmlFDRtxVbFOOf6LeLckzzPP40TFywbCrS3rJdW61Ibt3gr4xk5IakIZNERvh0GOrKfq17+Xn7FC9NNZcyP1D7z4RSs/XIeFWdvfYvByeoSHDlR40RXLKDEfiSFJ9wnuBsG1B8fHyoGqtcJwvWj707y1OX2dRkjmGTa3HtwqrB5pwqqVGfnDYQocluQ13lODHVr37IkJI75Ohqit8oiBo3TWMsw9Q+8kz0/yMovpePwvx1t7l86scx5iVEm006BAddZeSQUg+6EIEX2i2TR9EQj/a1NKb1Ibh3e4DtHR4xKmU8PKhxJ2O3hlzIdAEEW3LNy1BEgiAPl2JhURfEKkrqEvXQaZ01jLE/UrvRExPGaKRLh3WRTsen5NInMYJc2oyUSa4xGhI1XuOEwqq272kuEoinjRGjXlddjcne3dzL8Rye3xxuNh1XjNriFfYV8piSxd+4sFrJbwpIF0BYRtue2yTRMkpqLwqQc8aDWummmgaaaaBpppoGmq6/hC7M/pm/g9/jyF+kL2vvPofid8nj8Xm/wAJ08XfxfrOnfv0+7jj51YugaaxnjW+W4bmXx5L26GZypD+69ti0qqtcRYi4uxUNXcqG2LdqkBpFkIw20Lae8dNx/htQVSVBu7Bd/yze5xTGWcR9tc2534X0T3/AH+h/SZCRX+S8aebvJcYAOUb7A4ricoPVQt7TWY863w3orcwyikpaanSLR7i43jVcLM7l2axNjRnnWX/ACR1FkCSQik6CmYIpIIl1Qj9Ur1P5FFuXm7DArBLTHqfMHLShp7EJseTLqnarx+Jwogvuobc9CEhRrqhOITTpdFANJaagGzW5z26uOy742cYVuPLWM3IxzJBuoT6IAkvD3iZcBwSJQNtxoSFR/eiouqi2V9SW49ht3hcrcfCGJ1lkO28nMYFhHuY7b1s9BbiJJB9o2mY8JXSmNm2SOk2gqSn4uOug05prNsD1fSrSDYw6bD8Yv7+Ff0lEDVBmQT6t1bTuLDnvhjCoq2bZo6HhVRQeR78oi/XI9/NyrC5pGcfxSDV0IbjQMLsbRu0GS++8JoM1tI7kYUGN5PIyLyOI6pAi+MELlA0bpqp9096r7B8hmY5iWBM5LJpcZkZZbo9bexVqE2ZADbCeFzzPuE291AlbBEbXlxOUTURlerVuuu8Qh2uM47ChZW5jsZtl3MI63Cu2/hBs49cjam8w07IADcM2i4FwxbIRRSDQ2mst1/q6v6DHKpNw6/Aqu+yLJ8ur607TMPpdWECns3Ypk7Kdi8o6heFoABs1dT9aqt8kAWeHqBopmw1bvnU078xi5agtQa1JDaE5Olym4bMZXk5Dj3LoArqdh45JOycchaums/5Junv5D3CwfF2NuamDZWq3rUmrPIQOsnhHYiOsyhnpEKQ22PmdDr7YTVxFRQUOruonaevzDK2pjXUiqoIDUXGoOSXcK3ytiFYAD6u941dHVslsH2xYcJRRWkLs0gqpH1ENWaapS03rze3by6VheAtPY1QPWlOWQjbt+6YnRIpmT6wnGuhRheHw9keJxT+fCockns9Nu9Ene3DIuQw2GZ9VEr4UV7IBkgn1K2RkVnC2wAIItNuKgeTsiEfkQQQBEzC39NV3vJunM2ur6uXFg4wf1KS4wcrJcqZoYEdBbU0QnjbdMzNUQRAGi/epKCJytK13qUy7OMlo7rFrN6ux7Ig29msV70eO4bDVs/ZJMaJzqqkpDHZHshfHj5BR7Kqhq7TWbvU9vRutt3PyarwiPVRYFbthe5UNkT/AHmszoxtAyTcc2DacQVMU6kaIXlNV/wYi57sr9Vcvbxb6o3GwykoLyul0keCD+Uila83aFJRhyTNcjgkXx+ylK6iNuoiNp0V1SRNBoPTVe7Jbw1G9GLz76sWrV2otpFNNWqtQs4JPtIB948sBFHmibdbJC6CqdlEhRRVNVfa7lZ1hu+OSYfPza7uad67w4a+O61XMrXjaSLEH2BMInZxjiMyiIaq9wPw8iqqqGktNZ6g+p3Kpe2WP7lTcBw/H4uTSXW4RZDnrVdFaZbAvueeOMpI444BI22027yPBmTXyKfOj9XLeU2uFRqTD6uJDzKlp7mN9dyQK2VLScRIbFc2TJMznWEHlwPO2XyPVC5RVDROmqr3x3sf2fcoGQp6U27w5IlZ5DeFT1MQmhBRadlpHfQHnVc4bExES8bn3oqIhV+56htx8fzLNZ9lh0ewxKksMYYki5bMtSKluyjxRMY6MsuDNIHX1M+7zY9ePGR89UDSmmqEX1QWLUeFk0vbxlvEsgnXVVj9iN0pSpcuuYmv/wB8RvAgx2ngrpKtmLrpf4PsAqXCeDcv1F38fFaxMYrPpFjcY1R5SEzzBI9uEq1hRnIvjNrqf6uQaeT4X+QUXhUDRWms712/Wf5juFtl9JxqPT4TleUXtW3MSwCTIso8GDYcedgmB9qhvxQeb8briqAcGocqC/7uLvvuLtxuXuY9FxVjI8NwTDqbJ7FpywCE7BYI7JZZx0RgylPE1FEkaM2wTw8IYqfChofTWeR9Y2GubpfgJksaKGmUN4girk7KXRTjQRR4avx91i+Y0aV3yofPJ+PonbU7z7dTK6PMQwPb3b5nLLmPSnkM9h+5Gu6REd8TbbBE04Lsh0xdQANWm/1a93Q5TQWXpqlV9Q9l9fV78AthhreYM4M7bnbok4LNxwGEL2aMqCsJKcFhT9x355JG1FOVi9P6qNw76DRTK7ZSsRcnxi2ymrB7LCH+9q11hqSL6pCXxkRSmFa6+Tshr38XC6DSWms8F6r7J+NdZPW7Ztu4jjjVBLsrF+78UtItpHjvobMZGCFwmRkcmJOgiiKKJEq9Uiv8MdzDAsaHJZuLzbqPcZfK75DkkbH2/pkC+lwokaMqtEkiSrbHQRVBRUaUnHUUkUg1jprLsr1gzaiZkeR2VXjgYk85jUbFpM+9+noblrESSJzXHGFCM0jSmZmhOKPj6iBqSakGK+qp/cN2ox/brE6C/wAlnTriNKCPlKHUNM1qRVffYntR3FkCSWELxp4QVVdJD8fQtBoLTVb+nLMch3A2NwzNMrkuP29xWBKmOONNtkriqvPItogIqfCcCnHxqyNA0000DTTTQNNNNA0000HDxjBsJwn3/wCDMOo6H6pJWZO+mV7MX3T6/m674xTua/vIuV/z6+2W4rQ5zitzhOUwPe0uQV8irsY3lNrzxX2ybdb7gomPYCJORVCTnlFRfnXW1Ad+RyINn8pssSmTY9zTwVuYPs3iacfehkMkY/YVRVF1WfEQr8ELhCqKiqmg5bO0GKbYRbLN8IrHbPJYlY7FiS8zzK0msx4yqJuN+6mHKOKyvjAj8YcF4x7J8Iqf5sTi2A7I7OYjt/V5PQrDitMx25MeS23HmTZhK9+oRSX4dcdImg5JVEhRFL89Zthbl7g5VaSq6BmuQ/T8yZst1a2Q3OebVrHm2LKPHjMqiorbXZujdJtOBUpTi8cmq6jtBBrrp92ussxu0yC8zTbibIE8glHLKI9U1/eS0BuqrfZ73AecEQkUVESRQFBDZGNbD7WYiwsWhx2QyylVJowB21mSBar5DiOORm0ddLxt9kTqI8ICJwHVPjXJXYzY1qWmLQoj1bal4bZtutyWdCsgBiGxWi6DjEgHxaSPHjsl1JAJQRSQjVVWObdWmZVW2G7tVjllbXVniN5ewMa+pTHbCV9kVt6MyTz5G69w671FXCIuvVFVeNZms8z8EwL7Zrcu5yeUe31ImRWUzJZcg4AvXsEbUimKj7kFwY5OE8DYf3qP6wWgX4UNzntdgZ4VX7d/h9sceqnoMiJCB50EbdhyW5Mc1NCQyUX2WzVSJe6ovfshEi8u+2L2xyS1l31hSTmbSdajdPT4FzOgyfeJCbhdwdjvAYCsZptsmxVAJB5IVVVVc2wdzcq22xEt9JWdR8gwTFMreivwqPL5+SMfTJdc00rSzpLDRTTbsvbGBqjqtC+80hpwojaeTjm+13psxrLMsyy2cvcNkVWR5XK946fmY9yDlu2X3KpsAw9K6NryIo00iJwCcBP8Q2I2owRwzxbEgiAcSZARg5ch+OEWXI9xIYBl1wmwaJ3kugigjyqCiIqov+YFsTthtpcJkGH0c1ixCtSmbkS7ibOJqAJiYRW/cvOI2yBCig2PAhySCiIS85JYzvfosevqGLkuULkVDjFjuG943nX5DIWsGIseMILyjosPSLvwsqhCKwGEEftFEkVxkP1XI5GLbT7uZTbbdzcgwiH9ZiZZMnOJNlS5wWcNmxJ03eCjBBUwFz9UTvI9CL4Cf2GxDucbyOZNCbww8fqszZv5kqvvbB2QkuPEECjO1RKcJqWR9fJKEwcJlUBWuSUlnUf0q7FxowQ0xGa8w1SzcbBqRf2L4jUS2haer0Rx9USL1AOrH+DbIRNsQJELVL7VXV1jm/l7SZTZTqjA/wAa3LFFIYs3lSxvAhx1ViyNV7EPtkdJgCIxdcbeJzkxZRdZ0N7T5RRV2TY9Ys2FVbxGZ8GWwXZuRHdBDbcBf3iQkiov8i6CGHsLtk5aQrl2st3JcIIbZGeRWJDO9qvMcpoK/wBZxtqicHJR0vhPn4TXYzvbHDNyWoIZXAmG7WOOOw5UCzlV0uOrgKDiBIiuNuiJivUgQupJwhIvCalWmggjWxu1Uemscdi4exGrLX6akqJHfeaaUa8WghiAiaI2LYx2UQQ6oqB8ovK8/wBVmym21RkcjKINFIGVJdlyCjOWct2vB6V29y63BN1YrTjvdzuYNCReRzlV7lzOdNBWtD6c9nsaVg6rFpHeJJgSYpybebKKN7IjKI0yTzxK1HaJw1COHDKdl+z511cb2kxTDshhXWKhKrYsONbMpWNy3iiKdhKjyXnBaI1AOHGF6iIoIo84goKEqLNdNBW+XenjaTObW1uclx6c/IunI8ieLF3PjMvSY4tixK8LLwNjJbFppAkIKOijYIhp1TjtYttPgGFWbdzjVCsSY0xNjC6st91fHLmlNkJw4ZIveQZOcqnKc9U4HgdS7TQQmPsxtzEzRzcFijkDduWv1zyLZy1YCf7JyCUgIyu+ADKM6bZqIJ3+wi5IAIedYenraawhRoJY/PhhEcsXAdrryfBfIZ8kpUxo3mHgccZdfMjVkyVvnjgURERLH00EXzDbPCs7x6Hi2R1DhwK15mTA9nMfgvwnmkUW3I78cwdZMRUhQmzFepEnPCqi8RfT7tAtbDqBw1oIcCtaqWGm5cgEGK3LbliKqLiKRe4aBxTXkyVF7EqESLYemgrfLvTxtJnNra3OS49OfkXTkeRPFi7nxmXpMcWxYleFl4Gxkti00gSEFHRRsEQ06px78Y2U24w/IhyiiqJwTmRkDFGTczZUaEj5IT3tYzzxsxu6onbwgHKfH5Lxqc6aCD2my23Nzlv41saia5YlNi2TrQ280IL8yN09vJdhC6kZ15vxMqLhtEQq02qLyA8fNditpzpKnGn8OjyKukrZ1PCiSH3nmghzBQZLJIZr5EMRRF79lT9ypqeaaCuWvT3tQ3TT6Q6OykBZSoc2RNlX1g/Yq9EJCikE5x8pTfiJOW0B0UDsXCJ2Ln5M+m/ZZqFIrjwoZMeYln7kJc+VJ9wti223NJ1XXCVwnRZb7ESqvZFJFQiJVsvTQQ3A9ocC21srW5xOunhY3jMWPZTZ9xMsZMoI3l8COOynXDJQR9wUXnnr1HnqAoPMx/097RYxepkVPizwygkWExtqRaTJMRqROJwpbzcV10mAdd8rqEYghKJkHPVeurF00ENwTaLA9tnnX8Rrp7BORm4TYy7eZOCNGbVVCPHGQ64MdlOfhtpAD4T4+E48zux+17+Zu56/jKu2r0gpjgHOklCKUUf25SVhK57bzqwqtq94vIoKqduF1O9NBWlb6cdnaqulVUbFpLsaWxDiqMu4nSSYjRXxfjxmCdeIo7AOiJIy0oN/CJ14+Nd6VtTgMybYWMmh7yLTIIWUyz908nktIjMdiO/wh8J1biRx6JwC+PkhVSJVlumgofaz0nYFjO20XFc7phtrORj07HbRW7ie7DSNN5SYERszEYvmTjubINGSpyqqvzqwW9l9uWcuTN2KaY1Ze6CcTbdtMCE5KFpGhknCR1Ixvo2Ij5SbU/tH7uUTib6aCsC9NezywGa5iit4jMY5isrDySzjONtSjFyRGRxqQJpFMxEvbc+FFTlATX2yP06bPZZbLc3eKPG6fsVdYj2syNEfKGQlEcdjMuiy640oB0MwUhQRRF4RE1ZOmgaaaaBpppoGmmmgrr+D1sz+mb+EJ+A4X6Qva+z+ueV3yePxeH/B9/F38X6vv079Pt54+NWLppoKWj+l6mbdlV83dHOJ+LS8nkZa5izxVoV6znrIrJRVxqGEsmhlH3QCkKioiCXYfhfpsztdKpt0Nzd47jGJePy82nxWYdZKlsvuMRo0cGzf4YM2mikOoRkAGXIg0RcGpCNGzvUxvBQBIGRfNz3cfrLLCZQFBjgs7M0Oy9m8SiCePsNWxwAojZJZB9i/Zx5fc5jJ3Jtqqdnc4GITW4DM1iFAgRWLR2NDqER2QIR0U3CV81U0VDTqKCSJ2Qg0pa7B41bZpYZm9keQNLZXlTkb9c25G9p9Qr2222nU5ZV1OzbTYGPk6qgIooJKpL5XfTliK5PY5hDybKa+0sPrS+eFObZKOdmterxtELfZFBauOocqqfc4hoaEiDBfTXb5xSWeFYJe5tJvqq32urcgZjyIUZka2Q2rLKtRyZbAyZUHR+HidNFb57/KpqETM73XxvNsjoMeyjM7f8WbsTqhfp4UpTK+NHo25QR4SzxajCR8Ai+YnP1UclAfIROKGldvNsYO38u9tzyS5yG5yWSzJs7S1SKD76tNC00PSKyyyKCAonKNoS8/cq/HEMn+lPbizwfG8AmWd+dbi2HTcJhl7llHXIUlIfd1xfF1J4VgMKKoKB8mhASKiJVV1unv3Fw2uynIMjsKmJQ1FtMyBMeLHp9nHCNPfaj2NhFM3G3I5Ro/Z1qC8LgvI+2Kqoig2RsgGUXj29T7W4tvMfl5hKi1LspmMTdWn02ITRMgjIrwKOh9jndOGg5TsThGHRj+mbH/AMUlmNvuDmVxZvzKewllMehIEmRWOunFNQaigLaILxNkDSNgQoi9e6ka/ad6bMXm5YOSDmOVx4LeUNZkFCzJjJXjbhx2f+WFfVD4JSbV1W+xkQiJcElDVXqZ3cyZYiQ70IB5TXVeJ1zYwo5rAylCqvqDwqQL5FAbWT2bLsA/SnOB+S7SIN5d1GarHc8XPHJJ5jfZZRvY0sCGjNK3XxbV1l5okaR9XWTrmAe8zjgET5cCHIDoJh6ltuMyya0K0wTFconS7fFrHG5smhvK6GLoOkJMx5rc0eyRuxOkr8VxJDf3IIl35T613pEoGqFqqe3Cy2vV2TQ3EqPWPQxj/WapmE3HmgrsY3S4+nsfqXDNn4VfGhcKlLWm4u5eK5Nt5ktpls6ZZ5jt1DcvcwegQ0j4vHmz4iuyUjgACTYG4IN9xcQFPyPETbZ86L3wQrS62r23nOm9VZVlqNW6Ocf33HhVsyeLJoiIii4/DY7jx1IEcFUUSVNAZ9OFLXGMvHtwcvprCJdXNxWTohQDdrUtZCyJ8RpHoptuR3Hy8vV8XTEhHqYoIoktyHbGjyrbldtb+yuJkPwR20sHZilPR9gwdZleZU/wwOtg6hccdhT7ePjWZrHHsYwnI5W7lvjOF7g0sncL9VmdZZuQ8sqpb9sjQV5fYvuWY7ppGVgZDfLDfRWT+5C4ub7a7dZb6cNw8jyvAccuras3OyBiFPsKpiTIjNOZaSOA244KkAkhKioKoioq8/noNOY9snWUuS1OZWmb5Xkd5Uu2DqTLeUwXnWW1HaNFaZZbaaAQitIAMg2PKmRIRGRLw6L0y45iTEKNhm4Ga4+DVdGqbD2EuKJWsaO6640j5lHImzHzuj5I6suKJIikvUOtSeqbAcbZwXKtrNtcMq6enw3bDLcn+k0te3FZbsJsN6FDUGWhQezjZW35Jyqp+/ldWBuPmmJy91Nkr2JkMCRXxGL3JH5DL4mDdWFQ4BS1UeeGkJ5oe35cmiaCVzPT5j8q9uLJjM8ug1V5KlWMvH4k1luuKdIjLHdk8eLzKqiSn4idVjyfrFaUvnXyqNgoGDtAm2eV3NCrq481OYFxlY8xusdZE3TDxfD78NlIzhAooQC38IoISURtUw5kGcRZe8myFmzQ77syCthypqqm10+xZdcsKdkY7cl40VuvF5tVfabXmHH+OyIif5t7t7t9hnpkyiTgWBY3j+U5plWTYHHtaupjxpqMzcqmQGR8rYIatsNKBiCqoiEceE4BOA0tn209fneR4/lo5RfUFvjbU2LFl1Jx0M40vw+4ZLzsuoKF7dr720B0eq9THsXMMxD0m7f4azWsQMiyiUFQVH7NJcmOSttVL8t2GyqiwKkKe9cbJV5Mhbb5Lt2MsuZft3XsU27VpG2R22ahOZ/Kx9vcSRJIbzFAdSMw1ObbCH3RqKRgaEEwFH5JUERJdXRd7q75Luvk9XjcW9erMMyuhx0WCOgYqZkSQxAdkOy3JT4T/cuJMeRn24o32baHq6SuCgW1uxsHjW7sx2ZdZHkFX7vHLPFZzVY5GEJkCagdxPzMuKJAbYOATagvZOC7iqiv1y3YjFMvyO3y6Tb3cC5swpvBMhPNCdc9WOynIz8dDbIe6rNeE0cRwDBUFQ4Uu2dJW+e8EfHcVzQN1+z2a4/mlw7RlWwOlW7XRHzjNx1RnyKLLiALvmJxScBPkRUgXp5PuX6gq6XBxWjyPJ7awjbdsZo7ZwouOR2X58l19FalJPNgQgMeEEVGP13V5FceRepGGloGAMN4VY4TkGUZBkTdu1KZnWFjLAJjoviomglHBoGUQS4FGgBB4RUTnlVhlP6a8Yr3QsLjM8tyK4S4qbdy2tZMYpTv01CSJGLxMNt+EPI4q8AjhK4ZEakvOoMW5259buXDt8zyeXV4tPtayrjs1C1FjUQpEiCypwLJfiezJWU44oPNOEx4yYUkRFLmCydytzWMWiUO5mTS7PIZ8/C7NtqZW0s+lmNOZNWsPzKmRFDn2/68fGMoPcAqtOAfYe+gvVr03YxArcJhUGY5TTyMDhza6unxHoiyHYktW1kNOq7HME7Ky3+sbFtwev2mPJc8yu9KeOV2LVWAhuZnkjEqsIbK0UmXCdiyGor/AJo4ERRfK0gcNh2YcaIxbFTIz7GVVSN7924OD0e4o5+5KlZtWZe45RFXwkZx9yvhTH2DYUWkeJWHYzUd1HzdEjeT4D4HXtyi0z22xbMMayvPpFzIZ2ug7h1U9+DFjnTXjJyHAcjqw22vhFxlkkFxTNEAhUyQlTQaIz3AJWb+0KFuBk+LuRmn47i07kU25TLyD3B5mWw+yf7CdT6IY8kgkiGSLEYHpj26qcRtcIq5V1FqbVuiZVsZIEUdupajtxQbIwVeFGI0hqfZV5LhR5Tiw8SyJnJ8frbdFabkS4MaW/GE0UmCeaFxBJPzT4L4512dBU0D024TDtmZEm7yCfSQJlnY1eOSn2Pp1bKsAfCU6z0aF9VIJcoRFx4xbF80ARTrxyY/pNw9IzUe2zzNLf21LAx6KcyTDRY8CHMZlsNijUYBVUcjiKmSEZCRIRKqCo3fpoKjoPTZi+O5hRZTDzHK3YmLW9nc0lG7JjLXwHrBuQEkBQWEeMFWU4Qo46atqgoCiHYC/vcD044zuHkeRX9hmOV1zOX08PH8hrK+TGGJZ10cpBJHcRxg3AQ0lvCZNmBqJcIQ8rzbOmgr6u2cg0uYScmos2ymtrp1mVzLx2LIjhWyJpNoBukvhWQiF1QyaF5GiNFJQXkuW4OzVZnt4zkjGYZRi9mla9Sy5VBKZYcm17hoZR3CdacUOCRVF1rxvApF0cHsurB00FWD6eMSbydLtvIciGpS9bydcbWQyVaVs2IoMtVVpZKkhgLvTz+NXU7qClyuvrR+n3DKCLjcSHZ3Rhi+M2+KQ1deaVXIli7EcfNzhtOXRKE0gKnUUQj5EuUVLO00GbcY9KyDlGWVFzfZPEwszxqLEgtTIZM30WsgRgBJSeInW+HWFQ/ErCuJyhdg6ok1T03Y/XynbTE88zDGbSTJuXpVhWPw1ekM2Vg5Pejkj8ZwEAH3j8RCIugiqiOKqkq27poKpvvTtjN5f2WRpluUwJditXIBY8mOaxJ9enWPPaN5kzV/x8tmjhG0YESE2qqq6+1jsQzZfQrJ3dLOQySgcnKzkYyISznWZnT3EcwKMsYWS8LPAtsh1VoFBRLlVtDTQRnbTb+k2qwKk26xx+a9WUEQYUVya6jr5Njzx3NETsvz+fHzqTaaaBpppoGmmmgaaaaBpppoGuRl+WY/geKXOb5ZYexpKCA/Z2MrxG74IzIK44fRtCMuBFV4FFVePhFXVG+kL+Gb/wDTz/C7+i/+lG/wx9O9p/5v+s8vHt//AK1/gfH5f1v7fb92rK9QOG3O4uxG4uA46DZ22R4ra1UAHDQBKQ/FcbbFSX4FFIhRVX8tBJrTL8dprqix2ysfDYZK68zVs+FwvcGyyTzidhFRDhsCL7lTnjhOV4TXstraJSxBnTQlE0T7EZEjRHZJ93nQaBejQkSD2Mex8dQHsZqICRJm3Nbq83uu8Xk45tzmtY3idJfzbhbvH5VejcqRVuRGoTKvAKS3SN8l7R/I3w2v38kKLXs7Z28xqrwSHiG21rESbjOBvZB7SqdQpFjEyeoddclqg8nIbZ904ZOcmIC4RL1FVQNo1eQUt1XvWtVZx5MONJlRHXwP7AejPGxIBV/coOtOAX8iguvpT29bf1MK+ppjcuvsozUuJIbXkHmXBQgMf8yiqKn/AD6obY7buprNkNxNuW9uRqZMrJMyZlwH6JYbFg1JsphRCFTbFuU0UNyKImCmCAgt8p0URztF2qyufjlBAj4xYY3GcwChq8YNdq7OwsKK4aWQM84qg/GCqlJLUXifkALb6K0fkNsVTQfoW662y2bzzgg22KkREvCCifmqr/JrzU9vW39TCvqaY3Lr7KM1LiSG15B5lwUIDH/Moqip/wA+skX23iyN579uv22lZJIyWbbsWr93hkliRCju1j7XkauxL2kyAao22EFzuY+cV+1WuB78rBhvPRDgeCUmBW0FQfwyPPpRpJECUwTN3AWwM4ytg4HVW5DpudURRQnUJRXuoak01jK/2lyaJvlaRYtY1StM5LjzmFzazbqZPcrqSLHgiUWLZsymodbFRxqYD0dxtOwOOKgu+UASO5Ptpeuwt0MewTbO3tp2QY5lfuLCxw+VVXLMl1zytxXbLt7S6B016MIHY2xEF7KnbQbYyLK6DEwrnL+f7UbWxj1URfEZ+SU+XVpv7EXjlfjsvAp+9U16aS7qckqIl9Q2DM6untC/GkslyDra/kQr+9F1lLKq243L3htMkgbeZS5j0232/BDtMclxRksR5NossiZkNiaNto8KOdxThCRV+0xUq2jbZxKfZvb9mJs9cu5FjeJO1pY7abbz5ddMtBc5eFl6OjbtZNNwB4slVGiEwNDc6L1D9BNciHllBYZRaYXEn+S5pYcOfOjeI08TEonxYPuqdC7LGfTgVVU6fKJyPNQ+p3GIeVY3iZ3lTYupAsilrGXD3cuq/MsVwEbsK6Ovmfb/AFhdHG/2HBElIefmirraS+yvCNxsqttlZ0HJK7afHExKKEKTJcgWsYrYxGAriE4MkF9qvVFV5tHABVTlUIN1a5GW5XQYLjFpmWVT/Y09LEcnTpPiN3wsNipGXQEIy4RF+BRV/kTWX5WFXJ7ovvLgV2W4xbox7VjKkp31YHFUNsjaSy6eEWPZI5HWJ5EJXlUvGvPfVbZbi2eW2zWN7fQNs80ctsU24zOks0XHpYtJOcCODDLLitoMhXfGagTKmJIicLyqJoN05FldBiYVzl/P9qNrYx6qIviM/JKfLq039iLxyvx2XgU/eqaFldAOWBg6z/8Ay25XFajF8R/MUXRaVzvx0/bIU689vnnjj51km7wiQ7umy/ZbW5HNzcd4Yts5kbVDJNlMcRR9uq2CB4ijtt+IFjo4qg4CuK2nCnqVeo7EsduN5G7bPdqMgzGgTbyxgRVg49JtWW7Q5bZMigMtn431FDUHlRPH8qph2RVDUemsJBtXvE7lkFrcR6QOTlEw8aa8bwSdezYZxocQZqMWrUtuNXj71uYbwvIiONuqqq6hICaN3ZOZQbv7aZ47Q3dhT1kW9r5jlTVSLBxh6S3GJnu1HAzQC9u4PdR6ovXsqcpoLg1yMiyugxMK5y/n+1G1sY9VEXxGfklPl1ab+xF45X47LwKfvVNfnnR4bIdxPK8Uu9pslk7hHtHjkPFQGjffkUl6b1z4DJwAJIDguqwfuDUBQWi+/wCOCtO1weae5sV652vyKwzwN34ls/krNBJJhcdRR8C/UEDxLGbDxgsfyKoOAritp1U9BsK9u6nGaSwyS/sGYNZVRXZ02U8XDbDDQKbjhL+4REVVf8ya92vzgynAc1yjHciSDshPr5GXbd5lAtqyJhNoDy3rosyoTE6fKcc+pvA4y94ZaALQmvVpxVcEdWLk+3d7ebrTZ9JTyKKsnScadwCS1tbZSZlNXMMx+7EeUkiOzTiL4SVeYkNApNuKio4io2gbDt8roKG3oqK2n+Cdkst2DVteIy9w+3HdkGPYUVA4aYdLklRF68IvKoi+pi2iSLaXSthKSTCZZfdI4joMqLqmgdHiFG3C/Vl2ECUg5Hsg9x5x/txhEiHu3tlKmbW5HHzOrzTK5WZZG5QyWo8ht6LaJEdcnKCNSmzFxlGVEzRkVRr9WpIBSPePbq8yzeu3V/DrWxo51nt2jzgQnTjPsR51qUsSJE6k2AOt+VFXqgOoh/B/IanddbZbN55wQbbFSIiXhBRPzVV/k1wMb3Cw3L7J+pxu7bnyY9XX3Ro204geyneb2rwmooJI57d7hEVVTr9yJyPNXbbbfuwdu92tvSw9IdLJyC8i01Q9CRqIcF+M2qAw0SICsG449wgp05Uk/l1nGt2Ubtdocyt63Zq3jXFJs7jDGLsvYxJhyomQxVtikrDYNoTGWMnxkptj3LygSKovIph+gOotuRuXiO0uMPZnnMmxi00Y0GRJh1Eyw9unUiVx0YrThNtIgr2cJEAfjkk5TnMsPbrO3fUROtLvyxLn8fJawbePgE6VJdohbDrG+u+7GIzEJhDZOOTfZD7EjRkomtlequ6v7rA8o2Zptvcos5mZ48UKnsq+uclQlmPOE0bMhxtFGIjYqDquvKDZCpIJKQqKhdldbRLVZYxQlD7GScR3zxHWOXBRFVQ8gj5A+5ODDkF+eFXhePbrJtJtTOvt+6+bl2AzpdLEzXLrUTnVxlE+6NWe0eLsPQhVxoiaJfjuz2H7g5TibBVmU12+OJZW7tdOxVi8p76LkjcbELSMbNk6/Gkss2NlJcP6kQo1JQJfQGUUiAHF8ohoNm6aaaBpppoGmmmgaaaaBpppoGmmmgaaaaBprO36ZvUj/DN/Q1+g/wD+pD9L9z+M/bP/AOG9r5OfP28P+H/UeHr5P8fnr8a0ToKYi7qeja7vEoIW4+zE+4tr+NYJCauKp2TLuwJsI7/jQ1JyWhNtCB8K4igCIvwmrDn7a7c2r7cq0wDG5jzUx6xbckVTDhBLdDxuvopCqo4YIgkf7RCnCqqaoLey2zWi3K3luNuheXJIeztO7XqwCm6DiWFzybYoJqRiPYhRALkkROpfksFh5Pdy8NyiRE32xmuxRuxoUjus7k3V1FGTzJKXGk5Asdl6A2+Axf2DLxOAqKgpIECDYsOhxSrsYRQKaphzotcsCGrMdtt5qCBByy3wiKLIl4/sT7UXp8flrmWu1W198dy5ebb4tYnkRx3LgpdPHeWxKOiowUhSBfMraKqAp89UVeONZq2UvcfyLfHbnIrC5vIz8vEMnrKduxzCTYsWTsa2bQ0ivEQDZM+Hu426bauGy204fJNCY/1uhabgQZe/OV45leQG9TZfjdGzHPIJcWFVUsiHRu2TraNo4MZfG6+ZSRZM2BV1xtEUnO4aOs9oNpbqPTw7ja7EZ7GPAjdQ1JpIzoVwoqKgx0IFRlORH4Dj8k/k12q7FsYqLm1yOpxyrhW16rK2k+PDbbkT1ZFRa87gohO9BVRHsq9UVUTjWOXcnu3MF9/O3yxWNjDeYufTG/0m3S18uOlYPkr3MqRhp8VGQRPgvLoqvZlVLx9Q8WTb5z6jbHcebKzjJ6CXa7T0U/Eo1tcGticlFs25D8Uw6q64nWOTj7YoSh4nD4RUXQa4qse2kkS22KSjxF2TT3Mue2EWNGJyHbGirKfRBTluSSSC8h/Bqjy9l+/59jO223Ue+sspj4DjjV1cMlHsbIKpgZUxokRCB51B7uCqIiKhKqLwmsgiFPX+oOVd2uW2OOmV5n8WDMZmyeiTki1BsiEVs0CU71R8xY6Erni46l0HraPpKyxu0sMixsMsLKzrq6rkPXVfmkvJKqS6ayBJRKWiuwZZeNCdiIZAIqyo8KpchdV3j+2tLRy7HJKTGYFNBpnKyW/OjR2ozFSg/rI7hGiAMbqPyC8Bwnynxrx57txFy6ooolRNbo5+LWsS3pJTUZHG4jrKE2oeJCBFbcjuPsEKEK9Hi6qK8KmL9zMwP8I7x4w5uHJzCbYYjmDzkqFlMyR7EQJSbZsqKSPSrNpCFppxlRRzqXYE7JqxM9sLzb3PMpwUNwcuYwhuZhc6/spuQS3ZFbDmvWjcx0JhmrkRlw4cMTVsmwaE3CDxoqqgaTXabaxcv/SCu2mKLlKF3+uLTRvqHbjjn3HTyc8fHPb8tegKXbqYlpg7dTjj6eUba0pxYYL9ZIfN0ZL7HH7TrzTriOEnJmBlypCqpmPbzddca3Tp517uXYObXq9mVbjlpZ3DsiNagK0TkQUkOkSzXBc+rtxzInHCbbcQCJFXmtsGzO/LGcbyHKs0uoEC6w3ahMzyBbR6PLbgujbk889NQkdZQ3/CDj/cSQXDVTH5XQbtiS8MOVc5HBlUqyYyJAuJ7Rtd2kjIRozIcT5HxI84XQ1+zykvCdl54eObT7JxKqzexLbXCGazL4qpZHXU0QWLiM6K8+ZWw6yGzEl/a7ISF+9F1S+yEink7J72v4/dyrirLJMk9lPkyTkHIj+za8Z+Y1UnhUevV0lJXB6mpF27LTNPm+S0u2EVrYvcS9v0b2yppGWI/eyZCUk5Z9e04Sco8tY6kFy0ImmWk8aRwNGVUU5DfE+kprUYgWlRCmDAkNy4iSI4OJHfDno632RehjyvBJwqcrxrzMYjikWNGhxcYqWY8Kc7aRmm4TYgzMdNxxyQAoPAumbzxEafcpOGqqqkvNSely2ubeFlr5ZfR32OhaMjT/S8vm5QENfbN+4Z+py2GifHvwaChOdFcMFJOEAc2Ztvbk/6EqCtpN0rxctpttc0cyBIlq8U2HaRm44tLK4LsMkDRxQRz7/g1H45XQbuPEcUdrbamcxipOvvieO1iFCbVmeTw9XlfDr1dUx+0lNF7J8LymuMzhm0eSZCzlUfFMQtL3GnPpzNkEGK/LrHGk58AuoKmyQIafYioqIX5JzrLGR59FjZJdQML3cyCbtIljiDeR5CuTynlq3n3rFLBobEnFdiCqNVKPCDjaMI+vHj7lxwKTN8ar6+bj9dmdy9T3W4eTSIFlJzuVQRJzTEaGLLbtmw27Mkukj4lHbbVVkI2ThK515UNA416bKiHuhMy7JbfFLgB+pvrBiYlEr5kxLFTDtaPNmozUBnzMgvha7IRqfkLldWhkW2m3GXs1sbLNv8bu2qZUWubsapiSMJURETwo4Ko38CP7PH7KfyawdjO4eVWGM5DuBW5pPkbh2u0uCpIU7+SyZg1b2Ea9fRkUMW3IzQqTjgRyOO4ZmgCbpoc4q82npLpW8v3ggRNpJ2YOMSbSi3Is7JqEY07hhDeyB1uM74TkiDiIjpcOKjKnwqNaDUcil2Pcnv71yqnBim1gvg/lrjENXYox1Nl5CmqnII2oONkimnXqQrxwqa9lTtBtLQBMbotrsRrhsZLEyYMSkjMpJkMPI8w651BO5tuiLgEvKiaISKipzrOOM3U+p/ueuaX+O39q1LjR80kw7PyGxNQ0t7BReUk6kDv5KqpwqLz+WvV9SyaLlthmKZxlDkqPvbHxpiKd1JWA3VvNMA5F9p38BDy6ZoRApCSp1JEREQL9ssQ2XxR/IMsuMXwqnetoEly/s5MKJHKXCRE85S3iFFca+4e6uKo/Kc/nr47j7S0efYtPxaMEKmC4hM0dlLjwAWQ7SofL0BtxFFWwcbJwEX5QPIRIPPGs2et2PSx8nyObZ3cqFNnbLZZGqWDtn2WJchsmTcAI3kRp8xZJxwh6EvDYmqfqgIP73Ytc722yTNcLxTML6RjrEjC7C1k3mWzmVgxZr9m3Nc+pdXnoDDhQ4gmTQoLQm4QI0iqQhr2DRUlXMmWNZTQYkuw8Xu32I4NuSPGHRvyEKIp9QRBHnnhE4T41xYG6e2NpZWFNWbjYvLsKmwaqZ8Ri4juPRJzhELcV0BNSbeImzQWyRCVQJET4XVebB5VcQtosgyvIL+LlFVW2FlLqToreXkRrXNAh+3bmvsNOz3BcR8ANBLsnQe5kirqpJe4UDMt5LHcbbHKinY5cZFt7R/VKyQSMSTB6xclRFMVRCUQksI42v7Kn1JEVFRA2NprEFZlBVm0G1IZVneWSrLNgsrSXPttxp9HDkOsCLbcYpjIOyEd6uh4YsZB8xNOm4jhCqrZFLu1YzfQvS7i5HkVtIt3sfr4NtY1s9uJLYmm81EkOPSCbIYqtuEavuqHZkQdPgSBOA0ZOt6msfgxbK0iRHrSQsOC2++LZSn0bN1WmkJUUz8bTp9R5Xq2ZccCqp69YCibiZXZWTNJjF2xdWmN7lOzMUiBk0rIh8T2DWhsqzOmAD8qOcwJHUyRR7eQAIhBOPdaZ1YliLo7U7xZZbRZOH00jJrIshkzX6u+dua9oB7OmXsn3GnZyORRQBRGxRWhT4UN36ax5ld/Iw/cWx2+yDcbJqjbaLn9czbWUvKZoPQYr+OPSAYOzN73Edhye3H+fKKdjRtFQXOqyjbOdmuaekfMpeM5nkVnkDFvmH4ftJcx5Jryw7mb7ADNVQ0FRZZbUPhOiqPCJ8aDS0qVFgxnps2S1Hjx2ydeedNABsBTkiIl+ERERVVV/LXOXLcUSNDmLk9SjFgcduG6s1vpIOR/gBbXtwauf4iJz2/dzrE5bsZ9m82S/T5lkbFTuZ7rOaQ2pzzawqarCybIWFEk8TLvtqIjbHhCWe8pIvYu3GjQa68yKFDtsxuwyHILXbKa4BZBKWS7EcitC9JabN1enLqGHnbFCEiLqQkug/QfTVTeniRYN12cY3LurWzi41mljVVztpPemyW4iAy6DZyHiJ13qrxohGRF14TleNWzoGmmmgaaaaBpppoGmmmgaaaaBpppoGopu1nf6Ltq8y3M+lfU/wlQWF57Lz+H3XtY5veLydS6dunXt1Ljnnhfy1UPpC9IX8FH8c//VWus0/Glo3Y/wDlFjxe16eT5X9YfkdPy/rHft7dA+1ONWnvhhNruXstn23NFIiMWWVYxaUsN2WZCw2/JiuMtk4QiRICEaKqoJLxzwi/loIzTby5lU5dRYnvFt9UYwOVNSFprSoyIrWC6+xHKQ5HeN6LFcZc8Dbzg/qyBRZc+9FREXo0/qO2cvCijBymQCz34DEP3VPOipKSa6rUR5lXmRR1h1xOgvhy0pEKd+SHmHXm0O6e8kyqY3fZxfGaXHoNi3BhY7bybV6ROl178D3Lj78WKjYtR5Unq2LZKRuISmnThYrRelPKDw26p75msh5AzizdHQ3P4zvLxRmsutSGZXhnL44TQyYkR3wtC4qKHCOcJwoaLqMzxm9dvmqy1B38MTirbUyA2248gWGnyDuaIJoLbzakQqooqqKqhCSJVOberfbih29t81xFmzySXAZhPRK5amxiLOblvozHkNkUUjOKRr/5w026C8Ig9iIRKRYZtJNhbJWO3OW2DH1rKY1o9kM2vIjb9/ZG67KJkjQSIAN8hbUhFegAnA8cJUNV6VM1/Cr9ZZRqVi6i1tTUQrJ7Nr65SQzHsYkqQSNTeW4QGkMFFloXOC4TyoKfITbCfVhjl/KyNvKcbtKJunuwx6vZZqreZOtZgxlekozE9gDpC31L9hDJAHu6LKECFIbv1O7PVFeE2Lfzrh1/H3cnjx6qnmzHHK9tHezpeJkkaRDZNsvJ16n1EuCIUWK/oR3Gx7NV3KxhzG7K0i5Zd20etnz34seRX2MWO0om+Ed0mnwOMBJw04KipDynblPHhfpnynHot3Gsr6odO+wewopDzKOfqrKdZTpz6gCj/wCbiU3qC9uyoCcimgneP+o/bC+SkY91dRZl0xAd8L2P2KNwnJnCR2pT/g8UY3CVEBHiBT7Ao8oYqsizvdfCNt34UTKp1gMqexIlMRq6nmWT6x2PGjz5NxGnDBoFdaQnCRARXBRV5VNUvE2O3m+p4pbNQsPxu4rGKSLYX1FlFmDxRYZAj8Z+H7YI9oLrYOCBP+JWkf4RFVpDOcb97Y5ZuA9UTMSpKGRNro0xmPYv5FY0NlWPPeLq7HmQm3CNtfGnkjmKA4oNqpcD1UFZ6nNvn88yDBbh1+AVXeVlJAntRpMqJMKfBhyYpuvtsqzE8rkxGGxdcTyEH2qqr1Trh6idnzk2Uf8AFTwDVxrGW5JcqpgRZDUDn3ixZBNI1LVnqXcWCcJOq/HwuoGfp+3CkY7mFfa5NT2VrkmY4bkf1A+7PnCpClSWToC2qNuOFWSSAB7D+sbRSHkuvGb9Mm4NpjNJtjfW2PRcaw6FkEWotIkl96fPWwhyobCyI5NADHiZmOKfV53yGAqnRPjQWln2+2K4dDjpXJ9Xs5DmPOjC/WR/7xtrZmuak+RW1H7SdM/H+0vj4XqhISeGJ6j8Hu9yMb27xRJNqd9KtIpzyiyY0YFgtmrpR3HWUamijgK0RMuKIEqcryqItdztgN5srns2mSuYZXORq3DKxuPBspUkS+j3zVjIdVw4zap5GgIQDqvBoiKXCqSdLbjYzdbFcl22hXEjEyxfbM7lmLKjTZDk+zYltmDBmyTAgwYIooYo64hqqkhDwgKExt/UnguLbk5Ft5mPuatKIKo0sQiypTHE7ugFJNpkm4TaGKAjjxiBKq8KnVdSOPvRttKzRcAYyB0rf3p1iL9PkpDOaDSvHEGYrftikC2JGrKOK4iCXI/C8VbulsZunmORbmwqN7FExvdGrqaaXKlzZDU6sZji6Eh1toGCB8yB4kAFcbQSFCUl56p88a9NFxRbnO202PFs8f8AxjPzKPMfzO7RyO9JddkI0FOJJAQwfeJEeU1RQ/NpSVV0Fu327e3+M5gzgV1dusXb1eturAwZDjbMFFcQpLzwNq0y0KtEhG4QiKqCKqKYIXJrfUNtFaUlpkLOTyGIdPGizJCTambEeOPJNQiussvMi7IB40UGiaE0cP7QUi+NcjcPZKduFlmaS5dpGh1GXbdO4SrjakUph112SpuoPCD1QHxVPv5UhX4ROF1XMH0wZs9TSJ0yNTQcpqyoHqiU/mt9ftTHKyyanq28s/8A80YdOOAo20DhN9yLufCCoWyfqL2kGsi2QXlo8cuTKhhXR8esXrMHYyCUgXYAMLKZ8aONKauNCgo62qqiGPP8uepHZUHJYhmwPswKVnIZUuPBlPRGK55pXWHzkA2rQo6CL40UuziooghEipqNysJ36czOl3e9ngT+SwIFxRuUS2kxmCzAmOwnWyGakYnHngcgIpKsdsTF5R4HxoRQ2g9JWU49ttluDR8nqHpVpQ4zDrZhg4IHPqiJ4lebROQYN7qiCJGqApfvT5CVY1vrtAue5/lZ1dlVSYbePUsqZIg2I2Fi44kpyLEGrNlJAOirzqiItKbguoXCigrqZyfUFtNGq6i2LI5TrV25MbisR6ea/KFYh9JavRm2VejiwaoLpPACNEqIaiqomqgyj05bsZ/kN1n+TnjkC2dv6S9ramnyezitqkKDMhPMOWbDDMhtTCYbguttfCogEBCiqfXxzYfcbALygzzBavFG7sYd/Aua6zyW1nMIllJhvjKCdJbdkSXW/YtoYmDQu9y4VrqnIWDjm/OJy9h8X37zRUxunyKrqJ7jfLkxIrlgTLbLXZtvsf62Q2HdARPnsqCnKof9R20UaLHkP31mD0m5LHm4C4/Y/UPqKRvc+2KH4PcCascOj2bRCBRUeUVOat3BwDJdtPRbgu2T8urfv8Zl7f0pPh3OGcti8q2u/wAiJq0pjz+yi9f3Iuu9SbHbhzN1qzd3LHMbhTVzNzIJtbXzn5TUaGGOP1TINPGw0rzyuOo4ak22iASinZQRTCcO+ojaBiwsq5/Knm1qwsSdkFVTEiPFAEymNx5Pi8Ml1lGne7TJmY+M0UeRLhB9RWz1hVWd03lbrESqgxbJ4plVMik9EkmrcZ+ODzQlKbdcTo2TKGhmqCPJKiLR25Gxm4FNtNPobiXj/wCEtvGsvyesnRpb52VgUuutGmWH2CZFtlGws3e7gvOK4TQr1BCJE+8r08bk7u4tX3uUTsfqpdfjOOQqFuptpraTDg2DFiTsh5ttp2H5VjtNijCukz2MxcMkFNBdD/qK2kjV0KxfvrISsLc6BiD9AsfqH1EWFkLFOF4PcNueFPIgm2KqCiScoQqvgwz1I4DkWL5RkV/LCgPDG7KddR3Udd9tXRbCfEGWho2PlFz6a+XVtCUVTovK8KUUw7095DUZViWZSq+prJdZl8rILZr8VW1+88yVFJrWeJlgnkedQng5ToyAtCgp2UeTrfINmZjOd7cbWs5LUv3dhb5BMzKuhOE6p4m/eO3LBvIqCoIr7LEPkh4VZkoQUkQiQNL53upj+364/LvZLEWvuTmE69IGSLzTMavkTXCBoGDUzRuMSqBq1wKFwpGgtn9MG3dwDcebJr8RuJMmRFhxrFW5NbKhq7DkKaMSWfcNgj7Jq2aC632Beq/Oon6hdosk3Zh0MfHJ1ZGKrS78yzXXAQveUc+A116AXPDstsi544BCVOVRBX34Zthe45uLCy2XKryhRsErsYJtlw1c91HfdcM0RQRPGqGiIvPbnnkU0Hl3U3ou9r8xq6iZitO/j9rTW1gNs7dPtPMSIEVyS427GCI5+pUAH9aDhmikXDK9U7esPUXtQ2tzHn5G61JxqJFk3XirJzrEQpLUZ1hpHvAguOOjMY8TY/rHFIkEFIHBGC5/szvVudZ2DGV22IJX1VVlELHpkZ6QMiYdnHKPGCWz4ukcWGjUSNs3VdVEJBb+RX6hsbunT4rn8LF8kq4VtlF3j0+MbFhIiK7ChV1XEmRTkgyrkUnkhSgF1oTIBdA04LlBC4MIz/FdxayTa4pOkPNQpbkCWzKgyIUmLJBBImno8gAdaPqYF1MEVRMSTlCRVkWqg9Pe12abXyc9TKjrnI+V5C1kMJWL2dayGFKuiRXYzz80PK70WGKi6pr3Rxf1bKCgat/QNNNNA0000DTTTQNNNNA0000DTTTQNNNNBGqncvbi+vjxai3Axuxum0eI66JasPShRo1bdVWhNTRANFEvj7STheF1/FZultjdwLe1ptxsXnwsf7fVpMW3jutV/CKq+4MTVGuEEue6p+S/yaz+OwO4cjDsPx+JUhTT2Myz6wsZrclntDjWrV4ESUqgfJ9lmQl6j2MeR7IPResXqvT5upJxuBLn4/mD1viNbjcJuru7LHm4FpHrraHNdgxBrmQVW+sQxacmGHHm4IBQjJA1FI3g2liYzDzWVujiLOO2DqsQ7dy7jDCkOpyig2+p9DL7S+EVV+1f5Neq03J26pLysxi6z7HIFxdCBVtdKtWGpM0TXqCstESG4iqionVF5XWfcz293TyDM6Hdmi24yLEBZDIIcylxqTjjtw6U1a9Qmyffi5AUzSE42543TcQFZ4MkVwE8Q7LbiYQGL1G3WE5IEqNTY5VTJMy3p7Kllx4TvPgtGXwaeQ44k543oLSKX6tfjr1QNHV+5m29tdWmN1W4ONTLejA3LSBHtmHJMEAXgyfaE1JpBX4VSROF/PXki7x7RTscezCFuph8ihjvrFetWryKcNt7r28ZPIfRD6/PVV54+dZ3sNst6YbWU0WC7ZOBUP1ORg3UZa/T2tSUqY73QatxFSX431J0nGZqAzwojwKJrxwtmt4rnPpttkOG5DNq7PJMLuwlX8ujSQ01WPvpIF9qvUGkMBVowRsXewIKeRTTxiGp4OeYNaVkK7rczopddZTVrYctixZcZky0Mm1jtmhdTdQwMeiKpdgJOOUXXzudxNv8dyGvxHIM6x6svbbr9PrJlmwzLl9iUR8TJkhuckionVF5VFTVD49g9qfq7uceaJh7C8eJNyAAHOyxb6yjFXCwQ/uToxYSvn57ykL4+NdTdvBdw5O57mQbdYZcLKtEpmZk5ZtXJoLBiNJI1CyiS1SS0TIm4TbkNCNVUFUvt66Cz295dt2KuDaZFmNFjo2c+bXQW7S6hNlKeiyDYdRogeIDXs2q9RJTHlBMQNCAfW3uztW9bRKFnczFDs57jbMSENzGV+Q44yDzYtt9+xkTLrTiIiKqg4BJ8Eirkm8w7LNsqjKRybD6+2cusHziMcB25rwOtiu3s2Yk18HHkIobjMuMrhso4YE22JN9lREkeFbK55I2tu3o+Jik++ybba6gGT7AOuwayNj/ALlxVU0UPEsOdwBcEqgXVF7j2DUWW51hGAwWrTOsxo8chvuow1ItrBmG044qKqAJOkKKXCKvCLz8Lqqd0vWNsztNktnit/aLLm1FJFvJKRLCvFOkl7xRmBR+S2ROuLwacD0BshNwwEwUutufQZdB3YxPdGiwWVmcGqx+7opFVDlRGZDD0x2C63JD3brTSh1huNH9/dEcHqhJ2TVM1/pz3Wo8LdxhaZidIawLAKNs481lGVl1t3NlTGG1cIS6MsPNdSJBQh4QeSRRQNLY5uttzlNq3jdPnGPP5AUQJjtIzcRH5zDZAJ8m0y4fwiGP3CqivKKhKioqyzWdKHC9ysb3hWyxzAbuJjaXl1cWUaxn1M2reN9mSoSqpzlJ8aW++415G3UFgRdkiirwBFoColzJ9VCnWNW7Wy5Edt1+E64DhxnCFFJojbVQJRVVFVFVFeOUVU+dB69R3cTB6nczBL/b29kS2K7Iq9+tlOxDEXwadBRJQUhIULhfhVFU/wAy6kWmgaaaaBpppoGmmmgaaaaBpppoGmmmgaaaaCO5viD2ZVceDEzDIcZlRJbcxiwo5LbT4mKEnUwdbcZebVCVFbdbMF+F47CJJ/m3+C1G3GKx8UpZEySy0/KmPSprqOSJcqTIckSZDpIgipuPPOuF1ER5NUREThEkemgaaaaBpppoGmmmgaaaaBpppoGmmmgaaaaBpppoK62h9QuzO/f139EOeQsk/DcoYdp7dp0PA4Xbp/hAHuBdD6mPIF1LhV4XVi6rraH09bM7CfXf0Q4HCxv8SShmWnt3XT87g9un+EMugD3PqA8APYuETldSrNMTgZzi1jidlNsIbFi141k18ko8lgkVCBxpxP2TEhEk+FTlOFRU5RQztD3izrBdxMmxLIctu8siVOdzK2Ecsa6Kawww1u49u8rEMUMEfJxAIEBxPs7G4IkB9jJfVXkuJ7a49uPkGAYjUNX9G/kbca2z1iESxRaadajM94/d+aYOL+qEEZFQ4V/kk1Lo3pmw8W2n7XKcnt7VbifezraY/GSVYzJVUdWRPI2wDSCEQgABabbEVabVUX7kJc+mfEbZmrjs5XlNazAxMMJljCkRhKyqBRE8LxmwRtkvCqpxyZJey/PCCghzqT1JrkW6kfb+uxqpjRZPtDjlZ5AkK2nRn4Tcr3cOAbPSVHb8qNGQSO4m26nT7U7fffvIdxqLIMc+kWGZ0+FORJpXNthtDHuLOPNEmPagcd2PJL25AslSJqO4XYARVBF+711npxrIbmOx7Pc7OLupxqVAsIlTZPwXIyzIbQAw+pBFF5tU8YmrbTjbSl2VQ4IkKUZvto9ltzByOm3EyzELWFHch+5o34pA+wZCSg7HmMPxyVCFFQ/Gjg8qiEiKqaCj4m/G5sW1pjw24pd0a1vArS/mSSMaJmU5EsEaU14YfcblICK0THUG/KLnbw8IKSlr1TO2MaTl9JgQycGqrKkqLa2ftvDNYkWTUJ0SZhoyQutNDYxfISvNl/hegn0TtKcd9OWC4wrp11heG7JpLSllvPygcclfUJZS5cpwlDlZBvmZ8pwCdlRARERE50L0uYRXLHgw8myhuiR+omWNEkiN7K1mVjUdqLJkfqPMh9YUTuLTjbbngHsCopIocy29Rs2RhFNb1uNexl5PZ5XSR3PeI77FypZsyGRwrXDvkWtReioiD5fzPr90Hf8AUnujcbd1VnjNHHVitvsGx6/yRya0khyZYv1DkwW4Kx1bVkmLFGlcRwSE3SUARAQ0spfS7iBWUaUeY5aVfXWN5aV1T7iKkSE9bNSgmIHEfymKrNeMEccNQLhBVA7AXlL0mYUAsQYWbZlCpwsKG4k1DEqKkWbYVKRBiyneY6udiCBGFwQMWy6duiHwaB7d1c/3PxzebAsO28pYF21fY7kk2XXT54wI5PRHqtGXnJKMPOh1GQ+CCAKhE8PZOB7BW9z6/MFrauNeDX0cSLHxmBk9xEucoYr7IG5PkUosCKoGs+Q0LLikCE2KqrYgREfCXXuDtBEz3KaDNo+bZNjF3jcCyroMulciovinFGV7uElh4DX+9G0HkeE7EvHZAIeHXemzFsbCuj4JmOXYlGiU0ChmM1MxhPqcSH38CPuPMuOi4iOuorzBtOkhryS9R6h3NzdyrvC7XCqDF8Ui39jm1s/VRkk2iwmI6twJMxXXHBZdVR6xVHgQVfuRU5/JathesGVFxmHmGYbYFV11pjNxfV7cS5SXKdkVsiPGfiGCstgHkdkj4XEcJCFOTFpV6pd+R4PU5PkWKZLPkS25WH2L9nBBkxRtx12FIiEjqKKqo+OS4qIKivZBXlURUWByPS/ttOx6qxazkXMyuqaW7om23JICTke0eZefIiABJHANgPGQKPX5Vey8Kgc4/UPkeP5jHwXcHbqFU2Q2NGzOdr74p0WPCtzlx4UkXDjMkZrOiJGNpQBB8wGhmn2rE8k9bNLSPrGbpsXhmYXFhFLIcxZqG59dCmnDbcjE4yXlfkuMvE2zwgdBEidHuiasR70647ZUeWV2TZnlV9a5hChwJd/NeiBYRmoZOOQvb+CO2w2rDzrjwKrSqrhqR9/y1/bnp5x2FAxyJheYZRiEjGsfDF2ZtM9FV+VWggdWnvcMOgpIQdkdAQcEjNRJOy8hW2f+p/LLzE7a/wBoMcbGjqZeLsS72RNAZbZ2hQJCA1CNgwcBIk9juZOgQq6vQSUOdT/ePdvJttM7w2HGrat3GJsK6s7+Q/LNuQzGgxheJWQFo0MkFVJEUh7KiDyKLzr+Mu9MmKZfZ2Ux3NcxroN5Jqp1vWQ5sdY9jMrlZ9tJdN1g3/IgxmBLq6ImjQ9hJfnUs3B2noNx7ShtbmwsYx0RSw8UVWVanRZTPhkxZAutny04HCKodHE4TqY/PIR/bbeTIsryivxTNMCjY3Mvsb/FVP7W4WwR2ELjTbrb/LDXhfbWTH5EfKC+Reri9V1GaqRvBvJfZ1a4vu7Iwevxa/k45S10OmgzG5LsVtvySJ5SWjcMTeM0Rtg2FRsRXupFyk2272Sptvbdq9XLMkyObBp28frHbp6Oa11aJift2vCy127EDak475HS8QdjXjUF3l2VzGJJsc02VyPL69zI7WLIzDG6KfBjpdRvGjD70VyYHEWb4xZ/WNvMIYs8KSGouCFdZ76w5rG2+3GTBm2MYXfWGPPZtdQJ06K2FmzCUG3KmKspeVWW6TqNGHBoLC/cnPzc+9m5uQ0eE4Vle1zrNkWSZPRxI4IbYNT4kxxE6q4YH42zEhVXBFTEeVFFX4WSbc7UYlt7JlW2NV0yvSwq6qqarn3GybrIMFkgjw2unPAArrxrybnJuuKhKioiceZ6e8Wk7aY5tbHyTJINdiVlGs6aXGkspLinGeJ2K0hE0oK01yACKgvINgJKX3dgjVJ6oAZyFzHtxcQj40tc9eV9rNZtlmRY1hWxY87wtmrLROA7AfOQJqIEnt3BUPjnX9bmbiZ/Y7IYJlNRInbf3maXuLQ5YxvbTZVYzYzY7b7QrJYNknRbeIexNKiEi8IvHOuHuj6ao+SYtT7VxK++yBq/zEMpyfLLGbEbMEHqEsXQa8SkUmH3gg2wwjYtmXdRQUQ7g3S20g7qY1HxyZkNxRHCtIFzEsKn2/uY8qHIB9khSQ060SIbY8ibZIqcpoKcyrerJvTbf39JuXmDucUzeOM39RZWTcKumNSCsWK9Yst1htqMjROzIpC94g6D5uyGgouulgXq2pMwyqDi78HG3G3bZ6lmXNBlAW1WzI+nlOjeOQLLfkFxpmWBdxbJtyP16mhiWpQHpwxSbAyFMwyvKMru8kYiRpF/aSY4TozcR7zxRjJGZajx0af/AFyeNlOziIR9+E4/rLvTzU7g7cW23Wd7iZpdpbzGZpXL0qKzPim0odRj+CO2wyKiCgvRlFJHHOVUi7aCP7gb2ZK56TZu+uPw3sbnS61i2rw6JNdbiOyQ8JqBNfcbkchNW+iqKmop2UUJebc+pdJ+7FJVYREyV+qjYZlF5ZVVrjkqiWfJiHXe1RuRaMMCnCPSBVRcQB8iK5wnRdW/nW2+O59gEzbaxWTAp5bDMfiAoNm020YEAh2EhRE8Yp+yvxrh7r7E4bvHIZkZXLtW/DQ22PiEN5sB8FgcU3TXsBcuCUJlQ/xfk0ITReECs4Hq+lWkGxh02H4xf38K/pKIGqDMgn1bq2ncWHPfDGFRVs2zR0PCqig8j35RF+uR7+blWFzSM4/ikGroQ3GgYXY2jdoMl994TQZraR3IwoMbyeRkXkcR1SBF8YIXKSuP6Zsf/FJZjb7g5lcWb8ynsJZTHoSBJkVjrpxTUGooC2iC8TZA0jYEKIvXupGv2nemzF5uWDkg5jlceC3lDWZBQsyYyV424cdn/lhX1Q+CUm1dVvsZEIiXBIHw3IyLOL/dqt2jxHM5WHQWMbk5Pb29fXx5li8IyAYZjRgktOtD8q6ZkrThfDYiidlXUaot/wCRRbfSpgZjX5jNrck+iSrPMmCwUa5tyN7lr6h7phFJzooIhR4vDivNqjYijhpZ24O0tXnlvU5TEya/xXJqNt+PBvKJ5kJIRn1BXo5hIadYeaImmi6OtGiE2JDwqc6i6emPGmnIVxEzzMmcpiXTt+7kxSYkiwlS3IfsjVwHo5xhD2yA2gtsAgICdOqqSqFdl6x7FQq9wlxmrDBBwC5yi0QLdHJfvIc4InijkjXhdbV37AcVxsTF5XF6+NBOy9kPUBU7xW+RY205i7tnjjEGY+7jOTN3tebEvzI2iSQaa4dEozyG0oIop4yRSQ0XXJh+kXb6JAZpjyjLZNW3X3lQ7CkTI5pIgWj/ALhxg3fB5v1T6I606LgvISfe44nxqysJwuwxEZh2m4OT5ZImK2nnu3I3LIAioINtxWGWh/aVVLp3JeOxL1FECT6aaaBpppoGmmmgaaaaBpppoGmmmg4f45wn8W/gH8Y0f4n9t7z6L9QZ9/4P/uvt+3k6f6XXj/PruapL+CFtJ/Cg/hb9rz8b+09r4vej7Dn2vtPL4unbv4Ps/b6fv69vnV26DN1zulvfg+5OS1Gdbj7dBimG4zAzCzkxMEsElyIb0qY0cVpPqxoL3WEvVzofJuoniXjgphP9TGN0sWaxkODZZUZBEl1kQcdmJACa+tgTow3AdSUsRG3CjyB7G+PBMGKohdUX07ien6n3Luc4m3124MDNsMh4g7FbiipRvbyJj4yUM1UTXtMThsg6/qvlSQlRI7SemWTQYveU9S9tbWS7x2Ikpms2wixqiZFYRz9RMh+4J2T2J0i7e4DqQj0QUVxHAkdJvdb3m6+P7dfosyWqYtsesLmZKs/aNHAdjSwjo04Avkpiqqv3tI4BeVggIgUyD1Xe/wBi9Hlk7HHsfyCTAp7WBRW9+wywtbW2M1GVjx3lJ1HlJUlRexNtGAecO5D93XgbY+naw2xyLFr2szaE8xTV1zWT68aYm45x50wZbbUAfcL7FphwBAGy86eJOidV4NPLc+lXHLHdqy3MZi4S8F5bwbuxS4wqNZWjb8ZphrpDnuuJ7dswjNcirTiiROGBARIohX1R6tN1XspiLk+BMUGKFkGWjPnSIUZ0oNLRPKy+pE3ZqpPIQkTjgtdR4UW2n04cWzbD1U4rR082yyfAM2pZUViomR6uVEiHMnRLGc3CYfZFqQY8I86CONmQOgipy3yoovlleliptojtRfZU7KrJh5yM1hqH4jdYySUbzjYn5C6KyLighcL3/a4D9nXxn+mvJcpJLLPdz4tpcRm8fhwZUOgWI01DrLaPZGjjSyXFcfkHGADcQwAUQVFpOFQg5lB6gMfw7IMyq3dgrfGZTmU19cEaGlO1It7ifXNzTR8wlox7hAUlJxx3oSCKI4Rkgata73Xp8Y2ul7q5PQ3lRCgME9KrpkcAnNGjni8RD38XKnwiH5PEqKh9+i9tQ/Kdh8luL/NbGqzLGlqc1nwbGbS3+IjbxHXGIQRDafEpLflZIGWXEEUbMXG+VMwVW17mK7RWeH7LjtTTZe0MtsZPinu1QPRGkekm+sYYbpknsxFxY4MK4qiwIgjiEiGgV1uZuLU5Vf7dwco9Nki/csLixjNU99TVs2xBxmAkpt+A+UkoQiXAqrvn68AQciY9dSc/VThj9JEu6HDsvvBKhPJbSNBiRkfpoAOusmcoXXwRTR2PJBG2FdMlYc6iSIir49ufTH+BMlpsm/E1S19Lu59z9Jo6BayqaWTXhDVqLGWQ77ZOQV4/uPu4ZrwPOufE9LOQUFXIhYdukxWybihlYzdyZFB7n3EJydMltHHFJAIw+0thJFDNXQLuiq2vCJoJw56hMEStvreKxaS4dBkdDjLrzDTajIftxriivM8uJyyiW0ZTIupJ1c4EuB7Vu76tbKLtVYX4YVNucqr8bt8jmBVRQWBWRY8qXHjPyRdkA6QGUQ+QZ8ji+J1UFERNdiy9Lk4Xp1Pi24LFTitlf4vkUitdplkyfPS/TgbaGT5xQWnGqqMKp4lIS7F2VFUNcyR6Sshh4/ZUWJbssVZZFi8zEr2Q/j3uSehuzJsllyOiSQRh5tbGSPYvKJISL1FUTQTTcbeO/wAHw/bnJYWPfVpGXXVdWS4MRnu84kmI871joToABq42AoTp9BFSU1REUk/iL6lces2oMCjwLMLTJpUi0jv4xGZhpYwVrnG25hvk5JGMgAT8dEUHj8nnb8ffleOnnm0VvlWK4RS0WZtU1jg9rBto012s903IcjR3WUbNnygqAfk5Lg+eqKiKiqhjXVx6OYN25ByW4tsPv8tCdczrCRkmGBZ1MkrJxg3EbgHIEmVaSJHBo/ORIKOISn5F4Czsg3ywui2jr96o7Npb49apUrDCvjIUp5LCSxHY4acIFRUOSHYVVCREJOFJOq8p31FY/EuCrLHCcqhx4E6sp7yxNuGcSjs54MExCkk3IIicT3cZDNgXmQV4FJxE5VOjf7Nw7faek2rgWcWsYpZlDLF+LVtMsl9NsIsxRCMz422kdWMo8BwIeTlBVB6rELn0q45Y7tWW5jMXCXgvLeDd2KXGFRrK0bfjNMNdIc91xPbtmEZrkVacUSJwwICJFEOsPqbw8amzyiXiOYRsZhxZcqDfLXNuwrZI74xyCOrTpuCZumItC+DKvc8t9xRVT5WXqdoKbtW223OaxckG4gUv4cVmCc4nprLzsRxDCUUZWnPbuh383AkBd+iCSpy2/TRkJ4VN2sl7sOJhbEaQ1QwItK21KhOrLCTGdkyDdNJKxjbEWxBtlFHnyeReCT3Nenu7s8uj7h5ln0OwyQb6ptZDkCkKHEKJXx5bTERtk5DpgqlOfcJwnD5UuEFE4RA8t36lnDyvGqLGcLtgrLHNixCdeWLDKwVfZYkFLYZVuQrqOtOxyBXHG/CqtuoJEvGvU16stvkpPxNaY7lNXUzqR3IaCXKhsqOQwQcZbQ4QNvEaEZSovRt8WTJHwJB4QlHyF6a7xckgddyIyYfW5vNzpilWjVZRypnuSksOS/cdSZV2Y+4KIyJCqoikaJqLY/6HcaoMUl4dCm4fBYYpwqqa1qsGiQ7ho2nmXY8mbN8hFMcAo7XbqLAuqpqaKqiohZ21e7N/uDn2dYtc4fMxtvFRqkahWANe9E5LLjh+U2H3mHB4EFFWjVERVQl7IqDwv4WWFNwXLqdheYQqZZV9Xw7N+NERifNqBlnKjMoMhXO6hAlk2RgAEjSp3QvjUn2x2xynEMty/OcyzeFkFrl6V6PBBpyro0VIjRtiLQE+8fUkNCVCMlQuy88KgjS+E+nLNtwMB+kZtlx1FPCyLOJ9VUP4+bcyPKsJNvEakOvE8nmYRie6822jQKXlBfIooOgsiT6n6NisZsWts86kktEuVTIrMaCsivpVI0amvAspPh1G3SBkFOQqNmitCQqOvq96oMKC7tIEfGsml09JbVFRYZEwxGWtYcs2Ij0NzlX0eNsknMCRA0SgqqpoIcGvxyjYDIJ7pScO3FYopNnhsfCLt2RS+89zBYV5Wno6I+2kd8FlSeCPzB+tTkC6pzBcd9PuTWuXbk4g3eO0W365bjTwwJNKbj1nFrKemJtYstXQEAJ2L4HS8bvPiMRVs0JdBP5XqiwmEEuwlYzk7dIC3DNbdLHj+zuJNY1Idlx4v6/y90CJKUFdbbbcRg1AyThV40f1RgGXwBusNtqnFranpZkVyXHZSay5ZWbkKPIf6SCBuMS+BeFTyh5fvEeCEeRC9F+OVb1/HqnMJiw7Rm9GHOHBoy3sdyyB8V8tkrvZ1tr3LiCgNtOEAgBuEnbv0d3doK6vw3JrSydvL0bDbxjBWK2lpnZExyS2bxMSWlbUvGXkdBUIkEGlBDJxBRVQLAsd3ap7DdxsmpWJbYbflYxHZT8QXmpEiJEF90mW0eBXgAyVokI2lVxpwUVERDWNRvU7jI2D9bKxLKHWKu1o6K1um4kZuBFmWrENyIqoUlXlAinsNr0FxWyVe/AcOF0cQ2dsYXpyPaC9uhS8u6CdGu7QWkcQ7WwB1ybKQEUUJCkyHnEHlOUVE5T89ctfTfzQ5LSfjP8A3RZPi+R+X6d/gPo4VQ+Hjy/d5fpPPflOnn/ZPp9wTHe/Icww/abKsywSdTRrfHqqVbNfVq52bGdGO0TpNE20+wSKaB1Q0P7VXnqXHCwGs9TbLFgtJY41cX1vPyGFjtdX0lcy0XuXcej25orkiWgmCNuOr5V8XXhAUV6K8cq3m2szTc2C/TY3ugWNVdvTzaG7hO1IzgkxZKCJOsfrW1YkgPcQcLyAiOL2aLhOOTV+nSNUbjx87hZQox4mWDkzNesHlRAcZCjGN5fJ8/AI/wCTr+/p1/x9B3q3eqtm57FwSwwjLaZbSTYQqi1s4TLMOzfhcq+DI+VZAp1BwwN1lsHABSbIxUVWxdZwovSVbY7n1RuHW57j/wBXpLi1sWrB3EUOxnszwkCbU6WsrySDb84I0Q+MBFrhWi5FQ0JUMWUaqhRrmwanWDUdsJUpqP4AfeQUQ3Bb7F40IuVQexcc8crxzoPXpppoGmmmgaaaaBpppoGmmmgaaaaBpppoGmmmgpL00+r3aT1W/ir9Fo3gfhCWzFm/U4Qx/Kj3k8TrXUy5AvC5x26mnX5FOU1bGV5NUYXi9vmGQSfb1dHAfsprv5+NhlsnDL/2CK6+GMYNhOE+/wDwZh1HQ/VJKzJ30yvZi+6fX83XfGKdzX95Fyv+fX0y3Esfzmgk4vlMBZtXMJpZEfzONo743BcESUCFVHsA8jzwSciSKKqihkXDvULnOAYJuVa2yZPNyX8GSNx4ELMKS2gsR7IEJLCsj+8bZI4kcjgoKMr1RHyX7eU5sy43w3RwXM7HHsyaxawr8fssYduJ1fAkRvDV3LsyGKiJyHPvYlsMmbq/aTJOfqwVOyWxuFtPgG6kVqHndCtk0zGmwxQZb8dfBLZVmQ2qsmKqJtrwqKq8KIknBCJJGN6NoDznF8wrcSqKcbncOqYxi8srOY+Ix6wBkoLzTQCYuPsrLeIA/VIRGik4nQU0HX2k3Dn53gp7gZB9OgVllaTVpTDltDqhlGzCecIyVFN5sQdRU4Th4EROU5XPzea5DtrujlmPVFvc2lfB3EnsQW7rILOekZscDaslZFXJKqbSylMvE4pth5FUBAhAg0E/S7OzsSDYubJoZNS0w1i6URTgR0Vahi+EVAEkMXRioD6InBiCC4nCcFrnObL7I4hSQm7OubiQ4lq7Kbm2l5KceesbBha4jelPvK5IedbkJHHymZck2IcKgcBU2Seojd3HdtMeymVb4Ol7Z4g/mcmsh4tc2bgteJpxmN4orpKw1yTgHPeNA7IPDH7XE93jzrOX9tdv8l27uoWPy8nybGmnymwTmikWXIb7NdQdaX57ChL2+4O4p1UkIe3kuy2yE97HafI61tgxrPwvVwlvJUZLGC00TnsXWgeFJwC204atuo5wIuFx8kuu5ZbQ4Fb4BXbZT66wOhqPZrAEbiaEuMUUxOOYTBdSSJgQAqGjnb44VeOU0FE7V7u7oY41jr+YXtFYYxk+YZxUNOWCyEnwkgSraS089NN0m/ALcEmUbRlPG2jaoaoKgkbvvUpvJcUU+jrMhx+LauR8VuIdvGxC2gxm2p10zDfjgM51sprXV0FGU2rYuApp0BVEh0seyu2DtZXUz2KtPQaqwtLSLHdkvGAybEZQzSJCNe6ODOlooHyKeX7UHqPERf8ATb6em5zGOzq+YdpY1JxI7UrLrM579fGfjucAZyleII73tiAkX9QbgqCgri9g9+7eV5PjOT7ZV9LBatLC3tLOOUcZb8NuS81Rz5ABwLqNqJOsgnDyOiPPZE7iJj5Ngt0swzx+3qM+l1bN3WxIUp+pDHJ9JOgE95UMHGZbroyGezXDcplxWzUXE4Tpys8yHbnDMsbqGsmpvqY0Xn9kkqQ65180R2I75OS/XdmH3gXydue6r+1wqeXBtqMI26lTJ+Mw7JZk5hiK9Ks7mbZv+3ZU1aYF2W66YNCrjio2KoCKZLxyugpGJ6lNyqevrM4y6uxuTjlrd5lTt19bCkNzmhpRs3WnlfN8wNXG6sxJtGk4J0SQuEUNcbcje/finwwq2VdYjCushxSHlVXYVdTJ6VwLYwo8iI4Jyi869Z7XR8Va7dXP1SfHGhYu0G3MNinis402rNDaWV1AbckPOC1MnpKSW4qEao4jiTpSdD7Anl+1E6jxw4fpt2ahUdrjreLSnYNxXtVDwybqe+4xBaLu1GjOOPEcRoC4IAYJsRJBUURRRUD5bqZnuNjNttriGIScc+qZndvVM+fY177sdgGayXMN1pgHwLlSi8ICuL8Hwpf42q4wP1P5plWURpkjGiTFJ9jeQnCPFLiG1SR4KSlamy7h0VgvNuLE6GLYirZyARFc6Gur7lYPjU6TjU2dDflScQeKTTvvzH3HWHSiuxSMzI1V4lZfdFVdU1VS7L9yISR5nYja1i3n3I44+ZWSzSfhO2ktyuQ5iEkpxuCTqxmnHfI53MGxIvI5yq9y5CioXqw3EjQreHOjY/b2b9RQTaaWxjltUwWpNpat1wgXvVQ50ds5DLqSGfEjgIadQVUVPTR7ybkbc7y5VE3UyKmn4wOTwqOznx2pLEetJ2iblRXmWXH3Uitm6BtOApOKTj7RIScqmrVa9LmyINOtPYvYy1fq1pXXJuQ2Up04XcDBlXHZBEqNG2BtfPLJck0oKRKsb3E9LmMX2G2O22KY9CSmzi2r5mZ2F1dz5s59mI4yYk2r/lJ98gYFpDN0OidT/WdUBQ8W424W5Nj6Q2NynAbosqthp7JhiI87D9s3Js46sx3DQiMS8DgNvKi8KqucIgr1Tzl6g8/wTchzDt1HcVeo6q4Yrba+roEiG203NrnJMF1W3JD3i4ejPxzRTPur8ck6fcK3jmmC4puHi0vCcxp27GkneL3EMjNsHEacFwEVQUV4QwFeOeF44XlFVNVVuV6aaLJsEmbV43RwjosxuYc7L7G8up06xcZjOsGniN/yuPuKEcGQ8jwCyPBChdeih4c63H3Xl+ktnc6JJrsYyy2jV88B9i46EKPLmNeNom1eQvKLDwCa9+O6GqIiKiJHMS3L3hxjK7mTcXlLcY7I3XHEX4z8aUssUkR46I7FdKQoRmQdJFSOrbnKKa+RFXWisuw3G86xafheUV3u6eyZ8EiODzjCqCKip0caITbJFRFEgJCFURUVFTXEh7ObdwoQV7VG+bQXrGTdn7GU86dm0gIEg3HHFMy4aDlCVRJU5JFVVVQoHBN/t0Y9Dgk+4YqqLFrWsq3PqtnVW1pHnyH5TjT7B2aSHFriAUaQDli6LhOCndPyTSW4djlFPgOSW+Ew4kvIYNTLk1UeWBmw9LBkiZbcECElEjQUXgkXhfhdRFn01bNRhr2YuMTWItc1GZCE1eWAQ5AR3FcYSVHR9GpfQl5RXxcVOET8kRNTTEsXYxODNhMT5Uv31pPtDOQ6TigUmQbytj2VVQB79RFF4REThEThEDP1f6rsiybKZtVi1XTO117YY9FwmS426ZT2XnI/1h13hxEL2zb5KKB1+W17couq5wPdLOsgsscmOZNbxWZzm3ZHEbtpjrIpJn3ASB5fdccJHRZaQ+5kpo2CEqoKcaexr0+bPYgWHFjmFsw1wA7I8c4lyD9gs/t7vjs4vdD7L8H2QU4QevCcKj0/bRUKw1qsS8H09atY/wDf8oun05x9yH+04vPjOU+vzz278F2RBRAgm6eRbtQt+W6rbbIaeG3H29n3Dsa7akSoTrrM1pBRGGn2erhIXXzqS9B5+w+3CQ2v9X+c5XYN2WH4NNfrocfG3pNPHxC4tJM36lCiTX1bsYw+0iKwxNDgXhJTJouVaEhLV7Z5shttuVbhfZdTznrFuudqPcwrmbAcKC6aG7HJYzzfdoyEewFyhdURUVETX+TdjdsJ15FyAseeiyIgQ2/BBs5cSG+MRUWKkiKy6LEnxcIgeUD6oiInwiJoOXujme4lZn+F7f7fPY7EdymJcPvzbiC/LGOsRtgm+rTT7KkhK6okimnwqEi/b1Knar1WbpDhWO5VdUeLOv55hlJkdFFjMSGgrpNjYwoINSnCdLztiViw4pALSojbg/PKEmm5+KUFpkdTlk6B5bWialM18jymPhCQgI8nVFQS7I2H7SLxx8ccrzFQ2B2iGgrsXXDmjq6nGgxCHHclyDRmqBWiBhFI1VSEo7JI6qq6igioaL86Ct03/wA6wrcpcJ3Odxh6oqrUK63vq+BIhtiEqscmQnfE5Ie8PDkWQwYqbnZXY5IockOoY56st4ziq5GwJXrStxmuyeTR1+F3VrIslnE+8zXNvxFNqA8EZtoFdf7ib5n9jYAq6vSf6dtoLbB7vbu6xeRaUuSSmptulhbTZUuc+0rfjN2Y68Uk1FGWhTlz4EEH9nlNdLK9mdus1um8gv6aWs1IzUJ4odrLhNzIzRkbbEpqO6ASmhI3FRt4TFPIaInBFyFKZbupulk1/UWdXa1dTikXduHiHso7clmzfbYd6POPSEe8ZtuOCY+38KfYokri8KK9nffd3cHa7c5+1qbCulY5T7d2l2dG9DcQ5k8ZkZlkiki7w2KE6193iPqHm+FUxVuxJvp/2nscvTOZeNyStBtmb4UG2mhEGyaERCYkQXUjo/1FBJxG+xDyhKqKqL1sv2m2/wA8t495ltAthKj1k6mUSlvtsyIEwUGRGkMgaNyGy6iqC6JoJChD1JEXQcDbrNc7d3GyfavcR+hsLKjp6m+YsqWA9CYdjznZrPhNl198hcByA4vbycGLg/aKiuqNw3MfUFkeR4HGDcWkOys8j3IhK8/VSkghGgWpR2EeiBLRZKh4lFr9a34wcFFUyAid0rg+2WG7drPdxiDNSTaK0syZYWkqxlvi0Ki0BSJTjjqgCEXUO3UexcInZefHQbMbc4xkA5PS0chmwan2dmyR2ct1piRYmjk0mmTdVtpHXB7kACg9yIkRCIlUM8fwwdy7qpgPYxhgPW8PCa/KJ9dDxK5u0tZsl2W2kGO9CRRgCqwXOr0hHEVXRToXjcXV3br7gZnj/wCjiDg8arjTM5yYKV8ruI84kNgqudLU/E242SuCUQE6qSIqdh5FVQx+kj047PSIFbWDjUyLGq4H0ppuHdz4vng+QnPayVaeFZTPc3F8b/kD7z+PuLmaXeJY/kc2isLmvSQ/jVj9VqyR0w9vK9u9H8nAqiF+pkvD1JFH7+eOUFUDML/qt3PkSUxKup4H4iqWsgWxkQ8NurqNYPV9xJrmGmWIJG5DF72puE48biN9hFBd+V1Mf0/biS9z8U2ubx6op7DOa6vyOAtoy4j1TXe3M50OYwroGU1HGSFrjoKibpKK+0d7z2z9PW01o30cx+fENZVnLN+uvJ8F9wrCSsma2bsd4DNl18lNWSJWueOBRERE6T2zO2j8p2ceMikp2yr7ZHwlPi61JggLcVWjQ0JpsAFR8QKLao48hCqOudw4HpiyDNsr2Wock3Avolvb2BSXSkxoRRk6ecxEVEnXOVTqvyionHCcfHK2pqP4TgmMbdUzmP4hDkQ645T8wY7s5+SDTjpqZi15jPxN9lVUaDqA8r1FOV1INA0000DTTTQV1/CF2Z/TN/B7/HkL9IXtfefQ/E75PH4vN/hOni7+L9Z079+n3ccfOrF1XX8HrZn9M38IT8Bwv0he19n9c8rvk8fi8P8Ag+/i7+L9X36d+n288fGrF0GbvUZuVnO0+cSbSsza7dpJW22VXxUrTVc2EWZWO1QsvRn3IjjgmSTX+yPK83yo8N/HCySX6gcnbjZ7as7f0kepwu/HHAn2uWtV7UiR2Y7yHicZ6x4wNyEJSQnXVISEWi+FX/ZXpQwmyg39bdZnmdpFuKOyxuC3NnsOrR1090HZLMMlZ7L2Npn7pCvEiMgKKgpxruXXp9xa3r58VjIb+ulTMuHNmZ8Y4xvQrIQAEVoXmTaJtBDjq42f7SrzygqIVsfrMbex6ntq/GsUAp8+5rJNjYZikbHwkwHmmxZYtBimDpyUeQ2EcBlCFt3lRUeFtXeG53HjbWOXG2tXM+uOO15vsxG48qbGhHIa94cYHC8D0huOrqtiSkBGKfB/AlG4/pjg18K3r6fePcWCxfS5suzbGVXvtyimC2klDbfhuB95NqaEgoYK44LZA2qNpNrfa2isMBq9vay1uqGHRNw26qZVTlalw1ioKMqJmhC5wgohC6JgaKqEJIugoN3ejM6unbawvdG6zG0/GWO1jlPlOONUV3DZmOmDjExFisijDqhyD7cVCRAd6k6qIiTWn9RmZ5Jdt7fUG11U9nceTct2cB/JTarYzNc5FA3QmJEJx3yLPi+MVjgvy52UenK9+N6csddt0yfJ82yvJchWxqJ529k7DB8wrXXXYsVG48dpgGUckPkSA2JkriqpKvHH9TPTnjq38rLsdzTKscyGXY2U4rSsdiK8Lc4IwyYqC/HcbVklhRjTsCmJNoomnK6CLxfVtXWe3+Y7g1OEyHIuK4PV5kEaRORp2QswZilEPqBI0TRQlFTRTQlJeE4H7vjj2++4EjP8h24p8bjZZct5BfPR25VgFY1Cpq8a8FBDBhxXXidnAgCSJ2+9TcFBTnrXvpG28tMflYlUZJlWO0lji0LEbCDVy4/WbBiK8sYnDfZcdR0FkOqpgY+Ttw4hp8a6s703Yy7kb+X0mZZZQXUqfZy35tbIjC44xPSMkqIvlYNEZJYUckVER0CDkHB5XQQgt4tyG/Rft7u/FnOT8vu42EvSzFiO2U459jXtSm0BQ8TauhIdDlBRA78j1VEVPvkfq4/BUiRimcY3i2PZfHyMaAmrLLxjUaAVcM8ZZWTsYSFtWiRtB9v3V7gUFR/Wan0n0/YfI2Po9ght72PQY8xTR4ctiS2E9BrJEd+Oqu+Pr2U4raEognwpdeq8KngD04UQK5cfj3Lly5y8/EH4sU4P1IZPskhdEBIvtPD7VEb8Sx+v+Px5Pv0Hxa9R1RO9Nl16iaekbsWKOutZbtdGsQcbffr3XmXm2ZQCoONk5HPxvIPBgoGicFxrjTvUdnFFfXVTku01dEYxq6oK22kx8mJ/qzbvssRnWAWIPlNs3l8zZK2giKKBuqvCWNfbV1eUbT2u0eQ5Hf2EG7rJNZOs5Els7B0X0JHHO6t+ND+9eERtAFOEEEFEFPDkex+J5PNySdPsLZtzKJ1FYTEZdaRG3KqQ2/HRvlteBImhQ+eyqir1UV+UCByPU3lCwYuQVe1DM6lySbd1GJOjfKMqzsa+PNeBp9j2yjGakJXSEbcFx4k5b7AKlwnxy71i4pQxY9pVVtfJqZ9Zj0qHa2V0FdBSVcK8cdl942yFkAjMHIcc+5UEm0ECU01Ncd9P2LY3lFdfx8hyGVX0VnYXNJQSXmFrqqdNR5JDzPVkX1VRlSREXXTAEfNAEU6onOo/S5t7jWJWOJ0Npfw1mZIGUxLIJLKzKuY2jYRxjKTStoyy00DINuAYq3yJ9+xKoR7FfVU/uG7UY/t1idBf5LOnXEaUEfKUOoaZrUiq++xPajuLIEksIXjTwgqq6SH4+ha8kXenc1j0a0u8kRmFZZdMgQXXfqZDFb7vywaJSRhsxQhQ/wAhHjlPz/lntjsQzZfQrJ3dLOQySgcnKzkYyISznWZnT3EcwKMsYWS8LPAtsh1VoFBRLlV+zWwmIR9jmNgotndNUMSA3AjTEkNlPaRtxHGnUcJtQJwTEVRSBUXj7kL55COM+oe8S5F6bt/DbxVrLWMGlWzV2TkgLZwwYUm4qxxQ4yS3BY8qug4q8l4kHX97jSM+yLfrHNtca3UvsNqpGH217IKnhVjzkiSxNgstIazYsjgEGS5ygdVVePn411Ivp2xtjIGbiTl+UTII3TOTP0rzsQYEm5bAUScaNxxdQ1MBeVsHBY8qd0aRddHPtmyzTNKvP6jczLcOuqqql0ovUYVpi/EkOsuuA4M2JIRF7x2lQg6qnC/PzoK7w3frcdyf+iY8fqMsz+DeXdUcx6aVPAlQa0IjhTXFBqQTbhDYwm1aACHyk4qKApwni/hiWU6ivcsotqxfpsSxavym/cmXqMSI7Tz81mRHZbFhwXnmSr3+OTAD+PuHlOZ836cMSrK2iaxTJsmx66oX7CS1kMSSxIspTk8kOcUkpbLzTyvGDZl2b+0m2+nRAFE8zXpa22i4jlOFQJd5GrcuxSHiE7pKAnQix/dqjwGbZL5zKe+RmfdCLqvVPnkI6frCxEN1j284xv2zeVBhpIuTspdrPLqCOjVePssVHyRpXPKh88n4+idtdPczdDdPFd52sZwbGYeSV7eETL+RWzLEa5vyMy2w7C+kd5xXSEugNqgtryqkQcIqzCv2ehU+YysopM4yqur59oV1Mx6NIjjXSJxNoBukqsrJRCUUMmxeRojRSUFVS58u4ex1buBlI5i1neWY1afQ38cccpX4oi7BfdFx0CF9h1EJSAeDHgx4+1RVVVQiNL6qq7Ia5HanD3TsbG0xmPRQXZ3QrGvumGZDM5SRtfGjbXv1MOD/APMHeCXlFT6+o5ncSpkYtd4ZvVleLs3OTUuOyK+vg0z8dGZMrxuvCsuC86jvUvj9YoJ1T7Pz5/mq2Phr6gsbzKJhsmjx3bPFUx6nddmNG3aOqHSMbbQOGYhEjuzmUJ5ANSmudRUU7FaOb4JUZ9Gp4txJmMjS3cG+jrGMRUpER1HWxPsJcgpJwSJwqp+Sp+ego7EPVhj8XOom1c2/rL/xZNKwtbCbkkH8SSLBhXRJ9+pjR2gbjq80TIuAor+wStIBd9c2R6s88yTbafleG4XiMaziz6GOde/lZOzK1Z1ixGOJZxViC9ClCjqIo9HAT71QyUEE7kqdmYNFk8q7ps5yyFUzbKVcP45HlsN1xTZKF5nuwspK+4zN1W/P4/ISl051GbD0uY/eMTVybcnOLqwer4tZAtJr8FZlYxHmMzGvEYRRR4kfjMGpyRfJenyq9j7B6d+N1LXa2btVYPSJsavvMxWqvo9ZVvWrz8ZaWzfRptplk3yRJEdguzYIXALzwCmmoXC9TljIyfcqzqG/c0NCWOxq9jKxLE48ApQv+4fkPTo4Po1yALyjTqqqIjYrySpdeR7fVeVT8MtLiysXJWEW/wBbhOATQ+5krAlQl86IHCircx0uAQPvQFTgUUVimYenfFsuyuVnKZNkVRev2NZax5kA4pezkwY8mO0Tbchh1suzU19CRwTTlRIepCi6CJYj6p5mcTMKg43hFVK/Ei5ItpMDI0chV7VLPjRZLzDzccveNuDIJxkkFvtw2JICGRN/zt1vluLuJuhtus7F2McxDN8HuspgMN2ATXZjYvVPtDkcsAUZ4Gpjik0BuB+v+TNQ+2W4L6c8SwPJI2TRMjyS0fiFfG0zZyGHm+bh+K/N7KLImfZ6Ijg9iXhXnU+R6CHz279OGNbcZJj+RQM0y21HE6KXjNDX2cmMcWtrHzjH7dtG2AMuns2RE3DNzqnBEfA9QiuSZbnuXZduVIh7o5BhGMba2EOjBjG8bYuLCwmOwYsw33WnIsl02UScyAtsNiX6tw1Pj9nwZX6s2sB2zos3J/FslhFQy7SwtLG4TF3LB2GStyGIFdKByQclSB3hlzxgioIq7yXxZOUbHw7nLp+cYtuFl+EW1ywzHuDx9+J47MWRUWidblx3wFwQXojraA51QUUlQR4jVj6R9upMByoq8iyymrp2MniVrGhz2jW0ryekPEj777Tj6OE7LkGRtONqaucH2RBRAi996rLnCcgzMcqq8UYp4+VVOM4zJn5F9OYJyXVNz1Oa+5HUY7aNK6aknkLsiNiBLwRWzsru3U7z4a5lVUkBCiWMuplpX2IWERX47iipR5QCIvtGPUwPqKqJp2ESRRSNJ6ZMfGVIsg3BzELF2RWWLU0XICOxrODDGGE9v+9evlcjD4nAISYISLhoVVV1OqDB5lENT5s/ym2OtKWck7CQwa2Rvrz2fQGREUbX/BgyjQCi8dVThNBKdNNNA0000DTTTQNNNNA0000DTTTQNNNNA1CN78l/B2z+ZZN5Lhpa+lluo7Tk2M1lfGqI4yTok2BCq9u5iQj17KKoipqb6aDDGMbpXlPNzC2r9wTepNvJ+NZgkaJnM7JI0ukd9zEuHBmygByVHba7vKCIbTciOnVRJOB+Gf7gZWOD1cm1ynJ4WT5TjN3nFVGkZvLo2m3JsjyQIcRmM06/PlxmfC2kJf1PySmKk4ipu7TQYbx/dKwybN6fPZt9Pvo0PNFnxfpziSVEC2zCS43DbXltFJ5x0kBE6q4Zcpyq6r2/3PWwxydQO7izHaO4gYRbtyAziTk0n3zWUwEkvNuusgDMsG3mldjRUJoC8SoI8oi/pNpoMPu5JdP5vDPanJp2Y0lPnFumETpls7cC/J/BExxxhqY8bhyWhlkScq4aCZONoqIHUZx6RcmyvIsh8j+e1NzXri0Z26hN5vYZHMat1cHh54ZMRoK1whWQLkQCREIQ6tCgKq6o00GNc4t89r6bcPLYGX3brQ7qtY/YHNyubWwarHxGOZgLzQu+xBXjQTktteQG3STuAoijErTJ9048RrI8RyaDkFrEwrcZzFZdPdy75WYgyMf4EJ8iMDk1xo/cdHPG7ygtjy6qKi7300GJIu486rwzJn3NyIU3EZ9rjldFepN1Z9k1Wy3HXylrMyGVDFyHGdbbjCYMqTrZKqCrSvhriwtzp1phMdi+3lgV4Y7k+RQkqbPcO1qQnxOWHYaJfi2Ehw22nu0cZAL7lp3vwSN903rpoMMStydzb/OGHG8sXGJ0pnEZGGw8rzOdWWEiI/EiOyRcposNxizdcfOWw+RLy2o/CMoCGu1qPIqPJY8mXQ2jE5mJNk1z5sl2RuTHdJp5pf8ASBwCFU/cqLro6aBpppoGmmmgaaaaBpppoGmmmgaaaaBpppoGmmmgaaaaBpppoGmmmgaaaaBpppoGmmmgaaaaBpppoM7fwvf/AOM3+CJ+im6/9F/UfxP5/wC9/wDzX3HPi8f+C/8ArXl8n+F+zr+/WidNNBjw85vV3uT1DJt/kf4cHKPwR+Jvc130z8N9/Yr9nuvdf+mV9x5Pb9fEiLz0+/XSpc43zvYuMvxd2pLc3PcpzjEYrJ1MD21X7JLha+U3+o7m62tcyheQjAxIuQVfu1pn8G4h+GPwT+Faf8O+D2v0j2LXsvD/APc/B16dP9HjjXwkYZRsV7TePUNBXzq52XOqHnKoHGoE+QLvkki2CgvYyfeVxQMCcR1xFNO6roKq9Ou8WTb5WtnlBuLBoqWmq6idWIyH6rJiAn7Nsj47/qBcitIKF17K7ynKJxT/AKnLnBJ2Tyd1NuI2NWE+bs3nTs6zaro0lZYMSqZpgZSOASPABjIAQeQhRUdHj9pNaNwaowrYrFjocjzalZsZzttldxPluM1/vXnJCPz5qNEf6tkHJLYr9xI2JNCRqqoq95nava+Md+5H23xZo8rQkviCnjitshc9vdKgfr+exc+Tt+a/y6Ci5+4u4whnk2VubesOnuGGFY1V1FHWyHhb4jvKDKyBAPcmBSBR6S4TIAiKrZEn3SPaLcHMs+2NzqTc31mzdUFlkFHHs3AgfUG0jKaMuOpFQ4ayARRRVbFW1IOevyqasS1q9lb7Ap11eV2E2OFW4pfzpctmI9VzEURNJrpkisuJ1AC8pKvwIrz8JrvUGG4higS2sXxSnpwnkByhgQWo6PkDYtAriAKd1FsABOeeBEUT4RE0GHsctdx8Nw3LNzMd3TtgsMU2UwjIXCkQ4MgrdwRtnxjySJj4ZQUJvlpG3VRUJXFJFUrSyjebOWd4K6LQ5lkTuPWmefggw+l1Eeqjr7M0eBknSKweltPj383X268KHjVE7LftZtTtdSUszG6bbbFYFRYxPp8yBFp47UaTF7un4HGhBBNvvIfLoqKPLzi8cmXPiyDbvZSJOlZhlWDYQzMspcIJVpYVkQXZMrztDEQ3jHk3POjAtoqqXk8aD93XQURV2+QQP7nHIyazyF/IbVzb96wKTcxYspCMo6l4zaVpGnQFfjhwDVU/aUtSusz3cKu3yag5bl9keNXeSTKWkSsZqplG944jriQnSBEsYs4CYdIyNTZVWzDgVIUG5Im32BQMdm4fAwigjUNkTxTatmtZCJJJ5VV5XGUHoamqqpdkXtz886+cfbfbuJlzufxcCxxnKHxUHbturYGe4KigqhSEHyKiiiJ8l+ScaCh98txt1MdyHd+0xjcCTVV22uDU+UQKxquhutzJTjlmTzb5utG54jCE0KoBAScqokK/mnbo7knfzMnZzt+Owzumxt+GKBChqz7JxxtlZHcmlk+5RtxZqL5PH4xRFbVOSXQljiGJ2/1X6ti9RN+uwwr7T3EJpz38UPJ0Yf7CvlbHzO8AXIp5D4T7l585bf4GeWjnxYTQLk4t+Ebpa1n36N9evVJHXydevxx244+NBnrF8uzzCfQXe7hwc4sbTKK/Hrm2h2dm1GdcZkNm8oJ1FoQMRIOeDEl+VRVVOETn7k7jeoLFcwyjDsRtclvpOC41XXDEogxuHCtJUl2WRLZnMcYNmJ+oFgFiCJAgOEZuHwmtKxtvsCh0dpjEPCKBimu3X37OubrWRjTnH/8ADG+0g9HSc/x1JFUv386/zItvMAy+zrrrLMGx+6sKg/JXy7GsYkvQy7IXZk3BUm17Ii8iqfKIugz5d725tD3np/pGTX0zG7DPxwx6I9W1Uanb4iF5mAInFsnpTb4qSvDwwqIoIHCdlrV3Lt5cwTarcyi3HOxzXJMEyfKK6kOBCRuvlN+xdWuZQGkPxF8xDJ5XXELkhMSTWwZm0m1NjcTMisNssTlWtg6y9LnPUsY5EhxkgNo3HFDsZATbZCqqqioCqcKia8knafFKgrS/21xLC8Yy+w8rg3q4208aPuL+sddRomXHlJOef1oqq8cqv5KEc2B3Qmb1Dk25dTbLIwedLiw8Va8LYobTUYClSO6J2VSkuvMqKkqD7ROERSLnNe3GVb1Y1s3t3F2x3IO4m5LjV/IhUZV8ImIj9WQvNNskjPm4cUFiPK6bnBSUJvxKIprY22O31NtXgFHt9QkRw6WKjCPGAgb7qqpOvEIogoTjhGZIKInJrwiJrwDtTiuMR7Kx2nxPDMQyabESG3btY20fUBVOougyTJugnVOA8ooion8nGgjOw+5s7e9jKdx6a8cPCbCTHg4ogMNIviaigsqUhdVUiWU66z1JSFPaJwidi5zVttH3GlhR3tfvHkEa4j7XZBbFauQ6+TJNxu1RQYVHI6teHsKqX2eRfyFwE1srbHb6m2rwCj2+oSI4dLFRhHjAQN91VUnXiEUQUJxwjMkFETk14RE19KnbXbmhdmP0eAY3XO2KSBmHEqmGSko+SG+jiiKd/ISIR889lRFXldBlyo3G3by61s7DDZrcObbSsfn2cPH26eNeTI7uNsvuDDKxbViQQPONqSPqpC0nUTFERNW3Zbm3Z+nbH928byl+YMM6mxt5sitajOSq0JbQ2XlZXsLJpH9wS9F4Qw5FUHU/tNodp7ytOmu9r8SsK9w2HDiSqSM6yRMNIyySgQKKq20iNgvH2giCnCfGu4eOY87j54k7Q1x0bkNa86wooLEKKodFYVnjorah9vTjr1+OONBhzOd/91cm21y2nlXUNxyVTX2fx2pNRDfacxF2sBa6M6060TZ8SpraKpCpGkRUJSRTRbB28/3zDP8A63Zz/stRrSMjbrb6WL4SsEx54ZNSFC8jlWwSO1gKShCLkfujipkqNL9iKS8J8rr1x8RxOHZpdRMYqWLFHn5CS24TQvI6+gI8fdB7dnEbbQ155JAHnnqnAZYzjJsxwrczfLOcSz8693HLbE3VoAiRXW7X3EaKyrUhXWyeRHB5ba8JtKjnKqp/Ap29oN2t78yz2ktbSuuxx+7yTIKewiznKFmthR4ZTAY9kjb/ANSdkg5FZB0XgJFRx80FsQFNX7P2x22tcjYzG029xqZfxnxlMWsipjuTGnhEQFwXiBTE0EAFCReUQRT8kTX2hbeYBW5VKzquwbH4uSTgVuVcMVjATnxXjkTfQfISL1H4Ul/JP5NBQW+e4e7dHlm5TuHbhu00PCMexa1r69KyJIYkyJs+a1ISQTjauq2TcdtOrZgSL8oSfPPzLcHdIdz3tj3NzrJlhzOlp28nOvrvqIRPw2zZjFAfb+18pPk5wZMEviAk4Uv1iaKsMRxO2cnvWmMVMxy1ZYjzykQmnFltMERstuqQr5BbJxwgQuUFTJU4VV15bvbvb/JollAyPBcetY1xIal2LM6sYfbmPtgLbbjwmKo4Yg2AiRcqggKJ8Imgy4vqH3bpMcckzb9i0k5NCvsTxCV7JgGpOSV9+7WQpSoAfd7xqTGeIPltEhuqAiJL27OO7p78T9y5EdoL6bVU2dt4hLCSuPxal2CDbYOSDUngsfekhrKEWw8ZCogDSovfWkXMJwx2JSwHcRpTjY483JpmSgNK3WvNgTYORh68MkIGYoQcKgkqJ8Kuvi7t5gD+Wt5+/g2PuZOyHibuzrGFngHVR6pIUfIidVVOO35LxoMxbS5Vlmcbm7D5/l+fHbTcyxPI7pymOLFaCnMkg9o7HhbFxQbU/EXnJw1Nvnsn3JroZXlWf49vTnMCo3It4Ua9yrE8bbN1iG6zSx5cUnDdYFxhUR0zDwgrqmHeQikBqiJrQ9Nthtpjt7IyjH9vMZrLmW649IsYdTHYlPOOf4QzdAEMiL/GVV5X9+v7uNt9u8hm2Fnf4FjtnMtoQVs+RMq2HnJcQT7jHdIxVXGkP7kAuRRfnjnQVxhOVZle7d7qU1ll8uZPw+2tqKtyNqPGblPg3DaeB5RBtI6vNOPmyqi0gKcdeQ/NNZwxy13Hw3Dcs3Mx3dO2CwxTZTCMhcKRDgyCt3BG2fGPJImPhlBQm+WkbdVFQlcUkVS3RRY5j2L0zGO4zQ11RUxRUGIEGKEeO0KqqqgtgiCKKqqvCJ+9dcas2p2upKWZjdNttisCosYn0+ZAi08dqNJi93T8DjQggm33kPl0VFHl5xeOTLkKGrt2t77rdqyKurrv6HV7gpib0N1yhYpxrkEBNxSdfGzKYon7kEEVAh6gLZIvfUq3kyTchNy5mLYluHNxmugbe2WSf3nXwn3HJzEhsGuxSWXE8fUi7CiIq/bwQ/KrbLu3mAP5a3n7+DY+5k7IeJu7OsYWeAdVHqkhR8iJ1VU47fkvGuhKx6gnTTs51HXyJjsM685DsYDcKKaoRsKSpyrZKiKofsqqJymgyVG3837y26l2+N1duLFG1iZpEjHQx6aWNhDiSZJTHJ0gJoqayXWWVj8Chsp/hS7Any3H3W3LtF3q27Hcp6FBwzF8nsaq3hw2G5N64MYXFiiZMq2K1pPIy6TPBkrsdVITB5Najk7XbZzLSnvJe3WMP2WPNNsVExyojk/XNN/4MI7ih2ZEf3ICoifu16VwLBVjRYS4XRLHguSnYrS1zPRg5KOJJIB68CrqOuo4qcKfkPtz2XkP9wWPJiYXRR5lzLtnwr2O82WjSPPr0Re5+IADlf8ARFE/za7uvBRUNFi9REx/GaWBUVcBtGYsGDGCPHYbT8hbbBEER/zIiJr36BpppoGmmmgaaaaBpppoGmmmgaaaaBpppoGmmmgaaaaBpppoGmmmgaaaaBpppoGmmmgaaaaBpppoGmmmgaaaaBpppoGmmmgaaaaBpppoGmmmgaaaaBpppoGmmmgaaaaBpppoMNRNw5uabswcdqtx72kjZxa5Xi9k4/ncl+wr3SZlpCbOuBoI1S8DkcVi+JxH3AD7vISuEnsHebJ8wwmy3BzK8vqWLGlY7t9NYjZEdFAjXbJK/cvyZqASxWFecCGT7Yo6ngIAUVPnV9zvUpj7FhbFVbe5zeY5QWDtXbZPV1rL1dEktH45AoCvJKfFk0IXDYYcESA0VftLiwpedYRAivzp2Y0ceNFmrWvvO2DIA1LROVjkSlwLvCovRfu4/doPz+yLcvJMm28y/FZ+Xypserw7c9goX12TZD7dt6lcgE4/IEHZSCzKPwvvB3Jp3lFVC5W0Mq3her/UFEl1+Xz4KRdxY+PW0WyzR/liAcfwcLSAykViG48bRNSnjR43DDglQxDWlsf3p2yyfa4956jLoD2HsQHrKRZi6hNx2GhUnVc68qJAgryP7Scccc/Go1T+pCgkWdREzDAMzwaBkXcaa3yWJGjwppiyb3jUmpDhxTVptw0CUDJKgEiJ2TjQYqor6CnpbqKTCM/uLxZOxlw7mVVIt3pUescajQ0gqsYyVuCX3vA2gC35m+xqjnXul3Q8w3Mm+oidUzM0qKu5j58kWNVTc1sAkSMdFsPsZoAiFHcA46m6ktXEVHeezooCtpZ22PrH2j3cy6gwzDjkvz8jjT50XtPrF8cWKSijxgEsnf1qoSg2IE6giROA2KKWpMx6jdqXM7zHBZeS18AsEjx3ry0m2cJiFGN7rw0qk/5UIewIRE2jaESD37/boIhuseYy98ljYzd3ivU+3FpeVVNFsn2Iky3bkthGJ9psxF5E7qPQ+QLt9yL1HjPlNk2V5FhsRx/Pam5r1mYE7dQm83sMjmNW65TV8PPDJiNBWuEKyBciASIhCHVoUBVXbK7p7YoxSyl3Gxfw5IvFK59Xj9bP9a2z/ey9+Hv1r7Lf2c/e62P5kiLG9x/UTtbtfa2GO5Deg7eV1P8AXTqYrrSzHIvlRvkGzMey8qq8cp9okv7tBnTb3cbcsc/etL/LoyXVbZZS9k+PR8wnWFs7WsDM9s0xQnD9rCUCCETL6OILwfmTpPpqNYrunOmMZBQQ97VpKy6wmrtGLaVnU/IxSc3YNjKV2WjTfsXCafbblJDVG4oui6niQUXW0Ym7O1c/HJ+YwdzMUk0FU8sefatXMY4cR1FRFbdeQ+jZfcPwSov3J/Lr1zNwMKhYRJ3IPKat3GIsJyxO2YltuRVjgKqTguiqiScIvyi6DGUzdG+lVmMw42QhDwhm8vIdtbT93bGPTSZjcSC7DGLkrcc5TsZUkTFQHOvL7DrSmqNCBaj2KyqXY4HjeOZbl9dd5ezj8SznORXHSKREeNxuPKXytMmqOIyXJK0HYhNUFE411anenaW5jY2/E3IxoTy6O3JpI7ttHB+eBrwnhbU+zioXIqg88Eip+aa/263p2jx6Td19ruXjDNhjkN6wta/6tHWXDjtAhmbjPfuCIKovyiftJ/KmgmmmoJbb0YPXbXQ934Uty4xyesBIz1arbxOe7ktR21Tk0H7XHh7/AHcp1L81Thejbbk45R53DwC1J6NKl0FhkizXVbCGxDhPRWnvI4RIolzMbJPt69RNVJOERQlWmoe1vJtC/jX40Y3Vw9zH0kHF+rBeRVh+cAVwm/Mh9O6AJEo88oKKv5JrwXe+u2FNlFPhTWV1tpfXFlHrRra6dHflRVeZN5t59ryIYMqIft8Lz3DhFRedBP8ATUeyjcPb/B34cXNM5x+gesEcWI3aWbEUpCAiKfjRwkU+qKirxzxynOv4e3L24j5DAxKRuBjbV5aMjJg1h2rAy5TJIpC40ypdzFUElQhRUVEVf3aCSaaruj9Q+yF/h45/F3UxZjHjs5FQFjLt47DBS2TISbQyNB7Kg9xTnkgISROCTUqybLKzGKRm/lcPxX5kCE2QSY7SEUuS1HbJDfcbBU7PCvVCUy/ZbFwyACDtaaj1DuJt/lN1Y43jGdY9b29QqjYQIFmxIkw1Quqo80BKTfBJ1+5E+fjUTyvfaBQ5ZZYXjW3mZZtZUTDMi6THYsU26wXRU2hdOS+yhukCd0ZZ8jnVRXrwQ8hZumq2yXf7BcYrsLtZLFvIjZy7HSErUPxnEjukyHu5TbygbLIOSYzbiqKmBPByKIhKPOzj1DRMLyvIcWjbWZtkY4lURbu8sKca1Y8KLI9woKoSJjT7pIkV5VFpo14FOOVVE0Ftaa8dPb19/UQb2okJIg2UZqXFeRFRHGnBQgLhflORVF+dezQNNNNA0000DTTTQNNNNA0000DTTTQNNNNA0000DTTTQNNNNA0000DTTTQNNNNA0000DTTTQNNNNA0000DTTTQNNNNA0000DTTTQNNNNA0000DTTTQNNNNA0000DTTTQNNNNA0000DTTTQNNNNA0000DTTTQNNNNBnb9DPqR/hm/pl/Th/9SH6X7b8Ge5f/AMN7Xx8eDr4f8P8Ar/N28n+Jx1+daJ000Ge8Kib6bQUlptVjO0zeQB9btJuP5MdxFZrG406c9LFZ7ROJLRxlZBAQssuI540VDBTXryLDbndVrK3aCJgEiTWubtxM2K8SwhhFWs8bSmgtq95/MBoSKCtIKiKqJkvArpvTQZ8xnZ7MMl9Gn6BcjrTxnIW8YPHROW6xIZ9w0HVqQisOGhMGYiXVep9FVCEV+Nem0jbwbyWuD0uV7RyMJhYzfw8ju7KXcQpbMl2IhE2xXjHdN0xN5Q5cfBhUbE06qRIiX1poM8+n/anPsIusJl5PQ+yaqNvXaOaXumXPFOWwB1GuANVL9Wir2Tkf3c8/GvJmu1e4h7m3G4dbiZ3EGvzyjyaPWtTIwO20SPSOQnEa8rgti40+8Lwo8TaKUdOCTkV1pHTQZs2x2dziv3fx7cbIsRCtgk9nFqUQ5Md06ZyzlVaxmS8ZkKuuNxpbhq0pgJOOCpryil/nqW2s3AznIMiaxnCXr2vybA1x7yhLiNtsSW56P9HhfdAlFxtSQVATTlFQuqKi60ppoMt7ubIblXe4l1mOJQrKJCiZDjN5GGnerRmTwhwZ0Z4WAnIcZHWikx3B9wIivhHqSEgkM6wja+/r9hswxI494xc5Yl7LSPkEyA7JCRN8ny4te2EVvuZeQgaQhEnC+8l5XV1aaDF7uxO7V47LZusf3Ar67MqLHK6ZBqrLGgGtcgN+JwJj0gJDwCBj7lo4ROLy6X2gacrKrvardGVleRUuJYVa1dDcv5K/NC3n1c2nV2bEli3MrXEX6jGlPPvMq624IsCDskU54Ai1NpoKFz7AM23B9KNZt+OJWVbkBsY/HlVbljHZkx0izopSFGQw8rYqjbLhiQO9uOvHB/bqH7lenbL6TMZl/tbVW+UsStvrmjeDLckevWllP2NW4DDbNpIMUImGJRDz1ZU220dVE41qrTQZBo9nN37PccrvJ8PvpdbLzrHcqSbezKVZIMQ4EiM5524Cg0jzbgsKiNgaKBNqhkQkIddja3c+PmGPUDm2JyIVLu9aZ09lJWELwOV0z3xNo2Hl9z5m0ltMEJNCPRnkSNOETU+mgyb6sGZtPZ7qWy49AyGJkWzkirJs7SEydOMZ2cbst9l50Xljue7ZTuwDhd4wiqIqiuuRk+2u+9rKjP1mC2TkKvyTC8gYZq1oosazgVy1rj6SHJCpOcsBVmU2IqbLHiBse6/IHqrJtvsCzWVXTsywigvpNQ75q96zrWZRw3OUXuyTgqrZciK8jwv2p/Jrv6DHcbZ3eeqLErlmgzGEeJPZlTvRsfk487KltWVmzLjTmEsldj+3NpsmjQ/FIFV4Qeil3tK92kyCH6bsK2txqtmSZuP2GGmUaXYMOusxoFxAkSEJ9Babc8TDDnyID2RtEEeVQVvLTQZ62TwXcPE9xGY/4MuKLDoNdZtLFu5tXYNQpL0plwG6iVHX3vtj6uk4EtB/ZY6iKiqJ00hbp7S7mbgXWMbWS86o9wJ8S9juV1rCiP109uvjQXGZKS3W+WFGGy4LjSuEim4nj+E5vLTQZvvdiNzd7rvIbDdPMLXCW3cYYxNqPjBV0mNObfZF+xeApkZ95sFfNtkVTwOr7JD4TkFSvbnandLLMhurzdfY/cO9m5Ng9DTylxXOIlZAWyjJOGYktpLNgX2TJ9oxRxmQPQyFQ+TBdpaaCF7W/j6uxqmxfcKqZK1qcdqRsLmGTIwp9krRhLbYZBUNsWzaEuVAAVHwQP2SQZpppoGmmmgaaaaBpppoGmmmgaaaaBpppoGmmmgaaaaBprMOd7gZDl+HX+7dxlFxSbbwrBuoxmpx+wStn5HJOYMJuTJsPhyLHdkuILYtKCo0nmMyQkbD/duaLcKyweVuDszmTqWsCW42zTzNxX82xzIW20EiFuwlcyoxEqk2jieNW3AVSadDjsGndNQ/Ht1MTvdrWd3n5ZVlD9KctppzE6nAbaAikA8ifkTSg4JonPCgX56zLXevXdXKcSlbw4B6MswvtqoyvOjkX1+GxPkRWiUXJDNaqK64KdS/ZPj4X5+F4DZWmqY3Y9T+I7ZemiX6lwqZs2sSrjT6+rloUGTKekEAMxjQhImjU3EQvtLqiEvComvL6d/U6xv1spb7pvYU9jdzjcyzrLvHH5vmdgTYfKkwTvjBeVBWyXltOqmqcL15ULx01hrF/wC6D77ZRssvqLh+i4ndu2GJMuVZxtw4jkhqNHdNp9xIpxgcLoTZ/Hxyg8/l862Btrn1Fupt9jm5OMpISqyasj2kQZAIDoNvAhoJiiqiEnPC8KqcovCqnzoJLppqhfUF6q2Nnc0xnaHCNuLbcbcrL2XJdZjldKaiIEUOyFIkSXeRZb5BxEJUVP1Z88InKhfWms2YT6uMwmXGVYTu76d8i28y/HMck5PGhvWLVlW2UVkSVRbsGA8YmqiqdVH9y/mqKOpN6ffVZt9vft5hWUWlvj2KZLm0V2XDxSRkDD05QB91pFbEkbcdRfEq8o2n5qn7udBdumopke7O1mH3kXGMt3LxSkuZ3X2tdY3MaNJf7LwPRpw0MuV+E4RedfXINzttsStDo8q3Cxqmsm4BWpw7C2jx3xhCSgUlW3DQkZQkUVc46oqcc86CTaaj8DcLAbXEyz2rzjH5mMg2bxXUezZcgC2C8GayBJW0FFReV7cJxrn4/vJtDls6trMV3Vw+5mXLbztbHr7yLIdmg1/hSZEDVXEDheyii9f38aCYaaisDdba60y57b+s3JxaXlEZTR6kYuI7k9rqnJdo4mrg8cLzyPxqTPvsRWHJUl4GmWQVxxwyQRAUTlVVV/JET9+g+mmsrekv1403qmz3JMIDbuViqQYJXOPSpFj7j69VjLdinKEFZb8SC4AIoornyRJz9nK35lW7u1GC2saizfc/Eses5qIUaHa3UaI+8irwig26YkXKpx8JoJbpqNZjubtvt3FiztwNwcaxmNNJRjPXFsxCB9U4+AJ0xQl+U/L+VNembnWEVmLJnFjmNHFxxWhfS4fsGW4PiL9k/OpePqvKcLzwug7mmuDRZ/gmU42eZYzmtDb0DYmR2sCyZkQxEE5NVeAlBEFPlfn4/fry4ZultluOUodvNxcYyhYKokpKa3jzVYVfy7+Ey6/kv58aCUaaiNNu/tLkeTPYVj26OI2mQx1NHqmFdxn5rahz2QmANTTjheeU+ONeWw302SqXZLFpvFg8NyHZHTyAkZDEbJmeP7UU0JxOrycpy2v3J/JoJxpqP1u4eAXOTzsIp85x+dkVYHlm1EazYdmxQ+PudYElcBPuT5JE/NP5deVjdba6VmB7eRtycWdyptSQ6MLiOVgKonK8x0PyJwnyv2/loJVpqF3G9uzOPPWke/3cwusdo5LMO0CZfxGSgyHhImmn0NxFaMxElES4UkFVRF4XUQ3V9W2xGzWTYbimb53Vx5mbOCsM0sIosxIhAZBOkm46KNRSVtQF35Qj+BReCVAuPTVc+oTeAdidlMp3iCgS+HGoQzEgJM9sklFcAOPL0Pr+3zz1L8tZxtfX5u3gODY3vFvF6RpWN7bZD7BxMgrc3iWrsdmWCGy4UQWW3OFEkXhVThfhflURQ2ppqNZnuZtvtxGjTNw9wMbxePMJQju3VqxBB4k45QFeIUJflPhP5dex/NMOi4wubScspmcdRlJK27k9oYXhX8nPOpePqvKfdzxoOzpqIwd3tprPEZmf1u6GJS8XrlVJl2xdxnIEZU4T9ZIQ1bD9ofzJPzT+XX9Nbt7UvVdtds7m4m5XUItHazBuoysQBdFCaV9zv1aQxVFHsqcoqKnOglmmqIx71X41l/qZh7AYhBrL2pn4SuYx8rrbtuTHdRJax1jg22CiXCiq+RHfz+Ov79XvoGmmmgaaaaBpppoGmmmgaa5eUZHVYdjNvl16+rNbSQZFlMcROVBhlsnHC4/zCKrrP8naTNNw8Th7i7m4VjO4WQXZjO/CeW3r9fQY7AcBSCO2w3ElNyHwTxo6680pGauKJgCA3oNKaayrg+I2rG0cTfbZDB67bq4ZR+zHEaKyck0GS1jRn0FGSYYBopLAo6w+DLTgK4137D3bX2er71TZdtDsLhO7eykPHrR/N76pr4K38d9yN7WdHddBxRYdbNC+xv57KiIpfC/HAae01jPK/Ud6vPTxmm37HqPxbaS6xPPcjjYuMrCHbJmZBlPrw24YS1JHAREJeBTleqpyi9ebqzr1f+m7bXMpGA5runAr7qETIz2kiyXma9XlRGklyGmyZi9uU48xh8Ki/kuguLTVASvUFlbXrZr/AE5MQqM8TmbdLmBTvG4s33XvHGUFHEc8Xh6Ai8ePtzyvbj4128P9YPpsz3NmNvMR3VrrC6mPvRYYjGkhGmvNJy43HlG2keQaJ89W3CX+TQXJpqmMq9ZHpmwjN5G3mUbs1sG7hSmoMwVjSXI0OQ5+w1IlA2sdg1+ftccFU4Xnjhde7dH1WbA7M5CmKbibhM19x7RJ7kKNXy5zseMq8I88kZpzwgvC/c51Tj5/LQWzpqscy9TGxOA4dj+e5LuRWt0mV9Uon4YOzXLTsiKnt2Y4G67wipz1BevKIvCqmpJtpult/vDirObba5PFvaZ502EkMIQK26C8G042aCbTg/HIGIknKfHymglWmsrbkepfe7J/UHb+mv0tYXiE+6xGtYscoyDL5EkayAr4ibUcW436w3FAwXlF/NSThOhLqYbR70bwwoebRvVbt7TYN+CACUeVVswix+ziKCkTjBvL5AUOE7CXK/PHwqKOgvnTVUbV+qjYPeu4l4/truExa2kKElk5DdgyobxxFVESQ0EhptXWuVH720IfuT5+U1Far19ekO6boHq/eivJrJn/AGte67XzWW/N5SbQHjNlBjEpAXCPKHIp2TkVRVDQOmqj3M9Vmwu1GXht1mm49fW5Q9D94EEo8h5GWl+BckONATccFXj7nSBOFReeF51RW0HrSzvcDYvZTc3Lbnb7GLfcjOfwzMivU9o8zMa944wLEFGTcVmSYgnDkg1ZQlVS4T40G0dNZ7309amym1DGb4hD3BqD3DxmhmWEeqkRZLsYJgxjcjMSHmxRptXDRsUbJ0DLuiJwpJrybf8ArMwCJsBtpupvxk9Vj13n9b7tmurIMqQUh0eVc9vFaR58gFOvK/cicpyvymg0fprNG9fr42V2t2Zo95MXnpm0HKZwQqVuvR8G5BC82EnyOoyftyaAyLxuChmo9RTnlRmmW+r7074LU49cZVuEsEMqgrZ1UX6ROcnPRE55fKGDJSGm06lyTjYonUufyXgLj01x8QzDF8/xmuzPC72Hc0luwkmFOiOIbTza/HKL/KioqKi/KKioqIqKmuxoGmmmgaaaaBpppoGmmmgaaaaBpppoGmmmgaaaaBpppoGmmmgaaaaBpppoGmmmgzLhGDBuX6Va7YtmVWtZXtm9UU06LYAptDaUkmO+x7kE5JWJQxmXOyIvZmT2TnnjVgYJUztqoO4u7G7s/G8eS/sEyCyZrprj1fWR48FiOpFIdaZJ0yGP3M/EH5iKIvXsXczTZjGMuvxzOBZXWK5ULAxFvsflpGluxxVVBl8SE2ZLYqRKIvtuIKqqjxyvPKi+n+on2MOy3Lz7L9xirn25cKLkb8QITEhskJt5YkGPHjuuASIok62aiqIQ8KiLoILH2syrPvRdl+AtRDq73cCtyiyhQ5P6sojlxMmTY8Z3/gdElttkn+Lwqfu1Rewvrt2y2O9OmO7QZ/iuW1+7WEVI0SYMlBM95ZSmEVtrwuC0rXV3gVUlL47F8F9vb9AdNB+e/q0yrdr1H53sF6fsRwmoo8slgG5+R47k0104UBuLz7WNNdjArigRo+BCIovZW0+P2k8e0MndjY31Q7vbX74RsSgyt7cTl5rWhiz8lysWyjNuhJBpZIC4jrgI884iov7Aqi8KiJ+immg/EDZy69OU/wBHYYhmfrB3Wossch2fG31XIffp3n/cvHHYWIERUMHv1ZGKvoiq4Sqo/u/V70gW2bXfpm28n7h4XHxO9+jgw9TsQ1iNxmWjJuPwwvy12YBo+nx178cJxxq4dNBUey/8LT63b/wiP0R/R/EP0j8F/U/c+TuvPuPd/b16ccdPnnn92s8+oawlenT1z4p6qcyobaZtrbYW7iNtbwITkv6FJR83RddbaEiRskVtEVE5Xs5wiqnC7i00GTk9YGOeoODuFi2z2FXl5g9dhFnKmZ09HegwEmLHcQYbTT7Qm6SpwqknHHz8KnCri+Ttxg2O/wBzv9PO6lLi9dEzJzcOtfO/bYFLA1WbMFBJ/juoILTSIHPVPEHCfGv2B00H5H+qTLm9wMk9S+H1212F0mSsSBje0l4zZ22UZBGh8kljHk+ZGIbAtNeRCRtRQOqLyvTmf7dHg2+fq19M1pctwssri2ObcfSaz5mXp0Y5DTvlBxODJt8XP2kXgwQk+URdfpjpoPx4yzFrpv0xep3DsKppjmKYr6gZLk+mrAXhulZkdTBtsPyAVCOqonwKN9l4QVVLMh3u0Geevbb649KVVDrIE7ba7Yhzq+oOshPWCRZQtEAE22hE2isibiDx9ogqqraoP6Kbk7f1O6OF2WD3dndV0SyARKXTWTsCYyQkhCTbzSoQqionx8iqcoSKiqi13th6UMI233DXdmzzTOM8zFus+jQ7jL7cZr0GEpdiZYRttsBQlVeSUVJeS+fuLkPzR2Bxl+3xra3aSwzPHcU3LxjPfqblVH27snsujzm5bpEU2cLvRYxtkPYyFAQEbQv8Gq6/QL+6HboWO3Hpiv6rGu55Pnz7OF0bDa8OOyZyqBoP70JGEeVFT8i6/lrS+mg/Li7wL1BejnNfT5vDulXbYw8PwJyPtzYSsRlz3JDtZNE0J+ckloBVAc8r3YFRPK5+XynH39V7WB4Rvvu5llXuHjbORZDAiJZ4VuRgLthFvPDE6NDVTm08qCYp14aVOHFTkvtHp+oGmg/Mjd9cScstnN1Mkv4WyWXNbaRq9ihzLCnLrF/a+RSSEBuIpRpIqS8jwrqNdBXj/Hg+4MnOcm9Muwebu7WUWEYPiu4kx68YYoZ0rHia8orFt3K4iR/2REsjkVVOVNeOPIg6/W/TQfmJjGDYXm+zfqYyWw3Kl2eC5stOs9zbvAZ0KBDnRjFSlQY7zhe5AlEFko2vHHZSUUVFTp+l/KokzfR/FKhjB90qhcFnxZOfYDiD9FaVbAjyMSQ2CIwTjqiiA2Kd0PqvKIPC/pRpoPyS2UssY27zzaHB9sZuG7xwY2WsMM003An6fMsWbccNXJj8hpOqowqqpk+qoX2/CJ9wfXJ8Cw2+219e2U3eNV862rM0k+wmSI4uPQ+spT5ZJU5aVS47KPHZBFF5RE1+tGmg/NSkwymw71C+imZgNTBprfJdubf6hMYZEDnvrRq6jskkTl4vM6bikfKqRKv56oTZ3FbOwwzGNl8lzXH8S3UqtwPqZwU2+spuYNWgSiMZDs5t5AJgh68uKKAgonKr17a/abTQfnTh+22B576jvXJLzPE6y6dra2tZhlOjA97ZHq2UrhN9kXoaqw0qGnBJ1ThU1TGPTcTpNqfQnuhubBjHjNZMyKtvLSZAWSy3HSSoRGXlQSVQTqfQVRUTg1RPz1+vumgzl/dBXWXvRPui9HVFacpGyBUThFFX2ePj/m1+deT5Hsbaen7CGtvPVBujuduXSRqKVXbZW7Mi4pDsWxaFyL7NIjY+NpFdEOXS4QURO3Pz+0Omg/OnMbzEsI9bb+6frXxSJDxbIdta+Pjj1tVHZVVdYdWSmwg4BwRe8nueOU5UT/P9YnNS0FnZ7YekCOuVbPw5WA5jvU9LxcMyizlrMbpHOvgnSozBg6TKF5SFpVQS+4/uUh7frhpoPxpuMpZrY/q9p7OZURQzrDqe5oW6fHpNJWW7UchbdlxIj5GQBypL3U18iqRj8EiJdXqP2vxfDfRBsJdUeCMpiDF5iOQbjDXQEJ6wg+0Un5ExQTs+im6vZT5+5wdfpZpoPzu2OvNocl/unL2RbI08aFjFltQbrT8SrKBEnupNbA32GyAOwcAjamg8KbR/mqKuv0R000DTTTQNNNNA0000DTTTQRfdTCh3J2wy/bo5KRhymhsKVXl54bSTHNnt8fyd+f8A2arhMjtfURsDkuHY9PjUebvQDxrJIEp02XqacYo3LAugkY8gThsuIPBiTTgr1JF1d+oTmuzG2+4FmzfZDQOt3LDXgbt6qxlVdiLXPPj93Dcaf6c/PXvxz+7QeLdjcOo2iwhqLURWnr2wBKfEqKOieWwnqHVhhptPnoPwTh8dW2gMyVBFV1lv10bEZifpB2g2YwWkyHIZWKZFjNa+5QQ3pElmLFgvRzlp4xImxHgV7qnAqo861jhWzG2+39m9fY9QOuXL7Xgct7WxlWliTXPPj93Mcdf6c/PXvxz+7U20H585p6Zcn2N9UW0+5VzI3Z3529CQcMhv7GbkM7ErYlQmrMWmk4VlOo8qraoCiRfJ+LVc5Zsnu/h24nqCwbJaTeubQ7rZJJtYI4NjVdZV93CluGQtSZklolhmyjnX5NtB4VR4+FX9TNNBgWV6f9xQ9UVPjVTS5KzUsemosIZyWdGJxhix7utA29LaHwrIRFEyQV5X9pE4VNVTsNsdulOp9oNlNxsc36gTdu8sauPZhjtVFxunfjyXXEltWitIclskcJVAXDIlMuEVUBV/VDTQflHv9i/qz3cwXfDAZ22ecV8+Vk7s2Fj+P4TXR6Gyq48hp5uYdkrKypss1AuAZcVwi68p1UxSwtz6W6nZgG62I4D6l9vctusPrIyW2M46lpEuSaY6e3s61wVJhxshQOHVASHkvjlCL9GtNB+Z+4O2Xqnd/g078ZpjGT1VxidTa1mTsbf0MOdZUrsjyjHktVxAbJK60TfmQG18aofCCvRE0x6HduJ2HY9nWXz4G4cF/Osnfunm82iQoU2S8oohzEixREY6OrxyBiJch+XHCrpjTQYkyGr3R9KnrA3B3zrNnct3G283ZroHvExCGM60qbCI2LaIUbsJG2SeQuycJ+sT55HhfTuBu/6wNz9kN2soxf0zNVMBpmEzhdDk9YMm8sE8zfu35EAiNpegdzbaUeVJE+HOOC2lpoPzZ2wpN7GfV5tbu9lWH7u3mNysSk4ktndYZFrHK6QokXjchwWg9pCE3kQDfTlVRzhVEUVYY1sVue1/cinNvm9n8qHNnMkSeVGlBJS0IvqiJ5vbePy/4BE+7r+wn8mv1Z00GDkqdx9nPV/vdkVvsTmWeVm7+P1bOP2VRWJKig6zERhyHMeJUCKBH8KTionVsVVF5TVPbbbObvQfTT6RaGbtVmMezxneli0uoTtFKB+shJZOmsmS2odmWUBULyGiDwvPPGv1S00H5tzMY3T2vmer7a6w9Pec5dN3elW9vjV1VVHuq2RHlMSPG29J5RANjyootpyZEhCA9lHt5MZa9SuBYr6c8bhbcZzj9DXYO61Z3WO4FFtcjgWqm8PsjScyfsWlDxKpkIIvkNFXhFUf0v00H5IR9nd+YHo1zTa2y2Xzx/KsT3hj5U9FGnJxbKAaoiuQSaFG5aoTZKSMJ1RCFeERfi2t4se3eY9V0H1P47R7z0uLZjgTVSy/i2IxrK7q5IPCZQpcCU26rAGgIfdBRexInZE76/RXTQUR6Jtry2j9P1Ni61eVVQyJUuyCtyZYvv4aPuqatmMb9U2iqqmgJ8j5OCRF5RL3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Ul6afV7tJ6rfxV+i0bwPwhLZizfqcIY/lR7yeJ1rqZcgXhc47dTTr8inKatrI8fgZVSSsfs5FkxFmCguOVtnJr5IohIX2SIzjbza8onyBiqpyi/CqmvNjGDYThPv8A8GYdR0P1SSsyd9Mr2Yvun1/N13xinc1/eRcr/n10be3qaCrlXd9aRK2ugtE/KmS3xZYYaFOSMzJUERRPlVVURNBjaNUXeK7K5VnOL5vnUjJou6iYxBct86upscYLeax4rbBNvyXAQVYAWTcQPITZOCpEhmhTxzeDdENwYOC28Klur+hzewohcqlmVcWzBcSO1jorBSXBEu7wNEjxPNp08goJ9VC6S2m2/LHpWKFQc1U2+/E78f3T/wB9n9QGw8/bv2T++xFzoi9Pjr16fbrz2Wyu2NxdzMitMValTp9g5aSjdkPED0lys+lmRN9+iosL9Sodev8Ajcd/u0EV2C3SzDPH7eoz6XVs3dbEhSn6kMcn0k6AT3lQwcZluujIZ7NcNymXFbNRcThOnK1Fu1vnu3HwHdimySZExK3h4xkkqmr2amwrbBtIqkkaTDtVdONO5aUHD8KNONKY8j8LrReG7YYDti/Ls6Jqc3JsG40F2ZbXcyyeVoDJGI4OzHnDBtDePq0CoPZxeE5XXDk+mrZqa3axp2MTZUW3hzq96JIvLB2LHjzF/vkIrBPq3D8n71ji2vHxzxoIFcb37u4xl9ntZbjh8vJJNljkWos49dKagxWrRZ3f3DBSCN8mRrX+FFxpHVcbThr5109ut8s4vd4Gdo8oh0RvVyZNGtZ8CM8yEl+vWkcjOsAbp+ECZuCRxsicVDbTqfCLzY+S7P7d5dNtrO/x8n5t21XMy5Lc2Qw8nsHXXoZtG2Ykw405IdIXGlA+S+SXhOOWvp72mWFXQhx6a2tW/MkNSmrue3MdOWorK9xJF5HpKPKAeQXjND6B2Reo8Bn3BPUVudkkuov40itC73FxjbpIseSMh6nqZlkFs/LkBFR5CVPHH4QUdEjUGUI/jnVk7Y5HnMvbTeWTlmQrLuabIr+IzJiPPC0yLMRrp7cTMyYDnk0bQy6KSp2JU7LKX9h9g6itrsLdpI9aE6JVUlUyN1KjylCoF56CER1HkeF5gCkGjjRI71QlIlQfjuYft9tZiddkG22KMMAE8jsryvK0ekyjKaJNlIfJxwnkV7wufeqp3IHC5Uuy6CisU313Yw/CqWuzW9w5+XZ7f02QVNhLiz1JmQ9IjxCYldHHnrB8ikNkHhBknnf1fUe6Gnvx31FbrZVZVGF1I42zcyNwpuFy7SxxqygNFHax/wCrhIGtkPhIac4IGlbN1ULqpISCQqlv3Owm1F/Cr4FnjDhN1VVFpoBs2Uth6LFjPsvx0adbdEwcbdjsmLokjiKCfd8rzRO5uJek3EdxqCqn7xYViMuqyNb/ACuvttx3oVq48VLIiR5Id5PmalEj8UzeQm3HAFCIzVB5DsUO/wBvXmlqWM4+GD1tjU02SybOVNrpUhiTOp7l2tVGAGS2TbL3iVzkiMmueq+T89c2v9X+c5XYN2WH4NNfrocfG3pNPHxC4tJM36lCiTX1bsYw+0iKwxNDgXhJTJouVaEhLU0H0zbb5Rk1Dd1DbDuAM4bIqoQ1WQTmX5Xu5YyTcWTHcE5LD4qROKbxI6RoRIfPbU2vdpdmo9/VXttCaqZTr0GBEjs3MmviT3YyKURlyI26DEs20BVbFxs1QQ+E4H4CBbf737oXmQ4c/krGL/Qszy3KMVjxYUKQ3LirWOWPhkE+b5AfcK0kJtGk4VxCQuEUdcXdXc3dnAdy948qxK1p5FDgGAUmTzKi4CQ+MgQK3ceaiIDwBFddbjKivELiKoNIoKicpdI7b7ZYpBq7RytYroWH2VnksSRInui1Bky0lFNkGZnwokkyUqoaqAI4qig9R687KNitodx7t7Nb+jdsZVvCiRJT0e4mMx7GEwbjjDL7TLwsyGOzzhdDEgLt9yEnGgrGD6k8/v8AcmXTY5isqTRxsu/CZRW8KuX3W20QWzsnLQESCANvF2JhURfEKqrqEvVIdsjuLvqeNOY9X5dj9pfOV11m1jZ5BEsJTbwJYvRWILDZTl9uHMZ1VMC8bQq2gsESmZaQXZzb1czLPRqJjdq5LGwcBu1mBCdmC0jSSThC6kY30BBHyk0p/aPzyiccCw2N2Ltlh4Q7WozKqYEpQhQr+ZFlrXzHyN8HvC+Lr0V14S5bdUmlIVTj44QKnc9V24MrFcr3LrqGlbx6qrsWOrrirpcqwemXrEJWvKrJqqgw5M5IGmScdFUEehDydubH7i5jnQ5FCy+mltlSzGW4VseK2WPMWjDjImpBEsOXgJtzyNlwZivAEip2URkD20O278HIat3FIqw8qajM2sdDNG3gjsgywgChcM9G2wQVb6qiihJ9yc6jcPLPTxsVZu4TZbqY7Q3dq4E52LkuZ+e0lKaI22alPkHIMeG0APlRTrwP5aCl/TLDtMohY7k+RYJvnYzXbSc65k0jcl06M/HMfQCKAt12JlEAQ8Sw+F4+QVPnXjB3KZ/pWs/Vm7uxl0XO49JOyxphLyQlPHeYVxwahaxC9qTaeNIpKravKXYu/fhdXND2R2O2ysqSSxk2T497m4FKive3KvGYMmebhPpHahHO9u73JHCVhGyEk7ooKPKa6z3pv2ZkZC7kjuJOq6/Y/V3oCWs0ap2f3Rz3R1yPezJ7yIh+RWVJT+7nt86CnI9BZZfD303Fl7mZ1jF7imQyvpEhvKpyQKlpilgSRbOvN1YTjQuuOkYmyvZCL5T4VLQyCKe7Hp4rMvyd3IaO1exhvIFbo8gsKd2PMOD5FAjhvNGYiRr+rNSHlEVUVURde649NGzt/fW2QXNFbyyvpw2VrXOZLZ/SZ8kW220cfrfcezcXoy0ioTKoqAPKLqyLCuh2tdJqZ7PkiTGDjPN9lHs2YqJDyioqcoqp8LzoMZ4xuzl+2OO45jmBDk99dztt6fOLR68i5RmblrNkg4DcRkmnXUrUM4zyk6SKCKYcNF1Li1Xd6t0F3LiUVvArcNo7l6FHpAvcZsHVn+4hNucrYtPJHjyQkm4z7J5sDc8C9XE8iKMzyfZrZZ6FjdRfxSrGoMJvFqkWMgmVzkqKgchXmbL4HLBRaVfC6riL1JVRfuXXEzmB6W9vs5hZDuPm2OYtdS5DVtEr7jMTr4ciQyItNyxrnJAxnHQQARHfEpIoCvPIoqBChzfced/c8Mg3HyDLydyx/bG1uWratacgvMPfTnXGnBJHTIXQVEXyCQ/ciKgj+Wv8yne/Mx3E20O1wTL8DqmI19Onv5JaV7FbPFipddFHyhS5BdAIfIpON8CiKScqnGrkqNpNsU2pm7VVVacnB76ukwnIX1aTIacgy2yFxpl4nSNtpQNUAWjEQRU6dU410cu2wwTPBgt5fjzVm3XR5kSO2864jaMy4xRpAEKEiGhsmYKhIvwvKcL86DOaeqbdWPV5DXhGxy0vITOHS66U5jFvTQyG5ukr3mVammjr4gKKbcptRA1NOW06KJevcnc7eifX3TUTIqCDWYbuJheIWjsCFKhz7CQ/Npnpb7J+6MWI5+/8PtiR1SaVzs6qL1WzYvp+2EYyEoHspMu+GHAkPNTMpsJc12LEnBJhuPI7JJx1tqVHFWyPlB4cAV6kYl2cj9P+02WZQ5mF9jcl+yenQLR5G7aaxGemwjbKLKcjNuiwbzfhaFHCBT6AgKqh9ugjm77lrlO7+3+0DmU3OP49e1V7d2LtPPcgS7B2EUFtmEEllRdaFUmOvF4iA1SOiduvZFg1PutNwGmyPDqaVmNHdQ72sYjRtySLIX2GJoOKLcEK1+RMsSUYkhwWXX0cTklUxAOEvnPdtcL3Mr4tdmVQUtK+SkyDIjy3ocuE+gqPlYksGDzJ9SIVJsxVUJUX4VU1EGtidigE8JYgODahLZyV14MjnJeq+gOR25hzkf8AfL9hPMoZO8KKuB+SkmgpX+E3uW79Cz2XJr26mgo9wpmQVLdHLjHanQSWWgNsH3kdiE4CoSNuiZNETgl5OUUbV2J3d3Bzy+mUuZUL5Rvo8W1YtmsMuKGK2+ZkL0FfqSf3wQJ4yF5tUQxIuWw6p279b6btmqh2K5XYm+ykOZOmtNJbzVa7zQAZgE2r3Q2XvGJOMkitGadyFTVSXu4JtThO25yHMUhWLZyWGYqlOuJtgrUdrt4mGllOueFoe5cNt9QTn8tBVLnqEyiPvXU4eMqhs8duMtlYmjVfRWinDNmDIfVxy2PiE4+jsYm3IgB2Dsv6wlbJNQyB6rN2qbbXGNwswqMSnnme2s/Ma+DWxZMVIk6OdcANPOuPu+RlxbISVRACbRtU5c57au9z07bRu5AGTrj08Z7N0WRR1C8sAZi2RmRuyGGUfRpgnSNzyo2Io75DRxDQiRfUuw20hY/T4q9hzL1TQY5LxKviPSX3QaqZIsC/GLsa+RCSKwnc+xp0+CTkuQiW0druSe+25WN7h5NX2pVdBjDsUatl+LBFXjs1ccCK6894XC6AJKjhd0abJePgRq3drfPduPgO7FNkkyJiVvDxjJJVNXs1NhW2DaRVJI0mHaq6cady0oOH4UacaUx5H4XWjMD2hwLbWytbnE66eFjeMxY9lNn3EyxkygjeXwI47KdcMlBH3BReeevUeeoCg8KT6atmprdrGnYxNlRbeHOr3oki8sHYsePMX++QisE+rcPyfvWOLa8fHPGggFrvdvDj+4DuzlkuGyMktLSjjVVsxWSggw2J8a0kOI/HKSpvm0NO+IkLrKOE839rfCovX243zzTI9z6vbPI4FJ5mAy2NbzITDrYPyaqVVNx3Y4m4XibcasiU2yVxRMURD4FVKw8n2b25zCxsbi+oHHbC0CvB+YxPkxpALBN84hsuNOCTDjZSn+HGlA1RxUVVThE55+n/AGnOuqawMdlshSOTXYr7FxOZlGUwkOX55API9JR8kEnUeM0cIRUkVURUDPeCeorc7JJdRfxpFaF3uLjG3SRY8kZD1PUzLILZ+XICKjyEqeOPwgo6JGoMoR/HOrp9N9zmNxC3ADOLkLKxrc6sq9HGTd9uDTbbCCLIOGZMt/KkjXYkBSJOxcdl6jfpw2ZYoQxuLiDkaEzX09Wx4LSY09GYqicKv8L4uo6y4yrznDoELi9vuJeE4k2BbcYdtlWTKfC6pyDGsJztnL8sx+U4/LcQUceNx4zMjPoikqryRckvKqqqEl0000DTTTQV16hd3v0CbM5Ru9+FJuSfhuKEj6XDPo4/2dBv9vqXQB79zLqvUBJeF4409PW736e9mcX3e/Ck3G/xJFOR9LmH3cY6um3+31HuBdO4F1TsBCvCc8asXTQUb6mErbC52txXNZSsYHf5WcLIhN5Wo8skr5RwokkkVP1LkoGkUSXqZi22vKH1Wps8kJsnuDk2L+m2bBxarOFiQ20GtjNO1tTZTckjQxUIqorTDr8N2UhgCCqi00fwXU9a9u6OkyWqk0WR08G1rJoeOTDnRwfYeD8+ptmiiSfH5Kmo6zgO0+B4ZKqa/AsZpcXrzS3egQqZlqI25HIXxf8AA2HVXANoHBJB7ITYqnyiaCP7M3+Uysh3LwvKMmlZD+DsmYroFhMjx2ZLkZ+pgTOjqR22miUXJTooQgPIoCLyqKS5D2SwMIWP7BTF2f27wkr+4jSmtw6eSpXE12MRSVgShGGyoFOabeaXtIeBUQxXsZN87zxhcXsoH4wxaJERnKG2LVyYzF8Lk9CYbFp53kUMi8INAin9yCAj8IKIn+JhWGpRwsYTEqVKetdYfhV3sGvbRnGXEcZNtrr0AgcETFURFEhRU4VOdBmRd1d1LCmx/KP0kTRcz29y3HHqGPBgilA3Bi2psyI5qyr3nYOvYB1XzdbIny+weQHUOnb07ibf7M49bY1uLldu5h2BYzbWYlW0yQ1fmqpCNjJkq288DjSC02EIBdBA7OG6bicbGhbe4DWZLNzOuwfH4uQWYK3NtmKxluZJBeORceQe5ovUfglX8k/k1xm9iNj2mY8drZrBgaiQ36+OA47DQWYryuK8wCePgWzV55SBPtJXT5Rey8hx/UDC27m43UM7iYw/lgFbAFRizYi6F7Yky6jcdxg1Rp4BFXHV836ptGvKXCNdkr/cPB7jbf0CbjYbfS2np0Hb3JzcBh03GIqOxZboxGTPgiZYFwWG1VEVQaFeE/JLoyrara/O6iBj+b7b4tkNXVKiwINrTx5ceIqB0TxNugQt8D9qdUT4+Py16K3bzAKbDnNu6fBsfg4o8w/Fcoo1Yw1Xmy+pK82sYRRtQc7n2HrwXcueeV0Gcs5osK2BzvBLPYXDaimvJdZdzb7HKCOESPZVUankvA/IjMogdhnhAaB5R7cvkCFwSprh028nqGr8Tazy0nXblHDx6qzS1fuBx3s9ECWytg3CarnnXUiHCdkuAbo+QDjAiul3VNahwnara/bRJKbcbb4tiqTevuUpKePB83H5d/CA9uOV451/VHtftpjLVszje3mM1Ld8hDahBqI7Az0VCRUfQATy8oZc9+f2l/lXQZssN596cmymngY3LycqTM5OU3FO5jUaj943W1j8KFEbArUm2DZeU35pKqm8ovNiHUBLpyKvcjcos1+oWE6JjmSZxT7bVFzZwFizGq9ZLt0rr0YuXo5K4QI20qq6CE+H7fHzqq32v2zyDG6/Db7bvGLLH6kWwr6qXUR3ocQWw6No0yQKDaCH2igonCfCfGvTNwDBLOJOgWWFUMuLZxI9fOZfrWXG5UVhSVhh0VHg221M1AC5Ee5cInK6DN9VuTule7oU20Tu78yDEbyXKKJy9Yr6331s3ChQZLPHeOUcXmjkvtGoMoJIw59iFwowmq9RvqLzGmlWGOsWkibjOJV9uw5ASgi1dzIckTG/c2Lli+261EeSICCsTr07Ol2L7ATSeSenjbnI7jEUfxXGxxfFIdlEHGTo2HID6S1YJFRpeGw6Ex246Lypc/Cp8yq02u2zvHqeRdbd4xYO48IBTuSqiO6VcIcdUjqQKrKJ1HhA446p/JoKImZXvjdN55YUG4rwSIef/hmppWhqYr/sG2mX3W4bkpkm3ZyoTqD5iJtWwL7UJPJqaU2eZVeenO7yHHMwQMqgBa1jNhlsaJXnFsWJLrCNTEYUoqONuCjauN8smQoaD1LrqyrXb7Ar2qsKG7wigsKy3le9sIUqtZdYlyPt/XOtkKi4f2B9xIq/aPz8Jr0w8PxKvxlMLgYvURseSOURKlmE0EJGC57NeBB6dF5XkeOF5XQZQk3Oa5ln22+E2mc5jU5PTZ9LZlO3dbTlaVbTuL2DqeNyGBQJAmPdWzVrkUPhwFUURfdjG7G6+aRfw/YbsO4y9jmOZLaP3bVbAVy3frbuVXg4+DzJtA0DcVtx4WRbVSkj1JtERF0lj22O2uJR4UTFdvcZpmK2W5PhNV9THjBGkuNEybzaNgiA4TRk2ppwqgSiq8Kqa+dttTtdfQolbe7bYrYxK+U/OiR5dPHebjyXnFdeebEgVAcNwiMiThSIlVVVV50GdY/qI3In7a5dmFhbtUtkzIwMoMMozP8AeP1VmtKUwiGKqfY5EgUU+xJ89VTqnERo8qyyTg+UYPX58eJU9PQZ9lDphFiupZO/iSzaVt4n2zVI7QgimjKtuKr4/rB4TnXtztntvkd03kmQ7fY1aW7LYMtz5tSw/JBsC7ACOmCkgiSqqJzwirymvjabT7WXjMGNd7aYrYM1cl+ZBblU0Z0Ysh9xXHnWkIFQDccIjMh4UiVVVVVedBRG4fuV9OGxTUK9Glffu8JYbsFbA1jk4jQdxFxFBT+77e6EPbryJJyi8GVvFvX+Lo+0Vbd5Vf8AtsnyKsLIaKJQt201iBEr32mlSf4YCEh2D4OKDfdUhF1AfvIdTWeE4bd0UfFrnEqWfSxRbBiulQGnYrQgPUEBohUBQR+E4T4T4TXNk7R7UzcUjYHM2xxN/GYbnmj0ztLGKCy5yS9wjqHjEuSJeUHn7l/lXQQCRuXmVf6YIme5fZN0WVSoESIcquixrTmfIkBFYJhpp9Y5m64430TzE0BOJ2IhEuasqN0t9sgcyHCqnIsicnYxmn06Qwb2MtZZKrlp2ZJNMpwdW663Je5JEQV8KIiqJiXOqZ2K4vaY6eH2eN1cuhcjjEOrfhtuRCYFERGlZJFBQREREHjj4T41G5GxOyEyCVZL2bwZ+GYsAUdzHoZNELCGjKKKt8KjaOOIHx9vcuOOV0FD/pmz2SWPZ61uRcysFbrqMZk2qrKlTYlvSSbkLdQHuZbQu8tgBQnOBXuXVRTlY/R7o7hFjt9Aps/i4VHxahzTLBci1FeLNhIYyKxYAXwNlRRlsWAV1WkbdMpCETnZVUtTydp9rJlpUXkvbXFX7LH2mmKmY5TRifr22l5bCO4odmhFf2UBURP3cagm73p3j7iMV0HGpWI0MOGxYteCdhkWy9s9MNHHZ0I+zRxZnfyF5OxgROKRtmSIugqKJu9vNJxy+zxzcmSLWMfgY26wKuD4J31GPAKcMglZVzqayHFDxG2oES/Kj1ATW/W/ozLnOodDdS6yDkOV1LlVMOiZqhjVozxjjG6vpaOTFOGwbgmCiQOPKICKA5rTdVtpglRQDjbOK1b8JWIUd9JENpwpSRAAI5PKo/rCbRpvqRcqPQeOOE19mdu9v42WPZ5HwXHmsmkNq09dBWMDPcBRQVEpCD5FTqiJwpfkiJoKC2XlX0v1AUU7Ity3Mxl2u00e4J52NEZJhZM1olRtIzbY+3JRVW0NCNOC5cP445dXku4cDPL/ABeJuleRGsz3jk48di9HgOlTRWaBZoMxEcjqCG6TLLCeYXU6pyg+QiI9GYttjtrg0l2ZhO3uM4/IfQxddqqmPENxDISNCJsBVexAKrz+aiir+Sa/yz2u2zuju3LnbrGJ5ZKscropNRHdWzVhOGFk9gXzK2iqgd+ev7uNBR+UZdkOX+jDex3JbMbWVTU+c0LdqjLbX1FmEkyO2+QtojaGotoJ9EEFMDURFFQU5d1uHuTgWRWm2U7dK8spVnVYjLpX4dDWuWDcufLsGpMKGJi1GECar+W3JaueLk1MnfhNaVDEsVbxgsJDGaocdOGVeVQkJtIRRSFQJhWOOitqKqKhx1VFVOONeO/262+ytuS1lOCY9cBNjx4kkbCrYkI+ww4bjDZoYr2Bs3HDAV+BIyVOFVdBmvbvdXdvce8xPCD3Et6UXL3MaiznJBqHbN9quOOsbyK229DB8PN0NWhVskQvtRVRRgOd7tbk7p+njcZcj3GGhbpNkwuJUdmBERvIJc0LSO+TvkbIwBfZNgAxybVHH15Uk6BraNNtvt3jlgNtj2BY5Vzg56yYdWww6nLQNLwYCi/LbTQfn+y2A/kKInitNm9obyPAiXW1WH2DFVHdiQGpVHFdCIw6io400hAqNgaKqEI8IvK886DLldnm4dJmMrAMFYyUW8mzbJ5kyTjgVBWHMOHW+NhtbYxiohe4NwvgnFFheqInYhsTcvI9xL/0bBkt9dvY3lUmLWrOl00iG7ySzWWzMDBX2EFwFUlQCNB7dUJeF5ui52v20yOrfo8h28xm0rZUz6g/Dm1Ed9h2V1QfOTZgok51RE7qnbhOOddObi+M2WOuYfY47WSqF2L7FyreiNnEON16+FWVTorfX468ccfHGgyzidjnuC5XeX1buDPerpe9DeOTah6DDViczJjxmnJDriMo6L6GomitG22nXhW15Vddf047tb4bgXWIZDldddjSZjVWE6dHs3KFmJAeAwVoK4Ir5TzFtVJl1JIESEoEviVFBdCwsCwWthM1ldhdDFhx5jVg1HZrmQbblNoItviKDwjgoAIJp9yII8L8Jr+abbzAMdyCwyzH8Gx+su7bn6hZw6xhiXL5LsvleAUNzkvn7lX5+dBINNNNA0000DTTTQNNNNA0000DVQ+r5TH0tbrq0poaYjZ9eg9i59ufHCfvX/Nq3tczI8ggYrSSsgs49k/FhihON1tZJsJJIpIP2R4zbjzi8qnwAEqJyq/CKugxjmOd3lbJyqJs5uVaZHt61KxFLq5scxmo3XyH5Fglk19VQX3oIqDVZ5kbFEjo+SojPZVG79kbfI5uymUWVjnsGZECXaLRW9NaTMl9lCRtFHrLfjtu2JNO+bqSAfYRAOxki67VB6otnckYkS6+dlLESJObq3pdhhN3AjBNOc1AGMr0iIDfmSU820TfbsK91JEEDUbLm20SBNr4EgJSu2bxsMK1EddbQhbNxfIYCosj1AuCcURUuooqkQioYKfyTH7bEWqvJNxZlrU47lOE2FtlFTuXZWVMoHPcacdckumD1c/8IbsZXSaa/vdwVEk7akmGZ1vbOzGc5X5XTlnEebln1PHZGZ2E6Y8w03NSAylEURI0AAdCATchHUR1rnk3SfTW3tNB+f8AT5luHbYE45UbuALUxvDY119J3Asru1i2cnIq5lx1xX4rI1huMuy23YYmg/kPiQULmZX97uHT75WmGQ84h00unyXHq7Eo13uBajJm0iR4KvoNUkZ4bXzEU5tyW86TgGhKRt+FDXZ2mgxPgmSV+QbzbRu3We29jnqZ1lwZJRybd59qr8cG2CMHszJW4QoygI10BvzNqRr5eO6f36i72sx/dreOzZ3CusdzCLt3QP4VDr7d6Gtpdi7brHYRlshScau+EPbmhioukvRf2h2rpoMxUF7uG76hQ2DsLy8SPTXcvcR2b7x5fcUL7HDFeTqryTY2cmQItKqj4YIhwg/CT7eb+NvYP/11sv8A5M3Gprje31fjuV5Dmz1zaW9xkSstOPzyaX2kNknCYhsC02CCy2T7xJ2QnCVxVMzXjjuXN3U47AW0u7BmFEF1lhXnS4HyOuC02P8AzkZgKf5yTQYfw7P995aXVjS5XVPbgxabLH7bHSzGwtJ5S2mn/Yt/RDiJGrfHJGMLZC4IutEvy8pouu7YntxmjGBU+3+8mZ5REk5njq2jzt/JmJCkHCsfKLM01V2PJcEeHmG3RVjhtQbYI0UtdY/llBlLlq1Qz/dFSWLlTPTxGHhlNiBG39yJ24FwF7DyPz8L8Lrr6DN1XMsnPTDvRS2FzZWbWPu5pTwX7Ka7MkpEZ9wjLbj7pE46oCqChGREqCnKr+equh5huYW5TVJ+NKiisotti0fF4dhmthDKXTlDrzkCzSMxHGbAHjOe2cgz7NEi/LKMIS7i00GA3t88xayCbc7cZTZu2l9SZq2xX2OYPW0v6wyy49WxJFYrIxKySJsGjTDJeQ2xNDQ1Ei16UvMLk5JlEzbXf6wWuXAsYWVklpkM+cy0+ty6UmO9YCZPwkeDhp0gMUi+fuiNr8a3TZ2UKmrZdvZPeGJBYckyHOql0bAVIi4RFVeERV4RFXXPxnL6LMIiT8felPxSYjSW33YL7DbzT7IvNE2ToCjiKBjz1Veq8iXBIqIFW+nDcnHrnE41K7curMk21lErUfyZzIGLAY6A465AsXRF2ZFFHURDcTsJIYKv2Jql99cmi1+928WJzN8dtsBYyTBKGG7FyuEkiTZgv1UCGHzLa4IUNUX9RJ+5xv7F46nsmRV18ufEs5MUHJMDye2cL5VpTTqSon5cqicc/nwqp+9efXoMWWUHc/fmrqoG2e39TCTB8Fqo7EbJsikQpNBk0pmJYM8oEJ/3D8RtiAq91ZX++DReO69fRlO9MLIMwxLciNnUs2L2tx56NhsXK5lNbwX3ZJI/7WCgrFuuSPxPNODy34HEQkXhE2XpoM8eqbL49bfYliLtzaVrlpBtZjCjmcjGYcl5n27YMpIiMuSpMvmR2Zitp1NEdUxPqCao6FuJmmc7QZbus9udkhXGMbJ4jk0ZK27fjRWr9W7MprjrDJi24avxEbdacFR/VkJDynxsun3WwK9xG5z6BeEGO0Dk0J9lKhvxWASJ29w4BPAPlaDoaeVvs2qgSIS9V461XllBdXl1jdZP81jjrrDNkz4jHwG80LradiRBLlshX7VXjnheF+NBj6Xklfc7t4qxkee272eRt6rCLJxxy2eNmHStN2AV7iV6krTDZR0iGMgWxJw3SRTLsqalu/WaJhvqYgO/pm2626Wdt5IjJMzWGkmPK5sB/VNCs2Knk/f8kfKIv2fv1qvTQYQxrcstuNo3K6TkNricBNkX4uLRZNi42U2xhvzmkkwh6tqT7rftXgRsBcRt1nhERE4mFVnMit3sx8bLceZkMq2nU0Zqki5ZNiWdWDtawJo5SuIsaxhEauSHJidXA8p8EXi+NUYtllBmtQt7jM/3kFJkyArviNv9fFkuRnw6miL9rzLg88cL15RVRUVevoMr+oKjdst1s9uI2SZDTyqDZ1yzhO01tIrzGW1Kmmy4ZsEJOIBDz4jVWi5+8C4TiGHuDutdbsONzs3p6W7O7xlcdiz80nwVmVTsSA7KRijYiOMWAPOOT2zkEfZokX5ZRhCXbemgwHk2+eYwcqn3W3GU2a21qea1oV9jmD1jKGxZiTXKyI9UeAYda4r8VsYwAXmdbRULykrha9KXmFyckyiZtrv9YLXLgWMLKyS0yGfOZafW5dKTHesBMn4SPBw06QGKRfP3RG1+Nbz14XLupau2MbcsGRs5MV2c1F7frDYaNsHHET/goTzaf85JoKh9OG5WPXOJxqV25dWbJtrKLWo/kzmQMWAx0bN1yBYuiLsyKKOoiG4ncSQwVfsTV2aajTO4+Eyb2BjUW/ZesbN6wjxWWmzNDdgkIywU0HqJNkYoqEqcryic8LwEl0000DTXIxnK6DMIMmzxyf7uNEsZtS8fiNvrKhyXI0hvg0RV6PMuD2T7V68iqoqKvX0DTTTQNNNNA0000DTTTQNNNNBTm/GAx9wM42er7jFSvaGHlU2VbMuRFfigylJYI2UlOFFG1fVlE7/apqA/KqiLn7F9sdxG8ntZF3GlM5UxJy5+3fhbez25F1EkNTRjMyLw5SxpbC+WG4yy00Rtq0y2gNoDnGrN0t04+2DeNtJh1/lFjldz9CrK6lWGL7kj2kmWpEUuQw0II1DeVVVznnqiIvOv5293ixTcHzQAblUF9Eny6yVQXJsN2DMiMDJvCgNOOA6ItyY5qbRmHV4Pu+dBknFdrdx1y2p/EkOZV3HusQfx6xTbyfYz4NfGgVyPxgtRlNRq5lH2pwSI7wIRC46vV3ygCe2DSZV+lyBlgbU5DRrZWuV1+SFQ4pZBbeOSzL9oj1xIdVuaDjjbJsmAJGjErIeRoUBC2LNzfHY2LSswgTCuq6MrgItM2s9x51t1WiaaBnspuI6KtqKfkSKi8cLxCWvUNjc3b7DM7pcRye1kZ8QhRY/FZipZPn4XHjE/I+MdtAbacIjN5AThEQlUhRQy6xt7lzGD2OMYNgABjUSxxqRcWB7a2dW5cQ2nZKSI82kV1orNxpfbuvOxuqPgSgon0QF0T6cI0nDMYDHJbNw7FvrqznVLbeFy6KBVRRRtVYGK+685DZJzym0LxApeQkEBEU1ZOD5/j+e4dHzeqKREguLIbkNzwRl6E/HdNmSy+PKoBtOtOtn8qiKC8KqfOq8d9VWANbH2+/K4/lC1FI+wxKqkhNfVEJ82EY4ZV3r+sblRnhRTQvG6PKIXIIFz6arzJt88GxnKNvMTcObYS9zXXhpHYLYOMoy0wjxSHSIxUWuDbFFFCVScH445VP5zzeM8NzWq2+pts8szG7tquVcizRuVrQsRY7zLThOHOmRx57yWkRBUlXlV+ONBYumq6o9/NsrDEPxlkeQxcMjN2ciklR8nlx4DsWwYMgdjGpOK2RooqqeMzEh4IVVF5103N28JiZBklFbWrVWzitVW3NhaTn2WIAxpxyQZVHiPhOFiOdlJBT7g4UuV4CZaaidhu5tRU43BzK13OxOHQWh+ODayLqM3DlH8/a08RoBr9pfAqv5L/Jr0We5W3NLeVmM3Of43AuLsQOsr5Vqw1JnCa8ArLREhOoSoqJ1ReV/LQSTTXBgZ7gtrk03CqvNKGZkNaHkmVMexZcmxh+PucYElME+4flUT9pP5df7dZ5g2N3VZjeRZnRVdvdH46yBNsWWJM0uUTqy0ZITi8qicCi/K6Du6ajbG5e3Eq+ssWjbgY29dUzJyLKtbtWClQmgRFI3mkLu2KIqcqSIicpr5Vm62111FtZ1NuTi0+NRMpItHo1xHdCA0qEqOPkJqjQ8CS8lwnAr/ACLoJTpqtcZ9QW3WZ5SuM4lZNW4fUQrG7OJPhHCkOFXnN7MH5+z4o22QkjQmQkiqooAk4P2qd/8Aaa/yeXjdDmlRZtV1Q/dTrWHYxnq+Iyy6DboPPA4vjcFTQlQkREH5VU/LQWJpqvpPqA2WYPFfDudjUxnNbZykpZEO1jvsSpgMm6TaOAajynRA+F/wjrQftOCiyOlz7Bcku7HGsdzShtLenJRsa+FYsvyYaovXh5oCUm15+PuRPn40He01Hpu4m39dlUbBLDOsei5LNFDjUz1mwE58VRVRQYUvISKgl8oP7l/k1H9t9+Nrt0qtudjeW1gTfYfU5VRInx0sYEbnjySGAcJWh/Jey/HBJ8/OgsHTUYpN0ds8mr27bG9xcYtoL00KxuTBt477RzD/AGI6GBqiulynAc9l5+E15LHdrCa7LK7EStWn5E8LMnZLD7JRoBQAZOQEk+/LRoL4LwqLwnKl1+OQmWmoRg28mAblZJdY7gt7FvApIMCwesq+UxJgvBLOSAC060ZdjEobvdFROOR4VeV4+OD74baZ9bS8bqMor2Mgh2NrXFSSpscbE1r5r0R58Y4uEasq5HMhPj5FUVUFeUQJ7prg4vnuC5uc4MLzShvyrHfBNSrsWZSxXPn7HfGS9C+1fguF+F/k15ZW6e2MGRbRJu42Lx36BpX7Zt23jgVe2h9O76KfLQ91QeT4Tn4/PQSjTUUn7sbWVWLxM4tNysVh45YGjcS4kXMZuFIP7vtbfI0bNftL4RV/ZX+Rdc3cvfLa/ajFpeU5Zl9UAs08u8hwG7COky1jx2VeNIbTjg+clEft4XhVIeVRF50E901xIub4dMr4loxlNQUWbOKrju++aUXJwuE2cUVQuFeFxtwFbRVJCAhVOUVNR283w20xXP5G3OXZRX4/Ys11dYtP2s2PEjy0mvy2WWGSccQnHu0J1VBB/Ig4VVVUEJ7pqPruDgI5em3y5vQJlJN+ZKRbNn6grfXv39v28nXr93PXjj5/LXnq909sLty4Zpdx8XnuY8JncBFuI7q1wiqoSyEE18KIolyp8cdV/k0Eo01E03a2qLEyz0dzcUXGRd9uV0l1G9gjvZB6LI7+Pt2VE47c8rxr+9v9x8b3JxyTleOuOJWxrSzqvM8rfVw4Mx6K66BARCrRGwRAXPyCiqoKqqIEp01D4W8W0VnTP5HW7p4hLqYshIj89i8iuR2n1TlGicQ+omqIq9VXnjXRjZ9g03EpGfQMwpZmNRWH5T1vGnNOwwaZ7eU1eElDgOhdl5+Oq8/loO/pqpaL1UbHX02BHDO6mBEtaOrva+xsLCNHizAnvSmWozRk7yUkXITwm1xyK8Jyq9kGeP57gsXK2MEk5pQs5LJa8zFM5YsjOdb4Ve4sKXkIeBJeUHjhF/k0He0000DTTTQNNNNA0000GdvSF/DN/wDp5/hd/Rf/AEo3+GPp3tP/ADf9Z5ePb/8A1r/A+Py/rf2+37taJ01yMuyzH8Exe1zTLLFIFNSRHZ0+UrZuIyw2KkZqIIpLwiKvCIq6DNdxgGSW3p6yzFJeKXRv2e8hzliBEeB9yvPN2nykAgoh+L23Z7yj8I2nfnqnOuPJ2stMc3QnUmLbe31Zh8HcGxm18fHq9YrUaLIwRW3HIS8Cy0hzTcASRRb9yZIqoSlq+pfqK2jr1hJPyCwje9jNzVV6isASJFceNlqRLVWOIbLjjZoDsjxgaCpCqinOudjXqQwi3zW3wG5GTU2kDJ3sYiF7WU/ElPgwDwIcoWUjsPOCRdWDc7qgoqduyaCE+krHSxSwyKkrMJGDStV1WjV4uGzMVfnvisgTZkwpCoD8hsehHMZERc8qCv8Ag04qyDSZV+lyBlgbU5DRrZWuV1+SFQ4pZBbeOSzL9oj1xIdVuaDjjbJsmAJGjErIeRoUBC07U+obZ65Zs5cTMRaiVNZJunpkyDJiRXq+OqC/LjvvNi3KYbVRQnWCME7hyv3Dz5z9SWzzNJLvpeQ2UNmFYRap+NLx+xjzhlSh7Rm/ZuMJIXyov6tUbVDX4FVX40GZKPbqGGE3mJJgFsxjkd2gkDdQdq50RZ8hk5PLNtQOrzZiCI0r0iKCeRX2/hPD2Hx3mB5tc1uNnkW3USpxNmgu66rr29t7i7YjTSsnFCXGrG5Tciodfj+JxlXlVI6ITaG0nHbW9bvptna5F+F4txYBM8jjCuyaWdHhi+2yr7kdZbjIx0fBtCI2Vc8g9DQhRRJEjdh6otu38eK6wxyVdPhPx6P7WVCl1ZOw7a0YgszmFksD52EV4zFxpCbPx9UNO3ZAp2BhFzjO8lHcOYpe5lkzkunatJ91hkhmY0LdaxHemwL1h0o0djgDccgPOH3eJ9E47ipQiFtvmMDAcgw/bTBLEofsaM7W4n4HPqLaZGYtY5TINix5WwvZBxPdE4/GIFdRHG0NVfEl33poMSu7Xsngvksodk7R/jFyzq6lvZmwPHopJWCwYO46ch2b7UzUzExRtBkdzRBE0I7E3FxObl3o7oazIdpjSTAcxybIxluA9ZOR48azim+Lcc0cfLiKDv6pUJxBVW1RV5RdLaaDHzO0j7VzM3Cx3bubDyRd4oz9baHTvNyo1I4xHac6dgQ24agTiGKIjfPbsnKfH9+kfbzM8dymgn5K3IrLyvxZ+FlwN4DOqktLI3I6k7NtJEtxq0kI628Tb7DaoouPLy0JiC6+00GQ94tpMnvb3enK6DEXnLWXb4o3HmPVLsspNK2kErVmM2Jtm+BstOA8yy4BPI2jXbt144f4MsYGGx6x7CG7vE7jODnDDe2ruY9PSC3VdOW8cCScl6O6+i8I942QfI3unPjNdsaaDAFRh2QP4NBq92tosxvVrMKyDHsehJi8x8qy7GykeLwoiOpFU4qwkYl+RWhBohF/4XmQ4XtBe3ef4PCzTbi1k0QXVI7YtT6p32qtNYM8wXnQx6qAyujRIf2+XqC/d9utvaaDA1rtfnX0yjrsmxaQOKV8DK6iohTdvrLJFrn/AK/K9qUeNFkMnDNYKRfbSiToLbfAm2hIpTl/B7jH938aunsXuszyhJONRbCXeYXJR0QbYjNSbCBeR3CYgtgPmdehPGSOuA+CIqPCR7A00GWvS9ipYhuHJrqnBrEK12ikFNv7bEJVFbtykksqESwfIvbXL5obxpLZRevgPkiR9CLl2GCWcvcuUMnb24f3Be3PYsm8mKmeKN+E+zauM/UenhRhYSOxliK5yrqqviXnvrXOmgyfH2bKP6Ac723p9sW4ttaUOTG1SN1AsvSJyuSVikjHVFJ1ekfxrx2+1rqvwOuJk201ZcvbiZ7iO1FgxKiW2FScKc/DkiHJgR2Bgo6sJg2gcjdQEwdEBFUFtQcTgeE2XpoMebJ7dZ3Xbz1trk/mg5FAyHIZd7Mj4BOZdtoLxS0jtyr1yWsWVH4ciOstNNEbassh0bQHOJjuPjdS/vrbWm4m1mS5eMqDQDhEyprZD302Q1JfWUgTG+BrXEMmXXHXHGkca6h2c6KCaS00GNsX2uusKHC9wMf2qs3MsczXcErh1qM7FmS653647DYekcITUd10YKtKSoHc2jH5NFWuouBZW5U3tDR7X29bUZNiuPtuRqXBbenbOxi3Mc5CSCkm48/KbZeJVmOI2TwiRIp+MlH9DtNBjfJtsoeN7uToFjtNPk7QR8yj2EqkrMZem17jrmPeMJIwWGiR9oZQoh9GyQXlBwkRRUkrHHcEyS8wTFpNhj0h3EkgZhBhRZ+EWGWv19oWRzVUkbhSmyjS1a8aBLNSEVbc4cDtyW8s428xPcaDCgZVClOpWyxnwZEKwkwJUSQgG35GZEZxt5olBxwFUTTkTIV5RVTXvxbFqDCseg4ri1Y1X1Va0jMaO2qqgDzyvJEqkRKqqqkSqRKqqqqqqugyo9g9xQbwY1cv4xdZlk6Scai2Ey8wuSjog2xGZk2EC8jOExBbAfM69CeM/K4D4Iio8JH3/UrgOQXG58u/wrD5TuVWW1OS0ePX0SrMziWvLZstLNEFSEZNlIFtxwwFVMxFVUuq6h00FA7CY9S1+52SW+2e3lrheBv45UxSgTaJ+mGRcA9LJ5wIz4AROCybAOPoKo4vRO5+NetWYNsXjVnunW45kOy6/R4mXZ/Mt25eMm3WS2pUptyvNwyaRiU2TKj4/kxEm0T4JvhNo6aD895G1258/G8eg5hU2zDCbdV9Ljrsnb+yyGxp7NqTNF4opsymPpctAKAQyX+BJG2/1go0SFpn1DUL1hC21XLccn5fiVXkiPZfXw6Z2x90z9MmNsOuwWRcN9oZhxjVsRPqqAfCoCql36aDDm0WzWSTbaRPjbcW1LJgUuevYmV5XONjVz5GSSXa1zl1FEH0YcEwLlSQCJRVUVVXz4NtRYHgl9Fs4OSVUR3Fayvvq2g2unVrkieE1hzzyRly3frLraA+MhWAPzsOuj3NSbBd16aDDczBmrLDK1u22w+nw6W7t0qGGtp7Objtu25GhL538e7rMrHSc8zbTg9QEmZLnKJIFD2Btodm5tzirl3jrlBYlSQVl1LkopJ173gDvHJ4lUnVbLkFNVVS68qq86kmmgaaaaBpppoGmmmgrr1C4ZuRuFszlGGbQ5x+D8vtIoNVd15HG/amjoEf3topt92xNvuKKQ9+yJyiaenrDNyNvdmcXwzd7OPxhl9XFNq0uvI457o1dMg+9xENzo2QN9yRCLp2VOVXVi6aCkfVFg+RZmxtvLo8OybJYuN5n9WtYeNXrdRZDEWosoyGzJOXEUVR6SwhIL4kokXwSdk1TGUYTuVtZtXZbjYzi8ijuaDPo9tg1Df2zU60eGxZarpUabMB173Dj70qQ6CG8+fIsop/aIhqfcDcivwEqWEtFb31xkU0oNVU1QsLJlOAybzioT7rTIADTRkROOCn5CiqRCKweJvLtDn02FcS8NkTLLGqa0yWO5YVkcpNS5CknBmsARGqtSgebdaLovVeq/eqcchLsYx4tmNoqbFsbx61yhzGKuLBbh17kYJlgYoIOOoUp5lnuRKTpKbg8/d8qqoi0VtziO7+ObfbQ28zZfIGrra9yTAsqJ2zqPcWMWTDcbJ+G4EwmFUHVZ+15xlVFHOPnqhTPHfVbBuXcjkSNuckbhwbGmraIGlhHJuZFjBjymWAD3PAOdJHZVcUGxAVUjRUJB7s/wBRtXCaYjtbYZ9KuUgTLSxpQgRm5tXEivKy4895ZANOCpiSN+3ceV5BUmkMU50EXLa3cx307We3aQTgX24eRWUi89nMYUqOuuLZ6RN6OH9jjrEOQ42igh9nkRURR5XXCy7YbdCln3tNj9xdZ1UZcuO2MuXalUxDgzau2hKoI3GZigQuQUJeUbJU9igqXJNiszkerTBfdvjTYjl91Ws2lTTjbQIsYojsqzhxpUAQ8j4uEjyTGG+3TgDLlzoHDi9Fj1JUM8IUClwDMLTJJcm2ju43Fahe/iJWvA1McdI5Ixugm8wiKLxKfnb6IS8ogVZiHp83Mpszxiwt6pp+uwTLY9PjqhLaXwYnGjWRMv8AClyhqs6LFMP219i2fXr86sbcrZWVuRvtj+R2Z5HBx6vw23rTsaLJpdPIanPTIJtApRH2nXEVtp4uCQmuQTsnPXUxsN5sKh7W127sV2ZY0ty1XnVtRGOZU52c421EYbbNR4dcdebb6mooJF9yiiKqVxmHqSyc7TE8WwXby1iX9nnDWKX8K6jw3XakPprliq9W54Nuk7HBDbcbeMBFHO3ZwBZMK7gbGbv4tCwCZEpclZk4XDyXHrIsXk0bs65cmSorjdyv1fyMl7oIxlIQyCQLjyonYOyF8rD0z7mVsCLHxmJeR4uO1mArEBmyrJFhJWqcslkRmjkNJFJ1hJUcwJ5ltoybDr145C0PUN6isn2jm31PjuDHOOr2+ucyG2km0UJp6IQC2060jwPkCqXBdB55ca4XjyEHdP1J45FW2r7bBsvrb6tl1kOPQyY8X31kViTgwyj9JBNILisP8+VxtW0ZcVxARNBUrW0+8FWVfJpsby1QvJeQz7KXMdxZ+8hTJns2m0dNWPZxoTwMvuPhEbfdU+i/eqkmudiG0+9OOYngECs20v6zJ4WMYrQXrr9pSz6Gf9MVG3PqMd5wng6IjrrLsLs4qONKfUhVsdI0O7WO3eF32aPwLOqHFTmM3ddObbSXAeih5HWzRozbJfGomKgZCQmCoSouoftzk/qQymFi2fXNbgg47kwsTJFBHalNWVRCfb7tms4nSalOghB3bSO0ir26mvCdggG0Wx24OM7g0LOXfjSRDxPJMhvotgs2hCle9+UxBIRaY+puuOBMRXG3iEEcFS7n420KY5biGZwN28puGNpoueU+b19BCaelzIjcWrKFIkE4ksHy8itD5hfbVht4lc7ooh8GvUx7ea/tt6JWKSq6uDDJcqfRUliAGkiRcQGmXZTZEpKBAveYAigIolWyFVSQhRKu2i9VWY5xleGVMnPNr8klZRc2NdY4nQQ3mbnH40cZSpLkGs59FBFjtCSGwzyr49V54Eg5E3avf6yyups5uB2Ax6+0y0ZUSE5QxKsAs480GZUMWlGU4JmbJyCkuI4rjndGj+VDoZX6ftyZWL4nXUeHx1Wg26x+slQfeR2wky663rpjldz36/rGoshtDX9Vy4vJIi86vHcDe6twPKhwxrB8qyO0+hSMjcbpmYpC3BYdFtwlJ99pFJCMeAHki5+1C4VE4K+qnb9z65Lr6PJJ1RQwKyc9bR4rKxpC2TTDlewwJOo668+sgAEUb4Qv21BCBSCobjZPd7P9xchy5vb57Do2SX8uW0cqwhHIitOYfKqxkvpGecHv7o204bI14US5VEJU/mZttvXaitpV7DxaZ6u24rMQ9rYyKiZ7p1iyjOPiw15jYIQjo+cZZCgKuinkFtPzvXH/AFA43cZjA2/tMWyPHsgmTZFc5CtG4vMaS3DSY2BuMPutl5o/lcbJsjFfbvCSgQKOoxSeq7Frl2dZQ6q7mQpMSicoKxmtaCdZO2Uic0wrTpSlaMXQh+Ye6Mi2195mvZRaCu8S2y3tqd0oub3OC5NaQ03JjZSb0+wo0nFCexeTTuG6EU2WEdZeVknBAV5aIehPmJJrrenLY7cHBr/D4mdfjR4sBqbGuasJc2hSolLINtDWMERhJ7ovKAvl7ogUTBFVXS+7Vt4pv3iuV5HWYe3SXtbeTpFrDkwZzLCHXSa8Y5PNPk26YKpBLYMCaJwCE0XsnxzxMX9UeK5rPq4WJYLmFqk6ur7WW5HYh81kaY840y4+0slHnE5aNSWO28gCnJKnzoOBmGC7hhvSd7g2GXDEW1v6WdbypE2rl4/YxY6RwekvMPr76LOaZaIGVjCoKbUcjJUU0CuLr0y7m2uzWBYNV4zCr7Osw/KKu0ByWwLQyZpMOBHdICLsEgmyEyBDROVUv3c6Yz3dGDg1vR42xjF7kl5kKSnYdbThHV728ZAWRIIpDzTYtgrrIr9/ZSdBBElXVZYh6qkf2sxncLL8AyR6LY0sS5ureprRbq6pmQ+bQEayXxdNU6KRtso842PBGIoQ8hG8n283SyzN5+8MPaywpxjT8NVrGHbCu9/OCrlznJUhCbkFFEvHPAG0N4VJIyoXXkE1EMz9P+9WewsleTCQq3byXmcpqLLs4pIrU5mvSIw8TbhonmSM60fXsIL25VR6kWjYm+2IzZUGtZrbj6lOzGXhKQFZa87U2M28848aeThGFjMLIQ0VSVtxv7UIuiWPoKY2goczd3k3G3IyPbSTh1fk1RjsSEzLmQnpL7sP34vK8kR50BIUeZRPvVFDp88oQBUj2xu6+RQnsAbwJzGDXcnMcvHLknwzaSJO+qtRSEGnVke4cGZHRRVtBFlPuNDTxpsLTQZ19Nu1WaYpfwbrNa/M4cmixGNizSXEygWEQA4Bq3Ebq2AcNltWl8bkkhNBdJPGikSpx8u2L3Dm49lsqkr5sGwd3aZzVluter/eWUFpqOAk0stHIyOiodwGQiJ2YHnpyhJqLTQZRjbYbvULVJY0ON5gZWd5e3FtJlO4s/kECVJajssqJEykCNGeFuQcgY4PO8kCp37miQBjYrfSn2PyXAX9m3762yjZ2Dt/G5tqxG6ufX/UgQjI3x/UO+7YeZJpFJCBEcFnhFHdumgy/h+B3Aeq2wxhPA5h2Ntt7jI0DiEsS/sYhVyMEKfCJ0YsJX7/AL5SEn7tfffbbjcO93A3HnY7tOuUQs32si4TBnpPgsjFmlJtCcR4X3QcSOgyY5uEAmXwCADioXTQ1LjGN445YO49j1ZVnbTHLCeUKI2wsuUfHd91QRPI4XCcmXJLwnK66egyHO2u35bzimkuYpZTIWO59CvHCryo4tfYwW4wxPediX37s7xly75TbFQAxDycAJcyw2I3ku8NtcAx3E7vHKCJTMBCgXdhSznIsiPawZSQKmY2JunCdZjSQJLAOO3tuQ6+QU2fpoMowtqNya7IKjdxcQzrIJ0LOG7yzpL+yx4bKcyNHKrglNBB8MAHQKQ18G8pEDHPYSQQ1I8a2bz6w9KG4W1Mumi4pkOWyM0KDCSU24xFCysJz0UFcZVUQFbkNovX5FFX4RU41ovTQZWyParcXcfcir3Bd2ocxeuhzcOiu08ybXuOuBW2EqS9KVI7xteJkXwFpO3kL9Z+rHgebSwPAsmqqTdSrsa8IZZNk1tOq+zwELseRGZEHF6KvTlxHFVC4L81VPn5tfTQY+jbHbmXm2WZw7PbRyDdWXp/r9v6+LMmwHHTto42oOsI428YCBk7DcE1JBVHA7KJAYh1A2K3H/SfaBc/jWXS3Gc1GZNyq6dQtVrXtGoaoko32DsvKBxCa8bKq240oD3bQ3OurdNA0000DTTTQNNNNA0000DUF31wS13P2Zzbbmjfhs2GS0U2riuTCIWAdeaIBVxREiQeV+eBVeP3LrybQ+oXZnfv67+iHPIWSfhuUMO09u06HgcLt0/wgD3Auh9THkC6lwq8Lr2b75LdYZsfuHmGNTfZ29FiltZQJHjBzwyWYbrjR9TRRLgxFeCRUXjhUVNBVm7/AKarnOtwckyKFHiW1Nm1LCpraFNzK7pmo4M+cHCKNXkjdg240/wrLpNcKBJ5OHF69SbsFk8uJZQ/qNWITt0Y+aoqPuoSV4CwJNqvj58/DRcJ8j+X3/yfJfUjksCxtWJO3seTR4xkWN4xa25XXjkOPW7Fcrb7MVI6iSNu2TaOCrofYPYVJVVsevvPuZuJiGfUOK4pAqVrLTFckuJcuRKIZDDsEI3jJtvwmB8LIRepEiFyvKj0RDCtcL9K25WGYf8Ah+ltq+Be43h0nGMayVzMryycIzFltHUhSeY1YJNxx7AwL3Uuit9RbQS9NL6at0Ws2kZHYPUTMCfd4tdOMSMstbqVFWqfkK60kiaz3fQweEwL9UIlyHRETyF/tb6ltwWMKxaJm+LrW291WYdbxbGutmHXZ0efcQIMn3DRw/FGc5lIRNNo4ig4QtutGgmNi7W79zNyM9uMOcxulrEqnZzbkZciQ7qKkeT4QOZWmw2TLbyIptuNuPAqdeVTsmgj1tsxu0W5djlWEz8fwxubKnyZFrWXM80sxdhutRxlUrjaw/ODpR3ClC6pl7f9lEcUUgrPpd3qmXMK5t7KiJxyNjcexWZmNtbuq5WX0KxcfbOUxwnmBl9EZAGgbNG/kkNVbm9xvXuFG3sjYDjVbDm1725QYtOW0sRaRqJ+EhtVSMLURST7+5/rTcJTDohi28nt+/vN6iHton8jhfgZ25l1dNV2lRHano0du5KnORXmBRWy8asdWXCL7+Re/IevKhc2mso7x+qHIWSzSPt45IgM0WIZPPqrdp6O/HmSoUSlkC+rDsciXxlaE2PDqBy293A+QVuz8az3LLDEd37SXa+STi97cwqk/A0ntmWIjTjQ8IPB9SIl5NCVeflVTQW/prLUH1f3uD4DRWW8OGwIFhdYnVXtRL+vtA1YFJkw4ZrNImG2q9RenRnHFFXmwbM1Ql6dVtbZffOj3dqcjlsv0PnxWx9hYPUV2FvWu8x2pAux5YA35A6OoJIrYEJtuCqcIhEFn6azTlnqD3an7PQ9zcf23Skrr6Ri1hj05i3jzHZkKfcwWSiSWHWgSLIeiyV46K8AIZfrRMR59mQerZcO91jubY5iuP5XFytcXNuyy9I1IP8A5LasklFYuxhIQVh9sEH26mrxIKIo/rNBorTVAY36o7XceurD2j26h5RZOVU62s4q5G2wy0EWc7BJuJJRo25Zuvx5HhIvC0YAhk42hprn4f6nHlzbcDDrYUtnsNtrSzulV1phcex9iM2bPYWwVX3jd8ggHPKiLhE4iCCGGj9NZfoPXHj9zVTXm6XHLC1Oqr7Opr8fy9i18hzZ0eCzEmuA0KQn0kTIqGnDooJkokfRU1Y2zOdbhZVne5tDn8CJXOY1Z1sWJAhyhlx2AdrmXjVqR4WXHRInFLlxsSRVUUThE5C2tNZm9P8AuxuvuhufCCynI1iMfb6qvFjuzYzkqTLmzJ7XmfRuA0ikPsSBBacaARRCUXFc6tS299SLeObx1+2FrTY81Hs7tmijqOVx3LknHYqvBJWrAFUYqknj7k8jiL9ytdVRVC7NNZ59K262fbkTZzWaX31EGcPxy1BPass8SpUi0B9z9WA/tDFYTj9lOnwiclzHcZ329QGQ3mGx2MXxt6XdX2eVhVoXJNQ32aqxWPHN+SUMnWfH43ATxNn5V6GSB3UWg1RprKdp6/MMramNdSKqggNRcag5JdwrfK2IVgAPq73jV0dWyWwfbFhwlFFaQuzSCqkfUbY3py/Loltge3eBXbNJZZ7cPwzuijBJKBDjwn5bxstuctm8aMi2HdCAe5Gol16qFqaaoWNuTkeyuY5Xi26ueyMsx2owx3N413NhRY0+MzGdJuVHfSK20w4nCtG0QtAvy4KoXCLr5+lPeyTubHyHGsg3JxrMr6nGvtXZVFMiSGGI86OhrFUov2csSWpjKc/erQMkaqR8qF/aazntNv7uHMfo63OsVYnV+TZVltDV3TNi2Epx2umWJtNHDRkGwa9tCJsXVeUiJpFMU79189V6xSmV2UK7hlFOtcfpYN4MPHMtbum22pEr25tzXY7H97OR14ceRsXxRtDICc68KGlNNVdj26dlmmzeQZ/BXH2ZEOHPKFLoL1q7r3laZUgeZkI232RC+0gcaAkICRRVOFKr6z1c3uFbd1l5vHhkWDLm4VXZPWy27tpRsVekRIZJL7MtNQT9xPiKfVXWgB0lQ/sVNBqHTWYC9cuIBF+nFI2/W9W9GlGSGeMrjnQoRS/cLbeBFQUECa6e38nm4Hr1Xya6VZ6trPL62HN2626rbtTxq3yGW47kwsxW1rZxQpDDL7Ud1JHd0CJl1EEHA4JVBFTkNG6arjJt4mqzAMUy/HKBbSdnMiuiUVfJle0Bx6Y35R87yA54gBpHDMhA14BUESVUTUcst8dyos4cWibNRCyuBSy7+5r5OTC3GZhtSDYZWLICO4sgpCtuG0LjbHAj+sVovt0F1aazlJ9W1pNjSchw/a8LfG48rFYwTH7xIsl9b8Ivs1bY8Bj9rk1kXEJweBXsKmvIJ04nqMzezyauwCq2rqncok213UTGncmNuviuV7UZ7yJISGrjgONS2+P1CEJ/aoqnJoF9aayg96yhrrV/J7JuJCqLTG8YGuqbexjwYsG5mWdzGlrJnqC9GgGvTsfBJwxyDfY1RehD9Xc+/tcbsKOuxd3HY0nImMslQb9Z7LY1kVqQTkF9uP1kgrTwOCq+JVX7CQFRV0Gn9NZfoPXHj9zVTXm6XHLC1Oqr7Opr8fy9i18hzZ0eCzEmuA0KQn0kTIqGnDooJkokfRU1Y2zOdbhZVne5tDn8CJXOY1Z1sWJAhyhlx2AdrmXjVqR4WXHRInFLlxsSRVUUThE5C2tNZssfWO3TS8ug2WJ467Mx/FcjyiLArMyj2EzrU9O8awbZaUYLjqOAQdTfRERxF4Ieq9iy9SuUU16eEWm18NrKrD6CdDCDIVONKbtHJgB7l/2yLGJlK6STgg28nCD0I1XhAvvTVWbA5vmucQc1ezpluNOpsxn1DURpwHW4rDLbPVsHRAFdDsRkJmKGoknZBX7UtPQNNNNA01CN6t38S2F2vvt286ScVJjzLbskILKOvmrjoNNgAqoopE44CfJIic8qqIirpsru/iW/W19Du3gqThpMhZcdjBOZRp8FbdNpwDFFJEIXGzT4JUXjlFVFRdB/G5W3VpmNjjGT4vkkajyLEZz0yvkzK9Z0VwHo7kd5l5gXWSMSFxCRRdAkNsF5VOwlXCelu6rIf/0sbnNQrK0p76qyGbLo/crNO2nHOkSY4C+2kZwX3XuiF5gQCEVEuvKyD1X48zP2KzjKWb3J6m1xXFrm1q5NHktjUk3KbhuG2biQ32kfQSbFUF1DFPn4+V5g0ihzrDdytr8Q2kzWwYW/xTJbWeeYXVvkUcn2ypUBwmn5iOGo9yEBR0Bb87xinJEJh14Xpauqlp1KfcqIy9Hl4/c1bz1CTixrWsgMwFccRJIo7Hejs9SZToYq4ao9+XHXsdjNyZM5MpibzRQyqwppdDc2EnGkdjPRHpBPtJFjhIBY5R1ccBpXHH+RL9YjpfdqrGvWTuLkFJX3mJ4I7Jkx8IosrmU0HEbm6dtpc9lx44MaVDHwweotdQdkIaGTnyIiBEt47vZxneP3+3WLYAtGxKza+kVciVcQ3pARGGq2XMVwWm3WiI+YqD1UkT7v3fmgRul9LlXjdQ9j1HlLjNamU4vkMNpyF3Nhilh1sZuKReRO6uDWIqucD18v7Bdfu4+U+j+nyG6XKHJ2J2tqFvez2mspxBu5rxj2bsd02ljE+2vlbOK30fFwfgnEUFQ+EjUH1M7iZm3YuQcbsBorRclrmjiYjcxXKMITMz28123cT2T6OHEQFBpAJtyQ2KE50JdeLAfU7uRMGpqKrHrK8i0B4zR2TA4lc2MyzKXAgPy5y2jKLEjK0E7yK28hEaMkqk2jgLoL0yDZmDb7S1G2VbZx6h7H3KqbVz4dWyyzHnV8hmSw6kRro0jausD2ZDoigRCijyipwqz0/WX4prc9yXOI9hkTWZBl1i7EqFixZCN0siqZiMsk+4TAC2+jqmTjpEaH+SGnSJQPUbncnc+Nitczj+RwL2VkMCpj1tPZxm2369t5xhFt5HEOWTntyB0GQHwuEqITiApLxC9Uu4dLjJsZGFWWWzLKlrBrUwi6jS6c5ivq849XeR56wZAYziNOxXUB4xIfsQVLQWVvhsBY7vTpkmuzaPRs22HXGHWDb1SUwjYm+MweaJH2vGbbrQqqEhoYqQ/YvBp5N1fTFT7p5Hf5Ja2tc65ZhjxwoVnShYQmJFU9ONFkMm4iSWnQsDbJv9WooPIn2VFHqYJvBkUzafLM9zjF58d/ETsVUioptMlvGjMo+EliJOTzsiYF06mpcOAaIRIiLqOyd0N5sd29YyrLbvbdh7IW6c6ZyPXWbpx3ZZ/ro3sWTdesHAb4VpWjZV4uyKDIj2UJ7trtHTYJgc3B5Vbi6x7Z6S7YR6DHWaWvcR4UAgCK0RKieNBBSNwzXj5L8kSMYZsvuniMShxJN9nJWH4srY1kRKFGrN9hkeseNOnI+oyGQRAQkbYZNxARDNexdoXh3qB3Zz+yxfEqMMZgWdla5PVWNnY4/YNNolWTKsvt17r7T7SuC8iGy672FV5Q1QeCgmaeo3eLcnYbOsixORRYuuN7fw7S0caGUk12fMbkeQoMgHg9qLSMIYKQOkZF05Dr3ULdqPSJt7j+P4zKo67H4m4lBYQbaTnQY8wNlZzAeFycbxiqOKksSkNmKur1F9fkuqa8mK+mnOauBieJZLupRWOKYbkKZFXx6/FHIVkbwSXZDbbkw5zwdOzqofjYBTBFHlEIufDTbtbjWu5U7a/DTo4M+dk2SurYXLc2xZag1rdaitAysoFBxxywb46GLQCBqjSqq81vjnqh3Dw3ZXFcgK6qbp6rxWuuruI/WW11Yyzfkui4L05jhivHxt8tPSPJ5C7cgAhyQXBuXgm5OUb+MzMIv0x2O9t/NqpFrLojsInZ2a0qtjw6ygyEFO4cmqIiF2bNPyH6SMVLAMt22K6V6lyCNj8eE1JgNvpD+jx4zcXyiaqEkVOG0ZgoihIpAvwvOoPN383WxPKcloZlzBsCudyJlBTus4dZWv0eBFqWpR8xITxPSyLloUQfEgkTzpEo8NjbdDuRuZkGwU7P4G3kj8bR4tkEWklwpFf72RGedaadFiUgPNtvo0LwNuKJ9HRFSRfu0EOsfSW3M2yt8Pp73EsOyGbasWsG5w/CmKhiuNtvwr1ii8RukTLkkFNx8lT3BcIiIg67N36ZYT165kOJ5O1RyK+PjLePMrW+4YrXKZZot+QfKCvtOszjaIEVshROUPlUUa+f3Y3UzLJNuaahzilavVzeZWTQcx21pgaYXHZ0hG7GpkPo8fUwRxtEf8big0YkPHKdbG9/d4M8jN0uNs4bW31NSXNpdSZ8CU/DmPQbaVXA1GbGQBsA4cJ5wjM3VbQmx6ucqugk8H075NUXcHParcivHNPrFpbWk+Rj5OQZfvo8eObTUVJQmyjbcKIjaq84qeMu3fsvEfY9Ilo3juGYlJ3Dpp0LD2IDceyk4k39biuR3vIbkCe3IBYivIiCaEDyfJccIXVP8geqLJrzb7KM+q6KrjNV72HHWR5LbhEjFwzXuui8qGPYw96aCooKciPKF88xKh3c3cs8MyDE8Wvq8ZlPV5nkU+zvEkyZLzTd/ZRYkSM6Dzax1AI5IjxeVGxFpBbVE+Av7cXbXIMny3GM+wvL4eP3+NRrGuBydUrYxn4U3wK+2rQvMkhocSOYH34RQVFEkXjVG2XoNKxxBvDZe5VXYtN4zEoWLC3xMJs6A9GJ4wkwjKQgRUcN0FeAQUj6fa42qioSjN8nzxjYTZmzxnInWb+5tsRjPTJcl5RfWQLaOrJ6GJvgSkpGCknk44Uk57JxLL1ObkVl81tjNj1Y5PGvrqsnXdbh1vcw3I8CNAkA43WQnTkATiWsYVUn1BtW3fuJVEVDqUe1uT5F6g863LoLKbRlEx8KqHMssfebgu5U42jEq0jxXjA32gixILQkjigYk4IOlwpa0nqm7jejMK/071u6T+GrUZTalVVqVVrHkMtxLCdPYgCTrZoDyMi6+jnUkA1bT/FVeUqebvhuttzn2X4rfW8W3urXNKqghTIWP2llBr2Pw+s915qpjOuyeSRghVpt3jsaukaChIga801mKl3433y+zZx2qpMexufGxm5u5LuQ45ZMLMOFYe2YNqK88w9HYktEDv6zsTXbr+s/PXIwnf8AzvLMqEcUeYizNy7XHgqQvPPNhUTD2LfVX+GAcaU1VGDFAE2+Tc7qvwqKGtNNZXd9WGdY9FyFjKaCjesItdeV9D7Jp5tq0ySss1grHTu4SiEn3NcTbfPcF9yKm51Qk6NB6jty7TcUsfTFzsa6vywMQsI1dhd0f7KC1IsktPuhNNA+RF4D5JGR5V3t9ug0vprL+226e6e4W4mzOX5Ba1UXHM+xq9vYdPWBIjnHa6Qzjty+7xhLcFt5F8iA0gEpogr25168h3Z3ax7d7M8Zr7uhlRp2Q47jWPR5tW8rVY5LilIdkPEEhFeRAbe/Vojamatp3BOeQ0rpqqMPz3LMpwncSuyH2Q5DhdjYUL02oadjsSnAhtSWn2WzNw2lVuS0ij5D6mJcEvxqCxsvyR7ZP01WzeUWRzcjscWCwkpNcV2xB2scdeR4+3LyH1UyQlXnryvPHOg0jprItFu0mZb1yHLS5z8cTzq0tcLYYbhXVdVxWWGwGFNi2QA3HFx5+LPRHI7yOmk6MPP6n4nHpvwWBDyrcS3dyjO7J7HcynUla1b5xc2UdmGkSKaNqxKlONGqE64qGYkadvgvhOA0FprPOZeoTKsc3bj41Al0FjQlldZir0SJQ2kh9k5bTXLr9onWDHeB14f70UTJW0FfIJGgDUe3O6O8+ATpGaZhuDHyWnZot0cvtq1YMzySVp7iNGaZYJ6a6EYRH4aFttG2wJwSBxw1eQNxaayf/CW3tCpFlvGYMidZS8ZjQbWdhF5SVsd+ytGoUiKYzSE5JNC8DoOtGKGnblsOqdrq3XzbItvsGqpDV9j7N/YTodX7qVUTpTTzxopOrFropHIkOKLbhBHF1FQUVSc4BVULG01XGwO5drurt8uR3sRlixh3NrSyVZgyIQPFCmvRkeSNI5ej9xaE1acVSBSUVVeOVsfQNNNNA0000DTTTQNNNNBXW0Pp62Z2E+u/ohwOFjf4klDMtPbuun53B7dP8IZdAHufUB4AexcInK6lGd4fWbhYPkWA3T8pmvyWql08t2KQi8DMhkmjJtSEhQ0E1VFUVTnjlF/LXd1HdxLbK6HBL+6wagC8yGFXvv1tcZ9UlSBBVAF+R55X93Yefy5TnlAisnYHDpUDIa9yyuUbyXIKPJJai812CTVDXpHBv9X8Nl9Lj90XlV7udSHkevU3A2lp9wrumv5t9c1cunh2Vai15sIMmJOBsZDLqPNOfaqstEhB0NFBPu4VUWjJvqOyCv8AoFvfz4Fw/UXVx9SixKi2xyW0zHxubOFqRXSXyVDU2ftJxX2TFRcBBMRIflkPqJ38xA4NdaRcAsJ1xQ47dRCjQZbDTLllewa847iLJNSFtuU4ovJ17l1XxigKBha9r6a8FuGsdZk218I4zVU9RE8b7KKbNbYw57BOctLyZOwWRNU4RQI0RBVUIepR7KwKrOIWdWmdZXkL9QE5qniW78Z1qsCWQq8LbgMBIdTgBFPO671FPj5RFT5bY59lNtM3Cx/Oiq5U/ArwK1ZlRCditTGHKyHOA0YcddIDRJatqnkJFVtCTjt1Shs89QW9T2xkjKSsMaq3NwNqb7N8deq4ElJVCUaExJFl1wpCjINWZXCPgLKNutivjcEuugva02Dxqwy1zN4uR5BXXB5fHzMXorkZUCW3UDUkwgusmPgciCQmiop9nCIDBUHr1sw2ixXN8+w7cS6cnfUcJWd7JhpwEjSRlNCBjIAhVXEFQAw4UeDFF+U5Rc245ab/AG3uUZs9XZO9l7VC9j9ASLWXNslXBcrhkuzhrys3HZjiukIF1JZC+Xv5CEPEt6Rt2pJbASt1PxFiUmbGgyyGeYzIdYUpp42RRxowOUyXkFAOOok6DiE0ikScqEdiejja+FgkDb1m6ydYFfjuQYyL5y2Ckuxrd+O9IccNWeCdBYjQtlxwI8oQn8Klj1u19BVVGYUseZYExms+bYTyNwFNpySyLTiNKgIgiggiohIS888qv5aoiJ6kN2bF57D6sMedvgzaqxoLSxxS0qWFiTq92T5irZT4yBcaNovhXeroonCh25Hq4p6jtwcj3K+ix8XkTqJrMJ2IymYmF3KFHCIbsc7IrVUKCrayWV5Y/MGzRVdUxUFCS1/pPwmNVtVlpmOYXK1tTApaGVOlxvPRR4clmTHWKbTAcuC/GjOK48jpErAISqPIrZmIYnJxislQbTML7KZEyQUh+bdGwTq8gII2LcdpplsEEE+0GxRVUiXkiJVrfdTdLceqzHIsV27HGo64dhjeYWDl3EfkJPR12W2zEaVp5rwf+YvKbxI717t/q1+dVhUb5bpRrbcXc2qm1kjDI2V4kBU1q3IfmtRbSppUcbiuI8LcXxFLV7p4nEdcNxP1aqpqFp1/pexSDQxsVdzrNplHVlVBS1siwYWPURq+fHmx4zIiyPcO8RhtTfV11GhUBcHlV11rrYDGrXILXMIGS5DS5BY37WRs2kB2Mr0CUNY1WkLIvMuNE0cZlEIHQcRSJSThUDrT+Mb2bwV+2WPu2edYpNyW8s8nkd1xC2s5BRIU82Qbar4LxuK2JkglIJ0QZAmA6OEvdfhjfqT3AyyVSXWJ1dPBkZ0uEoLdm7MlsQW7WqlS3SFpHxDs2rY8I2jfkRFQ15UTALhvPT9XXSV8sNy87rreNVv0s65h2DAzrWE875XGn3DYJA+/soHHFk2uxI0TafGv5T01bdBcO3rbtqMuTa2FhKPztr7uPOjNx5Ve9y2quRXBZZJRJe6G02SGijqrpfqf3GCxrMCSLWs5F77KGLC2hYZcXcVxqpmsRm1br4LhyGle920RGbxA10JOTUwTXD3A363pznavMLqlr42BDjNPQFb102PMYuQnzhaefFl/yNLGFkXQFENgydVDRfFz8BdY+napkYdNwW93Hzi6qnYsOJWhNmxhOoSI8D0ZyOrUcO7rbjTJI6+jxqrQ9iJFJCkG2+08DbiyyW8HK8gyK2y2XHm2k64cjq446zHBgFEY7LTbaeNsE6iCJ8coicrz4N0c1zKryrD9vMBdpYVxlZT3lsbiE7MjRY8RkTNPA08yTjhk40KfrRRB7l93VBWtcq373eoIGZ3512GMxtrKusl5NAbCTLO0kPMJIlBBk+RpGQBpURsnGXVM+RVA45ULO2x2OxPaiYM7HbC3kOBj1fjSJNeaNPaw5Ex9o/sbH9YpT3kJf2VQQ4FFRVLgzfTLjUq/du4+d5hBZXKgzNiujPQ0jR7XlFcdTtGVxwXB7goOm4Ii4XjQFQFGFzd7d8ZTz5U34IjtTtzn8ArBk1ct4mY7Sye014hlAjhojQfqhQEXxn94+RPEx71LZ9b7gOwG8VlT8fiZZYYrMYhYVc+RhuGTzDlktp90FQWQwvLCfItuIquqYqChae1Wx+J7QvPv41YW0kpFPW0hJOdaNEYhOSjaJOjYfeqzXey/kqCHCJwvPlxTYPGsRyeHk0LI8glLWWl/awIUlyMseKdw+kiY2PRkXCb83cw7mRCrhJ2UUERqPIt1fUPdbFU26lffYNTRMxbxe0q0jV0pyXWtWFlCbWK8JSOkpPDKHu+Cs/IkCN/ejgfGj9QuTbWPZHO3BljbY65bZwMaSXmWSNlWvK+xAa7uEiNOxQleJpEVRWPwir2RECzaL0y45iTEKNhm4Ga4+DVdGqbD2EuKJWsaO6640j5lHImzHzuj5I6suKJIikvUOs03J2zo9zquBDtJ9nVzqae3a1FtVvizNrZgAYI8yRCQKqtuOtkJgYEDhCQqi662HO5O9iVK9mzUFvInK+OdsEECCMExWxV4WkIiJAQ+yDyRLxxyq/nrsaDOu2+xWQZDX5DH32dyiwyl22gty8lfmV6s3tZAnlKhR47McUSNGJEFX2VYZMidcTs4nBpdEzB6qXn1ZuMkqYxZ1tXLp1baMUYlR33WXeHhUVUiA2EUFQh6+RxPlCXUi00FVv8ApwwKXQU+My5t09Bpre/uGxWS2JPO24TwlNmQtovRBs5HTr1IerfJFwvblVXphraeVHs4e724YWMSjZx6PMblwGDahsPNvRhEGogNJ4jbX46dXBcMXkdFURLp00EDxbZ+kxnGsqx9y+ubaRmsqRNu7SasYZUmQ7Faiq4gsMtsAqMsNCiA0ich2VCJSVYjW+lHB4tOtLcZbl181GoouOU7tjMjo9TQ4zzT7PtjZYbVXBejxnPI95TUmG+VVE4W6tNBWMzY1LKHCds91M3l5DV2hWtdkbjsBJsNwo5RjabZGKkNGiaMxIFjqiqXdeTQST1sbKUSTPqdjk2R2k88al4u/LnSmnHX48l5HnXiVG0RHe6fb1QWxH7RBERESw9NBA7jZzHbfbzH9vBtbeC3iqV501rFdaSdDfhCIsviptk0R8CqEhNkBIZooKi8ajs7031EttmQzubnkW5KBNq7O6bnRjm2sSU8rzrL3ljm02KGpeP27bKtISi2oCvGre00FWp6c9v2a+fUV7lpBgTrPGrMY0d5tAjFRuRDhNNdgVUbX2LImhKRKin1IVVFSJZZ6erN7d7Hspw7Isjpoz07ILu0uIUmEr0GZLjQY7bbbT7Rg42YRjTqbTvVeS5Reipf+mgpmP6VNuYEaO3UWuRV8qBV01dAnMy2ikQ3a2VMkszAJxokJ83J8ny+RDbMS6qCIpduvY7C1F4OPuZJnOV3MyjkT3HZc56IZ2bE1tWpMSQCR0aFgw6j1YBlR6p1IVUlWz9NBUw+napkYdNwW93Hzi6qnYsOJWhNmxhOoSI8D0ZyOrUcO7rbjTJI6+jxqrQ9iJFJCkG2+08DbiyyW8HK8gyK2y2XHm2k64cjq446zHBgFEY7LTbaeNsE6iCJ8coicrzOdNBQC+jTBzx6Lirm4WdFVV+O2+JQI3uYKBEqLFhGX4w8RE7KnVoxePs8pNB3cMewlLsy9PeJZnkDmWPX1/WXQw6aLCnQHmEOAdZIlPR32hdaMFcVZz4Gjgm2QKg9E+VW0dNBDdsNsKraystq+tvLm3dvLeReTplq804+7LfQEdL9W22AiqhygoKIPKoKIKCKTLTTQNNNNB4buipMmqZVBklPBtquc2rMqFOjg+w+2v5gbZookK/yKippSUVJjNTFoMbp4NTVwW0ZiwoMcGGGG0/IAbBEERT+RERNe7TQczKMapczxq2w/JYXvKi9gv1s+P5Db80Z5sm3Q7AqEPIESciqKnPKKi68xYVjJ5BTZSVbzaY/Xyqquf8AM5+oiySjk8317dS7LEj/ACSKSdPhU7Fzlr+6K46WWM7H42GGVWWrYbkMMpSWstYsSfzAl/qnXRA1AV/lQC/L8tUjtlmWY7J4fuhMwuPT7XyLjdXHcDlYy085YwcBbNRZkWwrIQW3BkC4Dgl0FpeG1+eCFA3Gnpw2dCFTVsbGZkSLR1UWjjsxLqfHB+vjKqsRpSNvCkxoFI+AkeRPvP8A4ZczW4xOgv7eivbaB552NTHZ9W75TH277kZ2MZ9RVEPll90eCRUTtyicoiphCx3JzbL918FwfLcuazNjAN/IdPXZQ3EYjrYtOUMl82nRjoLKvMm4rZK2Iov28ii889fbj/8AFB2//wBj7Jf9ZM0GsWNitsI9xOumaKYLlis03Y31easEHJiEkp1qIr3t2HXfI53cbbE1Vw1UuTJV+bGwe1cS2r7iHj8yM9XDBFtli4mtxX1hAARTkRheRmS40LbaC48BmnjD5+0eMZwPU3uFtlV2OHvb4RruskbZ4xe01vX43DmOUVnNmhDGvaaFxpt1DbVCbWU7yHCEZEKKhevEvVZvTktfB25n7gnQTZO8MzBJOX2MGpcnwa5quSW0263HVyu90473ZRwEJtUBeBUkVUDWK+mTZQprM5zE5ThRZcubFacu55x4pShdGU2yyT6ttMvI+6jjACLTnKdgXqPHpjenXaWPXT606O0mJYpDFyVPyGxmTWUiOE5FSPLefJ+MjThkYIyYdSJVThVVdYb3v3t3GwzPcB3HxLNarP7eLt3klfPzWmrA9rBhhcRGpNt7PsovFGbBVJttVAnAVeEbQhSb5tupleM5xuDuJhWasyFl5Bt7tKzm8uPHfbgRHW/dzbJQERjqvazFeOqNIZCvXr8aDbGMYPjOIUDmM00J4oD5uuSEnzHpz0k3VVXCeekGbrylzwqmRLxwn5IiahMX0w7Kwq462LjFg2PeGceQmQWXu4IxFNYzcST5/NEaa8rqA0wYAiOGiDwSouYMuzvIqzezaW6c3Kq917bCx3OaYnQITcZx9yNVxXW4cgWOGikCqoBk0ICvI8Ci86jeEesDfL9G07Ks1ziZFjZFhtRbV1o9U0EqTAuZc9ljwQIEWYJuRXAfUW3J6grbjKq6v5taDbGJ7D7WYPdtZFjGNvRZ7EiXLbcOzlviL8ptoJLnRx0g7uow2plxyRoRryZES8S19Kew91VDRzsMk/TvpQUjsVi7sGGpUIDcNtqQLb4pI8ZvOm2TvcmyNVBRX51lHHPUv6g8xrKbCK7cp+pu13vf2+k206qqJE9alatyQPnai+SH7gHO3BsKgKrQovKdxLSW/m5GXbWZHsdXRcuGLXZHmjNBkMuTHjoM1kq+SYiREHDRG80Bfq+i8pwnwvGgmtzsJtZeunKmUExmUdrJullwbibCkpKkNg3IVHmHgcRtwGwE2kLxkgpyK8a4b3pO2Dep1x38DvM1BVTVI7XR7qezFfiNd/CLrIPoDpteU1bcNFcbXqoEKiKplrHPUzu/nma4BjY79x8bpMvzfceoduW6ysPmBWK0VaLJPMq2hCJKiGSL3Q17d16qlvbdeojcm59BL3qBsm4lll8OktnhkhGFuPKOJKfjtzVa7CKAQNC+Q9gHhV4UR4VAt2T6e9qpTthIcqLcJFlPj2rslrIrJp9qczGWMMph0H0OO+TCq2460oG8K8OqepCO2+GJgp7bFTq5jzrBx3Izsl43DQyUyMniNXVcU1U1dU+/de3bt86zi/uJ6gK5z8MTLzIahmbkuKQYlrft44/bozPfkNzW1YrTdji2gNNGw642JKTjiL5Eb+ftLzzfKWM3HKbN7i1XGcmv66e5ThRtZJOhR24jkd8GJrQw3W2fdED3jBs17R+qoqkhBeNDsbtpjllAu4FNPkWlbZHbMWFjdTrCWsoobkPu4/JeNx1EjvONiBkQChciiLwuvHZ+nXaC2gsV0jGZTLLBWXzDuZ0Rx1uwklKmsuuMvCbzDr5kZMuKTfPCIKIiIlNOeoXK5eA5rltPnjUiPHm4KtBNKtZjeSLatVpOkjJiSp5lkPqgmpECkoiqdU45Q57uU/AxDOb7M0tJk7Ns6hwWn6ev6VbFbDv2o/tzRjyI4qRmu5qaqSD0/ZJxDC/b/wBPW0OTWJWVtijnZwYCORo1nLiw3VhEJRCcisuiyZtKAdCIFIUEUReERE+Ft6bdmrqIzBm4pIFllLJshjXE6MshmwklJmMPq08KyGHHjI1Zd7Noq8IKJ8aoefvLvLiGMU7s7chy0mZfhGOXBzZdXCbbpJc62gwZMhgWmgRWgbnk6gPq7wrA8kqKSLcGyeR5haZvuxgmRbhv5Oxh9vArq6e5EiNSWRerWH3Bd9u0DRuo46Xz0RPhE6p8poJrkG0e32UYdUYDdURvUdCcN2tYbnSGTiuRERIxg824LvdvqKiXbnlELnlEXXKX0+7VJSRKNmls44wZ0iyZnxr+wZtElSEVH3SsAfSWZOIvBqTq9kQUXlBFEylttH3GlhR3tfvHkEa4j7XZBbFauQ6+TJNxu1RQYVHI6teHsKqX2eRfyFwE1Lsl9Ru4JDS5pR5JcrHjScKgW9bGq6tqlYkWqw3JLEh6S57590o80TbWIiC39ndD4PQaesNtsItMCXbGfQtO417RuCkFXXE6tBwocOIXkQxURJHELuhIhIXZOdRmN6cdoYlfPgM0Fl3s7Fi3kzzyCxOxKcy14W5IzifWSDqNct9xcQlBVFVVFVNRLYaJkk/YfMW7XKrjJp8rJc4islPRhXG0aurCODQeFpv4XxoXCovCmoj1BAAYPT3lPc7IelKuqrONLlyrPGiaYZdQnCSLUvFJ+1PlPEgEh8/sqnC8L8aCf2vpaw+4zyvmyokgcUg4tMpPAzf2LFg8/JmjIeV6Q24jr7Tqd1dRx0vISp2EvzSaWOxO1dmzKZdxdYyy5UKb5YE+TDejvxI6Ro7kdxhwDjEDCeNFZUORUkXlCLnNuPXzmTboMbt5ZtRbycJ3QtpeKTLW0WskUk+hko1HpkRn3JyDFx+M2oi7HEebaR88KPNhel7Z7aTFst3Qv8Y2txCotKvO59dBmwKONHkRYiwoaqw04AIQN8mS9BVB+5fj5XQSe/8AT9VWmRbcUtdjlJDwjb64PLGjcmPv2Ui36yEAVQwXkVdke6cfN43HHQTkOeXFmS7ObermZZ6NRMbtXJY2DgN2swITswWkaSScIXUjG+gII+UmlP7R+eUTikZO7W99ju/fs0ddd/Rsdz2sxcoZuULFOVe6ENX3X3JD42Ky1CU480jQ9C6sNoB9iLUei7heomyxHGbbH9zpE7IM2Zy6LCgO1MBIrEqvWQ5B8fVhHOSSMLTnczFUdMhEFQVQNAYr6f8AabCsmiZfjeNyY1lXhLZgK5bTX2IDUkkJ9qMw66TMdoyEVVtsBDkUVETjXpyPZDbPK7m1v7uilOTrpuGEx1m2mR0I4hocZ8BadEWpDZInWQ2gvIidUPj41Hth905+9U3JNwqqxIsIdGshY/GVoE7OJEGTLk90HuSq5LCOoqXUShFwiKpKVEYvufuVSYnUZSuVP1mF1EYn7IcXrqU/p7xXM4HXrOC6APrFcaBkQKEQu9hkESEv3IGtsNwjGcAp1osVrzjRTkOy3iekuyX5Eh0uzjzz7xG684S/mZkRL8fPwmonjnp12gxK8YyCgxiTHkQkkfTmSuJzsSrV8SF1YMVx4mISkJmPMcG14IkT4VU1zd+7XcqG5jcHbm2ns+d6U9ZwqJ+qG9lR22k4KGFoJRnAAzBXUXqXBB1JPlFpDMfUnlv0KBnuB7g5BcV1PXYq5ORqgq4NY69PdbVz3yy3VlqbzLoqDcLjwqqdlc54QNPJtXgSYLT7ahQC3jmP/TvpkMJDwrGWA607EIXUPydmzYaLspKpKP3KXK89THsRx7FXrh+hr/auX1k5b2C+Uz80swBsnPvJevItNp1Hgft/LlV5zZSZlvPkeWY5HPeCyhQMo3DzXFHI8aprVWHArX7EopMEccl84pBBtSc7gTZLyCufrNQ1j1BeobJ6ZocfO4csaHb6HkKyoDdBHhWNgcqeyTtkVk80TcT+8G+yQ+pD5nVUg/VCoaUu/TttHkN1Lv7THp5S5tpHuzRm8sGGW7JlW1bmNMtvi0zI/UtorrYiZD2ElVCJF9jexm1rUiqktYyYHTLce2FLCUgEFq/57Bp4PJ1kMvO8GrTqG2hCCiI9R44+9OZX9Rj+J1dJaXlNkGV27UFiLRQYM2wfUYr8l5hg5ppDZUQYMlee7h1bIRFSMFSi67evejKdr6DNo2YWrcOsj5T9eKgCheukGutnokafIiye0d6MjMYyeSGYKrhfqlUVFEDQlV6fdqaeMMOPR2MhpqVWzGUnXthMWOdfISRDBon3zVppp0UJGQUW1/JRVPjUizjb7FdxYEKuyqHLdGtmhYwn4djJgSYskQNtHWpEZxt1sujrgKoknImQryhKmq73jznIWou0DeHZ6tDGzrLo1XMs2YTBG/DeqLCQIthJBwWzN1hhQ5FVQuqKhIpCVa4futvBkGb1+PLnUyZBx2JnMqSUWuhI9ki0tzFixAMvCotqYPG06rAh2ISUEBVTqGi8D23w3bKum1GEVTldCnznbJ9hZj74e4d48hgjpl4+6p2JA4RTIjVFIiVZNrGdtvvu1h+E4/kDW5jWSvZ1twuVuyH66GMfHJRTKphH2EZbBSioFnIJBkE6X95pyap5NWnsVFsK3fPeWos81k5TIgDjjJT5bUZuV8xHj6PJGbba7p35Tq2H2qHKKvJKF86aaaBpppoGmmmgaaaaBrmZJjlLl9FOxnIoIzK2xZViQypkHYV/kIVQhJF4VCFUJFRFRUVEXVE+kLeb1I7vfjn+EJsf+jz6HaNxqP8AvZ9n3zJeTyJ+uIvL4+jf65vhs/J9qJ1XVu7sZ23tntxkGclF929VQjchxOeFlyy4CNHT/SdeJttP85poIrjW0mx9gUuXiixb+ypLeWEmbNv5V28xZ+yOE6zLcekG44oR5BNqw6fAC58CKqi6gG1fpVOvvTt9zaChZjxKaqqYcGpyK1shccgz25zT/lmqL0ZkHo8dWoYm422gmimaGqLU2VNbt+nXbrN6XJGqjG5uVbbWDsG4x3I5M16Rk1aw47InGRw4qsyZLT5u/b3TiCvyPH3TvObDKNrszzuwoczyyVR7as4lm0yJOupc5XoT7lnGuBJXTJSb9oyr4s/4MXmAIRFflA05T4nj9BbX15UwPBNyaY3YWrvlMvcSG4zMYD4JVQOGY7IcCiJ9nKpyqqtRYngPpLyGDa02HXOO3kPII1jhLkSJlrs1plp5lXZtXDBJBJD5aHyGxGRtUFsS4RAFU6O2GaTMW2GXeHcmVdPjclJyyU0Quyna2BMfV2PHFr5IAjxTZEhFOE8bhccquqImZrJsc/yTOcAyqQeN5buHanAsquYSRrRmLt6LauNuNr1ebCXEJBJFUUcY5ReRRdBqG72U23v350ydTTGZljNjWL0yDbzIUoJLEb2zTjT7DoOMqjCq2vjIewkSFz2Xn7SNrdto+3Tm2EumbbxeSRA5HdmvI44+9I8quLIU/Mr5yD8nl7+VXS7duy86yRn2VWGObX4VRsZzmDuTWG27mTsy7HcOfWfUbZ9lngowstvP2EsXBVRgpxGEXPlv704tLe6/oM29PW1+fZJlSs07+R4jbWdvBuXa+ODbkllHXnJEdwEBtCcVeVJBAkEk4IRVAsXFNj9jisAzTF4blnKCybknY/iObP8ANYQVfjo48Zvmjz7SuPskTnY06oBL+rER7SbSba1OWnuF9PkRLApqzyRbiWFes1wPCsn2Xl9r5yEuvl8XdVL8+V1mTApc/bqFheb12Q5a8l5nW48K0rItg8/HeiMOX0ttuPBIljo8jsNshNA7kREhEol1SsLjcCNfUFjRWe4k17G5tNimQG+m5U64JX2L+Kk985fVgYzrcZ9CkMRi8LPDZ8N8Cug3FuPtltJnVxWpn7AfUrJl6nitt3MivctI6iTzsJwGHW/eNdGzcJhxDDqJqo8dtfOX6fNo5uWSM0fxd76lMsYVtKELSY3Eky4bTLURx2ILqR3PCMZlW0JtUAg7iiGqksV3wvptdcbUt43mFhW19jPtxObBJ2Z5GBxyydadVsVJZfUwbdEV7KRAKpyvGo96SssbtLDIsbDLCys66uq5D11X5pLySqkumsgSUSlorsGWXjQnYiGQCKsqPCqXIWGnpu2fF1t5rH7JpWpdjLAWsgsWwRJ7rbsyP1F9BWK640BlEVPbqSKvj5IlVQen3ZbA4leVRjawY9I9BkwzkW8t0YxQm3WoqITrxcA03IdAQVeiCojxwAIOfqq83IqKjFM0xnL8ouMnyPL9xKZIU64kyYb7cQb1yBHGKZqyPjcgRUEhFD4RR7dV66h2aXtZkW21rDxfdDJ8mxxMErrjM5UjJ5shay4CzhL+scV3tBcJlZ5PRhVsAFgVVsOE0Gv7TYfa+2BfLST4j/1KdbDMrbqdAlhImEhSlGRHeB0QdURUmkJG16D9v2px4Mg9NGymTqA22HuqwMCHWORY1tNixpEeIqrFF9hl4W3yZVeWzcEjBeFFU4TUZ3zyKlrYm2Tdlncyk21tLFxu6yCJkD8MSYSueOEjtm26LrbTjotr5vKPc0bFTXyKJUvnmeuRafKXom8GbpZ12CV0zaRJdnIgycjsS931MowI0Nm84+ERs23Wz/VK2aiPlVwg1vnO2+IbjRoUbKoMszrJCyoMqDZSa+XFdUCbImpMVxt5vsBmJIJohCSovKajj/p02afdriTDUjs1kSFAbhxJ8qPDkR4ZKUVuTGacFmWLRKqgj4OcKq8fnqiJIZPcZoE2buFmcdydvPIxh+NEyOYzGCpWoceOGDQOIAiro9kdEUdBV+wx+ESHxNwITVgzU7p71ZXRU1dj+bxYD65TMhE/LgZPJhwVN8HRORKGO0gAJkRPcF2FxU+A1vB2/wBqpU5+srokR+ZSZKWUSI7Vi4bsS3fAz8zgo5yCmD5EjZfZwaKg8caMbSbaws6TMY9fIZu35DtqkYbiWMM5KgjTktIHl9sr3U0EnvF3+9OS5XWOZGZboQrEZ+VTGacbizxos5kTslk4wy1JXE23EakWMVpx2GBSk/MUBCMW2lJEc6l9L+6zypbqMxZzk7POXtrcuDE5NfkM6SzPRmyAmEYF1ttLCQ1ALurixjV4mBfQTQW1QNUtemTZNius6lrEZAxLRhuKTf1mcvs2AkDIBqEvm5gNi+DbiBGVoUJsFRORHiOZRsjimdP4/iGLxMfkYlQZr+K8heduH5tgNywavIwgEhohOOOCrquOoqNqQI2vk7DSkTN79qkmvruxXjtq9kmNRLmfQ7jWd+5UMGsr3puXT7DDkZt0hrgMAd5ZQnSVWkdHVjbC1AZns/vLQYDmlqqW+VZBDpL4bB0pQeSKyEeS3K58jnXkCB5SIjFBNSLt2UNE0tBWY+M0KwHxSwmvWD/mlOv8vOryaj5CLoPP5APAD+5E15QzjC3Kcchby+kKqJtl0ZyWDSx1B5xW2iRzt14NxFAV5+4kVE5X41jrCt3txty8qxuwayC+hV+99nXlURQlOtDTMY+4ydu0CIqeFZPjlAXHCknx88JqvIr7dxieRWGRZrclk2RbdYA7FOXeyHXZKDkk5uQ80w64TbitcRVUuheMnVX4V8+4fpHqLObq7Xs5gO3ju5GLBlR8INGVxHSwXlOU4j9/J+Xz+z+WoTsmEyjz/dTBBvbuyqKK3rXK0be1kWT8ZJFaw462j8kzdUFc7GgkaoKmSDwnCJnRu820H0i3exlmsA97Xok+O5j3ApfyMvJ1xWrIG/8ADEiy1bkDLRFbFvg+/UfgNsy8jx6vuq/G599XRra2B5yvgPSgCTLBlEV0mmlXs4gIQqSii9UJOeOU10dY3zyZupkOR5Tv5jmK4/c1O2tlEYhWR3j7E7xUqvJdjEhDDcbdJ9ZFjE5WQ3yrTfx9ic2J6ks/pGzwGtDIZcaBkoTrCNKbzR/GK6WLbLXjbOdEaclOPH7gTYjs8eVQcUkJA40GhNeSxt6mnGOVtaRISS5DcOOsl8W0efcXgGg7KnYyX4QU+V/cmsEUO4ed5ps5m25U/c7KSvcK2fxu6jJCvJEZlm9bK2SU5IYaIAcdVyGDbrbgdVUCEg5ThJVlmSV9rulBh5PntuubxN6oMRvGztnlZYowIfaOpXqXibZIPE57pG0InXFDyLyoaDacqVGhRnps2Q1Hjx2yddddNABsBTkiIl+ERERVVV/LX8wZ0KzhR7KtlsS4ktoH48hhxHG3WyRFEwJOUIVRUVFT4VF1mL1S5JAh5jZUec57cYzRFt5YysdbhWz0AbO88hCbSC0QpNeBvwdIpo4JI6f6sv3VxBzO5r8b8J57eVmbVsDCWducfj3D8dm1huwYCvEMEDRqcJyDnNPGYOeJtpF5b6oWg3XprE1Bmu6FhuVZsWW5FfQ5CxkmUM2cAsrsrCe3SNDOGGrWODDVhoQaCFIakC5y8ooimRPq1qyfSVljdpYZFjYZYWVnXV1XIeuq/NJeSVUl01kCSiUtFdgyy8aE7EQyARVlR4VS5DSGvnIkR4jJyZT7bLTack44SCIp/nVfhNY1kXm5FNX1+dYpl+UWmTWm6mfY5GgS7iTIhOxWGsgOHDSIZqzwD0KKoF07igoCEgfZqHZpe1mRbbWsPF90MnybHEwSuuMzlSMnmyFrLgLOEv6xxXe0FwmVnk9GFWwAWBVWw4TQbznXFTVvwY1naRIj1pJ9nBbffFspT/jN3xNISopn42nT6jyvVs144FVT2aobfmpqMpe2Iqq2+nrVTs6a8M+utXUfejfh63JCCWB+VfICceUT7qhKSGhcFrPuXblX0XE5mF/jXKFucfXOo9C/MzyZUnMWJeSosEGiYadlW85lthsUYcIgICRXEMjQkDfemshUW4eaZTmuNbdwM1spkfdBzHM9i2kOeajGq2Ive2jMOAX6tkpFfFbIAVE/8rkicIq8fH0sZhuZkuc0B5RmlQd07VWLmbURZrYWs5qX5A696tyIDFQrLvZsQBwRNs1483VDQNh6aaaBpppoGmmmgaaaaCLZe7t4d/iFbmlbWy7WZauLjXvK9JBtWDUV54nGTUCRhwWGn18nI/HIovJIi/eZtzt7YyrydYYJj0mTk7DMa7eeq2DO0ZaFRabkko8viCKqCJ8oKLwnGqo9T+O117f7SycmwS1yvGKvKpkm9iQqd6zAIy009sDfjsgZONeZxlFDqXZVROpc9Vz3P2vzw6mhDJMVlN4WtZkzOOVllt/ZZI/TC/dyHYADEiyGXIElK84gtPOJ+pRom+zSovYNb47U7GDkCbV4xg9AzKwFxm3ZgxcbRqHTSHgLxuMuoykdqQQOEvVskd6GqqiCXKyiPgOCQ8PPb2JhVCxirkdyIdG3WsjXkw4qq40sdB8agSkXYevC9l5/PWSJOzFrTTsmtrzAZ95HdyPDzyyY3j39+ZHWNVjCTSJppDKUCzEB59hsneyg4PDi/C9HbzaSTb7yY3bObczYOE10jMrPEYlnTOsRqcCOgWH2jOgnte0pidJYZMQIeqEIioJ1DSTOzGz0aquKGPtRhrVZkRAdxCCiiixYkC8ishtA6vKi/KKaLxr+XNlNmna+xqXdpMLODcNxWrGMVDFVqYEUekYXg8fDiNCqi2hIqAi8Dwms6+kfbzM8dymgn5K3IrLyvxZ+FlwN4DOqktLI3I6k7NtJEtxq0kI628Tb7DaoouPLy0JiC/1uhtJk9pL35yvHsReS6tMvxptqY7UuyXJ2PNw6MrJmO2BtuSGTGO+DrLLgq8rCtduwj1DQVrQ7OY9bYxQ2eIY5GnW0aVi1C0lK2XMX25yH4IKLai0wrMYyJtVFsvGicKvVF6NdtXthUYvMwep24xaFjliqLMp49PHbhSVQABPIwII2f2NNj8ov2tgn5CnGVafbbcJlqiewBmYyD2W3kuobjYPMxivpHDxOZGbdZhyXnXY0c5ZAvZzxCr7jiiP3oRR7FcDymiwK2ejYPMmNv4/TU2RUEfbe5pWX5B2EfzTZipMcfuX47Xuid9qipJbIgJwhJB0G0KnbTbig+ifQtv8AG678MhIbpPaVTDP0wH0RHxjdRTwo4iIhoHHbhOedc9jZPZmLXXNPG2jwtqBkZCdzFCgiCzZEJdhWQCN9XlQvlFNF4X51kOrwWS/jWQY5k+GXMGqqtwiusfhhtJPm405AkUkcARyiQzeRkpHvS6Nn3YfXs4jCuIC+fI9utzclOI7f4k/ixzsKpoGJpHwSzyWVj01s5COLBkDLaGqkCRR3VKVwij4gMyRkxQNkwdndo6yxZt63azEIk+O9FkMymKOK2827GZJmMYmIISE004422qLyAGQjwiqmutleG4hndQVBnGKU+RVZOA8UK1gtS46uCvIkrbokPKL+S8cpqr/UXSN2kvAJOWYlNyrBoF1IcyaqiU7tqjqFBfCK67BaBxyQ0D5ByCAfUybNR4b7DnfenGL60qHQwfYzIKuXRYhVvYkVljdpe27SNPvvq3EljI9vVSGREORJTfdRW2+h9G29BobNvSntvmO4ODZSuP41Ex/EyyB2wxr8PMOQ7p61aZFx14eUBDQ2UcJSbNTVflUVOdTu7ybbzbyLXYXMijDjv1ks6+orqd6QJw4gB5m2o8dsuUEXARGxHkueBFeFTWeIm2spzIpW5MDALQL9/eiLNi2btS+3ObpHWY4PKKmCONRVAne4/AcqaknbnVNX22N/K28rKyo2Zy8M6i7cZbXZvYjjctv6pfPNRkQlfVtBnuPOBIJp1tXE6l1Qk566Dbr2LbI7WVtbXs4Pi+PwLK+hhCjwaJpto7Yy6x3EBlvgXeUTh1UTrx+0mvtnmBbKu45Z3O4+B4fKpa4pF/YPWtPGfZacFrl6WfcFTv42/uc/aURROfjWa7vCJDu6bL9ltbkc3Nx3hi2zmRtUMk2UxxFH26rYIHiKO234gWOjiqDgK4racKeqtynAc1yjHciSDshPr5GXbd5lAtqyJhNoDy3rosyoTE6fKcc+pvA4y94ZaALQmvVpxVcEdBvez2s2xurSPeXO3OLz7KIw3GYmSaiO6+0y2vZtsHCBSERX5EUXhF+U17VwbCljxoa4fSeCHIlS47X09noy/JR1JLgJ14E3Uff8hJ8n5nO3PcucgZPt3e3m602fSU8iirJ0nGncAktbW2UmZTVzDMfuxHlJIjs04i+ElXmJDQKTbioqOIqNpcnqCo66x3E28tM5wWzy3BIMW7bnwIdI/bg1bOJE9hIcisgZcC2E4BdUerZOiqkHKFoJa/jeB7ubYe828WmhRbuhKqqbVcfYfBmAqpwwsaS2iFHVQRCYJBFUT46rwSNldnGNo4l8RSqZ2bkM9uY+3SUo1FbFBqO0w0xGiI474gQWuy8uEpG4a8oioKYvodod0XMRoarJ6W3ppLuDU9djMiRt9YZBaUViD0rzrGkNS2W6yWDhsOE9I4BxPFyZC2QpYdPQxbbdHIFx3BLZ3OY+9TEwMjap3iYjUzQxVnAtggq0y0TCSW1jE4hGbqKgF27aDTm3tBs1d0IZpt1h+Nt12SsSHSlxKVuKU1uQfZ/yIrYmXkMUI0NPuVEVedeifsxs9avlJtNqMOmPFACqJyRRRXCWECIIRlUgVfEKIiI3+yiInCaxfD20ypvbCzqcp2syefmEzb+BA22lDRSXSorkSm9l8yAqVjoyDivG86rSG2gJ2NG1FJ3kGE5RJ3dynZMap+VjNK3Z7rxCYb7A5KsIj0VqEgJyqktidpMFOPzFv81TQayosTxbF3LB3Gcaqqg7aWU+wKDDbjrLkkiITzqgieRxUREUy5VeE+dcur2q2vo76yyql23xavurkTCxsotPHalTBNeTR50QQ3EJfzQlXn9+sdX3p+KBt7lD1HtNOG3Y2Kq5Ff4ah0nzypkZZI8KIPJ2YEjP3/L6cinPBcLK4e3Wdu+oidaXfliXP4+S1g28fAJ0qS7RC2HWN9d92MRmITCGyccm+yH2JGjJRNQ1JcVGC0+GHX3dNTR8Voorb6xXojfsoceJ1cbVGuOgCz4gIeE+zxiqccJr309bRQm5E2iroUUbZ76hIcjMC37p4xFFeNRRO5qIgnZeVVBFOfhNYdc2Ftmdmcar6namaN5ebaZpWXyHUmkiTKcZaOCxLUh5UkdAfALn7PXhvhE41rnaS3oH8VrcdxzE7ahh1NVBVuPLx+RVMgLgFw222823wQKBdwQUUOw8onZOQ7MvbzAJ+Vxs7nYNj8nJYYI3HuXqxg5zIoiogg+o+QU4Ik4Qv3r/AC69MPEMTr/p/sMXqI30hx92v8MJoPZm928xNcD+rU+59lHjt2XnnlddfTQc6gxzHsUq26PFqGupq5px11uHXxQjsAbjhOOEgAiCikZmZLx8kSqvyq64UnZ/aWZNq7KZtdiL8ukJSrH3KSMTkFVcV1VYJQ5aXyER/bx9yqX5rzqXaaDg5fgWDbgwWqvPcLoskhMO+dqPb1zMxptzhU7iDokiFwqpyic8KuufabQbS3kpJ13tdiNhJGv+ko9KpIzppB6qHtuxAq+HqRD4/wBnhVTjhdS7TQcWDhWG1aQhrMSpYiVsqROhIxAab9tJkd/O831FOjjnld7mPCl5D5Vey882x2l2qt2aqPbbZ4pNaoiU6puRSxnBgEpISqwhAqNKpIhcjx8pzqWaaDjZVhmH53WDS5vilNkNcLwyBiWsBqWyjo8oJoDokPZOV4XjlOV1w5+yOy9qAt2m0OFTACa7ZCMigiOIkt3r5H0Qm1/Wl4w7H+0vQeVXhNTXTQQXc/aem3TkYeF+MJ+txi9O5k10yAEpixbKumwljmJr1Ef7978qhJ+r69fu7DIafC8Ox36f+H8Tpqz6TDcrq/2cBpn2kRwwM2Gugp42yJpslAeBVQFVTkU47OmgjFXtftpRhcN0m3eM14ZEhDcDFqI7SWKF27JIQQTzc9z57889l/lXXoxPAMEwKO5EwXCqHHGHhAXGqmtZhgYipKKKjQiioimap/J2L+Vdd/TQNNNNA0000DTTTQNNNNA001V3qjprjIfTjuXRY/XTZ9nPxaxjw4sFknZDzxMEgC2AIpEarxwiIq86C0dRfcfAYe5mLv4dbXltX1U8kbs2q42gKwiKii7DdI2zIWXBLg1bUHOPhDFFXnKe9ey1zF3Ct6PHKVqnonMcroWES63bybfPU01HpRSHYL8eUyzWSvM408b8hEF3kFJwkbMU+OVUESr3Qr5GV4DcLnEremDKDJSp3xjvUZkPtGxsFHxGyI+JtIqOKQugpq2nVT0GzLWygY5TSbWUzJ9nXsE6bcOG7Jd8YJ+TbLIk44vCfAgKqv5Ii692vz+tsWzy32Uw/A4e2eafVcO2FybFLMXcelth9WJKVsIrJE2iPkaxHiAm+wmI8gpcLxN842gyN6l3DyOrw1Um2W6rUi2dmY6/ZuWGNgMdVbSK2bT0yGj/AA6TDR8OdXftNVUSDZWoxC3MwOdt1H3bbyWKziEqqC7btpXaM0kI20cF4kdQSBFBUXgkRU54VOfjWTsf29GptcYm7h4RfZht6Q5OdVUQdv50Fios33a72nhqzcffhtqLVirL7qtoyrx/4ESBVm0Db3OZfoT21xZrE5z+Q41UYbaTsdkh4JMv6ZJhSpMAxd69XDCO42gnwimqIvCKuguXBt8ts9xLkscxu5nhapFWc3BtaWdVPyIqEgq+w3MZaJ9pFIEVxtCFOw8r9yc9nHtxsMyvJ8iw3H7sZdxiZsN28ZGXA9urwkrfBkKA4i+NwVUFJEJsxVUIVRKIyDdGDutnuNZ7t5heXzouz5XdpkSyMemQpaySqXWgpmWH2xefkOFJZeUWwIU8La9lUgRY3XYhv9sDEx/dGzbgZtNeqbqJdU2M4pLGes2aL1oLr7iS30koM9tWBUWmkFJxrwifCBc9p6pNl6myk1Tl1fTHoUZybMOtxO3nsxI7cuVEJ556PFNtpvzwZYoZkgkjKmiqCoS2dWWdfdVsS4qJrMyDPYbkxZDJobbzRihAYknwoqKoqKn5ousX3e3dtt3nbuIzsu3doa8tpcax4rPCcMduW7iczKt/di8+NdKRlxFfBxerjBf3z27fsqPhyGj3Fp9p88oLjaG/jXeYbOY1T1tVj9LKmxmZkRuxbkRPI2jgsk0LzK9HHOSQkECdJNBujTWWaXFTpfVB9dp8FsbSTZ5FNdsrC2xCVFmVccoToo+xfNl7WXBJRbAIR9jHzCvAk1wLfTFjXfCHmFVgljk90KUjEWHY4hKmxujcsiV2uuoxINQ6HkInfOqA4jYJ1VC7KGmai2iXcL38EJQteZ5jiTEdjOdmnCbL7HREuvYF6lx1MepCpCQkvt1gu4wmXWY1bSNz9sMltK8cfzhMbEKSQ+tbbu5BYPpI7CCpBcdjnFNqW4rYIAkqOIi/PvpdqbCywTIM1YwGfLyCM1t3JxuwGuccfaRiLW+4dhH1VR4QXBdJv8xBRNVQeEDcuqkzbNNoMA3Wk5hlmSWsa+qcRQZMaPWyZUdmtfmojThqwwfDzkhom2m+/dxRNAAlRVTkeoGhr7LO8Bs88wmflu3sGNct2tZHo3rlsbJwY3sZDsJltw3BEAnAheMkA3gVevwSZxc9PNxaY9ayc12aO1uncKwZhl6bSJNlIoZFPVyOTyiauPswEhA+iESo2233XqgroN9Q5TU6IxNZF4W5DYugLzJtOIJJyiEBohAXz8iSIqL8KiLr7aypt7hUfEfUaDuMbdzH2Jl1b+/n2OGya6ZTRlZeVsm7ltfaWEAiFlpiHwRtA6yv2qwohzt8cBz93dfIWMVxa5lVMP2u78SVEiuGzLvq2L7IKxCFOpOuoxEcRv8AMuFXj4XQaZyfcHFcOPrkkyVDDyQGUfWvkmwrk2YEOM2joNqCmT7jYqKFyKEhkgh92vKu62AjgLu5633/ANLLHk8k72r3x0eVgv1fTyfDgqP7P7ufy+dZKLbTPl9teO4RfLOyRnDsjsRSueU2JcnOks5cdzgfg4zL33ivy221yvApzqd3OG5a96Er/DwxK9dvH49kLdTHjONz3FO0dMUbDhDQiBUIV+PhULnj50Gp9NYdy7bu4nSMgl7TbeTcf2wcybHH7Kkn4POcjTPDFnjOe+iCseRKaV52pVxARPKsYy4dQSQraxLDb6u9J+d46wFhPKzrsjOnrhxiRTEyy+294osaveeefaa7qXiaNUJBMBQAREFA0RqH5htpXZblGN5q1fW9HeYuT7caZWEx2fiSFbWRDeF5pwDZdVhlS4FDRWhIDBU51kvcnZW0rXMfqY2KBExg9vI8KuBvb6fkcmFkJuunNktpEksFBnuIcUkmPfmbZKrgKhdu3f7H2FvkWUXeSYVYXd0W52FCNu5VmLsqtGspo9i6Cj2QY5oktuR0JW1EXANSQF4DZOmsZQ9vIdDlTEPcnaS3uNq6q4zRivoY2MSLKLFlPzIbsB8IDLRr4lZSwFp0QVttXC4Ue6Lrz4ZtVuzWOYRtjlOO3L9XuJDxq6y+Y6JSAr5VM0pSWJj6dhVyQ3Gp4q8ly50kKikiEqBtXXIDK6BzLHsHCfzdsVzdq5F8R/EVx02gc78dF5Ns0689vjlU4VF1iTF9q95hi341rsqr3Kao8uamzIeCToD1rMkMyBiLJvXpaxpg+cozzHibIm0BB6sihIlqenXGMcrd6LG42/2nv8Nxo8BqYLnv8ek1LTtk3Lkk+PjebDu8gm13dRF8nwqEfHOgv7Hc7xjLLjIKKgmyJMrF5YQLMlhPtsNSCBD8QPmCNPEIkKkjZF07ChdVVEWQax3C2DqJm5VeFhtC0lPP3ku7O15o+keVBSgl+2ekKgILkdZLnAqfIK4fCcqSosavdu8mkUb0Gp21yINympWbO5neJRyBG4q5EG1CKyM3p45wuvPVasR2zMmkaROrfjUdBunXhsLupqpdZAsbBmPIuZRQYDZlwUl8WHX1bD+UkaYeP/mbLWMsr2EbrYOcy8b2rljNh7aYhPpTj1ThOfiMJdl7qQyqDyVggNQvI4nL3Xx9l4JObz9QGK1txnOymTWuEuX8THM4celOs0x2JwG3qiwaZeIG2zMG0mFCVXOOoELZkooHYQtHEcsoM7xapzXFJ/vqa9hM2ECT4ja80d0EMD6OIJjyKovBIip+9E119YJqNjs+xnZzA2Nr8Dtcfy+52Ru6/IJDUF2NKeskSoKPHlOKoEMlB962wjhgQJ5BBQEV4vX0tYi/j1rl1nAbGuo57NYyxUxNvZuI17MppH/M+1FmyHXTdcBxgHXEEAXwt8KZd1QNA65AZXQOZY9g4T+btiubtXIviP4iuOm0DnfjovJtmnXnt8cqnCouscT9nL6u2+x20DBmWo83cjKbHMWLLDJd8U2Ks61SsdlVsdxqRMjgjrKtCikIq608gKiKSc6z2r3ZaxOXAoo15PYLGagTdlYtLjC5VJlciTIrhg+5V4gbrj8aRFkI+bCC2vQz4QN36axP+DLGBhsesewhu7xO4zg5ww3tq7mPT0gt1XTlvHAknJejuvovCPeNkHyN7pz4zWJRMOyZrBccmXu1+S3WY4zVzaiHj97gU+XAfVm1lnGZr5zLilTSPEscUmE6THiWPwbnhJQD9BdNY8xLbrOx9QTttkCOwr5vPrO1G0YwCc7Ik0RI97aM7frLSJ7T2pNNe38amDoCqNKQ+Rdh6BpppoGmmmgaaaaBpppoGmmmgaaaaBpppoGmmmgaaaaBpppoGmmmgaaaaBrkY/ilBix2rlFA9qV1Yu2s5fKZ+aU4Iibn3KvXlAFOo8D8fCfnrr6aBrgY7guM4tbXl9TwnxssjkjKspcmY/KdeIeegITxkrbQdi6Mh1bDsXUR7Lz39NA0000DTTTQNNNNA0000DTTTQNNNNA0000DTTTQNNNNA0000DTTTQNNNNA0000DUU3azv8ARdtXmW5n0r6n+EqCwvPZefw+69rHN7xeTqXTt069upcc88L+Wqh9IXpC/go/jn/6q11mn40tG7H/AMoseL2vTyfK/rD8jp+X9Y79vboH2pxq098MJtdy9ls+25opERiyyrGLSlhuyzIWG35MVxlsnCESJAQjRVVBJeOeEX8tBC4PqDtcavLWl3uxOmxZurxdzLzn0d4/dxm4DbotuI8iw47zbnJooijZoaC51XkFTXf3IznZtuctHnk1+RPxWfT2zcKNCmvyBmPuPewVlqMCnIMijPr4wQ+EbVTFE4XVLO+lDLbqryasqsH2y2li3WGWmOOwcNlvSo9xNko17aVNFIUMESOrbnXgHHOH3EQxTkSk95svuvl19mOXZZi23s5zImMcZj0v16xAWPp5zicNuxajNvR3u0ptxt9tlVTgwUU+HFCy8v3lo6PY7Kt78dhvXMHGqK1uRhPg7XuvOQWnScjOC835I592SbJDb7AvPIrxxr1ZPuczjGW4NjMmsAmcyKcjkw5SNjBGNDKSpKiiqGioHX8x4/P5/LULm7Q7j3XpazTZu9yWNOybJaG/qYMibZSJjMMZoSAiMOzHG/PIFkHWwJ82/IaApKKr8Lwsl9HG3Tt/jM/b3B8Pw9mNX3NZeyqmtbiS32Zta7FHxq02nfqbnfgyFPjlOV+NBP6/1HbOWVNY37GVvNQayJHsHDlVM2MUiK+542H4oOsictt1zgGzYRwTIhEVVSRF+n8ILapaJm/G7szB+3OhCAFBYFZrYg0rxxlr0Y92jgsorqorXw396/b92qbpPTTutS426lXKrazJYNVXUkWyHcDIJ52EJuZHenMi5KE/pISGoyAnt23jbU+Rc+1Of7xP077zYVlb2dVg4rPmsZk7lESBY5TaSUcYl0bNbIiuzpEd5/uyUZpxt5RPyCRirbCdUQO3ge9ew5yX963o1rTXWWJZBOCsS1sorsGvnuQAspbEZtY7HYIjfEl5sCEEVvyKIFqy9094qnamzwuNcVsmVEy63fqleiNvSHmCCBJlCrcdhtx2SRlGRtGwTn9Z2+evC0ivpp3ih4NWU8BcODK4v102cnrcgs6eXUyJ1rKmA434GjSbHQX2iKG+gN92yRTMT5S8c0wG7yTMdsMiYnQzbwq6lWViT3YHHwdqJsNFaERVO3klASoqiiChcKqoiKHPsfUpszWUFXk0jKpTsC3hSrFgotNPkusxIxo3JfkNNMk5FbaNUBw3xAQLkSVFRU123d4tt2oVpYFkoExTXMHH5ihGeMhnzPbe1aARBSc8qTYqiYIQKjqL24QuKHufTRvNNxl7C4+VVq01g1lDbjDGSWdYEKRZ28uW1LUIjYlPVI8ltso7rjbaEBcKaF21Icd9O+bsbg4Nk93OoY9LWVVU/klZElPP+5vKyLJjRHmSJkENpRliZEaASFBjcCv3KgWnie9G22cX541jOQOypvjkPMK5XyWI81th0WnziSHWxalg24QiZMGaCpDyqcpqEZv6qsTwvK7bE3seuXnaK8paawkOQZTbCfUPyNk0ZIXzFFHhoFU3FLgfy1wNhfTRcbVXeOtXceLOg4XXSa6otjzO7sH3xPq2BJWyCSHB5ZTg0bV1FLjp40TjXSy7ZDPbvdawyWA9j60FhkeMZGrj8x4ZbZ1v2PMoyjBASECIQH5U+77VFE+7Qf5uBkPpj3Sq6rKsuW8sHHnLHHY8Svh3ca1fQeCnQZECIIS3GU8QE6y+0raIgqScEirMNxt6cX242NlbyY3AXI6WNWsy6pirbcJuWDnVGERWW3FbbXsPJ9FQE/d8caq/JvTHmsvMHs9rpcObMayS+nx65nLbXHkdg2TMAfvmwAV4HQcrwXx9HGyE15VF4VJ3ebKWD3prPZbHAqq6cdc1HFFly3Yjb3mF13h59XZBD278EakS8pzx+SB/VF6lcLdhx28tIoFzMmyoMaqqa+1spDr0Zhh6Q2jKwWn/ACNpIFVDxcoKKXwomIdOX6kdl4bdTIPMSejXNfDtWJMasmSI7EOW4rcZ+U620QQ23DExEpBNopAafmJcRnFtjMrpN3mdwJlhUHXtZBklt423XFe8VgxCbZREVtB7IsVzunbhEIeFLlUSqbr0n77WO2zm234spZERMYj1kHjKLSDEr5rTr7jveJGZEJwPqbIq4+X6pEVUacROphpbCdxo2WBl78yC3VR8SvpdK685JQgcBhptwnyVRFG04cXkfnjrz2+fiE1vqt2xtcllQY8t+PQQcWXKX7mwhy4PLCyAZa8Ud9gDebd78tut9hcVOodl178c2jvTwfc3FcqmQYjm4VlaSkKueN9IjUyI2yqdjBtSISE1/JEVOq/HKolVX3po3j3FhExm87EKgoOHVmPwPotrOIn5kCziz23zdRlhyO26UVAUWlU2UXkTcVeRC6V9QO1Y0xXRXNoijZpTLWrj9j9V98rHnRhK7we7U/B+u48X+DRT/Z+7XPY9SG2bz02WF/GlVLcGnmQXq6PNmzJhWBygaaGI1HUyJViHwDZOOfa75Aa6Ip1/Uen3Psduazc7H6THmMurLs5jlbZZvdXDFhDKvcidXbOa048Doq53FQjdUEfGqL28ieu82M3NyCwyDI8or8CySdfVuNMPQTmT6xoZMB2xceKPJZA3oZisxjxPihmvjcRQb7IqBO/4Qm3aSCmP3kaLSNUUi7fky2pkeWyjMxIptnFcjookjvLagRI95OARpeedf2XqO2ibjx3Hb60akyrVaRuudx6yCy98kUpSMFCJhJIkUcVcHs2nYeFHnlNVLJ9MW7N3XNO5DmlbJsodUIQSl2EqwJiRHyFi2gxXZLrYuyWAbjNRzkGiOknJKCrqTVex+4lnvFUbz5Y5jcCa3kg2Uyrr5z8pqPCaopteyLTxsNK88T0xTJSbaFA+1FJR+4LZr9zMFs8Bc3Qj5FHbxdmK/NfsJIHHGO0wpI8rouIJtE2rZiYmKEKiSKiKipqN/wAI7aAKx+0lZDYQhjToda7Fm0NhFnJIl8pEFIjrAvqjyiSNkjaiZIqCqqnGo+3sReTPTtlGzVjdQY1leTchlxprCG8wys21lTYymJIBEgo80jgpx+RoiqnBLxLPZDc/Ns7Hc3LvwtV2i2eKItbXWMiXHCvqJcySbnncjtEb7hz3EEFbQRRsU7qqquguTEs/xPN6KRkmPWZlBhyH4stZcV6E7FeZJUdbeZkADjRDxyqGIrxwv5Ki65e3+8u3e6EmRDwy6lSX48Riw8cqrlwSehvqSMymEktN+dg1bNBea7Nrx8Frl4lt3luM0+5MeJeQYVlll9ZW9PMZEnkh+eM02ybgGKIpAbakopyKpx8ryvEF2V2V3Uwjc1nPMxlVshqTioUNghZdaXUn3TTyOpJbOYyIoDqk52ZbFoWuo9fJ2XoE8yTf/bfH7a0xlLdyRd1oSG0Z9lJCI7MaiFKWEk3xLGSR4RU/D3VxB5LpwmuXhXqh2pyzD1yubcu0xRKCJkVgxMgS2xbjPinBx3HGQSa35OW0cjoaEXVE+SRF5DW1u71PJzHEsflYiuJ5VbW10VhMfklYgs2OaLE8AteMUSQXZJHlJUaTp4VX704t3sFuu3T0Q4blNTWWlPt5AxEnm5r8dXH2ZkN2QDbwMkTLbrEd9pHxFXG1dE0BVHQWIvqK2jGrYtHb+xZSTefhoIb1DYNzxtFilLGKcMmEkA4UcFcBCbTuhB15UwQvjN9S2y8Cpg3cjK5PtJ0edL5bppzjkRiG8rEt2W2DKnDBl5CbcKQLaCYqKqioqarHCvTjuZTZ/Fye3kUQVw55EzM2iyOytpTQBj0qrON55jSuPkJnHcFwjFFEnE6N+MBOvty8ftNgpOWTLPLsLYm57T5my3HtpMtlFYlXEqdG9mqRyblzOlj0KD3bNwkRQMhFV0Gmj9QO0gWNbWfih0jtGa99p4KyWcZgZ3Hs0kyEaVqKbykKAD5tkSkKInKprt51uZh23DcAspmzRetHXGoUSvq5VjLkK2Cm4oR4rbjpCAIpESD1FOOVTlNZyx/0q5O6UOXY10edWZLBxp+6izcyu6z6c/BgRIrzf06GSRpqqMRshV021E1Xt3FETVxb0YLuTmVtjL2G3DYVEFJo21auRz6MpDriNJHkJJggrxoz1e5j9mxc8qKpp0TkPrb+pjZOlbakS8zN6O7QRMp9xCq5kxhunkk6LU5x1lowbY5Yc7OGqCCIimooQqvly/1IYPjmVVmFVSSLe1mZPBxiT0iyWokaRIRCIUmKysdx9tshNY4ueTryqoKIqpVmKelncqp2py7BLS0xlZ9vs9H21r32Zkg2ylRythCS6pMoQNmE6MSonchJHR+9BEj7QbC7sw7eFRQZOJHi0TcZjPSnvTZP1AwUkceh+3RhW0UXCcUHfMvYUEFAeVJAuXIN1cFxjL67Arm3fbvbWKc6PFagSX0SKBdTfccbbIGWgJUQnHCER7Dyqdk54Vf6jdnbOnsL2NlMgIddFjTiKRTzmHJMaQ74o70VtxkTltuuKgNmwLgmRCIqqkiL5832gm5tuFZX0mwjx6e1wKxxB1WyL3bbkp8CVwR69eqAK/Pbntx8cfKVhi3pkyusxufEv8VxO3s2Mfi4/FW3zXIbmPYMjIYdf5GUvFYh+2bJtGAeJpxAJCNA6EFnNeozAZuWYriNXEyOTKyqXNhB5MdsI5QXozYGYyW3WBNhVR1tf1iCnU0PnqqKvbznerbbbexSqzC+fiSBh/UpPgrZUsIMPuoe6luMNmEVjsJp5XlAPsP7vtLiscL2X3fx7JcQyW0tKuaxRXtm4lVNyWfZHV1EyHHZ8LFhIj+eYYPMOvILwtpxI8aGiNiq9PdjZ7cbIMhzqdgb+NnE3Lw+NiNqdxKfacqvAs5BlMA2y4knkLBzlkyZTs0P6z7y4CU7Y7yfpNzncPFoeMSoFfgdszTBYSW5bZWD6xwedIQdjg0gD5BQVB5wjTg1EANonLK1Xe0G2thts/mrcuZHkRb7IW7OvVtwjcGMFXAiIj3IoiOd4jiqg9k4IV55VUSxNA0000DTTTQNNNNA0000DTTTQNNNNA0000DTTTQNNNNA0000DTTTQNNNNA0000DTTTQNNNNA0000DTTTQNNNNA0000DTTTQNNNNA0000DTTTQNNNNA0000DTTTQNNNNA1X3qEzfI9tdi8+3CxGNDfuMbx2faQwmOKDKGyyR9i4ElLqgqSBwiEqIKkCKpJYOuDn2F025GDZDt7kSyEq8mq5VRNWOaA6jEhomjUCVFQS6mvCqi8Lx8LoKMib+brY1m+ctZdh1ZOx2kzTGsckOR7lEKpW0g1IdIo+0EpoBLnE4ZvEySA4nRC48Y+7AvWFiOd7lVmDQ0xv299b2lLVpFydmVbi/BGQROTK0W0KKy4MR8mz8hr8tIYgriIkyT0/Y4/U31bcZVkdo/kt/R5LZT5LkUH3ZtWkBGFRGmAbET+mMK4KAnPdzr05Hr0cQ2eh4RerPpM4yoaUJc2dGxo5EdKyM/KcNx4h6spIMe7rpC248bYKf2iPUOoRbILTcTcbem/wBs8T3Fm4NTYdR1ljMl1kCHJn2Eue5KQA5mMvNNsNhE+eG+5k4qIQoHzGt9N0s02p2/xTCb7ejDsazvI35rbeT2KRoEJWYbTjyOK1KImkJ0vZMOAirx7lwm+vUVGy842YrstyxjPaTNcowzJQgJVSLPH3oyHMhCZOAw+1KYfZcQDNwgLx9wVw+pJ2Xn64NsviuA3rWQ1VhdTZTFP9HbWymrJUROU7KkyO5J5CekPOiTpESovhaQRBBXkKOzLf6XmWSba2eM7j59jWKZhgM7KemF4o1kEx2UL8EWwdD6fNIAAZDwkqCA90RFJF4RZ/je92QU/pJXffLIkW/t6fG5VtOjQ3gY907GRzs0Sh3Bl5fH1cBOUbc7jx9vGvS76ZK2FkjOVYZutnOJT45XKNrWfS3mxZs5rc2SwgTIT6C37htDDjgh7EnZU4RJD+gnDk2Yt9jhm2/0a9i2LFhOKSBz33Z7rr0qSThAoeVx191xV6dUUuEFBREQIVO9R2cUV9dVOS7TV0RjGrqgrbaTHyYn+rNu+yxGdYBYg+U2zeXzNkraCIooG6q8Jxaj1tYjc5MdNCjY3Ijy5N3Bq2IuVMv25P1rMl0imV4tdojDow31bc7uL8tIYAriClpZHsfieTzcknT7C2bcyidRWExGXWkRtyqkNvx0b5bXgSJoUPnsqoq9VFflPJWbD1VQVjAgZ3lzWOz1sjbxwZMYa+I5OVwnzbVGEfJOzzpA26642CknUE6gghW0n1aZvX0FjkllsxAZh1eDwtxZPXKVMwp3/Kpt8e0T+/ARk1RpFVok/wDrwr8L6qb1BZ5Q5PkxZhjcadhsTchMObuFsAZlQfcDHCMgxAY6vMI8+AE6TwuIri/YQjzqbWvptwa4xu3xeTa3oxbrAmdu3zbfZRwa1oXhF0FVpUR/iQfJKih8D9ifPPzH024r+KpWQv5dlMivnZOmYycfdfjFXO2oCAtOqng86C2rTRC2jqApAJEJL8qFWVvr6xWzxa2yqFS49Yi3h1jmlVX1OXMzpxRogtGsaxZBrmvkmDwEIcvIii6KkhBws7sfULllFuFTbcZJgWNVNnYMwnjbm5f7c5ayJDoK1WeWILc95ltsTdb8jRIp9R7p1MukHpnx/wDAdvtfI3CzaRiVhj7+MQahyZFRiogOigIEdRjobhAAiDZySfIBThF+4ue5n+ysDcWzJ66zrK2aWScN2djzD8Yq+YcZ1HWyXysG8wvYR7e3da7dU5+eV0HL3w3yk7QWNBXNUdG4F41Mc+pZDfrS1jLjCsoEVZXt3gSS8ryq02fQSRp370UeFhLXqA3Goc7zpbnEmLHEKjNMax/zOWbTEmpC1g1ICDLTTJjL6S55OOEbwcA5+rVxEQBtrcXbRzcJttpvcDKcbbWJIgS2qhyKbM2O8goYPMy2H21X7fhwRFxEIkQuCVNR+L6btv4GPW2L18q5jV1tc4/dk2MkCVhynCuCI02RAq+NRqo6H27EXZzgh5HqEZX1QWLUeFk0vbxlvEsgnXVVj9iN0pSpcuuYmv8A98RvAgx2ngrpKtmLrpf4PsAqXCeDcv1F38fFaxMYrPpFjcY1R5SEzzBI9uEq1hRnIvjNrqf6uQaeT4X+QUXhUmMD024TDtmZEm7yCfSQJlnY1eOSn2Pp1bKsAfCU6z0aF9VIJcoRFx4xbF80ARTrxyY/pNw9IzUe2zzNLf21LAx6KcyTDRY8CHMZlsNijUYBVUcjiKmSEZCRIRKqCohxq7frP8x3C2y+k41Hp8JyvKL2rbmJYBJkWUeDBsOPOwTA+1Q34oPN+N1xVAODUOVBexup6ish27yTK6ur2zavK7C6qkt7SUt2kZ9xmxlSY6BHZVghccD2xFwbjYkhcdhX8+pQemzF8dzCiymHmOVuxMWt7O5pKN2TGWvgPWDcgJICgsI8YKspwhRx01bVBQFEOwF2cv2PxPNJmXTbSwtmnMzraqrnpHdaFG2q9999lWuza8EpSXENS7IqIPCCqKqhELP1E5BS1+QR7vDsVqrnG8nYx2cdnmjcKmZB6uanNySnPRxc4UHga8YRjPyr+XjRXEg0b1hnZ5PhkqpitSVzvGZAUWLjNYVJ983Ze2JAmoCr4AFt8ieRFHxD3RsjUQW1ch9O2NXeYSc+gZbktHkD94N83NgHDNY76VjdaQNhIjut9Cjtpz2EjQlVRIUXjXChej/bSJVv1Dt5lEtr2M2DAekTGSkViP2KWIvR3kZRxHmZQi4044RkiinZT40HMH1h4sm6P6PX28YBoMobw50Eyplbn6iaCPkCsVpDKKj5I15VcQ/hT8fRO2pNvHv1M2tyynxaPjlI99VhuSm5l9kSUsaS6LggkKK8bDjTssueUacNlFRR+/5VR7dNsxGx/KHchqdwcujQ5dh9XnUjb8UIM2erSA5Ic6x0fTuoo4bQOgyR8l4/lUX6bo7Oxt1I8qusc8yuoqrStcqLasrXopRLGI527A4Elh3xkqGY+VlWnOFRO/2h1DiFv4oo6q4kqeLcRrAuFn/n36f31/g/3d/8H/m/b1AU9ZL8fFcNvsgxTD8Xk577+TShkWbjXw0hwkbF92RKOKqA4TrrYtNADimJoZK3wYjP3vTZiZ5G3dMZXlMavZyWLlzdGzIj+xGzZbBtHeVYV8hIW07Nk6ockpCglwqfdj09Y9WY3iNJjGX5NQz8IYkxKm7hORDmjHkcedlwX47kdwDUGlVFZ+FaBU4VOdBw8v38trH0xM767W1cF6XYx4TsaNYy+rTJOym2HRVxoHENQIiRFFFEuOUXjjnhYhv1ubByu3g5picCZQHuN+DQsGbURfr3Ho7JMttMDGFJLAun1V5xxtz7+fGqDq28o2uqcv2xf2tuL28ciPw2opWayhcsO7ZCYSFccAhJ1DAT+4FFVThR4+NcaLsLjDEL2kq/vprpZdGzV6S85HR16xZRpEQkbZEEbJWRUhEUXlS4UU4RAp3cP1kX9NR59W0eOYi1klLiORZFVNMZexZvRVrCbExso7DSpGdUXhdbbFx0T8Ztkba/cliepDOc1wraSluotxNxe3n5Hj9ZZv47EG5kRmZU9lmUERt2I4sg+hmgf3spEvHDfPxrkF6McCex+JikvPM3kU1dj9rikKEcqELceosGUafij0iopcdGjF41J7s0HZwx7CVh5ztM1uBglZhdzneSMy6mdXWjF/GGCNgsyE+D7LxCUYoqqrjYqQ+BAX5RBRNBUO2u/eRVtlcUlvb3mXQPxjSY7VycmrAorxpmez978mGMVhfELoOI0RR2Vc6uIiqgIa9nMPVU/jUmTFDEaWI3GyWzx4rTIcjKrqWyiNxzHyy0iuoy8+sjhtsxQV8Tn6xFREWQuemiinfUrS+3EzK4ymxlVMpMnlOQBnxVrXnHoYMtNRQiCAG/IVRWOqH5j7dvjj6QvTrFqK+ZEoN2s+rJFpZz7SyltSIDxTnZgtI+LrL8RyOo8sio8NITfYxAhAlDQeL1C5xufVbSY9bbaDEqL7JL/Hap11+cz3gNTprDTiNOLGlMGfLqN91bMBQicRHFEQOJUXrgwKfkn02wcx0Kp2RdRI5QsmZmXIFWMyXnnZdaLYlGZcbhSCbPyEq8soYtq4iJbz+zmIHgGKbaRCnw6TDJFI/Vgy+hOIlU8y7FbMzElIVWO2J/4ypzwqKvKc6k2Ko6OVMis5dkz+LzDsXfwo9Ij/SmynE4UhE6MjIMFJ51RbceNsFP7BHqHUKUkes0szxKwYxSXjNffrCpruEdFkka+8EN+1iRpDEwUaEY0kRkiKhw4P6xVBxVBVS1Nvd+5md7m3O3543S1yVEqwiuMOZEn1toIz6tBJfrXGAUIz/Xu06068iibar17L19LPp5rDxR/CrrcrOLqoVuujwmJ0uLxAZhSG32Qb8ccPIqk02JOPeV1RTjuiqq66ddsrAi53Azq1zrK70qWROk01dZvxnY9Y5LQhd8TgsDJMehmAg884IiqIiJ1DqFi6aaaBpppoGoPuLuvT4BLqseYqbLIcpyDypUUFUAFKlC2ieR0iMhbYYDsHd50hAVMB5UiESnGqj24YS23p3kupziJbV1hVY9XmadiYqxqossFBF/ISlzZqrx8Erac89U4D+3NwPUFUt/Vr7YCok1gp3cYx/M/e2oB+9fbPw47Jkif4oSCVfyTleOZzgmd4vuTi8PMMPsfeVszuKKTRtOsugag6y60aIbTrZiQG2aIQkKoqIqayj6a6yfiu7O29JW4jCr5k3AbVzML+DbxZzOYSWX68WrdTjuGTqG6b6g7IQHeH3QQVEFVIv66cpyjbXbP1KsbcS5EFifU4hYzXohKKxpdjLkwp6j1/ZJyLEhoSp8/rlL8150GwIW+Gytlkv4Mrt38JlZB5fD9JYyCIczyfl08KOd+3+bjnU21gHeXZP0abUemnEY9j6Ysmyuhfo27d7MMCo4rtlBbjssvlNlWBOtmCOoakiqRCoifwKCOpHc+ozcfd3dXZ7Yb085nKwGnzDb1rPJWSXFYxaW3sSQwYjo28Rsq8vi5cNVPlT5RftVCDaFvb1VBVTL29s4lbW10dyXMmS3hZYjMNipG444SoIAIoqqSqiIiKq6j9RuztXkF/FxSh3MxSyu50Bu1i1sO5jPSn4TgI43JBoDUyaICEkcRFFRJFReF1+fO6XqO3cyL06eov0+7h3MHIM1xbJqrA62+hwhhJctWklWx8jAcgDqNMv9kD4+4U4+FIozvPtVltB6wM3zTZQnfxVsRhOMXtLDDlBsYMVgWJcIhT5VHIymnCfK9eqftaD9QIWYYlZZJY4dXZTUSr+naaesapmc0cyG26nLZvMoXdsTT5FSREVPy5119fmRQeqymqN1PUz6sNvYTdtFc26xOzq476qopIdabYRt7qvP6p8lFxEVF/VmiKn56sJzej1TbJP7A7g7k7w1ee0G8tvWU9tQDjkWD9JOwbA2jhvscOOo33VF8nPbqn5d/tDeiqiJyq8ImoVVb4bLXuR/g+k3fwmwvvIrX0uLkER2Z3/4PhFxT5/zcaoP+6jZbleIejXLZWJzJMM7CVArJ0mOSibUJ58RdTlPyQ/htf5UcVP36rv1HbNei3ZjZbG4E30w5ZfY9FgN2o5nt9SxSnQG43iNJMqxV1pxPKhc8qRISdlTqoiqBvbTWLLr1Bbq72757f7EbB507t3SXO28XcObkFjUR7O1djyOqMRkafI2UNENtXC5NVVT4X7funvow3w3I3Lf3R203ZnwLjJNqcsex1y9gxEit2rCKaNukyKqLbnLZ9hHhERRTjlFVQ0tpppoGmmmgaaaaBpppoGmmmgaaaaBpppoGmmmgaaaaBpppoGmmmgaaaaBpppoGmmmgaaaaBpppoGmmmgaaaaBpppoGmmmgaaaaBqHbw567tftfkufxq4J8ilr3JEeM44oA69+y2JkiKoh3UexIi8DyvC8amOuLmrGIycOvI+frWpjDldJG5WzcAIiQfGXnV8jVBFtG+ykpKiInKqqaCqbnN99sdvcc24sbLAH7/LLZ5iDeMVcxIkeExAckvK9XrJ7q75G/GCDK4ISVxevRWygM31Mbxzqi4dooGGxJuKYvldtalLgypDMybR2r0A246DIbVtl/wABGhEpk1yiKji86nmCYP6VtxaiXX7bZXWZYsOwZtJFpT5zKsbSLKFkmGj+otyjltcMq40KI6ieMjBE6kSLNWNi9qotW5TRsTBqG7QS8YcbGW+neukmrkhsi78kbhqRk6q+VSIl78qq6DP27G5G9WU1cvbv8UUuPzJFnt9N+oU8Wew4FfeWj0ZyErjU1t7sBxF7PtONK42ZCgtEqGMnZ9Q+5capoc5lw8ZcxvMLXIKOor24clJ8F2BFsn2H5D6vqL4uDVud2xabVtXhTufRSW2Mk212igBLzLKoMSCxBj070uwmWTrDDDNNIdlQTcJXEABZdedNSXhCQuHOwoiJ/LGwe1Ea7mZA1jLvuZizjVk7OWcRhyahJLdjxVdViM695HO7jIAZeQ+VXsXIUnA3l3uj2uP5llmYYHBrJe1FhmcirOulRITckjiqwDsr3Dp8ArrYq4LJKo+VBb7OD05d5vvuvkyLiUK2iR72mzfEWGLMcetceYlRrE3UJuRBlue4NsCZPlEcQHhUURQXlUv6/wBgNpsniVEC5xh52NR0j2Nw2m7OWyP011sAKO6jbo+cU8TRCrvYgNsXAUTRC1wL706en2rhWWTZXXyo7ABEm2dtZ5XYoXMEzdjSn5LsnsrjCuF0fMu4CgihIICiBTmU+pLcHDsxsrLJxj2M7buizeJNh1CSYtbdSo6469CfWMpvGCoFj0X7nSBSe6qvbhbq2Q3NzjN7fIqLMKeUTVSxBlQ7v8HW2ORpiv8AmR2MMey5cJxlWBIjE1EhkNfAqhJrsQfT9tDBjJETEBlgsK2r3ysJ0mactizJgpySDfcMpBOrGY5N1TJEbRBVEVUXuYTtvim3wzPw21Zk7YK37iRZ3EyzkGLaKjYeaW644gChF1BCQU7EqIiqvIUBdeo7MZGUT8XbsqWbUXjWUwK6TTUtqx7ByvjyHGnRtnuIsxxUjmjjbACrTi9UNxAUl5tJ6hd39v8AB8Vg5cON39hk+EUttRyG2pLZRpcmfXV3Se6bziykQ7SO6TwIypI28nVPgkuYvTJssUxmcuMT/JFly5sQUv7FG4ZyhdGSEdvz9GGnUfd8jLaC2fKKQqojx9af02bL0dTPooeHuPQLGrZpDYm2kyYLEBpezUaN53TWK2JcEIs9EQhEk+4UVAhlRvfuNXby1ey+WN43YSyyBIEy0roD8Vp+G7SS57KtsnIdVl4XoqgXZxxCDhUQVL7eftVuzujuPvHjwzrqliY65R5Wcurj1rqk+5Bv1gMuo8shUEvGDK/IEny+iInkHxT6q2V2Tuqg2KUJNh7O/dsHbaNlE96ybtmGzhuqdiMhZXlbb8kcgJ37R7NqiJyOurjOxm1+Gz8fssWx1+sfxhuxZrfb2csQBqe8r8pt0PL1fAnl8iA6hiBIKggqI8BW+7nqEyjANwDrKiVQzqistcfq7CuZorSbLRbGUyyZP2DXWHXmASG3G2nUcV1ET5DyDqdbm5rnELN8U2y27eooNvkkG1tTsbqE9MjMR4PthJtGWnmSJxw5rPC+REEQcXqSoia/vLvTxtJnNra3OS49OfkXTkeRPFi7nxmXpMcWxYleFl4Gxkti00gSEFHRRsEQ06px3c52vwvcZivZyqBNccqjM4UuDaS4EtjuHRxBkxnG3kEwXqY9+ppx2ReE0GfJO6u9uJ5ZuFlcmfjjtXQ2WIM2tM4cue3zNjw2pTdc/wCRoY4ATxuCZMn5VX7gbXlV6T3qbzGLnh1Db+OW9RZHkseuWvobUGYrlay+60RWjyjFnKaRjF1pgQVo1UUNxAU1uFrY3aqPTWOOxcPYjVlr9NSVEjvvNNKNeLQQxARNEbFsY7KIIdUVA+UXleeIx6bdj5Upq0jY/LdKHOmyYvjyGwVmE8/5m5jcdtH+jDbivPC6y2gtkvHYVUB6hV7nqU3cocfrZWRV+IzLPLMUobumCHDksMV8yysolf4pKk+ayGmznsudw8KqLZpwnKKnyvfUvuxiua2e1l4zj79zHyaPSsXNRidrZtDFWnSxcfKsivOSDcVSBpGxdQRRScI1QeFtnPtisVu8LlVGNYzTnaRsaDGaobeRMKIENtxp1pk1ZdF0eDZbUXxXygQiaKqpwsW229MtZFh5LL3HqmWZ99kDF5Fbp8ms5MmsNmCEQXBtzVma6+Yo/wB3fsVQeVr7hRVIPJuHubnFz6Lc73Gl1trieTwsdvOnWPLqnweik+03LZB9AkRweRoH20NEMQdHleUVdfK33z3Y2/ziTiueM4nYQ6iTjM+2sKuBJjixU3MmdAREFx9zhyPMjMmTyr1NgnF8bapylg5LW7EVGHPbE5hd0MKot6t1l6ls73xyZcJ93xOmRuOo+55HXupOqSkTjnySkXzFdydk8Xh4DkG2uBtU0K03UbXH5kvJcgmSJKxUjPcrE86vOPuR2fK4zFEm2x4M+wIhcgs99MwjemTON/YVZTm7XRLu2xphxtxGZFdGcdSE6+vk5LzNtC8qgop1dFERFRVXgZlvfvVhuWy9sXUwqdkLszFVh2IVktuG1FuJc2KYusLJUzcZOAZoSOAjgmidW1RV1ZO6O0o5J6esh2SwhuDBCZi7uOVQSyIYzAe38LQmoiSoCIgovAqvCfkuvpX7GbR0LzZN0rxSpVrBsWnp9zMlSHJUJDOKAuPvEatsp5SBhF8YopqgcKWgr0t790mpjl8X4VPHI2eMbeORErZIznJJvNw1no77lQFtJTnb2/jJfCnPm5XUUvvUnnOR4VWDGqKyNYVlRAfzUGXZjKwrg8gYrEisOMvtuA35otuqoREpCw2JciRoV9nsptq5mf4+PH3VtlnDaKP1GUkIpwtI0ktYXk9sshG0QUeVvycIn3fGuXP2r2Lp38hrbOtrID+eThyG1ZetHGnJ78I23lfFFcRRBoxbcNG+oIpkRJy4SkFHZHvFuzkcjA84ctauBjF3c5e3Fqa/3cWV4YFVbCwMx4ZHEjuUcHlQAZ8Lgggqaohp0aj1B7sMY5NyCPHxf6FibWGtyo0iPMkTp7dpHhLIQZJyf1ZtrJIhcMXlP4QuFRTK04mwmwc7LJ1hCqAk29XLmyH4jd/McbrJFlHdGUoREfVqKshuU6ZIAAhqaOcKSCSd5rY/a5mmscebxjivtkrEmM+9kfrfp4NBE+7ydh8Yx2U+FTt1+7tyvIVhSb67p2uVYRYlGxQcQzfP73DmYiRJCWUNmuaterxPefxuG65VqSojQo2JoP6xV7j/AFvV6hs7wzcK6wjAcadsn8axqJkLkVvEbi6duHpLssGoLbsAVbgKqQjTzvoYqTqcAqNmuv8Aa306X6b31Wdy6rGa6loMotMojSK+4snHpbkuJJY8S1z/AGiwyIpZOvvMH+vcaAlbDsvFp5ps7t9uDaBdZPUzHJgxfYOuQ7aZB93E7qftpKRnW0ks9iNfE8hh95/H3FyFPXnqHzd9iywpqmrmMoi3d2zOZcakMeCgj1i2DEpBB5HQeVuVWxyND4R91xUQevUYbke8+7eUbW2VhjVpV0lVij+E1k/gpi2kyRPCqlPONTVkcg2jc9tvq4Dpu8OoTidudaUstqdtX8quNxbLH2BubahLHrGeUl1tDrOVIm1FDQA5+OzgohqgAilwAonAsfTRslduRZEvFHzaYYrmRYZupzUZ8YPT2TjzLbyNPuNI2HR1wSNEEU7cJoKsh+qbcS0urGfU4g9LomrnIaUY4Ybcp9PCt942E9+1VEgvNuSIaATIdCBJAp5CJsxX/f4Sm69BQ10zKK7E5thlWJUd7TtwYkmOzAmWNjEgIzJI33FfaBycyamCNKotmnCcoqW3W7RbNXtvZZZTRvfLKm2TUtuJfS3K8Jx+WNOJIgPe2ak9lfbdMWxdQ1dQlQlLX3yHaPZxnH3Xcoo4LNNU4wuPvPTZzoMRaZpQdUTMnEQEBWQPzKqGKghd0450FcZ7vLu/t3c45t7fPY5Ivb961lN3dLh9zcsJXw2oi/fVQ3DkMvG7NEPmQbYg337cmjQz/bLeQcxrsZrsoxPJcfyq6qknyoEjG7NuLGMe6GJSnI4tNqqtkog6YOKJByKKSIvBxnbj015lS18XCr6NcJKekZDDt6fNZj1pKJUSI/KSyZlLLdDhsI5ErxDw0Da/sCKWzRUdVjNLBx6jhjFr65gI0ZlCUujYJwKckqqq8J8qqqq/mqqugznn+/uS4LuPkuKU8NSlWeXVlDClFV2t6ENoqE7B536dFcVxxeI5AjcdGk5PyOKvUyWSXW62YWXpL3C3HvMcmVF/R47kpi0/Dsab3Sw2pHglNtmTU2MDwNtuiiGLrffgXOwoerBv9mduMlkWk21onveXE+LaSZkaxlRZITI7CMMvsvMuC5HMWeW+zRAqiRIvPYufYu1+EHt3YbUvVDr2M20GZXTor06Q47JZlIaSfJII1fI3PK4pOKfdVJV7c/Ogrj08uZtaZ/vJd5bly2sdnKo9TWQx92DUCM3Vw3xAG3JLjI8+6+4gbAzNDMyJCbba5e1fqEyjMN16vDrSVQ2tNk1VcWldLp6K0isR0hSYwALc+XwxZg43J5V2ODaCQfkQmK6uGup8H28esJcY4lQeVW7UiQUmYqJMsTYZjNiHkJU7k3HZBADjnpyicqqrGsW9O20eF3VNkON49PizseB5iqMryweCFHdHqcVptx8gCNwgqkdB8QqAEIIQiqBZOqwzzA82gZsxu1tLKrlulhBW3lHZOEzDvobZGbP64BIo8lknHPG70MVF0wMVRQNuz9eSpt6m/rY9xRWkSxgSw8jEqI+LzLo/8IDFVEk/zougpLH5mZY/Is02z9HDGIX1475bG1nT6SFXSH+V/XPOwHnpcjhSJfuYQl5X5HnlJXimx9O1gWRYpug/HzWfnTj0nLpcmMjTVi442LfibaRVVphpoG2mg7KQC2KqRGpGtm6aDJ8b+5vbRsVqYk5uzvRIwcVUUwpzNnkpEZVeVZ8Igjnj/wA3k5/P55+dWBuH6Ptps6LDJ1LJyHArnb+D9Lx25xCwSDNgwenT2qEYOAbXXlODEvzLhU7FzeGmgzpUehLZWmpaGoj2GVPvVGcxdw59lLsQkTb64j9/Gdg642qut8uEqgCNpyqr+akq2LR7FYjj++OTb/Q7G3PIcrqIlLNjOvNLCbYjqnQmwRtDQ14TlVMk/kRNWNpoM4bb+gT0+7Y2m5cmmgW02q3UjuRLminSGir48c3DNWoottA40KK4vXlwlHgeFRURdMD9CW1GE5RieSWGZ7hZgzgK9sSqMmvUmV1ESIiAUZkWwXkEEUBTI+vUeP2R40fpoOHm+E4ruRiVrgucUke3orqMUSdCfRejra/u5RUUVRURUJFRRVEVFRURdZrjf3N/aMa5nFLTdnei2wljgG8Mm5s8tILKLyjPhABPxpx8J5Pj+XWsNNBR+5HpB2tz61xTJKazybAMgwqrSjpbnDrEYEuPWIPUYa9gcA2URV4EgXjleFTldSrY3YPb/wBPmLS8YwNmweK0nu2ttaWktZU+0mu8d5Eh5UTua8J+SIn5rxyqqtjaaBpppoGmmmgaaaaBpppoGmmmgaaaaBpppoGmmmgaaaaBpppoGmmmgaaaaBpppoGmmmgaaaaBpppoGmmmgaaaaBpppoGmmmgaaaaBqqPVn/vV95P/AFAyD/4c/q19c/Isgp8Tx+zynIp7cGqpob1hOlOIqixHZBTccXhFXgRElXhOfjQYay3Pru+lZllWH7t4ruJfMbR3TEa522ZOImPeByO8gSFblyyN94l5aVHgIfbuILS9zNJpuHurBzTL9wnsU3zh1+MQo2GnHmrfS4lM+TjtoUhj6jDLmCDyNtAcptU+9oGyVV+zWsaC7gZLSwr+rGWMSwZGQwkuE9Ee6EnKd2XxB1teP8UxRU/emuhoMr5bkg5Z6A9xbOOdl1HG8kitPTrgrjyo0chtHGJxiJTIy9f1Lxp3Nropcryqxzdi1zvbbJM1wvFMwvpGOsSMLsLWTeZbOZWDFmv2bc1z6l1eegMOFDiCZNCgtCbhAjSKpDsvTQYcl7gW5Y7Q45ebgpNiWs7IZePS6vdGyiV70Zn2jbUT6yMNJtrMB6Q94GmxIXAEu6uk2nEEzndYdwvT9fW2526dmxdTdnaCVQQItw7GZtZ7saQNwqxGiRuY6MgCafEwNY4t88NLyWv0e14b27qcZpLDJL+wZg1lVFdnTZTxcNsMNApuOEv7hERVV/zJoKd9U9l9MpMZfd3Fr8XijbGciPZ5HOxyHbCkZ1EjOW8P9ZDJCUXB55RxW+qiX7s47n76WX4Rj32PZBl1Pd0GE1FzAj3ucPQ33f1z5uSWIMaOqXKeNn9e7JVGkaECRG+XTXf2vDe3dTjNJYZJf2DMGsqors6bKeLhthhoFNxwl/cIiKqv+ZNBliTlmbzd1bTZeHnl/GraqTZbmMZFEcemk5jsiGXtGBUFJZABZSX/ABsJ2QmYAAidVQdSX0lZY3aWGRY2GWFlZ11dVyHrqvzSXklVJdNZAkolLRXYMsvGhOxEMgEVZUeFUubaw3FKSuzfMsoC2vrW8nyI8GXItY3ibixmwV+PDhqLLTbkdv3bi9x8hKZuC44RgqDNtBRexdslDtVuReKzNeSuznOpatwWkckn47eaXVoCRUJxeOBRUVFXhNZmh7uZAVXd0uO7o2TUe8xbH58OXH3Ak38op/1mO1LMZDrTbceSjMkEfixuWQ7B9ooSIv6G6aDIqjfYpnmRu1ue5m8xjW8WO41WxZuSTpbAVs+rq3pTDovOl7hCcnvkKvd1b4BAUUFE1Md7o9td7sWFImY5RV10HbG1uGo1Pdyq8fftyWxakEscwUiBFJERVUV7fchcJxonTQYglbm5VZwZt3d7h3kPcUmMOfwOkj270Zq4Ykw4LklwYAEjU0XJTs9t4jbc8TbaLy2goWrR9Ppu0GxG48Xb+wk2mWVGVZzxBmWr9g+xPG2nlEacF9wyaVxv2znX48nl8q9icIy0dpoMXx84xX8CU0nEd881tK2bLxkdxZr1/KfClZdV73JrMJVOteceRtuQy260jDfBI2xz3X3YVNt853GxrEWdxMum7fyL3LW6WXEyWaDlvVsRa4mlWc26j8htqW7LFt7yKSi2idyFS7bC1yLjLKCgt6Kitp/gnZLMdgVbXiMvcPtxnZJh2FFQOGWHS5JURevCLyqIoYNoLG9lV1juVIyzJDyY9u9u2nbD65LEne+SWEZxTBHEbVTaYHt9v7Rul+064pdYMusbLMcDsqzNLa63aj5LnBWOOyrV6S1Als1dyMBpYRkrcMegtC0gA3521I18vHdN56aDAVNm+4k3bS7n0u7TPBUNAlqtZn1je2kO3etogK+57iI0FY4TZyQchiXXlBRGkESVZfkrECl9QeNY/kOZ5E3jWL7qwxgu2eVTySKczEZhiyUhx/uYuSxaEAcIkVXzaFOjxNls7TQZj9S0vcRNxYO2eE5heVErdunZrqmTEmutjVy6qSUuU60qLw0b8R8gJR4UkYHnnqmqL3PzvL94Npsiz5brJGanP8OzudApmbGSy2y1X1UCODSMgafHuo8xxR44JHzRUISVF3W/uPhMe+hYwd+yVnYWztGww22birPbhFONkiEVECSMKuckqJ+Sc9lRF7C20RLhKLpK90UZZaF7R3weNDQePP18SHyqfZ278crxwiroMa3g10O03R3N273AvnWaO4wYqOXAyaU/FlsONQGzN8kdIbAXWT6KUhXfj7h4JVJbb9UWYQaWywrGJ9xPrW7g7GQLn4ykYvBeJhpsRYdmxWnJRvkr6EzGa48ituKSEgcavzTQZjrNys0v/QzjmeN5JOevnKumj5FaQy5mRWkmR2Ld5VAezchlhJZEqChAbarwKjwkKz3OKuC7jEXbndmbdbYP2t0NhdX+49hTwAnNxYRRYjOQNNPSH2P1kxxEJ0xJ4DaV39UjKaYDezbZbFqodu5Uae8dY2kWVVTI7olYuPtwxIHGhUFcOK+nBInXpyXVCFVkRZXQDlgYOs//AMtuVxWoxfEfzFF0Wlc78dP2yFOvPb5544+dBjK7gZ5m2IZ1EzTPr+5l1GwcSyis013YR4U6c+t62MsmhSOT7hstMoXdoRMuqqH2N9ebmu89PSTINjt9uNPWNir2HttSJe4somnKxx2K5NksV4A4FhEVh91t+XMeXxm24gGKtImt7aaDEtDYZPm+RZbBs9xcxbhVtZuNPiN1+RTIiC/FyiUzEc7suCSoy0iNgHPTpwKiqCKJomr3koMQ2bwPcDdG7SDHv66rGdbPAgRY0iRERzzSXPgGGiNOvcuBQnARVTsmp1ieV0GcY5Ay3Fp/vam0a88SR4jb8gcqnPU0Ek/JfhURddfQfn41kGZ1WAJHocqv6Fi2pbG4guQ5TsYkbnZ0JMygH4RCOLITglT5BzheUVUWVb37kJt3n82txzMr6vfwW0xWIQ3O4M1D+nHIjOTJIVvjcSfFWPIdB+ZNdVQMHOpirSIu2dNBQXqfzKvqbDCccmXU6vZuysJIOpmb+MQJBMNNiLLs2I05KcfJX0JmOzx5VbcUkJA41QNXnmb57tLlOcz9z8qG4xP0/wBZkDf068kRQayJg7sXpD7TJAJvI7DAHW3B6kodXAXqKDuTIsroMTCucv5/tRtbGPVRF8Rn5JT5dWm/sReOV+Oy8Cn71TXmtM7xiny+kwObNkfXchYlSoMViE++isRunmddcbAgYbFXWh7ukAqTgCiqRImgx/eZXCv9w6ccsz23XOWt5K5gcbK2fVhikFRWI6lepeJtkhVtxJSNoROuKHkXlQ1OfWDnUmpuAxmqvbist2sSsrSrBvMpNAzKmdhBlIzcRlx+zmgQcpFL9T1c+8VUxVNT6aDGdduwFnubiOUO7pfiU8jdxgGKWoy2VAnQfcsRxdNqpQVh2sEjdN56QiIbIq+glywiB0vRHf5G61U0W4M2VXP/AIXbdwysjzTWum1AvdZMkh4FHJov9EcQkXwtOR0bX9Y6R6600DTTTQNNNNA0000DTXCzGZnEGoR7b7HaK6tPMIrGubl6sjo1wvYvM1Fkl2RevA+PheV+5OOFpDF/VTlTuDbebkbh7ZU9HRbk2ESHVpT5DLuJjQP102YiuRxrmiJ3mI00LTKuKZPrwqKCCYaM01Vg+o7bR0odo1kEVKGTSWdwcp5mY1LbWFNYhvMrEKP2QxffVomyIXkdQQFo1UlCX4puHimZ1M66ppcxmPWPHHnBZ1smtfiOC2Lio6xKbbdb/VmBopCiKJIqcovOgkmmqXyL1V7cVuLN5XRfUbCL9TooryTaudWKsKynNxQnMe4josppEMjFWkIT6IKEiki6kIeoXalykZvGrq0cSRaO0rdeGP2JWizmm/K4x9PRj3aGLf6wuWvgFQ1+1UVQsfTVft797SP0dzkkfMGnq3H8ZbzCxkNRXzRipNZSI/wgKpLzBlorQoroq0qECKoovKY9RGHRbDIoGSMTIR1OULjFczBiSrSVaGlbGnE63GjMk6iCEku3Akgo32Ik7cIFq6apxPUbXF6cJPqKChZWAww/KSJ9RRGyZblkx38/j4QVEfJz0+EXj/PrtNeonaR2tl2X16ybOFYMVble9QWLVkcp9tXGW24JsJKd8jYkYKDRIQAZIqoJKgWTprg0OdYlkuJpnFRdsuUfjfccluiTCMIyRA+jouIJNE2TbgmBoJAQEhIioqa5e3+72AbnuzI+HWst9+DHjTHmJtVLr3VjSO/gkA3KabJxlzxOdHQRQLoSIS8LoJlpqBHvptW1lcnDX8qRiwiuSGHHXoUhuD547KvvsDNJtIxvNsibhtC4rgiBqooglxHZXqbwCZWxZuHe7tn3brHqx6JNhS6p0I1vOCKxNAJTAk6yvLhAYCoOeIhQ0+VQLf01XmIbzUN7trVblZGx9BiWtoNQDfY5SBIcsVgRxUgBFRHHlbTsooI9/uVERS15b71D7X1OPX11EyaNJcorawx11txiUAfV4cN2W9GIgZcNEFllwycADFEAuOyp10Fm6aoOR6vsOZefaDHbgwr8vr8SnPlAmg2rkqtGaLsXmN2lryYtiyAo4fZs0Tq613sUN4sJl7ZW27FPJnT6SmjznpQBWyW5jZxFMX2Tim2L7bom2YqBAhIqfKcaCb6aorHvV7t1Z3MivvoVtRRBgUk5iXIq5x9UsUJA92KR+III4IgLr5CDilyK8JqfR96NtpWaLgDGQOlb+9OsRfp8lIZzQaV44gzFb9sUgWxI1ZRxXEQS5H4XgJvpqod4t092tur2gh4xtliN9V5JbxaKHKn5hJrpAy3gcLlxkK18RaTxL9yOES8p9ia7OK74YfdXEfDLixiw8pV16DJYhhMkVf1BhsjkxI1k7GZZkutCDikA8OIjbikA9C4CxdNUnkfq12sraAL/AB6c9bNjZUkd0XokuChwLGe3EGwjK6x/fjA9yITYQwcUUFDRSRdWThG4OK7i1Mm4xObJfZhS3YEtqXAkQZMaS2iKTT0eQAOtGiEBcGCKokKpyioqhI9NV3g29FBkmxGOb8ZQDWNVV1jsLIJLTr6vjDGQyDni7oAq6qKaAnAIprwiDyqJr/V3+2tGhdyE7qyBtm0ClOAdFYDaJPNtHQjpXqx7tXCaVHUFGuVb+9PtTnQWHpqs7T1G7S11BV5C1kUiazdxJs2C3Fq5j7vhiGgSXH222SOK2y4Qtum+IC0a9TUV+NeHAvUrt9mdVijkpybX2+S1lTMeiNV0yXErpNhFakMxHp4MJHB1ReDqLhARdwVBTuKKFtaa4+ZZZSYFiN3nGTSljVGPV0i0nvIPZW47DZOOEifvVBFeE/fqroG+e4VXMxmdufs0GLY3l9hGq4E1nIBnTIMqV8RW7CMjDYsK4ai1y08+guGAqqIvZAunTVZ0m9TFzvHZ7W/h4mYMQJDEO7WV2CbPjNxXZUVG+idVBuayqF3LsTckeo+FVX7ZBvZjmI5zkeLZU2lfXY7QUt0VkhG8chyxmzYjUVuO2CmbnkhggIHYnCfERDlE7BY2mq4f9Qm1Eemi3S3dm6kybIrmoEegsXrNJLAd3mzgAwsptWw4Mu7SdRICXhCFV4W5/qp2t29wGwzSvsyyJ5vEncwro0CNJdZlQ/EZxjektMuNxG3zbVsHHuqKSFwhKKpoLk01BYW9O307LAwdqzmrbrISEajUzChBMVhH/arORr2vm8SoXi8nfj/F5+NfbeXcORtTtle7gxKNu4fp2QcaguS1ig+Zug2gk6jbignJ8qqAX5floJppqr8H3ayOfmeSYBuXiVNjlrjlPDvnpFTfnaQFhyDkAnd52NGNpwViuKok3woqhIS8Lx4dvfUZRZPgdznWa0z2It0z8XyRHTclvHGmssPQHBAG0cJx4JLQeEQIkeRxpFNR5ULe01wcOzfHc8rHrbHHppNR5BxJDU6ukwJLDwoJKDseS2262XUhJEIE5EhVOUVF13tA0000DTTTQNNNNA0000DVY+qDGnMw9N+6ONRqAruXOxC3CFXhE9y4/LSI4UdG2kRVJ3yo2oIKKXdBUfnjVnaim624lVtJtrk25t3CmS4OMVcizfjw2TdedFoFLqKCi8c8IikqdRTkiVBFVQMwXm2LtVk19UVW1li1mS5djMjA7qBQOpDqKBlutSQy3MbDwwmQJqz8sYjBXfKSIDnlRFuf0vYDHwzB7iwl4qVTfXmVZHKsHpMRWZUpn63OWIRqSIRNowYK3/i9D7D8Gqr/AJSeqLb+fm15hd2xaUzldd1dLCfkVU/q+c+DDkRvdcxxGvM3JngBuQQkZtqifcqgMtpd6Ntsiy08JqMgdetEflRG1KvktxZMiKqpJZYlm2keQ60okhttOEQKB9kTqXAZFxH06Rw23xGJY7Py/du7Dz27RmRTudyyBsYaRReEh5Wa2hyRZQv1raK4gdURUTvSMLyufYz3r7AMjmboWGRYlPxXJTppDg11S1Hq/dtrP6eOGIG1aeeOZgTvlJOjnlRF09kO8e32L5U3hlxazRsySKrqR6iZJjxEkuK3H9zJZaJmN5DEkHzGHPHx8a5VZ6jNnrec5XwcokqbbtlHR52nnNR3X69XEmMtPmyjTrrXgeVWwIj6tkSIqJzoM1z9nL6u2+x20DBmWo83cjKbHMWLLDJd8U2Ks61SsdlVsdxqRMjgjrKtCikIq608gKiKSWLfbaX9l6Ds027OBPySym4vkP0mBKoTgv8ALhSXYEZqE668414kVhtgDNXRFtrt1NFRJwnqn2m6sXZ5ALGMyKxixZs5FfYsuPC/OYhsG2ycVEcjm7JaRHxNUXtyiKCEY+qV6lduRuMXpK5rIZ0jJcnexQmhx6waerprcA5qpKZcYRxlFaRok7iPLbvl/wAEDhiGfHtu7603elWVVTyKGJKyHHZuES2trbJyZW0bEeD2iszfcMMVLCONTQfivsiSi46vV3yACcLN9qp1jQ7t4tiu01lkMnIcUy8nplrhMqvuGJzhK9GYcsOVi3SG/wBfb+NCcaRtskJfnWwtwd5NvNrnWI+aXMqM6/EkWHjiVcuebMNhRR6U8MZpxWWAVwEJ5zqCdk5LXgkeoHaWNkz+JOZQ6U+LZQKiQbVXMcisS5rbLkNtyUDSsN+YZLCNkTiCZH0FVJFFAz5XbXQss3bhddq7FvApO5rNizBmY4/ChDWDgDUdpXIzrQI2wMkBZ6GKCjoeNU7J11ELPB5NNiMxjcra/JbKmrMWzKtxBhukkPjTTQvJyxjBRBUgKUJIPglGrYC019rgivzp1z1IYPM3HxfbjGEk20nILuypXpixZMeMw5CiSnnyYecZ8Mzo7F8DiNOL4yP7lRU6rzd3i9OGU2ZjulNfCbT2MbDX1Yk2UI3HLQWHAgvLFUPcxnhJkjE+7CdS78dD6hHcoo7C49NW0sc6GddUET8MycoqYcQ5TsyqCOPkBYzaKcgBcVkzZESUwbMepc9VhmB7TLdbo4jLn7az2MAh5JlNpjtZY07rEeshlHrvbI5FdBPbCUxqW+y04IKK9CERUU4tfLvUhiWIvWVTjEKFbJQCzGeituyIhtupZxq9wARYysq20UhOSFxV7AoIPHJD7pm/gQ9gcr30cxdOuLpkCrWrP4R9KybJjcq94/s8ntu/7C9e/H3ccqFc+rTEwtMkg5FGwuwyi1g0Mhmuq5mGy7yrmvK72RpiTEJHaiapCCJMJRARMF5Lxr15oYnYu5ZmSy9r8m/S7PuLiRj2VswnxjQoLtcYwu9onVk4zfIMrEVwl86eTw/HlS7I3qH2jlVVrbjkktlumehx5UeRTTmJhHLLrE8MVxkX5CPkio0TQGjiiXRS4XiRUW42HZJikrNai1cOqge5SYT0R5h+KcdVR5t6O4AvNuB1XlsgQv8AN8poMRZxiMSv22ny8N2uyPGaRnDqSuyyLIqH6p60vlu65WuCdFv3ckAGahSwU0JXw/Wl8cdrK9v72xyKbbYHt+/T7RFl0WQ/Q2e3lhMiOuDTutOSloG1jyHY/uSYHhA4V4Ue6GgKaXtk3qD9NWdY6/TZLfWEuoOLX3rqHRWzALBV9HY1h3FgV9n5WRVZKL4UUeDNEXhZtL3y2xhZY5hT9/J+ptTErTJuqmOREnKz5kie7FpY/uVbVCRjyeReURBVVRNBWkbC9wYfo2usQxqZcTsgeqrX6Y2tc5TTEjOyXnGYbDDr7jkbrHMWGUcd8giLXdQJFRIie2O2eaZbt9X4VsLe0+DN5rIlXEGyx6TXVr/GOT2/Ite+I+Frykw0ZG02Dzqp8u88resnfvaOHR0uSSczjhWZDQO5RXSFjvdXqxv2/Z9U6ch8y4woBIhkToiIqXKJ8C9Qm1QVQ2hXNqhnaJSJW/h6x+q++Vj3Hg+neD3fbwJ5v8Fx4/v56/OgyblW3+Wzdu4O3z+z0l86ytzKJjb1lillbpHMrqU3BixWm3WmK1wYrcU2ZzxJ1bUEbXr25kJ7eX2V0WablTdvb+RlqysDm0s6fSSW7Fl5lqv925HF0EdbNFF0XlFEVUBRPlB4S+IfqQx5z08X3qLlUktaakbu5HtYPeU7JZr5kiOJiotoqI6kdDVVFBbQ1Ui6gR67szf3ayutotJYXlhFlSRgq4j9HPbbglMJBitzXCZQILjhKKC3JJs1UkTj5TQZOHFbaHmeA11VhlzTbrP5HnSWeQy6x6K1NmO1lusB1ZZigTB6k2TJATiMNora+Pt0WzPSLgt1jmQ/Unor1ODWLRq+5rmtvp2PNSLJHBJH5EiXLdSwlhw+JSGRUTR3lXV+xNSjMy2X2I3KqraLg15JyXI2r2zg+A7KVXxHUb9xMcBr9ZFhG+ap5HAAFXuRGqoq8yTCfU/tTluILlM26cpSiUETIbBibCltA3GfFODjuusgM1vycto5H7iRdUT5JEUKQZ2XpLbfF6ntdn3jr5O7k+8unnMbcGvn1z+LykjuuyPEjMlpZZOiQqZILrvU0RXUQ+NXbX5AtDKocgxHNIFJFx69qGfp1E5KcjxW8xI4bKRjT++I6Q22iWMPJOxEIQEkIUXYOFbgYruDEmS8YmSjKtk+zmxptfIgS4j3QXEB6PJbbebVQcA07AnYTEk5RUXUUpPUrspkEc5sHM1ahDVTLsZ06tmQojsKIopKdbkPtA074VMUcECUgVfuROF0EK2hwJMx2KzzbK3wuFjdRdv2NREcg4/LoY8+LIhNCUxqrlErsD9Y46CtfCEbJOj8Ooq1FhWK7vZplWN5FmWCZDA/TBZ18rLmpUF0BpUxpxlyOD/ZP1QSzYd688I4jvxyhJrUFZvztdax0kNXs2J/5ShVLjNjTToL7MmZ8RPK1IZBxpt4vtbdMRbMlQRJSVE14qP1B4DlG41Tt1jSW9i7cVljZs2TVRLSD1hykjGnnVpG1QnEd6udui9Q4VfM12DMG123O4VeWK+/wTIo3ty2683mq3w8ftp9yUntyPx4hdaI+f2EcBS47JzZPqOxLHbjeRu2z3ajIMxoE28sYEVYOPSbVlu0OW2TIoDLZ+N9RQ1B5UTx/KqYdkVbun7x7fVuZ/gKVazVtxkx4TytVMx2JHkviJMsPTAaWOy6YmCi244JL5A4T7x5j9f6odj7OplX8bL5I1sSmn36zH6Weyy/BhJzLcjm4wiSVZ/x22lMxX4UefjQZnDaveJ3LILW4j0gcnKJh40143gk69mwzjQ4gzUYtWpbcavH3rcw3heREcbdVVV1CQEvf1BUddY7ibeWmc4LZ5bgkGLdtz4EOkftwatnEiewkORWQMuBbCcAuqPVsnRVSDlC13G/UztkMuc9Ptyi1TIVKQ3irrFJcp6wflsxxSKUUS6unELwm2TnlQkVEESaJ37seo7byxyjE8XpQvZ7+WTLGA2Y0U5v2L8JE8zcoDZQ45IRCio6gcIqEvA8KoZYwzZHPpe3k+WO3d7Eyur2TpqylKawbUuPP95dJLjsPnwgTfbvI33QkMUkp9yC5yvQ3AxvGIdk7Z4ptXc0u1szJ8FYSgXG5NZ72wamTisXGq5xttw0KM5Cbc4bXz+NRRHFRe26tcjIsUoMsCubv4HuhqrGPaxE8ph45TBdmnPsVOeF+eq8iv70XQYqax/FK7cfEyzDaq4e28m5FmM2hxx3FZT6xq0odYCEVQjSvIyUwZLgtKxyPlBzoKJ2HjT9p91pNJTws3q7Jhh7AYldjBPYLYZLY0U33c4lGO5GlsjWTm2HK1PcPr1VWRTyCjJoW7p+KUFnkdTls6B5bajalMQJHlMfCEhAR5OqKgl2RoP2kVU6/HHK89fQYrm4JZJuNBK/21yO1z9ndyFaScpax6R4XMfTr4TWcIqz7cA8YrGRxVbcFTUEQVc1LvVbtW5l2U5HkdbtwV1ZJslm1XDnsU/uX0nupFCLHbcEFLzGDssWwReyo48goqEXOptNBjfdjaarpXcmo02jtrZmRt5Fg7crUUb0pKrIidsDluo60CpAluPvwXimOk32UVJXOQLX+RNjJVnkUC6y/bx6xuH94HDtLByscJX6gqYwd7Go/MBx9E7Av6kzL7kVV1snTQVd6bKOyxnaocfsqiVVpX5HkseDDkMEyrNeN5OSELYEicM+28Hj4Tr4+ij9vGrR000DTTTQNNNNBw85xj8bYTkGGfVpdX9eqpdZ76GXV+L52Sb8ra/uMe3YV/lRNVd6QvTT/BS2kLa39IE/L+9rIs/eyo3t0a8otj4mmvI50BPH247LyZmXxzxq7dNA1RWIbE5ZQbdbCYhOsKdyZtZYRpdwbbrqtPi3TzoSpHVW0Ul8stsk7oH2iS/miCtm7mZlIwDCp+Vxa6DNchkyPSfbM1kUEceBtXX5T32tNAhqZqgmXUVQAMlEFqLGvVTaZr9BqsOwehuLm4yK1xxw4uVo7UNPQoiSlfbmtxiJ5k2iFEVGUJDLqo/Cqgctr005uxY2s6Q1hlzHmx81a+nWbkko8gbjImLJhtzo2hBxHaMCcHlW3VAhF1B+bH2dwDPsOxbIqjKrKMQ2M03aarfupmQMVMdYzbfgKZLBqRJAnRcc6Eg9Ec8YrwiLqpM59Wec3m0GcZBtbgjMW2xfb+XkltMk2wdqaUvv2WhjNFHMJxNu1z7hI54hUBD4JT6JeO5m403bvCoOStQqSQ5JkR4zj15fs0tfGRwVVXn5Lgmoj9vVBbbcNSMUQeOxCFM03pv3SaYjVvfHccoYN1i1kzjsLJLG1rwOttmpch+MkpgVgoTLXjbiNctcoPJDx21In9kNx6Pc2y3ZxZzG7GwXLZ9tErLCe/FZfr5lNXQjFx8I7qsvg9AQ04bcFQVU5FSXry3PWOErFsSySpxTHWmslG3bKXc5aMCqWXXzlhHEi2CRnGpDrzgOEz38IuNihdk5VEkq+oiwk7o222iYvU15VyuN9JuSBGun20hJIWZHgOMK3IioRI0rrb5qhCSq3wipoK5sfSzu9W4PmuL4ta4hNl7i4DMxe2kz5cqM3XzpE23mE5HAGHFeZU7p1tEJWyEWQLg+VBJamxm52ObiyN0sWPF7KwHKJ9ixW2FhIisuwJdPXQz7PBHdVt8Hq/ugo2YkBKnYVL7ePA9WmTsbZM5rV7cHkUGgxnG7HIJcy+bjzFl2kZl0QbbaiI090B5px1xEYRENfG0vHRJTXepmyW1iSci2/j1eLTcwyHDW7ULpX5CSapLA1fKMkcURlxuse+fKpiZIPUh/WKHwTYXPC9JMvYp25oFyiTFkte9RHfp/lcmm+hdevfr1JOR4/P45VPu1Hcy9N+5m4OYvbtZAdHByKNa1j0KlqMrtIMd6HEg2MUkOzjMtSWHTW1ePltokRGgbLuJmuvlj3ruxS7qJdiNPQTZT+OJkdRXUWWR7OSSFJjRgh2Ag2KQJKuzoqdeXR+XeDLxEi2TtFne4+Tbn7jYxuBWwqv8ADrdN7SBBmJMjNLIYdNw2pCsMuuIXAc+RsVEhJETjgiD14htjkmI7KXOF4zKhY1lNqxbSWJjNjNt2oVlLJ0wkFInET8khMwMyNB7khKgAi9Uiuyeze5WC7oWWdZWdcUO4xiDTSGly60vJTMmJIfcRwXprQ9m3UkuKogjQtqCIIH3IkqDG98dyrMax2q3a3Dtc5uM3saevxebhMdnHJkSNbvtOtN2CVrXZGoDBuEYTTNCbLlDVFDVlv+snF38+mYPDLGwbHIZ2IsqOTsHdhYxxdEnnKrx9hiq+yTSOeVSVVAlbQC7IHZhbZb7Y1Ey3DcIyDEqylubLI7yuvn1ffs2JVn7h9ppYqto0KMzJKH5vK52aaRvxCpdxgVf6Y933MyjZPZzKNtl48TOa3KzG2upDZU9yk1wgelsIpI8249wAoyDZiCIJIZOD8KT1y1WO4fiyZlMxuZYQ8Qxq4yiRYZHGrbKU/YRG3XCr69Gl92QCflMUJkfvQG+xJ1SyLf1NBQ7uxdsrPHaMhsLV+nhtQ8qjybw3W4LssX3KwA5ajuIwbYkT3fsTfZsULlA9kDZTIGvTZY7Oy7GuG9ejWSwpjZmUdiY5KekxHlVQQv1bhMkv2/mC8c/CrW7XpMz4il+8vcfNuywSwamtC8/weazWJDEieiq1/wCbk1KeDtx5OFT7Ndev9ZsP9Hk7Pb6hxOEjciqgsRmszbL2c2c940jWyvR2TrHGU+93s24KAJ9FMkQVs/ZHeep3oobqyrSpyk49buUs46W4C1r3HkYZfE40sABHm1akNfKgKifcFRFBdBXNJ6fdxKzJAJ+TjZ1DedUmZi+M1/3KpGoGKyRHVlWOqKjkUHAPyfcLioSAoJ2nVBtNeQdvdx8MsLGCL+Z22QzIjzJGYMs2BGrXkRRFewoadkTlOfyVfz1UG3Gdb0UWzOzu+uSbvWmYMZwWLxchpbaqrGW2yuXI8dHYRwozDgK0/KbPq4rqE2Jp8LwSdCB65aS9OWOK49jt6/Jg3cqhq6/L2XreU5XNuu+KZDFlVhedphwm17O/PUTRsiRNB62fTxudZbfZ1SXT2LQrjK8bx6mYGLYSJEdp2uAwcI3SjNn1JFEh4BVRVVFT45X1416aLii3OdtpseLZ4/8AjGfmUeY/md2jkd6S67IRoKcSSAhg+8SI8pqih+bSkqrro5p6q4lI5Ml4tjEO2oorVGrmQTrY4VbFcsWX5CLKdCO8rDLcduMau9STtOYFUFFI0tzAMnfzPDqvKJMSBHOwaV3pX2bdjFJOyohsyW0QXmzREMS6iqiSdhEuRQOJupglvnL+Eu1MmG0mN5ZCvpfuDIVOOy28JC31EuTVXR4ReE+F+U/fT9B6UrKDlEiDcgzOxxL+9v4lkeaXZSGDsSluIDdR2SA062U5wPOhF3BCVW0NxSTTemgzxD2f3wssExPb7J5ODMV+FWGJHFdgvynHbFuqsY770lzuyKRyNmMiBHFHUQyXl7jVm7c4Lb4he7i2llJiOtZdlX1yCLBkRNsfTIMXq72FEQ/JEcXgVJOqivPKqiTrTQZaotjN9rL03UvpwzOlwesjY5R00SJe0+YWLz0qZVvRXmezKV8c47bpRuCNuQrjaFyPZflOgOwe6MGqKdj7UGqsbHIWJt7XBuTkEhy1rmYLrLTJ3bzZy2iF9wHerLLYqLSNqSoqkuldNBlTBPTpvdtwww7TysMs5vtcppHjn289R9paWxWTEzsbDrjjzROutuMOGvlQQNZCKqonsw3067q4k/gTdaeMU8rHYONQbbIKfILJh6dGgRo7UuJIrvF7WwR1GXmm5DpNm0262qAhNffp/TQV/c4tY7y7OZJgm4tcNK5lMG2o5YRHFPxx3DeYafbU0ReSa8bqISJwpcKnxqmpltulmu5OL7A7zScKp5VA7V5dFnRLJ/yZq/BdceabisOsikZWn4jT8gBOQQAocIon3TUumgznRelqyxyjxDLIORTXty6a9YyO1fkZPauUkiZKeJbhGYZuEw0jrMqaDZDHFUUgVeOS17d6vTvkm5uZ3uV11tEjg9W4olaz9TlwXXJdTZ2Et1tx+MiOx23G5gADzREYHyXReiId/wCmgzMz6ft065qE9QFBrWrG1n2WR1TW42Qqcp9yNEjRJR2xCsySbLUUhVhEjtmhtpyitIRxKL6V99qDaPINtqKZgkmRlu2UfbuwlzbOYIxChpYNsS2kSKSuo81P+9slHxGPKE8nwuxtNBRDOzu40TeGLmdKFBQV/wBTbl2tjVX1g25cRBi+L28upJtYbr3KAnu/KjiC2PAp+zrsbnYdne93pqn4lY0lLW5VktTHWTXTZDnsWn+7bhsuOeIj6cCoqqtKvz8j+aat/TQZVa9MeeS2slgUmH7cbW0OV1cbH7bHsPspBxJkVyY2s6aZDCiiMr2SPx2urSLy/wAk6iCKJJci9M8intbR/bpiHd0+SULdZe1WcZNb2QyXYstp6CrT7zj7rCA25PFCBU8bjjLggagoroXTQV1sfheb4NjdnWZtbe49zauSquD9blXP0qErLIJF9/LAJElPKDzqE4KKKPI2nIgirYummgaaaaBpppoGmmmgaaaaBqFb2YLP3P2cznbeqmR4k3KccsaeM/I7eJp2RHNoCPqir1QiRV4RV454RdTXTQUBYbI7iZFVZ0/bFjcC0zLOMSysWI09+QxGZrEpvctK8UdsiJVrZHjXxohd2+3TkkHw7Xemi4wTOquZaR4tjT45dW91VWT2Z3ch4TmLKQBGoMkgx3Bbmutk6JGhp3VGwJxVDRumgo7dPaPcPJ9x4+W4O3Q0shErm/xLHvbCBYsMMvqbrEiE02ca0aUScQAfNtAV0vjn7tVftptduPudhNTDMsbh41jea57bwZQy3/fSpciVeQG2HWfD422xKe64ToumRIAD405JdbB00Gasi9NGb20LC4kWzoATHMZxellIbzyCb1bd1059W+Gl5AmoTogq8KpkCKgoqknbtdkc+b3YPcqlfx+S2O5EbLG4kqa8wpV64r9FfFTFg+r4uEboBwomIiimCkqjfWmgo31AbQ7obpWbkDHMiYZxyfjsuodinkVhVLCmvEqe9VuEPM8fGqD7d11sE6qvK914jtF6ddxmsByKiuZeNMWt5lOFXopFmvvMNs07VIEkFcJgCUyWrkK2nThe7fZR5LrpTTQZ0wzYzdbHsr29gzn8TLE9vMkv7ZiW1NkFY2EeexPBkTZVhG2XGlmCJ8OmjiIpooKKAXp3l9OOR7mbi2ORVt1WwqWxxd6MTbhOJIavmo86LCliiAo9BZs3+xKXZCYY4FflU0FpoMtyvS5uFMpoIv2+OJayKRtLgxkP+I7d7IWbicba+LlWVJJCARIhKqhyIoqqkxsti8tm+l7ONkm7KoC8yYcoGJJJxwojf1KfMkMK4vTv9oSQQ0QV+5CROycKt56aDMudenXczc++tdwcqkUFbftOY43V1tPkFjGjvs1b09w1dnMtNSYxvfU30TxAfi8ba8u8kmrDwPaWwxnazKcXcr4Fbc5U5YSpAhkFjch53mBYAnJs7l94ujbSEXQE+PtD45W19NBm3IvTXm9tgmS4vFs6EJdxszE26jmbzyNhYtBKEnSVGlVI/L4cEiKfwX2JwnPUe2M3AO+fx0JeP/gyRuEzuCVist/6oJtyG5fskjeHxKiyW0TzedP1S9fHynOr+00GWXvSJks+gz+gn5HXAxKfiM4OkeTJaWvr49ydwDDzjaA4ypPmEdSZJSFmKwQl3RUT31Pp83BxzIKjdDH6LHGsrrLx2U/W2WcXVu1OhHXOROHLOay68LwE53FBjIHROi8qvdNL6aCiIGxOaOek/Lti7q4pUyTJoGUxkmxfL7EHbOVNeaLghQ0EUlB2ThVTgkRS4RV5eS7I7sZO5mVY6GJQ6rdGdTWuQujayXpFO9FYiR5DMMfaiMsDahN+NwyjqBmZKBfArovTQVPvXtpmOb3uL3eIlTH9LjXFdNaspbsfhifE8PlaJtp3uYEIr0JBQkVfvFU+a9zL0s5Xl2M0dCV7WRSp8BqseQ2JcllSs4FhBmtqLjQg4DBFC6K4BC6KHyI8p8aa00FYbI7ZT8CDILW8potfa38tk3hayy1yIzaZaQG/JMsurhFyp8CDYCI9U+5U7aqi+9JOW5NtThe3E7IqmG5QYtfUk2VHdfJPczEZVhxpEECMBNrk+SbLhftXleU1NpoM1t+nDLbfGsppLatp6h7OUrKS8lnmt1kktKSOb7jqMyLIeQeVZDosiIAjKvG95HCEQ1IdttodysHzDBbCxexmdV4vi9jhkl1iQ7HfWEMhg6+S2wMfxq6TcYAea7NgBERNkaIgavPTQUdl20e4dnvCxnGJt0NCyVpWSZd5BvbCLMlwGFa9xCmVgtlEnE4AOtA+44BNA6CiPZpFOlMA2T3R3l9O2NVbj2K19dEwTJqyjkjNkK/MmWkVyKz7prwdY7TQuH2IDeJxepIIcddbc00FCZPsHltzuR+L4k+lCAkrCn0acddRxBp5E5yQnCNqPJJLa8fz8qJdunCKv+V+yW4dDudFz+sex2Y0GYXdu7HfnPskNfYQ4zKEKiwaE+Bx+VbXgSQv8Iipxq/NNB4KE71yirnMojwGLkojK2LUB43YrcronlFkzETNtD7IJEIqqcKqIvxr36aaBpppoGmmmgaaaaBpppoGmmmgaaaaBprj5jlVPgmI3mb5C643VY9WybWcbbamYx2GidcURT5JUEF4RPz1AfTZ6k9vPVPt47uVtqxcR62PZPVT7FrGBiQ1IbBs1RUAzFUUHWyRRJf2uF4VFRAlW5W3NVudj8eis7SxrDg2UO3hTq9WfPGlxXhdZcEX23Gi4IU+1xshX+TnhUieI+nLGcSy9rNQzDKrSe1cSr9RsZEY2znSYIQ5Di9GBJEMAE+iEgAXwAgH2a+Xqpk2DG0Qs1tza1Zz8sxKtek1di/BlJGk5BXsPgD7Bg633adcBVAkXqapz86rTcHLMm9NWZWlPg+S22QVEvC5WRJW5Pay7hayZGsoEYCGQ+6UlW325z32G6qIUXkePvRQl1t6OcDscetcXg5xmtPX5DRyMdvQr5cQVtYTsiW+IPKcY1FWznyUEmuiqJ9XPIPxqxM/2rrc+ZxoyyK5o7HErH6pU2Vb7Yn2H/bPRi5CSy8yaEzIdH7m1VFVFFRVEXVYbg74boQd2k2swhnF2DlZLUUbMyzhSJHgalU9nOddMG32/IQHBa6iigiipiqopIY8LF94d3LjIDwrDncZhm4/uHYuzLlifZdfpORjDjtgKyxJBMX/AJFDQG+qI2IAIt6Cbs+lyohYrMwmp3Z3Cg0li9bFNhpMgyG5DNlIORJYNJEVzlFddfJHf8OnmMfKooAj1Zfp3x+fa1r03NsukUdNKCdW48/KjuwockIyxwcbcNhZaIIkSo35/H2Vfs4+NVHP9U+613t7bbpYXU4lCrMfoMZsZldaR5Dz8qTbRmJB+N8HmxbbZbktogq2aukJJ2b+F1Z++OR5/U59thTYjksOrrbewtkt2XoJvOSmmax94QAxeb8f7BKiqhcH4y4VAUDCp9yPTRkseMm1+29Hly4/Y0uNUz9m3fVo18hK0xaR+yZcbCWDrUdptR9mpA+qCLgAI/N5NbB4UEaphOyrR9ioy+3zRtt1xohemWKT0fZcTx/cwiWchBFOCTq3yRcF2zlTb27w49sRisXM7GquTvdpoGWQJbB2EewacZcrGHRlyxleSQ46k8HFcb8KoQmioaLyt0YRu1uHP3el4LnzVTQtPTLRmrqX6GdHflRY7pe3kxrNXDhzlcYEXXGABpxpDXlF6L2DpRvTfQDhk7by2z/NbfHHapumroEudHEaiO0QEyscmmAM3W1aa6OyCecTxp9y9j7SDbraSFt7e5HlB5hkeSXOVezWzm3LkZSNYzZNtKARmWW2/sLhUEEReqLx2UlKPeqmTYMbRCzW3NrVnPyzEq16TV2L8GUkaTkFew+APsGDrfdp1wFUCRepqnPzqsNysvyz0zZRd1e32QWmS1r+CzsmZqsquJdr9OnRbCDHbVJT7hSUakBNdTqThIhReQRPvRQuD9AOHBgMDAGLS6Yaqchdyiusm3mknQ552Ds5TbNW+nXu+60oqCoTJkBduyqv2g7KV9VkE+0qc5yyDT2U+XayMcYkxxrimyhLzvc+D3HBG4bqtK8rXkJS6c6qfL/UVu1ieZXeHxaJvIpuGMVhWcamwO7mLePSU8roRn45us1/RggQfcE73Ptz4x+ddQ97N6IuU5VjkrHKYLthi+PF8Xl002E7blE8hQSj2xOlDmedsANxkRZcZR1e3+DVVCXUPpwocSbqY+H59mdFFgVNTTTmIMqKKXDFc2jUcpJlHVwHPGKAZxyZUh4RfhB48kr0uYu/bjZM59msOPHymTmEOBFlxWmIljKV73RASR/MSOpJfH9Y4ZNo4vhJpUFR6uxe5F9nse8iZPcVkqzqH2QdjNY5PoJkQXG+yDIgzXHTHlRLo8DhNuIi9eOq85exe9zObCx6RXR93IOX5NuLaVdZl9pnbruMuhHupZHHKAVi6KD7KK6yDRQm+5gggSKomoaQP0x47PclWOS7gZlf3Zx6+PX3U56EM2sGFJ9zGJkmIzYOEL3BKT4vKaciakJEJWNiGMScWqnYE/Lr3JJL75yHrC4cZJ8yJETqgsNtMtgiCiIDbYj+aqikRKtA496k8/y7LXosHFpruOycgvccJuNh9y25WNQSlsjYOW5J7F0TfiIKsggq35xTuRNmKw/D/Uhu1tnsziFnnKVOUOW208LKKs2o8wpySwOti9ZrquOnMJw7Jp0zbbA+QcRBNVQtBcWAelyhwiFh9LZbl5vltHgARxxynu3a8IkI47XiYdVIcRg5Bth+wr5OdS4NE7ohJKcH2dhYBZi5S5vlLlFGWUUDG35Ef6bBV9xXDQOjIvuCikSALzrgghcCicDxVjHqD3GbobiNaNwYE9i3q4FTe2mA5BWsWQygcN1qLUOosyXKZRh3ltp1BISE1MEQh18NufULu1uTkuM41U1uNsm5GyqRdOSqmbGclLTW0eCAR2HnhchlIF/sovo4rJc8ofXggn+Iem/HNvcHHCdv85zDHkbt1t27KJLjFKRfAkduOQusGw7HbjA0wDbrR9QYaXlTBD1JdvNq6zbSHCraHIrx6DFaneSJKcYVqVKlzClvzHBBoeHldcd4Rvo0IuEItoiDxTNH6itx28TuSzS1xKjy6OzU9Kezxe4r5Fe/Lk+F1sYyG8duKfKMnDMRecHovj7dx/nAt58x3D3CwWFbTXYx12V5JQWKRa+bUMWYMVgPsuuQJRK8yqI8H6t1T4IVJF4VNBp7TWdtzfUbmW3+bWGIDT0z5V+S1sh4jadQm8QchI7MnEiOfLzchqU2hfAcIHIqqFzAbze3O8py2skDKWqh2F1jLsA62bMZ89U5mbsJryN+ZWS88RoCMkbRSF5QVVBEFA2PprLljmeZx/Q1dZjEyOzcyGO1YExPcsHQkdgtXQBFf5UxRBRA5+eB+PyTjX1zL1Gbn7c39htvkjFFZZEdxSQ4FvT4zZSozUawjT3yJytYeekvuNJVSR4bdFD8jRL40QtBp7TVO0G7uazdhsv3FusaOvvsYi3JsJPpJtYxYe0Bw48oYkrrIaadFAVQIuRXuKGXCEtcZH6j95aN6BjrNTVzsh/BkfM5DVXhF5bMSiluvjGrG1hG4sUk9s4JS3lUSUhIWETsIhqnTWcx9Q+b2E1cJXHoMHKH8nWMsSTHfaKPjxVf1P3LgI4hi8LapEUkJESTyvRE+3UFxn1WbjHjlE1jmJTLQqTEcWsZ9dGxW+vJNw/OhNSH22rBonAiqDRj1OUTxuH27qKIpqGxtNZfn+rLIsayKJAymppm66glZHHzZ9pt0CghHcm/SXWuXFQUktwDUkPt8uh168LryYb6nN4rnIIdZb4T5n667p8avqurwu7e/XvsRFnTQsx7w4zUd2UZeB3uasxyJXEIxFA1XprL+G7pbp57uHs7lVta1ULF8zeyGTFqK0JDDzTDMdxGG5hE8QSy6oJqqNtI2acIJcoSag0DTTTQNNNNA0000DTTTQNNNNA01XmcbvsY7kzO3mIYxPzDM34iT1qYLgMtQoqkojImyXFRuM2RCaAi9nHFA/GB9C68SdupvJhsZy83I2NifQmBV2VKw/I3LyVEaT5VxyI7DiuOIKfKix5j454EtBb2mufj+QUmV0Vfk2NWsazqbWM3MhTIziONSGTFCAwJPhUVFRddDQNNNNA0000DTTTQNNNNA0000DTTTQNNNNA0000DTTTQNNNNA0000DTTTQNNNNA0000DTTTQNNNNA0000DTTTQNNNNA0000DTTTQNNNNA0000DTTTQfORHjzI7sSWw2+w+BNutOChAYKnCiSL8KiovCouuXiuHYjglOGPYRitPj1U2ZOBBqoLUSOJkvJEjbQiKKq/Krx86+ec2uQUWE5Bd4nRfW7yvqpcusrO/T30ttkiZY7fu7mgjz+7tqrvSFujvju9tIWWeoHaz8BZOlrIiN13s34nmiALag/4JBE63yROBwSrz4+yfBJoLA3Uxrb/L8LkUG58kI9BIm15k6ts7WEEtuYy5DUJLLjbjbnugY6dDQlPqKc88LFcX2n2Alxc1wykSLkUmxbCpy33uRybizQOhK3HlSZD7slrqJkQApj17KQoirzrzerD+Jo/wD1qxL/AOUNfrj+nLEa2Fi26ESJJui+p5zkrDpOXU11wUSU4CK0ZuqTJ8L+22okqohKvKIqBJsa2i2NhZS3Y0TYT8kjPQsnV+RkUufNIvbS4UWY6Tz5m4CsPTGgI+RJBVE5Voeshptodu8ft1vajHvBOULhtXfdvl9trNGbPTqRqn62SAufl9nHUOo8jrCOAQYJbLW+W4fnuRxbDC/TTjtpHfq8lliUe6jfW3DB8hd7GjEhpxtYjiqyCdm1a4ARG1HM33Psd+psCXmlPTXLeaVLNTXTs1sI7kmgJmIT7bFC1ENiWDrZy192TnLbql2NsWOqBMdy/Sg5kUuLi2GY7jNfiP0mjpVkuXlqzLhxa57kUchipxbMxZQRYdfVtxkuS7OfHF75ft7iedyKWXksCQ9Ix6d9Srno0+REcZe8ZtlyTBgptk24YG0aq2YkqEJJrHjl9m1Rtxt5kNpnFk9T5PkWQLk1nkO4VlQxAKO9Jbr4y2DIOlCa6iXAto2jpstoZkpcHc6ZjkmN+jt/LcvyeZaWLVK8n1jHpy+YmHHibjyAlyo4cKLJtE5JNhE+03UFU4VQn0vYPaadS1OOysU719Hjv4UgM+/kp4arvGP2/ZHOxfdCjL3JVP8AV/tfcXPxPYDbZubY21fXWMedNasBZUrqe7GgOzRNJD0WKT/hiuH5D5NgWy+8vlOy85VxjNLfLs+rNqWdy7VmkmbiVvhCj3BsrU5FU9jdo48DNq6jUp+McmJ+0KqLboF4zQgTrLtscv3Ltt9WIFxmlTEvW81v41tRyc2sH5b1G0UwYjY0XtPbRW0ZCE83MR1PJwnZwlfVvQXNurZenauxOv2a3t3Qx+pZeYr5EaNbZcNPYvrEfbcjSW3QfafQhfjgSONkn3gqc/mmupVbA7QM0F1WMUkq0jZYww3aTrG8nWU2ew2vZkCnSHnJCtiqqoijnVOxcJ9y80lvrmQ4p6mLSMe9m223SWu2sON5s0gjKbm/+UJydGAKbGRTHtyqKjqKipyH8tfLulJ272LyitO/vMLAfTrWM4XXS7R4JK2MULlkn4fKNksjp9OcJwABxAVgiQUFOobCyXZzb3LckDLLuomFZdI7b5RbWZEZmgwamyEphl0GpQgREoi8JonZUT4VU1zHPTvtC/OnTpeMypaTxmiUSVcTn4TCzOySSjRTeViKbnc+TZAC+8vn7l5zllufTG8/easd08krs0DdvF6iNj8e7kNtHjbrtfwqwhPxrHe8jinJUOTcMmVcVFVrUv8ATtmKu7vS8Ye3Ak5tKl19pMfsYWVTJbbPSYz1bsqaUPFPJFHejYMqImgPIoJ1FEC/cI20xHb1Z7uNxrEpNoTRTJlnbzLOW+jYqjYlIluuuqAIRdQ7dR7Fwidl58rmz23LmFjt8WO8UQWZXLccZj4m1OWcs7zg8h+UDSUSuIoknVfhOB+NZv3Dts/gxt5Mup8tvTWv3JqMddF/JZkGDU0BxKd6WoE0LqQ0UnnPJKBpXGW3HDFQ4ItcSDmzzUzBm8+3qbh7f2OYXjLc6jz+ylRArwqGzCPJvHAjOvgE3ykL3ZUHs2z5CUSRQ1LF2V24hZQ/l8WmmNzpEiTMJlLaZ7EZMgCB+QELy+2B5wTc7Oi2hr5DVS5IlX4yNltomKarpp+LxFrKjGywmCzKlOm2FU8UYPaL3Ne6kUaMiGXLnIJwXJLzlFncK5kYkj+6W6mVUMFrBZ83Aprd3JgSLueNpYtx3FVshKwk+yaqDBhxHPJ7gyVs1JV1/eURrfJcCzfNt38wyeG/R7pYLDsGUyedAr6WH2xx+aqA08DbIg5IkuK6vCtqncSBR7aDUZ+nza52pSpkV96+o2TVu3Peyi0csmpbbRMg43PKQsoOGnHG0EXUHo4Y8cESL8cX2Y2OwXJ1iY/TRItzYV9oQwHrZ98nIcp6Ks8gjOukPjN5qKrhCHHc+VVCdPvnSBnO7kzdm2Zq8xpmspi5dcNRKSXm9g7InUTbT6Q2woRirGFs2EjvjM8qKR/tO/crWv8AdjM+2+g7mYnnEzdixuRr9m7Ozy+bcXT00a2ekuqOZ5fKRe0cFULyRR6C0ghw2Hb7g0EXpw2VhQDgy6mzJJBQmY8mZlFm7LirGd8kZuHJckq9FQHPkQYME5/dr04Ds5spVT2M5wGCEl1Z8iwanM3kqayc0mPZyH/ueNsnTBvo6aopGYqRqp8lqM+q2PR/Stu7TJbmVVVUDPqk5kxu3frmmWyR0EJ11pwOB7k2iKS8diTj5XVD4q5nmBbe4nkW2N9kUzI8jhbgNM1bti/IgvyY4zn4INQiJWGzF5ltEJsBM+xd1Lsug1vkmzu2+X5DY5XkeMNzLW2xqRiEyQsh4FeqHzU3YyiJoKIpKq90RDTsqISIq68Y7D7UAlMgYogpj8Kor65EmyURiPVyEkwQ/wAJ93jeFC5LlS44NST41UnpOyHIL7IbQ2c9p72jGgrzlxY2c2GUSI9opudnXXZURlIZuByhxBL7FbFUbbRV7QDIN5ZMLfSHNrc4tKtss+sMbuGp2WyJb8WKMKWwyK0IMe1jMHKajnGdI/cPqTfHfyqmg1RJ2h26mbdStpZeNg9ic0HW5Fach5RcF15XnBU+/fhXCJeO37+Py+Nctr0/bUtVNhULRWDyWk6PZSJ0i8nvWKSWBQWHG5xvLJaVsU6h43BQEUkHhCXnLGN5w45hF/jje+gG7EjUMmdlzOe2lhSzF92SOMy3y/vnHpEhBIXAbc6NiQqnCoor16XcihuhxxjcbcbJsQ2/bq8iSJas55Ldjz7dicyDaR7kFaentCyTixgdVVdTydgcVr7Q1dB23w6vwiZt2zWvuUVixKjzGpM+RIfkjJ7edXJDhk+Zn3PkyNT+fz/LXAsdqNn9zK6rs22inQ4UA6eNMpb+XGR+EJdTiOuxHg9yyhNqitOqY9kLlOVXWftv87urS2x7+ERuPlmJ5stHhj9FUV856KdlIfYbKf8A+TwRWphHKV5qQhtOe3bFCRWePJqv803ZyYdq2IzGZZG3ldfiF7c1Tr+byqpJcz6lNBhYseOy47bSmvaj2jOr4AaJvsiI4pIG102y23l55J3Fboop5M3S/hZ+W3IcRW4Ckj/t1bEugryQl26ofVRTnrwmuQnp42jb+jjGxyZFao66BUx2YtzOYZfhwv8AzRmU228gTBa+evuEc/Nf5V5yhLzZyK5uFeYZmoEGR7m0E/I3ns4m10ZnHpOMQnWpSSmvOcCM7NQWfcstp9g+JDEGh8ckpMznJIwmJu1vI5X4HMj5XJp7igzCe41LmtTIY18MrMm47tgbbLk5GhITGQjaKvnUOVDQcvZPYjcutyHICx+uva/claqztJsWxeNi1GGgFCcBxpzqjaIIr+qVBcQi7dkMuffYbZ7TObjR7+aHgyeyc+sBBC8ksNWDsQWWveHAF5GJBsoUYfMTREH6hOycBxSeK3V5Q+gLamwrbKfWM/QMMYu58IiakQahx6E3YvgYfc0oRSfVXB+WxQjRUUUVPFBoMC3G3i29p8P3SzW+xcabN0YtGckmI8Yo/RcsxrQCGTIjg4XKOo84qkJArhAKggXfWenTaCnv28mrcalszo5Tzif+WpxMwfeoaSkisK8rUYXe5KQsiCKXBcdhFUn9RVw6OqhUtcLoxK+O3FYR143jRtsUEUJxxVM14ROSJVJfzVVX51+e87f7J5G3eJ5bKzm3Zyumw/DbSS7OzN+vSQjnjemzGKmOyQWLRNK4kl6UXjb6F1VvoSrbFZd5S1cQc8q85yOxmzN5bfHmIzt7IcrnKtWpnjipG7+BQQgAxPopiqIgkgogoGu9Nfncm6GajjeNTdtN18svsvn7TW9rmMB+7lSRr7sZdKMs1ZJHUhyWAfnIjANfqEEVFr7/AL9Melu4uLhzL3W8yor7Gm5EIasKvNJ2VjDkeIvcgtlLjtEaF+oNGkJzxkTnKihCOgu22uKmgrn7i9tIldAjD2flS3xZZaHnjkjJUEU5VE+V/fr2a/PvMMtcl4buNiS7jy8vmzsespTtrAymXMGMo2UZAGxppYqNPJBHejQNKgGgPIQJ1FEsTMbS1wTO77ApG4WVwtvY+VY25f2U3JJhyKyvlV84nf8Ayg46r8VhyZGgiSi4Agjx9VBCXgNga8ke3qZdjMqIlpEenV6NlLitviT0dHEVW1cBF5BCQSUeUTnhePy1k/bvdZ/G8+xWzyjcaw/R06udV1FZ2to66xbNBNqSruXXCVZjqANiEdwlNxxoDUSPsqlV22maXJ4vil5muc3VbT30Lbsc4yErh+JJCI5RTnFcfniYuso5NGIDjvkFeHVRSTsug/QGut6m4B9yotIk4Ysh2G+UZ8XUafbLq40Siq9TEkVCFflF+FTXr1RXo+frpO3uUP09tKtK888yNYc2U6TrkiP74/E4rhfc6ih1VHCVVNFQlVVLlb10DTTTQZnbnxIPp59QGf2lvY1lvMsc2Gys68EOfDbguSYUImeSH7m4caM42ikIopc8j2Utf16ZqWXh26uW4tY4bjOGyHsSx2wGixKYsuoJFdngc4nFaZUZTpJ0NPH8hHaXyvLz0nGSYNn2FZnc53tfArsgqMoETyTEJ76RUkShbFr3sN9RIAdJoAB1p1PG6jYL3bJCVzgY8zn1TWzMa2Q9LVXtO9ZL2k2tytOzCZc4486RamQ8csxT9kDJlF/eYpoIfmLTdb6afVnitYiJSUIZWxUth/g225FAxNkNgn5IIzJksUFPhOFROOONQfFyH/6EG8vZOP0V2Cfn+/wu61bi+0WM0G18jayxOReQLSLMZu5U5U89s7M7rMffUERO7xOuEvVERO3AoiIiJl9r+53bgR8DPYeN6wctb2ZceJFxZMfhLOSKTvlKOllz5Oikq/Hj6/K/bwvGgrTd7cNKD+5p7IbRwb6HT2u7tZj+KBMlviy1EgmDZS5DhmqCLQtoIGqrwgvf+3Xa9GuEbMbnYhur6Ic8ers+xLbbLltccNi2I2pNRLInoxC9FcHuQGrin1LhCe4VNX1k/omwHMd19u8qyV2rtcA2wxZzHaPA7ClCXDRwg8fuXXHXCFzhoWhQCaX7mgPtymvfj3o+w3b31I1e/W0Z0uD1oY4/jt3itPj7UeJaCTiutvoTRgLTgmjSqviNSRpE5TnnQZL9F/pA9OWV777/AETINtGJbW3GfNxMYFbCYP05ptx4gFOrqeThWw+XOy/b/wA+rr/utf8AvLMi/peq/wBpHVwbDenH9CW4G7edfjL61+lLI/xB7X6d7b6d8ur4e/lPzf4X9rqH7P5fPx9PVr6d/wCFJstY7QfjD8M+/mRJX1H6f73p4XUPr4vK3zzxxz3Tj/PoMi+rLYvA/Q7gGMepT0vt2eE3lPfV8ayqo9vLfg30R7t3jvMvOGiqvVPy4+Oy8dkEhu6r9RXqKzT1d7i+n7CMcwFvGtvpNDMmW9qMwZA1smO27KaRG3FFySXkXwl1BsEaLv3VU1/Tfopz/Psrxe79TvqXst0KbDZzdrVY7HxiJRwCmNpw27IFkzV/r88Iqp+apz1IhKzNvPTx+AvUVupv7+L/AH/6TGKln6T9P8X0/wBlGRnnzeQvL347fsB1/L7vz0GQ4391Ou5FW7u6b21bOCNZKNV+ETtXfxidWriNrYiHk8fx27+HxfsoX38J21YG9vri3FwjfvK9oqedtZhMfG4sKRVu7glPY/FHmZ8hrFlNKEaOAlw32dUk7fP7iQJPhXoOuttZzmO7f78yqbbly8O6HHkxWC/PZEz7HEbsnexCwq/HCtKSJ/jcqqrKd6vS3uZutYZNBg+oZYWIZWwjMnHrvEId2EDlpWzWC66YLH7Ivb5E+C+U/JOAhfqN9ZWfbSXW2mOMRMFw9nN6NbWdlOTlNsqKNKQU/vFh2F08pLz2R0iEVAgLhOeNX36e9w8l3R2trMxyxcRcsJLjzZScUt0squUIGoi8y7+YovHy2SqQKioq86ryd6VMyx/EMMwrZzfqxxqoxTHwx1+svKGNfV1m0KoqPux3Ca6v88/cJdevAoKJzzLvTF6dab0z7fTcJqr9+5ft7qXkFlMOI1EaOZIQENGIzX2R2UFsEFseUThfn50H525CvolH1r+o1z1lRvKwNlVrj6+C2c6r7YvcrzXovX48H+E4/wBH/G1ONht/7v0uembePeippchttr3Mubi7R1uQSHgJ2M84YdhN3lwYqJ0JP5VbcTnupFrY+2Xpig4BvFvNulZ5Mzfw94Tge4pXqtG24bUdp1smyNXDR8XEeXnkARETjhedVzW/3Puka2Pzr03Xe51hY7fXtstvicRIHjmYo55ldRtuQTppIbQ+PtUA/N355PlArV/1lX+e1O5+xOeZJtXlMy02pvL+su9u7FyRCadbiPC/AkC444qOinJoaEiKKJ9qKvCRXYD1Ib9bD7A+nGyt8Gw13anLrKBhgkkqSV828+471lrxwwLa+N0hbRDJRAeSFT4HTOO+lbcRKPL6vcbf9MmdyPFZmLw0h4dCqosL3DJNlLcaZJTfeRC/+6gKoqp1T7VHmXfoh+sen7Z3Yr9J3h/RNk1XkX1T6L2+p+zSQnh8PnTw9/cftdz46/srz8BVm7P90Qy2i3E3VosFsNpaeq2kNYzsDMbV1i3ymU0hlJZrhBwRBRVswHsLnYlb+PvVBsLcj1c5q/jm3uW7ZXO0GH0GbYyGRFbbk5GEbhxwOwQWooPNOmaLwhPIqgnP5Lx8+3KvRLejudmu4W0G9xYNH3Geal5FXv4rDty90CKhPw3nyRYxmhEq/aadiVf3Cg/bMfRLMt95arePDt5ptFPj4mzh1iM3H4lm9IiASEr8c3OrcSQXHKmLRCiqSoKISioVfM/ug+5t3sDsduzgW3ePu3m5maDiFlTzXHla8vlca/vZ4THxqZAKoRo4gIfCoXHK9ve/1db77GZVg21+4EjafFbi+pZNrZZhaxLZ3GzkpKcbar4qNqjouoyLZmbpoKd/yTkUX04r/c65WKY1t7hEbe05GP7abkx8+pIzuOD5kYbdV0oDjqSE7KRL/h1H4/8Auf7tXTvNstuduBkTF7gW+jmLQyr1r59Da43GvamWnfsjyR3TbUHv8VS7qioiJ1T7uwQW/wDUhuxD9PWJbkwh2cg3V/YjCnXdhmbP4Xhx+5istt/uByOUHlGALui90VVUfuzlvJ6orr1Deib1KY1k6YnMttvZtZXlc4nJN6otoz09lWZEdTIyTnxHynck/L5/NNW65/c26irwnbqkw3dqTXX+3uST8oasZ2Px5sGZLmK0rwrXIbbbYJ4G0bES4BO35qvKfxZ/3Om1l0u8eORt/wCStfvNErjtkl4yy45HtIsht5ZYK080PjLh8UjiIoCOj9y+NEINTbR/xU4X/wCr1d/szepZrk4jQ/hbFKXGPd+6+kV0aB5/H08vibEO/XlevPXnjleOfzXXW0DTTTQNNNNA0000DTTTQNNNNA0000DTTTQNNNNA0000DTTTQNNNNA0000DTTTQNNNNBF9xNxMe2woo2R5QTrcCRa19SToKCCycuS3HB1wjIRFoSdQjLnlBQlRFVOF+RbubUDibefFudiaYw697du6W6jewN3lU6JI7+NS5RU47c8ouov6k8PyTNtvq6txfF28ilwcsx24drXJDTIyIsO0jSHx7Okgf4Jo/hV+V+OF541S9ts5vFPzN7eOtoMpx33WbT7sMdpZVE5bxY71JCrxkp71Xq9XSdhvGYo52RuUqofbuJBquTkuOQ6JMol39axTKyEhLFyU2MXxHx1PyqvTqvZOF54XlP5dcKs3i2ju5cKBTbp4hPlWUlyHDZi3kV1yTIBEU2mxE1UzFFRVFOVRFTlNVbdbM338EGbs/T0k+VaS65wBrbSdDdfQnpavmw460DMbgUMhQWxFsRFBHlERV8eW7OZlOynO7upxZpVu9xsCvIj4vsAT1fWvViy3V5NFTxgxK+0uCJEVAQuychcRbs7VhZWlMe5mKDPo05tIq3MZHoKdxDl8O/Zr7zEfuRPkkT81TXsvs/wTFknrk+a0NQlUxHlT1n2TMf2rL5mDDjvck6A4bTogRcIRNmicqK8ZpqfT1mWV0mIbRZthLtZT4o1k8a4yNZkRxu6ZsY8qOKxgbcJ9DcKUElxXm2urjCcKa8Frwhspv5e43j26GYxLSFuDHy+Lb3NfRS6p6b7OJTv1jPtTnI5CIledcmiLvHCSnE5B1BQQ0xdbr7ZY/S1uQ224GORq+7HmpfctY4BZL17IMYiNBeJU44QFXnlNcabv3tpTbVYxvJlF43j+OZY3UHBctHG2DBbFWvADn3qKKKOoTioSoAA4Sr1BV1R9Ps5uFhL8C8g7bX2Vs3WO5TUyq22tadZVZLtLIJfkkeLwRUYe4JXhii4raoIiLyfdqZ2G3OfxPSltphkbFXp2T4cmCzJ1MxLjC8ZVU6vkS2W3XHBYVxAjOoKq4gEqJ93C86C4Ie4eAWGUPYPX5zj8nI4zfmep2bNg5rbfCL3JhC8iDwQryqccEn8uopuP6idrdr7Wwx3Ib0Hbyup/rp1MV1pZjkXyo3yDZmPZeVVeOU+0SX92qxxTa3chi8xLF5+DPQmMY3Hvc3k5Wc2GTUyJNKycbZAAdKR7hRsGmHENsW0Fpzq4SdEX7epbazcDOcgyJrGcJeva/JsDXHvKEuI22xJbno/wBHhfdAlFxtSQVATTlFQuqKi6CS2EDZrMbGVu3J9QZWOIUl1Fs5sBMngvY/DtIoADJG6oq4woEjTngF8Gld4NW1IlUraiZXi8/HEzGDklVJoFjFMS1amNnD9uKKpO+ZF6dERFVS54REX51nDdzZDcq73EusxxKFZRIUTIcZvIw071aMyeEODOjPCwE5DjI60UmO4PuBEV8I9SQkEhmOObX5JX+nPO8TZrr9b7LI+Qy24V5NrjlrKmi7whlBBqG0rhl3UW+QEnS5MvldBZUHdXa+zg29pW7kYtLh4+iFbyGLiO41XovPCyDQ1RpPtL9tU/Jf5Nch1/a7cHJsGzitz6snyK9bKRQfTrWO6xYoTPhkqPXsrwtiScq2qdVVO38mqJ3M9Pm5V0/SvYpUvwI9FiuIR1br5EAXXn6u0KQ5EaGShseQG17tK8CsqaCikiKpJ8sj9PW42c7fWGJQYOR1NtluUzMlmZBlFhWFMqiCubiIKN1CNNNrMQPAYMqaeF2U4biOuCOg0Nie9G1udZdYYPh2c0t1b1lZDt3moM5p9FiSeVacBQJew9UAlVPhEeaXn7x59jm6m2DV5ZYw7uPi4XFNHcl2NeVxHSTDYbFDcdea792wEVQlIkRERUVfjUB2jo82rd0L3Ib7bN/GqzI8Sx9GgamQnY9bLh+5ber1Rp1TVRR8FAwbVpQFeSEuAWp9z8F3Do2M/lUuGXFVipw8vtbYbSbVz6r++K6aozKsxX6jHlPPONK60YiyIOyRTngCINIMbw7Rya+fbRt08Qdg1TzUefJC8ik1EddLq226aHw2RF8ChKiqvwnOuTN3a2evqC5YyjLsbiUDrp1RyJ95BSLYtORGXyJswfL7CZlB8H0PhULr0IDPPS7R7i7lfgy/Ha36JVUlZg1W7DkToJhYsQruNNkPtC26Se2ZjtGoC70dPymKNIvws9qdn83b36DNrDGgWoZ3Bt79qUUhgukV7G4cJp5A790VX2nm+OOycKqogqiqFs1+8m2Fvm0Hbypzanm3lpTpfQo8aa057mCRcC62okvdFRFJOvPIopflqaay7tRgW7G0ttW3j210+59vh9vXJFg2deCtSgtpMuMwSuviiI8062IEPYRX4c8aJzrUWgaaaaBpppoGmmmgaaaaBpppoGmmmgrvCtlq7D8qbzCZnGW5ROhV8mpqvr81qT9MhSHmnnmmjFoHHe5R4/Lj5uuKjIJ3/PmxNNNA0000DTTTQNNNNA0000DTTTQNNNNA0000DTTTQNNNNA0000DTTTQNNNNA0000DTTTQNNNNA0000DTTTQNNNNA0000DTTTQNNNNA0000DTTTQNNNNA0000DTTTQNNNNA0000DTTTQNNNNA01w85xj8bYTkGGfVpdX9eqpdZ76GXV+L52Sb8ra/uMe3YV/lRNVd6QvTT/BS2kLa39IE/L+9rIs/eyo3t0a8otj4mmvI50BPH247LyZmXxzxoJ/uluLB2uw97KJVXLtZByolbXVsRRR+fPlPhHjRwU1QR7uugikS8CPYl+EXXGx7cDcaE9Yvbwbb0+I08GsdtTvK/KBsoLDbXCuNyFdYjONGgKp8i2431A+XEVEQvdvLt5O3KwtKakuGqq7rbKBe0815lXmWZ8KS3IZ8raKim0RN9DRFRehlwqLwuqUzD0vZhvJeZBkud47t3hFrcYtbY8/YYyb1lNs3pkYI7b8p92PGXxMg2nVlUcVeePIiJ8haNj6i8DLBcsy7GFn2U3FqsbFaebXy6qXKV4T9mIBLZA+khwFbbdQCBSQuFXqqaiMb1ZR1xjeK1scGOHbbUsXE5iuKy7BeQYBPtLIae8SeNCfivNGPQlb/AFZLyjg8/wAzdl91s8z6JnW4C4nViTuPxJ1dUWEmWDkKrlyLBHUcdjtKrjk0og+FRQQaB1fIal11wd1vSrm2ZbR5VQYtfUldmtjb5U7WzX3HvaOVV2+97iHJIW1NEVl1tzgRJBfjsqikgryF0Tt7NtK7MvwHLyB4LUZrFY4Q10oobM14BNmK7MFtYzT5ibaiybiGXkDgV7jz5Nx90bvGsootvMDw1rJ8tv4suxaiyrP6fCiQYxNA7IkyEaeME8khkBEGjIiNfhEElSC3Wxm4E67vMbiS8f8AwZkWe1WeSbByW+NpGOG/CklDCOjKtuIb8AER5XgUG3VTxkoIRS7crAc5fz3H92dsHaN+8p62bRzaq7fdjxLKvkuMOqnuGm3TYdbdjAQl4nEUTcFR+UIQ9cfdqTjmMLcbx4o9h9gtqlRHhQXju/qbxB3BYKRmvcSEIUNeqsA4nidVQQR7L36vcnB7jCH9x4WQsJjkRiVIlTpAnHSKEZTGSjwOIJsk0TTgmBiJAQEhIioqaoPFfS9l2FWEXcHE6Db2hvYOVhkUbE6gnolG2x9JkVrjHuhj91dIZRveZIwp2FB8fCqWpsOw95ben3PtrL+6gxrzcJcgly5ENDdiQZNm684IN9kEnW2vIAqqiCudSLqHbqgfeq9U23VlkeSwHVnwKbG6WltHJ86umxZTz1lKlx2YowHmAkKZLGaVvqJK6skUAfhFKRPb/bWM0EfIfrdi43KsHalqCzRT3bP3jQK46wteDCyxMGxVwkVpOocEvAqirUOZenneHdPIMhzXNXMUqLKTCxQKyDSX9iAK9UWE6U6Ls1thh9kXhmKIutCptKqL1Ppy506PYTP8Pn0+4eJUuNhlUO5sp0+qsswuLGPNZlwY8Tu5aS2npBPgMKNwvt0DoPjQU/wihOGfUntmcl9wb1mdXujWrUlTRZ1nMsVmRnpIIEViMRF+pYdc/VK6qABkaN9eF9H8ITbtuVYSZN5GbpodHU3ISEamFMcWwlyorLPtPboXcnYvjBsCN8nFICaBUBXK8vthNzbqztsjyGuwbJ59sVG+40lpZURMSokOSy8/DmRgcfhGhyOAIfIRNK4JKHbnXPD017uvSWMmucyp7fIaytxUobk2XIcGRMqbezmFHkPeLuTSx5zTAyepOKYE6bXKdSC2C9RW0gxK+Sl/Yk9Zz5NVGrwobArEpsdpHXo5QkYWQDotKjnQ20JQVCRFH512n93Nu4u2q7wSMmabxAYiTjsyZdQW2eeqkbfXyCqF8EKihCqKhInC8Vni2xudtbpQd2snk0DE6ZlNhkVrXwZTz7UUHKSPVx2Y7psgrxdYgGZmDXyZIiKgpz6XdjMrc9MNjsothULdTEmoD6uu+0RHrBySPJePv+waIv2ftcp8p86CXpv9tWlXY2rt5YMJVz49ZIhyKOezYLKkChMNNwjZSS8TgryHjbLsiEqc9S48d5vxsq/jMd+3tnbOtyBmeyVeFDNmvmzGLxTkkwgYN5ptoiRt7zNiIKSCfCkiLBd1/ThlOdZvcZvXWURCG4obmriBdz6pyQUOHOiPtOy4Yo9G7BOIgca7ryCIQqKqix130p5VXTajMKCvht3CxraPbVbW5eSwgI5cll5t/wCqtqcuUYowguA62AOKSEKNqCIQWNuV6mNsdrsckOUziXUmBWQZ0aHXRpCwRjSjQIqOTGmTjxkdRF8QuEKnwiAi8pqYVO8e315l7mD1drNes25MmCji1MwITsmPz52GphNJGddb6H2bBwiFQNFT7C4ovIPTDuTV4rke3W2g4Wxj2U0+PQjObPmtnUnWMNMKyw0rb5PMm1HaQCcfE21UlXy/vnGPbR7h0+9KZrBboceonLSwnW/0e9sCC/YeadFkH6l1v2seQLhsOuS23SNwmC+EF1RAJHZ+obb+izbLcLv1tq8sPhVkqXNcqZZx33JzhNsx2CBpUeeIvEINtqRuE4ogJK2aDJsb3GxfMscsMlxWW9LarHH48qPJiPwpMeQ0KETLzD4A6yfBAvUwRepiXCoqKtVbj7H7hZFuTd5ljcjHVjSDxi5r/fTX2z+o1Et01ivNgwaIw8y+aI+JqbZiK+FxNTHbnb3KqWLuBeZadUzfbgXBWz8OukuPw4KDXRYDLQvG22bv6uGBkatByRkiDwKaDj7beqranPsHh5fOtyx94sWYyufGnxZTTUeITYK8TEh1ltuY2044jROMdk7KKKiKSJqf4TuLiW4TM5zGZkwnax4WJsSfWya+XGMgQw8keU226CEBIQqoIhIvKKus2B6T91Ms27xnBM8t8WrDwbbr8GVEqknzHPfS1drHfcP/AKpk47YlUsj1aMyVHTJCBUEdXJsjtfZ4JKyK/wAgpYsC1vSiMn48wt8kcNiOJ+PyS7LqfwTzvAA2KCi/Kmv5B82/VNsi+42zFyS1knIbmOxRj41aPLMGI545aRukdfcEyfw4LXZQ4VSRERV10p3qF2gr5tXCdy5XUt4tfNYlRa6VIhtMTz6QnJElpomYovF8Nq8Ydv3c6h+B7D5Zi8rb5+wn07g4nCyqNMRl11VcOzltvMK3y2nKCIEh89eFVOOyfOqxsfStvzK22ptvDymkmNUuJ4zVwVXKbWFDhzKxhlJDSwo7KNS2n3meUkP8k2JpwyvRBILqyT1I4LUZpS4JULItbCyyYcZlu+2ksQ4r/t3XnUCWTKx33W0aRDYBzuPZVLjqqakmC7zbcbkzjrsOvnpjyREsGfNXSooTIal1SVFN9sBlMKXCeZlTb+4fu+4eaZnenjda0fg4jKkYmziMbP7XNXZzdhJKyNuxSab0UWVjo2JNO2DnV3yr3BsUUAXnXd9Pnp+v9r7epnZVDgvP41ja43AswzK7t3ZLZFHV0wiTS9vXtn7RklZa8vCiCI4ghwQWNN3t20r82Tb2Xfvjc+8arT61ss4jc11lHmorkwWljBINohMWScRxUMFQV7DzxqDf2jyzZbJN58doLZYePs3LgwrKG/XuyVgK6nx5m0VBPxJ9yCSCpEK/eBileZ/sVvXle4DmShe1VhDrsyqslqEm5VZx2UgxTjqVeVc0ysVskUHjSUXmMiUUUR57Ny/Gtps2r9gcy2gtHKMZ1kmSRKiXHmPOMvMT3ZDrDkhCZFWTRZKiYB5URA7IZduoh0sc9S+0l9jcvInsgerhra6FZzGZdbMZNWZZdGDjI4yJTW3HeW23I6GLh8CPKkiL/C+pXbiRkWKYzUhfzpmU3UmiVtKCe07WyWYvuSGYy4yjkZVA2SRHRD9W75f8GJElcT/Tru1lKwbvI5uIV9ziVTjsCgagy5L8We/WWjFgTstSYAo4OlFabRsEeVpCMu5rwOuzA2T3S/ShW7y2IYqNvIy/6raVDFpJKNFrVpkrP1ElYyFIkDx5uDaaEu3j7B1Q1CV7G+pDCN7qPHXoAyqu+vceayFat+LK8SNL4kfSPLcZbZloy48224TSr1IhQkFV41JLLefbeozVvb6fkDjdy5JYhEiV8k4rMp8O7EZ2WLax2X3BUSBo3BMkIOor2HmB7UbGZXgn6FktbCod/RzgNhi1r7Z1wvNLf+l9TY7Nj2b/ALwe5UuhfcH2ryvXrVOB7q4luVk03Fn8VdxXM8ji5HYy570hbGGoQYsV+KzHFvxuo4kJtReJ4Fb8hfq3Oo8hz9sfVptXn2CV2YW9geNyJGLJlk2LNiykYYiCLfuVYlmyDUxGXHm2zVnsomQiQiRImpF/CL2iGqW2kX9jFQbhmgKHKoLFieNg6z5mY6w3GEkITjfBN8t8HyKCqqqItVfwbt3avbrbKgxTLaSrv8G25n4lJmMyngE5j51K8sOIypA2QV8gFeUUMFcbMQJUVE/nGPTdufAzxMls36Jqvfyulyc2Xcns7iVHSHCkxXI6SJjSuP8APkacE1JtPkx6CgIRhbLvqI2jZq6y3LI5hN2z86OwwFLOOW2UJzxzFfjCyr0YGD4R03gAW1Ieyp2Tn5MepPZeU1TSYuYOPxb2BAtI0pqqmHHZizi6w3ZTyNdIaPL8B7gm1JUXj8tUpllNP9PefRdxbnNMHrXb2ZmTDSZBLlxoQxLGXDmNmj4xzBZTftUT2pKHnQiRtzltV1G9p/SdlkvbTDzs6luVByfCMVhX1dZZfeUxVzkWC0y+2cCCSMzeWxH7HSaUDEkUiFeEDW2cbjYlt3Hgv5RMmC5aSViQYsCtk2EuU6jZOELUaK248fVtszJRBUERVVVE1FbP1MbKVUOLPey96THmUQZO25AqJ01BqiIhWY54GT8bQqBIZH18fx368pz/ALvVhO42YyMaLCbVsa6BJkHb1hZFOoimIbXVk0mQWzfTxF2LxJ0FzsnYk6oi1XgHpi3IxrDbnGbm1xt19/bibg8OQxMkuI68cuY61Id8jXYBIJLfZOzhCSEnJ8IShY+43qWwLBZYUkBx67ufrNDTusMR5KRWTs5kZkEOaLJxxdFmSkhGCNDMBThEQ0LVuazBL9O+78WFYYfSS8PdoLzL8UzCbNlzpIzGHKxalJMVtkY5AYmlUhtuk4Kp5OigicOJp/QNNNNA0000DTTTQNNNNA1Htw82qttMAyXca9jy363FaeZdTGogCT7jEZk3nBbEiEVNRBURFIU545VPz1S/pC2Z9SO0P45/hCb4fpD+uWjcmj/vl972LI+TyL+uEfF5O7f6lvlsPH9qr2XVkeobFb7Odgdy8JxaB726yDELirro3lBrzyn4brbTfc1EB7GQpySoKc8qqJ86D50O8EiS0/Y57tjkm3NMy00SXGU2dGENx111tpplCiWD5C4ZuigoQiir9vPZRFe3H3X2tl2lRRxdycWescgitzqmG3cRyfsI7gqTb0dtD7OtkKKokCKioiqi6qjcP04sLtutHibmW382bcYycyDfZjPs4/tI11BkyiFudJNoVFlh1ftRCJEUR57IK8jNNqtxp+QZ3i9fhRzY2c51j2VxMrSZFFmriwhrEcadA3Ek+Zta55WUabMFV8OSD71QLjk727Mw3pkeZu5hbDtcDjkxty/iCUYQd8Jk4iucgguqjaqvHBr1X5+NejON1tvtusNa3Ay3Kq6Dj77sRpmwOSHhdWS4AMqBqvUhXuhdkXjqil+SKuqc282VyyjvttrK1xKOz+Hsozy1nu+aOZMN2c2WcV37SVSV1p1v9nlRReCQeFRPqO124UH0a4dtuGMOSMrxyFjDj9O1LjoZFXToch1ht0nEY7dI5iKq4gKvCdkT50Fl4rvxtdluTTsMhZbWRb6JZP1rFbLnxwlWCtNg4T8VpHFN1nqfwaJ/il8JxzqRUGe4LlVnZUmL5pQ3FjTn4rGJAsWZD0M+VHq8AEpNryJJwSJ8ov8AJqhXNm86mR7Oaxia106z3hh5f3WRF87dcLUdspBELip2ARcHohKSoioiKipz5vTLsnn2CW2HNZ2zmSP4Fib+Nty5s2h+lPq4UVHEiBBYGY60ZRkd7TCExVB5RwzMkC5c/wB79ttuJbFPfZNAdvJMysht0kabHKyJJ05mG08kcnBNWkcfEiJE+AE1RCVOq9lrcfbx+9ssXYz3HXLmmZKTZVwWjCyoTIoik480hd2xRCRVIkRE5T+XWe9xNrdz5mQ5jRVe2J3kbJ9zsSzaLkf1CE21DgwXKgZDRA66L/mbGvkdREFAm3V4LuqtlG4Gx24OMxpzOXfjSRDxORmF9FsFm0IUr3v2Z6CQi0x9TdccCYiuNvEII4Kl3PxtoQaJtN+tq4dK/d0uYVWTNxLSpqZLNDYRprsd2xnMw45OCLn2B5HxVVVeeomooSp1XsSN2NrItncUsrcrFWbDHozk23iOXMYXq6O2KE49IBT7MgIqikRoiIioqrrKFDtduduJh+2l1U7aOUULGsTw2qQTsIXW0Fm+pp7r7CNuqqMMRoD5ijyNuEr6iLfPws2xvZTNp0nC9u8rwDxU+I5Vk11b5E7MinHvYNixZsow22DiyPI99SaN5HWwFFYLgj+wtBoS+3AwLFnkjZPm9BUOkyMlG59kzHJWVJRRzgyReqkiohflynGvNQ7qbYZVPi1WMbj4vcTZ0c5cWNAuI8h19gCUSdAANVIEJFRSRFRFRU51lPaTarPs2xivye9jMZBMx/O6HG4c33DZDIx7GpbrKTuxqiETklZbyoPKlyHCLwmpbP2A3AnQ4dfWVDdO/J3Jze7kz25DKFGhWVXcR4sxep9iUnJUP7R5NPhSFEFVQL9r919rbaDZWdVuVis2HTvNxrGRHuYzjUN4z6A28QmqNkR/agkqKq/CfOuPK9QOysaTjUZvc/GZf4tuXKCqdiWsd5p6cDBPE13E1RCRBEePz7vMh+bgoubo3p23LuMBk1VzjOYP2kHG6TGG4d3YY6MB+OxZxH3m4oV7LZGy2EdxQOUYn1cIUa7GWrCyDbHcWHv6zuRW4a/Y0zO4FfcEMWZEB04ZYtLq3ZKC66CcNPyGuwqqGoAqgJ8Iihclpuvt7S7gwdrrbK62JkthVSLpiC9JbBwojJIhnwSov/DJPj5Fl1fyAtdHEs5wnPoDtrguY0eRwmXVYck1NgzMaBxERVAjaIkQuFReFXn5TVJepLancHcHJZjOJUCzId9t9dY0cspbDTEaWb8aQ01JEzRxWXxYcZUmgdUVP7hQeSSXbX0GWzd1cx3SvsIl4bBuqOjo4tTMkxHpLrsJyc45Kc9o660KKM1poPvUlFheyCnVED/JnqOqRsLb8PbZZ9k1DQz3qyzyGlrWH4TElk/HIAGlfGXJ8RoQGsdh1EIDFOVFUSeWe4WA0uRQMPuc3oK++tUEoNVLsmWZkpFVUTxMESGfKoqfCL8ous6Wu3e8VDt5d7I023uUT/Hc29li2WY5moUcZpJsmTIZWwVuS1LRWSlkJgDL4OeIT45Xgf7ynZ3dY0zjCxxh2+cz+ZjMtrLffRhaqlgR4TLyvi64klTbchuyWvE252OR8qC9i0Fm5L6m9vMTzeFhF1Dumjm5J+FUsxjtrBZmrEjSBVw/J2FtVmR2O/RUR4+q8Iikkld3iwCul5Yzkl9Ex2LhtlGq7GwuZTESIT78RiS30dM+FRQkAP3dV7ISIipwq1HB2Hvcnh4TF3BxUXY1seWWGYxylNEsRy37GLHYDXuraOCyJtKXXwiqFwiFqJYbtPv9jOZJn+b4m7lsrHM4OSARJ8JJN9AHHm6ti1bR51tpuR2BCcadNtU8j/RVRAQw1JYZtiNZhsrcKXkcD8NQ69y2etW3kdjJDBtXCeQw5Qg6Ipcjzyn5c6h2G72uZZc1lbL2g3Fx2HeAZ1lpbVbCRZCC2rnDiMPuuxFIBVUSU2zyqdf2lQViFZsdk176XMr2juSj0Nvlx5JMjx+4vs1K2NhKlxo5KHImLKPtAaAqivQkFevGvGdbvVuFuLhOQz9u8twOVRS2TyKUWcidHNitg73YjQYsk0kk444P6yTHZJAFOV5ER0F0Uu4OBZJeWOMY7m9Ba3NQqpYV0KyZfkw1Quqo80BKbfBfH3Inz8aheTepjZ/FMksMSsMpiuWlPY11baMNSWEWvWZ/g3n+7g9GgThXD/xUJPheeNV3svtXuPQ2m1FFkOFnTs7VU1pW2F6cyK43fuvg22JRxacJ7q6QLJd84NKjggnBrySf7n+1Ge3+7trIawZywobHLsPyMLEpUT24s16oEgDbN1HvICijicNqKp+RKX26C6Xt3dp4+KRs8kbn4k1jUx3wRrk7qMMF5zkk6BIU/GRciScIXPIr/Iuu3YZJjtTTJkdrf10OpUWjSfIlNtx+rhCLa+QlQeCIxQfn5UkRPzTWW8g2S3cgZ8Wf0cPJY8aFluTy2ouMv0hT3Y1lHgI1LbG0Q4qJ3iyAMSVt3h8lTlFISnGRbL3Rek2v2bp6SXNmMs1LRV1hOivOA03PYedZN0AZYJG2hMUQAEeAQRRfjkLTY3Y2slTqasjblYq7MyNkZNPHC5jE7ZMlz1cjih8vCvC8ECKi8Lrl1e+u2EvG4mU3mV1uMQ7C1saaIN/PjwjkSYUx2I6LfZzg+XGCUURVVRIVVEVeEpjcHY3cC63azF5EzSVjWcW1BYtuUcyhjw4QwW4wcSjmsHOAmnYxPt+17Iqu8IjZKRLF3tgd4Kp5q2+lZW6xOgZZSyqzHJWPk+LU7IJcxonVtQcaSPIjvNd1ZXyirYIQF+Qhq6y3CwGmyWBhlxnGPwcgtBQoNTJs2WpkoVVURWmSJDNFUS/ZRfyX+TXzrty9uLi7s8ZqM/xudcUgmdnXxrVh2TBEF4NXmhJSaQV+FUkThfz1lzcDZzfEQkY3jOJXE6uqH8OkVzsKTRCNvGqChOupPlSBCY9PR1l8WlDwMdfGqmPYx1/eS7Hbv5PTZft/imKW2NUVtTZEyLF9YVM6CxLmPI6I1UlpDmttSDVzzBKDxiJcCC9URQ1Timb4Xnle5b4Nl9LkUFp1WDlVNg1LaBxERVBTaIkQkRUXjnn5TUbyvfbavE6zMJZ5nUWtjg1PNu7ikrLGM/Zsx4rSuup7fyIQlwiInfqnJCiqnPOovsLg+TU2S5Xm+WRM3jTruJV13GUSqInXAie4USBmnaFkET3Kj3MycNBFFEBbHmps62g3fsq3cLEcI2+uIlTeU2aCkK3saiZXHOsmJKtO1MhCSdHckSHkJ0JHRgBccFOOoqoaSr93tq7SltMhhbkYu5XUJI3byRuIytVji/4kk0NRZL544NUXnXSp86wnIWqx+gzGjs27pt56sOHYMvDNbZVEdJlQJfIIKQoSjyg8pzxzrPm4WyudLuhDzTFcLbm0tBWYS4lZHkxmVsTrJlsr0ZsXDEEcZbmRnW1cUG1IBFDThVH/ADHdvN08Z3Dhbwfo0nSGrDJMjsHcci2EBJlZHnxYDTRuEb4xyUnK83XUbdNUKV8d+C0FxJvltklxawJGU10aup6GuyJ++fnRwqiiTZEuOyoyVc6qvkhO888D9wcEqqqJ9cZ3kw3MMXybMcddem1OLypUZ6QwTTgS/AwDxORyA1FxsgcHqSqnP+ZPnWYMX2B3qx1nDL+wwD3r+J0mFlNqY9nDU5smvn3Ryo7JOOi2ptDPivgThABEIohoSL1uPbDA82hbabrw7nCUx+xzG/vrWtq/dxnCVqWwCNdzaMmxcI+3dOyoh9vuIeCUJ/hO9G1+4GPO5HjecUbzEKCzPtGfqccnqkHG/IgzBAyRghFC7ISoiKJfPxrv4vl2J5vUjfYXk9Tf1hmTYzaua1KYIx/aFHGyUVVP3pz8ayDY+n/d7NcEqaNnb93CZWJbd1WLk19QrnPrEqNZV0xxqOoE82jKNwH2hKUAopTF7NqPfm+thMLyDH5GX5Tk7GZMWOT2Md90colU5ynfBGBlHlbqWxjN8iKB+24ZC0Cko/AoFt6aaaBpppoGmmmgaaaaCDbx7jz9rsRjZDVYyl/NnXdTRxoKzfaIb0+azEAldUD6oJPIS/b+SL+WqtkesWhrNxfwDcxcTjuw8hrcSsWW8ubK1SzlowPeLXkyLkiG29KbbJ8ibPgHT8XUFVbpznBqnP6yvqrmRLZarrqsvGijGIkT8GW1KZEuwkigrjIoSIiKoqqIorwqcFrZ6HCzWbl1LnGVVMW1s2rmzooUiOFfNmg0235TVWVkChCy13bbeBs1DkhXsfYM/wAD1wM4firLOYyscsrirqZeQXB22RxaWTJi/UZzDLFdHVpUmSfHCP8AV8tD/gkU+zmrOyL1PQsd3OqcJk1WOrW3NrW1MR1crj/WX1mtAbMpurECP2yG4LZGboOIqGSNqCCRdGu9M2O4+DX4P3AzTG3ThFW2L9bKii7ZRPdyJQNPE5HJW1bcmSUBxjxOiLqp35RFT/Lv0yY1cXdjcM53mFa1YZLDy/2EN+Gkdm3jqx1kIrkYnXEIY4irbpuNcESiAkgEIRJn1iRItHmWT5FitNAhYlFkPPQAydtbiK8MoYzDNhCeZaWF5iNFF1DeaREJVNE6qU62Q35qN45eSU0Z3GnbHGDiLKdxrIgvK11qSBE0TcoW2l7orTomBNioqCL8oQqvjn+mPFcgkSHs0zXMMnD6VMp64LOZHU6qPIdZdNWX2mAfccE4zCi5IceIVbRUXlVVZ7heIT8TYmJaZ5kmVyprouFKunIyE2Iigi223FZZZAfhVVUb7EqqpKvxwGY4HrgZw/FWWcxlY5ZXFXUy8guDtsji0smTF+ozmGWK6OrSpMk+OEf6vlof8Ein2c1aj3qZrmCdiOY0nvmswLHCYScvHsEr/qa2fPi56fT/ANb06/4T9V35+7XrrvTNjuPg1+D9wM0xt04RVti/Wyoou2UT3ciUDTxORyVtW3JklAcY8Toi6qd+URUkEjY/CZe7b28cpJr1rIoSoHYLjgFANsi5KQraj2V9W/1KmpceP7ePzXQUJO9bQZngd05hsrG629fxdMppjp8ji3b8SOMqK04zYMo0gxJSJLa/Vcuiv61BNVbXWvNVEx6b6VMLm7d2G42cWWOvVjVNAgSpkXpWRGjAgBlQjiTpIjTYI5IV5zqip2+4lWzKWoeqBmi9d2Nl7ua9LFZpNkscTXlGG+gDw0H5Chclx+ZLoOjpppoGmmmgaaaaBpppoGmmmgaaaaBpppoGmmmgaaaaBpppoGmmmgaaaaBpppoGmmmgaaaaBpppoGmmmgaaaaBpppoGuJmuYUW32I2+b5NJNiqpIbs2UbbauH4wHlUAB+TJfyEU+VVURPz129RnczA67c/AL7ALSZIiR7yE5EWTH48sc1TkHQ7IqKQEgkiKioqj8oqaCBTvU3j1Or9dkG3uaVWQMT6iClA+xCcmufU3HWoTwk1JNhWnHY7wKXlRQJsu6Cic6lFBunFy3CMjyeppp9XPxx2fBmVtqDXmjTIwqStueBw2yFUUCRQcJFE0+UXlEhjvp5yC/wAnHPM53DhWOSfUsekE9X0RQ4qQal+Q+1GBk5LpCbjkyQRuq4X7QogIg8LO8L22jYq3mUeZYpZMZhfS7l1tWPEjIPstNKxz2XvwjS/d9vPb8k4+Qhje82UFtlsxmiwKv3u4s2hj2jfic8TIzYZPuqwnfkVQhRB7KfCfn2X518KfeDOMo3HvsRrUoa2ksltK7DLiRBek97GrVpqckpsX20eFX3H0bbbJpVGC+qmvZOvkx/055tVw8Qxq23ej2eMbcqLuKwlx1GpQvMxXI0M7CQkhRliwDnKC21H7kAqSrwvP0ovSPtviNXhczD6igqc2xKZAmSMwaoWEsrcgTpO9y4Ci4ay2jkCaq4qCTqHwfRBUPVsflG+eX5LlgZ5l2CSqnE8glY8ceoxOZCkSjbjsOi+jztk+Lacv8K34y56/tJz8XVqvsY20vMPfySTRZewB5NmC5LJ81Z3QIxtsNuwx/Wp9xCwvD3+Kp/sLx82DoGvlKixpsZ6FNjtSI8hsmnWnQQwcAk4ISFfhUVFVFRfz19dNB8IMGFWQo9bWxGIkSI0DEeOw2jbbTYoiCACnCCKIiIiJ8Iia/wAsa6vuK+VU20GPNgzWTjSY0loXGn2jFRNswJFQhIVVFRUVFRVRdejTQeSqqauirItLR1sWur4LIx4sSIyLLLDQpwIAAogiKIiIiIiIia9emmgaaaaBpppoGmmmgaaaaBpppoGmmmgaaaaBpppoGmmmgaaaaBpppoGmmmgaaaaBpppoGmmmgaaaaBpppoGmmmgaaaaBpppoGmmmgaaaaBpppoGmmmgaaaaBpppoGmmmgaaaaBpppoGmmmgaaaaBpppoGmmmgaaaaBpppoGmmmgaaaaBpppoGmmmgaaaaBpppoK62h9QuzO/f139EOeQsk/DcoYdp7dp0PA4Xbp/hAHuBdD6mPIF1LhV4XUyyOqn3lJKqqzJrLHpUgUFuzrW4xyYyoSLyAyWnmVVURU+9sk4VeEReFSG7Q+nrZnYT67+iHA4WN/iSUMy09u66fncHt0/whl0Ae59QHgB7FwicrqxdBkKLmG9eMbS5LuUe9GWZVZ1e4iYfEq51fRssOxW8tYrueWIDRI+5GQ21JT6IrxkgiqAoWCXqOzgL6NgK7U1R5i5mZ4e/FDJjWvaVKT6uEpJSw0cJtY6oKirAkhoSJ24RSmx7F4keGz8HWxt/YWGW/jN1zzNeZJv1gbbxivj6+H3AIPVUUvHynbt9+v6TY3E03DXcr6jb/U1yT8UeLzNeD3X0VKfp18fbx+3Tvx27eT57dfs0EIX1QWLUeFk0vbxlvEsgnXVVj9iN0pSpcuuYmv/AN8RvAgx2ngrpKtmLrpf4PsAqXCfTI/VAVGxjrcbBVmT8qxyot62N9T8YlNsZ8aExEM/EvUEclCRvcKqABKjarwmu9A9NuEw7ZmRJu8gn0kCZZ2NXjkp9j6dWyrAHwlOs9GhfVSCXKERceMWxfNAEU68Q3LPS1Bq8Ucn011m2ZXtNTVtRRsSLiBCfisQZ8eXGKM6kUWUkMmwhgTwkjqogPEor2EPBaeoXduyzyjw2mwKBWXdduA/iVrVndC7Dsw/DDloDnu1i+RllDcZNCFpXCRpEUU7q2liQt+4SbDWO913jUiIVO3ZNTaiNJF81mwpbsRyO06qAhoT7JCBkIIqEKqg/KJEdldibVi+sdx9wPxJCtjzp/LayNaToT80kKhaqCWcsRCj8kiSHBbjkgAisii8CoaseNsthje19ztFMSdOoL122el+d9Bf5sJb8p7o42I9Orkg/GqJ2FBD5Uk7KENc9Q+Q0OVt4BnO3cGtyM7KgYVqvvSmxVhWrsplqQDxxmiI23IUgTaVtE+AVDVC+PK3vzm97vHQYLj2KVLNOWRX1HavyrQ0fcCBHYcR1oBjqiKvuOeiknKhx2RF5TuP+m6hsG5866z7L7TJZsqplBksl2Ek+Kta647DbaBuMMboBvSFUSYLv53O3blOP7oPTjjmOXNXkcDNMrO2rshn5G5MfeiOHNemtA3KYeFY/RGXEbFeGxAgVOAIB4FAgm9+9u7mI5PuTSY1X1jNZitBiNnXyWZKOTnH7C2kx3W/C6z4uHAjuN/Ln2dAJFVXVRn05J6uHcInSsSzrGcUx/K2chbpASwzFI9J4jrknJJcsXYoGCeNfH4/bkSuqKJyKqaT/Odg8az3JbbJbDI8ghLe1dVVWMKE5GSPICunOTIji+Rk3BcBx54V6mgkDiooqqCQ/wA5DsBjV3lNhnULJchpMjmWce2j2de7GV2C81BWEqNA8y42QGwRIYOg4iqqEnVRFRDw1vqMxyz9Pc7f+NWrKh18ef3gwpjcgX5cWS5FNliQPAOgb7So298CQEB8Ii8agMz1C7wYruHlNDk2AVsiY2eH1VVRxL1ChtyrV+xbOSk5YgOk3+pYQ0JnkfEagJfmd1Wu2FLkO2M/avKba5u6+0gvQps6bLRZz3lUlJ3yAIoBoRdh6CIhwKCIiKIkPgemfHWsgkZZe59mOQ3UyfRWMiZZPw0JxypcfOKPRiM22Ar7khNAEeyCK/BKZEEXj+sTHP0lt7fz2MVZUcmZw6Q01ljTluNmaCKuN1qsiZxEkEjPmUxNeFPxIHzr50vq1s7fFMmykdvKwzx+M2+7URckV+1rzOSDPjtYftRegqAmrxk2MgUbZeVFJUFDsyBs7CqMxl5PSZxlVdX2FmV1Mx6NJjhXSJxNoBukvh9yiEooZNi+jRGikoKqlzxGPTrDCxW7l7s7gzbeNVlTVFm9PiJLqohSY8ggbdCMJSOzkSP2WWshTECEuyOOIYdXCt2nsr2utdxzg49ICualvMrQZEFtXzQZb7oTUsWgXhV5AkNoSEhL7VThSqm59Zx49T45JyLFsOorXIcZXMAgXedNQBGtLr4GW3XYyI9NcVTTwCKNj415e+U5uHFdoKXF8bymgO+uLaRmkqROu7SascZUqQ7Faiq51YZbYBUZYaFEBoU+zsqESkq8ubsJT+3x5MZznK8Xn49QBjA2VS9E9xMrgQOrT3njut9kIOyONgBipH1IUJU0FZQfU7l6ZBleWV+ONXu3kaTijrL784IUqBDto0RUJhkWDWSaHJ8pi6631FUQCJftTrYX6x8SzPcKDhsJnHXWLq0tqerbhZTHk3PngBIMjl13QViMujEeVtxXS/NlDRtXERJ9b7C4hdRcqiS7S865hKqZc4/cgRgdcjCM9CMCX7vbh3U+ykqlwqcpx8IOwNFAC0qGs1y1cWs0s+cYSWw3XsFPVxZKgQMjJVFJ94hBx4wbU+QEeodQrNj1ocVOSvPYXj1jbUVZV2zddj2ZsWqEEycMQo0h5tkQjymiIVVtPI2XKdXVTkklzHqByVjdaLtRf4XjNXZKUJt9p7LVaky/M0Ljj1Yy9EbGwYZUlEyRxtzlt1Ea5QUP4p6ScUfFhLXcfOLJWKiHRfr3q8BKDElsyorXRqIAB43GOEIBEiFw0NT4BQl+U7KwMxydi8us6ytyrZtq+9/DqvxjrvfQjacjuipsFJZRHGGjVtp4GyJCUhXu52Cldx/V5dRqHPcdp4uPUuSV2JZBd071Zk0S6mQHa422+thFFpW4zhecHABDfFUFwSVFHhbc3ryzMINxgm3GC3LVHZ53cvwXbk4oSDr4kaE/KeNlpzls3yRkWw7oQj3I1EuvVYe/6LcElY9BxR/cPOyqqqjssZr43uYKBFqprYg7GHiJ93Ctsmjp9nlJoezhipCVq7k7Z0e51XAh2k+zq51NPbtai2q3xZm1swAMEeZIhIFVW3HWyEwMCBwhIVRdBWcbcnI9lcxyvFt1c9kZZjtRhjubxrubCixp8ZmM6TcqO+kVtphxOFaNohaBflwVQuEXUP2o9Utge3Gb2VvldDuXkWKN1Vu4mOz4z0dmNYg2hMuOQwNBbiSRmiZ+M3EjsNuEJkX3SDbfYrIMhr8hj77O5RYZS7bQW5eSvzK9Wb2sgTylQo8dmOKJGjEiCr7KsMmROuJ2cTg0tHN9pq3NMhiZWzlWR47cQ61+rbmUkttgyackR5Aqfds0NQcij1EkUFF14DEwcIdB9NpNwXdzcSTJ3Gcf6FJcYafx+/C5r5ICifrGZIttqqcqokJtgQkBJwqcEsByT9JeaeoXJMDxzeS/w6qocKoriLGrK2rkNPTJc62adN9ZcV10h6QmEQW3G/yL55XnUqxPZ+Tg9rHsaTObqY5PvZN9kz9h7ZHLp5yAMQEcCOw00HRGYpJ4wBP1KqSERqWvjmGxx5Nn83cWk3ZzbELC0pIdBYM0f03wyosV6U80qrKhvOtmhTX07NGC8KP5KnOgp9j1rlQY3U1+Vx8MTK2Yt25cFaZO1QwpK1dpIrSWCrwOq87Idium2yqoIinBup8Ks+rvVBX3UQyp8TcenTbvHYFFEcm9CsoFvHYkNT1XxqrQtslOI2+C+YDqIXyip2y9OeJ1sSkj4Dk2TYQ9SVLlGMqkksG/KhOOI6QPlLZf7mrvZzzIiPIbjiofJlz1ZmyOHzt0qDd2RKtSucerPpjDRSkJh9BF4Gn3kIVM3mwlzAA+6fEp7lCVUVAj+yG/czeG0sIL+N0tSkJhXXYbORJJta5zydUj2UA2GnIjypySdVdbXoad/wBlS8l76kW8c3jr9sLWmx5qPZ3bNFHUcrjuXJOOxVeCStWAKoxVJPH3J5HEX7la6qirJ8N2WgYnl7GbWGdZVlFlAqX6OtO8fjOrBgvOsuuNI40w26+pFGY/WSDdc+z9rkjUuFN9MuNSr927j53mEFlcqDM2K6M9DSNHteUVx1O0ZXHBcHuCg6bgiLheNAVAUQh8P1gy4WIQtwc22yGpobbFrvJa9Yd17yW59MQFdYcaVhsAV1D5aJHD54TuLarwku203A3Sv978twvcKigULFViOP2kasg2A2DAvypdoDrwyVYZcJVGMy2QEPUVZVR5QlIvvI9L+20/EKHBrR+4m1FDRW2OttOyG0KREsWxbf8AKQNovdBFOhB04X5+fjjtbe7NQ8Dyy4zmVneVZTeXlXX08qXePRSX20NySbCAMdhkRXmW72VE+74VfuUiIM7Mb5bhsZjYSk3RzN2RH3VcxlaifiLDOKs0yWqRzQrb2AIDwx1LpzNMyeRsOhKXXU1vPU1XVvqaYwr9KONM0kW2hYXKxhyZESwespUY5CTwBV9wQC65AiII/Z2dkKSKoJ1lz3peppT9vBm7o5zIxa9yB7JJ+LEVaFe9JdlJKMFdCGMzxK6iL09x8onVVVFVNSZzY/FXdrLbahy0uCh3MibOkWfma+oDNkyzllLBzx9EdB8+7aqCiPQE6qicaDg7e79zM73NudvzxulrkqJVhFcYcyJPrbQRn1aCS/WuMAoRn+vdp1p15FE21Xr2XrcOq5rdlIMTOq/ObbO8svjpH50mmr7R+K5HrXJYkLytuAwMkx6GYiDzzgiKoiInUOtjaBpppoGq8zjd9jHcmZ28xDGJ+YZm/ESetTBcBlqFFUlEZE2S4qNxmyITQEXs44oH4wPoXWw9Y2vMVpr6njbm3AyHsmHf1iM6pSXEBsGMmZgRezaL0JUgxY/RSRVAX3OvHlPsF1zt1N5MNjOXm5GxsT6EwKuypWH5G5eSojSfKuORHYcVxxBT5UWPMfHPAlqdPbk7excGZ3Om5xRRMRfiszQvZVg0zAVh1RRpxXzJAQSUwRFVflSRPzXWXd4IFHMvt684to8dzPsPyPGomDy3F/vyCy7ErTjNxF/aAJE56c2Yhwjv3gXZE4SG+rVtus9FfqgxatRBpKHM2GKkB/wbTchynmyGwT8kEZkyWKCnwnConHGg1vjfqI9P+ZW7FBiG+e315aSi6MQq3JoUmQ6X8gttuKRL/wAyasHX5B7uWO2G8G1m2Pp52v8ASBc7fbrZd9KSjy2+xqBjrTpRwbOTKYmA55ZCEKKvHHJeQVRFPoK33vT6qN3GPUdmexONbo2+EwNusdgmE2qwF3JZN5bSIzT4+4EGHvbx+HEReEElVF4JeftDdFtmmHUN5UYxeZZTV1zkBOjUV0ue0zJsFaFCdSO0RIbyghCpdEXhFRV4512dfnNN3Ny/eHez0L7hbgYrIxzJbI8vC1rX4rkYmpLLLTJkjTn3AJq35BReeBNPlfz1E4frx9Q2XVGS7wYhkVzKkVOWFCqdtK/bqTNg2FQ282B+W2bYJW5XQzNeHURFb/Z+8RQP1F01g71Tep7cHG8qzj9HvqMhY7+DcXbuIeK0+CybyYcpY/n6XElYzjMED+RT9YHUVQjVOF18tyPU96kbnBtltwqKNkmK4RmGJBb5RkeHYe1kUmHaECfqSjvdkYjf4yGokS9uqKqoug3tpr8+M+9bud0Xp121n4Zu3Q5Tf53mi4tJzOsxZ9TrowEiumVSQqazhBxv9SgKJIvICvYV1b3pB3w3QzrcDPduM4scgyuipGodhjmY22GvY69PadHiRGeYNloO7TnCCQAnYeyr+7gNU6aaaBpppoGmmmgaaaaBpppoGmmmgaaaaBpppoGmmmgaaaaBpppoGmmmgaaaaBpppoGmmmgaaaaBpppoGmmmgaaaaBpppoGmmmgaaaaBqJ7sWOR1W22ST8PuKiqvWq536bMtnhaiMylThpXDNFEU7KiIpIqcqnKKnwss1w85s8UpMKv7vOxjrjddWSpdwkmMshr2TbRG/wB2kElcHxiXIIJKqfCIvPGgyrJuc1zLPtt8JtM5zGpyemz6WzKdu62nK0q2ncXsHU8bkMCgSBMe6tmrXIofDgKooi+7GN2N180i/h+w3Ydxl7HMcyW0fu2q2Arlu/W3cqvBx8HmTaBoG4rbjwsi2qlJHqTaIiLf+D4tsxBAa3bzEMUrxx6YM0I9ZUsRkgS5EVP1oiAD43TjPIikiISg4qL8Kqa99ttTtdfQolbe7bYrYxK+U/OiR5dPHebjyXnFdeebEgVAcNwiMiThSIlVVVV50GdaT1EbkXG3N7lVpbtU9q5nG3dbCgrGZRYkW2jY67OiCJiqn2WdYJ2LsYopdSTxj1iNHlWWScHyjB6/PjxKnp6DPsodMIsV1LJ38SWbStvE+2apHaEEU0ZVtxVfH9YPCc69s9s9t7u9DKbnb7Gp902jCBYyqlh2UPhcRxnh0gU08bgiY/P2kiKnCpzrh7hYlsbQ4i9lO4mB4qVDiIzLryyqFqUNepkT0mQ02jZEJmakZqA9iJVVeVXQQdvLb7EdkNj3qKwSGlpMxOpmkrQGjkWQ02Bt/ei9eyqKcpwXKpwqKuoHe7r7x3dnkp4zmtg7T45keSxZkfGhpSuWY0RISMOAxYB45EVkjlI8gqL6mbKCa/I60PmjO2VbjFdiOb0tO5j1rLh0UOrk1gyIbjxEiRmPCgEAihAPXlEEeqfKcJrhWG3vp6sbqHtdabZYXLlx4rl/Fq38bYcZab7NsHIDlpWxLlGgXhUNUEfjhPgKRib67zZbmlla4SlzPoaW+xqtioLdHBprCBOiV8h5+V72QNi2+6M53wCynRCBkOHS8gpM/U0l45nOFRYOYW1ZAdo8qdlQYqR/BNVqvEhF3yNESpwRJ9pCqIqqiovzq5Ju3G3tnkcDMbHA8dlX9WAtwbV+rYcmRQHnqLTyj3BE7LwgqnHK/wAuvTkeGYfmCQky3FKe7Stf91C+owWpPtnuqj5G/IK9D6kSdk4XhVT9+gx6zunu7s1tdTQq7LpeR/UNtMetITL1fAb+jPvT4UFwoy8MiTQMy/IiS3TRCYRTcQVLWg9h7/cuyfyym3DjXKNVM+ONW/ev0y2pNORwM25TdS4ccVE+SBerak24HIrwpFPiwrDSaFgsSplbCtWmEFgNdRr145iInX4Y+0f1f7Pwnx8a/wBxTC8OwOrWjwfE6bHa1XSeWHVQGojHkLjsfjaER7LwnK8crwmgyhCsq8vRjiWMjNYW3PO6alSCjief3zOWsq9H6ftdwFtwiHjkRAiXhEVdJuX2c/eR7fibttfScTeyQsDeyB16tOpcxgiWAYE0sr3Kitwqvqax+ispzz0+/Wi5ON7LUm6lZbvYXjMbcDIWJTkO1Cka+oSGo4gj/MsW+yIgutpwRpyhcJzwvHXiVO3U6sn7Xw6Shdq6yO1GmUIQmlisMOipA2THXxoJIiqg8ccfu0FH7K7G7KY76ht1LDH9n8IrJWPTKUqh+Hj8RlyuVytRXFjkDaKz2UiUunHPK8/nrxZ9u1vgm7uZ1WF112VdhNrQwY8ZtyhYqZrMpqO8+c12c+E1CPzustLGRBQ2U/wpdgTR0ljG8ZG4yxyBDgm617u0mtRkR18GG+EJwgTu4oAPCc8qiJwn8muMzi21u4j+P7oniGP3U1IrE2lupdS0cthk08jRNOOh5Wvg+yJ9qoqr8IugoOvzreeyl1ExvdaW2mU7nZjgTET6TAViBEjDdLCkCvg8hvsnXsfJmoGCKhgRKprM/T1u1mO8V05YzpKRq7G8br6y/giy3wmVmRlPaU+vYfbC20KCioK+6VVHkRVLgaxDE2PbeHF6hv2Vi/cRusJpPBPe8vmlBwP2vH7h/s4n3F5nOVXuXP2pscx7HPfJj1DXVf1Oa7ZTfZxQY91Ld48j7vRE7ulwnYy5JeE5VdBmMN8s7TeHHma3K76xxnLMmybHmRl1dVFqwGtgz3P7zQXCsTdakQEaN15PA52NREEJpFjI75714ptpimTWm4xXM/NtqI+VvPzauE2xTzylVLByGRZab7NCFo44QukacsCqdRUh1qU9oNpnLWRentfiJWUuc3aSJi0kZX3prakoSDc6didFTNUNV7J2XhflddFMEwdIkaAmG0SRYdUdFGZ+nM+NmtNAQ4YD14GOSNNIrSfYvjDlPtTgKi2LiWFdvlvNT2ebScokwRx1kp8tmM3KTmI8aA8kZttnunflOrYfaocoq8ktM4TuBvVCqcYwakyzPLpy1ZzG/kWkBrHTnE9FuvbA0q2PgY9s33Jx0QRXezwIJtNigpsHE8AwTAo7kTBcKoccYeEBcaqa1mGBiKkooqNCKKiKZqn8nYv5V1zLDZjZ62hSK212ow2ZEl2Tty/HkUUVxt2wdREclmJAqE+SIiE4v3KiJyq6CiQ3W3jbtsYy3NsieqKKTGxdi0j4udPa19dZTvCkiNYiSlL6uuSAFh+I6QIDjThCQoSlIdncqssI9KuRZ/lu4tlOerHspsnbi1htSziIxOlpz4IwM+YRVpT8fKEqkQCQj0ELim7ZbbWWRwMwsdvsalX1WANwbV6pjnMiiHPQWnlDuCDyvCCqccrxr1V+EYXUwLaqqsQpIcK/kPzLaNHr2m2rB98UF518BFEdNwURDI0VSRERVXQZFnbgZ/c3FltvnVlkM0sbyza61ZLIWKhqwbcnXpi6BDVkrItcQ2jAT/Wp5C7cp0VZDIkW0T+5/ZDKpL+dSzGodyYTYSto82P1SR3RFcEkRCHsKrxyiEvCivCpoSs2b2hpDiuU21WHwDgi2EUotHFaVgW5CSW0BRBOqC+IvIiccOIhp9yc6+VFO2uyVco2npKaDJg4+SV15V/RTCtE5TXnOOpE0kZ4ibeQ3GwUlRHhU0TunIZ3qZ2f4DmOd5NU7jWLsNvebHMcnVr8CETdq3NgUUR+RINGUMHeH0MfArQIQfIEhdU7WxG7W9+c5bjN3kFddjQ5PIump8excoWYEBI5uoyMAWH1sXHGyaFl4XwJeTI1Rrr11oOBt5gFVWBS1eDY/Dr25UWcESPWMNsjJjC0MZ5AEUFHGhjx0bLjkEZbQVToPCs28wClyWdmlNg2PwMgs0IZttFrGGpkpFVFVHXxFDPlURV7Kv5J/JoMy7hOXuJ+qXJ9wKzKJQygHbjHgCRCgutxa6zvZDMthtwmFebFxGvnhxOSdVV5UGfF2h3N3MzDd93AKbcl+qqj3DuaA5ECBBdfZhxaCHKFlsnmXAQxlOOqpGJrwRCv5D1t3dm22dw6qdsdzsajTmMufi0DzDWMvXMi2MEedYjHHjMOuviCI+YooKI8mvwq/P8AO1f6Ecnryutr8WpoY0tk6w60OOrVy66f7ZptwXI7zLb0d5Y/gFUIBJWvGnyPXQUbt7u/uZuAzIHIN54uEjh2NQraRYP1kI49y6drZQ3npYuiiiyg1zSKMY2FRyQX3InQdQ263Fz3bHH5+bRr9/KrOpyXc+TDC5gxHijLAbmKyDZtMg62H6oSNAJFUeRTgOBTYErara+c5UPTdt8WkOUDxyak3aeOa17xn5DcjqofqiI/vUg4VS+V+dfKkxDbORc2l/UYFURrUbF/3s46BIsh+WTSNuu+U2xJ7s2SAroqQkPI9l4VEDP2bbibt4TkUjbql3fk5Ast3BpDWQSayuJ+GNteFBktIDDIME24wHdrsCmKoaqZJ16+iVuhuGzYW22H6RMrm3NXnE6qiyqenpluLCsYp4k4+zktGq6OjTk4EJwmlUwAREUIlNL/AKXavbDHK4qfHtuMXq4BzWbMosKnjsMrMZMTakKAAg+UDACE+OwqIqioqJr/AG72v20yUXAyPbvGLUXp6WriTqiO+hzUaFpJK9wXl7xAAeRfu6gI88IiaDGdXudkWd2u324FwcCRa3lPgbMx44Ud4HCLLXGDdEFQ2wcVEUkJtfsJezZIqCqdbGd39zdmtuq28tM3tMtYzNMtqKNu1Yidwyxu1fSujibLLaqMlEf5EuyCTPAIgr1TW0Ta7bOA4r0HbrGIziyAldmaiOC+cJCyQc5QP20kEryF+aOKpp9y86hbu1GE5lktRb4w5jUPGceymTkNlV1lI227YZMz5GVkvyRNEUmzVVJPF5CcaBVd6ioEFj4yMpmhgwbK/C6sYMduJPnoLYLIlNggumQNogAREikoiiInPCIifGupqOW9lhG2FHOyCezDpK16cD0x2NDVEdlynwaRwxaFSMzdcBFNUVfnkl4RV1I9A0000DWeN1fTfVz8/l7mV202CbjQ7QUO2xfJ62KZjKQQb97XSXmjFl0222hdaNEbd8TZd2yElPQ+mgz1Pqcuy2XUHh/pMo8Nv6CINfS5NmIUz4UDAj1H2TVc/IeMQT9llDjiv5KQpqRZT6XsIzb092Xp2yS9vnau9RHri4YdZCynTFljLelGZNk35HXxUi+zqiEoigog8XHpoKc3Z9K+228W2GMbY5HOvYIYY7AkUN5Vym2LavfiCItutPK2QIRCPBfZwv5oiKgqPJ3C9HuEZ7m36Som4e4eIZbLqG6S4uMWuG4D91FBEQUlijJNqXwn3Ng2qfCJwgiiXzpoKamelTbiXlW0uXJbZOErZsJwUQHZJISUstsG3SmOPgbrxfYhIqGHyq/mnCJFx9C+10PJbS1x3O9ysdoLu6XILLEqXJTh0sqcpIRuK2AI8CGoipCDoj8CiIiCiJo3TQZ5yX0O7RZPuBmedv3+awGNxGmW8rx+uuvbVVwrTag2T7Yh5V4QiXqjqAvYkUVQiRfFTehjDcYx/GaXE96t36OVikF2qgWkDI2m5K15n3SI4Cx1YNsC/Z/VIafHJLwPGk9NBnp30L7GObUBtTxkgI1kZZi3kY2xJeBfKqc2KSuOEfVERP2Ovwn28oi6nu0Gx9VtAdxObzvOMwtb5xo5tnld0U59UbHqANgIgy0KIq/4NsVX47KvCcWRpoGmmmgaaaaBpppoGmmmgaaaaBpppoGmmmgaaaaBpppoGmmmgaaaaBpppoGmmmgaaaaBpppoGmmmgaaaaBpppoGmmmgaaaaBpppoGmmmgzt6Qv4Zv/08/wALv6L/AOlG/wAMfTvaf+b/AKzy8e3/APrX+B8fl/W/t9v3asb1FVdnd+n3c6lpa6VYWFhht1FiRIrJOvSHjgvCDbYCikZkSoiCiKqqqImrD185EiPEjuy5b7bLDIE4664SCAAicqRKvwiIicqq6CidgsQhYpuxulIkYK9U2F29Sz2bJaQ2W5kZKmI04KS/GgGQyW5Ck137oSqSj93K0HZ7cbv1SWEbHcOyNpaEpmztM41BdVG6SeU8mrJrhOCjto9RIbv7ALDd5VOha2dQbpbZZWxElYtuLjFwzPmlWxHK+3jyBkSxaJ4o7agaobqNAbignJIAEXHCKuv4ut2dq8aECyLczFKpHJrlaCzbmMwhTG+PJHTuacuj2HsH7Sdk5T50GaYm28unz1qsrdurhrOoW5MOXX5IFO+sdnEWla/UDZdfCLCQRcje08iErqqXjXnvqAWmLZ5bbK4fgkPbTNPqmHbC5PilmLuPS2w+rENK2EVkibRHyNYjxATfYTEeQUuF42NJ3fxuLnEPAnYcwp86+PHmnGnYrrYyBqVtFJxAeVxkfAiiiOALil1VA8ZA6XkufUDtJWY1OyqszanyKDV2tZT2C0llGllCfnTWobSvdXERsRceQi7KioAGqISpwoZ3u8IkO7psv2W1uRzc3HeGLbOZG1QyTZTHEUfbqtggeIo7bfiBY6OKoOAritpwp6lXqOxLHbjeRu2z3ajIMxoE28sYEVYOPSbVlu0OW2TIoDLZ+N9RQ1B5UTx/KqYdkVbqY3p27s5mJx8YyGHkkbMrSVUQLCklsTIgSI8N+U4jjoHwiIEYx+3svZRRURFVU7eL57gubnODC80ob8qx3wTUq7FmUsVz5+x3xkvQvtX4Lhfhf5NBjDHNq94hzStDcl6QGXjNxF6uvWsEnXE1mPGgVwzG2rluW3FgsrJasEfZdHlwXXS4e8oCl4b+0EGz3SwyxzfArnLsOj0F5HaiV1U9YJGvXHYKxHiBoSVlzwhLFqSXUWSIuTDui6n0PfzZqX+KiPcvG4jOFWo0t2/MtGGGocsgEkAyM0QeVUgTnjk2nBT5BdfPcHFdndyMag5rmdpGKlq4j8uLfwshfrm2obzaeZfeRXm1WO4Aj3RTVskEVVF4TgMZ4lhVxc7A1B2OAXuQZJcbNYvF2wtYdS/MCouEhPcmEpsCCucGQcZ433CbQ20D7jRtRS1nMJvV3McckYJcublLufGtGsrGmf8Abpi4k0rjaWXXwix7NHY6xPJ2V1VLxrz31pB7KNstuqZyol5NjWN1eLQobbzD89iKzWRT5aioaESI02XiIG+eELoqDzwuv4m7t7VVtPVZFY7m4nFqr0ulVOfuowR55fyMOKfV1f8A81V0GXvT7hMip3H2lkv7WZJVZTT45fRtwb2TQyYrE25c9ry67KMECaTrgSDbeEnBQF6oSc9devc7bsG9486s3NrbGdWW19i1reuQcbekJcUTTStymfI00qSuskY7jsRFJw221Xxmn56Y3E3QwPaiog3u4GSwKWDY2UWpjPS3waA5Mg0EB5NUThE7GS8/aAGS/Arrmbf74babkSnKihyeA1eMybGOdHJmxxshGFNdiOvLHFwjRpXGSUT4+RIVXhV4QIBtdjdnB2g3PhVOL2VRQWtlcvYhSvV7kR6PXHDbAWwiGIuMCckZTgMqAqguj9o88aqAtrrLbrEYbeJ7OWL7V3tPVQskiR4E1tZs/wB7EbdcmJG6vyZDTD0pw2kLzutgbafnxrXuL57gubnODC80ob8qx3wTUq7FmUsVz5+x3xkvQvtX4Lhfhf5NcVjd7GpFJn18EGzSPt1MmQrQVab7vHGiNSjVhO/BIrbwonZQXsioqInCqGScep8/24LJdyMP2ut5T2FZW1a0VHTYTNpYtnTWVQzCktQoLhOEynvWm5LrXdDEo6uGDfk+fnl+wOd43YBiE59540xCphY/fxsBnZFLh3auyXLCXDkR5TLNZKKW6MgnX0EHEJtFNRaIE1Vf784ZjhYMM+HbF+PUYchq0y2qQmXXIzQPSuTToHnmxGeQ7r3fD46oRJyJXqCuY2447YJ6etx3rRyO7Pafbk4/7d2C2+DBS0IrRDQOzgL1IUd4L9jlFRA5vqkxaBk1Fi6W8GfNbrrU5SN/gt7Kqpxz2zraDPq2F87ra91UDb+W3EFVIf30NkWF5Rc4heJk2yt6zltnt7VwNshhVkuc3jlsAyx4bkkJrVmD5RHicfNtfH4wUjVlRHZuV53g+Bxo8zOcyo8djy3fBHdtrFmIDzvHPQCdIUIuPnhPnXmtNzdtqO5Yxy63CxqvtpTjTLECVbR2pDrjvHjAWyNCIj5TqiJyvKcc6DMsnZALjNAv77beRNmyt55Ds2a7WOKrtIVQ4JoRKPzAN1BQgVfCZr9yKq6g1ttbm4QqqtyPFXgxKAxmNVTQZm3tjkn0538RzPaFHixH2ThmUH2ntpRJ0FtvgTbQkUtwxsxxGaxVyoeU077N5IOJVuNTmiGc+AOGbTCoXDpiDLxKI8qiNGq/Arx57jcHAcdyCuxPIM3oKy8uFRK6smWbLMuZyXVPCyZIbnJIqfai/PxoMnZRt3lwT76BkWK5Hku5EhzFEwbLSo3T9k0xGhBKcKY35Ga9Ultz332yeHyA91RXuURfpT7Q5fT1eJZBhOFzafOLLMNw2ZtuUA2pDcWQN6cBZLqjyMZXkrzb7qjaqrKj8kirqiv3L24tshXEqrcDG5t4hSAWsj2rDkvsw4Tb6eETU+W3AMD+PtISReFRU1yKHe/bbLM9Z28xDJoF/POtnWTsiqmx5UaKkR+My6y8TbikD3aW2qAo/kJ8qioiKFJ+kXBbrHMh+pPRXqcGsWjV9zXNbfTseakWSOCSPyJEuW6lhLDh8SkMiomjvKur9ia4djsJUW25c33+0LTlXcb6LZ2Z/Q+GZ1YmIvJ5XyQOHYpTHngJT5bJ15wV5IyRdWfjHEfb+7/FVP4PqX0by++a6e/8vi9rz2483l/V+P8Aa7fbxz8a50LdXa+yZt5FduRi0prHzRu2Ni4jmNeakooMhUPhpeyKnB8fKKmgyjY7f5A5MKPB25vx3Mby7K5mQZGlJIFqfjzzVmkRlJ/TxSWiZermmogmRNmAfqxVpSTkX3p+KBt7lD1HtNOG3Y2Kq5Ff4ah0nzypkZZI8KIPJ2YEjP3/AC+nIpzwXC6KzD1X7QYgkQzvYds3Z2MCtrHK66qzCc5KQ1Q2yOUCA2CNmpm50RfhA8irxqzYOYYlZtUz1blNRLbyJhZVObE5pwbFlARxXI6oS+YOioXYOU6qi/kugqD1aQbeTS7e2FU9lsQKrOYc6ZYYtRnb2ECOkKYCvhGGNJ7IhGAqqsmid0+E+FSqcbqsrq76tzp2gzy+xyt3YayJ+/tsYks39m09jMyvckP1zUdt3xsvOxGAVuK0njHnx8AThbM00GBrrCLSXjruUWO1mRz7srfNptTj99gc20hyxl5HOkxwaejKL1PNMCZUZpKLaA62SKfRes/odppuWbzwyz/bSXLoTyvMJsliyrzfgkD0StFhXe4q26BGDnRS5Eja5HlQ5TXWmg/PeTtfufYY3j8LMKm1YY/R1X0uOuSNv7LILGns2pM0XiikzKY+ly0AoBDJf4Ekbb/WCjRIViu4TNqd57GbCwnJMgsbaZZpb2Z4hIr7mC2VY8CyIF8LiQ5EcyFsWYThEQE8C8grPA7D00Gb/SVjpYpYZFSVmEjBpWq6rRq8XDZmKvz3xWQJsyYUhUB+Q2PQjmMiIueVBX/BpxWtJtvjuPZUkfNNk7KZhMLMs3kXdbHwqTNjypcuYDtNNWOywXvWhie5bFwBcFknQRVBU+NtaaDLuVYXnr3oZiYddY3kFlfDHq0WpYU3rIYw2jDjbCkJKXlbjIIkXb7VAlUvhV1XuT7d3UuTZzdttv5FHtOWcVsuVQWGBT5EV9sKaQ0/I+ggseS/H96cFSARRCcaV7q4IL23JpoKw9N+PWWMbUQauwmy3m1nWEiE1Jo3adYsRyW6bTDcN5551hkBJBabcPuLXjFRDjqln6aaBpppoGmmmgaaaaBpppoGmoNvTuLZbWYE5llNjsa8sHLanp4kGVYFBZcesLKNBAnHxaeIAApKGqo2aqgqiJ86i9TvvaUWVXmI7145j+JP0uOrlLk6qyI7WCMAXVaPym7FjONOIXCiPjJDTt1JVFU0Fw6aqxz1CYhNtcVrMbYlzDv8nXGpzVhFk1UqqJaqZYC67GlMg6qEEREFFEEJHeyEvXhfXU+onZy5rbS5iZj4oFRWFdvSplfKiMvVwrwsuMbzQpLY54RHWFcBVIERV7DyFkaarYPURtQdYdilvcI6FmNMtYuN2aWvvSjrJFpK5Y/u1VY4k8io1x4xI+eqKqf7aeorZ+ni182flTwsWFelt5G6qY6kOEpq37mZ0aX2TSGJipyfGKK24iqigXAWRpqOZruDi230KFNyaXMH6nLSDBjwa6TYSpb/AIzd8bUeM2464qNtOmvUF4ECJeERV1W9j6stsKXK5VVcSJbFEzi1dlLdy1XzZCCxIkzWHVkMNsKcRphYaK488oiCu9T6KP3BdemoNN3t2zr8x/AkrIXRtUmsVjhjXSjhszXwE2YrswW1jNvmJtqLRuIZeRvgV7jzzcl3/wAAp8FXNKmx+qe8rbifURvC+x9QKtZdckN9ybXxceE07Gn+cUL4RQsvTVL33qkwepWjrIMaTYXVpdUFJKigxJGLCfs3I6eMpvgWOT7bMkX/AAd0cIEReBReydncTfvGdr9wafC8pgT/AG1vQ2V0MyDClT3gWI9FbJtIsVlxwhUZJOE58CCNfPwXKBZ+mq9nb/7RV82uhO5cLyWcSDPalRIMmTDZjTS6xHZElpsmYwPL8Nk8YIf7udd3ONxsS26iwpOUzZYHZPrGhRYNbJsJcpxAJwkajRW3HnOoAREogqCIqq8JoJLpqAsb8bSyqG0yiHmTEmqpoUCxmS2I7zjYR5o9ozgqIL3Q0/cHKp/jImv9wbeCi3Ai5fJpKq2Z/B9rLqJCTq9+KL7sdPuJsnWxQxVUVPt7cfCrx2TkJ7pqmtuPVZtRnmCxMxn250Dq4sxllhGnRJTbTEQmwV4mJDrLYTW2nDRonGOydlFFRFJE13m/UJtU5Tv3CXFsCxrNumcrnMdsgtPeuM+cGUryYSWREzy6nDSorYkafaKqgWPpqtrT1FbQU9dAtJ+TShj2EN6xTx0051yJEZc8bz8tsGVOG024hAZyEbESEkJUUV45udepTA8SvIeLVhP3Vu/klLjb4NRpIRI71g+wCCs1GSjq8DMgX/b+RHCBEXgUXsgW3pqIZ3uvg2270OLldlNCVPZfksRYFVLsZCsMdPM+rUVpwxZb8jaE6SIAqYoqopJzxJ/qN2brrH6a7l5PELFdKdkRK2XKiMR5/Hs33ZLTRMtNO8/a4ZiC8L8/C6CytNQrNt1qLBcwwnC7Kut5MzObB+BDch1z8hphWmCdI3jbAhbHlBT7lREQiNVQGzVITth6s9rNwMFrcut7E8akycWHK5sWdGlDHYiiLfuFZluMttTEZcebbNWVJRMhEhFSRNBdemo1hO4uJbhMznMZmTCdrHhYmxJ9bJr5cYyBDDyR5TbboIQEhCqgiEi8oq6run3v3MzFt/K9vdlGb3CWbJ+AzOPJW4tpYAw+TDsmLCNjwk13BxQ8spojEUJBTsPIXTpqDXG9m2lDl34ItMgeatBlRILxDXSnIkWVK6+2jvywbWOw673b6NuOCZeRvhF7jzXmR+q2HjGeVWPWGFOrjljkVpRPZAFgnWG3C9kwctxnx/4P381Yx/f+rFlXVXjsIBfmmqwLf7E6y4yqpyePLhO0GUBjEFmDFk2cu1dWph2JG1FjMm99oSyQkETQRZU1JELgexe7xYLS7TzN6GbI7PGotcVk25BbU3ZIp8C02BcL5SPhtALqqGvUuqovATfTVcYbmm89jewoWe7LQaGrsWXHAnV2Ut2RwTEewtzGiYY6EXyKKwUgUL4VUT7te7C97NtNwrj6FieQPSpTkVydFV2ulRmZ8VtwW3JER55sG5bQmbaK4wRinkDlfuHkJzpqE2W8+29Rmre30/IHG7lySxCJEr5JxWZT4d2IzssW1jsvuCokDRuCZIQdRXsPMPyD1U7aRsVvr/EJT19Lpq/6ozEdiSq9qxipIBgn4sh5lG5LIm4KK6z5A5IPn7hVQubTUS25z38fxL2V9K9h9EyKyoevn8vm9o+TXl56j17deevzx+XK/nqW6BpppoGmmmgaaaaBpppoGmmmgaaaaBqGbzVeTXe0+W0uHUtXcXM+okxYlfaMtuxZRGCirTgOqjZoSKqdXFQFVUQlQVXUz1HNxs6p9sMCyHcXIWJb1ZjVa/aTG4jYm+TLIKZo2JEKEXCLwiqn/PoMxx9pN6n7TO8vexPJJdqhYxk+Ku3c2jblyJ1U68j0B1IChHZN9giZE/uDxPp2eRUUA+eS7I72t4TXYlWY645OvsMt2byzqkpvL9ftZBSZzEyRPFxxK8nXFVEigZr0+eOoat4vU7QxbmdSXG2+b1TlRa1VVavSo8LxQFs3GmoLzihKJTbdcdQVRtDcb6kroNpwq+y39QNbW202hn4VllIps3CVFtZ1rQw7J+ubM3xaa84yOOrbhgroMg6AKTZqKiShS+LbO73M2sPJnMBaiTW8iS2GPbz4jzaIOANVSK+jLx9gWwBWSQVIlHk+Oi9tRO62P39u4yLI2wt7Nh+hxWrWutJWOw2I5VeQQ5j0YWoJC2EPwI/4UVXjRAMSQVUEO+6D1U41YNMjKxPKHmIs3H6i1umoMZmBGmW8aE7EVQKUT3QisGG1QEdVslXuvThwuTM9SeZxN4AxGuwB/JaGc/kkWtYpGG/qUg6lKlt01ckyWo4ikmXZNl2UefAygr3VRIIrb7K7q53m1lmTWLSsQZyTKbCYjEmbEOTWMliD9UE1727zgK4com0QWjcJARsi4+5BlHpt2qzTFL+DdZrX5nDk0WIxsWaS4mUCwiAHANW4jdWwDhstq0vjckkJoLpJ40UiVJTP9TuIRcaqc4g4dmNlithUQbyVex65oIdZElOKAK+rzoGZiokrjTAOuNIiKYihD29Mn1AVkm0yiopMPyV+PjDk6DLvQixn4DE2NFJ8m3GhkjJFOB4QzbbbMuBRz7xVQrl7bvc+j3TmZo1ttYXlbR7hy8njMRp9eK2cSdRpCR6Kj0gEF+O6BCYv+FFB4lbI1+3Xa/Q5nMv0k5vtj9Oiw8kyhrKJsGrWSCswisp0uXGhK6PIJ4xkNtKQ8giovVVFE1J8N9QtZlcipr67EMpt23hrY1reV9Y39Pr58yGzKbZebSQb4fq5DBEQC600joobqcKqcuo9SinCJ97B77JJUl64so0TGITbzsegiTnIrM10XnwV1Xkb8gNsIbpoSoDSqK6CG5Ngm42a5nmOe22zuVQGJreKHStQMgqmLuLIgHZE7IZ5eciE42UptPG654zbcVeVJFbSMz9mt+JT8DKbysyd8rDHrvHplfjqYvHn+KRZOPtnYDMaOEhSGTBZJw1/wrfKCaL9t7/whsUXKEoxxzI1qvrzWLlkaxmRrQtnBHrEJCdSShdzFrv4PGjq9FNCRUSJV3rHxS1ooWQwdq9w3I1lip5pCFYkATfqGkH3D6cy+BVpXGkUCVDPyCrSOjySB2NyMAyeFtDgtBidHY5HNwq3xmY5C9/HWbLjwH2Ve4efJhlx3oBFyStoSov7PKJqvA9P24D+IYhRQ6dumsWcyz6xsZzchjvDjWrN4ESUqgfLnZZcFeo9jH7eyD0XrYNr6qcOrredWw8LzC1iwLmroXLKDEjLFKbYxI0mCA93xcVHfeMN9unAGX6xQDhxfWx6kqKwGFXUe3+YWuSy5FtHdxuK3BSfEStebZluOm5KGN0E3mERReJT8wdUL7uAifpt2qzTFL+DdZrX5nDk0WIxsWaS4mUCwiAHANW4jdWwDhstq0vjckkJoLpJ40UiVPNlWJbw46zvDgmJ7ZO5HG3RmyZ1Ret2sOPDrSl1seG6M9t1wZCI2bBOIrDT3cCFOBJF1Ipfq628CFJuanG8ruKavxury2ytIcSOMeBVzifRt51Hn23Owe2eVxsAJwUFeBLhUT04n6i61/M8ww/N2BrFoZd2/Cng11iu11aMRX+5k4RK+CSwMkQRFQXlP2S0EOtvTLmW4MjKYN1uJk2IV0WggYTRDWBVvDPgx4wOlOc88d91giluuIiNG05xFaJeFQFSaYXj+5druriG5WcYsNU/+jhyruwCWw6Ma3clxXTYHxmqmP6t1UMUUeETlUVeNSxzdykjYhheYz6S6hs5xKrIcOG+y0kqI7OFCbGQKOKIdeeD6kfCovHbUbtfUpjEO6XGKjD8nvbwrizpma6CkJp184DbByHGykyWmyBEktII9/KXJcNqgkqBHN/dt9wbncugz/ExyqbAjY3aY/Lh44VH7sCkvRnEUhuWyYVhwWSBxQVHEUGvgxUkGGPenTNqnAdxMYpMbflSLDD8QoqV6XZRn5Mk61ohMTf/AFaKTZKi+QgbQiVSFE/JLctPUbilXavQncWyk4FaVY1eWvs2m41G9PRso7MsHXRfQ+rzJOI204jQuCrignKpxWfUg5kG42C4viuH2jdBlGRXFKV7YR2vbTgr4c03Shq2+rgKkmKIor7Qo4HdW0JPvQPDtxtBmdFvnby7qsbZwTF5VtbYg6khsvPLujafl/qhJTbWO6M4B7IIqE77eeF6xP1Fbc735lkOYMYjiE1+BNZo3652qKkjs2SQX0kOMz35fMxXxcQ0jo0rbQ9xUnA7GqTfMvUFeYTvRkWLXWMvs4Xi2K1lxImtRGpEqwnWEx+NFYY4liQ93WPCIqwSm4pdiaBAJ2Rsb8MSo0yLF2tzl/JK+1aqJeNNRoZzY7jkZZLbzjySfZgwTSKqOlIQFL9Xz5FQNBVzOx+4UnHsdjRse+jWP6WcwyebISTH8sSBYsXrUaURNuL3JUmwkUAUjRCRFREAuvs2K2/3FqdxMCtMk2lLFIGHbXO4XKllPgvJJmhIryAWRjumaxlFh4myNAL5NDBtVHv0rT1gUUCTDt4+A5JKxVcLtcusJ4DEF+GUKSLDkUmTkCSuC4jjZdUIe5N9SUe5hMs89Q2KYDf2OMS8cyO1s696jjDHrY7BrJetnZLURttXHgTnvENCU1ER7gvPHZRCB3myOd2u+VnHiMpD2+mvPZuzYhIb7M5KdctYLCM9vJ1EFWZ246+Xhee35VdC9NW6U7auVilxjuXyrim2+TC4sezscdCrkoUiGTjUQYTLbzjKe0UgcmGBiJKnRScNU0ZF9QmNv5I3RvYpksaEty1jT1261FWvj3BtiSQTUHydU0MhaVwGyZ8q9EcVde/areqr3cbGwocOyWFTyoxS663mtRViT2hcQF6Kw+4bJ8qi+KQLTnCr9n2mghXWT7TZ5O3yLLq7HkKlTKsasRfSSwKJFiV1gy+aApoSdDfZHrxyvbkUVEVU5/p0we1gbyZzGmEw/jO18iZjOIONOd0AbN5u0mNcfkPgA4EUf3ojJJz+erJd9QWLNZaWOrjuQlWN5A3ijmSIzH+mBbmg9Yq/rvcKvcxa8iMq15C6d+eePpsRmWEZVtu1fbd7bTsPxQSdcr4q1sWKEgexK64zGimaonl8iL2ESMkUhQhISILM01S0r1T4tUVFvaZVt9nOPu1VdX3AV9hAj+8mQZkpIzTzTTT5qKo6qIbLvjeHlOW+VRNdah9QuN22bxtu7XFMkx69kWT9QTFm3FUGpQQQnNgTkd90F8sZXDb6KX/m7yF0UURQtPTVbub84c3s03vkcG1HH5ItnDbJtoZEoHpKR4xhy4jYg8RtmBm4IoDgkagiF150v1BNQptBRPbR56mQZI5YNwqfwV6PL7Rtl1w1eWWkVWybfEhcF4gVRIFVDTooWzpqky9We3jtQmR1dBk9lTwqaPf38+PEYFrHYTpuh2mi48B9gWPIUwYF4gFoiJEFRUutb7/VbFjfVtRiGUy4dI7Nr3sjYrW5NWzYR4pSHGDEXxf4FBUVcUAZ8n6vzIaomgtbTWYqH1PZ1c7ixKaRj4QMXdZxWO3OOnaccmzLYfJynWz7Rm1BFQRVp5RUSUiLgRO29ud56vcya2NNh2VRKmdDcsKi8mQmkrraKDgtq4y426ZN9u4EAPi0bgKpgJCJKIWFpppoGmmmgaaaaBpppoGmmmg4ec4x+NsJyDDPq0ur+vVUus99DLq/F87JN+Vtf3GPbsK/yomqu9IXpp/gpbSFtb+kCfl/e1kWfvZUb26NeUWx8TTXkc6Anj7cdl5MzL4541b97d1OM0lhkl/YMwaupiuzpsp4uG2GGgU3HCX9wiIqq/5k1FtoN6tr9+sSXOtpMtYyGkGU5BOS0y6yoPtoKk2TbogYkiGC/IpyhCqcoqLoPDv7tg9vDtwWBtsVUhmRe0E+ZHtBU40iHDt4kuSyY9DQ+7MdwEFR6kRIhKgqqpWWQekeDGi7lYftjAxnFMR3BroMxIsCOUI4F7DcDoQDGEOIrrbTXdAMSbMDIEVXiUZv6p80yDANmZeR4zkVjRTPruO152FbXtzpbEaXdQo0lWGHGXhddVh51BHxOL2VOBVeE1CaXdGRQzcVCDuXunmLd7lP0p9MtxmPQeEAprSX1ASp4pPNkUQO3T7hIW18gj3bdDzwvTDkVjZ1V3bwa2nkpkQzLVUzO5yGS7XBSWsEECXYj28iPWakLYttgIdlUjLhNczFPTBuhi2JPV9TZVtbk9PiX4XpL/8AG17ZG8BOxSf6sS+zNU28ENtFFgHybJQUC4aQTlmI+p7JL7H629utq41auRbfHuBRxmslaMno7aRvIxJcfaYajEizI6ofcx6qar1Ueq8qi9TdpnuXYhjtLJx6M63n7eP3h49dtXtbPhO49Yz20Zlqy2SKj0druiNgQkyqckJLyHHjemzc9ixySwsMaw+6i3tlW2zEOfnt8U+ufjxHoxe3uFZKU04iGBC8IpyLjzXjbThwvlZ+lTcyxJbDILuLl06+xWNjN4M3N7ypaaBiRNNtT9h1W1BGZ6skMjxEfh79wV5xEuTK91sth5/OwPANuW8pfoKyBb3inchBdaYmPvtMtxQNsgfe4iPmouOMAiIH38lwnIT1BTZVZQya3C2HJeQZ7keCx2X7VW223KsbdRkm4jJL1dWoRFBBVQSRzy54+DDs7wbbz8uxOkocfxihuBp5rb7cezuZ1S8wgMONA9EsYguPxXx78d0ElICcBVHt21Wq+nPdWww7cGryTL6q2usw2qHB48yVKfcJuajtuQ+Z1Wu7jIN2MZvzcK454nDIEVURZbhG8+Yn6T8d32y3FGbG+m4nBvpFdUPOOA+r7DbiHz4uzY9TRxwRBzxp3QVd6opRQ/UDuTlNvt05gVXiFkmQXNvXOsVWWNTqewbYrlfBxbAYqvsIDnIkCR0cQw6qKgSFoPdK2F3Dcm2eIsTMdXD73OKfOJdict9LOO5CdgyChtx0ZVtxDfrw4eV4FBt1U8aqCKscl+mvd+bQVmFFMw9qpx2Fl8GDLSfKKROS2ZkhGN1r26DH8fmFHBE3efkhVOqCXdi+rO5u8an5Ji+1YThxbGEyfLI8i9RhyC35pjRRoaowaS3ua6Wqd1YBURrkhU+BlI+ouK/X2lpBxjzxoGfU2Esn77r7gLAa8hmf4P7eiWKfqvnt4v2x7faEEY9PO71YDGJ1srD3ccLPMfzeROfnSUnD7M4JSYgMJHUF5KIZtvK6nKKLZNj8uJYe4+EbpubtUO6W20XE5xVWL2+PvQr2fIidnJcmC824LjMd77Q9mvYVT7uUT457DS1h6oN23Nic4nYrUR7bJMQwq2yO0v35bMUoClItGoKx4vtzalG2NeThgatj1AflwjUdXTvfnmdYbVbeScIYbmWN/lkCqkRHXG2W5bT0WQSg46TZqyHcAMjAFNBBeqEv2qFP1vosuMbhw8WjyIuS0UzHMfobYpeYXdMDa18UIrrnsYBIzNBxtsSEHTaUC5RSIV4S8t0sKzW0yrDtw9v26WZb4oc9kq25muw40uNLZEDVH2mXibcA2miRfESKncft7dkq249acGklt4tb0OJUmWxXrdm1iZBmzVZXMlAdab6xprsfmSbyPtm0Kst/ahq4rfVEWyrjfSvTaPEt0sRonLc88KmaoK+TI9p5XbJW/Cj7qC54RAXFNxUA1RAJEEl4RQrnONit8cihZhCj2WDyn8/p6Jm2nOPyoYw5sEiV5GIwtO+RlwVFBInRIF5VRP8ALVmbe4BlmKt7iVNr9JODkV/PuKiTHluk6QSxRSCQ0TQo0oGnCKBudkXn7V+3VQserDIcOsMjptx28Wr7yRnkyhq495kzNXUV0OLUQJLqlYLH7OCTshVb5YV0lkCioCCqB2671bW+W1wWu3W2UK7jM4c7l01x/JBYARYlyYr8Vg247ovn5IrnjPkW3E+VIE47BwaX08eoBjC8VpncjxKiudvtuDwiknU9jKJZ7rx1qvvOkcYViD46xGxVtHiRXycREUBDX0h+nDc2PIyuTZY3h93FyOyqrZqBZZxevS4TsaM6wSM2xtFKadHlpwJAjz1J1nxAio6vYwz1HZRkl9a0mL1MfJp9/lLrWMxrGYNXGh1DVFWTnCefaYeNeHJvCJ43CUn0TlBHkfUx6vIRY7d3EzApEaZBxpy4rIC2AkdpYsWL9bKrQJG+BNucEZpHE7ISTGi6j8joIrY+lvdKYcS7urxjKbWdjbuNWbEzO72qbYjjPmSIiFIhCLlmLbE1Y5+4FsnfCJ9wIzTXYd9Ou5lRI/B+KHiI4Z+kChzYJUmdLSe0zDchK9CFlWTFV/vQibeJ9VVFFshT5dT7D62MMj5y/jNsOMx4MW/m4xIRnKWnrlmbFB3zOlWeJDSL5mHGhd8ndVUDVoQLsnV203l3LzzdvEYOQYvGxrHMl2+n5VEhM2ITieVZVcMcnjVhsmX22pDiG0BG1+tTg3FTkQlW4GEbiBuTW7pbaNY5PntY9Nx2VAvZr8RkQdfZfakNuMsvKqgTRITSiKGhj94KH3VpV+lDKMb2uy3banyCqlJZ4ji+NVkuSbjakdWwrTjjwiBeMS5RRQVPjlU+ONd5rf7cKBl+bYzMwuksJDe4cXCMQYbuXGEfM6SPZOFLcWMviAWVeeUwR0uVVpAXoLjktg7r2uTbSZxkjdWNBkmJDcVsyM3IGY1GnxGyITacIBR1skVpwVJsVVDRCBF5TQdLcfCsovs224y/GRq3hxO7kSLGPOlOR1OHIhvRnDZIGnOzoeVDFskET4VFMP2tUrb+kXMb/arbfb6ZkVREkYdt1NxaZIjSJKCdkTtQ8wbRAIOKx3rHEMuzbiIYqKcqvWP4J6i7avg4zkmOb+/pm82IWN9l9MpU5JSnHrfciXnrYrSxe0gRj+N9HFXy8onLZc2e96i8/WES1+0FdIsoGJN5xbwTycm1i1b5vJFabP2io9McGLIVWlQGgJvjzEioShKNkdr7PBJWRX+QUsWBa3pRGT8eYW+SOGxHE/H5Jdl1P4J53gAbFBRflTX8qqy30xbg3m3FjsGVDtnf4cT9iuP5BfLIO0x5mWbpctwkjk28+wj5i08MllVQQUh5556ORepbL8pYrbnbHHmY+JFnuMYy9fOzgWW+MuRBOQKQjYIRYVqUrHlR7yo4qqIIiI5rTGgzzkGwe4L8vKsSpZmPuYjmmUUuUTrCVLfbsoRwm68HY7TAsk26jiVjfV1XgVvzF9h9BQuhj/p5npEwOvzVaa2iV+NZFXZex3cILGfcuRnpZNIoJ2aN4ZSqpKJcGHwqqvF7aaDLeA+nLenbu8/G34ixvK76syifIghZWEmKNhTPU9fXNFKkDHdJuaP01ozUWnAPs58j3+2wIWwMiV6cp+yd9kQM2VsE+W/ZwmlJuJYyprs7yMgfCk21IdTqJcdhbRF45+Lk00GeD2Q3D3A3NxLcDdDEtsqWxxR1x2Rf487JlWtwKw5EYY/Z6O0sNjmUTqh5ZH3AKIv+Nr3bR7K7h4ta7dsZpJxxKranFZGL1D1XJfdkW6OBEZGTIbcZAYvVmGnLQG8im4q90QEQr500FQV+A7s4ruJlMrD5eK/hnNMhjZFOnWDkg7CCQQYsR6M1GFvxvIaQmyF0ng8fkJPG51HmlZvpU38uxhy8gyGgn2h4fPxa1mTsutp/upD8qulLYNNPR/FFQ3ICisVkAAEcRUcc6iCbJ00FbbaYVm+By7OE+lHJrLvKL28lOhJe87LMp/yxRAFbQSL7iRxFJEHhOqnqydNNA0000DTTTQNNNNA0000DTTTQNNNNA1Et28C/SlthlW2/1X6Z+JqiVV+98Hm9v5m1DyePsPfjnnjsnP8AKmpbqv8A1B5dlGAbFbg51hbcQrvHsasbSEss1FoHGI5ud1+w+yigqSAo8GooKqKEpIHFy/Yb8VWOYT/xX7X8WWeM2PT2Pf230iUy/wBOfInfy+Hrz9vTtzwfHC16nozmBkkfJm8+oknxZ1299RLEkKznxrNmU061NmLK8khxpJAI0Y+MBRrhWi5FQkVBvtkmOYVdtZhRfVLvDMrxfDJ8j6q2fv3rYajtL7txGAHxrb/sCyKH4P8AE7/b8q31TzQSDfZZt6zUYrZWuT1EexZuVkyvLS++J1w43gARbcarZBCqOqSF1FR4XtoPVVemD6ZhlziP448n1e/xO89x9M6+L6I1Ut+Lr5V7eb6Tz25Tp5+OD6ff/bPp5y+iewS6wzc+BBvcPqr6HLlT8eKXHtpVvJiyZUk2RlNE3+ujuOICOKvZweSVAVD5WUb5b6xcVx27h7QUVS5kV7jkeE7KydX2HIdhI6my4oRe7UkUQBNEbcaFHuwOuECgv8416iswtoB1WJYR+J7qE3kNtYpa3jcHxQYdzLhMttGxDUXHXPbGjYE2CILf6x4i+8wj2SehSDdY2OJxs7rnYQYtAx+PLucZCyn18iKjpe6hOk+DcbzOuIbwC12LqqC42vUgl+R+mm+zDNUzHIs4x33QNzAGfXYiMO2dCRCdje0fmDJVH4QK93Fgm+/6pns6RCpl5Kz1Yyr5JWR0e3Tb+GQrvF6l22eufHLMLyPWuxnm4qMEheMrRpHAJ0eBHsKmqqA/zfeqORGzG426Ksx6BYORr9qrKFlMaxtI79ew66Ls2ADajGbdBonG+XXC/YFwGyJREOni/p5zzAWX6rb/AHkbpqqxSBKsWyx0X5LthFro8JHGnSf6tMOjDjk4yrZmqoaA6335T1ueny8x1rHD2p3HbxeZS4gzhMmTJpksFfgs9VaeaFXm0aktl5CEz8rfLpd2z4TVbYr6iN4LOyxGno6uBfyrbJ4FLZfV7NuGDiOYQ1ckkf28JfEhOq4a+RXF7j1RRbdRI9u7Yb9Q91LbHa+jxxxpuzw9rKLY3ZX31Dzz/gZgmHT73FcZniRcj1WGqcF2+0OWnp3sRvlY/Hwnhp5eznDlQ5U8zjs2zB5B96jyAjCymxfUPb9+3Io4grwnmovTH9FxPHsY/G/m+g7YzNuPP9N6+bzpFT3nXyr16+1/wXK89/204+bz00FJV/pr9hBmQvxp393luM5R2+ncdfpEStj+Djy/Pl+m9u/+J5uOp9eS/lv08ZFQZY9uBgm4sKsyJ6wvnVdsKIpsVYVo9GecjkyMlolcbchskDqOIn7aKCoXxd+mgz+z6Sa2uwDM9vqjNZDUTLMCrMHCRIgo67GWIM5CmH1MUdJwp6koIjaIoLwvBfbFt5/T+WRT6vB6+VdS5uV5/KySfNi1LoRIdFJie2tIUmT9zXD0fs2IqSGbjjZC3w2RDqnTQQvdTb2VuDQ1sGovGaazpLmBeV0p6EstgH4rqGgOso42ptkPYFQXAVO3KKnGqynemTJZ+PWtJZ5ziN8l9f2F/ZRsiwcLCvN2ULKCrTHugcacZVokaNHl+11UMTJBNNA6aDN8X0Y47AyOFd++xa+Uo9K1bTsrw6NdXMlyujMRkdYnOuIjBPNRmu/Zp3g+xh1IlXXdxb05ZFjWWYfNXcuPIxfBL24uaenGj8chRsGZgEy/K9wqOeJZi+MhaD7BUTQyJDG89NBUG6Xp0qN1rPMpd5ctpGyvHqKmGI5Xg+3Hfq7GXPZfMTJRfAnZLaEyQoii0qKS9/tiD3pEbOogxY0rbWA7HuytZNbB26ajY/Ob9occG5Fe3KQ3zbUydBx2QfU1+AROETR2mgzHC9GMuFiQ4M3ubFSnLHMlxR1Ax0W3vYWcn3TBNqD6NNvR3kTlUbVtwE6o20v3JKS9OuU3GZyc8zHcyDPs5dljM9xuDj5RI4JTvSnEbbEpLpIjvuvlSMlEhJU7ISCF56aCiIPpVxys3Yl7iw42EuR52QFkrpTcKjSrtqYQoqizZmfLbXlFHUTwq4KqqC4KcdettlsNZ4PuPM3Iucoops6VVvVkhaXGQpztSceacSZZK28bcuUHh6g4DbKCjz/A8GiDcOmgph3092DmSOimcsjhj2YtZ05SfSVWZ9TBwH0BJnm6pH902L6h4FPtyPk6/GpRhO1bmG7MRtomsolKcapfrBt4jXtnwVxDRHmx7F0Me/KfcvyKLqf6aDLVX6J5Nd5iZzjGIBTaevp56U+GJCGUkOexLakmvuzM5BK04LpuGffyCooHRUP1eo3ZizuYOTs4tZ3hZVuHkdHKopdbUOmNA9EbZjPyXpKdmm2/be4VVc6KQmTYIZqiLpvTQRK8wRT24Hb3C5sKjYiwo9fC9zWtz4oRmegow7HNRR1k2wVohQhLqS9SAuCSgIfp+z/bvcXBWcBv6qE4sjJbV5+Hibo45Uq/Fr2RiNwAlcx2j8BuoCSRUnydNPtVW9as00GYA9DOKQ3ITsaTh9s85Uxay4k5ThEW6kPONOvOuSoZOuCERx1ZLnYSB5v7Wvs+1e87PYnK4s7JavH90G6vDsmnWFrIqBoxclJKmRibdb90rvX23lJX/GjIud06+ZA+3VyaaCi630w/TpVbJ/G/k+nScUkdfpnHf6KybfH+F+PN355+enHH3/nqSbQbS5ZtYxX407uQNph+O1pVNDTt04xnGo/cFaKXIV01kONNto0CtiyPUjUxMlEhtDTQNNNNA0000DTTTQNNNNA0000HhvaSpyaksMbv69mdV20V2DNivDy2+w6Cg42SfvEhJUX/ADLqLbQbK7X7C4kuC7SYkxj1IUpyccZp515TfcQUJwnHSMyJUAE+SXhBFE4RETXfzHKqfBMRvM3yF1xuqx6tk2s4221MxjsNE64oinySoILwifnqA+mz1J7eeqfbx3crbVi4j1seyeqn2LWMDEhqQ2DZqioBmKooOtkiiS/tcLwqKiBMtwMDqNyMfaxu8kzGIzNtVXAnEMRcV6BPYmsiqkJJ0V2MCEnHKipIiiqoSfPNtvaXPJeNTLeVNZPFrVy4hpGMBRx44MqEoudhLkPFNdXhOq9hBeeEUVgPq8uZNDshJnsWt9XNnkuLRZb1C/LZsFiPX0BqS2wUNUk9jZccb6s/rCQ1EeVXjVUFufke0x5LkG38DcWVhVk5jtJSpnUC/nSGbqVMfalvMxpqLaPshHKOStJwLjgoDSj2MkC2rX0sbeXGKY/iEu1v0iY1hqYRBcF9jye0R2C6D58tKJPidbHVOR8a8mhNkhcJ9Kn0149X53E3FsM9zC5uI9rGu3Vnvw/FJmsQJkAHDBqMHRPbzTFQa6By00SCi91OF0m+u8+RXeLYdFpK2rmW+TWVO7c3WJWtazNgxq5uaMyNXynWnw5UzjKJuEiONmSEQoiFFtjc332nK7hkDNMescjup2XZJLtr2DYyYzbMO6KvYhR46z18IKoEqK2YttNiA+J0yN0gvjNNlKjMMrcy9jMMpx2XPgRqq4bo5jUcLaFHecdZZeImjcb6E++iOMG051eNO/HCJy4npxxeJltbkwZblBxKfJ7HLoFIT8b2DFhPZltyiREYR4hNZ0lzg3S6kf2qI8itRseqzdXJcGyLc7FaTFoVRTYTjuTxq6wjSHpEiVax/J4CfB4BBtpU/bRslNCThB68lJZO9O9OO5Vd1mQO4VOrsZzfGsWlHDqZcd6czclCATb7ynBjmwc0VVV8qOoK/DS6C0cX2hh4jtFXbO1ObZSECmgs11ZaJJYasYcdjqkcAcaZACRsQAE7tl3EeHfJ2LtysY9PeM47lkTO5WT5DdZCxaybmRYTyiAU2Q9ACD+tbjx2mkEWGgQfGALyPJKSqvLcDN9wz3JrdrdtHscr57uPTMilT72C/LZUGn2WGo7bbLzKopk6Sk6pkgIA/Yan9udpu+e8W5EcM0xzJItRV3SbVWFTToy+0cRy2smyebektvJ5mSRXG3RRsfK2rYp1QS8gXc56TcGCrkUtXl+X1cO1rHqS9bhyow/Wq9yVJke3kETBKCCU2UIuMK06gPEndfhU6dp6bMSssheuWcpyavgP5JVZa5Rw3owQFs4CRhZd4VhXupBDZA2/L0XhSQRPg0re19Su5VHartzZNVB5KxltjQyLurw+2tYqxYtbEnI6FXEeck+QknsNKiv9B6OGpL8Asn2i3l3a3K3EhY9cY5W4zWQcSg3tzEn1E1mxdlPTrSH1ZF42yYZNYDL4K60RoBKKoquIbYf1b+jrA7LHbTFoOcZrT1+QUUjHLwK+XEFbWC4/LfAHlOMaiTZzpPUmuiqJ9T8g/GrF3F2rqdx6qhrZt/dVDuN2se6rplW60D7cpltwGyXytmBCnlVVFRUSVEQkUVIVq7dDfzcPBMg3OlQq2ikUG39TUvR4ywZT06fNsVNtoVNpxejTbgiRIDLhmJKIoKpyUUnb7bhyMiw8MmjXTEGpzRCdso2LW2NMXsIsbupBxfZ2Cq4atPRQIk7mCr4C+0k4QLRiemqhqVj2eO7hZlT5KJ2RzsjiuwSn2XvngekDIF2KcfhTaaUPGyCto2iNqCKSLL802wp83wyFhthcXMVax+DMgWseSJz4suI4DjEhHHhcE3EJtO3kExNFJCQkJU1RGE+qXca5xeVlF9R18SFNwxzJoljPxS9pauom9mEZr5EuS2ST/IklFB2KIq57dxEbTuC69UH1CbxWVRlFfUUTFtZ4vkFdCmWrGDW0cmayVDV8pP0N98Zrxg6iNdW3l7C4jgovVQUJ3X+mXH6nz2dZuHmjGSP5BIyT8R+aEc4JUiGzEkAgHFWMrLjcdtVaJlREkRQ6IIIMfv8A07XmS7mSPc5vmcHHncAYxmVcx7GIcyzIpcg5LD/macVFIHALytttkHPDRh8jqKXXqsz10olRhTNXfWUXFjyGS/V4Vf2jFrIWbLitQQajJ5atxSgvC6snyK04vTo50MtXHuZuXbY3t5SZJUuwKG0yCVBjMMXlZNmvMk8KuG0ECInuJUkQFz9QJB+wZKQoC8hzk9NOGQJJWWKZDkONWjdwVzBn1rkUnYCnXR6847QPsONEwTERnkHQcXuPZCRUHrF7z0710zNtpcaqMYsm8a21lSb+TfS7Bk/qLzhK6kQgQ/M46c8I05wybBtCjh1VSXgORg/qD3d3UWDiuGR8UrcjjR8jk2My6p57USV9MtPYMttxCebkRFeVfIauk4THHVQdVeU5Mzcfe1coyiGV7QS5A7qwscoYiNzW48BXMXZmIDjjMpv3THleDkDARIvK51Tu2DIXXB2RqK3IJ9hCzHJ2aK0nzLSZi4SI6Vb0uUJJIcLhn3KiZOG4rXn8SuEpdOdeDbf080O2+TVWURs4y68focddxSrYt5MY2YdYTsdwWRRphsjIFigiOGROEir3I+AUasmepLJc7jYpNx6siRqs3MHO67OymZEa1tbdppyEhsvB/gGm3fI0aEJK80hoQdwKJ03qJ3PwfG2cwzWZDyqy/D2Xzo6RI06M2rzWRwoEVo4wSHhcESfJewtq8LSC2C/tq6GgLr0845b3t9kbOXZNWzLq+hZSwUNyJxVW8eE3B93G8kc15citC0428rrSj24AVIlXu0G0uPUGB3OBN2VpMbyIp71tZynW1mzJEzt53yIQFtDXtwKC2ICgiIigoiaqFvfTfKRQXCVuFy571Ta17Z5Au3V3CaWukMvE861TyXQlynGXWQbIWXi+2QDiJ9pN6ujajLnc7wCryh+2qbN6V523ZVXHfjxzcaeNok8Mj9cwaK2omy5yTbiGCqSjyofRzbqkd2vLaUpU76QdAuOq+hh7n2yx/B37devk6fPPXjn/ABePjUVyr09Y3kyMrFy3KKEyx0MTsXKqRHA7SqDt1jvq6y51VFce4cZ8Tg+Zzqac/Fp6aCm5Xpbwly5bmVuUZRU0zWQVeUjjsGRGGtSyge3Rp3gmCe6kMVoTb8vjX5NBFzg0tOgqHqSvWA/d2NsayZMj3M8mydRHnzdRrlsAHo2ho2CccoAAhKRckvR00DTTTQNNNNA0000DTTTQNNNNA0000DTTTQNNNNA0000DTTTQNNNNA1wc+w2r3GwTI9vbt+UxXZPUTKaY7FIRfBiSyTRk2pCQoaCaqiqKpzxyi/lrvaaCpcj9N2L5Hez7dzL8qgxLW6pcin1USRGGJKsasoqxnz7ME78jBjAYI4gKjaKgoX3a9bXp5wNKuhpZb9pMg4/d3t40w+62oyXbYZ4ymnuG05aQbOQgIPUk6t8kXBdrP00FNJ6ZaksdDH5O6u4MooLtSdNNkToZu041z3miiw2sbwGqF8G4+0664PCGZdR4/pz0w4pHig1j2a5fQSSat4kubXSIqPzYdjPdnPxnFdjmKCLz7njNsQdASVEc5UlW49NBVjXpx2+iUdzjda7aQa25u6C8WOw831iuU4V4RGWewKqNdauMhoXYl7OcEPI9eEPpOxFs4ANZ9mjcKnn2s6sgi/CRiGNiEgZjKJ7Xs6DnujXu8TjoqI9HBRSQrw00FNwfTNiGOewsqDIMpYn0t9BySI6w9DJ0n4lGFMjHDrKtq27DbUTRUQu7hEBt8D18Gxmyc3GImU5TOauMQs8yzJ7KDrGpkd56HDR4nAr3THyteNwzkPuA0SoJS3RBxeOy3npoGmmmgaaaaBpppoGmmmgaaaaBpppoGmmmgaaaaBpppoGmmmgaaaaBpppoGmmmgaaaaBpppoGmmmgaaaaBpppoPnIjx5kd2JLYbfYfAm3WnBQgMFThRJF+FRUXhUXXLxXDsRwSnDHsIxWnx6qbMnAg1UFqJHEyXkiRtoRFFVflV4+dfPObXIKLCcgu8Tovrd5X1UuXWVnfp76W2yRMsdv3dzQR5/d21V3pC3R3x3e2kLLPUDtZ+AsnS1kRG672b8TzRAFtQf8ABIInW+SJwOCVefH2T4JNBYG6Y7aJhrszdy1qqzGa6fXWT0y0skgRWJMaay/EM3lMEHiS2wqIpcEXAqhISivjZtdnvUDiMyBS5Rj2a0KvtI+9SXASBYkNGLrRC/Gc7MvAYgYEJCYkIkKoqIuof6vnLJrZdt2miRpVgGZ4YURiVIJhl15MlregOOiDhNgpcIpIBqiKqoJccLX25mO7p4/Lu95c3fqMOayGTi2NXg4lbyZCwqNixdOVNennHjOCSjLVtXBbBWGUM0c5+4Avaj2e2/x2TUzq+pmOTKSXKnxJc21mTJPuJDPhecdefdM3yVrgOXSLqIig8cJxyrHYXZ+3ix6FylkMFWFYSW/p95NhygCyknIlgbrDwOkw+8hETREraqCIg8AKJm+6y8zq7E4G9gDgVfmsxnGZF9nVnURsggJUwicaHImCN1fDOdmo15DcR3oY/cjKEM59NVrSXO9GQ38myyOPd5Bt5iVnGrchuXTmOROkgHXijd0aJRcRpDdBpEQ3SX7VeJCC6ZGyu2EituacsTYbg5BBg1s+Mw+8y2cWGKjGaAQNEaFsV4Tx9fj8+eNf5aYBtXY5BNrrOLEO6yCwr8qkRCsXBfkv1TsX20oWkcRejLjMNF6ogKvVDRe6oWX727zqqw0sqXM7Z2uut4clqMil3Gb2FRCrqeJNuBhx0mtC6Vcx524wK602JFy0yRi306cW6yXdaFSw8joMmi3l6zt3mJVNpV2cmw61f4hqhEgmuxhdkmzF7oMlGDVzxC4nlUuSDYed7UYNuS9DlZXWzHJMBl+MxKgWkuukJHf6eZgnYrrZmy5421NolUCUBVRVRTjnSthdqJV1GvlxYmJENipjMsxbCVHiCFZJGTA5jNuCwpMOgnQlBSQVIOVAiFcvhuPLgY7Kjzdya6TiNxlNdAr5NTu5YyIEB4YEp+SzOyV+IL7LDnhYUWmCNxHiRvsAOKGuCO7FlO2sx67yfd/xzMfcy2slY/IzqyoZ0k41s4EMmLAWxKbObiAwgRZbXLwvtuGA91VQ2Hc7I7aXrk6TMpJbEuxuVyB2bBtpkKWFgsRuITzUhh0HWe0dptshbIRIUXlF7Fz08W2zwjC7FbbGqVYkxamJRk6sl51ShxnX3WQLuZdiRyVIJXF+8lcXsRcJxlePnm5txve/Gk5dEobf8YUzdTVXeZT4kx7HzYhm+0GPsxDjyvI2cvtKU/1T/bk2xY6pOPVxkqYxb09nJ3GCrixaaweTHyy6bi71i8hNKL0KZHRW5UttBIQhvIYGrqKqCnyoXhZbZYJcO5M7a46xMXMYjMG7F4zMJjDQGDYKCl1HgXD+QQV+eeeURU4jG0G1GIRmL+dHldKCeWRfU7vIJsxyO8EJ+KrzsiW+ZK2EaQ+PRwlbFDUkFFRFTM+X72yI+7kK8g5Td05wM1x+qtIV7mL0d+JWyGYrb6nRNM+1CIayefdyDQ/OaoJIiNN68b2QZpRbY0WYsbiZfItcmqNwmJ7kq+lPN9YjE1yITTROK2y4ysdpAcbET4ReSXldBpSo2A2Odo7GmqqdybUz4TdaUf8AEE2SxDi8tvtsw0J8kggiow4Ax/GidWiHjqCp/o+mfZ4H5U1qmvG5812PIfsG8ptQmm+wDrbb6yUk+bzI2840rqH5CbLxkSgiCmbMcyFNuS3I3WYzK8Wfh+dY/kmUVjl7LkrKxyTjlYxKkHEN0hVsFkSnwNA+SgC2K8MiI29Nstz6P0gz8xkWV2GW3MQ8hnGhm/LqY86X7h9lhF7KKxIrxttiKKieAeEVfzCY2uxexQDR4xNgnXPm1MhwWo+RzYUuyadcKTLaeNp8HZwmZOPOC8riERmZcqRKsxzPbnEc+q4FRkkCSrNTLbn17kGwkV8iHIBs2xcZfjONutL43HAXqSciZCvKKqazO5W7cZ5uRtvR4BuxmGTYwuR3QlOayaZI8ZJSIRx4dsh+5cb7KhmQSDUDJxtCFEVsa5sdxtzpFFQQ77cduqr2sPmt0VzdZ5PoDkXDNrNjK52jRX1tZLTDEFfbPcofkNejqmSiGqpHpe2KCtchri0uHER6bKcWPf2MZUSWgLMbU23xLwPK0Busc+Jw07mBEqkvUptoNnbKxj7hY5VsyBspdfkMR+BbSCr3X2ISRostllt32/8A5qoN9wDgwFvt26BxSdHlYTc7vYO626GQVu4se5GJWY3V2MkYcysWoaPuNaQq25ENwpDhyzaQ23BUPK2oICeX0b7gv0eB1I7zZCdHYxsQxRqhrynn9LKifjx2IchkeBFyS5LcVp8iFSAyabRfGrZOBf8AXbF7VVEOxr63Em48e2ylvNJgDLf/AFtyD7b4See/KcOMtEjacN/bx14VUXyQ/Tvs7C+oiGIk+1ax7WJIYl2MuSwjFi+0/MabaddIGW3HmG3OjaCIEhKCCpn2sfTQV3+gHbJakqg4V+4pT27NJ7mUWh2bckGiZAwnlIWUCI0Zggi6g9TMeOCJF7eKbZYZhBQyxitkQ/YxZERpFsJLokL8j3D7jiOOEjrzjyk4Tx9nSIj5L7i5lOmgaaaaBpppoGmmmgaaaaBpppoGmmmgaaaaBpppoGmmmgaaaaBpppoGmmmgaaaaBpppoGmmmgaaaaBpppoGmmmgaaaaBpppoGmmmgaaaaBpppoGmmmgaaaaBpppoGmmmgaaaaBpppoGmmmgaaaaBpppoGmmmgaaaiedbq4BtskQMxyNqHKsFIYUBll2VOmKP7XgisCbzvH7+gLxynP56CWaar7F9+trstvGMXh3dhWXUpCKLW5BST6OXKRE5Xwsz2WTe4T5XohcJ8/lqwdA0000DTTTQNNNNA0000DTTTQNNNNA0000DTTTQRbcbb6Bubj6Ypd3NpEp5D4FZw4RNCNpGTnvDkEbZkjDnwho2rZkide/UiEpTppoGmmmgaaaaBpppoGmmmgaaaaBpppoGmmmgaaaaBpppoGmmmgaaaaBpppoGmmmgaaaaDLFxurY7m51SV9zeZnR4HlNy5R4y3ijZRXLFWkfQp9hZcicdl04z6MMRiR0gBHSVRPq3669m1h5tl2K+nzKtwm8lwiHDsZFTnVpMsqTIGX3pTXhZfnuuy2VVyDIbSQ2otiXUkF8OU1E8ZsM2Tb3aHbbFdpMkyq02VvIcDKlrZ9Qx7d2BCkw+qhMmsOE4+DkeUC9fGTT4kh88jqxI2XZPiu/Ga7qZ3tPkuLYM7iNXVP5HaWVL7SIlbJt5D0l0GZ7j6MmE1hG+rZH2Uu4Aic6Cx4+8mMv7KSN8/aT1poVDJvpUQWx920MdozfjqBEI+YCbcbUVJE7iqconzrPlf8A3TbaZ7HK7PL7ZTe7HcJsjbEMts8Sb+jtiZ9BMn2ZDn2qXx9okqr8Iir8alcuptav0KbiyLmver5V7jOa5J7J4erkRuzcsJ7bBj/ik2EoAUf3KKp+7WXNj9lvV/6ifRLhezoZLtLjm1F/Xsg5YNtWMjIUhNzFdUVbJEjd1MP3Enxx8p86D9MYM6HZwo9lXSmpMSW0D7DzRIQOtkiKJCqfCoqKiov+fX31+cF1hWzl/wCtHL9mfVNdtNbfYFgVMxt7W312dfAKMMZkJEsCRxsXHxNHRUueftL/AO5oowDDFzDdD0N4zQ5BvRWVFexupIi4mmc2EuNX5dSR0/U10qU1w6jROK8icrxwyg/b1FQD9SspyaiwrGrXMMosW6+no4T1jYS3EJRYjsgpuGqCiqvAiq8IiqvHwirpi+S0maYzUZjjU33lRewI9nXyfGbfmjPNi40fQ0Qh5AhXgkRU54VEX41+Wbo7fXPp29Tu0b21MOhtMNp4WRFEocsO+xpqQjReKRB5X+9Xf2lNtVXnjleOiCm6fQ5Sbc0npa28b21aqgizKCum2n099HRW0chslKVzgl6uqf7YrwqL+5NBA4X90Xwq7nZDGxH0579ZRDxe2lUtlZUeJsTYjUmOXDid25Sr8IqFwqIXUhXhOdXxspvXt76gtvoO5m2Vsc6mnGbK+ZlWno74Lw4y62vyJiv5p8oqKioqoqKv5w+nPJ/WPhG23qEzD05VO29rR0+42Qy5kG5jTnrp2SAsq4sQWjFg0RroQgfJEQmnC8ii8HJ40DCvQ7sbG22zRzI8O3F3EanbgTJU4qWPJlPqnlr5rzXdYbCK2TZl9yfqUcTlFFNB+ou8W6mPbJbZZDutlcOxl1ONxfeS2a9sHJJh2EeGxcMBVeST8yT/AJ9dnDMpr85w+izapZkMwcgrYtrGbkiIug0+0LgIaCpIhIJoioiqnPPCr+evy+uKm4xzYn1V0tDYYJXYMWPV0mPiGLZg5fs4/YKbYmoGTQI0L4oRqKf4wcIn2/H87jzLfI939idv89x7HciwVvZSqsaiiyrK3KCmlWCsoLz6vi24jkgAROG1TlBQSRU/xg/VzTX5aLmEap9Nu0uz27Fm1uQ1k+d2EXGQqNwFi0Uitim2oxbS1NhTdaaJ8m0bQPuQE4VFAUTk7NZIxY7O+rPaCLvBS7U00G1rncfci5A/Y1tK1IeVHgjSUAXSiPKDTKug2goj6KiL2TsH6w6a/MjYS8LaHc+929xXbXGazPbXbm2m00/bfNHrmhs5EZojaclQXVIm3icEejprySkg8L2VdVd6am7+0hbJbj4pdYDS7gz8yErvIp+4771/lDLkh0JVbLrVZVUUgUEFFNeEAVReXO2g/VTeLeDA9iNvbTc/cm2KvoqkQ8pg0TrrjhkgNttgPyRkRIiJ+X71VERVSqMO9cO3uRbgY5txle2W6O3dnmBE3j72ZY4kCNZuiiL4mnBdPg+FH7TQfkhT4UhRfZ652Nj5vp3uar1CvXkTDrCXEjvWFNGN2RXyFdRWZHIiSAImKIpEKivbqqL2RNZhqN7dy9jN3dpMOwz1gY16isWzm/jUTlMbESRdVcR1REpnuoxmZoAr2UnVFF6qnXjsQh+jumvy3q89w7C9tfX1iOVZJX1l5Z5XkrkKtkviEmUEsHwYJppV7OISqi8ii8J8rwnzrh10Pbmy3P8ARdV7s2rMDFZ20ft55SJxRIz/ADGPxMPuoQ8Nm70FRUkE1VAXlCVFD9ZNNfjrmEqDH9InrHxDALE5u1mPZ3Ss4eQSSkRGO9oyslmM4Sry0PDCpwSpwSF89uVtqtPbrEfVl6dZ3pUyJu4vMuxm1POBj3DkxbFkYQmw9Y8mXDqu+ZV78EhtinxwiaD9MNPy1+MgntdY+irIt/crz6a36oo+UGgzTvX2r+NZDZAARWoqOIQt+35XogcD93HHRETQgbWVm+390IYxne6slPi5shWW17VNSnYrcqcEthCae8JCSgDrin0547NhzzxxoN4YzuXg+Y5TlOF41fNzrnCpEeJexwZcRIbz7SOtgpkKAaqC8r0Iuq8oXCpxqT6/P70Hbe7PYn6sPUZErqamrshoMnWDQR/N1ksVriOE6LLal2JtVAFVeF44T51+gOgaaaaBpppoGmmmgaaaaBpppoGmmmgaaaaBpppoGmmmgaaaaBrIO1L2Zrn20u9zmQxFHfQ5Ey2jlXg5JWEdVNnQIiSXFImY8dtuIgssoHLvuHHFNXeB19rG9lgx7YZVS0W5u7Oe4PieBy3pGA31VEqnqVuK8080keY7Ir3zjSGmJDkf9caMm2DRtqjncRCY7t4rk+cbjVO2eTZ1+JIOSWr0qZisSujtM0FE2w77e0GWLfu480JQMeN/zIJOEottogEYwr1Jbo7hx/7nRmmaRctsqvMsecOgkXdVJOHJOZX341siQ2bSoTflWO4SoKonDip+XxrrRsmxmHl9/kvps3wyjdDJsqtis3aCnKlnUflIUbbGfZhAJ2NCZBAFB915UAOraGa8LJ96/TDk2b+jK79N+IX9a5kVtGYJ20tScZjSZ5WDc2ZIc8YOEHkd85oiCXCmifl86DGG5uaVW1Gy+Kbn7C+vvcLNt2JbtOjeGy8+ayVmbJkeNH45wBQjDqpF+3+8en7RIqbCz/1iZLR7nXGzu2myrucZNh2PsX+WCWQM1bFejrYuBGZJxtxZD5CaEgIgpwqfd+fEY3D9DD0PHNr829PEHCMJ3f20OGaWDcNYlbcD4QamMyyYZ8jguIhKhqClwRp9vdSHib1+hfMcy32u9+MYxfaHJ5WZ00OLc0meMS5MasnsMttDJhOst9nE6NiKiYN9uFVVTngQ8O6Hri3WyHJfTrZenXC4tjjG7BypiNT7ViK/ZvRhNuTVOqbDqREZNWyV8FJTJFEeEFVK0KD1gZllnqEzTYfGdh35wYFa1rF5frkbLMWJXSG+7ssxcaFe7f8AisApK4guL2DrwsWz/wBHe6Eet2Ct9np23EHItm59hOkQH4EispZhTuhPqy3HR02+DEuE/wAbupKqL8LYGynp3y7A99t+9zMxnUcum3ZdpigRoL7xPtBFjPtPi+JtiIdleTr0M+UReeF/MKze/ui1s5g8/fmn9OF9YbJ1tt9Ney9L2M3MNtHxYKU3WkHcmvISDyrqLyvyicFxMNzfW0OPbrQtodrNvK/MbeVjsfJkes8si0Ed+K+v6kIpSAJZLpDwXVEFERflfheKnD0M+pWt2RsfR7S7mYCO0E+1J8bt+NLXIo9eUtJRRkYRPbEXkT9tXE5Qi+E5Tixt9vSrnmbTKyjxzCtlc2wyroI1LWwM7gSmbCoVkOnZidEAnTAhRFUOW+F/JU/PQdXcT1l5Ngt3sxjDXp8vpN7vAFk2FPMtGYcyplRRa4bcFQNswInUVXPIPVtFPqS/ZryVPr0oafHd4ZO9G3U7CMj2XWKV1TMWLdkktqXwkMoz6A0hq6RNjwQig+QFVfleM4Z5sjuVsXuL6KdoKXcKFcZfQO5asW0smHXISmoMPDGUO3lSOgL4EVC7IH3CicICW4PoLzzc7H9+7XfvNMdazPesa5lssbafdgVDVcoHE4V9Acd+5llDRUT7W/heSXgLC219Zc+6zvH8E3k2lPbl/MsekZLjcr8QM2jMuNHa8z7T/jbBY74M/rFBUJOEX7uU4Xlbcet3N9zGqHO8e9LOYy9q8muzpq7KK+YE6agi6bSzH6xptXWoyG2aE53Lr1X4VVFFj+wnojyDEckhztytvdiqmDW0cip91htPJ+q2Dz0co7kg5D6AkZSacPsICfKkqcoi6+2zPpq9YWzmMYxsXjW82EVm22L3bswLyHXOu5FNrTfcfKCbD7ZRW+xOkiuiSkKdePyVCCHwfVTv9kmWeqykzbByi4httj7pC3TZS1DnUZN1spxPbSm4vlddlE13R5f/ADZRHqJ/PNj7E+q7z3uyG0NxhduxX7m4AN/SZFbZKVnLemMtqb0KQRsArzotD5Ff7J27D9ic/HIvfSTvgzn3qRk4rf4O/ie/dA7EH6g9LasIE9K5+OynDbRN+HyyFUy5IuiJwPPwv8bi+jTdi59NOy2GYBlmN1G6+ziwTgXD0iQkBesdWZTQuCyrvQ/sJP1aKvjRF6886D2Pf3RCmawbJ89a2smTIbG4JbdYUzEtgJzKp6Kv65O7QjFZ4RPvVXPzVPzThbR2P9SM3cvcDK9ns+29XCM6xONFsn65u4btIsuBIT7JDElsA7cFwJioCoqQ/n88U/m/9z5bvvSHttsJR21Ezkm3M2JfNvWEc36uzsk8hTGpAoiOFHeN5z547IKAnHHKasD0tem272gyPIMxynA9n8Xm2UZuBCh4DUvto0wiiTnmlvoJu9jAFQEbFB6/mv7g0fpppoGmmmgaaaaBpppoGmmmgaaaaBpppoGmmmgaaaaBpppoGmmmgaaaaBpppoGmmmgaaaaBpppoIDmmzGMZdfjmcCyusVyoWBiLfY/LSNLdjiqqDL4kJsyWxUiURfbcQVVVHjleeVF9P9RPsYdluXn2X7jFXPty4UXI34gQmJDZITbyxIMePHdcAkRRJ1s1FUQh4VEXVp6aDzWdZW3VbLprmvjT6+ew5FlxJTQusyGTFRNtwCRRMCFVRRVFRUVUXXnx7HMexGliY3idDXUtRADxxIFdFCNGjhyq9W2m0QQTlVXhET8110dNBGM02v203IGKG4m3eM5SMIlKMl1UR5yMKv5qHmAuq/Cfl/Jr122C4Rf40OGXuHUdlj4ADQ1MuuZehoAfsCjJCocJ+5OPj92u5poI1j22e2+I0ErE8T2+xqlpJwmEqtrqliNFfEx6khtNggEiiqoqKi8p8a9WI4Rhe39QmP4HiNLjdWjhPJBqK9qHHRwuOx+NoRHsvCcrxyvGu3poOLi+E4ZhDM6PheI0tA1ZzHLGcFXAaijKluIiG+6jYohuEgjyZckvCcr8a5lftFtRU47Z4hV7YYlDobp8pVlVx6WM3EmvF17OPMiCA4a9R5IkVV6p/ImpbpoIlA2h2nq8RmYBWbYYlDxew595SMUkZuBI5458kcQRs/2U/MV/JP5Nf3kW1O12X0dfjGW7bYrd01QABX11jTx5MaIICgijTTgKDaIIoiIKJwiIn7tSrTQRa72r2wybHIWH5Jtxi9rQ1yiUOrnU8d+HGUU4FW2TBQDhFVE4ROOdf4G1G1rdnLum9tcVCxsK4aeXLGmjo9IgCgiMVw+nY2UQARG1VRRAH4+E1KtNBFcM2o2t24ckvbebbYri7kxOJJUtNHhK8nPPBqyA9vn5+dfzV7SbU0mVP53S7Y4nAyWSpk/cxaWM1OdU/wBpSfEEcJV5XnkvnnUs00HnnwINrCfrbOExMiSQVp6O+2jjboKnCiQkioSL/IuoriOy+zuAWbl3ge0+G43YuioOS6iiiw3jFfzRTaASVF/59TLTQRK42h2nyG8l5Pf7X4lZXE+G5Xy7GZSRnpMiK42rbjDjpgpm2TaqCgqqKiqoqcfGqvyz0h4bk++WA7pAVLExnBsbnY0OGpQNHBlRpAGCCn3o222CGn6vxEi9ePj91+6aCkN/fSxiW7vpzvvTphJVG3dTcuRHGnKqkaWPFVmWzJVRitEyKqas9VVCT9rn544WwMO2m26waad7juDY5Av5cYI9hcQqhiPMncInKvOgPc+VFF4Il+dS/TQRF7Z/aWRl47gv7XYi5lIGjo3Z0kZbBDT8iSQoeTlP5e2uq3heHNZa5nzWJ0wZO9C+muXQwGknnD7oft1kdfIrXYRLopdeUReOU12dNBHY+3W30TMH9w4uCY8zlUprwP3jdWwNg61widCkIPkIeBFOFLjhE/k1ItNNA0000DTTTQNNNNA0000DTTTQNNNNA0000DTTTQNNNNA0000DTTTQNNNNA0000DTTTQNNNNA0000DTTTQNNNNA0000DTTTQNNNNA0000DTTTQNNNNA0000DTTTQNNNNA0000DTTTQNNNNA0000DTTTQNNNNA0000DTTTQNNNNA0000DTTTQNNV1tD6hdmd+/rv6Ic8hZJ+G5Qw7T27ToeBwu3T/CAPcC6H1MeQLqXCrwupjlEfIpWOWcXEbGHAu3orjdfLmMK+xHfUVQHDbRUUxFeFUeU5445TQdTTVJen3NsoyDLs/xW4zO6yWtxt2uCFLyKmZqbdHnQe9whxQYjr7XlsPC8TA+T9cgk4gdtQHaTcu9zDNrIcm3t3aGbFz/IKhmjg4IwdAsSJcyY8aOVgNMfDfgZbFxz3iEi9uTAkXgNV6ayf6Zdxsl3GgYdd5RvZvPPuLVpZEyte27ZjY86aIak2lgNIAI1wP2mMxOy8Ihqqoi2NuNIz7It+sc21xrdS+w2qkYfbXsgqeFWPOSJLE2Cy0hrNiyOAQZLnKB1VV4+fjQXVprKzPq5ssHdPbjOp2Fysvrbm6q3La9yBrGqubFgDEMX/IYPIMlwLCMPgAVFTB8uQAONSmr9W9Ze4vMyCnwx1yRIrcZssdgu2AgdsN297ZgCIWyRom5YPNOKPlRBbRzngkRA0BprkZbFyadjVjCw22iVd0+wTcKdKjLIajOL8eRW+U7qKcqgqvCqic/HOqs9Ouc5JlVrndJbZbc5FXY9ZRY9bLyKoaqbng46G8kiGDEdQa78+Jw47amnfjuIoZBdWmsZ7db5biT8jxWVM3QzOwk3Wf2uP2dZdYixBxtivbnzY7IxbNIDCOSOrMcWwGW8TjqqCgq9unc2U3GyXOrWNMyXezef6iWV20MqqFt2yuPExGtZDLUdbEaQhRpWWQE3PeISKp/rAJPtDWGmqb3gnZzY7tbc7eYruTd4dBvoF9MsJFRDrnn3jijD8I8zY0gRFFec56iirynz8ar971S3G1lvabV7i3WLWmTVmTHTQr29t2ccrpUH6ZGsEflPI24LT4jKBlQaaVDPqSCAkvUNSaazvWesOmtcPtctiYgrotYo3kFIwzaA6lzN96/AegNOCCgihMbjNi8KmJpMaJET8lsbdrc6x2yoaqzGuxlHbGWkV9/IMpapayGviM1U5LjZuGqkCAAtskSqSKSAKKSBYWms3teri4vcdayXCdro1nGbwH8ezVl5CkZGmQdfbeitE3HdR1zlglbL7QNOeSb+O38bg+o3NrCDMmbZ401HoKjM8RxuffPTw915LCZVuPthCNggJpY1gDJO+VDE3CUA+zvoNJ6arTevd2ZtPDrJMWtxd0bBZHeTkeWMUMNvxAhI2Lhtum485zwAi2o/aSmYfb2im7u81jK9KMXe3b+0s6A8ggY9ZwpLEFuZNixrCVEQkBg23QcdRmQQoPjPkvyFV40F7aazLgu/UnEv0r2uYZzk2Q4rguPQr6I/mFC3QXhuKMtZLftfaxFOOvijC08scUJw3QQj6/Em9K28EjcaoyDGL3c7G87yDFpEQ5dvQyor8Z5mZGF4UT2v6sfG+kuOKftKEYCJVIlJQvTTWV8s9VeXW23e4djjNHU0dti8CRIZYZvWZd1AdamAyLc6skMN+3J0VIgJCebXheTT7VKZyPUVldbcy8Ct9s65rNyvq6krK+PkRO18r3kORMB5yWsUTZQGYctTFGDVFaRB79kXQXrpqn8D3/ey/Oqrbuxw4ay3eayQLXx2PuGoUqok17SttF4gV9t4LJt0XFRshQURQ5Jetb4h6rMuya4qp1djDMt3PsewuTjeOyLAWI8KdZx7eXKV6aMcnFAY9eqqXiLlWUQQFTXQao01QWL7pbiWmwe62bXbwwMjxmdlkeEIiy8MFYJPIwAkjYi8IKCdTMOTREU05VU1x3/Vpa4Fi6Sd2sKgVNi7j9NcVTn4gb8E5J0tqEnvHTZbbgk2880T3HlbBsyITPqqaDSumqw2X30ot3KjJJjL9D58UsPYWD1FdhcVriLHbkC7HlgDfkDo6gkitgQm24KpwiEVeWHq8tqLBB3Ev9qwj1V3hNjnOLAxe+V+fEiNMveCWCxxSI+4zJaMUAnxThxFJFFEINJaagG3+5F/kuY5PgWW4jEorjHIlbY9Ydqs9l6JN9wjSqastKDiHEeEgRCFOBVDLn4rKT6sb+sx8czutq40agnWeT0lW+3kCuSH51O3YucOte2RGWnwqpHVxDMhJQRQVF7aDRmmqDe9RefrCJa/aCukWUDEm84t4J5OTaxat83kitNn7RUemODFkKrSoDQE3x5iRUJeHm/qWy+9qH7jarHmWsar8ww+gl5C9OD3SrZS6p14AhGwQk0sWxBknVdQxNwlEPs7oGmNNVNvhvlJ2gsaCuao6NwLxqY59SyG/WlrGXGFZQIqyvbvAkl5XlVps+gkjTv3oo8L5rD1COV8HLZbuFkh4rmeM4iTJWIqry26VCq+pCBCPh+r8dEU0P2/wY9/tC4tNZylerK+q8eTNLrauPGx+bZZPSVb7eQK5IfnU7di5w617ZEZafCqkdXEMyElBFBUXtr2yPVFd0jTUPK9sGYVzd1lNZY3AiXvuBnFZTm4TTEh0mASM428+wriijwIBKQkaj1UNAaaoWT6j8yj5HB25HaytPNn8qXGJMNMkP6eyi1DloEsJftPIbSstkKorAmhiSIhIgqUv9P2d5vuLhFjkOd1VTBlsZRkNTGGumnIAo8K1lRA7KbLfBD4FDlEXugI4vRTVsAsvTTTQNNNNA0000DTXDzn8W/gnIPwD7T8T/Spf0X3n+A9/wCEvb+T/Q8nTt/m51V3pC/hQfokL+Fv7D8b/VZHi9r7Xn2HVvxeX2n6nv38v7H+J05+7nQWhmOZ1GC1CXd3DvZMdXhYQKahnW8jsSKqL4ITLrqD8LyXXqnxyqcpzDsK9SG024DNLKxuzv8A22SS2YNNJscUtq5ixedjSJIJHdlRmwdHwxHzUxVRTqKKqKYIVnayXjm1tnfbD+lvDMvwWxkM1NrAPIayZXucRWQx+zAhmNEP2N+U2myFxEFVcQCRe/Chqc7aI3cM0RBK90/GdlgSRHVYRtswEkJ9B8Qny4PAKSGSdlFFQCVPU64LLRumhKICpL1FSXhP5ET5Vf8AMnzrEcXay9aan43YYbmdbjcOl3Ep4qU9ObjkSC5lsRyCyyyaILjKxW+4Rx58sZshbEk4TVzenmsnQNuc0p2cEh0cIbB9K1yvxmZjrFqBQmez7dTKVXIa+Ts0QjwDhtk4KfevIXfVWUa5q4dvCGQMedHbktDJjOR3UAxQhQ2nRFxsuFTkDESFeUVEVFTXq1hnEsCtaB7ai2PbS6tcoiY/hEF+uvMLmGsJGGY4vuwLplUGrVlFdJ+PJ48hMmChw6ilZ/q0x6xzC8pcdHbVm+jnQW3sp8zGp9/HCwcJgG44sR3mmIj5IikE6QYo0gmgkKE4ug0vprOOS0mQ7h+mDaysu8ev59i9a4Ot9Dm18huYiM2ML3yyWjFHBEUB5XCJETohEq9V51CqrZN7Hr+vm4rtu/VyWd2buPHkMVhtJFoH6eciNgSDw1XlIcAkFOGfKaEid1RdBsPXhnXdTWTq2tn2DLEq3fONBZMuCkOg0bpCKfvVG2jJf8w6xZWY7c5RieGYzcYJuRWxcf2Sdxi7fjY1IB9ixSTTi5HbbfARl9UjukQN9xfaFwWlcXlNe/CMGjjmO21zabJRW6bHdwJoQrKswGfWMqkinEWpv0p8XHqwElg2Bu8Az5GRfVQ7dtBtLUSb3WwJ3MJ2BjeEl1XS49fIaOG+LKS346yWo4vqCMm8rCeVWxNTEFEiREJOcz+tDHcvyu1yeLjG2T1hd1+D+XFbccYsbl9yyVyUahBfaebi1UllWmD858uu+VsRFzxiBeS52oxuXutP3Qf2TekQJW8NPdrLXDHTlnXO4oyCvqz4FfVsbB5VcVR/VveQj6kBqgbQ01+e720u5r2E5zFsa2eWafhLN494Fdt1YMycgckxZQMNP3ByiYsUN02HGAYaMxQRBBaTsKag3Y29uK30v3uBbP1H02f9JRGIkJlRcd7ui5MRBA2yN54Vf7L3EzccVVNCLtoLo01iipwvJMEqpm9WEYxY2SYfkVdYQ8XoduZ+MNvR3IzsKyGHXSXnnzU2ZLLp9QAScggooZKS64WY7E7gUpRaPJGTklMweKMKyjYHOySRCymTLnSbaTCciymQrJRyJLDgyXl6kggnkFGj7BvTTWQci2onVNXvRvG9jJHm+J5lDymjt5MLwPT4ldU1br7Mcy+EYkeOawXQuqk4aKvIfEoXFMgtvRXuXZpRzZGUbm4zkmSu17TBOSjkWMR4osRGxRSJxthYsZBTlVVpETldBpbXIosroMlmXcCkn+5fx2x+lWQeIw8ErwMv+PkkRC/VSGS7DyP3cc8oqJjzeXZa2hZQdLU48MDG3MJhwcXdhbfTsgk1lyUiY5NkRXIspga6cZvRHVlv8I4SIpOD43O39Z5t5uI9lNvMuqNZ+LJuLMmWoWeDzchhz1LHKxmNMKriutuSWUeakghArgNuqiqn2dgDbGmsEbn7e51M20rsKTBLLIraBt9OXGrqxwmzlyQmvyJJMRIrQS1apZMZpuJ1kyHSeVFbFOSAg1LYdDeS924+ZYlg91NyTIpISHZuS4NOgzqfvUo2kli6+1pIgqI9q98Vc7madQJEHQbK01jr0yY3kG27w5lfVFzGfosHcYyiqq9tbKvkWlmhxz8j8l6U99YnCrUpBdjNmjiPuKp/c2K7F0DTTTQNNNNA0000DTTTQNNNNA0000DTTTQNNNNA0000DTTTQNNNNA0000FdbQ+nrZnYT67+iHA4WN/iSUMy09u66fncHt0/whl0Ae59QHgB7FwicrqX5ZjMDMsZs8VtH5rEW0jHGddhSTjyGkJOO7boKhAaLwqEn5Kia62oHvxmtztxs3mOc4+DC2NLUvyo5vgptMmg/wCGcFFTsDfPkJOU5EF+U/PQf3t/tTFwa7uMrnZjkWV5BeRocGVa3hxfMkSKrxR44BFYZaEBKS+XKN9iJ0lIi+OOrgWB1G3VPNpKSTMfYn3VreuFKMSNJFhOemPCiiIp0RyQaAioqoKCiqS8ktM3WQZ7S5ljG0cT1CP2i5JfmxKukratLeraGqelhE+1n2im+TPkbIo3ZGUcT71UXBgq+ofdukxxyTNv2LSTk0K+xPEJXsmAak5JX37tZClKgB93vGpMZ4g+W0SG6oCIkvYLn252AttsYlLSY/v9uI9j1EojHo5cahOMbAlz4DcGsGQoLzxyjyHx/jc/Ouxn2zZZpmlXn9RuZluHXVVVS6UXqMK0xfiSHWXXAcGbEkIi947SoQdVThfn51TOO7p78T9y5EdoL6bVU2dt4hLCSuPxal2CDbYOSDUngsfekhrKEWw8ZCogDSovfVezd2N36jZ/Cd1rDOwtsvt9lMuy9qxlUlcJQpYN0RNAx0YFRa7GRmCqqOGXJfaDQNhpRj04YrUQ6ZcPyvKMbu6f6jzkEKTHkWM76g629NWUUtl5t5XnmWXFVW+RJsEBQFOuulabEYfdZlgedWVjdyLPb+M7GiK9MRwbDs0gAc1TFTfNtezgF2HhwyJeedVHlm4W62J7h2O0P6Tp0gLC1xFhrIZFbAGVWN2ZWSSAaEWEYXkq1sGldbcUSkryrnApqWbVbl5s5tputfW1+Oa2OD5DfV1Y6MZlkpTUFkFaZMWBEVcU0ITUUTk1LhBTgUCww2+mW+2Jbf5nlVtPkyWDakW0aUseYJ+RTbcB1tB4MPs4LqiL0+R4VR1/O3u1kPArO7yGVll/lF9kKRm59tdFG85sxhNGGRCKyyyAB5XVTq2iqrhKSkq6zjj29W9cbEhs8nu8lixsmx6ok11nNhY5KlpbTZ0aO01WRIMpUKO+klRbOZyLRgBOG4ikGvvim7G8OX39Xt1+PrymdZ3VsMQm2EyFSvWxV7OM/VPG77YHYKPC+Xj7tD8CCdh7IY6C1Kf0vU1Z7Srmbo5za4vAyIsojYzLKtCAE76gVgCqbENuU4ASi8ogb5JyIoXZE417MS2AtsGdGNi+/wBuJDpBtZVslIsahci9pMtyU8z5DrFkeMnHXE/w3dBLhDRURUoGj3czzaXCyh1M8HWc4kZjTYgw5HbUI+WplU1qKKl17Gj4zRJRJSFBgGqIPYu157yR5UTMPT5Fmz3J0hncA23pTgCBPmmMXaE4ogiCKkvKqgoiJz8IiaCUbj7RDuBkWOZbA3ByfEbnGGpzESXRjXmptS0aR0HAmxZAKn6gOFQUVPn5+dcaP6b8Vra+CVFlmU1mSQrWVdFlTUmO/aSpklpGZBvrIZcjuCbQNB0VnoAstIAh4x4427mXZo5uPMwqj3FdweBTYPLyv3rMOG8U2QD/AI+riymnBSOyIiTiNoBr5w/WBx81hF3s3mvMev8Ac13MH6ZuiXBpQY23WxFjl9TYgHOjvm40T6jzJcQFBwDAuVUiTgUC9b/YHEspm4HZ5Dd5DYTcAke5iyZEwDcsV8jL3WYqh+sH3EaLIQQ6IjkdrjgR6r1dwdq4GfXGO5GOT3mP3GMOSSgzqlYyuIEhtG3myGSy8HBCg/cgoY8faQ8rzly43HzqbabY7tWmXHdTzyLOpcLEliRgbhlW1dwy0wyTTYvkoo2Db3lNxVccRR8afavVyfd/eLEsciN1O7f4imZLhNVlLVk/VwVCrkvW0CMosgy0CFGfbmPdBd7uJ7clR1V5VAuLGPS5guK0lpj8PIcmkw7PGZWJJ7uUw4cauefkPdWzRlCIwWSYibimqiI9u68kvysPSvh86YqsZpmEGrftaS+mU8WVFGHMsqtYntpLnaOrvZRgRhMBcFskBC6IfBp19or3KyzTcfA8myqZkbWLWkAa+fOjxmZPhkwGXiac9s000SC4TnVUBF6kiKpcc6y9jG5u6WyOxuG31PmZWcO4wfIprNXNr43sql6GbJMSQJsBfIQB1wnhddMS4VR8aIiaDW2d7RVec5VTZkuT39FaU0CbVI7VORx9zBlmwchg1eZcUEJYrX6xlW3R4Xqac65Tvp/x1zYiu9P45VkbdNTxIEKBZicVbGO1CfadiohKwrJK34Gg5Jouwh93YlUlrC33L3MwXc1Ntf0kysmr2bfC3HLibBgBIFu1lT2JEFz27LbXCpDYcAkBHESRwpLyCr/lLufuXmu8UHDYG5DsClTMsrgyihwYRuHErW4JNRhNxk0Hhx10DLhTUTNOUJAMAsD+DVSWVt+Ic13FzPLbbz1hrMtHIDSrHgzEmMxPFEiss+EpAg4fAIZ+MUU+qddT93B6o9wo+5LcuYzZNU7tI8y2YpHlME8DwE6KipKbRC50VCRER97lC5TrT2weebhzszZxrc/LrKwsrmhkXkEW2aqRR2DDUhgCl1UuEgvIwKSmR8UxCcVHWyEy6mpcqRupuOOSSMsDNXBjR91Y+AjiHsontygm60yTymrfuvceNwpiEjqN+JETxqnJKExuvS5jWUrKTLtws2vhKslU9f7+VEJysiSH2HnQaeGMjryqsZlO0k3iRB+F5VVXuZVsJiuU5FZZeV5e1l5OmVljGnwXmEcrZUFp9pp2OLjRgqk1JfAxdFwSE1Tqmqv2M3G3UtLLaifmO4Ei+Z3CoruTOhO10NhiK9EcYVhxhWWgcQlAzE0MzElLkRDhE1D9xMIpM0383jhP+mdNyblyopI9ZcKNQ19GeOG8gr7mXIbkx/u6n3jAZJ15ROyIiheEf0343AcqbGozXLa+8rnrZ6TdsSIqzbJbNxpyakjvHJtEM48dU8INK34QRtQRONcqt9I+AUlVTwaHKMrrZmO1uP11PaMyIpSoP0hqWzGeBHI5NE4bU+S26jjZAQn8AP5rXVhn28eF0uVOT9zHSsdpXMUolqhhxnGcmekRYJSJD5utLJUpDsl5lpWnG+DZ5VDXsOo1u9uNuvC213Th5RuTfRH7XD8vn49KqW6iTSy2YaEbfsJLAe7jutscA6MpCVVI1acEwEkDSmPbHY1ju2uTbYhe30+Flrtq/Zzpkho5hu2KmslwSFsQRezhkKdOB5444RE1wI3pcw72MqNc5flt1I+n1tZVTp0qOkmlYr5IyontSaYBFMJANOK48jpmrYIZGKddcL1bUD8zZnGMalw4OZuvZricNyPkKtNx7YltYwqMtWo5NiDn5H0YUUQl4bVPt1UMezyLZYd5Mkw7brFNt7miYxyjHEMUNt+CYzJoil+CvNQ45L45LwCpttihQnUeNRFOoa/xDE5OMVkqDaZhe5S/NkE+/NuzYJxeQEPGLcdpplttBBPtBsUVVIl5IiVawP0kYFIxmVh1jlmWz6ccZm4hSxZEqMqUFXKRsXWYiiwhEvRlkBOQrxiLSCi8KSFUWX53uzVS8ZmZfS3U9/Es+fmUbd69TlaykTD7l5Y8luocNgS8qfYvVsibdD7VVOxe3Gd6954OFy7/AC27yCJAu8SrrCDbWULHpchq3mS48Zga2HXSlVyO8UpBbWX8NmAeRw0Ih0Gnq3Bqmrzy+3DjyJZWWRV1bWSmjMVYBqEco2lBEFCQlWY72VSVFQQ4ROF5pDAPSwllib0Lc6+yZpPrOXy4VEMyGcOAVpLsWkmsqDROeUoU01ETdMAV8/1YlyiReo3R3zv4uS4bT5FenaY1nbVU41KfxtnKJdaVKEtyPH4Q6pySEhxCVFEf73A0JQcFS1yLTf8A3nyL3MfbiyyaemOYPHvW5vscfgNzbEplhHdS3GwkN+KO0deLbiwVT5J00MRVlFC/cq9PWN5MjKxctyihMsdDE7FyqkRwO0qg7dY76usudVRXHuHGfE4Pmc6mnPxzrj0t4TZ2bz0HKMopaaVcU1/Ix+ukRgrnrCrWL7V5UNgnk+yDGAgFxAJG0Lqhohp693sqy+PL2xxSlvX8RdzrIlrLGzjtxpD8IAq5kzwsq+24x5HHIoNoRAadVPqnZRVMyUm62aYvtZfR8K3EvX7KjmbhZPNeoqmoVmSgZFOBibLfsHEaGKRtu8sRh8xdlUTFBRCDX+4u2jm4TbbTe4GU422sSRAltVDkU2Zsd5BQweZlsPtqv2/DgiLiIRIhcEqahj/pVwZTSLWZRlVXSrYY/bO0sSVHWI/Lp/aDDdMnGTfX9XAitmPlQSRtF4Q/v1Ak3z3IkZlW7ZuXrcW3zyXjeSUEoYrCjCx92Kr9synYFEkbWulgjjiKQ/UY3yq9daiZeZkstyI7oOtOihtuASEJiqcoqKnwqKn79Blqv9MGRSNp8hC+n38m9ZkZxPx7GHZ0Na6PNs3rNtiSBCHdDcjTVRBcfVsPcOKoAXPE2oPS9j8jGWmszyjKrK4OnqK+LKlS43noUgPhKjjDNpkRUm5IA55HvMZq0CGRinC3lpoKwo/T/jNRkFZmE3JMhucggX72SP2c92Mjs+WdY5WoLwsstti2EZzgAaBtEIEJeVU+0k2828gbbwrarqLq0mQbS6sbxuNNVkhguzZLkqQ0yTbYEravvOmiOE4Sd1RC6oIpK9NA0000DTTTQNNNNA01w85xj8bYTkGGfVpdX9eqpdZ76GXV+L52Sb8ra/uMe3YV/lRNVd6QvTT/AAUtpC2t/SBPy/vayLP3sqN7dGvKLY+JpryOdATx9uOy8mZl8c8aC3MjyCpxPHrTKb6UMWspoT9hNfL8mmGgU3CX/mEVX/2aiuze5c/c7Fn7O+xRzF7+tmnX29I5K9ycB/oDzYq50Dt3jvR3f2U48vHzxyv8b1bf2u6WHsYFFlsx6m1tISZCSyno7zlU26jr7DBtJ2Q3fGLKr2DgHXCQkJB55e32zbm1+5N5d4tZz5GM5LVRvqDNzf2FrOG1juEIPA7MN01A47iASK4iD7ZnqP3EqB6g9RWzSybaO7mYxhpY02ZIkyoMliK8zEcRqUcaQ42jUtGnCED8BudSJBXhVRNfMvUftC1FZfk39nGeftm6MIEnHrJmwWc5GclNMrDNhJCK4yy4QKraIfXqKkSoi103sNvC9tXK2Pdt8Pi45VRnkpbMTkyJs99uc3KgrKZVsAjgCN9HkBx5Xe3ZPHx1X3BsfuTke7NRvDlpYzWzo+R1s2VV19hIlstV8Kpt4oKD7kdpXXzftlJUVtsRbBE7Eo/cHn3U9ZWPYXDr5+D4nNyyPLxrJsmedcZnwG47VKPV+OarDc8b/uOWTB7xeFU/WKhE0Dlsju9gCRpMh+88fsb+Fi8pPbPr4rWWkdWI/wAB93b3kf705BO/ySdS4o7JPS5uBcUWR1ca4x8Xbij3TrGFckPoIu5LZMyoKlw0qoIA2SPKiKokqdEcT512bjYrdNy+soFRIxVcetdxcezt2XInSBmgEIa4ZERGBYUFVVgEYO+X57ICgPy4gWA96jtm46XTj+WutsUEKysJUo6qYkZ1iv596UZ9WvHMVnqSGMcnCRUVOOdfVn1BbSv19xZ/iSS01RhBclA/UTWXnAmuE3DOOybKOShfcAgaJgTRwxUQUlTjVDfwN8rbwq/wIEq5Is4/ktXjtzPzW9lfr7GLIjsEVYfMOGgtySFw2/NzwqgAKvCWDuHsJmmR5y/nWPWVI3Ig1eIpVxpbzotvTaeynSnW31BtfGy43LEBcFDIS5JW1QUQgmMj1HbPx6mHblkc90ZpTRGIxRWD09n2ZCMtX4YMLIjiyRgjhOtggKYdlTsPMjyjc/BMNxGLnl/kLTdDPdhMxZsdpyUEg5bgNxkbRkTI/IbraCqIqL2T92qazbZHd7Nckpty7dKF3II9dZVEmnqs0u6CLHjPyGXY6jPggj0og8JI4LjLYuK4iojfjTt6t78RfwfYLb3CMSi1kd7HspwWuro5E+sMCj20EGm+zhOPI1yCDyRGaD88kqfIT5z1BbVBTN3KXVm55bR2kGvaoLFy098215nGFrxYWWhCz+tXlr4bUT/ZVFXz3fqV2Ux+nr8gsMzVytsqdchalQ62ZMbZrU/OVIVho/bNc8j2e6J2Qh/aFUSuZmyW+Mu1sstW0pY8nKcpevb7H6zLLKrjo0NVEr4ghZRo4yXFbSGjph42hcJ5UVURse1LZxieUenrb+7wi9yrCDucl2vnYiDMyZPR2a3HlWBxnK8TjkkyY6loQFCV1HEJG1Q3R5VQ1+1vvtY/kkbFGcldOdKejRhcStl+0bkyGReYjOyvF4Gn3GzbIWTcFxUcDgfuHn2Z1u7ge28uNAyqxnhJlRnpwswKeZYm3FaUUdkOjFacVlkVMEV1zqCKv56o3F/S1kNblDUyxhxbGksL2pyiQsrM7uMsGVFaiF4kqY5JCkmMiGLjbxmPXkUJtzxJ3nu/u1ea7gTIFhhNZQjZQ4EqLDuXMisaOzqX3VBRdafhtue5Z5ASOK4Igatj2JUXhA9dH6lsDn51fYFck/WzKzJWMbgyAjSZMSY4/CiyWCckgz4IxuFJJtttxzk1b5FVUkFOoHqJ2fOTZR/xU8A1caxluSXKqYEWQ1A594sWQTSNS1Z6l3FgnCTqvx8LqFfoEzk6u/izL+omTbfc7G81WUSm15YteFOkjuItqgPGta+ogPIfe2imnK9Y+36ZNwbTGaTbG+tsei41h0LIItRaRJL70+ethDlQ2FkRyaAGPEzMcU+rzvkMBVOifGgmm9ufbYXFRV4Newn8iG9nY6r1U3NlwAdr7SxCE288baILzXYzU4pqouIHUxRCRddCH6jsGutx8a25xIZFoV7JtIpTyiyYsYFgtkrpRnHGUamijgK0RMuKIEqcryqItdv7AbzZNk1NkmTuYZX/AEmNh0L20CylSe41Fyk6Q73OM38uN8oAdfgkRFLheydLbjYzdbFcl22hXEjEyxfbM7lmLKjTZDk+zYltmDBmyTAgwYIooYo64hqqkhDwgKExt/UnguLbk5Ft5mPuatKIKo0sQiypTHE7ugFJNpkm4TaGKAjjxiBKq8KnVdSOPvRttKzRcAYyB0rf3p1iL9PkpDOaDSvHEGYrftikC2JGrKOK4iCXI/C8VbulsZunmORbmwqN7FExvdGrqaaXKlzZDU6sZji6Eh1toGCB8yB4kAFcbQSFCUl56p88a9NFxRbnO202PFs8f/GM/Mo8x/M7tHI70l12QjQU4kkBDB94kR5TVFD82lJVXQWfnm+u122do9TZnkMiFLi1qXMkWquZKGNXq4TaynjYaMWmRICQ3DVBD4UlFFRV86eoPadauwtlyCagVsyLXuxipJ6THX5KIUYWIqs+eQjoryBNAYmgkoqqCXEX3o2QyrcZ7ct2kn1LP4y2tmYRA9264KtTnVl9XHerZdWf74b5IexfBfavCc8/cDZfdWyzK+ynCr2vYiXEjH/cwBvJlQ9PiQmJwPRymxmTdi8uyYzgm0hESMkC9EPnQSey9S21taxV30jJYbONzqm5tZE6Q1MakRUrZUWLIA4yx1UFbdldHRdJtxshREbP9YrXzu/U5trVDBSM3kc6RKyGHjj0MMcsW5UV+S2rrZuMGwjqNq2ikJ9ep8L1VeF4pY/SHuvJx+RQybjF1QY2YssPOW06Sbq3NpWT2vKb7ROL4/aSWzIjcIuGj5VTNG7KzzZHPrbcW03Bxp/H3yO+xm4hQ5016OjoV7cluQDjgMOeNVGTyCiJ8qPBdeedBKpfqM2vJu/j09+kidSV1rYD7uBOiwpg1/IyvBLWOTcgWj4FxY/mIPn7VVONfSN6idqTtgx2VkLoWYTK2tlo1VznIsWZPZYdiMuSvAjTfmSUwjZOKCGR9E+9CBKRt/TJv1fyhn3mR0dlYDV5NTSZs7K7V8Jo2cZ1tqSEQmPbQVbXwirDIKiipL5VUEE5qvp5zP8ADeX1CWdJ7jIMww3IIx+Z3qEaobpBkCa+PlDJauR40RFRe7fZQ5LqFjVu/O1FrbTaeLlaAcFuc8cmTCkx4TwQy6y1YlutixI8K8o54nD6cL244XXOwDf7FtzNwpmE4pCnHGiY9Fv/AH02FKgOuC++62ApGkstmrai13F5OQPlUH9lV1TlT6NLb8P2W3929GKqbp8hqqm9PMbudIb+ox34wODUukkKKQMyTE1AnEJU5EW+322ftjgG7ETdKXuPuSxiMITxGvxpmJRT5EtVdjyH3TfI3o7PAn5vgERenXjsXPOg/rHPVDt5Z3Vzjt+synsKvIbTH20SBMkx5DsPyF0SSDHhSQ400Toxe6uqPHVC5RVnVJuZg2STqGuor5ua/k9GWSVaMsuKL9aisJ7hS69QRVks9UNRIuxdUXofWm4Wye5kS9KLfzMRj4hH3ImbiHYtT5HvgZ8jrrMUmSYRvnsoEb3m4EewIBcIa/L0fYU3BXMc2iW7Frjrlk9juDymE5a/DcWVIfY8RfkQI9MkMiY/a41FYJFJOq6Dsu+rvC28oi0KY1kftzyS0xp99aeer/uIUcnVWNGCOTkvsokPVpFUUTuvxqWz/Ufs1XU9VfvZc49AuK07hh2LVzJPhgASCcqSLTRFEZAuRJx9GxEhJCVFEkSH41shntVuzFyic9j60NZmF7kkZ1qY8Ux5qxhK14yZVhAbNtxeOUdJCBeftX7VgRekbOYLUaW07V3EmXQysesof40u6KK22VnOlsvc14oUwVCwcBxh1AT7U6uCikqhfm8G6kXarDY+UjBjWB2FlBqofuJ4w4aPSnhabckSlE0ZZRSRVPqa/kiCSkiL4YO7lnj9DNuN48UYxdWZseHAOmnuXzFwr4oraQkaYCU85z2FW/bIX2qo9x5JOhmGJZK1t9AxXbyJjUj6cEaK5VX7bpwLCC2HjOKbnDptcjwqOKDyoop2E+V1S9H6ac9x+auZYxSYLisuuyevyKowipsZP0Bo2Yc2JJJX0igrTshueRKTcTqJRmVUTXsWgtE/U1soKNKGWyXlcqpN4YsUs90o8KMbzch18QZVY/icjPNuC6gkDgo2SIZCJdbJN8trcRbN7Ico9oDcCtsyX2Ug+I0+WkSIf2Nr+2+SBx+Y/tEgj86g0jZjcXMLLKLnPbXG48vKsAlYk79JR4ghvPSpbg9UcFFcBtmQ0KuKoK4YEXjbQkFIrYbAby5bNbssmPDK849XhtW3Hg2UqSJJT3zVhIdIzjNqnkaEhAOq8GiIpcKpIFrUPqH2lyS6i49V39gk+XYuU4tS6KwiIzYA2TqxHzeYAWH1bBXBadUTMFEhRUIVWyNUc9sdlZ3021CfUI1J3UjZyKeVzt7FutZik2v6vjzd2iVB569VT7+fhLx0DTTTQNNNNA0000DTTTQNNNNA14ruZS11LPsMklQotTFiuvT35zgBGajCCq4bpH9otoCEpKXwiIvPxqg/SFvN6kd3vxz/AAhNj/0efQ7RuNR/3s+z75kvJ5E/XEXl8fRv9c3w2fk+1E6rqe+p7/e1bs/+o19/sD2g+1dhfp3kwpeztTie3TsRAbupeKxoEEm0BxU8ctyGI8cEopw4ofKonC/GpY5hOGOxKWA7iNKcbHHm5NMyUBpW615sCbByMPXhkhAzFCDhUElRPhV1THp3x2vgbtbsXLD9kUh86Bsxes5LzKIVRGNerJuK2KoSrwqCiiP2pwPxqk3t6p47kt2FPm9pDj3c7L6mxYsM3kS5UZ5qPMOFHerEZCJVOI5FH2yNn53GxXt5CVwkDZru3mAP5a3n7+DY+5k7IeJu7OsYWeAdVHqkhR8iJ1VU47fkvGv5e2428kVcWkfwPHXK6DWPUsWGdWwrDFe6jaOxABR6iwaMsoTSIgF4g5ReqcZHdmbi43Q0N1i+dZna2Mfa+p3Fnxpd9LlLaTIMqM7KaQHHFEEkx3JLJNNoLakba9eQFU6MLOEyG0xvOt2d0MgxjbTcQMkyWvljkUunYBQdgMUsf3DbjZMo5Xg/LSOhCLjrrpKJkPyGj9z9rYGf49a18BnH4Nnb+xCXLs8djWrE5iK8rrcaWw7wr7H3uogoYEHlIgMCXnX+bN7Wx9pcVkUIzokuVYWUm1mOQq8YERHXVREbjxhI/Cy22DbYB3NUEE5JV5XWSncm3VsdtM8znLc4zKBkmG7PYxkkFhu0kwAbsy+quFJkRWyADcdSMx5WnAUF4USD4TiWw8w3Mm+oidUzM0qKu5j58kWNVTc1sAkSMdFsPsZoAiFHcA46m6ktXEVHeezooCtoGk42ze0MOvuKiHtVh7EHIVEreK3RxRasVEuwrIBA4eVCVVTui8L869NPtdtnj09m1oNusYrJsZWiZkw6iOy62rTBx21EwBFTow640PC/AOGKcCSotLeobJq+s3G+m7g7i3WG4uGFzJtHIr7t+qSZeI/wQIbJgsl8G/CrUYlND8ji+M+Pit1v90H8dy7PsuzDKq/K8ad2/cSuZt5MeHDmSY9ctg0UQDRpwXSddE23AIU+VFBJVVQ0XlO2OPycrxO2sbOgqMUw6bKyOJSN1rcdXLgm5PkmnIVxB6CEqQ6oC0hK6Suk4v7OpNk+F7Z7u47CjZnieMZrROG3ZQm7OBHsohErZI3IbRwSBVUHCQTH/FNeF4VdUh6r49Gznm3lrfXMqvaWtyeHGX6u/DjvzDr0VhlQBwW3TPqaIBISmiEPCpymqnlT9wttNt6yBtzlmSynbfaeiuJwTbuU6EZUsILMyVHVRe9igwpElV9u11BGxJG1IE5DXCbHbKjRV2LjtBhKU1O+cmurkx+J7WG8a9jcZa8fRsiX5UhRFVfz1w6/cr0vZnkM3D6rP9rb29uZLaTauPa10qXNkRuEbRxkSU3Da8Q9eyKodE446/HA9Lltc28LLXyy+jvsdC0ZGn+l5fNygIa+2b9wz9TlsNE+Pfg0FCc6K4YKScIA0LiFfnh7PbUt5zk+O/osmZ02UsoVA6zaVUhq5derycmOS3G1admtMsOOAw2Qo+KIqIpEgbEibYbaV+SvZrA28xmNkD8hZbtszUxwmOPq2bauk+gd1NW3XA7KvPVw0/IlRfhSbYbS19ZMaxvbzEY1feuMzZgwamMDM8xJHGnnEAOrqoXBiS88LwqL+/WWIeS3mQzKyoYz3Jp24FzdZdXZ1jbd9L4racItp7cxhi4gwRB1usFiQ0LZuo6KoZ+RS1XNnu5Bx7ZvGi24z21SbiW3NDZQVd3Clstm+hOnMOLBabdK08RMutSQkn4Y4Mo2KMoDi6D9BC/CdDdIZfSK62yaQjaKviZk2j7LBEg/uJ8wZaJePlRBtfyEV4/hjCcMisQIsbEaVlmrYeiwW24DQjFZeREdbaRB4ADREQhHhC4TnnVW765NOZvdrH8czCZWwLexuCcm1qHKBxlMdsnmnUZb59ygmDboBwXYgDhFXjUb9JWWN2lhkWNhlhZWddXVch66r80l5JVSXTWQJKJS0V2DLLxoTsRDIBFWVHhVLkLkh7R7U12MzMKr9scTjY7YOo/LqGaWMEKQ4iiqG4wgdDJFAF5VFX7U/kTXprsH27xEWJ1TiGOUo1yumw9Gr2IyRvKIA4okIp07i00JcccoAIvKCnGVKq83IqKjFM0xnL8ouMnyPL9xKZIU64kyYb7cQb1yBHGKZqyPjcgRUEhFD4RR7dV66h2aXtZkW21rDxfdDJ8mxxMErrjM5UjJ5shay4CzhL+scV3tBcJlZ5PRhVsAFgVVsOE0G3MZ2327wuwn2+HYFjlFOtS7T5VZVsRXZa9lLl02xRXF7Kq/cq/KquvgeLbWluGGQHjuKrnXsleCcsOP9W9onDSkjnHm8SdkDnnr88fv41V/qIzTH6HFMBgR8mlMU99ZiDFn+N3aGvkMBBecbGXcNi7IQHOAIPEXkecEEU1BTQs143uFjuSvY9dbt7u3OPy67b7JK1ydHyOTXyksYl0rUdh6SPhedki0AqjDqITy/cbRL8IG7Kan29ZnM1mP1eOhMxMSitR4bDCO1AyAE1bEQTmOjgdCUU69k6r8pxrpJXUFPJscjSDXwZEtsDsZ/iBo3gZFUBXnOEUkAVLhSXgUVeOE1hCRmW6EKxGflUxmnG4s8aLOZE7JZOMMtSVxNtxGpFjFacdhgUpPzFAQjFtpSRHOpW5mTeUZH/c+9wEyPIRvp7uIZI5En1FlLke4ih7ooQpKJph6VwwLIG4raDI6kSoYOfcGhLPb/A7rJIOY3OE0E+/q0QYNrKrWXZkVEVVRGniFTD5VV+1U/Nf5deOLtPtZBsbi4hbaYrHn5Ey7HuJTVNGB6xad/wAKEg0Ds8J/4yGqov7+dZdzHO2GrrKCxfda6cvYMzGW9qq6LlMqQzfVjrMNTeFrykNoLr5zW3n3UeIG20JSDjtq594IEzJN4ttMMPJ8iq6i1gZC5YMU9xJrilK01F8XZyOYGigRqQqhIqLynPUiRQs5rDcQYpa7G2cUp26inOO7XQBgtJGhnHJCYJlpB6tq2QiQKKJ1UUVOFTXnvKvAFtGZGS12P/UcgZLH2jnMs+ewZUHHygipp2dFQbecVlOU4Ay44RV1jLHtxsnxravFsqv89zaeea7N1d9dSEyAwNuxfmV7Hu23X0car2xGc55XWm0QGgVzhSBC1wpm4e5dq/Gx/bGzqcgySg3SB/EYczLZV5HGNIwyxJHG7CW2L8phXxlk2Rp0VwTbFxAHsIbmottNuMXhQa3Gdv8AG6iJWTSsoUeBVMR24ssmjaKQ0ICiA6rbjgKY8EomQ88Kqa5Jbb7HYzHlUJYFgtUxm0j2cqEtXDYC7fRtx7xG31RJJ9G3nOqoS9QcLjhFXWRsz3FyGSUNjE905NdSlgsORidvleeWNPMcyApU0JxOx48V/wCqTGXm4wOV7idW/wDBg1w5wF++pSTkZ1e2dM3ZT4b97kM2vsm6ia/GWSJYzcmrSE2ouKPlbbMfyVCbAk4IUVAnY7LbG2lOsMdpsFl1U1qNy0lDDcjvtMoSx/t6KJCCOH0/cPcuvHK66NltPtZcsU8W421xWczjoiNO3Jpozo1yJxwkdCBUZROo8dOP2U/kTVE098dT6DMQt9tMlmusNUVAzMtINg5Nkw4ayozVs428RGYnHZWZ8IvLKs9RQfGgpFmruTf53SYlgm6GUWW287cuDXwrWHlMyUUtssZsn5sJuxV0nn2EeaYLnyl0dUkEhJsUANYZdi+HZfRP0+eY7TXdMvDz8W3iNSYv2fchkDqKH28c8qnxxzqOxduNi7aa1BhYHgkyXiz5uNMtVcNxyqek8PkQigqrBO9kdVU6qfZC+eedU+ZXOR+jXd6lnWt1aSKr8f0sB9yfIcnGxCn2DMRsn+3mdIW2mm+SJSNB4NS5LmBY/euZJmeO4riu5mRScSn51Q17T1dlEt3zwCwybIcZGULyuKBvNCZKh89xQkVDFCQNG0+yVJAz8MslMUX0imoXcaxmhgUgRI9VAkE0csD+8heVwo7SJ1BoAbHqgKpGRWHX18CogRqqqgx4UKEyEeNGjtC20w0AoIAACiIIiKIiIicIiIiaw+OR7tYvgFdkGCZllt5ldlR7jwIzM+1k2AvuVkh1utUI7pE2r7YsNihoHkdVS8hGpqq276WL24usgyVYWd0l/jLdbWqDEHOrDLHI1gpSPK4cyXFZ8JONo12jIS+NWkLo2jn3BoG0tKyjrJl3d2MWvrq9hyVLlynhaZjstipG44ZKggAiiqpKqIiIqrr0AYOALjZiQEiEJCvKKi/kqLrBu6OYqxW7zY2/uBJy6VZ4tnvb2OVTDcrGQiynG41lQyB8UFtkUBhqUyoK6ogqjw7yUpzWffbc5zKwoNxMuYwqXAwi0yawl5BKN2uYlTLZmY+3JI+8Fl0osIHPCTbbQqZAjXyug2XryN29S7bP0LVpEOzix2pj8IXxV9ph0nAadJvnsIGTLoiSpwqtmiKqivGTsF3SPHM+x+zudzJv6MPxBlNXRXNtdOOxLGMkavciicp41931kJZAw4ZGRC0vUi/NaxxrOL2Q3jWSZLmd5XVdzh+37eXXx2T8WXHrXLXIe5vS0IXY6E6jDbjvcSETL7h/NA3/AF9vU2xShqrSJMWDIKHKSO+LisPiiKTR9VXqaIQqorwqcp8fOvXqhvSHIp5WO7gv4/dyrirLcC19lPkyTknIj+OP4z8xqpPCo9erpKSuD1NSLt2W+dA0000DTTTQNNNNBV/qU3FzbavaKfmG3FNXW2SDaUtZXQbAHCYkOTbSLD6L4yEkVUkL1VF+C6qqEiKKxW39SUifuzsziWAxIFhje4UU7G4mvtuE/GiyKudMrfD1NBEnSrZXbshfa0qInK9ks/cvBf0iY7Cofqn0/wBpkFFe+XweXt9NtIs/xdew8eT2vj7c/b37cFx1WrqH0nV2O2EadXZxNbWHmc/J4xBFQXYkJ6psIEetYPv+rbjrZOutmqL8oo9U7dkDrO+qPEqyvtrDK8IzPGUrqMcjjMXEGOy/YwCeFlHGgR8lZLyONCTcrwGHlFTEEQlH/LP1D2UDIMIp39pMprWsnt5sCe7Zu14JXx48BZSyUcblG082oqJdmTc4Fp4ePIItlDcK9H97gtgzdUW4OKwrFMXdxeY9EwVoBsm1cYdGRLRyUZSHzJgxfJwl8gOkgIwf6xelRek56kKsfYyygiJGySTcy6usxo4dN7OVWrAlRIkNJZFEJwFJ3y+U08xkatki9dB2XfVpgsLGZeW3WI5hVV44+uVVnuoUfy3NSLrLZyYrYPkSdVkxlVt5GnUR9v7OV4Tv7m7wXmAbcU2csbY3sqdbX9LTFRuvwglx0nWLMXky9x4e/DqIKC6qdzbQ1Ee5hWlD6Kqihwu2wuHY4TASVQhj8O0qMCjQLImRdaNXZ0gHVKU6SMB26eBsiUjUFXr1ubd3b+buXho47V3zNNYRbeou4M1+EstluTX2Eea0jjKONq4BHHESRHAXgl4JF0HCqPUHi9xlEKhbxrI49baXc3Gq7IXmY/02ZaxEf88UFF5X0USiyQRw2haI2SETJVHtytwPUdH20znK6LIsFvHqDE8UhZNKtoPtnVNH5L7KNiyryOF8sLxwHKqJ88J0U/4x/wBPVpUXtM1NzyPKxHHcosMwradunVqSFjMKUZg5LV8kOODs6QYNoyJp+qQnCQF7fbdjYCx3KyDILWFm0epiZPi0bGp8d2pKU4ntpbslh9pxH20H5kOiQEBdk68KPC8h7r/f6PintX8l2qzytgKEErOweiQ1jVCy5CsMi+YyV8xduqmkVH/GJirnXnjXA3A9TP0jB8/yLDMGyCUOL0+RvVl/LgA7SS7KpZfV5g1ae84ALzDjam4DQGrZi24qqPPN3l9J727WU32RHmNLH+rs16w3LLGBsptO/DXu37OQcgEYYMxEnWxbQz5Ph0OyKPrn+m7M5mFZftfH3fZh4fk0PJAagM48KvsSblJBPK6+UhfNHaflvOtsiLR/sCTpoPyFn4HuLU7hFbLRQ5jkOnkpAO0VsUhzJQp+vbjF2UnEZPlsy6oKGhAJEoGgwao9TtDkNbXTqHbjNZz97ZTKykggzAbftCiK4kt5vyShBtlomiFTeJvspAgd+w8ybajaWLtANvRYxZtt4lLfbl1VEEToFO8Qr7kWDQ1TwOucOo11TxmbvBKJiIV7d+kunt8Kw7HpVhjdvY4XPtJkRzJMXC1rZDc9103W3YRPAqqPdtRMXRJCaRfyIgUP5f8AWFjsafd2hYNkbuJ0eIxcnkWTLcdX2zcmSYrkYo6vo55AdjONqKCv3tuJ+XRTkdx6laHH3ZiXW32YxWaKNElZNIVqCbeOhJJUa92oSlU16IjpJHR/o2QkfXnUZtPSc9IqpVJSZlSU0C1xGPjFjGhYq3HZ8jM1+YEiM0w823HFXJT6E11PsiivdCQiLv7h+nuwzW4y4a7OWavHdxI8KNlda5UrIkSAjj4i9rI8wJHV1hBaPu098Ciiglyqh9ZHqcxhipzLJkwbL38ewli9cmXDDENyO+7Uq4kuOAjJ8zTnZl0Q9w2yBqPIlwQqv9u+pjFII2Ea6w/LKu1jNVT8Cpkxoyy7duykHHhrGRt8g5N5sgIXTaJvjs6jY/dqtt9vTjk8/Gdzc+Zt623t3sNymJAj0eJpEurf3cB9tiHNkMvEk8W+4o0CRwJTBteVJF7SDIPSpL3Hhz7Dc3M6u9t3oVJEqlexofZxWq2U5KAZcVx80lk8bpC/wTQkCIgC0v3aCXL6jKFxlqvhYLlkzKzt5NI7ibTcJLOPJYjBKd8hnJGKgJHeYdQ0fUSR9pBVSJB1GJHqgnScvlUMbAr6nrGHsPBqws65ryOnczEZWO5FKU0+waIXVCMF8ZNvEQGiNg76aj002GKxaS3wa+wrGMppLKdObeqMHbh0zjUuO2w6wdezJBwvtZYJHCkqfdtOVUOG0/qf6bcjsslavbDdX34PLikuzKZSCsuZOpJ/uheR1p5ttsHhJwCbRleqqJIXAqBB1JHqm22iYvQZXKhXrce/o5997dIgHJgtRHGWXmJDYuLw/wC5ktRhAFPs6qoi8IpamWBblQ85mXFK/jd1jd5Qkx7+ptxj+4abfBTZdQozrzJtmgmiKLi8E2YqiKKpqsJvpExy2TdCHcZK5Lrc/BG62GUAFCiEpbs99BQyIX0dnvm+aEIioiDaoqD2WbbMbOw9po9urcHCI0q3eaJxMTxBmgio20KoCE2Djrjpcka9jdJE7KgiKc8h43PUTi1bdS67LsVyrFoDMK3sItvcwmmYs6PWKnuzbAXSkAgivkHzMteQEUg7JxrhXnqWtYLOP+y2QzpiTeXtXWCxZMwo/aLNF0wkNuJKVkl4YNFaVxHW16+QAQg7Q6P6IYzs8H7rNKaW05Evaiyks4ujNpb11qy62+kycsgjekj3Do9wjaIJJ4V7CoTibslundVVWGSb0wLC0x+1qbKocTFvFCa9l5UJXmEleR158XiQzR8ARQbUGw4JDDy1nqlpvw0xYni+R5LMZq5t9bJSVsdj6bWszJEdJDrT0tVXssZ5BBo3XT8JkgJ+ynVi+p3C5969W1+NZLJqY+Q1+MPZC2xG+nBOnMRnoicq+jxA4k2MPYWl6k4nbqn3ajUT0s5Bj9S9Bw7dJitk2+PycYu5Mig9z7iEc2ZKaOOKSARh9pbCSKGaugvdFVteETXbg+mivqaGwxupycmIMnOMfzCMBQu6x2qsKwAhqvkTv3GrT9b8dfN+wXX7glOebxRMIy6twWJg2U5Pd2tROu2I1K1FLiLEcYbeUikPtChdpTXUeVUuVRPnhFjL/qt27KvbyGlqMiusbZqqu7tL6DHY9nUQ7AEcjOSEdeB5f1ao4Ystuq2CoRoKKmvNuZiO5V36hMWudv7sKD2uD38J62mUZ2UEDem1agyQi6yiOqjZOB+sT/BFyJChJrjN+kNqnxaTtxiefeww29oafH8ihSqr3MyYxAjjG7sSUeAY5vRwBtxSadT47AgLyug7Ef1NQWbyfiwYdkuT3DMrIjZj0tdFY6Q6mWzHeUykTEEiRZDXBdh8nzw2C8Brwj6uqH6vcPJhF7JxpiqxmdTWjDkIfqj10RJGaEXpAeLt2BEJ7xiitvdiH9V5O7inp6/DGfzs5/F/ufes5Q17X6f06fWJ8WXz38i8+L2nT9n7+/P2ccLHqD0wZNidMNFQ7kUj0JzDsdxebGuMSGfHmuVIE0jjrZSRRY7zTjiGwnBoXQhfRBITC6cRyN7KqRu3k41c4++TjrLtfbNNhJZMDUV5Vo3GjFeORNszAkVFQl12tVptFtNdbT09djsLLK52oZespUuuiUyxYouyHQNhuCCvn7OMyiOijPLnbyc9h68LZegaaaaBpppoGmmmgaaaaBpppoGmmmgaaaaBpppoGmmmgaju4mcVO2eCX+4V9Hlv12O179lKaiAJPm00CkSAhEIqXCfCKSJ/nTUi1XXqLxPIc82Gz/C8Sh+7urvHZ0CAx5G2/I+4yQgPZxUBOVVPklRP5V0Ejutx9vMbZs5ORZ5jtW1Suss2Tk20YYGE48KE0DymSI2RiqKKFwpIqKnOvncbn7a49W1dzf7h4zWQLzr9LlTLaOyzO7Iij4DM0F3lFRU6qvKKms22Gxu8NAxQwK0chsFwbNbC+C+pn6b6vkTFhDkB7sgsBWN71hx/wOeQWxJr7mSFeGh5sr08blUDVNYU0LcGTBnYzdU8+rgz8XdsY7s+zdmuNyCmRkhiw6j/AFIYg/q/C2Ao6AiSBoXcO/23zBuXtDN3lhY7c2ro1r0OtuYTNq53aBwoog6hmBOMugv2CjqA4JAQqolr6ZJuntXtFMpdu7G2g1kx6nlSqeobdbBxyJBbHs20BEnK9VRAH9/UuP2V4zXSbdZfLttztosYwmbYIGZ4M07k8iyiGteFZUUL7hySIm3nXBBlSbJlkkN1wuyNJ86u7e/DczvM6xi+xjF5FxEaxrJ6CWTEmM0UR2e3EVh00ecDs32imK9OxIpCvXjlUCXYbvdtXnWNvZPRZ3RLHgwGLG1ZO0jeaobdb8iJNEXCSOSJ25Q1REUS+V41JcaynGMzqGr/AA/I6u9q31IWptbMblRzUV4JBcbVRVUVFReF+F1lDNfTfuZa4xhtXjdGVYWPYBjtfLbhyIImcuut4ExyECPIbJGrceR0JwDYU1RDVRIubt2Cwu8xmNll9kbGWsWOU3Q2L4ZNKqXJbihEYjo8QVTYRWlIWRHqJOEqNiREikoiHXxffba/JcYwvJn8sraEs/rotlRVt1PjxZ0kHwAgAWlcXuadxFUBSTleEVdd9dwcBHL02+XN6BMpJvzJSLZs/UFb69+/t+3k69fu568cfP5axxUemTd+Fhdbil5XZmsbIttMaxG1iY7ZY82MCRDZebkMyn5zTzrbYk95G3oSuEhq4qD2ECKcZNt3vlP3RiXTeGWLlZUbkRsiUK0qKLXza9GUjJKRV4nOzkaP9b5TaBQAxBD4ASC84+9+21luDB2zoMmgXd1LSd7gKybHkjXHE8fkalIDndk18nAio8qoHzxxr2WG7OBUdnbVuUZPUUCVElqIb9nbQ2G3nDjJI6inmUxVG+SUXBAlQVIUIOCWiNlNrdz8dynZ2tyPbE6yNtjjFzj9nkDlhCcCzff9qjb8cGnSeVt5Y5ul5QA0M/kfzLXasNn83nepSLnz2NA9j7GbMXSSjkMKgxwxWTBR7xqfflJTjYInXtyvZE6p2QLAn+ovayLuDiW3EHI4NpPzGql3kOTCs4SxWq9gUVZBkb4kYGqkgeEXFVG3SVEBszHuxt49opuPPZdD3Uw9+ijP+1etGryKURt7r28ZPIfQT6/PVV54+dZqn+nLde4xafjoUUeEcnF9wqtvzzWfATljkrM2DGPoRKjb8VskVUFUAVUSRC+1ZDkO1W4e424i7iydsX8er3rnCAKlnzYDj6t1M2dIkTnEjvOM8IMxlsBQ1cVI/wAin2ogXie9WzbUr2Lu7WGBJ8Rv+Er6Kh+IA7mfXvz1EPuVfyRPlfjXon7sbWVVRU5Babl4rDq75eKqdIuYzceev8jDhGgu/mn7Krqmv0LZY5krFk/iUc2k3qczNxwno6r9PSqOO3K/a57I50FB/wAInCL14TnUAf2A3fqZS2w1OVuRJ8fMaZ6sxyVj6vBHnZHMmx1dW0BxpI78V9nv4V8oeMBIC44ANJ7jb37a7X9YmS5NAW4cWKrNIxNj/Un235AMC63HNwSIEI+SJPhBAl+VTjXeyrPsFwVtl7N81ocebkCZtHa2TMRHBBRQ1FXSHlBUwRePy7jz+aay3k+x259RTZVt7R7bzMnj5FZ4ZYwb6TbwSSExVNVrLzMgnTaeN4VgPPATbPQykEvLaqo6sne+dZ1W/ez1vU4VKymRCh5M4kGG9GalIhMRQU2VkuNNdk78KhOB9hHwqrwJBYGUb1bZYtXvypGa0EqWFWVxHrmruC1JmREaN1HWvO82HQgbcJHCMW+AJVJERVTtFuDgQZaOAnm9AOTm35RpVsmUnqHXt2SP28nHVFXnrxx86ydR+mrdKp2o3Qx9/Eop3WSbX1uP1LTM2OojMR+3edgAZEiADSTIrfcurZcDwqoK8TiRtXuOWSScSHCzKLI3Vj5+mXe8i+3GC2608rCt+T3XuOjaw0RGlb8Sovk45HQX9jOa4bmjUl/Dstpb5qGYtSDrJ7UoWTIEMRNWyVBVQISRF/NCRfyVNdrVS+nXGcp2220wvbi7wpyAUWplyLGW3KjEzFme5EkYIQNSM3Uedc7ghAniJCJCIUW2tA0000DTTTQNNNNA0000DTTTQNNNNA0000DTTTQNNNNA0000DTTTQNNNNBx8xyqnwTEbzN8hdcbqserZNrONttTMY7DROuKIp8kqCC8In56gPps9Se3nqn28d3K21YuI9bHsnqp9i1jAxIakNg2aoqAZiqKDrZIokv7XC8KiolpSI8eZHdiS2G32HwJt1pwUIDBU4USRfhUVF4VF1y8Vw7EcEpwx7CMVp8eqmzJwINVBaiRxMl5IkbaERRVX5VePnQcDevcBza/azIs1hxTl2MOL4auK2w48cqxfMWYbAttoRmrkhxoOoCRL2+EVfjWfsK3qy3CcBtcFx+1u7++o8uxqprrDPqi0hy5lZdzWGPdPNyxZkH45Bz2wX5HiMCIq8KKagyLEsfysqosggLLSlsmbaEKvOALctpCRtwhEkQ+vdVQT5FCQS47CKpycn2nwDMshhZVkdCsq0r/aeB8Zb7XHtZjc2P2FsxE+khkDHsi/44/smYkFPs+o/LMOyKRG3TLHUx6iyS3xa6uYEJ+MIyGqiPbQnxbcfd8TZMFJZMSI+zqMqJChdF4yeoze1rC8izq1o8UrQ2+oqm4yWmdgyTlS3JcdJb0aO6khBjkzHcAEIge8jwn8APGrC3e2BrdxKqRhVfj1KOP5hk8LI8zkzZj5SHDiLE6jGZ6kCk83CaYNfI0IB2JBcIlTXuvcU9PG4e4LyWltTWOUsOsQZ9XFyNxspLkXmSyzNgsvCEkmkInBB9s+oqqoiJoIJB9Qm5UCdX5HksPG3cXn59lWGJCgQZA2ANVg2rjErzE+rZEQ1fjNrxJyrndDFP1adH0979bg7pXNU1kuLvpV3+NfiFuYxh9xUxql/ux1gHKnD4p5GEhSB5johJGdXoiEC6tKPtNt9FGuBnH0QanIZ2Vw0WU8SN2kz3XuX/k/u7++lfYXIJ5ftFOo9flg2zu323EwpuIVU2KXtUgsNP20yWxCi9kL28Vl9024rPIj+rZEA+wE44EeAidLuLuVk2bZHMqncPh4XieRuY9YR7IH2p7otxGnXZgSkcVoOHHhEWCZXsAqauj2QUqMvVvuVBosil+2xe7mtYYmW1LsfH7etgIaS2WCjo/MUVsGVSQ2QS2RbFURVVtOwprQFnsZtZcZe9nFni6yLOS8kqQ2c6T7J+SjHtxkOQvJ7Zx9GeG0eJtXEFERCRETjgtelXY1pltgsWsnxarDpQWTkdm+X04iaL2ik5IVVYEmWyBpV6NqiqCCpEqh0ts80zS0zbNtv85epJkzF1rpDE6phOw2nmJbJkgE0688qGBNGnZD4JFH7RVF1Tbfqm3LxjCandLOKvGbCjumMrVqsqIkhmXHcp486S2RPm+4LgutV7gkKNAoG4HBEiLzpWvxOgqsit8sgQPFa3zcZqwkeUy8wxxMWU6qqiPVHD/ZROefnnhNVXs76ZsQwSiiHldRHtL5tLZp3mxlyq4Gp0lw3fDFeJGGicbMRdIGhI/vQlJFVVCM3e8e/wDjEiRir9JjWR38qircjjSKKllmECI5NGPNQ4aylcmkyBi4HjdaJ1ENEAVFEL+9v91dxc53kwKA3neOS6KVjGVSLiLDx+bCN+VCsa1gO7Ep5HoT4DKFFacFxQ/Xoqn5QJqwYfpv2gg1smtj0FnxJGIAynMgsXJsVuKRFGbjSyfV+K20pmoAyYCPcuE+V56NLsdtpjtnRXVPTTmLHHSnnDmfWZpyHVmk2Ur3ThPKUxHCZZJUkK4nZptU4UBVAovejN95Yu5mW1GP5rDj1ldebcRqmCEZ9gm3J1ygPeZ9t/8AWNOCLgugjaeRsgHlOheT22vqV3Ko7VdubJqoPJWMtsaGRd1eH21rFWLFrYk5HQq4jzknyEk9hpUV/oPRw1JfgFu292Y25yXLCze5o5D1u59NVwws5bTLpV8tJcMzjg6jJuNPD2EyBS6qQKqgRCvPvNqNnrm6k1Ngx7a+uLF3LP7yvZUGzWQEdiC7LYcYeB9oEZSOyfiUQVCFCTk15CjLH1GbsJPqp8LEY1NkNxV41AODesWbLDMibkjtY4+sNxxpWwUER4FJsXlAgQyJEQUufd7NNxcIo8Ir8YkY7IyDJsihY9Lmzq99Ybfljvm5ICOD6H8E0hI2ry8jyCnyvkTprsPtSTtc8WKqrlS1WsxDWdJVQGBM97FUl8n3kMnlxSLkjVVQ1JFVNSTJMcxjIpFGWRx23nqq0CyqkJ8m1Ga204gkKCSd1RsnV6rynHKqnxygZ+qvUfuhkOazKejx5ZFczlFniJC3gt06ERYivR1tHbJCSEbPumfujIQkjR/4buKjqPbf+obeOp2yxnIcpnY9dw6fZSHubfSfpj4T7E1YeP2rapIUAcIWwUnlEkUhNUaRHBRrQ7GzW3cbMTzqPTy27NyWdgTQ2stIKyzbVs5KwfL7XzqCqiu+LuvKr25XnXJxvavY/bZmPT1kWHEacgN4XHi2Vy/LEoq93260AkunyiC4ag0ico3wIogCiIFdXe8e/wDjEiRir9JjWR38qircjjSKKllmECI5NGPNQ4aylcmkyBi4HjdaJ1ENEAVFEL/cf3s3azrJMbwrCcjwB2XY0OQ2k6zl4/ZMo2/Xzocdtg696Q0/FcVJf61p0yJsh5RSThFsOH6b9oINbJrY9BZ8SRiAMpzILFybFbikRRm40sn1fittKZqAMmAj3LhPleYvZ+lXDJ2fUVi1Eks4zWUF3Bko1kNkzayJ8+XCeJ45YOo+8JhHeFxXHlUuwIqEn7IVvW+szPMuhQsgw7A5bzDGO47dyqWLiFxcSLJ2xjBKeYZnRB9vD8bTgoBPCfkLnlGxTss2ud0d6sgxPPM3xKbhtbj9JJyelisS4ckrKO9VjJZSZ5EeRt/vJjLxH8bfVo0Pyko9CsedsLtTOnV878Muw1rYkOvbj19nLhRXosReYrMiOw6DMltrlegvAaCiqiJwqprkzttPT4mdzbOyGq+vz5Rtv179474fezorjRODAJ7wNyn44vj5BaR1wPL9yopaCq8G3o3FoMgrfxXLrLSvcdw+vyCw6TG1BLWFIFh9ppyS40wXvVhNmoindHTJflB48Mn1ZbpWIspjeMRiflY49mdczHw66ulsq6TOltVMXtBUkiOOxoiOOSHewITwoDRIJau5n057Ps4hc4KWMy5FPkECJWWLcq6nSHno8XlI4o+48TwK32+0hNCTgeF+0ePdkux22WVt1zdnRSmEq676RH+mW0yuUoH2/wB6OrFdbV9j7U/VOdg/P4+V5Di7obl5pR47t9Mw2tr6+yzfIK+odav4rp+wakxnnTUmgcbJXW1bT7FJOVRR5FV7DA8a3w3jzjMZm0tAWGQMmx1bsrW2mVkp6BMGHJjtRxYjDJE2lcGShOETzniUFREc7Io2RvNtN+lGFhtO37dquoMmi3EsPdPRXEjsx3209u4xwYOibrZAQkCj15QkVE1/kj047QSKiDTfh2ew3XrNVuVGvrBic77xxHJaPzG3xkSBeMRJwXXDQ1AVJF6pwFJ416l87zGXT3uG1NVAczpzCwbatnZktqC1aVcqU6QtI+DfZsmh48aNo6iKhLyomHuj7x783ed0tZUP47MnVcbO4cyoj17rDF7NqZEVuL4zOSvtfIj7afcrqNqrnKmhCoXk1srtfHtItxFxNiPJhP10mN4H3mm2TgsOMROjYmgCLbTzgIKD1VC+UVURU8dp6f8AaS6d81jixuEsu0mOdLKW2jx2SIk4HEB1Ecae6j2ZPlvkRVBRRTgKja3iznNcVfwa0ySNEyy5vaKmGPBobHHLSuZlOm7MU2JTrh8DEiTjalMuqDitHx18aqvvHfrdtnayTve5XYbJx22ivLSVSDJjzoUg5zcWEkl1TMJIEjnd5QBhWuvVEc57JaGObEbY4texcorqiyk3MJwXWLC1vZ9lJBRZfZAfLKecJQBuVJEAVeoed1RRFMlXzN+nPZluRbvnhgyAu402JIiyZ8p+I0zLcR2UEaO44rMRHXBEz8AN9iFFXlURdBXN3vZvJjmZfoolHhs7IfxBRQUuGqqUxCWDZx559varKM0eacr3PjzqJiQ/4NS5HiJ6kN5KjH1yDIIuGyW3H84pmWYddKaX39B71BlERSS/UvFAc5YROwIY/ri4XV21Gxu2VITD0WjmSJUe2ZvEm2FvNnSzmssky045IkOm66gNGQCBkQCi/Apr+pmx21s+tGol4v5IgTLueLfvZCcP26yFsD5Rzn9asyR8c8B5PsQOo8BSdxv/AL746xkc+yDBH2MZxDH84kts1cwTejWL8po4AEspURwPYvKklUUV7gisJwq67ON+o/O8k3QOnrsTly8dbzKwxF6NHw64JyK1FcejlYnb9fYEHuGeFZREUWzRVcUhUFtmz2a22uWLaLZY35mryjg43PH3kgfNWwzfcjM8oadehSn17jwZd/uJUQeEfZzb2JmRZ5FqJjVocs7EmwtZiQVmG2rZSfY+X2vnUFVFd8XdeVXtyvOgzDkvqR39lbHVGTv2OIVVlnu2U7L65+tqZPepkRnK0XBVXJSo6jjdiRAqICsmCc+ZPlbee3X3SoN34uE5q5Q1NK/OhV0GU9jVgDF6rkRsnHY9iD7keI97knWwhPgpkjScOl3RUmMr0+7QzcZqcOlYgjlRRY5KxKvjrOk/qKqSkdHmEPydlVUiR+HFVXBVtFEkVVVf6jbC7Yxb6JkaVlu/MhPRpYBKyGxkRnZUdoGmpT0dx8mX5Ii2H98OgTqkAkpqSIWgrze3d7MtvNwrWNiUOukym6XFhjBYvyyjq5Y5Gle52aB1GxVG3VVHBDv2QeymIoGp5thmebZLN3CxDJ5VGd3hd4FQzYwK95iLIB6shzWnCjG+4YqKzOhCj33ePlFHtwPbybajAMxt3L3I6D3c51quZN33T7fIQZyToqdQNE+ySKOfl93HUuw/brr0+J0FBbX15UQPBNyaa3YWrvlMvcSG4zMYD4JVQOGY7IcCiJ9nKpyqqoY2wXdj1FHj0LOQzegspsTZpjMJrVlXSyiSXBkSjRtI7coUB9wAQCldlREBP1JIvA2Evqlzm3zmdDxXDZkyoprmlqJNbHw+4nyZQTI0KRIlDZsD7KKjDc9C8TokRowSqTaOAurZofT7tLjVbPqKfGpDcOypncefZdtpr4pWuG4ZRW/I6XibQnnOqN9eiFwPVERE9BbGbYrfxckCimMy4qwz8bFvNaiyHIgiMZyRGB1GJLjYttoJvAZJ4w+ftHgJ7pppoGmmmgaaaaBpppoOHjGc4Tm3v/wZmNHffS5Kw530ywZle1fT82nfGS9DT94lwv8Am12H32YzLkmS6DTTQqbjhkgiAonKqqr+SIn79Ut6afSFtJ6UvxV+i0rw/wAXy2ZU36nNGR4kZ8niaa6gPAD5nOO3Y17fJLwmrE3RwuVuLt9e4HFvjpkv4hV8iYDKumEZxUGQIIhCqGbSuAJ8/YpIXC9eFCF7E7v5LuRJtouYVMGuckxouS46EZtxsnsemq6kMnkMi5kj4D8qD1Qe7f2jz8+pPUHQu3uR1kPCsqmV2LSJkKxuo7MQ4bUqNGV9xkgSR7hvkRURccZBoi6oh/cKr/tH6dtucG3Ao882qxXGsIKDFm19tEpaFiKFvFfRshBxWenBNvMNGBkh8J5RRE8iknByT03Scv3KTOMhyqmWO25M6PQcaCJeOxZEV2P7GRZA91fiAj3YWyj9uWmlI1UVIg+t76iNr8CjN5G3h1yr+V1dRkzy11dHWRLSdLh1kby8OCrj4q/GFeVLhtrgSLqIr6H/AFNUEexjY05t5mf4ok5CeMrj4tQVltS0risRIjSV7fxHFFTRxHlRF+0uqoSJVe5vpv3IrsNrJo5+uQ2dVHw/E69qoxkmSjxYuSVr6zzBX3lM222TN1ftb6h26toJc9nK9ldzKzcjCsur8tjz8rus5k3Vpcx8ad+lVzLWNS4TDZxPckYsqgiCkUlCJ1/4IeRFAnSeqDFJlfFk49hOYXs4oVjPsqqDGipLqGYEo4kr3KOyABTCQ060gNG4Zq0aghonOuFlXq6qo9Xe2O3m3WS5UxQzaCI7Ys+zYgvfVfp7kbxE9JBwyJmxBU+xEEgVDUBUCL+q30x5Ji7KWOF7pR4GRWkC2g5FYzKD3LU8rCwesHX2GRkN+2cbflSPF2N0EA0Ehc6ouvQz6WYdPgGV4Fi2X+xYurHHrGpdk1/uErVp4lYxGbdFHQWQJLVARcE0vDqinCp2ULGzrcuHgzFGy5jN1c3WSSlh1lHWpGWY+6LBvup2eebYAW22jUjN1B5RERVIhRYvkHqKp8bq4mQWO22fhTrXxbO1sHacIzVKy+8TSJJR91szMCA1cCOLxAKCaogmBF2tw9uL/L3cUyOhyuDTZXiEtyXEnP1RS4T3mjOR5DTsVH2zVshc7CgvCQkAfcSISFU25Po7t9zwsFyfdCutplpQRas7O5xNmbNgy2CdNJEAvMDUQHHHRVxsW1MhbREdEuDEJRiu+GWXm77e38uvqQrjvckrFdbadR7xV7ME2V5VxR7EstzuvXhUQeEHhef5tPUm5ie5Gc4zlGHWsjHcUsKaK5d1sZpWK5qcwyouTFdfEzTzOkn97tGoAnY0ROCXp4lsHLx7cGLuFPzFmbJas7u0ejs1isNuOWLMNshFVeNQEFhqSc9lVHOPjryXNzP06ZBlmUZnLDciPExrP5tTIu6kqNXZCMwW2Q8UeT7gUbV5GVQyNpzgSRBESRTIP9Y9T1BZTqia3TXVJjz+QXdJIsrSvYJqWtZGsTlkyTcru0DZ1x8uG0fZOAEeVI2uQHqzbZyY3LvAchpMd/CLGRRGJ0NlbOxdlT2YsIGEZkG0nmJ8QRpxQcEyHyI2i/PYe9MNfPxnH8UtsrORBp73KbeUjcLxlLaugswNhF8i+NWhtF+/7u3h/ZHt9sLzT055pFxmdk+V7izMonUGMV9VURsexQQkiddYxp8WV4HJZe5eR2KCuNibaOCnDYtl8EE9j+p/HpFnNxYdus1HLYdwzRfhsmIKTXpRwVnL0c917bxhGTuTpPIHygoREqCsoXezDG9orHeh8bBmjqI016ew4wiS4zsR1xmTHMO3VHW3mXGi+7qhAv3dfu1nzHPT3b73W2V7hZwlfJmllsazpncswJ0K6c23TNQnkOllujIbY7ESB3dF3yR0c7KBcFoPH9sHsW2l/RtjlnTU0pIz4BLq8cixYLTzrhOEoV4/qkaUjVFbVVIhVexqaq5oIXkvqIyStsMFar9pcmZPJcjkU0mplsw3JspoaiVNachPsyyhkimy2hGT6iIo6hdFRFT+nPUVt/ct0uUVG2WTZDdsVdnYnFi18JbGiiR5KxZvlJ58BFfOwbStsOOE6rBdBNB515sC9LxYdk1JlBZNSx1qcmfyMqnH8dWrqUJypkV6hHirJd9uZLJV5xzuXcg46jz21/EH0zZJjKOzMF3Qi1dpPj3tdYyZdAssHYdhbSbFvxNpJb8b8cpboC4RGBdlUmvyQQlK+o/b1yivsmgNWk6toX6Rk5EdlvrKG1CMcVxnsaKodZjSl26qnBcIXCcwqN6qJreFTpbuGT7vJYrWUWDzFLGbWNX11baSoTMmSj0gDJC9uPIMq46ai6oNoicJ/Vh6TpUesmYjhm4jVNitgGNJIhSKb3ctCpkjgyjcjzgIg43EYExVol5QlEk54T/V9LOQ1caWOH7qMVcm5r76mt35FB7nywrG0lTwVgUkB4X2CmPALheUCReVa/JEDvZdvdkeMbQ7c7iM0LVjPy6dj8WZBiRyMj9+gdwjCTgoJ9iRAVw+g88mvCKqemN6lKCeMasrMBzCZlb1lPq3cVbahDYxXYQNOSSdM5IxUbEJEYkMXyQvcNIPZS4T05TspZ3W2OEYFT5qFZPwiXSzo1mdZ5wkO1yD1Q2PKPAOKCdkQ+UFVRF54JINeej+LkbrGUZHc4jkOX/WrS4mP3+GjY0z6zmYrBthXnJQ2+jcCGgGkhTRWi5UkMk0Fl3G+mFVGzrW+AM2s7HnmIr4tRYvMz9e+DKArJqKoYm4iGHPZFEkRFVOF5E31G0NXZPQLbBcthtVTldGyKYbcI4+PyZ3TwMSybkkpHw8yRrHR4GxdAjIRXlPdc7Kw7PZaJs7BsoNW1FSvX3MGnZjR+8aU1INQiMqDbQmTRJ1FeB78/dx8xXLfSrjmSbr2W5YxcJfW/l1821S9wqNbWAuRW22USFMdcRIwm0w0KoTTvCoph1IlXQSV71A45WZMdDk+JZVjsEltEhXdrCaZhTlrhI5XiFHVkCKNtuuAbjIA4Dak2RioqVe2fqut1vOjWE2uNVDuNV99HK7q2n5b4y7WNEacAGJqNo2QPlyBmDzZIhGHwjZ+X+BW3IyNi8s80pZCtzrspUpMXQbWzgWjMpp9iZPWQpuugEkUZcEQbBG+FZPkenRf9K+ZXqNnmO8MSxdi0FbjkRYuNLFEY8OyjTRdcRZRqbzntlAyRRD7hIQHqokHWxP1R0hV+cuZ/CcgP4YmTWpOxWERiXVVdxOg/qezqkcgAiMK6ioIqUlrr8EohZmS51Ix3G628ZwTKLiZausMM09bFZOYDjgKao8RugwygIJdjcdFtFRBQlUhQqAzj0/fUMwwHBYEi6mONZpe5dfWTdQ4zA+gWFk9ZPVjr68tGRy24DStifkIGycUAFdXHvXtNI3arKGExcVcYaS2S0chXNStpV2Q+3eZ8MqIjzPlEVeR0OXOBcabJULjjQcOt9Uu3M6ku76VAva1jH8bmZLMCZGaFzxw5cmJNjAguF2kR5EQmzFF6KrrPQzQuU6q76wI2V1eNXG3maVEa2sWaZi5nwWGoX1F2L7gY3HmV8vtRQ8wNEx5BUEdVU1XFd6NGIOOYniy56ykHFslsrFRi0QRknUs6zCzfqXAB3xiKy2WP1gCI+JtG0aTlT167j0nTLPcj9IrWa0XvY2XNZZCly8VSTaBxwJQHJqyUIoqNqYttti10VQVVcQSEw+2Cepa5yGQ6+eLz8hhliOO3kKNSU6tWEqZY2NlFIVbOSbLLQpCZLs48ggiuEbvHCD6J/qemP5Lhtbi23V/ZLeSMhrbOiRiMltFsK1WUJpHClDDEU7uEpq8QEPToSqSIXC/gbSGaWDVx9xYj6wafH6kmLCgKRAnDWTLGSoy4ySQV5l36jwrPcUQmAJSNFUE+2J+lDLcAtay5wjdHH616mtLq0gxfwaiQRWzbjo+wTDMtv9UBsGTaAQKiE2JEfQlcDqQPVdST8iddhVUyfRT8bxywooMaJ1t5dpZT7OMcMhcdFoVD2A89lAQUXiJxRROtiU+7FffYLkOYV2N3ATcYKbHsaGSjDc5mZGb7lGVUdVjsQqBCaOq2ouAXfhedVDM9EuPTKlivl5PDszhVdFHYG4om5sV2fXzbKW7Ikx1cQXmpBWjwEwigoInIuc8KNr7dbR12C7fWGDizjkVLZyU7L/AA3jrNJCQnh6fq4zZHwqAgD2M3DXqnJKnCIFSVXrAuozaX+W7V3gUjO2tLn1i3WNRnpFY1IenpKfeMpSNnHFqIy42212kKJGqgqoQBPX/Uvi7cq+jRMMyyalJfNYsy4wxE62lu50UIkXvIFSXxuC4rjiNtCCEpGiiSJHq70u24YFkmH3e40SXKyHa6Ltl72NRlHBhqMliDUzxFJNSLxzwQm+4opMkSEKOIAdp307vBST49bmgx7hc1DOKmc5W+RqHKBptrwus+VFfbJsXBLg2yVHV4UVFF0HbxTfvFcryOsw9ukva28nSLWHJgzmWEOuk14xyeafJt0wVSCWwYE0TgEJovZPjmI2nrFwGBiD+bwsLzS2q67FRzG3KBEikdVXGT4sq+JyB5NwokjgWvJ1RtSNQD7tfeD6d8mqLuDntVuRXjmn1i0trSfIx8nIMv30ePHNpqKkoTZRtuFERtVecVPGXbv2Xij91dj8y2028vNpsBtsruJ+W7Yhhr0mPhjk2NbyGSmhHH3TLyhWOL740eckArStEitkJgXAXdifqWcm5fbY5lGGWzVeGbHiNfeQ47SQWnSjtOx2ZHd/zE6amo92miaRSAVUV51M9wd5avArkMdYxHJMntBqnryXFpGY5HDr2iQCfcV95pF5JVQW21Nw1E+oL1XXAa9PytxXI65b8u7gRc759h+XhRlPa/4T558P+E/d2/YXj56O4u0mSZJlh5rgudRcatJtA7jViUunWxB2GTiuNm0KPs+J9sjd6mSmH6xezZcJwHzX1H7euUV9k0Bq0nVtC/SMnIjst9ZQ2oRjiuM9jRVDrMaUu3VU4LhC4Tnp7N7nWe6VXkFjY4bOx/6NkdpRNJJejuJJGJKcYVwfE6fC8tqhIXH3c9ew8Etc2HpOlR6yZiOGbiNU2K2AY0kiFIpvdy0KmSODKNyPOAiDjcRgTFWiXlCUSTnhLQ2x2+sduxyWC9kMeyr7nIrG/hNjAJh6J72Qch5pxzymj3Drh9SQG+B4RUJU7KE20000DTTTQNNNNBVXqTurOh26jTI1vNqKp3IKiNkFnCfNh6FUOTGxluo8CobI9F4N4VRW2yM0IOvZKWscw27S7o6+135zGPtOVTfvVWQu5RLiJMtW5ccQYbswIHZwtNE97cTddR79YvL3iTrqfLMtx3Bsfl5Tldo3X1cFA8z5iRfcZiAAIiikZmZCAgKKREQiKKqomuRg26uE7iyrKuxqbYDYVCMnOr7SomVc2ODvbxOFGmNNOo2fjc6n16koEiKqivAZGayTdidt9lufZvmOW1uX4rhWDWwwWbWTDjxbR5hTmq7EbMWjVwx6uNOCQJwqIKKqqsfy6issbocpl4DOyIMgdvd11rnWreZIlNy26yWkco6m4RNu9uqoTfBKSCqqqoi6/QfTQYu3T3su8kyLL520ufpa43Gx7AUsJcS/ejQYkeRcWg2D4y2AdWKpMCwD8loFNpseyqKtIoevCJeV5fkOCY5YbnPzMUt8uvm4iYvnNnYi7XtU4ODFctybjvy0CYjxi4Kl1RRa8iqBprY2ozebkYVjebYztzd3gRcizFuc5RwiZdL3gwwByTwaCoCoA4C8ESKSKvVF4XgMi4PuElikCPvNvFmWPtQaCKGHP19xIbl3Fg3c2UeTw0PZLSUjceuAmHQe+1xTUFVwi13dssw3Mt99WIVxmlRDvQzW/j21HJzWwflvUbRTBiNjQ+09tFbRkYTzctHU8nCdnCV9W9aepNx8KyPNsm26pbwJWRYc3Bdu4QsuJ7MZgGcbk1FAJTBs14ElVEROyJynMl0GUPUjmVRSbs5FW5VurkGKw2NsSsKRiDfya5p25SVKFomxaMUfkqgiIML28qIqKB9E6waz3qyWHuFRXF1lFhT3ldleNVOSQrLMnmEiRpEaI3MVKNtn2wwTckkqTJDiOeY/tNERtvWuYdFibu7VplMW4ddyRjH4VZNgo4KtsQykSHWHFHr2QzPzpz244D8k/NZfoMEQtys2Vcal4RuRktvuhMqM3kZDjblvIlsR7uPDkFCjOwiJW4nR1EFpkQBHBHv1NRQ0t30nZDkF9kNobOe097RjQV5y4sbObDKJEe0U3OzrrsqIykM3A5Q4gl9itiqNtoq9rWoNlq6mzdjN7DN8tyByuWetPBuJrT8eq944hv8AhJGhfc+E6B53XfGHIB1H41LaLLKDJZl3X0k/3MjHLH6TZh4jDwSvbsyPHySIhfqpDJdh5H7+OeUVEDH8bPpa5nOj0+6WRzM5Hdi4rPoLl9JMAx0PceXiCp+P27QIpjI8fIOALaOJwga5MbItyMc2twGzoc7zKwtL/ZR7JbiXItZU+R7h2TQpKmNA4RoLjUd2STaAP2qpKidjJS2XheD1OCxraLUSJbwXNzOvH1kmJKL8p1XXBHqI8AhKqCi8qifmq/nr15LldBh8OJPyKf7RidYw6pg/EbneVKfBiO3wCKqdnXAHsvApzyqoiKugyNNu3L7LmcR233Xymz23nZtjcGPbwcsmTDedeg2JWUJqyV4njb6tQiVBdXxuOF0UCFOtl+pNiNV59stbfUpUV+DdWcWr8t1IiMSbE6mR7Nh1UdEXjdeAGxFzsp9zD5RwxK7rPK6CmvabGrKf4bLITfbrWPEZecmW1dcTsiKI8Air9ypz+Scr8a8zWd4w/nUjbdibIdv4dY1byWG4T5NMRXXDbaJyQgeECMmnerZGhkjZkgqgqqBnj025a5cZthsbGtxL7KhsMAkT9wGrK4fnfTL9HoCMA406RJXyCVyzEorYtCiM/wCDHoOoXkdDQTd4cuxhcnuI1rP31o5EmM3fyUktQHcXYUXWQV1Vji457poXmkAkRvoBp4G0b1tmW4+Gbf8At/xdc+w91Hmy2f73dd7NRGCkSC/ViXHRoCLhfleOB5X413a+fEtIEazgO+WNMZB9k+qj2bMUIV4XhU5RU+FTnQYUus2zmpt28RvM8dh4XT2eY10KzyDcexx4ilR7FoYrTto0zIelOtMOOeJh4v1o91Lyq18XxuJkGcVPpwwqzyvKHGJUl3Gmc1vqgn4fihuusDYSmzUG3ozZcl2c6tmy2Zl+rUOw33poMV7lbhYsNPT4zt7ujmF1XvQchl0djYZ9NqWJz4PMttMw5rDDky5eaMySO13cBwSPuTqo315WE5c7nub4Vmcm1YspVzb7fy5cpkhUXJJUVmr37Pwio53RUT8lRU+OONbp00HOx3IqPLaKBk+NWjFjVWjASocuOXZt9o05ExX96KmujppoGmmmgaaaaBprixsxx6dYjVwJrst9Zj8A1jRXXWmZDIIbjbroCoNKiKnHch5Veqcr8a7WgaaaaBprxWNtEqzhtyglEs+SMRnwRHX0RxRIkU1bEkaDgF5M+oIvCKvJIi/5eXdTjVPNyC+sGYNdXMHJlSXi4BpoE5IlX+RETQe7TTTQNNNcizyugpr2mxqyn+GyyE3261jxGXnJltXXE7IiiPAIq/cqc/knK/Gg6+mmmgaaaaBpppoGmmmgaaaaBqvvUJm+R7a7F59uFiMaG/cY3js+0hhMcUGUNlkj7FwJKXVBUkDhEJUQVIEVSSwdcHPsLptyMGyHb3IlkJV5NVyqiasc0B1GJDRNGoEqKgl1NeFVF4Xj4XQUZE383WxrN85ay7DqydjtJmmNY5Icj3KIVStpBqQ6RR9oJTQCXOJwzeJkkBxOiFx4x92BesLEc73KrMGhpjft763tKWrSLk7Mq3F+CMgicmVotoUVlwYj5Nn5DX5aQxBXERJknp+xx+pvq24yrI7R/Jb+jyWynyXIoPuzatICMKiNMA2In9MYVwUBOe7nXpyPXo4hs9Dwi9WfSZxlQ0oS5s6NjRyI6VkZ+U4bjxD1ZSQY93XSFtx42wU/tEeodQiW5vqFyLAchzqFW7bR7em24xiFll7Pcu1jPLCeWYrgR2PbmjroNwXTQScAS5ROwrxz/TnqLm/XTlx8GZewlvL2cIK6S24mFYuGDAmMLw9Vj+5cFjur6HzyXj6pyvPy70+z9yd3twLDJLrIKjEMoxaio5LVZLii1dstO2Sy4j4uNuOgHSQ0Km34jUXjQTX7kSUSPTxiUjJ3LtchyJupevQydzG25DIVq2wiKDLRUa9yJIYi70F9G/KKH07fOgquR6s88yTbafleG4XiMaziz6GOde/lZOzK1Z1ixGOJZxViC9ClCjqIo9HAT71QyUEE7i3N3MybB5+DY/QYXCvLrN7dyobaetyhxohtwJEw3DdRhwiBBimnw2irynCc/Go3YelzH7xiauTbk5xdWD1fFrIFpNfgrMrGI8xmY14jCKKPEj8Zg1OSL5L0+VXsfawrrAazIbnDr+1srB2bhU52xhmhNCkl5yC/DNX0QOFRW5LhcB0+9BX8kUVChw9amPZFZzsdoXsbZcsCv66kOLkrEy3al10eU55plZ4+YzLiQ3ibNXHOeWkMQVxBTyY5626OMdHQ5BIxuRIjpjlVduycljxLh+wsosRxX4lWjfL8dtZrSuGht8cPdAPxcLblbsNU1K2NfAzvLmsdn/UibxwZMYa+I5OVwnzbVGEfJOzzpA26642CknUE6gg/HHPT7TYfYRpGJ55mFRXotc7YVUWVGGNavwo7MZp58lYV4SJmLHBwWXGgcRtEIVRSRQjQ+qNI+5723NhitO9IcO5agw6jKY9jdE5Xtm6iSa9sOI6PttGTX64y5UBcFsiUR4cb1lwW9v3c2uqrC4yvWNZUwkYzds4seZL7qTFm87GacrnGAbI3ENk/jhA7lyKSqH6VsWr5tVIhbhZzHj0NnZ2VTDYmxWW4X1AZCS2gNuOLpIfujVHDMn21EVbdD7u3pL0z4/MkTLq/3BzG5yR9KxIeQynIDc6u9g667G8KMRW2TVCkPdleadUxcITUh+NB7NuvUHjGc7Y5NuU4VekbDn7CPblTWYWkMiiNI8ZxZQiCPtk0YEKqILySiQioqmoFC3/3XDL352S4NX1lam3S5XDpm8gjEy64cpoAKRNfZZSMYARI6P3tii8iTpfGrsqsEjRsPnYdkl/cZWxahJasJVy62T8kH0UTBUZBtpsOq9UFsAFE/JOeVWr3PSHiE2K6xe7i51cPJTQqGHImyoRHBiw5rMyJ4xCKLZm29HbXs8LiuJyjvkTjgPNgnqxrsqyCFSWNNQBFcyKRi8y6pMmG1q2piVgWMZWpCMt+QHWlfbJSFtW3menB90LVq7VZw/uXt5RbgPUZ1DeQRUsIsU3ldNIjhKUdwlUR4I2VbcUOPsU1HkuvZaQ3c9MMi8xfIMNprLMckl7l3VRLu7udYwGRp3IZsi5YCrYNOi4cZlGhaYAm1UAHqyJGa6DpMcboZUxyJZzThSAjtxa5xW0i17bTSNoEcRBCES4QlQiL5/LhPjQdfTTTQNNNNA0000DTTTQNNNNA0000DTTTQNNNNA0000DTTTQNNNNA0000DTTTQNNNNA0000HDzn8W/gnIPwD7T8T/AEqX9F95/gPf+Evb+T/Q8nTt/m51V3pC/hQfokL+Fv7D8b/VZHi9r7Xn2HVvxeX2n6nv38v7H+J05+7nV26aCAb61lVcbaWMC7xK/wAiglJhPPRqBwgsY6tSmnQmR+hCauRzAHxEOTVWuBEl4Fc83KboZNU3NOKbg51tpBsMblzXcmxNyuu5sUbAisYAR/bRnp0cGBacJFj9nBVxtCfU1FNXZLllBh8SJOyKf7RifYw6mOXiNzvKlPgww3wCKqdnHAHsvApzyqoiKuopdb+bV0FodHPv5jlkFs9RJChU86ZIcntRG5bjLbbDJk4ox3m3FUEVOFL55EkQKVoNqsSyjdPFZ+NbOXNJiNVjGWO08e6q3o8aHYuWNYsd5uO9/wCZduJDjDJC0QCJmLYccpWlvjea5Xtni+Lw9ts4ZlY/sgeMWHmoJsYgtBl0yHFaIgFXDRI7pCbfYSEVICJBJR0buL6s9p8I2+s83qrN7IHo2LysohwokKX1dYbF1GxkvAwYwEceZNlCkIH3iY8KQEKSw989tGMtZwWXevt3LsliAYjWyziMzXmEfaiOTBa9sEgmiExZJxHCQwVB+4eQoG62SjY9mmXXWHbYOQTgbn4NKoXYFSQBFgk7VhaPREAerbRNrKSSbfAkgueRV6rxLvUxhOW3+5mIZliVBYTp+FYjkV3XOx45kBWLFnQSGoXdE6i5KZjy2EFV5ICd4/ZVUlePeqvam7xWJlco8hrgny7SPGhO43ZOTDZgP+J+V7duOrqMDy2puqPjbJxGzJDRRSb5TuFUUGO0mTw5ldMgXtpU18SQUhxGXhnyWmWjbNlp3sq+YVBFQQJVRCcbFVNAyUWEZxWDnOS5DtdaWr24dJhVneNSKufKajuv313JkMOxoii9OSDGehtOxALk2hbFxFA1551bgst/EpdBlmF3MSHRZvZWFHBe2lsLPGTgyoMcmkKlAzfbbIzkE34zVY7nlFzxEaNrrLEd+NrM7uotBjGQyZUqekv2ZuVMyPHlFFc8ckGZDrQtOm0fKGAGpDwXKfC8RPcT1TYrt/lN5ib+P28h/HJmNMWMlyHJZiC3bThjd23/AAkDpNCYuI2KqTi9gH5BxRDOt1tvmEwbqxh7OSMburzG8BlWjf4cl27blZFkKFnAceAgclqAjF8sNZCPvstdernCpqYYNs27a5LgDV5jj9xiIZjd2rdc5g8qhqqtn6S2DbYV8p142Y5S2zeBHuiK+ZKAIiNqugA9Qm1LlGzfNXVmYv2jtI3Xhj9iVos5ptXXGPp6Me7QxaTyKitfAKhr9qouu1O3W29rtuS3bl5PGHEQhjPO0EDNsWFVE7qIippwq8KijyKovKJwvAUn6uMSj3dvT3a4nPyKbXU1g1ArZmEysjqJbrhNF4+YhI9XTFVsUbmciICRfJccJFf0UWr91kW5MjbCwi5gm8WKSoMxYrkiXEqlj0bM7wP8KpRkD3rbzgL0JG3O6r0+2/03+2rSrsbV28sGEq58eskQ5FHPZsFlSBQmGm4RspJeJwV5Dxtl2RCVOepcfyvqE2fCs+sSMwGNESssLYikwZLBCxBdRqYJAbaEL7LhCJx1TzIqonTQZNvtp8xvtv5mL41trextyn8cziDnVu9UPRgvClV81qM2s4xFqcjstyG4yIOOeJsFRfHx11N8rZyPcPdKRldBgGYtVfG1jAPWGPTIRGUPJZ0iYqNvNiaCw28BOKqIgivZftVCXQ23e72PblZBmeO0tbdxnsKtWqqU5PqpURt43IbElCbJ5sEVUSR1UOeyIInx0cbIuXG9SWz82rG4r760mxnrFypipEx2yfdmy20cV1qK0EdXJKtoy75FZE0b6F3UeNBQGzeESK7dHauVJ2tyODl9TKyb8d5A/QyWGJct1t3xOuzCBG5iOKpK04JuC2BdOQUkBevvHtO9M3gz7NYu2T0+BMZwT6zIhU6uSLarasZi2cZsgDvJ4Zbhq8wCkTjTTbaiXICtq2Pqr2gqrgYsy2nJT/hgcrO+bq5bkBuGT3iTu6DSiJcoXKEqKKp1VEL412ZfqI2mr5MWJYXlnEcksxpDnuKCxaGC3IdJqOU0iYQYKOGJIHuVb7ccpynzoMyX23uUSo187hG3OQQMNlzcwcxapGjkRShRHsVZj9RiEAnFB+wGWrbJACkrnKD96JroQdv71bUYthtxeublO5rjM2myM6R8mYmNNDXe7YWf08UdlIzVgw5EIxI3DNfGXlQ10fJ3/wBqYllbVsm/mgtKM9ZcpaWd7LvCAzltNSvD4HnWhbc7NNmRorZp15EkT4RPUds5NrJ9u3lUhmPXxoc0kk1E2O7Jjy3PFEditOMicsHnP1basC4hmqCPKqiKGTz2w3bZhnWxMOyUAZA9gGFSG99mNGTqjeCvH+BQFjoryfCKCpzyi60zu3HdxvcHajLmMet5VFj0yziTPo9VInuRBfrzBlVYjAbnj7AgdkFUFSHnhF5133t/trGaCPkP1uxcblWDtS1BZop7tn7xoFcdYWvBhZYmDYq4SK0nUOCXgVRVjI+qnb6zyR7H8ZJ6e02uNG3aPRJrdfKbuJKMs+CQEZwDcRDbURVRQyIhUm0bdNsMtVuM1/QqXcbZ/JrS3e2snhXVaY+/NlQbF66sijKrTYGsd5eyK3KXqDfyvlBDRS0ru3jWTTNsNsIWbUs7Jq+pt6t3Pq+JDcsDnxQgvg52jNoRymxnFFdNsRNSFsl6kiKmpGW6GwkSXVbxvZIww9lOLvSYdm6EoEcpoao+4RtkKIz4ylDz5BBzu4LfyXA6mOE7i4luEzOcxmZMJ2seFibEn1smvlxjIEMPJHlNtughASEKqCISLyiroMq4RsoOUZ4wGV7WTXMDSkzhzHaq2qHBjwI79jWLDZKO4PEcyQJbrLBiJg2vwAKCoNg3jGWuejjAqrJMJsr61lU+LRsghToE6U9HXiKsp6XCjKMqWjZCSuxUVFcTuDidFNNWRC9Qu0U5u0khlL0eHUQpVi/OmVUyLDdixzRt96PJeaFqUAGQiqsEackP/CTn/U9QW1a1DtwVxagrNi1UlXHj1iFostxpXm2hr1YSWSk0JOJw0qKAkSfaKqgZn2s2xsr/AC/HMSzTbKY5i9PnWQTmoL+Iya2kGslU7ZxlCI+rrbTBPk4qMEZK278ELZogJzXsGzrHsawjC4lJaQg3igytsbth1s2XoMSLZSH2HupcEKDTlbAK8c/EZEXrwqamleoraOG3Bddv7ExnRffL4aGweWHH8xs+WYgMKsIUdadBVk+NEJpxF46FxGJe5+y8XMV3Ay1yS5klVIuaCA1Whb3Cx4sJ8QlyEhNsdY6opNC9IFrqnYAV8x68h5/U1UjOYwjHS25iXtEk+Qb7krGZ+QwIBtxSBgHaqGYebv3IQN1fEyooXwXRdUdhGLzzxzGmd99nM7ylmtwduho4DFFNOXW3sawli/4nUVVguOMLXozOV4G0BhVGRwnK6fn+o3ZuusfpruXk8QsV0p2RErZcqIxHn8ezfdktNEy007z9rhmILwvz8LqytBhuftbmUPJcqrtsNvbGgyhy/wA6lRrRikdhx1dm1DqVj6TPGLTg+U+EJDXoaqK9SXhVrthFyCXXRNstn8joMNdeweNkVa9j0qt95PayBhyQ6bRgBPE1FR73EtEICEx5dNBXruTTQUttJijmF1u8OPxcbOjoWsqlOUMMIixoow3KiAZlFDhA8SySlLyCdfJ5P3ousu4Hhd5ebN4e/sxt1klQ6mzjMXM3m6t+Ad/KcdqXG22ZBoAznyjNWqA82ZdUkIPYVNBT9B5EdmXHdiyA7tPATZjyqciqcKnKfP5a8GM45TYdjdTiOOQ/aVNHBYrYEfyG54Y7LYtth2NVIuAEU5JVVeOVVV0GU6vCXy3KrbfbHba5x/bxM5x2TDrvw7Iqm2ZDNdZhPmjCcbbOOyvlgtk4TYCbjaryvPZa2s9gLSHsBglVWbPWB2NjsrasZPF+huHIk2bLlK9EYlAodjkgQSvA2aeQergtonCpr9CNNBkhvFquBv7U5XhG2dnMGxtakmmLbApsF2mrkr2WUdr7cEBuHFbaHk62QKGrvnDoCmiK9ZuNZLmVra0tJtmVrOZweWuO2x41YXRLaOm6nhiGy83HqpTXiYcSY6vdfIAh28aiut9NBjeXt7Z5G7nG6Ybe3R5NI3EwCypJ8qkkMz2oYsY8E51kXARxoEBJjcjhE+1t0HfhtUT5bN4RIrt0dq5Una3I4OX1MrJvx3kD9DJYYly3W3fE67MIEbmI4qkrTgm4LYF05BSQF2bpoGmmmgaaaaBpppoGmmmgaaaaDO3pC9Xv8K78c/8A1KbrC/wXaN13/lF/y+67+T4X9WHjdDxfrGvu69w+5edT31Pf72rdn/1Gvv8AYHtWZry2lXWXdZLpbqui2FfYMORZcSUyLrMhkxUTbcAkUTAhVUUVRUVFVF0Gf/T3iwtb3bp5bMuZc6WkegrGRkR4n97xlrGH0aBwGReQBMy4BXFFeVJUU17a4+Gb2ZrZb44nXhlF7bYtnFtksGMk6sqodcrMBHibKCDbhWKk2rHicck/Y4pEYi2igKaUgUdJVSZUyrp4MN+craynY8cGzfVsEbb7kKIpdQERHnngURE+E1C5mJ+n7FsiWfYYzt7UXsmcxcq89ChR5bk03vbsy+yohq6T0nxC5+0pv9EXk+FCoN8d0NyMbyreOTju55UsfbXb6sy2qphgQnQsJhlZq408TrROk06sOO1w0QmiuJ1JFVEX5StyN2n5t+8e4sytjWW6MbA4QjXQVCjgm206rwqbJK5JIyWOBOqbaK63y2RJyVvytjMLud1bfdDLaalyB6bBqI1dGsahp8qx6C5LP3DLrnZUM1lj+yIqPiReV5+2WzcJwyyq7SjscRpZVbdvFIs4b0Bo2JzpdexvtqPV0l6BypIqr1H+RNBmug3Q3PyHc6TtDN3beqIGOP5Q6uVfT69X7cK5KlW2nkNn26C0tlIF9WW2yJYqdVb+/X9Ynaya30F7LT4zcQ3DY22ZVJERqQ31dtqpslQHRIUJBNVE+OwEgmKiQiSaBk7S7VTKWrxqXtnij9RRve4q69ymjFGgu8qvkYaUOrRcqq8iiL8rrqDiOJhQw8VHGKlKWuWMsOtSE17WMsYwcj+Nrr0DxG22YcInQgFR4VE0GZz3N3lq5eQQrPcdqNbXsC/dxKXM+kO4pJJl9EjLGlsCkqO402QC4MxHAIyXqpdeF6eF7sZ8zuDh2A3mT5Qkx7MJNVfV+S19SM1tksflzWGvcVw+2dbJ1gXQNpG3OEUHE+FRbxjbTbVwrG4uIe2eKMT8hadYt5TVNGF6xbcXlwJBoHZ4SX5JDVUX9+vizszs/Hxr8GMbU4c3j/uknfSQooqQ/conCPeFA6eTj47cc/59Bl6Nv5vfmIQKvGLS/kqtXlN01Z0LFAPufa30qHFR9bJxpr2jLDTPkVj9aXlAlcD8yvPcHP8AKIGzuK2r06Zj+V5W9TwkYoosSzkrMkILj8WIT7ntO3UXkF90jaFB7qh/CLMrPaLae7qYVDc7YYlPrK2Q7LhQpVLGdYjPumpuuNtkCiBmZEREKIqkSqvKrrr5HiWK5jTHjmXYzU3lS6oEcCyhNyY5KCooKrbiKK8KiKnx8KicaDMO2m7O7W4OT4XiD+e2dYyOR5dW275wqpywmx6x2OUdt4mQdig7w6rbhMIgkKmooJKJBwNvNz9yqrDsKyeXlT9fhcSqpRmBjFdSnHgSH5jgOpaQTAJLbLokyLRQlFR5IlBeFVdYU22+3eOWA22PYFjlXODnrJh1bDDqctA0vBgKL8ttNB+f7LYD+QoieQtoNpTsam3Pa7ESn0AA3UylpIyvV4gSkIsH07NIhKpIgKnCqq6DO2E7z785BbN5M+kqup7G1yitlLkD9DGoqpqCM5I7jCtSPqZutOxGRkI6Kp1OQaC2IDqyPTzmGcT7e5w7c2/yKTkcKqrbRyJbxqomkbfJ8FkwpVagtvRXDZJAB4BeDxqpcoacWZG2328h5LNzSJgWOsZBYtkzMtm6tgZklskRCFx5B7mKoIoqKqovCfya/rENvMA2+ZlRsBwbH8aamuI7Jbp6xiGL5onCEaNCKEqIq/K/y6DENBiyY9IHdl7bLCaiJF31uglZrVzP/pqmi5lcuMMQmPatobJm4DJp7t1fAhKLSlwIzw85vV3uT1DJt/kf4cHKPwR+Jvc130z8N9/Yr9nuvdf+mV9x5Pb9fEiLz0+/WjYGx+ytXljme1m0GEw8mekuzXLpjH4jc85DhKTjyyBbRxTIiJSLtyqqqqvzrvfg3EPwx+CfwrT/AId8HtfpHsWvZeH/AO5+Dr06f6PHGgy5aYcxutGhZT9Qw+wsMwzi6vYGJ5chlV5LBhsfTYyEgofyEaMxKBVbdQVdIvGqr2H6YFmUqTZ0myWBE7tBHbtMobuVqpca2jRp8BuC8kSudlskwkUxsCdUEYbUPbPAgNKhKmk7jbTbjIcXi4Pf7f43Z45BFoItPMqmHoTAtj1bQGDFWxQR+BREThPhNfCbtLtVY4tEwaw2zxSVjcBxHYlO9TRjgxzTngm2FDxgqdi+UFPzX+XQZ0st191kgZ3ltfvJHsq3GVw6PXOVVVCCvmjYDXlLmIpg654zF1wm0R5UAXj5I+G1Ds5DufuTeb/u7W4/uK9UVRZwxRuuQoMJ5+NF/Cr1ibQE8yaIayGwPsaEqIvHHX7daEdwvDn4tpBfxOmcjXbQsWbJwGlCc0LaNCD4qPDoo2iAiFyiCiJ+Xxrx0m2W2+NHGcxzb7Gqo4T/ALqMUKpYYVh7xEz5AUATqficcb7J89DIfyVU0FGbD7jbp22Q7cDmmePXzOZ45kb82MddEjtMSaydDYYeZVloTQnG3nFdEjIFNUUBbFEDURzjOHdkvU3uHvEUd6XVya2DjlhDaVeX5f005dZ/+0TzD0Uf5TngmtXwMRxOqcgPVeMVMNyrakMQSjwmm1itvmJvg0oinQXCACNB4QlEVXlUTSZiGJ2Lsl+wxeolOTJEWXJN6E0ZPPxTE4zpqo/cbRgBNkvyCiKjwqJoMbbVysu2zxAtroGbZI1k0rMMlsbdzHa+remzyjNRinSvPamkSOykmUBn2EjLyCIdeCXXcxffbdq/xvBt1MhzCXExqZj2NSrdcbj1MpmHPlOcSFtIj/8Afgsvd2kaKG5yHJKokg8rp232v20v/H9d28xmy8M87Vv3dRHe6TS4QpKdgXh1eE5cT7l4T5142tldnGLGuuGNpsMbn1DhO10oKGKj0MydJ0iZNG+zaq6ZmqiqKpERfmqroMv4vne79NWYvhNJlGd37uU5juM9KnVrdAtmyNbePMsxWVsEZioBoZvEiobiI2YtIDaIjdk7CZvvDuDuI6zn2UJAjUWGUFlKpa9uvejzZ8x2zadeOQ15V6KMRlwQZfUUJeOyohIVuWW0G01xCsK232vxGdEt7BbawjyaSM63LnKnCyXRIFRx5U+PIXJcfv13KzGscpJBy6agrYD7kWPBN2LFbaMo0fv4GVUURVbb8jnQfyHuXCJyugo7Mc83CxvegnrPL7JjCPr1NRxkpmaqbBjSJaMN+0tWnESwZfeekB43WDVsQeYIw4QlKkMY3N3S2R2Nw2+p8zKzh3GD5FNZq5tfG9lUvQzZJiSBNgL5CAOuE8LrpiXCqPjRETWz5m2+3dhlkfPZ+BY5JyaIIjHunqtg57SIioiBIUfIKIiqicF+9deljCcMisQIsbEaVlmrYeiwW24DQjFZeREdbaRB4ADREQhHhC4TnnQZ5t9y9zMF3NTbX9JMrJq9m3wtxy4mwYASBbtZU9iRBc9uy21wqQ2HAJARxEkcKS8gq17ulvVmVdktvnUC4izJ2GS8/raiQ4w2TMFphmsFFcEETyCyRuGXZeV6Kir/ACa2h7R7U12MzMKr9scTjY7YOo/LqGaWMEKQ4iiqG4wgdDJFAF5VFX7U/kTXog7abcVbARa3b/G4jLYPtg2xVMNiIPgDbwogiiIjgNtiaf4wgKLyiJoKm2Uh2NZ6jN2qm1zyTlsiFj2ItrPlsxWpIoS2riNupFbaa5+/sii2P2GHPK/cUITebdRiox7Pfx45JPMb3LaN7GlgQ0ZpW66LausvNEjSPq6ydcwD3mccAifLgQ5AdaTxLbvb/AG3WcEwXHsbbfbbZdGorGIaOABOEAkjQjygk66qIvwiuGqftLzzrfabA5xZFaVeJUFXkWS18ivmXseqZSa4LrfRVcdFBNxE+1eFL56poMvWm/u8OGYJT3UTPHc0mZZt1VZKTqwK5tKmZJsq6Gb0dAFlvxK3PfcEZJkKLDXs4g99SWvzrf6TmuM7cWuS5DjsW2zNyt+o2jePSLs4KY/Lmky83B80RpwZEcCA1bBVbcHkC4VSvLbzZbb3bzEQxeuxDHVcl1keuu5bFOwwtyrbPjJySKIvl7cmqoal+2qcryvPXoNtNuMUjQYeL7f43Tx6uU5OgtQKpiOEWS40TTjzQgCIDhNmYEY8KokQqvCqmgpmfmWaZP6LdwMjscplhkVVUZhBG3itMsyHSrZM6M28ooHjEzGKKl0AURSJQQPt4rlmfuFgdtuPnVDudaGtFZYOEmO/BguDdDIjQWX0ll4EUUVp1UBY/hUS5JVNOBTYEXHMehVL9DCoq6PWSSkG/CaigDDpPmbj6k2idSVw3HCPlPuIyVeVVdcqt2x22pqh7H6jb3GoNXI9ursGNUx2o7ng6+Ds2IIK+PoHTlPt6jxxwmgoLbndre/KtyYdhIrrtKCXnF/jMyHLcoWKqPBhOTWWii8P/U3JiLFZcMTBQIDeUQEEBzWo9R9jbzAIuWPZ9GwbH2cnkArTt03WMDPcBRQepSEHyKnCInCl+SImpBoGmmmgaaaaBpppoGmmmggW9OD32eYhEg4u7XjbVN/TX8RuwdNqM+cGexKVlxwAMm0MWiDugH1UkXqXHC0HY4Vu7hm8uKXzkPEJuQ5RnN/kUWuSyktwxjFj0aN4Dle2UwcFY5r5EYJCRB+0e6oGudNBkKX6Vt56fAc8xLFLTCpsrdHDJVDeP2MyUw3WTnpdtJI4ohHcV9lVuHG0Q1aUEZE+C7K3qRZnsJvdkeaBffXqmwi1WXU+RVSS8qtI7CQoixu1etc0ysUCRW3zGUXmMlUUUQ57N6b00GT2vS/ubAfq7Vv6TNl0i5DVsx4md3VCMqBOsknR5Lj8BkXBdAlcbciqjjZJ0NHUVOurZv8AZuS5tTgW22KjVwGcNtsWko0rr/twiVcyM6400pq66v6tghbRwlVV6oR/mWrX00FG4JsZleL/AKLUnWFQf4IsshmWHhddXyhP9z4ka5bTsqecO3brxwXCl8c+bcHZDPcn3Ps8hqXsf+hW1hhdqbkmY8Etl2ktvcvNIyLBAYuMESgfkFUcERUepK4N96aDNGY+mbMbbNbTP66bElSizKbeQ69nKbOh80GVTV8IxcmwQ8zLovQe6CIuAQLwvClyEvt9jrJ/0zzNlqJqprrKbENFEp8yTECS9KWQ8qyJCuyHEUzcXufJEq88Ci9UujTQZ23X9OGU51m9xm9dZREIbihuauIF3PqnJBQ4c6I+07Lhij0bsE4iBxruvIIhCoqqLxrr0sZjf41SVDB47j71BbS83jJ9VsL0nsmR1PZJIkzxJ56KjaL5yToThEnUG0D7tRaaCt9r8NzTFMy3Et8ij0iV+ZXMPIIpQp7rrzD6VUGE/HMDYAegnB7g6hqpo5wrbaj81fM9MmYN4Zt8xFmQ5d3hNjePOxIuUWdCxMj2L7ri9Z8EPcNmHLKqnjIS4cFU+UNNMaaDK2Q+lnOTx78OYoxikSJaYa9Q2LUi5sHfaTTsinq424+2+7KA3HXRInTAueCRFRegyvdDYzcDKbPcWnxuXj/4d3XiwItxLnS32ptT4WvbvFHZBkwkd2BFQQnWejnYlU0XhL+00GU92do9w6eLuJmsFuhx6icp8nnW/wBHvbAgv2Hq6ULIP1LrftY8gXDYdcltukbhMF8ILqiHkmenTczdujosrySZj9ZNo8fx+LQx6q6nsDP9rLbluuSJDLbT0JXRAGwRlXVZVVPu5wgrrfTQZxo9hM/w+fT7h4lS42GVQ7mynT6qyzC4sY81mXBjxO7lpLaekE+Awo3C+3QOg+NBT/CL/tzsXu/eZh9dtbHEJIWT+EWlnKYekxSbmUtl7iS0zGVpxFacaM/GRPISGAiQ8Epjo3TQZesPSPkVzH3Lpp2S17NXax3IuDIw6+LlY1IsitZYvqCATYnM8DaIyaqjMZtUUS+0bN2R2vs8ElZFf5BSxYFrelEZPx5hb5I4bEcT8fkl2XU/gnneABsUFF+VNfytTTQZVtvS5uRklfk2N++ocPpbitlAcOjyC0kQLCzWYxJjS0guiA1SCTLncYrpkXnL7uQEtdYPTvkx0NtKl4Fi0y5tLOA87Gsdw8isHljxGXxacZuXxWTDkA5INQVljhAUwVVU+4aU00GXrn0/75TaCoaYu6I8th10iHFzBMotItrTKc2Q8w2Zgyo3cdhl1gEblo0jhMuGfy+vTrU2x+7WA51Z7j4WeI2tlZyskZODaWEmMw3FsLBuXGeRxuO4SuNq2QuM9EE+6cOj0+7RemgzDV+lDKMb2uy3banyCqlJZ4ji+NVkuSbjakdWwrTjjwiBeMS5RRQVPjlU+ONaNqDyE3LFL+NXNAM0xr1hvm4pxOo9Se7gPR3t5EUR7Dwgr2VVVE6OmgaaaaBpppoGmmmgaaaaBpppoGmmmgaaaaBpppoGmmmgaaaaBqv9/wC2yyi2UzW4wZZQ3kOmkuxHIjPlkNKg/c40HC93BDsQjwvJCicL+WrA1zMjtZ9HSSrWsxmyyGVHFCbrK1yMEmSqkicAUl1llFRFVfvcFOEXhVXhFDKWWbhbWVlFX1OA7x5Rf47a5O2y5ZT9xZUCmYdCtddKKeQKD0pANUA/Cy6RedBb5AFcbWrIeZWub0+G2OQXDlhbwW6Wqnk/IN6Q05G3ErWQbfJwQcV1Gga7K4AuFyhEKKWtQ0/qrrZ1FY5Xd7O59jlFV3YY5JsrN2lJobFbZqrNnrHsHXPskOqpGoePo04QkS9BOxW93dp3sUPPGtz8SPGW31jHdDdRlgi8i9VbWR38aFyqJ17c8/Gg7lHkVHkseTLobRiczEmya582S7I3Jjuk080v+kDgEKp+5UXXR144tzTzqhq/g2sORVvR0lNzWnxOObCj2RwXEXqodfnsi8cfOo23vHtC7irudNbqYeeNsyPaO3A3kVYIP/H6on+/jQ/lPtUuflNBMNNVllnqDwHE7KtgH722atotZNhzavwvxnmZ1pGrmDFzyJ2TzTGjVU5TxoSopLwKy3LtwcB2/YjSc8zegxtma4rMZy3s2YYvmicqIK6QoS8fuT50Eg01Aa7fPbKbnNvtzKymuq7+rtGahmHYTo7Dlm+5BjTEWGCud3hRqW0i8Ci9kJOOOCXtNbl7cP3tlizO4GNuXVOycixrhtWFlQ2gRFJx5pC7tiiKiqpIiJymgkmmoZmG7uDYbVQrWVbsWCWD9U3Fj18hl195mwnx4LEkRU07MeWU0pOIqp1547LwK+abvfttHz2n20g5NAtchtrJ6qchV02O+7XPNw35a+7bRzuyitxnETkVVSUU4ROVQJ5pqBWO+G2lHuDN21ybKK+ht4saukMLazY8VueU05ANMxu7iE66ixT7Cg/HcOOeV475Z7go5YmBFmlCmTE150pVsWffq317d/b9vJ16pzz144+dB3tNcDK8/wADwMYh5xm1Bjo2DisxFtrJmIkhxOOQb8pD3L5T4TlflNfGfuZtvV37OKWe4ONRLuS+3FZrX7ZhuU68YiQNi0RoZGQmCoKJyqGKp+aaCS6a8ci4qYtlEppVpEZsJ4OuRIjj4i9IBrr5CbBV7Ggdw7KiLx2HnjlNRt7ePaKO7CYf3Uw9tyyFgoQHeRUKSjxELKtop/ehkBiPXnsokic8LoJhpqrz9R21rtnc09NfRriZjtnLqLViFOiK7Fkx4DkxwfG48Ljn2MutojYkSG25ygi24YdO83x23xXAsb3Hy/II9BTZU5Ws152TzbBK7NQVaAuS6ooiSkfBKgiBlyqDzoJ7pqBbf74babkSnKihyeA1eMybGOdHJmxxshGFNdiOvLHFwjRpXGSUT4+RIVXhV4Tv4vnuC5uc4MLzShvyrHfBNSrsWZSxXPn7HfGS9C+1fguF+F/k0He01CZm8u29JGnzcvzCixiLBtnaXz3F1CYbektgJqIEjyoi8Fz4z6uJxyoInCr0nty9uY2SQsNkZ/jbV/ZNC9CqjtWBmSWyRVE22VLuYqgqqKKKioi/yaCSaa4sfNsMmMwJMTLqV9q1jvTIDjc9ohlsNIiuutKhcOACEPYh5QeycqnOv8xTN8Lzyvct8Gy+lyKC06rByqmwaltA4iIqgptESISIqLxzz8poO3pqDBvXtjGr4E/JM2x/HFtJ0yvgs2t3BbOU7GknHcRpQeIDXuH7Ikpj2QTEDQgTv5RmuG4RFZnZpltNQRpDissvWk9qKDjiCpKIk4SIRdRIuE+eEVf3aDtaa4MDPcFtcmm4VV5pQzMhrQ8kypj2LLk2MPx9zjAkpgn3D8qiftJ/LqLXnqM2LoKf69L3YxR6AlzFoHH41xGeBmc+fUGXCE+AJEQjJCVFEGzJfgV0Fj6apXJPVnthjORtYhK7v3DkPIrA4rdzTt+CNTuOtPuOG7NAA8hsuIAqXcejivCwjLyt2UG4OCHk7eD/AI0ohyV1hJI0q2THv1aUe3fwIXdR6/PKJxx888aCQaagcfe/bay3Bg7Z0GTQLu6lpO9wFZNjyRrjiePyNSkBzuya+TgRUeVUD54413LPcHAaXJYOF3Ob0EDIbQUKDUybNlqZKRVVEVpgiQzRVEk+1F/Jf5NBINNRqBuZtva5AuJ1e4ONTLxCkCtZHtmHJaKw4Tb6eETU+WzAwP4+0hJF4VFTXIxje7bbN82PBsKyaBkMlqtdsnZlVNjy4jSNvA0bJuNuKovITgr0Ufy+ef3aCeaaqKu9UG11rm2RYXDsWv8A6VboaG0s3basaisyfYPzXftOUj6i03GcA18XPcT6oQsvm1Pp24OBVceXLss3oIjECAzaSnX7JlsGITxELMlxSJEFoyA0FxeBJRJEVeF0Hf01FZm6211fjsDMJ+5OLRqG1dRiBaPXEcIktxeeAaeU+jhfaXwKqv2r/Jr0beZzU7lYVUZ3RR5bFfdR0kx25YCLwiqqnBIJEKL8fuJdBItNNNA0000DTTTQNNNNA0000DTTTQNNNNA0000DTTTQNNNNA0000DTTTQNNNNA0000DTTTQNNNNA0000DTTTQNNNNA0000DTTTQNNNNA0000DTTTQNNNNA0000DTTTQNNNNBnb0hbM+pHaH8c/whN8P0h/XLRuTR/3y+97FkfJ5F/XCPi8ndv8AUt8th4/tVey60TppoM3WOzeb2OyGSYNMxhuRMtd1yyFITkhggeqSy9ueTpKp9OFhiTigq9/8Xr2+3XEz7ZTdV7cy73AxuLex4cbcNvIojNA/Ue/lRjxaLXHJjhYocVHAkA6Ci8jZKCuEJc9O+rNNBQhbL5G96TL7aSpanx7q5g2zrcW9mxXXFemSnpKxn3IbQRwA1dVtRZBW2wPoPcQRV5WYV27OSzarKaDYV/FCbvwkTXYRY9JyZQbrXWG5TZSTcgtcE74O3lcd8CmiCHZRTSGmgxFjnp93uYoccqbTCXQk0TsKM+6dnAMHgZziHZq62rZinT2TbjiJ421/VqCNiSiC3f6h8Oyy7s6XIcHxTKJd1Aq7OvjWmPT6pDYGSscjiy4loqR5ER5WG1NRVXR8SIKJ2Uku7TQZaXZLcp+hzl+fh1S3f3uc4BdMrXOsNsHGrG6H3Zs9iRW2mTiT+gH1NUFeor3Ht5IuyW51lAxrbiTh/wBMHE8gyu5kZY5NilHtmrKNastA2DbhSfI4Vky48jrQCKxy6ka9F1rDTQY5l7Ub15UmIpJ2smU4Y7juH08hJdrXmTkivyOslyzBGnzRWhjxnXAJVQy6EPQSURLv4HtbufUZrtbUWm2Jsw8Ay3KrOwycrCETc2PYs2KsvMgLqyFVw5LPmFxsCFzrwjgopjqfTQZc302u3IyXLd4I2O7WrdxtzNvqzEKu6SfCaCtliVkjjr4uui6jTay47vLQmak2KCKqnI/Gq2K3Dibqy2btzNp9I/uAOax58ObQs1SIIAQK+rjBWivCgLHVsF6E3wiOAKqKap00FHbt4lmre5EvNaHbt3N4Nzg8vFEhNS4jKwpBv+Tu77p1sVjvCSC4ramaeAP1Z8/FeQfTtuPSbfZrjRVDVrbzAwONEsEksoVj9JZgDIe7GSKPRxh80Q+qqvKiiqqc6000FV7o0uXsbm4BuJjWITMkjUDFxAnQ4UqKzIBJjbHjeT3LrQEAlH6kiF2TuioJcLrP+M+nLduHsxuNj9phDDeR3m0tNjNa2E+Kfks2DtjdYB3vwKCUmKqGSiKqQqi8ivXammgynke0O6djnV0MXCJBV6Zrd5BHslnQ0YkxZ2KSILaAKveUTGV0bNDbFP1gEKkKGQTnLsGzlrYfbanq8UkWt5h07FJ86ojSowPuDBdYWS20486DCmKAap2cES6/BfKc3npoMqh6ftwH8QxCih07dNYs5ln1jYzm5DHeHGtWbwIkpVA+XOyy4K9R7GP29kHovWQem3arNMUv4N1mtfmcOTRYjGxZpLiZQLCIAcA1biN1bAOGy2rS+NySQmguknjRSJU0VpoMr320+4cC4u8jr8JyxbV3LL+dU22MW1QkuPElswhQXY1iXtX4zyx17oa+UFZDqH3qQ/1V7c7x1WU45MhbfuVtjLfxh/KihSaqRiMtYseK3LeGK/xOiSWAacbje1HpyzGIy4U0DU2mgxLd7Ab35btzje1QYU7SrjGF5Pjb1vIs4RR50iT7dI3iFtxxzwvCwaErrSKKGiE2qc6vPYXB8mpslyvN8siZvGnXcSrruMolUROuBE9wokDNO0LIInuVHuZk4aCKKIC2PNz6aDHdhs3u5SYqqY5t9ejlbw5RGZlwbKnkV8hiZeTZUeJbQ5xdHIZtvMuKcdSfRHHQ4AkRCvbcbCL3KM52euRp48yLiuRyrO2MTBG4olSz47bgiaoRf3w+ygoKKScoXCIKqlnaaDH2OenHc8pR4ndWGas/Sp+WT626WbRN0wu2jc5tt4EZY+qOuEM5CcbeIQF0FJDc8baF3JmG7mWOFY0sf06BUWmEyMQFwGLOrWfbM1svu+zFJHkaSM0CkbPneaIlccTxtr+1qXTQY7vdgd25mP7gwY2J937zEt26yAPv4yeaTdXiSawOVc4HzM/fyXCB+Tigvxrr0WxO4kPc59i9HNJNK9nreax5cGbQtVLaC22QI8rjBWiuigLGVsF6E3wiOAKqKat00GWNlNrdz8dynZ2tyPbE6yNtjjFzj9nkDlhCcCzff9qjb8cGnSeVt5Y5ul5QA0M/kfzLXx33273wynMMmcxnDJ8itW7xi4rlqSo40e0jV0iLJdGY9J/v0pguNPiygk0ygI1y4nJourdNBlG72A3GuMHgUdZRt1NpI3QzbIJMv3LCFFg2UW+ZiyyIDVSVUnQkUR7OIhIiinQusm2VwzP4+6dLlWRbSOYdXU228bETN2fBeJ2WxJbPo2MZ1xfboPZWyLqX7fYAXhC0RpoM2W22O48POH8siYW7aRo27snLwjszYoHKrfwa5AEh8joiinLUWUElRUUuyogcmkBr/TbvDjeEPY2xVn7qPk1FmrMqilwldFlkFbOijJYeRriB0AoqugjJAjacg4hnraOmgytjW1e4eE5PjW5rWAZblClNydy1pra0o/qbL1mMAW5ipH9vAAeIDqGDRmSe8MuXFIhSzPTRjuabe7T4VtnlmFLVvUmOsjKkMzY7sZmUjhCsUEA1Neo8Eh9enConPPKJbumgaaaaBpppoGmmmgaaaaBpppoGmmmgaaaaBpppoGmmmgaaaaBpppoGmmmgaaaaBpppoGmmmgaaaaBpppoGmmmgaaaaBpppoGmmmgaaaaBpppoGmmmgaaaaDN3qT34usSnWNBj8m9rqHGYjc3L7mhrAnWbKPA441DiI9/e7DistOPOyH16th4hFCcfDr4d1KOg2iV+Tj99v9Jta2qdvrK6rclkW0WuhtqXL8iLaSliOp9hqrEdknVEC6gnwuuLvYOUxpm+WzGO4LaZJke7UVu8x5uHLgR0OOlTFrn+TmSGUUWHYTZGLamYpMbLrwSqky33hbk7sYK5jJbFZYcG5q3HIsePlECDLrrVFebELRsJixZUEgJo1bEpYF9yOMEqCiB2ce33vK7aPPcjzWrr52VbZVUmysGa5w48S4jhDKXElx1NDJlqS0n7K91acF0OT8fYqNi/3QXe5nZuH6i7/ANGj0fbN9luW/bwM/iSpLMYnka8iRCjtuF968cKqfyqqJyqSnJHpmUba+o/PlmQ50RnbRMLOfCHrFnWNXBs3J7zCfvbF+wVjn8kKMY/4uvz/AMeuvTzb+juuxmT6t91ZudsVCvRdswN+bRyLFt0nI8IogxEEmjNG1Xl5UFS7fKoiaD9g5O821tXhdFuDk2eUWOUWRxGJtdLvLBmADzbzYuAiK8Qp26kiqPPKa7b+aYdFxf8AG8nLKZnHPAkn6u5PaGF4V/JzzqXj6rynBc8fOvzr3N3dt3c82Qq929mdvsQyJ/bgJ/1jLcYsreJHlu9mzqYNZGdAReURFVbLsYoYhwiiPajsMKyP0rbd4vl9TZzcY2m3sR/czHPYPGVZVk8pj7iNwSqwn99Io/cnY+F+VRdB+oG6nqUwnCdhMs35wKxo9wK3F4qyPHUXbJsSDQwFW/cNI6IL96L+yv8AzfOpBiO8+F5Fj+FS7W+pKXIM5oY97W49ItWvePA5HF4xZAupvoCKqKYh/iqqon5aw/vDkvpozL0/+prJvTdtrZ18SRj8Fq2ymHFdh0Fw8Jt9G4rBOICutopIZgwHyqqpF3RS+Poy+p7Mb501RvxIi3d3u7tzTysAyw2ibFiJHhgrtE2JKotKAqBfbwrigJFyTgogax9OHqpxvfH09wPUHlsGt2/q5UiUw+3Y3TbkeMjL5MoRSXAZH7lHn5FOOePn89WriWfYLn1Sd/guaUOR1jZKBTamxZmMCSJyqK40RCionzxzr8h9ra3xel/0qZvndLKtdosYzu/kZqyMM5cVgjlIkSTKZBC7sgqP8qoqnBKPC90RbPCjmbm5v6rM59JFBJZ25vdtEqYztTXOQoVzdiDaueza6h5DRlJbaqA/Ju8/PkRSD9Da/fnY22cYaq95sFmHKsmqZgY+RQ3FdsHOUbiCguL2fLherafcvC8JqP8Aqp36/gzbG5BvP+FPxJ9Cchh9N997PzeeU0xz5fG516+Xt+wvPXj455T812sj9Pl/C9E8DaTF2YuUUGZ43XZZKj0zkUmZyOR0fZlPKAi88T4POD9xKiIZfah/Ozv7ql/vG9wP/wBPT/8AxSLoOXkPrq3h2pqKbO/UD6Qp+GYDayo0ZzIa3NYVysTzpy2bkZtoDQePlV5T+T5JUFdQZhultlt6cNvPtxsYxorFeIY3FvHhLJX+RvymPf8ANPy5/PX5y+obb/d7DqzZqX6rN97jcb0/WNnXpkMeDQQaf6Q/4kWH7pY4Eb8XleDVSReBXjg1BV+PqQdfxb1q7l5RuZfYTVYpmGGwImK2mYYlMv4EqD7ZoZEWCsZ0EbfV7ylxyql25RE7J2DWnqk9bOJenK+w3C6+BQ5JkmYukQRZuVxaeNXw0RFSVKkOiaNNmqqgEQoJqDnBcjws4xT1A086fuE5nk3CMWosEmRYzlsmbwpg9XuUQpgIgfTy7dREHSVTUvj8tYaLbGBjd96EcVyZ1MoVZmQRSm29EUJ+XXojTkRl6O/yYi204IgB/kiIqInOo9uqIht5/dBgAUERybH0REThET3iaD9PKXc/bTJMikYjju4eM2l7EaR+RVwraO/LZbXhUM2QNTEfuH5VOPlP5dfNd1trkzFNu13Jxb8VKvCUX1iP9Q/Ln/zbv5Py+f2fy1hfKMCw/bb1D+hyfgWOV1HNt6q3i2MmHHFt2cKVkVeXzFEJ0lKQ8Skaqqq4SqvK6zJgGJXsvCZWx2e5zj2J7r/pBWxJpdvrKxzBbUZAm3NamtOoBsFx+306oKkvPyhKH69Xm9WzeMS7WBku7WGVMmidjsWrM6+isOQHJAqbAPibiK0TgopAhcKSIqpymvdF3M23m5MxhcLcHGpGQyoozWKlq2YOa7HIO4vCwh9yBQ+5CROFT5541+feT4Dh+Zepj1zTMuxuutpFVgFecI5UcXfbOlRISutdkXo4hNAomn3Dx8KnK6g+H4hjOM7cegzMqGkhwr60zJpidZstCMqU066gmDrqJ2cHqiAiEqoIogpwicaD9N7fdba7H8oi4Pfbk4tW5HOUEi08u4jszX1L9nowRo4XP7uEXnX+X+7O1eKWM6nyjcvFKefVwhsp0Wfcxo70WGRo2Mh0DNCBpTIRQyRBUiROeV1+TGW49Ji5T6g9rN5coxjHckzLOH5UP6rgVjc5BZRDeQoL9TIjuinjFOOoCCqKKvPwvVNJ4ltzT5V/dIYmPbq1sPLZFNsTAfkHawUMJE4JTDBvmw52RCVHXV4LlUU1/enOg09u96s9itlsOoM4yfOaybW5RNZh061lhFeKcJug25IaUnRA2Ge4k64hKgD+fyootq09zUZFUw77H7WHZ1liwEqHNhvi8xJZMUIHG3AVRMCFUVCRVRUVFTX44OVNVA9FMOxmU4vUmCepN0HXPaq+NbTiHLo/CKosqZB2H8iJR5RV41+wOGW+L3+JU93hDsZzH50Fl+rOKz4mVikCK2oBwnUevHCcJwn7tB2tNNNA0000DTTTQNNNNA0000DTTTQNNNNA0000DTTTQNNNNA0000DVDeoT1GsbY2TeJ1VzUUrzcYJt3kNrHelxqWM55EZEIjH66ZLdRl8wZFRQW47zrhIIIh3zrHu+lk1VVvqRwWRj2QW2T5i1En49FqMfm2j78J2ljw20RIrTittpKhTUUz6ghOoiqimnIWLuLHzrZnFH9w8i9V9k23FdZaJnI8brX6t551xAbZFmBFZmIhESJyLxkKckqKgrqXYxvfDd26yrMNwaVzG7Tb1uX+LasHfcrDKMx7gnGTRBV5lxhRdaPqKkBiiiJIQjTvqaot1t3MWl5ngmEQ8gxiNjrw01ZauWlRcMWbrptSJS1rtcTjhowiNNIStKgPSF+5HBVJdDspU3NN7stPBvxNGh4nR0dpQVboym7K3jMz5E6Gybgto+qsTobPJCKl1QVEV5FAgFB65N5MgxCl3dgei7LLDbW9kAEW1qMgjWNssY3VbF/wClMtq4qcov2oa8fvXhUXWkL3ebaDFpk6uyndPEqSZWR2pc+LZ3UaI/DYdVEbcebdMSaElVERTROVVE1+Vt9mGx2DYW1d+ifdjenAN2HZLBR9pAZsJsX3ZvCj0d2K8yTZdUU1Q1cNF446qq8JbFtmm12If3QjK8y9UOP17cRvauqWccmqOxg11g4EfyoQCDnVFTzNCapx93TnlxEUP0Gl7n7awKelyGduHjMeqyOS1CppzttHCPZSHefEzGcU+rxn1LqIKqrwvCLxqHM79011uliWE4VOwvIaHKIM6UlzEzSGslHIyuCYR4AoTksUNshNwCRG1Quyfaqa/MZvDbN/0UbOVGUU0+DjeTeouM9QwJaG043RyG3xARRV7AJF5yRU457dk55RV1tnGL4zhn90g9P+OYfjtZR1MTDMh9vArYjcaO12CSRdW20QR5JVVeE+VVV0GoIu/Gx05asYW82CyFvHjjVaNZFDP3zon0Jtjhz9aSH9qiPKovx+eo3Y+q3ZCq35h+nObmde3lsyB7vgp0YY7T6vA23AMidQ0mOeRDBhAUlBO3xyPP5k123ODH/cndydxHcWrXMni5iLse4OOJTGOLiIwgtuqncA8brqdRVE5cNeOSVV0lIn4Xif8AdKcAyPcOBEjN5ntTXw6mbJrlcCbfnOHp1NAVPPwKfeqoooo8qiKmg0Z6ufUxZ+mLEsVv6XbhM1sMsyeLi8SuW4GtRHn2nTA/KTTiftNIPCoiffypJx8xTEPWJn0HebFdlfUR6cp+19lnYSfw3OayaLdw5rzAoTjRmwAeIuFFP3ryYcoiEhagX91Wi2c7b7ZyFS2qVlhI3Zpmok5WBfSK8TEpAd8ZKiH1JULqqoi8cL+erAw30f53L3lxjev1D+oiduja4M1JHGoTeNRaSHBdfHq48TbJn5SVEThVVF5EFVVQUTQSz08eqWj3t2yybdDJamDg1ZjOSWFBJcnXAOMIMZW09wbxg0LaErifaqLxx+0vOrEg7vbTWeIzM/rd0MSl4vXKqTLti7jOQIypwn6yQhq2H7Q/mSfmn8uvy0xLN67EPSDJjXu3VDklVbb/AFhGlT8jalvU9EnDfE2WzFMHHgHkvsUkFeF/NUFF4VvlLNbH9XtPZzKiKGdYdT3NC3T49JpK23ajkLbsuJEfIyAOVNe6mvkVSMfgkRA/W2m3V2vyPIFxLHtyMWtLxI4zFrIVxHfl+AhQhd8IGp9FEhJC44VFRefnUNw/1B49PhZtcbi2uD4jU4jlEjHAnpm0Kay50NBbKSSdBhSDVURYriq4K/CqusZ3uBYbt/mHoJv8LxuvprSzQGrCdDji1InI9XxSdV9wU7OqROuqqkqry4f/AAl1Te66qnpM9YCovCpv/KVF/k/v9rQfrTRbj7eZTe2WLYznmO29zTKo2NdAtGJEqGqL1VHmgJTb4X4+5E+fjXFn797F1Ttsxab04JDcoDFu2B/I4bZV5EaNoL6E4niVTVBRD4+5UT811j/c/bqk249fWztHs5QV2My7bbrI69Pp7IR0fcahyFjq6oonchcQF7lyq9U5X4TWMcvsdk4n9zzg7cu4W5G3rxvKjXJyco3W7CEZT3vvlSlbRPGTRR20Aj+TQftVQVUD9ytNNNA0000DTTTQNNNNA0000DTTTQNNNNA0000DTTTQNNNNA0000DTTTQNNNNA0000DTTTQNNNNBF8+21w/cuviwcqrnHHa6R7ytnRZDkabXSUFRR+NIaUXGXOCVORJOUVRXkVVFhzmwU6zb+m5TvzuhfUhJ1OpfnwYbbrf72zkQojEsxVPhUJ9eU5ReedWzpoOfj+P0WKUkHGsZqIdVU1jARocKGyLTMdoU4EAAURBRE/cmuhppoGmmmgaaaaBrxXVTEv6edRTykDGsYzsV5Y8hxh1AcFRJQdbVDbLhV4IVQkXhUVFTnXt00GesU9E23tDmOMZjku4u5WduYTIOXjcDK8hSdEq3y/J1sRbAjMeE6k6RqnCfyJxoXTTQNNNNA0000DTTTQNNNNA0000DTTTQNNNNA0000DTTTQNNNNA0000DTTTQNNNNA0000DTTTQNNNNA0000DUH3F2op8/l1WQsW1lj2U4/5VqL+qMBlRRcRPI0QmJNvsH1Duy6JASgBcIQiQzjTQVM5t/6grZv6Tfb/ANRGrCTo4/j+GeytTD96e5fmSGQJU/xgjiqfmnC8cTnBMExfbbF4eH4fXezrYfckQnTddedM1N15101U3XXDIjNw1UiIlVVVV1INNA1WlPsFh1Jv7f8AqMiWVyeSZFRMY/KiuPNLBCO0YEJACNo4h8tjyquKnyvwmrL00DTTTQNNNNA0000DTTTQNNNNB/ioipwv79Zvm+hHbK6sYw5ZuPunk2Mw7cbxjErvKTmVAyRJSDsJh53AFV5QDeJP5eeV50jpoGmmmgaaaaBpppoGmmmgaaaaBpppoGmmmgaaaaBpppoGmmmgaaaaBpppoGmmmgaaaaBpppoGmmmgaaaaBpppoGmmmgaapL00+r3aT1W/ir9Fo3gfhCWzFm/U4Qx/Kj3k8TrXUy5AvC5x26mnX5FOU1bWR4/AyqklY/ZyLJiLMFBccrbOTXyRRCQvskRnG3m15RPkDFVTlF+FVNB09NYrjVF3iuyuVZzi+b51IyaLuomMQXLfOrqbHGC3mseK2wTb8lwEFWAFk3EDyE2TgqRIZoU8c3g3RDcGDgtvCpbq/oc3sKIXKpZlXFswXEjtY6KwUlwRLu8DRI8TzadPIKCfVQDTGmqe2C3SzDPH7eoz6XVs3dbEhSn6kMcn0k6AT3lQwcZluujIZ7NcNymXFbNRcThOnK1g3vzupQ4hCv48WtqscGdlCzb6zqLa9ig9EvJbDbEh1mQT1ez4WkNZLgustoqoINg2IaDWGmq13l3EtsMqMf8Awzd0cKffWSRW3JdTPunDaSO68SxYEDh6Wf6seUQ2xAFNxSXqgFEP4QOTvekG79QMamrRyCoorWakR9l9qI5LguPNL2bNRebbM2FLoSoYoXVV5RV0F86azZmW9+9WG5bL2xdTCp2QuzMVWHYhWS24bUW4lzYpi6wslTNxk4BmhI4COCaJ1bVFXXpf363Iq338ssGsbkYnW50zgUuCxXSAsnnSdbinObdWQTYD7lzskdWiXwpz5lXQaK01i2+9QO9tZBxTeSxn46sW52fybOaujhNSm4rTiFSusNTRWQqSjaCR1R8PF/hHkEQReStvcDfPM6Lc222yx2HSDJdfxevqJk2O66Ed+yOxV92QAOgroA1XooNiTakZcKfBIohe+mszZXupvTt/npzM1vsVersd28yG9nVlPXyFC0kxpbTcY2ycf5YcMSYTwqjvRSeBDc7i4EWxLNt7tonc7W1yyFk1NhWTYhRWrV0cqZYS1l1NIzKOM+r6BH4dkOSOqtOI6464n6tV7KGwtNUBWb959Z0+CyYOP00yxyvKMtojiD5GUcCrG2WKLZk4qNmZV7CGZdh+81QR5TrGKvfXPrgaKrzCVWNXn4pxqPNqQpbfHp1eEt14HRcZdkEktnlrgHwcOO6ouCTa9PkNTaayOfqx3TxXbuk3MzGkxiyi5Lil5dQ6yqhSmXo0uCbKMibxPO+Vt1HVUkFoSb/JFd45WRR99N9JFHkLVdhMm1lVD9Q4F6m3l3Wse0lG8Mrx1UxwJMx2N4AUhZe+4ZLaoiKJAoaW01mK89RG5sLGqTKYVhi34fKHYHaZOmJ3EmAMyNKJr20pgHRk03DYKrrkgHhZPuJc+Pk7V3PzrKaq3wnDMCepWLfNp0lhuys4rkyHEYjw3ZJn4WnWSeIugAIo6CcGR8r16kFkaazJuv6i9y9sYyvznsMkTcepYNlf1VVUW9uT7rshxt0fdsiDNY0rbXZo5PkUiUxVBFvuf84Ll2WTPUK1Sy8ntn65cozKOsRya6TKtMRqtWQ6KXXq2rjignHAqZccdl5DTummmgaaaaBpppoGmmmgaaaaBpppoGmmmgaaaaBpppoGmmmgaaaaBpppoGmmqS9NPq92k9Vv4q/RaN4H4QlsxZv1OEMfyo95PE611MuQLwucdupp1+RTlNBdumo7uKzkMnb/ACWLiN/Eo75+omM1VnL48EKYTJCw+5yioog4oEvwvwn5L+Wsu2G419sNQZTdWFLuLQ5lW4PbW8Koy7KjyOgvZEMWjOQzJWQ46yTakiK2ntewPEviXqigGxNNZszLe/erDctl7YuphU7IXZmKrDsQrJbcNqLcS5sUxdYWSpm4ycAzQkcBHBNE6tqirry41urvBZ7nv7XY3NxdiTMtMqWVZ2cOwmttlWjTo2rUcpqKAGU91FaFwQFOqj8iSOBp3TWd/Ttu1uJu5n72QXFnWRcdstssOyRqjZhOKcSbYHZK6oSFe4JOYxIvLf3D4UTorZq7VuW3FzcZFvbGxW23lmbm1uUnCwoaiRkLlDFcSsgHGafQVWoBlH3HCdF/hehkqp8hoNtaaysW8mfY7ZZZSU+W1i2LuZ33gas6W2yGSESLHhKLUaDAVHAjo4+iG6RiDSmCdDVz4+L/AKpt07fC7jcvHKnFYNLj+2OM7jSoM6LIkSZX1FqW89DB0H2xb6hE4F1QPgi+QJPyDV+msz0u6+6ttu3O2xwx7HIKTrjLSOdcsTrLwDXJUIz0a92HAks9xCbAmwT7SFBVCFyNzfVju5e7S3W62F0+IQWsX2+pMrsK+1jSXylzbCO48TTLoPto00yICqdgMnVVQ5a476DXmmq03xzTcLCqmmm4LUI8xJsFZt7FKCVelWRUZcIXUr4jrUh/s6LYKrZKoIfZRJPyomy303XgWGf7qYtlGK21JjW3OM5POhkE2TBmErtssgYAq60sQ3BY4JxwXCRW2gMC6qqBsHTVAP757ghfPZE3Fx78Gx9w2NvirliPraGbkhuIs1JPm8SIklxF8PgXloe3kRV4Svt1PUVuDZenenuYrkOossy27ye8kS6xX478KVCZYVkopo72b+XiVVVSLlB4VP3hsDTWX8w3S3TyPIqmxrLWqqcUh7uQ8P8AZRgkNWT7bDvR512Qj3jcbccEx9v4U+xRJXC4UV7u/W72XbaZvNLFYMCXJjYnGlx2p8mV7c3nrqJEVDaB1Gk+x8lRzxq4i8fco8goaD01ncN/s7w/caRim5T2Lu0NTf8A0W0u4MB+GLQyKdLCG6rbkh7xohtPsHyR9ycYVOn3IscT1J70v4Jk2f8A0TFK1rAsLiZvd1cyDJKROZktyZYwmTSQIxXG4jDYE6YvCb5HwACPChqvTWXKXf6527yjK7PNpxSsKcyHKm0kSidOTCkQa+NOYjNKR9RaKK1Yl40FFQ2h4X5VNeSP6nN6Wrp2jscGF+2xlKCLkNNU4Xd2CzJc2LGlTEjz2O8aGMduWiCL/cnCaLsrQkJaDV2mqJ9Q+UbiUmY4jU4jlMWqq7CnySTYtFCccefWNCQ2/G6DweMkU1UV6lwSIvC8cariv9R27G2G29U5mrVNkcufgVDd1DkSDOcktSZcyJX9Jio467OVDmMuqbINmfVwUDlRXQa901VOze4meZ5CymBkFS6xLppDbVXcScSs6GLZA6whoaQp6+cVbd7gaI4SKiCSEil1Gn2vWBns6ELsLG6EJEvDorMYXW3lRvOnSigtYfDn3Mos9j7UVD+xz7/lOA1tprI+Eb5bo7fY5W5FmU2uyHGbbJc+hNsE3JO3a+mv3EtollG8TZN+OAbAMo0nQfFwaoiin03C3l3dh4rGosqs6VidktDT5VXTcZakwTgB9ZrWJMNwzfcV5FCc2iOj4kNEdRW0RdBrTTWccD9R+d5nuNGgRsTlyMamZVcY04yxh1wB1rMF2UwM922IfYPCb8RBJkEFW/cCimRNmK/Defejcbarc7M58KfBsaCpxHHXoFMtTJed+oWVvIgA8pMOEbiCaARg20pmCIAIJJ2INK6azaz6gtxkx+bFsAg1lmmRRaqrubPAcghhbR3YhyHFh0p8zZEhtWnRJsHenQVdVxERW9RmN6pd4cixGTe47X4lDfpcPyjIZ62NROT3UmltXoKtNsE+07GF9GCPh3sbKr1IXFReA1xpqqdpdxs3ybNMiw7NmqQna+hockiO1cZ1lG2bJZo+2c8jp+U2igl+tTxoaGn6sOPm1tA0000DTTTQNNNNA0000DTTTQNNNNA0000DTTTQcPGMGwnCff8A4Mw6jofqklZk76ZXsxfdPr+brvjFO5r+8i5X/Pr05Hk2N4dSSsly7IK2jqIIocqwspbcaMwKkgopuuKgiikqJyqp8qifv1RPpC3m9SO7345/hCbH/o8+h2jcaj/vZ9n3zJeTyJ+uIvL4+jf65vhs/J9qJ1XWidBSFDlvpAy+om4Ni+6e31zDkXreUSoVfmLMg/qTlszJbfXxvqY9rFxjqHKApuA2g8EgLOLLZXbG4u5mRWmKtSp0+wctJRuyHiB6S5WfSzIm+/RUWF+pUOvX/G47/drOlzEOf6acxgtzH4hSd83GhkMEiOtKWfsp3BVRUQk55TlF+U1yM6yTNcKyG+wWFl1h+BqbcpuDNmZDnljWe0iO4xEmNRn7tBflsMFNeMkVSTk1bZ7iJoChqrBtqMI26lTJ+Mw7JZk5hiK9Ks7mbZv+3ZU1aYF2W66YNCrjio2KoCKZLxyuuDY+m/Z6ziJAfxyezGIZrb7MO+sIoTGpcp2VIZkoy+KSWTekPl4nu4J5TFBQVVNVlkGS57W+g/Mspfzf3d9Dxq+k1l5S2MiQ4jAOSFgm1LcaYdfcBhGR8/jHykCuJyhoqwjJNzqSnm5nAw7cvI7vAHyxKL9YPNn2I8C4flTlnMP27vldgsKwxB8wtdTbJ4RBGyd+A1RmW2WG561VN5DAlidG+UitfrbOVWyIpE2TRID0VxtxBJsiEg7dST4VF4TVfZjtJg03YzMfT5tJLpK17KqO0er62RaOOsNJLIkN0QVXDbjeZxfhsfGKkqCKc8ao7ZTJrvdDcrE8EvNw8hWupZGcG9ArcwsHCeYYl0ztcj0zlmTKbFuWpNOuohONHwqmDhd4bguYW2PbYYHVYnnd63Ux8IqW8qcj3cmS7VNrkMFi3d5JwyjusxjkiSp1JgeyigdU4DYEDZvZTH7iPUDCRbmwlx7+M3Pvpcmc8VaQo0bavvE6rEcpAIjQr4QV9E6p5PnqubKbaO5muenj7q2qzhtFD6jK9kU4WkaSWsLye2WQjaIKPK35OET7vjWUt4c+apsXtX9l948yuKSPt3uJNgWS3UiX1lRzpFaOLLJe8sWSeeRp8nHSEnHQFzhFFOpkm51JTzczgYduXkd3gD5YlF+sHmz7EeBcPypyzmH7d3yuwWFYYg+YWuptk8IgjZO/AX5W+l7YyrWQkbCjcakU07HPbyrabJjs1UxW1kQmWXXibYYVWg4bbERDheiDyvP2Z9PezSJdVpU02VMuG61yxkSchsJFgvs3HSgvJJcfKQ042ZO9HQMT+3hC4BEHOWzOR3e6u4OObd3u4mRpW1y543Ih1WY2BOuR2pVMdf5Jv6mVIEGphEy+4gmbZp8kBl2juE5G9cVc/Mco3gm41l2T7K7ez0tp1xNBqR/fs4ZzqtMuJ4m1/UA7JaFFi+7ceQm1cMiDV7vpq2Ye+id8VldsfcedjEN1PEpBOym5bqzCR7md3kMtukklXexjyvKqvP8AuRbM7JBl55/ksAI1reXdfNdKReymItjaMAy1B7xfMkd9xv27PiAmy6mHcUQ1UliuxeXjkOzuZPwL2xjjTzZ8Rm4Yv38tioqQ2nfcVsx0EfnMArq8CaEaPA80nKAKaoCtuW8trKrBUzqbf+HL8LKTkFHnUy+gPk7KkA4rT0lPPXTCRvlyMDhI2JMkCiSqug1d/B02dW6+vO4m4/IGXYzm2X7SY7EZesG3m5ytxTdVhtHxkvK4IAgkR9lRSRCT+6n0+bU0z7UxmkspkpiVBmMyrO+sLB9o4ZmcUBdkvmYtNk64SMovj5MlUV51ntjJvpGVM4RuRuhklLtnUZXlVc5by8rmQ3UkNMwHa6HItfMMhQ6ybAgQ3uTVlsVUuEFYlK3pzjHNodxTz3cS7q8hsdrKibiqS5rkWdKcR61BZcdpFEkkK0MNx8mxQh5Aj6oiKgawr9o9k7emh41Aoqy0rcVi2GOBD985KbitSgBJcR4VcLsRB07C7ySIqccc/PLa2u2FTCitFuX36OfJiTGr97NZ7zyOgqsxlYszlK80iK8bYC26KfrjFE+8kWizyKsqd0LCrzvOrHEsEnZzlrs+fFun6gHbVqNV+wjuSmTAvubcnGLXbhwmhRRLhB19HHiT+5s48+9PnsEldRkckGOJTa/VY/Jo31/wifn16/tfHH7tBfcv007NzK9qrdx2yCOLD8aSjGQ2TJWLT7pvPBOMJCFOE3HXSJJKucq4fP7Rc9/crD9ub/GG3twibr6nHT+ps2IWr1SdWTbZgr7cthxpyOiNG4BEJinQyFftVU1kXJs/vIN/Mrtv9xnrnZ8cuix37603DsIcRtxad1x2Kt+AyJDUf3KMEqofHmJGO4IatrZWWzMksPQJm8vKcig3spzGL7wWEOa/MafhI5ISJ/fLzLLkghj+ESfVsUdUVcTlDRVCfl6cvTplkGfTxMdYkwGIYY1ZwK6+mNxiFgSUGpTLL6AchrzKYuOirwEQmhISCSde12e2XoYUq2u4n05l73zMiwlX0tk+9k2xFkKsgnkJHHUaYBC7IaGiKCoZKq0nWvZDnG9g4Vb5zlkenkZbmbD0euvpcIjZYi1qsNo4y4JgLZukYoBJwqkn5ESFX1bmefQNrsDvi3FyuVYZrtnjGS2z0m5kOdp53FUBuMip9Y6E3MebIWkATFU7ISpzoN4QShrFBuA8LrLHLCELnk4VtVAhUuVVSRRVF5XnlF5+dfxb29TQVcq7vrSJW10Fon5UyW+LLDDQpyRmZKgiKJ8qqqiJrB0DIJOI0VNjdbmIRMdHPtxAyxy63LsqEIliFy6tbHkWLYvvxlcjG6+LP6sXyQXCUyNfJyt2Mst5e0Oc1e9O7M7661tlWu4ozX3EuPFvhdSWkqSkYgYSeZCLSPE4wviBEcQWkLuofoa7IjsGy08+22cg1baEiRFcNBUuoov5r1El4T9wqv7tfTVG+oyPRt7g7DXGR3MqsgRM/eaOQNu/AYR12js0YBxW3AElN8WGhQ+e3lJr5F4wOuvT7mdzcZhtyDeeXlzltrT2r26FLLuH5bVPMBG1ETiGat15BJVWWgbBryNqa8Gg9kDQWSb3bMYbkI4jl+7uFUd6SNkNXZX8SNLVD/YVGXHEP7v3fHz+7U0RUVEVF5RfyXWXrev3QyDezfLEsExPC7SDd1NHBnSciuZEdI3khPgipFahvDJHglVRJ1rnjjn55SLWdRmOAVO59fV7hZhKHAWMNxxh1mzkoEGqKPXhbTm44koI97ZH3u6iRNkJECipGpBr+ZcVNfMg18+0iRpVo6bEFh58QclOi2TpA0KryZI22Zqg8qggS/kirr2axS7neWR8+Zg7KZxb5TireQzm8ZkO3si2YnzUxKwfciJKdccKWyEpuMaITjgg6RiioodR4WKZ/uWe313c0W5UeZFDHaUsnGtzeyyO0r3XbKME6aSPw2hq3hhHYEcZsk6E0Ci2PjUtBu9yRHadaYdfbBx5VRoCJEI1ROV6p+/hPn418Gbepk2kqkj2kR2xgtMvyoYPiT7DTqmjRmCL2ETVp1BVURC8Z8c9V4ylDk7VSt49qbbF92ckyDHGsgvK+tsLDKpkiEc04EU24caWbn/lAFLy8d3H1U1faQlRvxh59/b/AC3Hd1c/l4xLGFEejYBHvZh271SEerKXdeUjnMNuOxG1NGgN8A5ADJeQ/bENga8tra1dFVzLu7sotfXV8dyVMmSnhaYjsNipG44ZKggAiiqpKqIiIqrrGL24Ni1iWM0eTbgMza25v7x6jm126FjDrDhx22BCG9fJDGbPfR6Q74G2hLyi2qETviXVb5fuq7nXp5ySRuxupcRLM9jGCoIse4dijcXqtWbFsDsdtRCZIA2YrbzLgF4RIi6tqSkgfo+JCYoYEhCScoqLyip/Lr/dUd6jsvhYxg+HQ7C3mVca8uo8JyYOUFjcIBGI+/1m2bYG7GZLwoKeHq4bqtB2QSJFoHbTK8p3Qrn6y93Jytt3G8OzNHY1dlE5l5iZCvXWYByHhVl911uH4FQnhEnQcE3AXsmg3Ja29TRQjs7u0iV8MDbbKRKfFpsSM0ABUiVERSMhFE/epIifK64ubbmbb7aRos3cfcHGsUjzXCajO3dsxBB80TlRAnjFCVE+VROV41iPOs+XLMXtZG5G4lxGyt5/AH8ZpG7V5hmwrnwqn5ckYAkjUlFlOT0ceJslaRkeCDqmrw9U+Uphu52zl4u5GHYL45l4H1nLGPLXN9oHHQx91F+4vyH9cnz+4vy0F6pnOElia58OYUi4wMdZi3SWDPsEYT83fcdvH0TheS7cfH567EeQxLYblRX23mXgRxtxskITFU5QkVPhUVPlFTWJsGt7/KsPpNosCrMdy2XZZ7dZZZTHp7lbS5BWw5rc1yZGNuPIVmMdhMiNC2gOiaMPj5HEUnF/ixym4xzBce27zPP6bFLPbadZ49Pon84saCHZRwZjPVqtXjDTZk61CkR0Bt1tBfIn1UEVlVANwaaje2lyWRbc4rkBR7dhbOkgzFauBEZ7auMAfWSgoiI8nPBoiInbtwiakmgaaaaBpppoGuHjGDYThPv/AMGYdR0P1SSsyd9Mr2Yvun1/N13xinc1/eRcr/n13NZ29IW83qR3e/HP8ITY/wDR59DtG41H/ez7PvmS8nkT9cReXx9G/wBc3w2fk+1E6roLvzRjEZOH3bG4H0v8MHXyPrK2hAMNIXjLzK+RqgC2gdlJSVEREVV1nyXtj6fN39t88xrYLcHHstySzxiZj7EyTnUnIgrGZIceJCckSSiskQB2FsUQvGPwvVESxvVn/vV95P8A1AyD/wCHP6p7fGg3oPAMp3wyNrG8JscN20v4FO5i19KnzXnpLcd1HnJLkSKrQtLEFRbET5M+3YevChddJs3spAt5lVWwkl3EObV3stuTfS5s2ObBO/TyNXXjdBgVF/xNKqM/DvUf2td+q2owCkyxc4rKDw3au2LyyvdPl985Yyyl6Eah96wov7vt8f29exds4bhWN1gu4OQ4cGeZVEwuD+Bm72xkX8s34FfJlXCypCyzcVyOjrrcZtx4CDo3+RAID1/jbOyusx3txahjbiZXYYFDmZjNx99vIZZBcwoblAUcnZCOd5rLUp+aAGZmhtioERtmaEF34XiGwmDs0ea4VaVsCDHxypxusms5G6cKRVE8QVja9nlakdnXzBh00NwieIQJe6os5x/EcexaVdzaKv8AavZHZLb2ZeUz88tWWmVc4IlQf1bDQ9R4H7eeOVVVwJhGRzItdjuVz89vwy7I8A2VdbcfyOX5rFp3JCZsTRonerqdDaFxeq9fcnzx7hzyTOZuHX387efONjN4LCRcUVJa1OO4uudTLSVLltHzPtkrn33/ABC2Yq1GAGOOGzNBIXWkQNOWfp/2ntrc76Vjkpue9KmS33o1vNjLIKX4fctPI08KOsOe2Y7MGhNL40+z8+efjexmxAYrkGC43Tsy6abUs4XcRW7uVJVuDF86tQCNXiNnxDNdRBEhIQMB+BEEHOcTN79qkmvruxXjtq9kmNRLmfQ7jWd+5UMGsr3puXT7DDkZt0hrgMAd5ZQnSVWkdHVsemLIKGn2/wB08mqLG1yGlrs0u5kaQJOT5c2K0wwQeIlVTkqQCiNmqkTqdC7EpdlCZY436cmc+sb/ABnKMXdyurtZldYIxkQvPRLGzNhHo7rPmVG3nirmUFshQkVgkBE5Pmt92PSSmTQ2sGwLG8Zr8TfxiBipSH721YmQIsZ1zqpxgVyPaeNtzlhJPQ2XUI/IfbgYvL3CgZlvJY7jbY5UU7HLjItvaP6pWSCRiSYPWLkqIpiqISiElhHG1/ZU+pIioqJG6fJ5EDY/ZWDkGe5hLus2xN7I5M+13HsKZmdNSLCbFkZLQPSnpP64VZhMIgOKj7jguGvKhsXNdu8V3BaghkbFiLta8T8OVW20uslMEQqB9JER1t1BIV4IULqXxyi8JqIWm1np9xmrkYPcwqioi55VxsOWBIt3I52sZgZBNRWezqGbqJKkkpN/rS7qREqoipmej3jn29ftZn9/us7e2dti2JLKx6vyyVT2gWRmgzXYkABWJcKbxG2+y4PLPgcHsJJ1S4vURT2Lu8mAZBjI2T2R1uL5dJp47FjJaadmtR4xMCTIOI24hOEiEJCqGnCFyiIiBaR7KbauZn+Pjx91bZZw2ij9RlJCKcLSNJLWF5PbLIRtEFHlb8nCJ93xqOzfTHsKjD4WWLOrFlRJ1QLUi9nqwxHsTFJEaOBP9I4On0+xlATlB6oiomsz2uaWEqgrYO1e8uX2sGzqcT/FdimRypcisupGS1LHj7uGSwn3WHrAXYgdBQQRFaFF4W9fVNS41T7WYYxd3tpW4/QZnjPu7B3Ipkc2IoTWm1dkzfMjpIiEiq664q9+ril3RCQJcxstshluSJuRX14WUsbz6sjsO9lHAG3il4DkJGbe9skkCZJpw0b7r1MDVfuTUhyzajAM4sTtcpoPeynITVeTnun2+Y7cpuUAcAaJ8PstnzxyvXhV6qqLlLEUzHC6TFMo2/vr+Re5Nmu5NZ9Kds33K5/xHfyYrYwlLwCaSYjJeRARxexopKJcJM/SLk2V5FkPkfz2pua9cWjO3UJvN7DI5jVurg8PPDJiNBWuEKyBciASIhCHVoUBVULtzDY3azPqzKKfLsUCwh5m9Dfu2ilyA905FRtGF5A0VvqjTafYo9kRe3PK8/1l+yW2Wd3A3uT465IlLGZhSBZsJUZidGZcJxpiWwy4LUtoDM1Ft8TFO58J9xc0N9SyaLlthmKZxlDkqPvbHxpiKd1JWA3VvNMA5F9p38BDy6ZoRApCSp1JERESvtuM9zC0qJNhuVuwFFKTF7h7O4tbnlnYXcGb2DxG1WLFBqqfZkcNNMtuILwn0RJHwWg1nkmym0WRVr+P5LjUeREt8iHIzYdmvCr9qAoXkHhxF+QaXs2P2ECGhCoqSL67zZzb3IsqHM7SomfVFOM4/wC2tZkaPMKOXZgpUZp0WJStrx1V4D44RE+ETWVaa6ub3INp73f3KLaozau3Tcj5LXFdyK+BUuO45YJWssttP+JGn+sXheS8r0iQyqqhm1qferTLPwlkkG2kbiORGIVDIfbxpnLJuNzZjyO8o/XOtCTNlLRA6DBeExVVb5QUc+4L4zXbLDNwn6uVldbIkPUzjxw3I9hJiGCPNq06BKw4CuNmCqhNn2AvjlF4Tji2m1WzLztditxUV5Pv44eNV8CRPc8rtUwTRk22BOdjVshYLypy4C9F7oqprOlfuDIkbkWLNfuXkzucpu/FrYONSbuR1/DxjFWYP07v4jYbZOW4r3jXxuB1Qx6oOoTkmTZ7jnp+xrKa/czMiu73b3NriXPfv5brnumGI6RjBCcUW1aTjr0RPnsa8mZEQbfxPCsT23gyY9Mc1sbCWDsmVa28qwkyHyQGgQ5Et1x0vhAARU1RPhBTXAa9PmzzBsuNYWyJR8uczttfdyPi8NFQpS/rPn8/hteWk6gqAigPGcN6oUDHsvvcRyLOsnbw/H7/AG5v35Vjlk8PYlKspzEp4pSvIbLKpGYLr3Fps0QxQCRFS0fVdcJTOYrIkbkQMfiCNgbtXYZZOxZi2JBZQFG1iJ+rfa5JQjnyLqOGqivi7CFi1e3G0ZvxKKsroEl7DrefbhDSe48UGdZhJKQTzamq/rgnyVQHEUervIiiIPHhrfTjs7VV0qqjYtJdjSmYcXrLuJ0kmI0V8X48ZgnXiKOwDoCSMtKDfwidePjWZknWMyLnu8lTf5vTWsKTt9MhxpVm7FdH3EWuR4LCOyoMyHDbdVtwHQIRXt0EFVV10IGZZbYTqxigz7JJ259hdZdDzDHBuZDg1la1FtFiGMDurcMQfaqxYfbACdR0V7OeRS0GlHNs9p8MyJ3cuUH0h9JrkwnJN5JarWpspfEb4xDe9o2+6TqirgtoZk6XyqmvP9ZvtrtJlGSs2GbxI7ltf15440y7avR0so4+ST4EYFwQfNvh54C6k41wZgo8Kusn5dus1n2NUlfU549fRWdvcXk2gNzykMpZ/Xq0XFe+VH3Q8qhoX6weyduOyc9bBMkr8g3m2jdus9t7HPUzrLgySjk27z7VX44NsEYPZmStwhRlARroDfmbUjXy8d0DQ47K7MzvJiIuWUm0qZzOQOPfi6yO6ivusOxmnyme594AmyL7QoriAQC4KIqIqa+9L6cdmseh21dT4eUeJdwLGsmR0s5ZNe0nu+WWy0BOqjIuOKRqjSDwRGQ8KRKudPUXe1mP7tbx2bO4V1juYRdu6B/CodfbvQ1tLsXbdY7CMtkKTjV3wh7c0MVF0l6L+0PvrMx3RneoKVVWmY09RfMZ2MZmol5tYC+/jyNBy2zQhEKO62bCm6kxXEVHeezooKtoGmHdqcEcs3LlKh9qa8zTR3HmbCS0ptVUh2RBBejiIog6+6pJ+TiGoudx+3Uu1lb1VZZltPuRW1MjK4ON4w7isuRAmzs5m4uyVx5xFVR6LGeWW8234yCK59pobi9HOPt4szML2p3bx1jNdyzvbuyfxuvlUdLlNjUToD78eO3Icj05gLNlANxxx92QoA6yCvIhITHUA1mxkFDKsRp413AdnnHKWMUJIE8TAn4ydQEXsoIf2qXHCF8fnroa/OzFsjs6PbWNj+E7jZDFci42jU/wZDJkPwLNcriMPIXkcNWnkaNRUF4+1wkVODXm2VG+xTPMjdrc9zN5jGt4sdxqtizcknS2ArZ9XVvSmHRedL3CE5PfIVe7q3wCAooKJoNbSJEeHHdly322GGAJx11wkEABE5UiVfhERE5VV19Nfmvnu6MvMMKy6FX5dduV+abZ5s/Jgy86l2U9bNltqTEiyIgNNR6yWDSSkWFGJezSOC6BIPK2dk+cZXI3Wm1eG7m08aEzJxoNvZFjuNZj9UrTZjk64zAajyAu0eeKUy4866ZigovLXVHFDZ863qax+DFsrSJEetJCw4Lb74tlKfRs3VaaQlRTPxtOn1HlerZlxwKqnr1ienySvvd4ts0v89uJm4DW72TM3OPP277rFdAZg3zcAkhEStxQ9skVW3AEVeF0zVXFVVHp+tDc+3xi1yeLi2Q29bkeM4P9dp2VzCRUtSJSuSiFyHXxmTK2dD2qedt9fADat89O7h6DYuvJIt6mLZRKeVaRGZ88HXIkVx8RekC318hNgq9jQe49lRF47JzxymsoVuSW068e3Jp9xsgsW3t5olHXo1fSHas6WSzHRWQji57dxskeJwTUSJFUVEkRETXB2EySvyXdnZqxn57b3ecSMayN7Nq6ZbPTBqbdfZ+RhWHCIYCifmAWWxbQgbQuq9ULQbY0000DTTTQNNNNA0000DTTVXeqOmuMh9OO5dFj9dNn2c/FrGPDiwWSdkPPEwSALYAikRqvHCIirzoLR01ivevZa5i7hW9HjlK1T0TmOV0LCJdbt5Nvnqaaj0opDsF+PKZZrJXmcaeN+QiC7yCk4SNmKfzT0MW23RyBcdwS2dzmPvUxMDI2qd4mI1M0MVZwLYIKtMtEwkltYxOIRm6ioBdu2g1puJg9TuZgl/t7eyJbFdkVe/WynYhiL4NOgokoKQkKFwvwqiqf5l1ItYKq9lbnGtqNio03AI0ahaw6SeUVtpt7PyRUyF1ivFl6XWxHWZCviyzJZB80NGEFG+B7Ao9+y29vMeucEs5mNZFnWV19JjMAUyLCJTxOow8qq9EtozziU0oEMlkJIdMXFbTnshKShtbXhubupx2Atpd2DMKILrLCvOlwPkdcFpsf+cjMBT/OSaxViu2O4beU2ki8jymcqYlZc/cPw9vZ7b91EkNTRjMyLw5SxpbC+WG4yy00Rtq0y2gNoDnHgzDYpK3CschQ9nJkmE5geKzcjitY85KcmT4d1XuPq+0jZG/MGKU3kVQniAnB4XlU0GxMyx3Ht4cGyrbyzdto1fasSaKe63HOK8KG3wZME+31NOD+1wRMFXnhV4VNS7WP8S2ejZdvqyeZbXypeIFNziQ2za0jgQVbkfh9IqONuggcGLT6tiafmwSinLa9aezbFbmH6eLqVvBtzldjkabO45Exywk08lxyqeZjPjYNOSVHiE92VCfF0mzfBRD9aqdEDeu4e6GHbWw6qZl8izH65YpVVzFZSzbSTKlKw8/4wYhtOurw1HeNV68IgLyqfGvVg24GJ7kU7l7iFk7KjR5TkGS3IhvxJEWS3x3ZejvgDrLiciqgYCXBIvHCouqn9WMK3dLai3rJWZQGKbO1mT7PE6A7mwro60dqyjyRhiykUFceaaUiYNE8qfsrwSVhhVXlOO5Fj+czsczm3xqt3OsLUrywxmUF9ZMS8cejrNl1zTAugIyjGMKhGaRGwaXxCKKZBsnXirbaJalLGIEoVhSTiO+eI6xy4KIqqHkEfIH3JwYcgvzwq8LxhW0wW2cwOnvbba3IZ+Qx/wAVu1+O3mCzLWHIKRfzZDTTb8Ukdp5pCrSjNJRb6ONmimgL1ntDtNNyzeeGWf7aS5dCeV5hNksWVeb8EgeiVosK73FW3QIwc6KXIkbXI8qHKBrrTX54x9q91rCjqYGVwLavkHhNRVYpNf29sb6ypJjL0oTWK+3KYCrkgqxjV2Sgg4KMopkLRClo2OGu1++dxZVGBZHdS7mxtVs5xYnIg3Fawda8HmgX6GkSTGJRbBmG6SkBPNqvRWeBDXumsvemZhvbV67r4W3U8KQ2qGCzcwsBsMelTJTr7rCjMgO/a64yhtuPWDQC2oOL3+GuU1DoGmmmgaaaaBpppoGmmmgaaaaCLZBt9W5Jm2LZvY2tkjuIHLfgQGyaGKUh9g45Pufq1cIxaddAURxA/WEqiSoKpKdNNA0000DTTTQNNNNA0000DTTTQNNNNA0000DTTTQNNNNA01CN73bVrZ/Mlo8Zl5DOOlltNVcSQ+w9KU21FQA2FR4S4VVTxKji8cAqEqayNWYI8sfOsXsMLvKvE50vG7qpCi2nsGKR1xn3LckpFG8bjrzam2wLzSdXj/VPI2gJ5dBvDXirbaJalLGIEoVhSTiO+eI6xy4KIqqHkEfIH3JwYcgvzwq8Lxh/J8NnS8Kx+3kbMyVtamsuItNjrmAWc2lnitg6TJRAA/d45KeQWzA3SEWAebFOUZ4DuFhc5N0rC23U2nyW7xKRc5Y7Dgx6aRORq3fGo9lKRGwXqqtNTW2pi8Ntl3/WApIug2jpr88sG2qssn9O9rlY4FPt7mLsHhJ4jMGvcfdG2ZjWTqlBJBXmSJLGVVb+9Ozf5ISc2J+jjcSRv5a2M5w4GQlnK2lZcs7fzpcg6ZGh8cdb33YxGYisoTJxib7IfYkaMlE1DWUvK6CDlNZhUqf0ubiFMsYUbxGvljxTjg+fdE6D1KXHTglRV7/CL1Lj0wbupsp9jVwLBl+XUugxOZAuSjuG2LoiX8iqBgX/ADEmsjemvC0p9y9q5kbajJsfuKnbe4rs6tZ9FJiNTMgN+nVwnJDgIEt5w2ZR+4FTRwf2TLqqB9c727CNuVuTKLa2xlVdrnWN3d97HG3nku8fCvjtvtobbSpMQJoK47FFTcIQcVWyQ/uDXFnZQqatl29k94YkFhyTIc6qXRsBUiLhEVV4RFXhEVdfxSXNbkdNAyGmk+4r7SK1NiPdCDyMuAhgXUkQk5EkXhURU/emqO2xxqzg7PbowqnFrKooLWyuXsQpHq92I9HrjhtgLbcMxFxgTkjKcBlQFUF0ftHnjVC0+2l8mFw422W1OV4+3G2+pYOfQ3KWTXSbuY3Z17kplFcEFnyfYtWzZOtq529wAd1UkRA3VYXdTVS6yBY2DMeRcyigwGzLgpL4sOvq2H8pI0w8f/M2WvNiWWUGc45Ay3Fp/vaqza80WR4jb8gcqnPU0Ek+UX80TWQ2dt6Q92cUzWl2asYm29buRFkVUA8NkMrXkeOzWHpjdeTCPRI5T1r+TVoBR1lHl4REc13vT5tLKwO22Yv4e386mtJmO5BFyyaVe40+4quR3IzU5xRQl6kK+IXF+1EUQRE5TQXXlvqJ2pwfI7PFsis7xuZSMsyLR2LjFpMh17ToqTZyJbEc47KKIkvJuDwiKq8asKvsIFtAjWtVNYmQprISI0mO4jjTzRihAYEPKEKoqKip8KiouqALN/0Zb7bqzrjAs8thvolEVQlNiNjPYnkzGdFxtJTTKxmyQiEV8roInPyqJyus/v7C7q4/X1+JZXHWHLHC6mDjMyDgs3JnsesfLKN5qvlx5TLNc8w46x+veQW3AbZ5NQbIED9B9NZnocAyxn1AJt7Lx6emCUWQz9zYdl7YxhOypccWhhIfHVXEnSbSYoIvI9WFVPkVWH+ruiy7IcsySRju2EmZdU+O10jHLZrFrK5lvvNPvvu+wlNOhGq3muqdvgn5HICgudWwUNka5E/K6CsyOpxKdP8AFbXjUp+BH8Rl5gjoCvL2RFEeqOh+0qKvb454XjL8TbWU5kUrcmBgFoF+/vRFmxbN2pfbnN0jrMcHlFTBHGoqgTvcfgOVNSTtzrk+n3CZFTuPtLJf2sySqymnxy+jbg3smhkxWJty57Xl12UYIE0nXAkG28JOCgL1Qk566DQWX+ozafBMgtcayW2u2ZVEwzKtn4+MWkuDXMuipg5JmMRzjsCoiRKrjgoiIqrwiakmS7l4PiFljtRkN+1FlZZKSHUCjTjoyXV6on3AKiAqTjYoZqIqbjYovYxRcs710NzK3P3krJNxu7Vwsqo6uJChYvhT1nXXyjDeBxh+WMB1Wk5JGy6SoyoJr94r9ydm72w353sO4ntuY9gMikxmsxuDDtMbkzEasxbjWMiTXPDMYEGwlpDaFxQeFTrkVOUFUINJYfg9ThTl+7VSJbq5Fcv3kr3BiSA+6DYkIdRTgOGx4ReV+V+V1ItRDbbPZGd0cKZZYlf4/ZHVQJ82JZ1j0ZGHpDakccTcFEM2iEhNB56r15/aTmX6BpppoGmmmgaaaaBpppoGmmmgaaaaBpppoGmmmgaaaaBpppoGmmmgaaaaBpppoGopu1nf6Ltq8y3M+lfU/wAJUFheey8/h917WOb3i8nUunbp17dS4554X8tVD6QvSF/BR/HP/wBVa6zT8aWjdj/5RY8Xtenk+V/WH5HT8v6x37e3QPtTjVp74YTa7l7LZ9tzRSIjFllWMWlLDdlmQsNvyYrjLZOEIkSAhGiqqCS8c8Iv5aCJxN8crxjIaqj3s2/q8Xj5BFlv1VrSXzlxDccjRjlPR3e8SM8277dp50URsxJGXE7ISIi+ld1NhNrIEu7W+Sri5OEfL5Dqxpr3uBnyI8NqRx0JQ7uuxg6Ig9e3ZRFEIk4NltVuzuva0r267GJ41VYvEsFroNBaybZyTYSoD0FJLzz8WKgA2xKkojQgSkTiEpp14WFyPThvPkTWPN5G9hUMceocYohbh2MqQkj6ZeQJ7z6kcYOvkZiOCLXBdT6opkhKQBazfqP28jzZka7myYa/Wo9JWxW6mzdsJMh2oZs0ZdhrEF1l/wADpF4kQ+BFOyi4pMh6LD1JbM1lPW30nLHyhWkKVZNmxUTXijxIznjkPygbZU4jbTn2GT6NoJookqKiokaHYzK03uXcorCoWs/H5ZUjXlc86RFxIafp18fXy+4FT47dfF89u32apPcTH7T0+wbYLXLsLYscvxnL6/wWsmWyBNSLmZPjLCJI5BMl9LFAKCpNm4SJ0IhFS0GnM73vxDBsLxvPHY9va1eVWNXArlrauTJcNJxijbqtNtk4IoBKXCiiqqICJ3IUWM4f6pcEyiDNYli7U3kaVkMVmHIjzFhvlVSZLTiDOSP4ScVqP5yZBTdACX7S68r/ABbbbZtdbDbdUFDFrW8jxQ8YtFhW0lyKw65AJg3WDdbadJpVQDRCRs+C45TjXAe9Omanh+K4+FnRpIo8ozO7kl5nehsW7VyMcQXxcqYrZsK4ioiJ1c6qfA9gsHG9/wDbnIZ1VRt2r5Wdk3DE1i1c96vZlSYrcpuMU5Y4MA6TTrZi24rbiiYKoIpImuZvtgu1jFJdbxZpj7UuTj1Sj8nzW0+HCmR4hlIZamtxENJLTbhGYi4w/wBVMlEF5VFhOLbBboY1lOK2FYuNUv0oadu4uqi/sWnbWNFhMsPRpVWrXtJZl4lbCUZg4Dfj6gKhwU+z7F863j9OuS4dYV9bR5PlFHNrhZdfcWKw64hg2RH0VxBVOpL9nZOeOvKcaD+IfqV24dmZPDsAv4TmN5L+FQbKgnuvWc1I6PqMNptkjkqgo6qo0hqgNeVeGzEl+9v6mNlaSviWkzLn3I0ypfvgKJUTpSt17DnjfkOiyyRMg0f2uq4g+Nfg+uq0y7027gXGW2uRRHat5mNmz2VVDTGWWlK/MZl1QwpMd+RCa8sQ2zbBwDbJ4XRUwMG+edfdj0yZJEoLisrBoa4rfb7IscJhLWfNFu1tJpyidKRKRx95tTdMnHSXuRqRI2KKgiFmD6iNozhTpzeRTXEgPQ2CYCknlKkFL7LFKNHRnyygdRtxQcYEwJGzVFVBJU77O5+Du4HJ3MO6KNjsNmQ/JlS4j0dyOjBkDouMOALwOCYEKtkCH2Tr15+NVJlWwWW2dxc2rdRiN9Gn4/idU3X2VlNgmj9W7Zm861LjNq5EcRZzBNPAJl9jgqIcoWpZQbb52zsVY7e5fMpsluZrVg0Ea8lSbOF7Z55wmYL8kxCRJAGSBlZBijhde6iq/Ch5Mg9UGC08rGEjQLuRGvb9+gmBIpLGJYQHgrX5rfFe5G90+TiMgAiLaco72FS6qi9iZ6jtnYVHVZCWTy5EO4hybCOkOlnynm4sc/HIefZaZJ2M204vRwnhBAJFElRUVNQHCNidz63K8Rvr+1gR6jGsqkXMajPJZ96tdEcpJcFW2JsxkHnFN+SLniNBBsEJAJfgdeKi2C3cwN2VcYi/iFlZW8LIqmYzZT5LDEZmbeTLGJJbII7iukATCF1lRBCVE6uog8kFxSN5NtI0O4sTyho4tC/XRp7zTDzoNuTkZWJ1IAVHEcSQyqEHYUQ/lU4XiEfwqcHg4S9k2QRZMOyQshJmqisSZy+3qp78M5L7rDBJFYImQVXXUFsFc4Ui6qqwWT6YdyqDG7LbvC7PGpdDaBiHeytJkhmYytMENpwEYBgwc8rcEFQ1dHqThciSIir/AHH9Om7+MR7RzFJeHTZeR0+SUM9LGdJabhNTrmbPiyWukc1fIQnELjJeJFIU4d4TlQs7KN+q7EdsMJ3OtqMxiZdKpo7rAPG4cRJ4iqKCA2RvkKkgi2IITi8InCqia9v8IXacqSHes3tk+M6fJrGYDFDYO2fuo6KT7RV4MLLAmxTsfZpOoqKrwhIqx7LtpM6nbRbcYhjkmgO+wefj1g/7594Icha9AVxsTBsjTuoKgkofHPZU+OqwGz9Me4llfNbnzHatzJ5N7dWc2krcyt6SI2xPj18cQbs4TQyCJsaqMS9mEA1dd+0VQS0F9W+623tHt4G7FllEYcSdjxpYWrQG80TMgwBo0QBUlQicD54+OeV4RF4jr/qR2gitte5vbVqW/bfQgrjx2yGxWcsZZIsrDWP7hFJhFcFVb4IU5FV1At58HdwP0hLg9THr4UqA5SNADbsmVFbknbRSLg5Bk+4HkJV5M+yp/J+Semq2O3HtN5qrejLixmBKZyQbGTWV09+W2zBZopte143nI7SuvE9NUyRQbEW04QiUfuCWt+pDbeDRx7bI7ZWnZD9wiMVMCwtFbjV01yK/JdRuKjjLQE2iG44AtCSqKOGKIZf1kvqM23qHrOrqLtmys6hK1yWPtZ3smWprjCMGctmM62PkCSJNp8+RUJEVEBwgryi2C3cwI5FviL+IWVlbV+Q081mynyWGIzMy6mWESS2QR3FdIAmELrKiCEqJw6iDyX9wvS5ktFgeU4LUXdXIbsfwdHrZMlxwDJimagtuk+iAXUzSIaigqScknKjyvAS/FvU7iGW+0kwKm4jxn5mSQzZk01mk9xaiUjDhRooxCKQhcoqohCYKvj6k4LgN9WD6lNobGql20W4u+Id1+HThu4vatWB2XgSQsZqEcZJLziMr5CRtsuooSrwgrxWjWx2++OEFhhkvCQtaCbnkqgkzbCUrbpXk/wB5FckNpGXxqyThiYCriF4xVC+9UD5OenLPpmEYRWlRUtba4HbSZwswdwbZk733cZ4JcmTZxYceQxJceeV4lFpwT+8VREP7QszKfUptTjeMMZIxeu2aT6mZcwmIdfLeVY8b7XXJCtMmsNsHFRs3H0AQLlC4UVRPDuJ6g/wLsrjO67GGS7SdlblJGg1LCSnQCRYm0Io67GjPuCAeVfuRgiNREAFTMRWBj6c9ycVgOLt7Dw9mRkOJ2mO3MaxvLOQ3BkTJ0iZ7xmQ+2+/NLyTH1cF1WVcLgkJtF6JYlztNkdjtFt9gLM2tGwxSxxSZNcJxzwuBWS4r0hG1QOyqQsGgdhHlVHnr8qgdWL6gNqJVvJoxyR4ZMX3wk6VXMGI+7CEllsx5RMozJdZRtzu20ZGPjPkUUCRPheeoDBK7ZG+38qRtrfGqSrkWoE1UymnJrTbfcSZB1oSJo0VOHkRWuqqal1EiStQ9Ou5L1bSYHLnY0GNYbb5Bd09g3MkFPnuz4tjHYYkMKygMC2No53cB11XFZFUAOyok9yPaG7vfSvYbENWECPcTMCPFRlcmsUJJV/t0PnqheND+eevPX93PxoPHD9UWAJm1zh+QMWlONfKqIsWW/VT1E1sWGjYWWnt0SuUnHkZFJJB2NFT4VFFJbS70bbZFlp4TUZA69aI/KiNqVfJbiyZEVVSSyxLNtI8h1pRJDbacIgUD7InUuK3vtkdxMrqtxn7Isbr7TObDGrBthie/IYjLASJ7gCeKOBEnMdzoqNp25HsgcqieHa700XGCZ1VzLSPFsafHLq3uqqyezO7kPCcxZSAI1BkkGO4Lc11snRI0NO6o2BOKoBZuXb87WYLkEzGMnyGTGsK2JFnzxaqZkhqFFkuONsvvutNE2y0psuIrhkIj1XsqJxr0nvTts3ma4CV+79XGYlaSpXSlhjNVnzJEWYjftkkK2qGjPk8nCp9vymoJupsZlecLvQVRYVDK7jYLXYxVrIddHwyo/wBT7m/1bXq3/fzXCj3L7T5FOE7cOH6abqBujOu3o0S2x+ZmC5k2/KzS7YKK/wAi8LSVDSpBcIZAci8RfsqnZo1H7gmGW+qbabGcQPLYVjY3Y/TgtBh11TMdkCwUwYaeUBaUo5+4U2/G6gn2aeTry0aDNsq3KxHC6iruchkWTTd0+Eavix6iZKnSXiaN7xhDZaOQpo024ZD4+RFs1JEQV4oFz0x7oMUOejDt8UetdzGm7u6aM3WY8S+YnC+yzHcBhTKGTSq0RmKGhteZGyOQ6iW1vBg2Sbh4nSRG8TxmzsIUxudIhzL6fWrFe8DgK5BtIjSyI7oE4qI4jKKbZGKoHf4D42Xqb2VqOPfZXLREpmcieVujsHUi1rrrzSSpCgwqR2xOM8Liu9PEofrOnKc/Sb6gsBK+XGqCzGfOi5DEx2wJ2HOZjR5T5IiNDIGMbLj/AAQEjXcUUSQlMBVCWg/0cb4TM2zXa1u7x27u7faCnore0uZ8nmK3Ksb8G3W3BYI5hMNEoKjiMq+oiZG2qqi2XVenjJaerGpi2dWTTO5sLMGzN5zsVew0wHQv1f8Ah1Rlfj9n8vv/AJA7s71YbNN4pa5XUXFpaMV1DPyFgGqOe2lhFh9Uke2ccZEHibIwFxAUlbVVU0FBJUs/Gr6JlOP12RwWJbEeyjNyW25cV2M8AknKIbToiYL/AJiFF1neX6Xs1nbX4jgbl1RsyKXCspxma+LjxAr9nHFplxtPGikAqiqfbqv5cIutBYaxfRcUqYmUQ4EW1YhtNS2YEs5McHBFEXxum20Rj8c8q2K/5tB2dNNNA0000DTTTQNNNZ29IXpC/go/jn/6q11mn40tG7H/AMoseL2vTyfK/rD8jp+X9Y79vboH2pxoLszzLoeAYNkWd2MKXMiY5VS7Z+PEDu+83HZJ0gbH95qgKiJ+9VTVXxt+M2h4Xbbg5VgOLRcbiY9Iv4l3U5gVpXL4kFfBJNuELrZkJ9kJhmSPDZ/PKCh21k8bIJmO2UXFLOJXXLsVwa+XLjLIYZkKK+M3GkIVMELjkUJFVOeFTWYMo9Lef5ixlsqvxDbTbmbf4jbUEhjGLCS5HvpstGkakz/7zYQEZ8ZqK+N9z9aqd0RFQgvJnfnax/LCwprIZJWbduVA4v0mYkVuyRvye0OV4vADqgqEIK4ikij155TmC5lnnpe3biOWWU5DNIMYiOzI89graodehyHBjGUJ9jwnPjvOeJpUjk624atDwSqCL/dhsJlE+NZxSsaoRsN0o+a8i86hJXgjCE3z4/h/houE/Z/L7/5I6fp/3judl6nZO+tMTi1mEwaKPRS62wntSrV+qmRnmHZDrYNHXobcRAJGCeMDdVwHE8YiQXdtrk2C5FjQRNvRWPWUBDTLXuVz9e7Wk00CjGcivgDrCo0TRCJAP2GBJ9pIq8Sp9Q2z1yzZy4mYi1EqayTdPTJkGTEivV8dUF+XHfebFuUw2qihOsEYJ3DlfuHnzbNbXSsJp8jW9qY9dZZNO9xLGPlNpfOEAx22AVybYqjrjiC3wnVtsRFAFEVRUip7C/StuVhmH/h+ltq+Be43h0nGMayVzMryycIzFltHUhSeY1YJNxx7AwL3Uuit9RbQSC64vqB2plUVnkH12wjtVEqNClxJdFPjWAvyevtmwgusjJcJ3unjQGy7/PXnheIvYerba+uyKJBcdnvUkminXJ2EarnSJMY4ktI0hl+C3HKQx4i7q6bgijSj1NB5RdQCB6bN3YOVWebR3ceGUVhj97XQZ+XW1vxKrlltOxXpktgnSadYlkYvCCeNzhPASCplP02r3SyHJp2ZZnLxVqfY4Vb44satdfVqM9Jlo6wCGbaK6ANCIm8ogpGiqjQovCBZGS7jYdiWNxMsuLYyrbFxhqCUGI9OdmOPfLQMMxwN14iT5RAEl4RV/JFXUUnepbZyuaiuSMgtCcl18q0GMzjtk9JaixnlYkuvMBHV1hGnUUHPIIqC8dkTlNeHINqb+bsZim3H0PGcgsKGHVsSo9jYS4LLhxmRAnI02OCvxXRMUMHhbIuEVOo9uw0/XYbvpjW6UDGIlhj2QZG7t7dsEl5dzHWocWRbiUYEnLHN+YsdtW21V1sCeQeSMFT5C6sj9R+2tW5ZV9LeM2djVDWuyk9rO9kyzOcjpHM5bMZ1sfIEkCbT58ioSIqIDhB9W/Ups/Iclswr+xlHE+qiniop6hIervJ7yOw4rPR99vwu/qWyI1QFVBVPnVc13pcyeh2/yfBKu8qpA2CYbHrpMg3QImaZmC26TyIBdSP2jiigqSfcnKjyvHUhenrLWqLCqaRa04Lj2X5hfTTbcdJCjWwXIsI2itp2cH6mwpoXVE6OcEXA9glNt6g6aD6fYPqCj0UtKybErpqwrFHIDjLcp9lolNXG+yIHlUkLp1MRRRXqSFr3j6idpiq3bP6zbIbNsNEVaWOWQ2hTyj+5Fka9Y/uzVY/LyKLSoraEaL1RVSOPbR53c+mCh2ft/oETI6uFSwXzjznn4JjAlRyUxcJgHOXGo/bqrf2mfTkkTuvHzjZTdqduDkGWYneQFqL28hT5dUGRz6R6ZGZqvaoJzYjJvNKD6C4gN/DgoiEQ/koTqb6jNnoVbV2/4nlS4dvXlasuwKadMRmGJ9DkSUYZNYjYmhCRP+NBIDReFAuJRnubVuAYlNyuwZelpHQG4sOPwr06U6aNx4zKL8K466YNjz8cmnKonK6zVE9Me8lRgVVitamIjf0rVvFq8shZTb1tlA9zPektSCIGnFmBw6CnCfJQU2l7POI4qjfO4W1D24bmLzXNxMkx+fislybGkU7UAhekmyrKuuNTI0hvkQN3qqCij5C4X8uAYNu5UZFshS735W1Hxmtn48zkNgD0rzN17RMI64iu9R7oCc/d1Tnj8k/LUZqvVHt9YXuWQ5bdlX1mLRaNxZEurnMzpMqzekttRRrnI4yvLzHbUBQCJxHxUR4RFLm0/p9yqP6RmfT7b5mE2/bxxusGyeADjNSWwFWwRGmmVOOJgI/cHkUP2lUvnXBuNoPURf5HlmcOzsVpZuR/hlk6mnyWfHR6HXOTlkxisgiA+z5FlNGLrTXbgSb4RE8hBb2Lb0ba5lOgVdBkROTLKNYSmI8mDJiuoMF9tiYDgvNgrTrTrzQm04guJ2RevHzrlUPqN2gyeXVxKDI580bkYRRpTdFYe0FZjYuxQekqx4WHHW3GiBt0wMkdbVE+8ec1Z9sxmmJ4hXbfN5bTws9yjPJ0jHPZ20uwnO1FtH9rb91lJ5jSIxIcfV4iNCKLHMuhGLWrludj8zj7m1t9t9Bx7GKyFNqO1rW3lhFlPVcQWRdgS6wWyiTlNptxkH3HAJoHA6j2aRTCyc83fwDbWRHh5bbS2pMiK9ORiFVy57jcRlRR2S6EZpwmWAUxQnXEEEVU5LXCw3e+LnO8WSbZUdC8dZjlPBsjvSGULUt2V9zYM8x/Abfj4JHEkdiVV6NkImY+DcrbvcaTnsjPtthxuZItsVdxabGvJj8YIyeYnWZTatMu+XqrrqGyqB3Tpw4PC8/XZLZiw2js7RkrWPOqyoMco4DnJe4JK2IcczdFU6j25FU4Iv388fvCK/wmM5gUOQbl3u0lW3t1jeRXFLYWkHJzkWcaNXWL0F6e5BOG22jSKwTpCEkzFvlUQ1TjVkyN7ts4uWuYQ7fvraMyvYGrdZLcipM8PnSJ7oWlj+5Vrg0Y8nlVFTgflNVB+hDfGzwbL9jrJnCK/DMxyTIps+9jXUuTZuVFraSZbsYIRQ22mniZkqyrnuTEFVSQT4RNeyv9M9vX7pTLl+NEs8cl5j+MW35GZXbJRHuwvI0NO0SQXTCQHIvEaJ1VOzRKPJBcNBupgWUOYu1QZAM0szpXMhpEbju/3zXNox3fXkf1SJ7qOnDnUuXERE5RUTxFvZtoOcJt2t+99ZWd9L5+myvZ++8HuPae98ftvceH7/D5fJx/i6iGyGx17tlmWU3d7ZV8utXvV4ixGI1OvqDmyZpNOIQogn5ZaM8CpJ4ocdeeeyJEso2K3rv9yYuXSL2qsYtPm8fJK8peVWbTZVop40g/Tm2ViMG2BmSP/rTcIURfH3UgCxan1NbI3MN2ziZoTUBupmXiTplXMiRXoURRSU40+80LbytKYo4DZEQKvBIi69G3G91FufnOU4hQVc9ljGK6pmuSJ8STBkGc0pf6o4kllt1nqMUTRST7xeFURERFKoL/ANJ+bX+1WE4AuQUUWZjWM3lTIkITzjSy5SsnHIR8YqbSGz+s56rwvwi86tHa7Cdy4G52bbl7ixsYgllFVR18WBST35iRlhFNVzu66wz37e6AhVATjkhVPsQzD0Td74Te+1XslWUDs5X4EmTZW6SEBmBJbbbdbiIHVfI6TTiOEnYfGBsqvbypx5cz3V3Jg7pu7Ybc7bUGQPQ8dj5DLk2uUO1a9HZL7AstAEKQhlywq8mbafcif59Ryq9M9/jW62MZtSbwZPLqKywu7SxgWQVhG6/PUSIQNuALpgRIokrjvcABsWyRE412MxxDeSt3skbnbbUOGXEOwxSLj7rV5kEqudjvMy5D/lEWYUhHQVHxThSbXkV+f36D+q/1UbV/hSDkeSv2tHKfGySfVLVyZ0qqKukLHnrKSG26jTLLyKJPkqNcKKoXCpqXO7x7bMw7WeWTATNLcQaCYoRnjIZ8323tWgEQUnPKk2MomCECo6i9uELiib70v7uSMdLFYecxJ8W+rrpy8cG8saRtm8s5bsh+cDENFWYyKPeIIzzwAgNjypKRKnixXbqxsfURh1F9YpngxPGKuwz+tq5Jy40e8rmHY9UhOEAKhutznX+pAB9a+OSoidewaBwfePb7caeddiNrNlOJGWay4/UzIjEyMhoCvxXn2gblNdiFPIyRj94LzwQqvwlb47ZQ8tcwl6/k/U2piVpk3VzHIiTlZ8yQ/di0sf3KtqhIx5PIvKIg8qiahWyu0e4WAZo9Z2DdDj+NrVvxnqOivrCbXzJ5vtGExiHKbEKsQAHx8DBuCXuPuJVaEi8T2xm4B3z+OhLx/wDBkjcJncErFZb/ANUE25Dcv2SRvD4lRZLaJ5vOn6pevj5TnQSDbn1E1GY7NZFvjktFJxrHaF21eJJDcrzFXwuylIIH47KoZIBr0b8goqdfIpoYj5IG+e4VXMxmdufs0GLY3l9hGq4E1nIBnTIMqV8RW7CMjDYsK4ai1y08+guGAqqIvZPZQ7GnJ9OVrsPms9lRvK+5rJkmvIjRtqa9IJDBTEV7CD4r8px2H96fK1vMtt0s13JxfYHeaThVPKoHavLos6JZP+TNX4LrjzTcVh1kUjK0/EafkAJyCAFDhFE+6BbNJvUxc7x2e1v4eJmDECQxDu1ldgmz4zcV2VFRvonVQbmsqhdy7E3JHqPhVV4e7Pqexnau8v8AG5WP2kudj1TV3Ml1yM+xC9vMne15WV4iaFQ4I/lfu6qKfIl1jdF6WrLHKPEMsg5FNe3Lpr1jI7V+Rk9q5SSJkp4luEZhm4TDSOsypoNkMcVRSBV45LXR3p2Qz3PczubbG3sf+mZBQUdVIKfMeaejO11uc3kWwYMXBcbeMfkwUSAfgkJVEJq16g9qXaWXd/W7JtIVq3RuwHqCwas1nuNI82wEA2ElOGTRI6PVpewcmnIoqpL8TyzH84oI2TYvYpNrpSuADnjNshNtwm3GzbNBNtwHAMDAxQhISEkRUVNURuX6bMsy7O7bPq2xiE6GU1+QVkJvILCnOQ21Su1r7Ts2EPnil+vIxNvyIqAgknUyRLW2bwItucHaoZFfFhTH5syxmNRrabZh55D5ukvuppK++S9kUnD69i7EgAi9UCcaaaaBpppoGmmmgaaaaBqIbv7gfoo2syvcv6OVt+F6iVa+xF/wlJ8Lan40PqXVV4456r/zal+q69RmIXm4Gwu4GD4zX+/tr3HZ1fDi+YGvM86yQiHcyER5VeOVJET+VNBAMq30z2Hltdt9Z0ETFr5jIcXckjDsBs2JlPZyZTPXu4w2rbqHCfAxEV6/YouL2+OTK9aLVWzmCWWHUEifjeIW2YM1tNmUezkozXutNuxZyMtKEOQqyGeqCT4L+sTt9i8z8PTbi8mzdvsjzDK8gtnZ9TMWwsJEZHkZrTeOJETwsNj4RKTIJV48pK6Sk4q8KkZX0ZYQ5j8PGJO4udPV1fiVhgsRkpEARZpJbbAlGFBiInIFGYMXlRXSJtEcNwft0HpvPUdl+NXE7EbjauF+JI9pj0GPEjZErkdxm4dkNMPG+UYVAm3Ir3kBANEFEUSPnjUayf1YXGNO2lnbYY83MxGgzSZbUsK4adhyZNOdWoID5xBeLu3ORQNPEg9nENt1ehN2zkWxuJ5Nm72ez7G3bsHpFDJJtl5pGUKpflPRkRFbUuCKY6jn3fKCHXrwqrHcm9Km3mVSMjk2FzkTZZPDyCFMRmQwiAFwMEZKt8srwopWsePnlE7OdkPkeoeG09RWU0V3Y4Lb7ZwAzEZ1HDqoDOQk5DlDZ+68RvSVjITHjGBLJxBad+Gx6Kfb4kmC7sZPnOF5rbfgmJUX+I2ljSJXv2quxpEqK0BIfnFlCFoyP4LxqXTglFFVQTjbz7NhbP2u4mM1uQ2eUyX8fNpqrtIcOTEStkySCRDWW0TBPIE+ShNyF8To8Aqt8qS+r09bb5BiWC5JFzBmyizcsyK0unWJ8tiROabkKgj53GOWPMQgjhC1y0Cn0D7RTQVZtr6nNza3ZeLlWW4wxlsnF8Jr83za1K5ajOtxZrTspAhsMwWwecbjNEatF4kFFbDzPl2cW79tNzrzcXJcxgpiUWvosVuHaRmxW0V1+fIAGnFMWEZQQa6PD9yuKXZCTrwiEsXf9KOCuUEbFYmU5VCpjxitw+7hR5MZG8gq4TZNstTFJhSElbcdAzjqyRi4oqvCCg2Rh2C1GEO5A7Uvy3FyO5evJSPkKo2+622BC31FOARGh4ReV5Vflf3BQ2D+pzMKGih3e7ONtHjdlkuXU0TIWZ4e67Vj9o+2DkEGBAGva1rrYuI6RkbQqQJ37r/udep3c6jw6Q6O2lLTZHZY/EyahbeyA5TLkJybFjPDIVIoq1Ia95HVQFHW18nw4vVeZvTelvCKyZHGxyXJ7ykh2N1bxKCzkRjgR5tospJbw+NgHlVQnSmxEnCARdJUHsvbXyL0r4jKop9Hd5xmNuT9GzjldNmyYiyaeA08DzbcZQjiJEjjLBK4+LxmrIIZEicKEbxDfrc2DldvBzTE4EygPcb8GhYM2oi/XuPR2SZbaYGMKSWBdPqrzjjbn38+NUHX9b97h3tDvTiuFJudnmI0M/F7W0f/AAdirV3Lflsy4TbXkAq6cbbSA+9yqACdlFFLnhFsCLsLjDEL2kq/vprpZdGzV6S85HR16xZRpEQkbZEEbJWRUhEUXlS4UU4RJPIwOnk7jwNzzkzEta6kl0LTKGPt1jyH475kQ9e3dCitoioSJwpcoqqioGarjc3If0qphz2+m90Ohi4LSXMR+k22an2MyVJn2rbzs9kaJ4opdIscRBWo6L1JUEl7LrUWIqZYtUm5cW1qTkJk/e28MYk6R2BF7vsCyyjTq8/cHib6ryigKpwkJyzZOVf7hy9zMb3ezXDLWwpoVFNbpWal5iRHivynmSIZ0GSQmhTX+VAhRUUeU+OdSLGcVyejvCmW2f21/BGniQACwCMDjkpt583ZRpHZabQzBxkF6CI8NJwIrypBl7NN8txKXM9xpUPdDM48nF84hU9ZTniLB4qFcTFe46s61WBxH49xJIjOcBCnTgV5ES7ibjZLf7o7jUNzvZvPQt0eVpT1ULENu2bWuZi+whOp5Jf0SWiOeR91SQ3+RHqqoKcKtkZD6YKjI5eZR5W6Wcx8b3AnHOyLGYx1oQJqnGZjOt+VYazAbcajtiQhIH47cKnK69pbA2cDJMkyDDN+NwcUaym0+sTq6tjUT0YZXt2Y6k2sutfdFFbjtfaripyiqnHOgkO7248rbLH4VzGhUDvvJ4QjkX+Rs0ldEFW3D8r0lwHC4VW0AQbacNScH4QUIxq6t9WF3llPV2WB7ZQLQpmJWOVyVk5IjEdoYMtYr7DTrcd3zKTiKrZ9RExTlenxzamf7Vws+kY1aHlV5SXGKS3JldaVqRFfE3Y5sOoQSGHWVQm3CRV8aEi/sqPzqM4b6ZsKwluSxX5Fk0tl6otaNoJ0pl1Y8SfLWU6ImjSGZC6RdTcIy4Jeyn8KgQDcH1N5nbYrb3W1WLtsVNNMxeNPupM8ElsO2hQJHiahkwbboJFnMoZk6BCrq9BJQ51O96bHNpW4+2eBYpuJcYhFyV+2+oy6mJAekODHieVsU97GkAKdvz4BFVP368E70lYTKifSYubZlX1EgKRbGsiSoqMWMiqFgIkl5Sjk4jiBEjiaNmDZo0PYF41M9ytpm9xLfG8iiZ5kuJ2+KuynYE6kGAZr7hrxOiYTY0hskUfy4BFRf36CsGN8c826PLcLzCbjeRz8VyCDXM5He3MbG4RwZkFZTTs5xAMReEgNnrHZLupNF42xUyD4Y36oMuzO5obzGsLqZGLzMCu8mmR0vmxknOgzBjK0w8bYxza8gqIum62BA8rhdPGgnMh9MmKxwrbGuzTLYmTwLp/IHcn88SRZTZj0VYjhPI/Hcj9fb9WhEGQRsQFG+nzzxnfRxt+5SDjn4zzP6alfd1JsFLiOK7CspKSjZNw45GSNSBF1s1Luqp1dJ0FUFCR7H77Rd4LDJ6MmMbSfjBQiffxzIwu655uU2ZN9JItNL5BVpwTBQTjhFRSQkXVr6q7H9iG8eyWzy9ndTOJNtdpVDaPvvQESWlfIJ1oVBuKINCbZmw4DSAJNkqoguqrurR0DTTTQNNNNA0000DTTTQNNNNA0000DTTTQNNNNA0000DTTTQNNNNBFt0dwqfajbvItyL5px2Bjte7PdaaIRN3on2tipKgopFwKKSoKc8qqJyuqSj+s2ukUeQvxKjEbWzx1+oSXIo8wSyoo0WwN4AkSbFmKpMC0UZ5HUWOXTlpeVFxCS/czxGjz7E7bC8ljG/V3cN2FKAHFbPxmKoqiY/IEnPKEnyioip8pqJhtFcJUvw5G924r9k5JYksW5SoIPxkaEhRoWG4gxDAkcPujrBqa9VJVUG1EKaz/ANTO5MOA/cVVJj7NEG297lb0ykydmc6T8WSDLLsJ9Ybsd5tUUCEnATlHyU20JrxnMLH1H5m1lLlJUbTwpcEs3dwKPLeyNWXHJwwylA+TSRSQY3UVEyQycFUXq24nHP2sfSFgVjTnTrl+Wxxm1V7U27zLsJDtW7Z/3Eo3kWMoNmj/AA6HgFoRVOqiQKoLMR2PxMLFuzSwtvK1mR5wieVrr78opRlbX9Xz4ehqvXnt24+7j40Fa5N6t5eObfwc4k4djMJet8FkxdZsxXAkqpmORH4kEjZJyY8bjLqt8tNAooPcwIkHXla9ReZTcluHJlfFhYvGzPG6iskw54+6OJPgRpZJJbdikPXrIRS6Gh8qoCY9UcKWSPSjhBuSSg5flteFlHuYNoEWTFT6hDs7KRYSIxmUdTaBHpTqCTBNOdOqEZqKFr60vpcxOnfYcczXLLBlqbS2bkeWcFW35lZHbjsPH0jCXJsstA4IqIKgIoiJKqqETsPV5bUWCDuJf7VhHqrvCbHOcWBi98r8+JEaZe8EsFjikR9xmS0YoBPinDiKSKKIXXyj1K5LhaZLW5RttXQ7fHnKV1xUv3HKxmFZHIBuVMljE7xgbKI8LnDLgivjVCVCUh9Z+kjApGMysOscsy2fTjjM3EKWLIlRlSgq5SNi6zEUWEIl6MsgJyFeMRaQUXhSQphkGzsG5yi5zWqzbKccu7qNVRTl1MlgfCEApZNdW3WXG3EP3zyGDwuAvDaoIkKFoPgG7c1NkJu76Yuxavw62VYN12PWoWrE5GVNAWNKaD9a24gIaEjaGgl8toSKGqwf9Q24uUSduZOB12H2B32XzaV9imytqxq7FlukmSkRyasRHoqtPNArg+3RxFa6ohofC25ju0dNi+3k3b2oyG/YGwfmzZFwzKBiwKZKfOQ9JEmQBoDV1wiQQbRv/F6deUXiUHp4xuoyyBntlluSXuRw7orx2xnlDbOW99NergB1uNHaa6AxIPjoAEpIKkRInGgi1V6msoyqBGYwzayLPvo1TZ217Xy8gWMzCGDYPQDZYfGMayHHH4sjx9gaFRb5MgVUTXrq/VLV32H3Ob0eKOP11fk2JUMPyTfGcti9ap3QkknjXxq0NynLf3dvB+2Pf7eg56YcUYjI3j2a5fQSXAuI0ybXSIqPzYllPdnPxnFdjmKALz7njNsQdASVEc5UlX+ZnpYwR2QTNVkWTU1I5ZUFu5QwJEcYLkun9okM18jBPcI3AitkCOoBC0i9UP79BAKr1GbmSsMt6yjoY+R5JWQstup0+TNbgJDgQ7qdDhAw2McwkP8AWMqCB+MFRlVNzkuVleZbobiU+ye1OX4+Y2GQ5NZYxFmtmjLITveCHmAyVshZAiLkjAFIB5UUVUQV9830q4c7EKLU5pmFKsqNcV9k7XyoqOWMGynPTX4zquRz6iL0h3xm143QElTyKqqqyfJdksdyXb/GNvDvr6vi4i/WSqydCfaCWD0BB9uZETZAXyIqSdOpccKnVVFQrG79YcbG3Y+L5LRYnj2X/WrSmmMX2ZBX0zCwWIr5uBYuRu7ndufDVsPbiaq6XZBQCLXbzrfefbeltnfPbQHmJVgNU/FYHwPuIrtgwy9HQi7NEq9nW0NPt+ewqnwuu1H9N9FACNZ1WfZdBytmxn2buVNOQSsZTswGgkC6DkUoitkEeMKAkdEFI7Sj1UeVkuYbS0mc7XltTf3t+7XuNRG3bBJvNg6sd5t0XCeIV+8jaHsSIn5r16/CoFfWfqPybHwvKfJsIxSlyHH7eFAmFY5s3EpGo0uKchmUU96MDvyrRs+IIxn5OPhW+XB4pesQZtHht3T4hRNNZXAkyheu8qCuhvSmJSxjgwZasGxKkEYErYmTAmCtl2TsvWWuemOjduGsvc3IzMswatvqqZKRVxTFX2ZQ0Y8Sw/ai0jJEidWENFIi7diJV838FSgawyTt1C3T3BjYzOasIk6sWbCkNSocx9152OavxTJOCfeRHgUZCiaITpdAUQ5JesLER3VLb3rjiRm8qbw4hLKGUu1nn1HyjV9OyxUfJGld8vblFPx9E7a+eDb9Z/uLuLthKbxuPRYTndJdXVcrdgEt6fGaSKsVySJMAsVxQe7o2244Ko4qEXIomrEptla3G8pdvcczXKquqk2C20nHI0lhK5+YrSNk6SqysnguomTaPo2RopKCqpc8fBfTZi+A5Lj2QV+Y5XOj4hCnVmPVM2TGKFVwpStqcdtG2AcMR8LaATrhmIgg9uPjQeTNfULY4rfZV7HBWbDGMBn1tdk1odsrEph2W2w6qxovhIXxaZlx3DU3ml4JUBDUeF+GEeoe+ynIcciWm3UarpMryLIMYrZwXayJKy6tyahG5H9uIg04Fe+Qkjqki9UUeF7a7+Ven7FssyWzvZWQ5DDg5BJgTb+jiPMJAuH4fjRg3+7JPD9rLIEjTraOA0ImhJyi+ul2NxOi/CvtLG3P8IZHc5PB8jzS+SVZe+84O8Npy2P1F/og9STq3yRcF2Crt797d3MRyfcmkxqvrGazFaDEbOvksyUcnOP2FtJjut+F1nxcOBHcb+XPs6ASKquqjPesfUbk9HFv4GSYRidNe47fxaaYdjm7cSkaZkQUltSTnPRgd+UXxeIIxn5FT8w7ODKs52DxrPcltslsMjyCEt7V1VVYwoTkZI8gK6c5MiOL5GTcFwHHnhXqaCQOKiiqoJD5sl9OuNZBm7248LLclo8iOzatWptecM/buBAWCQA3Ijut9TZVeVISJC+RIfy0EX2w9QuU7s7hYUxQ47Tx8SyDELS5nuLaq9IamRp7cQkZUGVbeaE0VBPuHcHVPgVAQOxN18wl4exijkQ5QrcZXV07nt3Gg5bfcUSQ/I05yHx8oPQ1/wAUw/PUXxX0y47hMqul4xuDmkM6uHd1zCrJiPEsWyf9wbZG5GIy8MhEdaPt5OycOE6PIrOcl28q8srcdrrq0s3Vxu0g3DEhHG0dkSIq8gry9OFQl+SQUHnn4UdBUuzXrCxHeHMafG6xMbRjJ4U2fTfTsoZsLBtuOor1sIYNisI3Gy8gj3dROhCagSIK3NEzzBrDLpuAQMzopOUVjAyptIzYsnPjMqgKjjkdC8gAqOtKhEKJ+sD/AIScxzb3Z6FttJYZpc4yqTQ18d2JU49KkR/p9YyZoXRpG2QecQEFBDzuu9B5QeNT1GWRdV4WgRwk4U0FOyp/z/8As0Gbn9zNzBuJG5g5s4mPx9z2MBTFPp8X2pQznt1iyFe8fufc+4cV9FR1G/GiB41/b11t/b/dqrzuvHGJO50PEIePSp9lIwiso5LvuhfDjyratOIqCyjio0xy4SknAlxxqXOen3FXc4XL1yLIkrzuwyY8aSQx9KO3FtAGYo+Lz90URc8aPI15ERxW+/3a/vJNkHMjjx213f3CrnxiS6+bJhT4qHYRH3VcVl0XI5tgodlAHmQbeEPjyfv0HVvLe2yXaFMi2yzJhp6xp2bCuvZMEZHeObYuedGfsBXDaVVHkegkQqoEKKC/xs5kOSZhsZg+WWc1mVf3eJ1ljIkvNIDbsx6G24RkDaCiCpkqqIoiIi8Jx8a8b20liFVZ4lju4N5i2OOVVZU1MapCG45VtRRcBwWvdx3m+rrZMgqEBknj5QhVfjxYrste4TieL4HRbv5bIqMdaego9NSAkr2PsCjR2BWPEaBVZNG3QMxIuwL3VxFRBDjbOXO45bl5Bil3uS7ntRT1MYbayOtixWK/IFcLywYpR2w7to1wRNuK641y0hOKpqicvO8u3KwzerFK09xJz0fKMhaitUZY+2xRM1Csmhd7I2exWKuNqQNDJ5NSEUj9eT13sV2ByLb3AZmDYdvnmjzA1RV9QNjGpxCueUkJJSHFgMuuu8oSmrhn37mpfeXdOpP2DpbPLQyGfnGXP1IXrOTDjLkxg6xLNpRJt9FJlZIiLgi6jKPoz3Tnp+7QRb1a7s5pge3WQVu089qJl8PHbHJXZ7jAPhU18NonCeJs0UCN1wRYaEk+VNw+CRk01fGqdyv0w7cbp4XPx7eKgqcpu50OwrAyaVVQ3baHDfffNgGJLjKqBMA/wBIKIhCpdeVXVjY9icHF33m6aS9GqvaxIUGlabZagVjTAkIjGabAVbQkUUVFVU+wEFBRF5DuaaaaBpppoGmmmgaaaaBpppoGmmmgpL00+r3aT1W/ir9Fo3gfhCWzFm/U4Qx/Kj3k8TrXUy5AvC5x26mnX5FOU1IfU7bWtB6bN172is5dbZV2EXkuHMiPEy/GfbgPE2624KoQGJIhISKioqIqamGMYNhOE+//AAZh1HQ/VJKzJ30yvZi+6fX83XfGKdzX95Fyv+fXy3DrcLusByOk3HdiN4pZVUqFdlLlrFYSC60QP93kIVaHxkSKaEKp+aKn56DM2MZtfbV5jcyZcXMcLqnMAn2sCt3NzB23j2dlFcaVZLcoJVgUVpoXQBwEcQzR8VBkvGqr2af1LbizJlngqtU8jIyvqGnrLaVitpTRACxafcJx6umOpIPxDDf6qLwi6pNohB93FoxvTTs80xYsT6S5u1s6x2nedv8AJrS3ebhOqJOMsOzJDpxxIm2yXxEC9mwXnkRVCemrZxVsnXcftH5Nw3DCdMfyKydlvnEdJ2K+sg5Cu+4aIl6SEJHgHgENBRBQKfzrejdTbveDHMWyGbTyMiyOhdqIaxFlpjjMxy3bZYsZbalyx+rIB8SuKROugwDy90cTpYbuXuvZbm5HtNit9UpaSL7I7RbPIIsmfGiwoKVbIxY8cJDRChOz0JP1vVsRL7SU01a7fp32cbqZVIWGi9FnVcqml+4nSXnJEaS/7h9XHTcUzeN79Yr5Er3f7kPnX+z/AE+bU2IfraOyZke9k2Hvol9YRZvmkNttyP76afF7o4LLSG336ErYqQqqc6CirH1Z7r321+S7o4NSYlXMYdhNZkNhX2zEiSUudMB8jbZebeaQGWkZRRVQMnuyj+q/a1eG+OabhYVU003BahHmJNgrNvYpQSr0qyKjLhC6lfEdakP9nRbBVbJVBD7KJJ+Va71+lmRnhnjGG4ziNbjNhjkHGXX0tbGA/Xxo7rij/eTHaJYi225/e4PI2rDiESGSEiDeGa7d4ruC1BDI2LEXa14n4cqttpdZKYIhUD6SIjrbqCQrwQoXUvjlF4TQZjst9N14Fhn+6mLZRittSY1tzjOTzoZBNkwZhK7bLIGAKutLENwWOCccFwkVtoDAuqqlhP757ghfPZE3Fx78Gx9w2NvirliPraGbkhuIs1JPm8SIklxF8PgXloe3kRV4SfN7B7SM0F3i7OHtt1eR0UfGrOOEuQKSK5jz+NpVRzsKosuQquCqOEriqRKqIqfy5tZs+e5KX7kNn8Um8mQew+sSEZN8ASOlgtd5fArqD1b9x4u6L1TtzxoKC3F9RW4V56d8cumXIdPZZzsnfZvLl1avx34NjHZqlb9qaOqTQIti8vypHyDfBJwvaQZhulunkeRVNjWWtVU4pD3ch4f7KMEhqyfbYd6POuyEe8bjbjgmPt/Cn2KJK4XCitlN+lvY1qNIhfg+ScaRTTsd8Dt3PcbYrJZNm/EYEn1RhpSZaUQaQUDr9nVFXnpTfT/tPY5emcy8bklaDbM3woNtNCINk0IiExIgupHR/qKCTiN9iHlCVUVUUIJunkW7ULfluq22yGnhtx9vZ9w7Gu2pEqE66zNaQURhp9nq4SF186kvQefsPtwkNr/V/nOV2Ddlh+DTX66HHxt6TTx8QuLSTN+pQok19W7GMPtIisMTQ4F4SUyaLlWhIS1e2ebIbbblW4X2XU856xbrnaj3MK5mwHCgumhuxyWM833aMhHsBcoXVEVFRE1/k3Y3bCdeRcgLHnosiIENvwQbOXEhvjEVFipIisuixJ8XCIHlA+qIiJ8IiaDnbj5tndTuft9gGGlRMMZQNnIspdlEekGyzDGOfDINvNopGjhBySqgqQnwXRQOjaT1bbxZJhy59juAlYwLDH5uSx4xYVdwwrWYyg+MZye+oxpzj8VHhA2VbEX0b4F0F51qiwxOgtMjqMtnwPLa0TUpmvkeUx8ISEBHk6oqCXZGw/aReOPjjldR/F9mNusMuXb3HaWVHecbkNNx3bSW/Cig+4jjwxojrpMRkMkRSRlsEXj5+NBTGV+o+yTN4mRVsWLPwapvJ8OG/DflNvWPtcXmWUo06PI08Hk8TIC42SCbTpcd0bIPHjfqd3ak10S6uMUbfrHo1LbTrAsLu6aLXRpFhGjzIqPTlQZTjbErztvtqgkMd3lpE6rq7MZ2H2mw+hxjGMdw9qLV4dJly6aMUp90Y7spt9qQRK4ZK73CU+Ko4pJ9/wAInA8fCr9P21NRRXOMxaCc7V31UVHKjS7ufKBuuISH2sfzPEsRpEJeAY8aDwPHHUeAoez9aGaVuNW16GKU8t+DMuLmLFbbf5l4s1Aber5SdSIhcckTYDZmgkPXzdW+VHiRRfUNu2ZLipUcdbW0u6Sop8kssHuaKsUpqSikCUKcYPPHHCGS/Y8In7lhOQXsmrcY2F2hjyHJIYPCNXcUawhxt1x11o6NvnrEVsiUFH54UuO5IgoRKgiifH+D9taVDMx6TVXExidJiy3JUzI7KTPbejF2jmzNdkFJYVouVDxuD1Ui447FyEa2FynKlx3cyy3ByCHMl0OZW8c5JyXGoTLDDLKp08hOLGZ/aNQ7GjfYk5LjstYh6r9z4lNkCFFxq5tI9DSXtY+GOW9RB5mWQRHWOZhIctpBcEm5bSAJcqqtp+yuicW2l2+w3GbfDqHH0Cov35Mm0jypT8tZrsgEB83TfMzMnET71VfuVSJeVJVWMMel7ZRggcLG7SS6ENqv8svI7OS4cVp9p9lkzdkERttusNk2JKqB96CgoZoQQg969303JPY5uThy5KWRpBbvippSQQr/AKOlgSrC935Cf7/qk4koKivfj7ei9PaDcPJa30v224eWXla7dVczK3jlW9i97EHGLecDTZv9TdSOPQGx6gRI2IoIrwg6n2SbHbZZZZS7q3o5Y2c2wYtDsINtMgy25TMZYoONPx3QcZXwETao2QoQkSEhcrr0QNm9tazbWRtBBxdprEJQSwcrPO8o8SXjee6mp+QVVx0yRRJFBVTr16pwFGQ/Urum+9Y4rHZoZl3FybGahqxmYra0rCxbZXAIygS3fP3aJk1Qkc6OIoonReVTpB6ncnwqwfe3Waofw/UWOTUNlaVsR6N3sK+IFhFIAcecRsHYYTEUCIl8rIdT4Lrqy6/06bR1l0mRs0Fk9aK/AlOy5l/YynZD8Jw3Irr5PPkr7jauEgm52LpwHPREFOJuhsDW503X4nX49StYzZ5bHzHKJEuY+5LclRnGXACOyoEHD6si04quAgNKaCBqaqIf7le427WMbU7fW0usx2LmuU2lHUWzD0d8oUF6aQi/0BHUcLxKS8Ip/d04VR7cpGKXezdrJcribSVz2Iw8pG2yKNMu36mS7XlFq0hKhNwklC4jrn1KOnCyVQfG6X3fApemR4nQZa3XtZBA90NVYx7aInlMPHKYLs059ipz1L56ryK/vRdRi32K2wuieek0c2NKftZF2s2vuJsGWEx9oWnjbkR3gdbE2wASbAkAkFOR0FZbE7ubjbq7pJMtLGrhUB4JXWL9KzDcNW7ErCwivONSFdTkFOGqoqt/IK2nwoqR+HKPUTudj45VYFDovZR8+bwKjbjUFhYyWyUG3jnPtRnVckILROCkdlsSIxFfIKEqDdNFtHt7i93VZBjdAtXLpaYMfhjDmPssJXgSk2ybAmjTqARGok4JEKmaiqdl5/yw2h28s6i4o5lASxb62S+mq3NkNvfUUVtRktPAaOMOCrLaiTRB1UeU4VV5Cosb3y3hzK5x3b+upq2ivrKRfPOW9/itnCiza+t9l1ej10h1mS0rxWTI8m4SArD/AB5ERNcPH/VXuJa7TZtnk2kxtmwxvZ2LuFGZabfJgrJ0rlCZNVd5OOn01jhEUT+5xe3yKDcsv0/bWTqqsqZFRa/+SJUiZFmhkNiFgjshOH1OaL6SXUcThDFxwhJBFCRUEUSF4Z6TNv8A9FVBgu5lE1Pmwca/C9klVbTokSZA7uEkdwWTaR5sVdNQRwFUFMlHqqqug4OM7v7l2e5sfA8c+hRmLfLsgjzZVkE2cTMWDHgOojIFKRAI/O4HUVFsFITQPtIHIxS+s3PX8Fm7qSsClT6B/ErfJ4rDeI3Fa3VnHa80RiRZSRWLLF4OUJ1lAQTH7UcFeyaOqtpNvaTIWsrrMf8ADasy504JHu3y4fmAyEgupGo/eMdlOOOE6/aiKq882v2B2mrTs0Yxh12LbQ5le/XSrOXJr240teZLTEN10mIwOL+0jIAi/kvxoIjtfa7op6h81xfcnJquyWFhGNTY7VOzIiwAN6bcC44MZ557o6vhECND+8GmlXjjqNe7sb3brQsW3coMjmQ8RmRcXy92gihT2EKcQRIz5Q5sK2R0ostwmgB8mmxadZ7fPPjVVvzAtmdvdtLWwvcSq57dlaw4sCZMn3M2xffjxidJhsnJTrhcB53UH5+EVB/IRROTN9OGz1kdstjjU2UxdRrKLIhvXk84bITwMJixoyv+GIbouuoRsA2X6w+FTsvIVnO3z3ixbKg2suRxGXkF03jB0ti1AlDFgjZu2APDKbKQpySZGscUTA2EdJ0UUWvzXv4JvlnNvujB2sySHROSYdnkFTbToMZ5luScKNXSY70ds3TVlCbsUQwIneDBUQuE+bEyTZrbfLZkyxvsdJ+ZNhV0ByS3OkMPNtQH3ZERWjbcEmXGnZDpi62oucl8kqIiJ4F2A2q+mVtW1RT2PpUyTYR5ke8nszykSUVJDjswHkkPK6i8H5HCQ+B7c9R4DPeM+ovc2+yqmsoMmtatc9xfDIsSPIGQ7T1suXYXyyJaRUeEiVWIYjwjokag0KmiInF0+m+5zG4hbgBnFyFlY1udWVejjJu+3BptthBFkHDMmW/lSRrsSApEnYuOy9EPTVsozTt0UXDFixI9fW1cb2tnMYdix6+Q/Ihow6DqOMm07KfIXGyFz7+FJURESU4Ftxh22VZMp8LqnIMawnO2cvyzH5Tj8txBRx43HjMyM+iKSqvJFyS8qqqoSXTTTQNNNNA0000DVJemn1e7Seq38VfotG8D8IS2Ys36nCGP5Ue8nida6mXIF4XOO3U06/Ipymrt1w8YwbCcJ9/+DMOo6H6pJWZO+mV7MX3T6/m674xTua/vIuV/z6CH+p22taD02br3tFZy62yrsIvJcOZEeJl+M+3AeJt1twVQgMSRCQkVFRURU1QMfczI9j729u3MZ3Eo678ByrKtx/O8sO7W6tGJDA+diQkyd7VpoXwF0VdEiF5CFpfEpa1Fug3t7I26yOu3Ysq2Dh1lWv1129ZWCQY3tJAKy4Jv9w8SEjnXshCqKScKi8apzCm/RNcS7OHju62JZrLnVR0ssLTcdzJXgr5bzLBxw95MfJlp55yM0oh1QzJoV5JRTQcfcbdTfalyIdrDynE41/FvMLmLcwKGSMZ+utLCVGOMcY5hGBi5ALsSPcONOKKCBckn12V3N3WhT8QgZPbVVvj2Z5xmmPxkfbkuWkVYc22fZcOUbytm0jcImRZRpOgeLg1RFFLKmbHbIQK5cQtWZQPZPYRXmXpuUWBW0uXBRX46MTXJCy+zAtOOCDbidBRxUREU+ZNXbUYBU/Q/p9B4vw3b2N7V/wB9Pl7edO9z7p35Ne/f3sr7S5EfJ9qD1HgKuyDEB3J9TmWY3c5jm9dApsCxybXsUeWWVU0xKkWFyDr6sxngadMhjsIqugacNinHHxqt8f8AVBuo3QU2J15Jc3cKuvZL1yeHWt59bCDcSq6EqNVYokZZIRVdOQSKAqY9GyQvi+b/AGc2f3bvHdwnpVrNlyYSUEqXQ5hZQY8qPEkSP72fbgyW2nvE89KFRcElQiMV/LhPnnm2Ww0GmoGcvGBitdVtBjlQcS9foR8L6gI14uRnmVcbcVsESOqkJKKfaqpoIVR+onOri2g4ZKxSHU5XcZNTNQ66bGeByPQy69LF959tTQhfabj2MXn7RR9kOQ4XovW9Re9OV7YH4cOssfSTDoLC+kQpNBaXUuQLHXxh4oPVIjBL5BKW8RCJIiI2X3Kk7o8E2qucmpt58br62dZDj4VFVcQZZOxzqiLyti0gGrJj9yqDiIpIJkgkgmSL8twNo9r82mFk+d1ZmUatdgy3fqsmHHfr1VTNmWDToNyGEXsXR5DBOSXhOV5Cov4RW50uTfZTBgYwzitDleI0SwXYchywkx7pioJwkfR8W2zZO0UkXxEjgggKgKncvPSbpbp5xuDtBkky1qoGJ5Pl+SQ2KqvCQzKSPDgWjbIzHFeJuV3VgXlFGm0acEETyKiGlnYhtVsRKxuxxnD24trVuWNNZTxZv5E4/dwY8F2uNx0njcRRYi17gipcGCARISOKpf3i2y2yJZLE3LxKvCXNrraymwZEa9lSIUKe8r7E9WI/mKOyRm5IF4AAUVxFUk7gioEYuaybu3v/AJTgOQ5lk9NQYdj1PNhVlBeSahybInOzEclvPxTbecAPag2Ad/GhI6pISqnFezt1Mgg7ZytsbrLMus5Z7izMLYv6WFMmXTlJDNJEl/ivaJ9XgYE4RSGwRRdIHC4XldXLvrsVV7t0cudTWEzHc5i1z0SkyOuspcCRHUlQ0ZdciONuOxyMU7NqqpwpKKIXC66e3O1mPYzX4zaScGpqC8x+ql1UeLUWUiXDhtSn23pCNm6DXlJ02GjN02kcUkXkl5VSCAY3v7OpvSfY7rWUGfbZBhdbLgWMadDkQ5EqxhkrCG8w42j7KPqLb/Um+4g8n2qvxqu9wtz97M6w2Xh7NrLx8yyrDoSZM3hl/jbc6NY2aR5ENpuTIYlA40QArjrL/wB7MhBFWjJSDSd1h22VLTZtZZLCrYlLlQnMyo7KSowpAJEbjOOPI6XjbH27LYEqdUVARS5X514a7YzbWtglASrs5olZV9srtnez58j3MF4Xoi+eQ8bnRpwUIWu3j+S5FUIkUKF2NzTe98YWDRM2o7HJcqtM2yGVc3kCxlxo0SsuW68IjEUp/IIROgoo242202HCtuOETp8u49Su9m4e02d5fh0jGsSYo8JqLgSOvfnS/eTmzV0WnUkNAItq0fRxQJS7gqinVULRdhsLtbY1cCoKimxGqyVYzIj9fczoUplye+b8xBksPA943nTUjb79F4FOvACifKv2l2TtaPJsWpaKreqrWCxi13CgTDRttiIyrbUTq2f97k227wiB0NOwrzygroIg9uvulQbvxcJzVyhqaV+dCroMp7GrAGL1XIjZOOx7EH3I8R73JOthCfBTJGk4dLuip998N2tw9t8pi+zZqafDwrRlyL60oZ1lEKT5iRyPIfiOJ9MbFpAL3TzbrX6xeUTxqhSHH9nNm7WZWZ5QrLuGxcjT4sgconzoEqQw2LTMw2ikFHkyEFsP74cE3VIEJTUk7a6ucbLbc7i2J2uXVE2S69DGultx7ebEYnxBIySPLZYdBuU0iuOfq3hMeHDTjgiRQpTEd1t08WyGXPuLSttcSst1rvFvaSGZL1my0iSXWnGZCveMGwJkW0j+Fft5JHB5QE8Fn6o928ewLGc+tq7EJLG4WIOZZRxI0KSJ1XU4JDHlGsgklcsTvl0BYQXGuOpIacX43txti1BjWQV0dIbN8eYMSPfu+L6k8hqUpC78KhI8fA/4P7vgfy1yYfpt2XhQ7Kubw4nYdpWyKY4smzmPsRYL5CbsaI246QwmiIGy6R0bTlttU/YHgK93N3bydnduJiDUsoVXj2ZUDZLAN1t6YxKrLB55l/g+rgdmW1QOET4TnlURU8e1e5O6+dbqbRZHl9vUM0mdbcXmURainGQyEfyPUhstykN4wlOtNyVEX0Fv5ceRAFF+62KjYLauls/rcWgmvWS2MS2ObOuZ0yQ7LjMussOuOvvGbig0+4Cd1VOqiiovUePFt1svsjieR/ibb2vBbKgZl4+Ct3sqa3Vsumy69BbZceNuMCK0wSMiIoHx1EUJeQq213S3XwjcLd7I4lpU2GI45neN1j1XYBJel+3nV1M06MNxHhbio2Ukn0BWnEdcNxP1aqpr09rfUfne4OeVUYcTlvY1eXNxVdGMOuGFp2YayUZlv2ro+xkC6UVAVttBUHJLYoTnQ11ZlhsFtTa5jMzyfjkly3sbOHczVS2mjGlzIjbLcV16KjqMOqykdlW0NtUAw7iiGqkvtpdm9vceypzMqeomR7A5EmYLX1WYcFmRIUlkPtQidWMy64pmpuNtiRK4aqqqZchWm62/Gfbf5XuS7AraOTje3WHV2QlGOJIOdYzJpT22mRdBzq02JxGyIkZcLqpIgqqoo8Wu9Qm7cqyjYOVJHS1vbusqafJrLBrqjrOZEWfJkgUGc4DzzjAVpfsPiJrKY+QVCTV62G3GEW87I7G1x6PMdy6rYpLoZBG41Ngs+fxsm2SqCCnu5HPCIpeT5VeB4jyen7a1aSVRP1VxLblyY0wpcvI7KRYNPR+fAbM1yQUlhW+x9PE4PXufHHYuQgOQ7r76V8+6xWImAMXmFYgeV3L5xpciJZocqazGYjojzZRFIK9w3CNX/ETogiOoPcuL/CR3Ptwyq9oa/GY1QxeYrjOPx5sGQchJd5HqHRfluC+Iq3HWydVWwASd/VihtqKk5YobB7BZNWhSwKduRGpBl0ssa6+lgbqPO+eVEnmy+hyvI44rjjclXOxOkRIqmqrJrPZ3be3rclqJ+MgUTLpcWfbA3JebVyTGZjsx3WyA0Vg2whxuhMqCiTQmnBckoZ0TfTdTA82zPDru2j2d5Z7it0zE6JjtrcQa2G1i9fMMo9XFdOSnc15VoXUETeecIy6r3+uT7+72Znt9mUGlqoOG2mM7e2ORW52tVYQ5colk2USOcIXHGXoCGNY5JBx4HTAX2EUOUUluKRsTsXjdUVbMhvVv1nIGbQJ72TT2rB65KOMQHWpxSEkpINkPEvRxCcRTRe3cufGmyXpx3OqSgVzEe8hUzMvF561eTyy8gKanJgzzYkIUlfI4Rm3JU1Q3CJU7EqqH95PllrU47s04Lrr7t9kFXBlunLkARi5XyHCIlacDyqpNpyLvcF55UVVBVI3sTvfujm8rbJzP2MX9tuZgsvKmGqiFIYcr34xV6E2RuvuI6Dg2HZOBBW1b6qrnPbVyz8ExWzjY/DnVflZxaWzOqR87ie2faaNps+ULk+AcNOD7IvPKoqoi6r3ErT0uUOXYzt/iWeYYOUYJXScUpqRrKG3p8GMax0eirHJ4nDPmHHRfIJGnj/NOS5Dz73veLN9pbyjyW3jyfxy1RzWIF3KaiPsOQZbrjMmK24jDy9mmiRXAIh4+FRFXmtdpfUDuVaYKxbvy8OraTGtpcey+W9dPWDpyJ1hGm9W3Jrj7zoMi5EBScMJDxISp95F2S+m9k9smdwS3QbxskyEpCzfL76T7ZJax/brKSJ5PbpIVj9Ur6N+RQVR7cLxry1/p/wBoavGp2IQsPAKiyx6vxWTGKbJPvWQUeSKyhE4pCrfuHeHBVHFUkVSVRFUCP7Dbu5PuBkOY4jlftpErGErZDU9jGrGgSQ1LbcVBWHPI3hUCYNPIhKJoQqiIqKmrj1C8M2fwLAL6wyfGa+ybtraKzDsJky6mznZrbJGTRPlIePyuB5CEXT5NA4BC6IgpNNA01Fq3dXa+5yuRgdPuRi07JoimkimjXEd2cyo/td44mrg8fv5H412DyPHm8gaxNy+rhvH4hz2qwpQJLOKJoBPCzz3VtCIRU0ThFJE55XQdHTTTQNNNNA0000DTTTQNNNNA1UPq+Ux9LW66tKaGmI2fXoPYufbnxwn71/zat7TQYezHO7ytk5VE2c3KtMj29alYil1c2OYzUbr5D8iwSya+qoL70EVBqs8yNiiR0fJURnsqjcu011k8jYHNLeXmNfbsMuXB0E+pyGXcoxDFnkASykMsuyibe8yC8iF9qAnclFV1bGF7jYZuGt0OHXY2K47av0tlwy434ZjPHkBPII9xTlODDkC+eCXheOtXXdTbyLGLWWDMl2plexmi2XKsP+Jt3xl/pdHWy/8A2k0GIcmvM0xrHtu4druNKhU9zt0F2l3ke5VnRrJyJ5GldcGQ0zIWQ4AqBNwV6tKjjnVo+FQexJe3Es5l5bZLuXlDV1D3GwbHXwqbubEgAxOqqUbFtmOqggg6UuQSd20Nsi7gjbnK62prkY/llBlLlq1Qz/dFSWLlTPTxGHhlNiBG39yJ24FwF7DyPz8L8LoMkw8sbhZUxiO6+6eR0G3FVcZpCZtnsqmQXXJ0eZD9hEfskdF8+sd6crbZur5PHwvfxomvPSZhvMUTBtvcoyPJmbve2ix56LKcfdjya5yEXa8MUHr7RxyuGOfUEDrIccXjsqprZdnZQqatl29k94YkFhyTIc6qXRsBUiLhEVV4RFXhEVdfxSXNbkdNAyGmk+4r7SK1NiPdCDyMuAhgXUkQk5EkXhURU/emgxTiueb2y8ptH6/Lan8cRZWXLZ487mVhPnPMstTUgMjRFESNBEHQgE3IR1Edb/M3SfTXa2NzrbKu3dr8phbsT76vDa+MVzY214/YjHsnrCODjZOvEasPK4baHGRRFpSDhtvv86wxvMMcy6kPI8fsxk1rcmZDN8mzaQXYshyPIFUNBXgHWXB544Xryiqioq8K73n2zx2FTWVtlDYRcggJaVrrUZ54ZERXorKPJ4wLgVcnxB5Xj/DJ+5FVAm2mmmgaaa5BZXQDlgYOs/8A8tuVxWoxfEfzFF0Wlc78dP2yFOvPb5544+dB19NNcjLcroMFxi0zLKp/saeliOTp0nxG74WGxUjLoCEZcIi/Aoq/yJoOvprkW+V0FDb0VFbT/BOyWW7Bq2vEZe4fbjuyDHsKKgcNMOlySoi9eEXlURevoGmmmgaaaaBprkYnldBnGOQMtxaf72ps2vPFkeI2/IHKpz1NBJPlF/NEXXpl3dTAsoFPMsGWZtorqQ2CL73/ABj3Pqn7+o/K6D3aaa5GP5XQZSdq3RT/AHRUti7VTk8Rh4ZTYiRt/ciduEMV7DyPz8L+eg6+mmmgaaa8TdtEduJFEISvdRozMtwiiOiwrbpuCKC+o+Iz5aPsAkpiigpIKGCkHt014Zd3UwLKBTzLBlmbaK6kNgi+9/xj3Pqn7+o/K6/23tolHAOynBKJkDbbVIsR2S5yZiA8NtCRqnJJyqJwKckvAoqoHt0000DTXIq8roLq7uscrJ/mscddYYsmfEY+A3mRebTsSIJctmJfaqonPC8L8a6+gaaa5GP5XQZSdq3RT/dFS2LtVOTxGHhlNiJG39yJ24QxXsPI/Pwv56Dr6aaaBpppoGmmmgaaaaBrO3pC3m9SO7345/hCbH/o8+h2jcaj/vZ9n3zJeTyJ+uIvL4+jf65vhs/J9qJ1XWidNA1j25iHP9NOYwW5j8QpO+bjQyGCRHWlLP2U7gqoqISc8pyi/Ka1pe3dTjNJYZJf2DMGsqors6bKeLhthhoFNxwl/cIiKqv+ZNeanyygv7a+o6if55uMzW6+1a8Rj7eQ5GZkgHJIiHyzIZPkVVPv4VeUVEDKUq7ybFd0ZmAVu4WVRqan3BsoUR+VPmW8mPFcwNZ/QvKbj0sW5Thvg0amvZBQfyFEmnpKyxu0sMixsMsLKzrq6rkPXVfmkvJKqS6ayBJRKWiuwZZeNCdiIZAIqyo8Kpc6DqLaJdwvfwQlC15nmOJMR2M52acJsvsdES69gXqXHUx6kKkJCS+Wmyugv7W+pKif55uMzW660a8Rj7eQ5GZlAHJIiHyzJZPkVVPv4VeyKiBiXIdwbWsxCDkuQbrzjOE/l6t0DmZT6CxmE1kM4GXa58EJqykg20DIQHkMOEaTgRP7r/3+oq/Jsx2Dkzzt2FTPiIQZsZMIk5oLV3hwWXBRSQmQT554FXA/ZccEry1Eci3UwzFMwqMEvJFqzb3zD79cLdHOfjyfCy6842MltkmPMjbDp+FT8ioKcCvYeQwli+YbkwduMFpIGa1OLkztTibuEO2eaWFM05Ymw55XG4EWI8NyfkFgHIxqqoHjQQFXu623lecZJG3YymvHOcjawJlLxaeYM50Wzy4K7l+rSQjnY4rLfuHmm1TokkXwTqsZoNa5gTWLKDHsIwvC1KaB5tHmTZcQSRFTs2aIYFwvyJIhIvwqIvxr76D8+cRyoYs7JLWFuVfM7jy8l2+KlqAu5DaW/npaAZqnFQ0CchMk75icFxWQFHEVtV7r9H8sy2nrK6pkZXBxvGHVziRAmzs5m4uyVx+KJwqqPRYzyy3m2/GQRXPtNDcXo5x9u9aa2iX1RCu4ASgjT2AksjLiOxXkAxQkRxl4RcaLhfkDESRfhURfjXt0FF7yZha4xsJjEnNrt+PaWz9JAtrKtujoIYyHOhPm/PJrzQohkBiTggLyI4Ij0Ivil9mcju91dwcc27vdxMjStrlzxuRDqsxsCdcjtSqY6/yTf1MqQINTCJl9xBM2zT5IDLttzTQfm9mu48vMPTzdy93NzryJeTNm8em41CC3ejBdvyIr62D6xQJG5xkYiL3cD8LaCaI1z3XWPqnsvplJjL7u4tfi8UbYzkR7PI52OQ7YUjOokZy3h/rIZISi4PPKOK31US/deGo1ke4+E4k7Jj5BfsxnoZVQvtI2bjjf1KYsOEpCAqqC7IEm0LjhFElJURFVAx7k2+c+o2x3Hmys4yegl2u09FPxKNbXBrYnJRbNuQ/FMOquuJ1jk4+2KEoeJw+EVF176q+g1W7OQtY1uBcNZ1J3qZitY41bvAzJpXBipPcWvQvE80LCyXFkk2RAbQijg9UHW2NeexjPTa+TDjWEiA8+ybTcuOLauxyIVRHARwTBSFV5TuJDyiciqcpoPz1r9xd3p2PVLczceJT2DmF1UjD599nVlWe5s3H5aOujDjxX/rTnkBgHI7ikqAjaCI+butwyLyryHMc3oMy3OzCBuA5dXNZXYtVXUsAdpvpx+2JITa9W2Cb4e98Ag4j/AACPov6tdBYpRYjsvgGPYWxauM1VUEOkhvz3UJ6Q84YtNIZCiITjjhp+yKJyXwiJ+XYxbLKDNahb3GZ/vIKTJkBXfEbf6+LJcjPh1NEX7XmXB544Xryiqioqhl25Zxaz/udFA7T5FLlVEXG6R+ROjX0kya8T8f3aHJF3yCLRC+JAp9W0bUOBQEEfLX5w+7nMdKfcu6l5uu5EKurcfHIpEiPIw8vEnuUhK4TT7BQCOSs1QIle+PLz9uth68VbbRLUpYxAlCsKScR3zxHWOXBRFVQ8gj5A+5ODDkF+eFXheAoD1AZPTVm5seq3K3LyLB8UTEpMylmU9s/AdlXaSEEwDxL/AH5Iba8StRDF0XFcP9S5xwkFpI9hRZTaZ5VZVkrE2RvhHpnI31J9mG7CksRm3m3oQqLBmXdS7m2rgkg9SFBRNassMxx6pnO19pNdhuNOwWPI/FdbYcdmOqzHbbeIUbdMnB6qAERB2BSQUIVX21FtEu4Xv4ISha8zzHEmI7Gc7NOE2X2OiJdewL1LjqY9SFSEhJQ/O/Jd+L8KK/u8T3Fu65Mk2+zCYqys5kWNjGtmUYfiNvRfE3GqZzLXuuI0UuUAT7j+rQtW7uPb2m3+f5Hgr24mVQcFCdhUu9spmRy1eros120blGk43PLEZdchQgNWzbEEM1Hp2Vdapq8roLq7uscrJ/mscddYYsmfEY+A3mRebTsSIJctmJfaqonPC8L8a+OaYsWY0R0zWTXuPvedmSzY0soWJTDjTgmPHcTbMVUeCbcA2zFVEhVF0GIx3GyhfBHa3GlTdu/xvlUQrnItwLDHmFBhmD9LYW3Zade8StuSzbRVEX1bEyM1XhzV+xWVS7HA8bxzLcvrrvL2cfiWc5yK46RSIjxuNx5S+Vpk1RxGS5JWg7EJqgonGurhuN4rtJXQ8YXIZcqfk9zLe97aOtlLtrN0HZTxL4wBvt4mHSQQAAEGeBFEHjUop7aJe1ke3gBKCPKDyNjKiOxXUT/SaeEXAX/MQougxjnWe5zFy2XBtMqCJhv47yeNYS7bOpuMRGXmY0BYEVbKM064yHDk0xZToBk2nKrwgFo3bez3OHYTHbNFpMwy9ayOQuyLORCiWCKSIjpySiK6iqyqGpe2Tsf+KKFylna8Ll3UtXbGNuWDI2cmK7Oai9v1hsNG2DjiJ/wUJ5tP+ck0FX71W2Sx8b26KU87S2FnmVDEtGKuydUER01R+OL4i0bjfPI9lAOyIiqI/klebVSIO1/olur6BKyhBjRcglq9Dsjkz2T93IBHGHJaui0o9UPlRUBVDcISVS7ah00GaPSnnj1vn+4OFllcayrIcOntaZprM5eTtm28L7Ul2PPltg6815GAEkHs2253FCRVUUrW8zfau22X3s2gkXlPcbg2WZ5czj+MRJTb10lo7Nd9g+1HFVdZUHlacR/hBbQe6kiIq62VieV0GcY5Ay3Fp/vamza88WR4jb8gcqnPU0Ek+UX80RddGXJahRXpj6OK2w2Tpo00ThqIpyvUARSJfj4QUVV/JEVdBjWmybdefve/jmRZ5U1+Rs5o3A+nv5xYsyJdAjAIaR6JqIrBA4yrjwzPIhC7zy6CAoJPfTjkWc5dmxY1kuQ3ElNnqZ/Erg35LnFxbnMIAlSPnh5xIMKLIQi5/wDSir+arxoyBNZsoMexjC8LMpoHm0eZNlxBJEVOzZohgXC/IkiEi/Coi/GvjT20S9rI9vACUEeUHkbGVEdiuon+k08IuAv+YhRdBlWVmdym6L7C55eDuOO6MerYxZLh9GCxVTbQ3fpvfwkx7JXJCylbUkeTr5EVOmpxsJXZfaeldLevyu9tcwyakmSGbC1tn5RjNUHG4/TymosiPVtOAQUVRUy5MiJb/wBNBisMj2fyXYHbfaXbAa5vcunsMb9ljzDSDd0FlHlxynSJbPHljoABKV51xEFwVNOx+REL13t7n8jJ7X1XQ8Zx53D8fykelyV8+NgGMV6P10xEhJDVtxnu/YzRJZI8orRcfYnOmbbbSusdxazc+DfW9RbwYK1csIRMKxaQvJ5AYkg60aqIOKZATatuCpmnbglRZhoP8EhIUIVRUVOUVPyVNf7pr+HXW2WzeecEG2xUiIl4QUT81Vf5NB/emvHT29bf1MK+ppjcuvsozUuJIbXkHmXBQgMf8yiqKn/PpoPZpppoGmmmgaaaaDO3pC/hm/8A08/wu/ov/pRv8MfTvaf+b/rPLx7f/wCtf4Hx+X9b+32/dq3d2MgyTF9uMgu8MpZNtkLMI26iHHjk8rs1zhtjsIoqo2jhgRlxwIIZL8IupZrmZLklHh+P2GU5LYtwKqqjnKlyXEVRbaBOVXhEVVX+RERVVeERFVeNBQ+0O2O5Wx25GP09zcVuTY/e4u3jz0ylxqTASJKrOXYsiYTkuShG+2/ME3lVvkwZFeykKJU2Z7X2sXMsrGt26ai1Lm6L13kfudvZt1CtYMim4hPnGiq0Vm0EtX+wNm6rLzguONp+1rQOQeqDBaeVjCRoF3IjXt+/QTAkUljEsIDwVr81vivcje6fJxGQARFtOUd7CpdVRexM9R2zsKjqshLJ5ciHcQ5NhHSHSz5TzcWOfjkPPstMk7GbacXo4TwggEiiSoqKmgztH29CprscY3fwDL9w8WHFrVjHokPE5jUiusXbN15lpuKjrztYaRTjMxpDzoEy3H4N1klJNdqJtJMi5PJ3CZ27smsoHeiK+xZuQnHJrNKbMdp/q9wpe0UVdQ1QvES9iVVX51oYt5NtBh2liOUNORae3q6KY80w84ATbFIawmxIQVHEcSxhqhh2BEe+4h6n1hH8KnB4OEvZNkEWTDskLISZqorEmcvt6qe/DOS+6wwSRWCJkFV11BbBXOFIuqqoQv1OYs3cZ1Nl5Xtxe5fVSMAn1+MBXUr9kkG/J1VIhVoC9m+YLHRuSfjEfGaeQflFq3FNrdx1y2p/EkOZV3HusQfx6xTbyfYz4NdGgVyPxgtRlNRq5pH2pwSI7wIRC46vV3ygCadyjfquxHbDCdzrajMYmXSqaO6wDxuHESeIqiggNkb5CpIItiCE4vCJwqomvUXqM2jSoiXDd/ZPe9lS4TcBigsXbIHovHuRcgAwsprxdgU1caFBQwVVTuPIZgxXalbJ+qp67Z69hZa7lueO5XZWWPPsx7DHpf1kY8dyW6CMyGXXZFaTcdCXjqrnVERSL4x9vrrIfTrZDVbVZRBboMRxDFIFG3QSaya7KCczMuXGGDbbP73DZQnhTqpxnD7qnJa2Ne7oYDjWADulb5NFbxQ48aWFq0hvsmxIIBZcHxoSkBK63wSJxwXK8Jyuo0/6kdoIrbXub21alv230IK48dshsVnLGWSLKw1j+4RSYRXBVW+CFORVdBQVHjiYtu3W7h4VtlktJthW5sD7FdDxOdHNg3MbmRZExqsFlJAMnIdjNkYsoimhOfIqp6h8nE5rOFzLPdPabK5cFzGM0PHYx0ch52ouHr6e+jpKIqkF1yOcUm5ZqAIIEqOoi/dqZv1IbbwaOPbZHbK07IfuERipgWForcaumuRX5LqNxUcZaAm0Q3HAFoSVRRwxRDKGbzZR6c85nyo16p3dzj8SLElFFlXEGIldaOxeGJMyA2TbrD4utELDndt1QVOEQHCAKuxHFHIWX7eZVVYHZX9tJi4g24NpiEo/ZxRhxG3ZdbfMEjUNhptXHHYb6/rjbfFBTzCpzb1HYljtxvI3bZ7tRkGY0CbeWMCKsHHpNqy3aHLbJkUBls/G+ooag8qJ4/lVMOyKs7w/1LYTkbED6PR2sKAsrIq9IztJZBNVKeSkc1iRAiEr4r8KoiokCr4+pOC4DfZg+pTaGxqpdtFuLviHdfh04buL2rVgdl4EkLGahHGSS84jK+QkbbLqKEq8IK8BljMsa3SZOmnX22thIzfEGcHV67YxWzubKa1F9k9Zvw7Jt328QUIpjTkVoHHZHVxVAkdRU6eSYMcvabcmnTZnMJW7kylzBuyvmaWW21Yg/IdKIBSEQQsRcbWOjDAeYmBHr1ZUVTWkMp9Sm1ON4wxkjF67ZpPqZlzCYh18t5VjxvtdckK0yaw2wcVGzcfQBAuULhRVEnOE5H+McMoMu9n7T65VxbL2/k8nh8zQudO3CduO3HPCc8c8JoMnvYFuy3Z1lUuP2Tu48PLMhlWWXtQHghWZyMcs26yc28vYGGQ8keMjKmqMmHTle4m5H5e39k9i7g7W7TZVQ1DOH08POq4qKTAkXUoLiA5MbQDESsJHsGrUDfb8nl9wIo4akia3Vrk5XiuP5vjs/E8qrG7Cps2VYlRjIhQwX5+CFUISRURUIVQhVEVFRURdBRvpai4zF3A3nDC8Vl45QfXar6fXSK5yu8Lf0mMpdIjggcYFNSJGyAF+7t1RCTVKHspuFS7Q4b+jHBrWkzS1wLKq+6lswXY8x10/bnHjyXeQJHF6mLCOGPT8gIETlNoYRt7im3cGZAxWFKaSxlrOmyJthIny5chQBvyPSZLjjzpIDbYIpmvAgIpwiImpHoMLydsczPC717C4QM4xIvMbctsejbTWlPWHGjnIWW4NO9NWVPUvJD9wDfQXQjCg+YvIK9am2/GqcwuXuDht1l2242OTSG6SLt5OixqyY+kJICt0xHJkMMCrVmrZuIKNFKT4aHoutpaaDAdFt3eUWGba2c7azIbTLavFKiE1QX+HTJ7YuNTX3OIlrHJCppqK5+tffVAMRYXgkFSS9/UxhVheZ7t9kVHiRzreHCyGurLVqoOYtXZSISexdccACWOCPBz5i6gBIiqQ8prQumgzL6csVjVWf1VhhW3N3h9NGwRuBlYWNK/W+/vvOwrRl5gH3j7YDN8koPIJeYP1h8/EMawN1d17aXA2uyOPnT28Ue2gZI5RSUZDHRSN7xRsFDxNx3GQlN+BXEVxw0JALlC1s3TQY89LG3WdUOc0E/LfLAyWtqrFnL3GMAnV31eU44HJzLh+WbFkXlHysmy2XAKafqRJQ17N2dnXMpzPcbJJG38+wnvZ1t+lXOGA6bo1/uq1qyOM4ici37YpISDbVE8Ykji9Q+Nb6aDFmRYJLq5srA3tmWpGHhnF9Lqxm4dYXdVCAoULwNt1cU2myB51+YoSHCRlkmnfuEj51F8U273ByxjAombYFlklI1BtrUXiWVTKHu7AtroZzbxOD+sAANtXCVSEmngJSIHEIt96aDFh7bvYfuBXXTOyk6wrsay7LmsciRKN1AipIgx3YaMG22vs2Dki+gyE6tNmSr2FdQqpwzMIsazrsd2vtK6svsdxtSjVGBW1UydlDvIzshJPujcdkSW2XSVZbqNq8ImqKfjNR/QjTQYyd2hy+BCrcpwfC5tXnc7dbPebhYDgSGq6U1kHtDddUeRhG8UFweV8SmTRpyRCqxTHtrc3Z24uvo1Has9aCih5PQVm3dhQnaC3aRXZ6OuyZbq2k1Ybc9onWBJHkf8AlwlUB1vjTQUH6ZqCrqMy3XsMU2/tcTxW0uKx6jjTKR+padZCsYbcNiK8AEyHmFxOnQfu5Xqnb5zTZ4vnkypySwqdnLilk5btnnNVc19ZhVsEkrmSwD0aLOnvm4Vq7yEgWpSNi12NW2zLyiGv0S00GNNxNp3caz1+JS7ZWb23b8PCJ+V11bTPSmrZWpluMsnGGwJZrw817kgEE3TbAO4knVFt30pUKUON5uETDrXGaqbm9nMqINjAdhGkAwY8JtsuIhNtKifYHCdETp1FRUUu7TQNNNNA0000DTTTQNNNNA0000FW+qbFJmcemzc/E62hW6n2WJ2jUGALCPG/LSMZMI2CovLnlQFDj57IKp88aoabtNWTpec7iYhtRYQ5zG4+BSsRd/DkiFJhVTbOPtSlisONA5HaFkZbT6CIogNOA4nDaoOuMlySjw/H7DKclsW4FVVRzlS5LiKottAnKrwiKqr/ACIiKqrwiIqrxqu5XqV29bucTpIcLKJEnKshPHBacxiyjPwZAwXZiFIYeji42Cg2PBEKIomTnPjadIAz9jmykzJH57Oc7Yz58ZjFs8SIzY1ThtDMfyaU9FIBMePOTRI40Sff0PsHwXK/xthhu60Lc1jNNxcQyC4xN22o1OtKsfSYzeli1Oy3cOoX/nDTLzL8ZeURI7xm6a/qlJrRrXqV2VdrLi7/ABibddR1cm7kS3quY0y/XRyQX5cUzaQZjIEQITkdXBTuHz9w8/dPULtP7GfNK9sgOukRIrsI6GwGe45K7LG8MNWPcPi6jbigTTZCSNuKir0LgKk9JuKrhmUzaWowia1VDQMi/kFlh8vHbRySDqIMaxVxfBaylEnDKawPHIkiqXkRV++8FhlO6OZ1FBW7aZZCk4Q/k8ic/Jq3fZSIx002HEcjSkHxSCfOU0otNkTgcGhiKj83kzufg7uBydzDuijY7DZkPyZUuI9HcjowZA6LjDgC8DgmBCrZAh9k69efjUFyD1QYLTysYSNAu5Ea9v36CYEiksYlhAeCtfmt8V7kb3T5OIyACItpyjvYVLqqKFC43tlZ0W3O4+RW2zk6zurN7DqZEmVU03kqvo1C1OIGY/WTIYacZdV+MyqK+sRWT56qg256RK66x+LuNjlnjcmlgN5YNhQsN4vKoa5ayRWwuChxXjcRkFktyyNnyKYGRKYNKaBqbTPUds7Co6rISyeXIh3EOTYR0h0s+U83Fjn45Dz7LTJOxm2nF6OE8IIBIokqKiprrlvJtoMO0sRyhpyLT29XRTHmmHnACbYpDWE2JCCo4jiWMNUMOwIj33EPU+oY+xHb65x/HdobOVtheWuWVuH4dXrT3mEzXxjGwo+RYVsyo/RX21M1fGRwJ+MUUFRVXV+b7bZxNxd2cQG+wsr+jiYTmDTyPQlkRAlOuVPtwc+FDyEjbpNiXyqtKQpyHKe7+FTg8HCXsmyCLJh2SFkJM1UViTOX29VPfhnJfdYYJIrBEyCq66gtgrnCkXVVXr5Rv1XYjthhO51tRmMTLpVNHdYB43DiJPEVRQQGyN8hUkEWxBCcXhE4VUTQZtDajMafEaAKrb++CPaYBhErOo7EB5JVyce1ZctWZHwhyJhRCko42Sq84BEHz2RNd2r2kiZTuJjzMPaufG2qd3JesK+jnUD0OJHihir7brxwXWxWLGcnoiIDgAJu8l1XyopaC/hC7TlSQ71m9snxnT5NYzAYobB2z91HRSfaKvBhZYE2Kdj7NJ1FRVeEJFXuWm6m31Nt83urPyeMOJvR40pu0aE3WiZkGANGiAKlwROB88fHPK8Ii8BmfZPbrO67eettcn80HIoGQ5DLvZkfAJzLttBeKWkduVeuS1iyo/DkR1lppojbVlkOjaA5x/fqC2ubvN3s2ks7Z2M6VlNbtw1Htq+ifdVxqJlLhWYLMZbVGiCOsMzQjElbaAk5FlVC9qn1FbSXV21jkO+smrFyzGmNiZQWMT204g8jceQTzAjHccBUJsXVBXEIVDt2TlD9RuzM07VAzLwM09fNtX5cuvlRor0KGaNypEaQ60LUptoyETJgnERSHn9pOQz9lmAFi1tlWD1+zTK4E9uSxOgsuYjYW9NBZXGYik6FRBUElsuTFfH/AO4NvqThfrBRU4W3W0lzmFJDqtzdr7eYePbd5NStxreifFhiaNsXswYF3uCmMfp4CbccVA58Zl8rrQtT6otvrG+yyFLCxrqzFolI6smZWTmJ0mVZOyW2oo1zkcZPl5jtqAoBE4j4qI8IilYeMZ9iWX467lVHbIVbGN9qUcphyI5EcZVUebfafEHGDBRXsLgiqfvTQUduvisjJ/TrtY9neDT8lfpLXEbS7gvUbtnMbFs2RmGUQWzeMxA3UMRBS6qaKnHOoBS7N5XSwMTybB8Jm0+d2eX7hsTrkoDjUgIkgb04CyXVHkYqvpANvtw2pE0Q/JopXLX+rHbGzyr6VGfmt0iUTF2tvLrpsUjSROZiRkbjuxxcdZdN8VCQHLa8LwqohEkrybfnazEbpzHLvIJSWrVmzTeyi1M2W85NdiLLbZbBho1cJY6Kf28p8KnPPxoKX9IuC3WOZD9SeivU4NYtGr7mua2+nY81IskcEkfkSJct1LCWHD4lIZFRNHeVdX7E14qvaR/KN8GEzjbuVZY4uX5lMeCyrDcgOtPRa0Y5uoY+M2zIDUO3IqTXI/cHKWyz6nNsIleL2RXBszFG2k+2qa2ys1GHXz3Yb8gvHFQxEDaRHFUEECLhCMerh9PIPUZs5jFilbb5caEowVORGrJcmI0s0hSIDkllomW3Hu4qAGaESEionCougyJU7W5E/i1bL3F2ov7eBSMbbG/Gm43JsHkYhWVoEkQj+I3HiajPAjgAJGjbicpwXz7swwTMLbBgw+ds/JlTfb5y9Ty7LE7K3VJ0u/mEw2w2260xXPk34Xm576p9rg+NevfnV+6W91Ftdd0uOT6a2nz7+JZS4ntYL7jApDY8pI6622YtIqqKdi4QUXsvwmuVhPqf2py3EFymbdOUpRKCJkNgxNhS2gbjPinBx3XWQGa35OW0cj9xIuqJ8kiKHG9NLOSyLfNMlyOmvIR3TWOvi7bV78R2Q4FNGB9VF4RLsLomJcpyhIqL86z7gO0WalQTYOaBkkK/HFbmBmbmNbdzIdhbPvkCG47aSZZR7Z1HEV1nwtmqh5ARG0PxrtTCtwMV3BiTJeMTJRlWyfZzY02vkQJcR7oLiA9HkttvNqoOAadgTsJiScoqLqvsh9V+0tNidnltc/fW0evYaktDHx2xFJ7DkgGBeiGbCBKZ8jraK6ypgiGK8/cPIUTjGBxfxDt3Zz9koh4/jG5nuG7Gr27n1IONv4/MaGUtM+LjsNAm+xE3wEWicBt5evRSGLUuxuQ2e2WRSL3bG9W9r8Fw1mkccq5AS4s1q0sjke1XqhtyAAmVNW+DESDnhCTnYsXfbbCZlsfB2r2YNrJkhABHqea1GSaUb3KQzkmyjASvCvdY5GjqJ+YIvxrw0PqS2XyNkpdbmJBDSqmXYzZtZMhxHYURRSU62++0DTvhUxRwQJSD/GROF0FB5pgjuOZBlOHQ9nGnMFlbhRp8VtzEp9vTw2/w3HQnUqIKh7xtyUjgLz+pbfVXC/WCi6r2DttuNKxOsFjbe/iZ5G26y/E6uxcxqS29ClNWXePGbk8qkYTgE8Edz3KNkhq228pKvOvtvN9sd3N3BvsKxqunjGo6KquTmT4cqA+ZTXpraNLFkstuAghDBxHF5Q0eThEQeS6snenbOJWRbiRkvSJMu7PHGHPZyF72NeMwpjPCN8p40rpi9lToXi+0i7B2Cndgmoe2DuTZK+xJgY7czMepYtTV7a2GLQWLF6QcZZDcSXIddIjWTFB95ABrhkC7GqOKkj9QVHXWO4m3lpnOC2eW4JBi3bc+BDpH7cGrZxInsJDkVkDLgWwnALqj1bJ0VUg5QtTvB94dsN1nxr8VtXZ5lBj3ccJlTKiJJhmXLMuOsloEfa7IPDjXYUXr8oqpz/Tm9m2jWZ/gI8geS1ScNUppXSlhDPJpHRiLN8ftkkK2qEjKueT5T7flNBh+h2h3RcxGhqsnpbemku4NT12MyJG31hkFpRWIPSvOsaQ1LZbrJYOGw4T0jgHE8XJkLZClyT8Ri/inPByjaXKbjcWZb3b9VkkKqkowlO5WuDFBZ48NHHQFFj2PcyV/g/Cqp5UvzGt48IznCLTPsJsXrCorGHnfdyYEuHHeVptSLobjPLgiqKJE2J9SEhVO4qOuJX+pXad8oUKfkJtT3gqfdpGrJ78SE7YttHER2V7cW2gdV4BA3vGhKqoqCSEKBQGO4RPos6wO7a25uLbIPFiUaXHusMmeSuZbiRWn5FfeMqjcJpkPKb0KR8uuNvj0TzCpw+DtplTW1tjU5TtXk87MZm31fX7bShopLpUV0JTey+ZAVKx0JBxXjedVpCbQE7Gjaim2s63Mw7bhuAWUzZovWjrjUKJX1cqxlyFbBTcUI8Vtx0hAEUiJB6inHKpymozb+pjZOlbakS8zN6O7QRMp9xCq5kxhunkk6LU5x1lowbY5Yc7OGqCCIimooQqoU01tVZxMom52GCzVydN640hu2Gtc9yNObTDT5tudewwyEnu3C+NVU1X55XUk9Q2M19puN9R3B25uczxc8LmQqONApH7VId4r/JH0ZA1jPONKyjckkAQ8bieQOfm780z3Ftv6yPbZRPeZamyggxGosN+ZJlyDQiFpiPHA3XjUQMuoASoIES/AqqUnub608Rwl6I/jOL2uU1ZYrfZVOmMQbFv2zdYSNFG6jDcQXvcctOo+TCR+qq6qEQAYVouzmb/h3LslzDC7C13CrXdvzhWyQnJEj3kaPXDPfhuoir+2DyOm0v3CCoaqg8JeW723cDP959sAyPD0vsdhQsg+oNyoSyIImbUVGhkCSK2vZRJRE/hSBFRORRU5+Gep9m9lrCyzGYmNuMXCVMgXZU4zXjHWrpw2mnILTnYBcJtQeFlVFsjRVJRZWU1vqS2YtaqZeRsueagwq2NceaVUzYySYUg0bYejI6yKyhccUQFWEPsZgKfJCihkSTtfufYY3j8LMKm1YY/R1X0uOuSNv7LILGns2pM0XiikzKY+ly0AoBDJf4Ekbb/WCjRIVk2W2uQWu7N3It8BuLTArX6vWxIUivJWFypyuRqTcnEUF8cSS2kmMLhL4/KTrn3JLFzWn8LzzF9wK+TZYvNkOhBlFBmMS4L8KVEkCImrT0eQAPNH0cbNEMEVRMCTlCRVkGgrP0z10Go9P239TBxmTj/saCJGk1smpdrXWJYAgyUOO6AEJK8jpKSjwfbuikhIStWZpoGmmmgaaaaBpppoGo7uJj8nK8GvMbh1tJYO2UJ2MkO7aNyDIQk4Vt9A+7oScoqjyo888Fxwsc2h9QuzO/f139EOeQsk/DcoYdp7dp0PA4Xbp/hAHuBdD6mPIF1LhV4XU6tbSvo6uZd28tuLBr47kqU+4vANNNipGZL/ACIKKq/82goHCNidz63K8Rvr+1gR6jGsqkXMajPJZ96tdEcpJcFW2JsxkHnFN+SLniNBBsEJAJfgdeKi2C3cwN2VcYi/iFlZW8LIqmYzZT5LDEZmbeTLGJJbII7iukATCF1lRBCVE6uog8l6fSr6hU3at72jtNxseyabNgRcvr2KuXEeOngzDcBap5Iy/wCFiq20hk5yarIT5Xj4/qj3+z2ly/IY+WY7FsMSa3HcxBi2WwBiVBRyOyTAhFBjh5kTPgnDeFxFNeBNB50HFi+mHcrF6N/bvFLPGpmNS8gwi8csrCZIanCFG3TsusowDBgquN04mLiup9zqgoon3p/cf06bv4xHtHMUl4dNl5HT5JQz0sZ0lpuE1OuZs+LJa6RzV8hCcQuMl4kUhTh3hOV9u3XrWxzcTstTU49NcsMWn5XTQanMIcucrMZGy9tYtmjbdbIMHm1RDcNserqG4Kt8L5f4Ud/mINVWKFizNzV5jjtZMOhyJq7q5sOwVxUaSX7cVbJVaMD4a7BwhCpcpoJvl20mdTtotuMQxyTQHfYPPx6wf98+8EOQtegK42Jg2Rp3UFQSUPjnsqfHVa8m+mDceXlp7syHKt3JrOxupFhSV2bXFHEZZmt1rbSNWUFoZDqtjUsqQmwIOE8a8CrYLrw4Z6j9+7eDiWSO4dQWpWe2cnMJ9UFz7SKqtyGuHRkLEN1HibJRFjr4+VXs4nCEtj0fqgi5A3HiQcNcG5scmpqWurnZ6IUmDYQm542HZG16iEP3Zq2iL98NwO6ftoHL3wwssF9IgYJSMV8J2oHH4LANk+/FadGyiJ9vmMnjbQ/y7mpKP5rzr6VWx249pvNVb0ZcWMwJTOSDYyayunvy22YLNFNr2vG85HaV14npqmSKDYi2nCESj909yTdDIKzdyq2uosKYswlUb+QTrF61SN7aM0+DJA234iR10icBRQjbFU7djHhOaXufWJk8/FMqaxbHMK/FFNV1dtHagZk3bxmWpU5IrjMpxiPwzKaVU5bFHW17ci4SJ8h16LYLdzAjkW+Iv4hZWVtX5DTzWbKfJYYjMzLqZYRJLZBHcV0gCYQusqIISonDqIPJf3C9LmS0WB5TgtRd1chux/B0etkyXHAMmKZqC26T6IBdTNIhqKCpJyScqPK8dWk36zOZkkrAaXEY91lsq/uo7UWxvRjQIkOuZhLIIZLMFXFBHZzANiTJmSuKpGiJwMpe33ad2DDfGpxGbKUozbjlSTiocd73CR30dcbBxUaYPyE44AHw20ZIJfAqFdNbHb744QWGGS8JC1oJueSqCTNsJStuleT/AHkVyQ2kZfGrJOGJgKuIXjFUL71QPk56cs+mYRhFaVFS1trgdtJnCzB3BtmTvfdxnglyZNnFhx5DElx55XiUWnBP7xVEQ/t936fNzsoyXbtMBp8RtG8jS/bdjV2WNTKackVqKbT6WQRSebEVcdBQSOh+T7SHrw4n9M+r2bbYbPz/AB3bBJVNiuKxMry73N0jMiAy6DzjjERsWDGW603GdNexsCSK2gkqkqCHhH057k4rAcXb2Hh7MjIcTtMduY1jeWchuDImTpEz3jMh9t9+aXkmPq4Lqsq4XBITaL0S69r6HLsTxmpxHIW6colHR1dfGkQpDrjj0hpjpJUxNsUEEIQ6KiqpIpdkHhEWKJv+Btm81iyGA7hNYGJJP+CQ+nEv/B/6f+D/AM37eqRk+qXd6X6d7+7xeqj2N/jGDs3d1kb0tmO7GlyvceBY8P25Mvq2LCOOIZNCgkPVHC5HQbL01U292dbgYhlm11Tt/BjWL+TZHMrpdfKkDFYlNBUTpAo7I8TpsgDjAOKTYES9OvCoSotdXXrepaiJCiSaPGKq/CLcP29fkOYsVbLDtbYOwHo0R82S9284/Hf8adGhUAQjJvsiaDT2mqyy7eoKvb3Dc+w/HFvm84nU8OsjyJfskEbHr4nXD6OdRFDFSRBVeOeOVREWLYj6jsoub6nqsi2vi1ce1yS7xDzxMg90f1StZlvn4wOO0JRnG4T3V0zbNC4Qm0T79Be2msvF6u3ruovoH06mhXFXFo7MPwvl0O5VlmZaNxHI8lz2xNMSG1JO7Yi6Kia+N3ng07sf1OZfMixrANr66LCu7LKKKjfeyEiN6wp0nL+vaGL+qYdGueVDEzMV4Txqi9tBoTTWX5Pq4yLBducKyncXHMPbetcXq760IsyZjSZXuS6kldCNjyyXABBdMDRkEVxG23HVElSRw9+8wPOpG3+OYeN/ZT8lv6yK5a3bcKNEbr2IjvyTMMjRsvcqgoouuIXHJEJcgF+6ayna+vzDKyqjXL9XQQWomNwcku4dtlbEKwAH1d7xq6OrZLYPNiw4Sjy0hdmkFVI+oyPLd/M9sMiqmcMxyNCxYNyYWFyblbAHZUshPrKFYhsKLbCl3aR0Xlc7CioAivZA0Tpqod/t+X9kYrE76PjUiMtfNsXnbzLY9N5UjoC+2iATbjkmSaEqiPUG/t4JwVJEWHxPU49TZ/kZ5E24/hjzjDldJNW2SrQTHEtlbIRDlzyAzKLkj+1QRE5RURA0dprPMH1W2lhjseyDbmvgWMenGbfMW2UMwIdHMK1crlYkSnWkRWhcizyV0QU1SMiA0anwPow31bUF+NZNvqiur6iX+I40m4gXQ2EBudUdXTaZdFoPO07FR+QDvALxHMVBF+dBf2ms/Yj6nsgyLMsfw6326p8cnXEOsluV9rlKR7NwZcYHzKDHcjC3OCP5Ojqi8JobTyIBdR79HczdDdPFd52sZwbGYeSV7eETL+RWzLEa5vyMy2w7C+kd5xXSEugNqgtryqkQcIqheGmsxTvXbt+3bR0gjj41IsUL8wbLJmIVwQ2rDEhoodcoEUoWmZbBuL5G/wAzQEcIFTX1ofVHm9ZFyX8dYJVOPxpGXDQrX3Bqk56psmobMA+8YfG46UgEFxO/KARKKfIoGmNNZst/WlQ18GnlpQ1EEL6PRBElX2RhWQI9hPhSpz8aVINokYSPGjNqpoJkbklttGxX5Xly/Xlhy1le5VNYalgcGznTgtc3jQIRJClnFVuBLVoxnG8bThs8C2KtoJGTakg6DU+ms+OeqyXL+p3+P7eNTcQp3MbKVaP3KsSnI1y3GNpxmKjBIZtJKFTA3QTqiKJEqqIyXdzPNysa3U27xbb2qhWyZFFvCl186akKM4UduMTbjslGHnW0Hu4iI22XYjFCTj7hC3tNZ9g+rWNY4NmmaRsDeH8G7bt569EdsUE3X/JatPV6kLaoHRypMfMnZC8vPROv3d3FvUBMybd6ZtguM0sBIcp2OTcrIkauiaBhHUmhXOMD5YhEqALrTzi/cKqAp26hcummmgaaaaBpppoGmmmgju4mPycrwa8xuHW0lg7ZQnYyQ7to3IMhCThW30D7uhJyiqPKjzzwXHC0ZT7DbvRJeNWcidVe1x7MvrEXHpWW2No3BrXaWZXSAYspMb3Bn2mK+DJNo2Pj6IYIXYbt3Qz2Ftft7f7gWEF+c1RwnJSRGCQXJLifDbQqXwimaiKKvwnblfjVGu73bsV+7Fri2a1QU4R7DC4TFbT2TExhFsX7JH3BkvQwcdAxYZAgUGyQmi8Zii9yCtM49Nl7tb6b80YyFiFJDD9sbbHaq3XMLu0ekAUdtvyDXyySJXgTccFNlryp2QEAgEOCtzI9lNzs1u8mzfMcbwGwsrWJQ1MamG6sGWPa1z05/wB0Fg0wD8OWTs9SAgac8YtdexK4pj/GL+riVkOJzckcwemGZ56mvhU0TKBesI1lYy24rEG0juR23K54TeBT+14BEXVEjUUQp9j262Xu5/j+2+cbcs0FpdVt7Yk9GuhnRulc9XNiTBI0BuNupY88uAyYKwSK2SEhaDy0G2+ds7FWO3uXzKbJbma1YNBGvJUmzhe2eecJmC/JMQkSQBkgZWQYo4XXuoqvwsOwjYnc+tyvEb6/tYEeoxrKpFzGozyWferXRHKSXBVtibMZB5xTfki54jQQbBCQCX4HXyxf1czMpk4C0zgtLVJm2PUd821cZSkJ+QtgiqcetRyN4p7kcU5cFXWTVFHgflOfHkXqruJGL7mPxMer6l/Dam5lIxFyZj8QRChuq225Jr5MNRji8iKbTqJKbVOvZF7JoPpRbBbuYG7KuMRfxCysreFkVTMZsp8lhiMzNvJljEktkEdxXSAJhC6yoghKidXUQeS8EX0w7lYvRv7d4pZ41MxqXkGEXjllYTJDU4Qo26dl1lGAYMFVxunExcV1PudUFFE+9J896hLFvJHDHBWSwxnMWsFcultlSZ9SccBhDSH4eqx0lOCwp+dD55Lx9U5X4bNeoe+3NlYOOQ7dR8di7h4lIyumcZu1nOCEcoYvMvh7dtAVffNE2QkfYULsjZfboIXH9Om7+MR7RzFJeHTZeR0+SUM9LGdJabhNTrmbPiyWukc1fIQnELjJeJFIU4d4TlZ1l20mdTtotuMQxyTQHfYPPx6wf98+8EOQtegK42Jg2Rp3UFQSUPjnsqfHVbo00GWbP0x7iWV81ufMdq3Mnk3t1ZzaStzK3pIjbE+PXxxBuzhNDIImxqoxL2YQDV137RVBLViXOyc9308wdnsfbqa+XGWtcIFly3YgGzPZlPoLr6uvmi9HEFTVVVVTnqi/FxaaCj7jY7K7DIcot2J9QLV3uhj+ax0J1xCGDBr6uM82fDfCPKcB5RFFUVEg5IVVUGprr0mb7ZczFLKstpZVmOO3NFOs5WT2k9JciUsd5qcEN1pGIg+aI0JxGEEUbcJfKagIrsnTQZdy307bubkZFkWd5aeMVdnKkYvNq6ymySyZDvVlPR5l2wZYYkNI4E5VB5pvsBfCgSBy5Y2GbLHX7R5dgVtGYp5ubfUSsDi3thdk2cmOkdHCmTy877iNA3yqi2PI8IKfmtuaaDK9p6ed8MwYJ/Jn8Fr5Vdhlfjtc3Any325MyFZRpoPPEcZtWmnfb9FAUcVrnlFd5+JFS7H7nzN6Iu7WWOYtEBMuHIHIECdIkqxHHG5FUjYuHHb8jnmdE+VEE6KX70RC0NpoM7YZ6dc0x2TYvzrOjcSXjuWVDfiedVUdtLt+ewq8tJ9gtOiJr+aGioiEnBLS+cUV1t5GsdiY+R4lOuMqsMBmP15vyhtSkRBrIbiQY5sIEyN1rEdKQLqeBPKrgIqJreOmgqfevbTMc3vcXu8RKmP6XGuK6a1ZS3Y/DE+J4fK0TbTvcwIRXoSChIq/eKp817mXpZyvLsZo6Er2silT4DVY8hsS5LKlZwLCDNbUXGhBwGCKF0VwCF0UPkR5T401poKw2S2ysMCDIbW7p4tdbX8pk3Uayu1yMyaZaQG1cmWPVwi5U+BBsBEeqfcqdtVG/wCmzdx+gyOirCxTGq+dU+Jmkr8ispVPOtAnRpLUoIz7KpUNoLD4K1G8yL7nleytCpar00GY7rY3fnI88rcyurWklFU5lEyWO25mFqsZIQigFXhBGOMVsmhNxRkqBm6oJ2RryKofC69J+X5FtPiW20zIKaI5T4bkuNzpTJOuCj9i0AMuNioD5AEgVTQuiqnwnPPxqPTQVLtrhO6bO7WT7p7lxsUgld41SUUeDRWEiYjRwpFg64ZuPMMqqGs4VHgfjhRXnr3Or812Q3QrqU2HH8X/AAtjGXZfnaShmyFnymrOFcqjCsKwjbZNO2qjz5SQxDt9i/auqtNBnr044Ln0kcB3IzRMfiw6XbeJjdS1VynnnJoSPaPOSXxcabGOqJEZQWhJ1EUnP1i/Ca+72xm4B3z+OhLx/wDBkjcJncErFZb/ANUE25Dcv2SRvD4lRZLaJ5vOn6pevj5TnV/aaCrcA2svsU9PEfaSdKrjt2qKVWE8w4axledFxELsoIXXk05Xrz+fwuq+h+mvOI+A5Xix2lCsy9HEBjuI+94x+lMwgkd18XKdliuKHCLyhD268rxpPTQVXvRgu5OZW2MvYbcNhUQUmjbVq5HPoykOuI0keQkmCCvGjPV7mP2bFzyoqmnROanxT0s7lVO1OXYJaWmMrPt9no+2te+zMkG2UqOVsISXVJlCBswnRiVE7kJI6P3oIkerNNBWm5eAZXdLgOSYeVU/e4DbrZtQrOS5HiTgcr5MF1onm23DaVAlkYmjZ/IIKjwSqlS2Xpa3CsqHLBcucdG2zDDM9qpIC+/7aNaX8xh9gALxdijtC0oG6ooZKiEjf3KI6l00Gcsg9OOb2ub2uSx7WjGLOyaTdNgb7yOIw5hw0oiqI0qd/cipqiKqeL557fZrnZt6Vsuy2jxSuG8rI72MYbS1A+GwlxvLZV1lBmigvMCLrTJ+zIPMCo62piYjyOtPaaCtdkdtZu38C+l3NRFr7TILIZkkWcntMgIxBhpltXZtiqOuH1b4+1tsRFAHhVFSKytNNA0000DTTTQNNNNA0000FdbQ+nrZnYT67+iHA4WN/iSUMy09u66fncHt0/whl0Ae59QHgB7FwicrqR7hYPV7lYZaYJeS5setumkjTVhmIOOx1JFcZVSEk6OAhNmnHKgZIiovCpItQ7eHPXdr9r8lz+NXBPkUte5IjxnHFAHXv2WxMkRVEO6j2JEXgeV4XjQe+4waqucyxzOXJUyNZY01Njx/bmItyI8oAR1h5FFVIOzLDiIKivdkF5VEVFjj+xeISBkg7PtlGXmTWcOIrrSp75vx8Nf4P/AL4h5H9r5X7v5K3z209Q1dmm2OOS8uw8LOyy+XGam10SazBkxPw/YPEM2vWSpH43WuwCknqZA2X6pR+OBfeqLcWJt5EvoUrEmL+vr8jk2sJrHbe3OW7VWDsJCbYiFzBivHHdVZL7ho2qiPVzgiQLLa9M2NJhFjtnNzzM5uJSaQ8fr6Z+ZGSPUQlUOgsdGBNxW0bbECkk+oiKj+RGhI3pnx8cqXM7fcHMrizel1E+UU16EjcmRWuOnFNQaigLaILxNkDSNgQoi9e6kawj+EVudLk32UwYGMM4rQ5XiNEsF2HIcsJMe6YqCcJH0fFts2TtFJF8RI4IICoCp3Lyl6mdzK1MXzm2rcYfw7KbHKACvjRJAWkSJUw7B5pFdV5W3XXlgipKjQI3yocOKSOCFkYd6bMRwyEzXxcmySexExmXiMQZjsVVjVj7ouI2KtsByTfVBAj7L1/bU1+dR/C9iwrt+q7Olx2xr6jA8MiYfUyZ0yO4dy42pIEzxsEvXwsuPtIbiAZLLfRAERFSiOO+ozfi/xyXLqdvXbmbJpIF1Gks4Ld10auVyWw3LjqM0m/qZtR3yfb9u40r6R3BQQVRVbr2XzqbuBh7ltZ3VXZzYs+RBkOQaqZVK2YKio2/BmKr8R5BIezRkX5oSLwScB68k2pxjK8jm5LcOzzdsMalYpIjtvIDRQpDgm4qcD3RzkeEJC4RFX45+dV476R8WlwnYlnuVnU0nMdbxdHXHq8FahMvNvRegNxBaE2HG+wEgfd2JHUdTqgxrdjezcnbDdTcJ2NYQbGjr6LCY1RU/RZUlxifb286F7kvbuE48gq33Nptru6gsth0IVJ31Um/G7WQzavAotPDrb+5yORVwciusOtayBJgM1nvTkhWS3WpKmjnaN08/XkCcQ1T9XoJonpwoo0kLupz3LqzJAs51ol/GOCsvvNZYblNKDkUo6tOe2YNRVn4MBUVHhESUQtq6Wl20hbX4tdXlBCrWWWolhXzOJzRtuC4jquGJC4RGKqaOCQOdjQxISVFz/AJZupvzg2UbmZg5Y4sYYRgGO31zUEUybBfdF629yFf8ArWvbG6DCcumLiooNComg9ku/dXNsso7zDMGwY6iLc5lYSowWFtEdlxYbMeI7IcJWGnWSdMvGACPlBE7ESqvTqQeTEPT7i+JZXGzlcjv7e/bnWNlLnTjiis6TMjRYzjjrbDDTY9WYMcRRoG0+0iJCIlVY8PpGwFiiLF4GVZbDp59Mxj99BZkxfHf17RvEDMtSjqQ/Eh5sijqyRAfUlVEHivMs3U35wbKNzMwcscWMMIwDHb65qCKZNgvui9be5Cv/AFrXtjdBhOXTFxUUGhUTQeyS+69QmUVO8sDFY8qhssem5a1iZxoNFaOuxjOIriuu2y8QRfF5OpREAiQFRfJ25FAls3054xNypcjTLcojxPxRHzEaRl+MMEbVpsG/L8sK+omIfc2rqhySkIiXCpGrD0aYDLxaXhkDOc3qai2oGMduGIMuIP1SOwTxMG8RxiIXAV8/lpW0MeouIYp11BC9Vm7WPbf0G4eUVGJT2ssxe5tK+ugxZMYok2G4wDCPPm+4jjLvm7GiNgTfHCE5xzrq5b6jN29usjyTA8oYxm0s4UnFoNZZ02O2L4d7Qp5PvO17Lz0hxGm4SoDLZ9jLhVMUPhsLt3J2rr9yJeM2buT31BZYjZO2tXNp3GBdbkORXopdhfadAx8chz7SFUVeOUVOUWLRPTVjtLErvwjnmY47axI0+LMua+REKbahNllMklJV+O433OS466htg2QE4aAoCvXUFlb9b3nisK1bw96rjRrayr7TIZW31082TLLbLkSSFP5Wp7TLyOuCbqq6LRxzRe6EhJZObbpTajaGjzijv8WGdkCVYQ5hNTLKE+UpQVSiR4wpInKoEZNNB0VzhOSBOVQJTlO39Pl0ChrrOZYC3jtrBuIxg+hOOPxS7No6RoSmKr+1+RL/AMJF+dROx9OWB20NmusJt07GayK8yUm0ktj5JFrFmxZLRKIIqNI3YP8ARBVDQhbVSLhUKuMO9QO7Of2WL4lRhjMCzsrXJ6qxs7HH7BptEqyZVl9uvdfafaVwXkQ2XXewqvKGqDwUEzT1G7xbk7DZ1kWJyKLF1xvb+HaWjjQykmuz5jcjyFBkA8HtRaRhDBSB0jIunIde6hcKeknFHkj/AFXcfOLJY9VCo0871eAlChy2JUVro1EAA8bjHHYBEiFw0NTVAUJRF9P+FRoGPVizrd2Pjd7eX8YXH2+XX7UZ4yQcVG05bRLJ/og9STq3yRcF28m8l/ndTuDs3UYfkMGthX+XyoNw1JgHIWXGClsZPjRReb6JzGXj4XhzxH8i2TblL0vrM3BlYYe5TuBSJ9JaY7OuoLA4lc1rVS8PRYTMqzkisWWDonwTrCAgEP2i4K9kCwC9G+HuYzMxJ3c3Pir7PHoeNWPWRXg7Niw0dSERuBDQhNgXUFEbUANGx8wuqrinNcb2HxfGsui5s1eXk20jT7SyI5TjHR5+e1HbfUxbaBOOIraig9URSP8ANOESvM9tPUNXZptjjkvLsPCzssvlxmptdEmswZMT8P2DxDNr1kqR+N1rsApJ6mQNl+qUfiRQ997yB6Ysk3tyGmgSbnFYeQe6iQu7MWVKq5UqMqh3UyabcOL24UiUBP5UuOVD00XplxzEmIUbDNwM1x8Gq6NU2HsJcUStY0d11xpHzKORNmPndHyR1ZcUSRFJeodftO9NmLzcsHJBzHK48FvKGsyChZkxkrxtw47P/LCvqh8EpNq6rfYyIREuCSn8v3o3k2n3ayGny64q7qzsKXDa+uSopbORXQ3Zk6688r6W089IddRuKoqjRoTqNMcqCJ9nQjbo74Z1n231XVOhjNi5JymvfkXOOWkCvtI8dmE6xOSpkOsyC+HVbQTd+w/MomaDwQXFuJsTj242RuZJMybIqh6ZRPY1ZNVb0cAsK1w1MmHCcZNxr7iL72DaNe3yS8DxG5npJ2+tMPn4dcZJlE9myfqHpEx2RGCSXsIrcUQ5bYEEF6OBNOp0+4XXEHpyipVEP1Cbu5HGyXJxtamCJ7bwDr6aPCdXjJJVlPrWSakK9+wcthvjltVUDbT4UVI+tgmf7sbe2FuMzI4eQ4lB3SiYMTNsUqXbk3JCHHbkBLJ/oAg68BEyrR9k8p+QVLjQWbY+l3BZllfXkK/yKttbzI4eUNzYzsYzrpkbyKAxweYNrxKb8l1QdBz9ZJcJFRevWEbkel2PcUELa2sbye+qskzRvK7u6s7GGjdWKIKWDadUbfcWcyUljxiBtikl3lWmxBtfPberDLce2qw7caxx+nlO3WDZHlM+IyLrSLIr2mDZaaJTLxtkTqoakhqicKipx82NtrnG6MjdzKdq9yH8VmlRY1SXkedRwZETynNkWDTgG28+8ooHshQfu5XlSXjsgAHWynZWBmGTsXlznOVuVTFtX3qY754x13voRtOR3RU2CksojjDRq208DZEJKQr3c7fLcPY6t3AykcxazvLMatPob+OOOUr8URdgvui46BC+w6iEpAPBjwY8faoqqqtDbfZJvG3uZbRizWvtre9vM4YrCsTtBr4J1pR2ozZRUnkx4PuTlBbEhTsqEpERL1IPq+yzKsIx/N8fo4NdDzfJxxymbSmm30qvGPXvypsiTFrzVyT2OM4DLbXRFaVuQRqB8CFv13p/x3HbZmbhOW5Ri1b461qbTVMlgIlgkFptmP5ScZN8FRlllovC633BsRLtrnzPTFhNhMiSJuQ5G6xX5wuew4nmjC0xOJ4n3WEVGEcKM4+XmIDMi7AHUxFOuq7s/UXvTExyryO0xWPidU0zZpZXdzhdy5EeejSybaNxgTCVVRno4i/7iQ28DaOKJc+NSPULLoPNA82YGDgoQkBdhVFTlFRf3p/n0FR13pjwekqpMPHr/I6uwcy2TmcK3jvxyl1095goygwjjJNKwMUiji2424njXheSRC17p+xDMpyvs4W6edV2QRIMislX0eVDObYxXnvMTb3mjGyKC4qq2rLbatIqi2oCvGqU9M8O1yiDj2T5Bgu+dhOdtJzrmTSdyXTozVuY+gGVet12JlEAQ8Sw+F4+Q4+dSSl9SmeWULcBuwLCKuVtmx9HtZcopCxZ147LJlh2ODJuPJFUARPD1N05DpRxMTYMiCz7fYXELqLlUSXaXnXMJVTLnH7kCMDrkYRnoRgS/d7cO6n2UlUuFTlOPduHtLDz/IMdyxrMcjxu5xZua3XTKY4vIpKFsHe4SWHm3PtbREQhVE7KvHZBUaapfUXupez4eG17ePrdHuK3hztnPxezrGjhu489apI+myXxkNOgbaB1N1RcEVUVHyIocmb6oN5aDb2TnF3AwyQ47jWcSokaLAlAjVjj6uCDrhFJXuw+TDhKyiAbaEI+U1RSULEuPSJt/ZYxJw+tyvL6OsssR/BduFfMjqdpXoUg0V9x5hwvKjkyUam2odleNCQh4FJV+hCufzSqy21zvLLSNRWbtzVUs2RGchwpjjDjBONueBJXVAfd4aJ9Wh78ICIIoNR5juxunEzzF9vcotKtt+VbYldtSsebkQxWJMmSWJEF9Dec8worAqhooi4hkitj1+etsJ6j873avcdlzsTl/hzLq2VZMm1h1xAGk69TjNv2EkfazfK0RIps+NEMUQUcEuyBo7TUfh5zRT8yn4HHYuktK2OMp9x2jnNQVBUbVEbmm0kV0v1o/Y26RJwXKfYfWQaBpppoGmmmgaaapL00+r3aT1W/ir9Fo3gfhCWzFm/U4Qx/Kj3k8TrXUy5AvC5x26mnX5FOU0FoZ1hdHuLhtzguStPHWXkN2FJ8LituiBjx2A0+RMV4IS/cqIuq5iemPG/rsrKcgz/NMguJ02knSZs+TEAzcqzkFGRBjx2gbFUlGhoAiq9RJFQ1MikHqKtLOk9Pu511S2MqvsK/DbqVElxXiaejvBBeIHGzFUIDEkRUJFRUVEVNQbYp3ObbeXcmzybM3LKtro1JX11d/fQNxgcr2ZCn0KSTCmquF3cRlHCX/HQeAQOtI9L+M2yyJOV5/mmRWKQYtfWWdhJiJMqW40tqYwbDrMZtXHAkR2HEckeYlVv7lVCNC6Ben2Ecuquz3Rzs8irSsUO9OZEKXKYnJHSRHIVjeBppfaRlEY7TSgrSKKipGpRDFfUJlFrvRT4XJlUNpQZJaXlZEOrorRsIiwRdNs/qj/ESaRCwYuNMgPicVRQnEBSXuep55G8Ppr2kyW3gXFHm+JR0Squ5URFbmX1fHeZkssOCD4OR3nB8bwmPBqqIi/Og/pj0uYzGxPHtvmdwM1/CVBXVNYVE5KiOxZzdcoLHN1TjK60a+MO6xjZQlFFVOfnTKPS5jWbhZR8y3Cza6iy6y0qYLMuVEJalifwj/geSMjzi9RQR9w48goifHwi6hW2e9W4dtfQKBp/Gq+jjxcsvbeZbHNku+GBkMmGLQPOyVVkSbQSVwu4NICiDfTqASLYffTL8/wA4l4ZlZ1M5DxqHkkWbW45aVDIeV423GQWevMxtOGyCU2gCaKvLY/GglTnp+xZzLSyNchyFKxy/DKjxtHmPphW4CPWWv6n3HPcBd8aPeLyJ36duV1/NP6e8Xx6lxCnosmySC5g+Hz8MqJzT8f3LcaUEQSkEqsqCyA9iyQF1QEVS7ASKiJVt1vXurj87JnaCvjRaGvyu9h2F7JpLXImoSx2oRRmnI0eSj0dpxHZBE82istIx8tJ37asneDeadge2uNZTjzUOwnZZZVtZDkxIMu3ite5FXCkhHiIkiUCNgZADfVTVQ+QRVVAtdhpWWG2SeN1WwQVcc47HwnHK8Iicr/mTX01l6f6g98Ax2LaliS0tfDm20SzyWft9dux3EYSMcN1KvyNzorDwPv8Ad8vMDRxTReyEha80fdbcWbm1y/OymmtqE9w8TqqtmtSWyDMabWxJJkEhqSKSGl8/KCbfQ15IhUSRsQ1VprI+P+on1DXeGUWSGm3jD1/tdJ3GbFKeaQRyjCx3iKnvEU0e90BI5yPi6EKi9yhJIb/1PZPBy2kOqOhk0U66xell1kejtJcqOduUUFJ+zBBhQ3W1mtGMcxMnG0FewK6IoGl9NY/x31DbwVUOqxa0u4Flc3l5ncobRjBLe4CLBqb0oLUb2de8bq9idHq8RiDTQABI6aoZ/PdTfrenMdnNwbLHa+NgL2M7fQLe3iT48xm4ZsJzL5OBHeRxooqx0aRRI2jJwl68Ncc6DYmmqa37t89hZxs/UbfX8arm3WUzoj5TRedhuNDSWDq+eO060sgRVoTFvuKdwBeU68pV7vqw3MmnHxirooLeSVkW+K1diYfdXsWdLrreRWgzHagKTkRt44jriuvE540IB6uLyqBrXTWdWPUdnUi5bwiRikOpyy/tsZdoK6fGeBxumsYyyJZSW1NCWRGGDciXCinZhnsKdlRYjf8Aqt3Yx3aqu3dfqcTlwc0w66yfHa1uHJberXIsVJcdmY6r6pJE2VVHCAGFBxEROyLyga401nS/3u3cxnMZ+1U1cQk5HKssbi1do1WSggxWrT36ueeOslTeJoax/qoutI4rjacBwvPa2Tzq5qcQ3UyjdnJmXm8Ty25WbNbJ1Y0aFFjsmStNmRk00goZ+JCLopEPJL9yheOmsuel7ednc3enP3ZO7FTendY5QX1fjsC+Yms0jZSLJtyO2DThCjoNJAWSQ8/rnU+eqtJqzN5L/O6ncHZuow/IYNbCv8vlQbhqTAOQsuMFLYyfGii830TmMvHwvDniP5Fsm3AtfTWLcT9SG7O1OzuMZVmpVmVwbfD7y1gNeOWVmMuC40jXuZROue4B1Hl7dGQJvhERXeOVvfZDc3OM3t8ioswp5RNVLEGVDu/wdbY5GmK/5kdjDHsuXCcZVgSIxNRIZDXwKoSaC29NZR9TuVTcIzJ/NMQyO4kM2G1GZWciE3klila+9BepxiugyxIAGDFJD6eWP43F8hcnzwqSidvbuWyxnto7a4VUwaTMQw+jbk1FhMkvmqxzJ5WozhOS3fG84IRWgBTJvsroCqogaG01U+ze62V7j7aX+QPU0eXkNDaW1Q2yEKRUt2D0UyRkvby1V6J5EVtCBxSUFUvlU41TVtvTu9ktJTVMjIaupy5vLcWberfoFpQyIQy5DoOtSo77x+8i8tqgusPeN7o4H2de2g17prOdDvZu9kmUQ9o4b+HxMsC2yKLNvHaiU5XHFq0hKhNQkli4Ljv1KOnVZJIPjdXkvhNQ5r1lZ6uOBZSsXoGZ6SK6yfYEXjbaogjzTtX0LuikQuU9iLJ8IKI5G7gS8qYa901mHI/UPu7CjuZUxX0NNhnvLsY99KxyxtIqtQpxxmRlnEeQoLbgMm+sw2zaQHB5BOi9rF3eyPOYGd7L12F5JXV9fkeWyYduD0E5STIoUtjKQBIXm+qf3tyi8L9/iP5ECbcC2dNY0wn1F7p7W7P47l+euVuU1U3BsjyGM0IyfqiP1aA4CSJbjpi+LwGXPDIK1wKcuIirq6tkN0c+zS/usezOkkGzBgQp0W5DDLjHYzrrpOi9DRqzTu4bXjbLygXBi8nIAoryFw6azHI9Se5WOsN5tk1fjcnFnM2y7E0r4EKQFh4alu2eZk+cnybUiGq8Zt+L5VzuhCn6tONH9Wu5tXhFllV5hL9gj1JWT6+Uzg99VxIU+bPjQxhGsoCOw6rMbdE4yCToMuojYqoqoa101mqr393ct7CqwOPTxIl3fZUlLW5JcYVb1Fe/DGqkWDrw1sx1uQToLEcY6o/1VSBztxy2n8Y9m+5Uf0i7p5m7kzf4uoZ2fuMznFdltMHCtLEWwZQzQkbAWRBoVLgBEE4VB6qGmNNZnl767t0dVkt669is6r21eoq+/aKrkty7l2XGhyX3Yx+5UYqA1ObQBMH+7gGikCKippjQNNNNA0000DTTTQNNNNA1xc1YxGTh15Hz9a1MYcrpI3K2bgBESD4y86vkaoIto32UlJURE5VVTXa1VHqz/wB6vvJ/6gZB/wDDn9Bz9p8c9MORTWbraTKaPLp+P2X1VbCHl7t5KZlHDdhiT75SHXDFIzrrYA4SgKKvQUVEVO1N9NuzM9BCRib6N9Z7TzTVvOaaltTJbsuSzJAHkGS0T77x+J5DAfISCIovGsr5bn13fSsyyrD928V3EvmNo7piNc7bMnETHvA5HeQJCty5ZG+8S8tKjwEPt3EFpe5mk03D3Vg5pl+4T2Kb5w6/GIUbDTjzVvpcSmfJx20KQx9RhlzBB5G2gOU2qfe0DZKq/ZoNA1Owu1VLj0rFoOOSFrZ1hVWkgH7WY+47KrRiDCcV1x0nP1aQIicduC8X3IXYu1U1OwpU+9+P5HlDGFVNbFvr+fTMxr2e87buzo8nvGarJSrHhr4XZD0j2xkj5s+RQbRFQfVBzvKZ3o7yPLcBK9+sQYNw1BklaFevqjMl4FfhzCBDnNIAkcd0wU3AFrshEq8wufD20zjONr6HbndzL8nx1zOpaPTQyWXMSO5+GLEnGIlqpLI+7gVcQHyVsjIR8Sr1QL1henPaOBVSaWNR2ntJDcZlpHMhsnDgtx3EcYCE4T6nCFs0EhGOraD1Hj8k46NBs7iWKWdRPxs7KINW/Olui7ZSpbthIlAAG7KefcM5BILY8E4pEnUEFRROFyBlW5+QJt3Bxt3NMmW/qq3Mgp5ErOZdOU52HdSoUJGljsuybee23GbTwOKrZIfZxCJxFSQ1WcZHlNPlO8EPcrIJciBne3katCFevpWDHnxseGc0kZs/A42972R2EhJBIlIOpqpKGosp2a24zS7n5FklC9KnWlWxTTCGxlMtvxmHyfj9mm3BbVxl5w3GnuvlaIyUDHldeN7YTbGRQBj0isuHG2rP6y3PPIrJbRud4vD5xsFf92J+FVa5R3/BqofsrxrLELcXKyyfDzxrcfI7HcubfZu1kGLuXMh6K1IjQLUq6M9CI1ajAKtMKyCACPCPlXyKCGn84Nl2ZXGCX0od9aiphLitYd3LTOLfIJMK1Kaxy5LIojK0qOtrJZfBow8CKjgg2jJHoNSSdkNlqXE8iqJWNQ6/H7fHWaC6QpzzLJVMYZCiBn5E8aCkqSROoomvdSIlVEVOTZZr6Y9+Yh1bG7GH5EWNoV8r1BmINTKoWwJs5YyIT4vRhQHSAnEMU6uEJLwSovy9L2UsZRhFx7aTKls1d69BCX+KXskgyU8DDinAsnxF6TG5dUeXOSB0Xm+eAREq/cFl3Ptv9zN3J8JyfEbzStokYFtXfFjFFfx27QOiIvZHDj2jjnCfe34xXlAHQWNXY56TpeAWB093h7mH5hVx8MkSomSJ7OfGYSR44gPg918qe5lKqgSOkpkpKqoip2ZuxWyFtmEiTIr3SvhsGcpKG1kU5v2sxXF6T2ooPoEcnDaMScbAfLw6JKSEaLnnNKmt3Ks9392dusjon8JcgnTnYCZuwpz0qnWLMlQ1YE0lSG0KE0IB8OmBs9xJPiXYTkm4eJb4MQMsuGo91lsyFKtqMgZdX6cddPc7g918njhlGjx+4EjSueciHySRVAtjL9itunNvPw1WY7TNBS0NnTUo3T0l+BGbmtoDgSBR4TdbJRDtyfdERehCvzqJbZ+mhmO7mNjufSwAPKkpmxh1+TWdo/HWt8psSvqklGpiyPI+XUk6q0DTQiS8a9nqiscdzT0t3OUVl269QzolZcM2NfPejAcFZLDvnR1ohJGvCqmq88dflfy1UeM5pnVnvelfC3Cp2JTeaMx6yHMz+xefn4ujDah4aYYzjElt2MqvJPJ5VV1VUnhQVBA0BfbL7N1WPwyvXrKoiVTr6hbFl1lClqcxxtHRenjJF95HXBZRRddJCIW04VRHiRXe0+AX2IVOCS6Io1LQLFKpZrpj8ByvWMPRhY70cwdZUA+1FAk+1VFfhVRcd2WRVWV7EygsN18sl7k2FdWuZpRnZOy41PZfXIAuKbDqG3XOtOE42wyHiF1vuStuoCGOk9kwmUef7qYIN7d2VRRW9a5Wjb2siyfjJIrWHHW0fkmbqgrnY0EjVBUyQeE4RA6tRs/srtTNHNYle1SHElSJCTJ11JVluTNRll41R95W0N5WmUJVTk3FUl5MyIufa+lPYe6qho52GSfp30oKR2Kxd2DDUqEBuG21IFt8UkeM3nTbJ3uTZGqgor86zPZZFVZXsTKCw3XyyXuTYV1a5mlGdk7LjU9l9cgC4psOobdc604TjbDIeIXW+5K26gIYyXNssHAMtyXa+fmmThQBmUAYL9xuFMqozAOUXuHI0q5NHpjbRup5G2miQid4BFRvsChq3LcExjNzpXsihyHXsdswuKx6NOfiOxpYtuNd0cYMCVFbedbIFVQMHCEhJFVNRuF6ftpIC2bbeLOPQ7aHMr366XZS5Ne3GlF2ktMQ3XSYjC4v7SMgHOst7dZVlW6VJDi3+5GWA/R7d5McpiuyObFeas4VsTEdySbatPG+2ygovlEVPt2cBVVETw5Nurd2FHZXmT7r5JT5ur2BljVXAuX4oTquWzVnOkDCbIW3xN9+xBx5QJW0aEUIeERQ1vjuxO1+LT6+3q6KY5Y1liVrHnz7ibOl+5WG5D7G/IeNx0RjPONiBkQAhfaIqiKnbg7c4TX4fYYAxj7B49bFYlNr3zN5uR75516Wh+RVVRccfeVR54RD4RERERMlYDmu6Frnkgbjcivpb9qxyockgJldla2LFe0E1IqtY8kPwREZIYTjTwOJ52x47OlITmyfSVljdpYZFjYZYWVnXV1XIeuq/NJeSVUl01kCSiUtFdgyy8aE7EQyARVlR4VS5CV1uyPpxjz8mx2L0lXDcKrK99xlk2VaQmIzjz1e6bzskpEVQInyadQgJEFUEuARE4NVW+jfPKxp3HNzseuUwwZc8rWr3GfdnV3vFEX5D05mZ50VzoIK445z15BF6qqLFqzMNjj9TG7uF4vnWJsWF7glZDeh082M/OkWzc3IXJ4DHbLyPy2xcE3G0RXE7B2REVNcfb+RaZuxB2p2w3mjbj4xQ0VDkAzJ8WPGap7KrtIT0esddiMorKSGmHUJp4XZDCs9i7coKhdsbaD0+uysLtq2DXAkWFChYyMO7fbjTI8Nz3sVBabeRqZ4iAnwIxcVPvNF+SVeqxsFtTHy885axySlq7bFfOottNKI5ZKHjSWcRXfbk8IIgiatqQIidVThNZar7vP8Ij43n4ZFGjNzKa9XEmm44OM2bvv4bzUJlXhUuticmQTfRBeKNBiEPjVHhW6/VFmEGlssKxifcT61u4OxkC5+MpGLwXiYabEWHZsVpyUb5K+hMxmuPIrbikhIHGgkcz00bVR4Vi5QYrHWwdqrasgN286dOrorU8f74YSIb/QI7hIKmy140VE4Hr8Kkf2S2qlbR5Re5zn0jH6OZlEKkxqJEYyadbI85FOWQEsyxQH3HXSl9AZ4LoDDYiRfPGfavPM3z3aXKc5n7n5UNxifp/rMgb+nXkiKDWRMHdi9IfaZIBN5HYYA624PUlDq4C9RQe3eZXCv9w6ccsz23XOWt5K5gcbK2fVhikFRWI6lepeJtkhVtxJSNoROuKHkXlQ0GnLTY3aG1cfgWFAvmsUuXnAC0lNOODZE39QJOjqF1cVG0Xj4HlEHr24X0Wuxm11wc92RjJxnLGTDmuOV9hJgm1Jisqww+wUdwFjvCyviVxpQMm0ECUhFESkfUrMuMc3jfyXDrKc1mv6IspTEYY2T4hNtGTZcFtmH38Ul4QInPH4zVfGBKi+IFGCVecZIFbKkR914J7cu2eNxskm0u4tpkEioacdk+6fctH40c4IvcRAdbBxFYFCPhhD5UNHWWxOxlo9FwybGkpLbrHwOA1lFgzJsK9x8ie94gSEcnMk88aksjyCpPHz8mXNiUuN1GPvWT1Sw60ttLSbJEpLrgeVGWmU8YmSi0HjYbTo2ghyhFx2IlXIc6oxnMcycl4fujnVpTVm2uRyqm5bvpceU8TVoPiIZrag9LjtKii2Zm4LwCBGT3wS2PuNm1w96f9rsnyDKZtNV38vHSzG6iTDgHGgPsobzhSWlEozZv+EDdEg6g4X3D+aBK8P2D2ZqpyycHu8ubGktDI4MDci9ODFmI55nGXIYzlYROx9iZJvqqHwo8Lwvpe2L2FsOmDJRxfdVNIxEKHHuJLc1uAcz3Ed91QeR4j93FcdbkmquI8D5A4hE4q5QgZfNqiNrH8zAtup+fZWUu6uM8nY4xJdbjwPpwuXMdp18hJspRtqRIj/iAicNeENkuRP1sy9utwt4bGvzJvZCkk0M+kuZcL6zbDMu1hEKdGDmvl+r6xnGuryuOL4SRE6hrCDszsZhNm5mox0hy6y1j2kmfPyKY6gWQxHYjch9X3yEnyjzTbU3OSNDb7KSg2o8jOtjtv8AcXZS6oNsAqjfssdyaFjdilm89DakXLTySHVcAj7tm86pKvB9U5QEThE1TWAjFtc8v9rp1nIPJ8h3Zh3mS1b9u/JOFBhVkaybdRh1wkZZclsMsioiImCoHyLSCNbYhkdrD2QgVuze42UWGWP7aZmd9UxLuS6dWbUQ1rXm4qH1gOo+rIsG0DZPCZHy4v3IG0KH097V0StSmsdkOzW5NdMSRJtpso23IKmURtsnXSVthonXVBgeGh8hcB8rrp4ns5t7hF65kOM1EyLJIH22WTtZj8SGLziOOjFiuOkxFQzRFJGQDnjWadxN62Mmze/k4lupLPBG6jb1q7tai4cCNXxZNxaDPfbkNEiMETQxm3nwISAE+TFW0UbX9Kl+F9G3OGBmdvk1LXZ7IhUsyxsHZqjAGtrybBp50iJxnkzID5XyIXkUjU1MgvTTTTQNNNNA0000DXDxjBsJwn3/AODMOo6H6pJWZO+mV7MX3T6/m674xTua/vIuV/z67mmg5mUY1S5njVth+SwveVF7BfrZ8fyG35ozzZNuh2BUIeQIk5FUVOeUVF15qDCsZxextbairfbS7ooxTnPM4fmVhgWGvgiVB6tgI/aic8cryvK64+9L0pjabLHIWXuYq/8ASZCN3bcdx5a8lFUR9Ra+/qPPKkPCinJcpxymS4W5tM9LwyouNy7ipxMc+fhXd1U7lTrenlsLjst8QZuHFCQLKPgyTrZmqMufkaIqKgaJPaX074VlVXbSn49Rc1diVxVNSsqltpCemPrHL2zByOjLL78tGiZbFGnXHGxUCJARO7e7S7Q3uWDuxd1bDllWG0+9M+qPtQ1dhEfieksC4kd5yOXfo46BE0o/ao9fjIg5flbsnH79vJ7h7s7EgVFs5MdWVOoV3IhR4Zm8q93RegK0imSqrrZ8l27rzdOxS1lF6e9zodDkE5y2qclzxJwPXUiXKgPpazyYQvK4ZsETHgdTjqp+Tyr2JxTILWx7aLaNqL9Ux+giSodrWT4iOjMdksSoNjJKZJFOxkBg686TnPz8FwKoPCa+WDbI7V4Xdx8txCDYLZw4TtKE2RkM+eaxRNEWMZPvudwbNvgAPlGl7oCD2PnMWMX2ZPYndbhP7hZc7ZUWYba18Fkr6V7QY86FjgzWzj9/G8j6TZCkjglwZqY9TUiXy7fW+G49JiYlm26t5jWGNZJuQV3J/Gs6GbV63kCfT40iUkhHWCOC4/IBjuKPqqukLhL2INQZDsLtFZOy7WzrJ9e9OmSZUuXByGwrXH3JfiF4HHI77ak24rLPLKqrfIpwPOpNe7dYXkWJR8Fs6NtKSGMZIceK65FKGsdRVgmHGSFxg21AVA2yEh6pwqaz1uJJv8j9D2LX26lhaw7IfwnYXUw5b1ZIBpLOGr8iQTJNk0qMqbjnPVGyRS4FQRRg+Ubw5ltzld5bM5Xe2uObKWkq0tGlsHpIXdfkLgFVARqSrIbjDIdEOVLqjI8fspoNMS/TvtVNrolc7W3rftElD7pjKLRmbIGSQk+EiU3IR+SJqAKovGafaPx8Jr0tbDbUx7kb2Li5RnwfrZQMsWEpqKL1eAtw3EjC4jKG22AB2QOVABEuUFETMMK3zfDlk4zlu6mTP7t0OQYlVY5UOX8nrc1xsVfvpHsu/jmNuOu2qvPmBqyjZcE2jIqlzb939TXblYdVbkZ5ZYdt7KpLqRIsIl8/StvXLbkJIjDsxhxs0XwOTTBruiOEC8oSgiaCfQdkdsKyprqOFjHjhVWMPYbDa97IXxU7qNI5G5VzkufA1+sVVcTr8EnK88ey9Mmy1q48cvGJ4i+/Blqyxf2LDIS4YsDGlg22+INymxjMCkgUR7htEU1RV5q/0yTc/wAzz1u43MyTJzsafbjEpqVr85+MwsyYtoD8mRDFRbJ822WVITDgSTnqhCKjyM/LJZ24Gd2LW4WYwfYbtYhjkSNCvpTEZium19OMxkWQNG+HElPFyo8gZeRtQNVJQvCR6eNqJCOq3T28Nx20n3AvQMjsob0eTNPyTPA4zIE2GnnP1jjLSi0Z/eoKXzr45V6aNlMzjpCv8QeOKtOxQPRottNhsSYDHbwMvtsPAD6NK4ZNk4hE2RKQKK/OqBh5Y3CypjEd1908joNuKq4zSEzbPZVMguuTo8yH7CI/ZI6L59Y705W2zdXyePhe/jRNcmoyLfO2wzNMwfyLLXM0xvZ3HLKtrvdyGBGwljai/McggitnKVphs+hMn1cFOG1IRRA1znm2GF7lJU/i+ulSHKGYVhWPxLKTBfiSSZcZV1t2O42Yl43XBRUL47cpwvC6ittsjsWxFxvD5kNalxhmZAqG4mRTK+bMadVZEtlXWXwfliairzouE52VCM0VeV1AfTtnjUKXk9hb7lY3PxB1+jrqsYedT8rSPbyXXWTbWwlxml5fI4QjHEjVs+yqgI6Ka7XqJgs2e4+1NdIOQDUl3JWTKPIcjuoJUcpFUHWyEwL5+CEkJF+UVF0HRxPCse3A3fqt9aiVh9jjmMUMnHMTmUNj75ZKPONpJceMQRppWVYNhttsnOEcfUiFS6D2C9NOyrka2gu4g67Eua+bVPRXLaacePEmEhSmYjSvKEIXSRFJI6N89U/kTVZ4zZwttfQDh1lHnZBHZTCqACkxLgm5UYpgRgJz3chHfasAr6kTiIqMMiStoKNiidT0lZzJyGx3KxaRkjNlFpLyI9TtBlErIEbr5FfHLuzPlgD8mOUgZSi4SKPZHAAiEE4CdzcJ2M3bn29g3Jrb2faw6eRMk1V66khtmK9JcrpDTkZ5DjqLpy1B5pQIlQ07F04ST4Ftxh22VZMp8LqnIMawnO2cvyzH5Tj8txBRx43HjMyM+iKSqvJFyS8qqquJsJy7PcoqaKnn7jZY0FoO3MeU9HupLT5Ny7C4CWguiaGBOttgJGKoS9AXnkBVJXfbrrQ771o1OY2sNmt3Ai4zZxrjOpLrrNcsVI6eSn8Sx24rjxNE3Mfd87jpivcu4joNL5bg2C5RY5LTfVUrsoy2gjwZjsWxNuckCM6+rDrbYmigjbst7hwURFJxENSREHXcy3BMYzc6V7Ioch17HbMLisejTn4jsaWLbjXdHGDAlRW3nWyBVUDBwhISRVTVF+oa9vIu4NrURdypOHwFwIZJTSfkhEYd+sxQU3VYVDYE21Jk5I8Ey24TnYUDlO5sXl45Ds7mT8C9sY4082fEZuGL9/LYqKkNp33FbMdBH5zAK6vAmhGjwPNJygCmgnv6DNqVpajHHsPjv1dHWzqiFEkPvPNBDmCgyWTEzXyCYiiL37Kn7lTldfxUU21Gyjcs3MiCpOxYOXIk5Fk0iW+5Gij9xeac+biMsi5yqISAHkVeE7Kq5Ei7lpCxxmkLde2kwY+SYgF3lGPbhT7mtkRX5MhuSivv8P1zxg2pSIyOKDTatGKivJa525GZXP0G/vcUza3sKanhbhBht/8AVnpT7kEIFYXkZmkZOPCEopYA73JeraIhKiJoNbw/ThsWLWTV8TExcZyCJJp7SP8AVpbjbEaSSPvxY4K8qQm3CIXCbjo0iqokqcoK67lvsttvd10+sm0ckG7G8TJXnYtnLiyAs+oj7lp9l0XWD6ig/qyFOFJOOCLmCenSPRwM/wB8a+Pcynrkc6WTNgyrd+S5HjuwYxx3EYdcJGQP9cgEIihC0gpyLQoGVMl34vwor+7xPcW7rkyTb7MJirKzmRY2Ma2ZRh+I29F8TcapnMte64jRS5QBPuP6tC0G68W2h28wylvMcx/Hyaq8lddftYkiZIlNSnHW0beNReMkRXBTlxU47kpGXYiIl4GM7KbJjIekUkd+4l1VnD8smXks60kQ5UAicjx1dfkOG2LRPESR+UBFcVVD51SG5Nva7f59kmDO7h5VBwVudhMy+speRyyfrok120blOJNNzyxGXXIUIDVs2xbQ3FHp2VdSv0+2UlrabeK02xspWQSWcryB3HpMp8pRzDGKysVfKaqT4kqNoLhKSuD1JSLt2ULXt9itsLonnpNHNjSn7WRdrNr7ibBlhMfaFp425Ed4HWxNsAEmwJAJBTkdf5+gTaFJEGSGDw2yrcbfxGKDbjoNt1D3HkjeMSQVRevCGqKaIRohJ3LnNybl7eVu1jcnHN6c4vn7ZMbjZE7JzJ+LBq5zzjhPLLtHQdcqVcVs232GCAm08SA0yTiEXm2iym83NyzEdv7ncHIPp8K9zKJKiVeX2BuuwmxiPQBcnfqZb7Yg+hsvn1M21FexAS9g0bO9OGz9hSVOOOY5PYraenDH2Y8O9sIoyK0E4SLK8T4rMb+S5GR5EXuaryplzKso2/xTMUovrte8pY1ZN21S5Emvw3IkkGnGkITYMC6q0862QKqgYOEJCQqqaxJV5huBe7T57nljuXmC2uEbS0F5UkxeyWGvqIO3HaS+22YhIJxIbCOI4hCaCvYV/NLEsMut3tzJUJzPr4NxV3PYqWcXbu5DbS4oRNibo1wmjSs+yJ2R7vx9keThHUVEBAv2Bs5tMVNSVcTGYkuroa+fUV7ByXZDIRJaIEpkkIyR0TQEFfJ244VE4+dfbAMH25wO0tabEJb7lr7aGU9mdfyrSYxF5dSKK+6edcZZ5GR4xTqHKOdU5QtUDt9az8Z9B1/L21vrN+/poFu1KdbsHrGdXTAfcSQiI6ThtvNN8mjXHwXC9eS+a5vMriVeWbiWGyW4Uq+xZwsBi2t5LzKYrTFYT9t7ji6RJEhplXegOPipq15HhQm0D9WGtLrDdkMUjQWslWmq49Xa3GbRxsrUmgCU6EkrGYSOucE0gWElXELlpsXueBRA4VHp+2jq6SxoouOyZVXbwG61yPOuJs5pqGC9m2IyPvH7VsV4IRY6IKiCpwojxkfN8lzFnb6XkgZzDsFg4fufIxq0pMjmW5RIzdbFJpAtH2WXZJtPo71fRC+0QTyEQqurEmZRu03ntvstjl3dy7fHH7fcWG85LdM51W7A7QILhqXJNLay3mxaVVFWq7px1TqgXs7sBtfIovoEmtunwSzC5Ce9klm5ZtzQaVkXgsCkLLAkaUm06uoiARD+ySovVodpdvMZwKdthS422zjFkk9Jdeb7rovJNccclIpGSnw4bzqr93x2VE4TjWMKjNtxZ+2V5Opd22UQ6GhG1Wrz6yvbSHbvWsQFfc9xEZCscJs5IOQxJB5QURpBElXS/qBtazbTaKsqkuL2HBetq2p9+5lT1erTZOoqlOt3UdkMMEgKBviqvL3QRJCJF0HdD06bRhMgTjoLF9yvGEPWRfWDzctYZdopzGzfUJptEiKByEcIeo8KnVOLK1ibaLKbzc3LMR2/udwcg+nwr3MokqJV5fYG67CbGI9AFyd+plvtiD6Gy+fUzbUV7EBL20b6ab66ybYbCLrIbORY2L9U2MiXIPu8+QKod3C/xjVBRVJflV5Vfz0FmaaaaBpppoGmmmgaaaaBrn5FkFPieP2eU5FPbg1VNDesJ0pxFUWI7IKbji8Iq8CIkq8Jz8a6Gqx9UGNOZh6b90cajUBXcudiFuEKvCJ7lx+WkRwo6NtIiqTvlRtQQUUu6Co/PGgmWJ5lS5rAOyo2rYGG1aRfqNPMrjXyMtvCohKabIk6OhyqIqCXYF4MCFO5rGGTbVZvGezjHdoMKnY1lL+cV8nC7iPXlCr6mM3itYzLeVxGlaRgxCREQEEkV8h4TloiCOZftnf3k1gKXErjFaeVhdLXYUEnbqxvbXG5zZSEkIw+1KZbrZgPK04cmR+rfTxkrpgBJoN5ait7ujgWNZpj23d1kbDGSZSbgVVcLbjjjygy88ql0FUaFQjvqJOKKErRoKqqcaoKixV2k9Tw3lTg1hbSrPIZrlnY22HyosyrYWE4PnYvWy9rKgkotgEI+xj5hX7Sa4GWeobLYFLuRtGq4tmditBlZXlpJpcMtrVmPBKluIgET0SM4Cl55LQ+JCVxEdQlFBXtoJ7G3w2/m5nNwOCWSyrKtmrXzH2MTtnK6NIRsXCBywGMsQOAMVVSdRE7Iiqi/GvvVb07a3WNPZbXZEblYxKiQlM4Elt03pXhWMIMm2jrnlSQyraiKoaOIoquqNvMXda3Pfr9v6PdmuyG5zZqVdpLOcuNy6V4QSc92T/yfwUdCRsV/vsXhBOEFNcaZsvnFG9MmSLTIrOnxC3x2IDtdWSIcycy0MSLJksNMkTx+Cv8oeVlexuyZpNiCtMcBf1ZstXQs7j5zZZvlt59MlTp1RV2s1p+HVvzEJHjZJGkfJOhuAAuuuA0BkDYgPCJYmq82YvcikYjR49mUC+G8YpY86RKsIToIbbjjoNA48SdVlIDQq63z3FTFSROyc2HoGmmmga/xU5TjX+6aDy1VXX0lXDpamKEWDAjtxYzAfstNAKCAJ/mQURP/Zr1aaaBpppoGmmmgarvMdlq7OMkC5uM3y0ao5FfLl423NaWrlvwnkejmQONE61w4DZGLLrYOdB8gn882JpoGmmmgaaaaBpppoGmmmgaaaaBpppoGmmmgaaaaDiZljC5hj0ihHIbqicdNl1qxppXt5cdxpwXAICVCEk7AiEBiQGKkBiQkor4NvNva3bqrnwoltZ2823sXra0s7M2ilTpbiCKuGjQNtDwDbYCLbYCItiiJ8alWmgaaaaBpppoGmmmgaaaaDlZZlNFg+LXGa5RO9lTUECRaWMnxG74YzDZOOn0bQjLgBJeoopLxwiKvxqvc5y/ZyWO0+6uRZk9GhTL+IOHvR2jJq0nWsJ6LGaMEaI+ptSjJFXogqiKZIKKi+z1N1Nrfem7dajoqyXY2VjhN5Ehw4jJPPyX3ILwttttiikZkSoiCiKqqqIms85TtZuG/kA4i5iNq9jO12c45NxZ1qKbjc1ixymtmuONoKL9ldEakxyL8gaM1L4RVQNPpvBt0u3X6V0yH/6V/wBn3ntH+/fz+38fg6ebyeb9X4+nfv8Abxz8a4MP1LbPzr4sfbubtkxu3sbSfKxe1j1ZWbUkopxhsHYwxCP3AE0iI6vY06jyqpqs028y9N9V2n/Ds/8ARz+J/wBKv1LwF7Ly9efpnk46+X6t/wCUOv59f/t6+G2+y26WX43dY5mWUwaXCnNz8hvvon4WfZtpTLWTyZ0fmc7LVvwPEDTiEEUVJoxQT+fIoaj1zLfI6mhcYC1dfZB8H3fMkV02GgabVwyddEVBlEFF4VwhQl+E5X41QHqX20vM1z6jx+rorKXR7lVg4nlUuIwZtxIcSczOBXyFOG2zjrasIRKid5DYp8kiaqVnbjc3camgZhnO3Vs5fZRFyCDYw5taf6j2+ODXNA4hjwLb0xmS60R8IaSRUeUJNBs7H86xTKbOdT0FuEyXWxocySANGggzLAjjmhKKCSGIEv2qvHHzxymujWW0S3CQ5DCUKRZLsRz3ER2OquNl1JRRwRUw5T7THkCT5FVT51h2Ps3FtMEzTKKPZ61i2lXi2HriYu4zJhyoM+MjiyChsONA408LifrCbFCJOOVUVTmbYvs6WVbzVze4W28mxx0LPcp94LSrM4JpJtKsoquI4PjJHQB02u3KF4lMeVDlA1Xc3dTjsBbS7sGYUQXWWFedLgfI64LTY/8AORmAp/nJNebHMsoMtasHsfn+7CrsZNTLXxG345Uc+jrf3onPUk47JyK/uVdZtvMKvMi9CGB0Ob4RZ3lxV1uHyrSqm1Ls2entZcIpaFGICdN1GAfQg6qZJ3HhVVUXj49tI/X3FTuBjm3c2uyNzeG0daszp3mZUejeamCKL2BDbhEhNqoLw32JC47LzoNg6ayD6R9vMzx3KaCfkrcisvK/Fn4WXA3gM6qS0sjcjqTs20kS3GrSQjrbxNvsNqii48vLQmIL2MhxY6/1PplVRgtje2VhkUApLtpiEpDr4qQ2mTlV2QMl4GoggKkcF5VVxxX0QRVwewaPyzK6DB8em5VlE/2VXXgjkl/xG50FSQUXqCKS/JInwi/nr+ImY49MtGqUJrrM99yY2xGlRXY7j/tSAXzbFwRU2xVwOHB5AkMVFVRedfnthOFSch2CwA9rdr8iizg2tJjKpbdDIaG3dddrDhAL3TrPL9W+42raueFtDFVb7dFuvDdvXa7f3GsxyjbWe6IZTuA1HsnMfdkLFOVOiOwnicRslZaMAlKD5KLf3EiEnf5DR+abl4jt9NoYOVybGMWS2LNTXvM1EyVH9264DTTbz7LRtxu5ugIq8QISqvCrwvHcqLaJeV7dnBCUDDqmIpKiOxnORJRXlt0RMfkV45ROU4VOUVFWk967q/zLKaHaqv29yhJMDNcau2bYa5xyqfrospmXJeKWKeFkg8LjXhcJHCLooiQlylS7bbZ5FWPyMuudpLa2tcb25tTpYcqO9EM7Nbe0cbZZeVEViSbTgoLgqjgBIVRVENeQ2nrw3ptt0di49cO1LYxHiKwa8feIiAvLw+QTb5D9pO4kPx8iqcprC2PYHKBrMccewXIqbEb7GsafbTGtsbKHFOdBs3Dk+5r5ZuOzV6uRwkd0B6WwhoIOdFJLuwLFbC99Med4U7ttArW5bN1CrIEaik1MWzbcYXxvtVcwicgibhEngJeEIFNPg00FlbOnt5j2NwtqcAvJFi1h9TXIRSEInSjyGyNh43OggZOIBmvT4Rf3D8Jqf6whH2bi2mCZplFHs9axbSrxbD1xMXcZkw5UGfGRxZBQ2HGgcaeFxP1hNihEnHKqKpzLMS26zofUE7a3/lh3rWfWdqFoxgE52RKoiR720Z2+WWkT2ntSaa9v41MHQFUaUh8ihrS/vKvGKKxyW8le2ramI9OmPdCPxMNApuF1FFIuBFV4RFVePhF196+fEtIEazgO+WNMZB9k+qj2bMUIV4XhU5RU+FTnWVfVbiC3mU5k9ke2eQZgxYbZO1uErW0kix9jfK5NWQoG0BJCecByv6vmraKjJIh/CisSDbHcGXugr19HkwbJ64xeTjloG3s+zmw6xiHAR6O3ajKbjV7PmanDIjvAhGLrpcO+UAQNe5ng9TnLdM1bSJbKUdzDvI/tjEVJ+MfYBPsJcgq/micL/IqakWs07BYFllZuSuNZLj1jDx/ZqvnY/i0qTHMI9g1Plq4wbBKnDntq6PCjqQqqITr4/CoqJ/pY9Wxt+cltc32nybIsqkZVXzcOvoNe+jMKnGuigTf1EerUZkJATldjG4ivK5z43UcRNBpXTX5xS8MzqdUzPpO0V5SBl23tnCt4VPhdzEfC9WdWyG2Js19xx2wkNtJOQJyg2BqpoBmRoI6+2jwhnBN2NzazH8TShxeUNJLr2YsL20F2Ssd0JLjKCiARr0ZRxR+eUHt8roLIxTLKDN6JjJcXn+9rZLjzTT3iNvsTTpNOJ1NEJODbNPlPnjlOUVF119Yqxfa++2/x7C83xjaK2fytyPnKXYMMPQ51i2QzHYUSRJREcbA3QjiypKiAqgrfH767vMenY1jmUQV27nwMUu4+3itRajB7PH4sudHylgZTahLcNwpitvsB53VacfRBVEJG1NA/RnTWFbqgxaFuFjsyZtZcM7X2O6D8irxwsWlNK40GIyAkvN1CtI94FlARK0jPJk244gEhclwp+1e4UmHHDI8anxMTlUt3Hw+FL2+ssimUfmvbF2KLDUaSwVVKSA7WI068iI2jPTu14yQg/QfTWPrnaG/Gwz7MpmIWVrmETcfAX6q8WqNJTkZljH2p8mMo9ujaiMwX1bJQ6g6JkotrxZO/dBU2O5WHW25GBWOY7fRaS6jyK6LQv3TbNy45CWI+7DZbcIl8Dc0Ad6KjZGvKj3RdBPM33w2026tZFJll3MYmxIEazfai1E2arbEiV7WNysdo08j0jltprnyOEJIAl1XiTz8ooar6clnYjFO2IwhNPAQOPEDBvmKAqdkUWmnCVFRFTqv7/jWGZXp3u7eBAk7h7PJe5COLbUxpcybSjYSFeZyV5LBpyQoH5XW4CMjJLsX6oRU1UOF1oP1B4VV2Gc7P3r+AFcxKG4sIoOxaM561hP1rwRj4abMmG0kBH/W8CDZC2REPVFQLlxfJaXM8aqcwxqb7yovYLFlAkeM2/NGebFxo+pohDyBCvBIipzwqIuunrBrGx+c4ztRidftfgdnRXtzsckbJXGa91p+XZNPU6rHlKhNkUvwFYttgTgOcK4AqCD9t8+lvFJGPOZfPiIkKksZEL2dVEwGZiMCO+20SPux4UyQ67y4isoZoLYKTXKd1Ui0F86aaaBpppoGmmmgaaaaBpppoGmmmgajO5+afo320y3cT6b9R/C9FPuvZ+bw+59tHN7xeTqXTt069upcc88L+Wqc9IXpC/go/jn/6q11mn40tG7H/AMoseL2vTyfK/rD8jp+X9Y79vboH2pxq2d48Ps9wtos4wGlfis2GS43Z08R2URCyD0iK40BOKIkSAhGiqqCq8c8Iv5aCK1fqX2+kycqjXLVxU/hGVXQZTjtTMMZMmYww6yzF6s8yHCWQAC20hGfwQiokKr7JvqT2cgRIEt/I7AismrJ5iIzQWL0xErzaCaLkUGFeaNlX2u7bgCaIqlx1ElSs8u9NWe38zIlYmVCx5N/j+VVhNX8+tfclQa5iC/EdditI7HbNtozCQ04RoRjy0qCvbp4Z6dcioclrcoKJT1rhVWVMWcccis7l05lktWMdz3k5Fdf4arVRw1RtEVQQW1+5dBO4vqQ2am1022i5Y85FhRoMxDSpm8zGJr3giOQx8PaaLzv6sFjo4hEoonKqnMtxbOsZzGhcySlmvjBjuOsyPfwn4D0Zxpf1gvMyQB1pR/NUMR+FRfyVF1RSem/M2Mdoax+Bhl8lTt1Q4lJr7KVLajyZcGS264bbzTfkYROnZmQgkYOCBeP41Ye22Cbm4xtheYzcZYLV3MdnHRuHZyLtKVtxtBjtLMlgD8xGzRXOzooXBdPlBRVD+671KbMWdNZX8fK5LUOriRJ7iyqadGckRpTitRXorTrInLbecTo2TAuIZqgiqqqIvJofVHt9av5KU9m0hRqbJ2cXrmwqp8ixs5R1ceeYjXhH902bYvOiTatqojHIyUUVUGol9LW98q4iZRLs8fKzhwKQulhmNvbo9Y1VtHsAMnZLH6tmSrboEDTYIwvUhF7nqMrg7I72w89m7xmzg72SPZo5kLdKlvLCCsF3H41WbJS/aKaPAcZHEPwKJiioqN9+ACYYz6qttLXCq7Mr6S/XBav3RRo0KHLtDSDXT3YhznPbsKTLCo2Bk44IgHlQVJeOV9G4Xqa2+wqQ1U1b7l9bHcUNSbUZiSkRsrSXGZb7ThZOOLqMSkkiypoZgg8IiGhaqSF6TNyauFVWj8unuLr2N7W2kWLmN3jsPrMuZVgw8DkAfI8iDKIDjuCg88dXE68l2ZXpr3KpIE/b/B/wc3h1ll2J5Ur8qdMGZDCqWpF2E20rTqOCQVIk26b/AGTv0JF/wqBc+abu43gub4pg1zFs1k5YkwmJTMB92NGCM2hmbzoAoNj9w8qSogpyRKiJzr6YHvJt3uVLdgYhcyZEgIbViDcuslwVkw3FUW5THuWm/cMEqcI612Bfj7vlOY1vhtLkO5dxjUinkV4Qo0S5prdJMpxh1uHYxPAb8dQbNDdbVEVGy6CXK/ePHz5Nrtsdx63NKXMNxlxuMeL4euIwGqSW/IGajj0dx6W75WWvBz7RlAZHy9ezn6wvjQevGvUngtxmlxgVz7mptK/J3sYimsWU9EkyBaBxsTliykdh5wSXqwbndURFTt2TXTrvURs5Zv2bLGYoy3UwJtq9LmQJUWI7DhuI3KkR5LzYsymmjIRM2TMRUh5X7k5r39Bm6cnJrOrmPYoOJ2e5cbcApzU2R9RabjFHdaie3VjxkRuxQ7OeZOoEQoJKiLqBWnpN3yy1IhZhl9RJsEx26oLC0kZNaWHun5ax3Wp7cN1oY8UfNEaE4bKAPjMv1xdBFQus/UpgUq7xysp3HjZtreVV2rlrHk1D9MjNVJsUeejy2Qc6G3GTgiQBUTU0JUFUX/IPqVwOTZ3RS1kRaGuqaG0g2JRZSyLIrV6W0wy1B8KSFNSiD0ERInPKnAoiclDd0tgdy/URGoK/dyTjdFXVl1ImORcbs5brzLBVMqMBpIcZa85rKfbcVo2ga8YKBK8iqhfOdsVvLd5CO499ZYg7lcIMVlMsMSZLcGdNq3LMZKOF4VKO28zYIQKIuq25yioaAimFmO+oTaZqpgXH4gnODZTJNezDZpJ7s8ZEZOZAOwgZWQz4k4VxXGxQEIVJUQh56J7z7ZN7YsbyllTP4MkssyGrbwPK2TTrotNn16d+qmYpz14RF5XhPnWfslorzY3NqferL8rwOovsit8iWZEt7OXGpYwTo1cIg3Ye2VFdbCmjqiOts+cnHkDqvGpJt1tdk+WeibCNuwFiDbPVVLJJLBo4wiLUtiUSG2gkTZK2C8AqfBKgrx8qgWYvqC2qGufsDubQHY9qNIVaeP2I2hTiYSQLIQFY90aqwvlRRaVFbQj56iqos/UNtDU1FVeP5S9IiXEORYxlg1cyY4ERgkB999phozjttGSA4bwgIFyJKioqarLcn005flO5dnuXVz4jriX8W0g14ZJZUhyGEqFgPA5Ngj5o5oai4KgjgkIqBInfkeRO9J+SwFprfGoFeUtaWxrLWqHcLI6yOD0qwdnLI98yRyZ3Lkl/yi+g+Qi7irX7Ggszc71M7fbeMPR4T7l7asu1QExFYkLEBJ8hppjyzgZOOyZA75AbM0JxEHqn3oupTi+8e32ZZE9i+O2s2RNaWUgOOVExiJKWM6jT/tpTrQsSfG4vUvC4fC/nqlL/ANNe5VfW5Fgu334OaxbJp+L2RvTp0wJNctSzXsFGaZVp3ytm1WNdHDfQgIy7If7WpftxtHuHie6b2Sq3Q49jrq2Tk+FSXthIi3L77yG0+tZIbSPXOivczNhw1cIy7KqLygSGX6itvarK8vxW8+sQDw9yvjyJB00xxuXImIPhYjdGl87pKYILbfYz5XqKoKqkgh7o4zeYHcZ7ir7ljGp2ZivR3mHob7ciMJK5HeaeAXWHEUeFEwQk5ReOFTmr842Q3GtNy7rOMbdxtxgrmhyarCdPfZJyZAZOM7EfEGDQGnGXTIXxIyBzry0SJzqU4htfldfhG4kfIJFS3kW4dhYWrzEN912FBcehtRGWReNsDcEW47SkfiFVIjVAT4TQfLCfVDtNl2IfimXeHTLGoIuQzmJ0KWyIRXkREcjuOsgk1ryL40djoYkSiifJCiznCtwMV3BiTJeMTJRlWyfZzY02vkQJcR7oLiA9HkttvNqoOAadgTsJiScoqLrOVh6Wd0s3xKuos2tMYq5WKYXXYxTuUtlNUZ8iNPgTSffNGmXYgEdWwCCyThgjjhIfKCmrh2R2yn4EGQWt5TRa+1v5bJvC1llrkRm0y0gN+SZZdXCLlT4EGwER6p9yp20HFzH1X7XY/jlzd0dits/TI08rL7EmAxLi+/ZhvyY0l1nxSWmTfHubCuCiqIqo90XUja9Qe1LtLLu/rdk2kK1bo3YD1BYNWaz3GkebYCAbCSnDJokdHq0vYOTTkUVUrCLsTvUOz0PYp+dhI49jcKvrquaMiU5MswiWEV1p6QKsoMVUjRzEmxV/yOuCXdsRVC++5fpsyzLs7ts+rbGIToZTX5BWQm8gsKc5DbVK7WvtOzYQ+eKX68jE2/IioCCSdTJECw7T1HbN09NX38zLHihWUeVLAo9VNkHGjxXPFKelNttEcRtlz9W6b4ti2aKJqKoqJ/WJb54vkd9Mxqb1hWP4knY/VsMEcs7AYrDTzkrhtv8AVNILoopl9gqTaKfZwEWuMb2J3S21ns5XtnBw1q5taifWW8O3vrWbHiPvz3JbcwJL4OyJporznlBzweYuCQmU+3XuwL095nt/vLc7v115WSpOU3cwLyK9Jf8AE5TuNNEwTAqBIxJakNEStj9jgPn3NSFtRCcZDv8AYHiefXeCZMVlXLj+Px8imWTtbJWELDzzrQAjwtqCmpNcCKEqmRdAQiEhSTYTuHie4Uec/jE2WblXJSJOizq6TXy4jyti4IuxpLbbzfYDAx7AiEJIqcpqqt5djs5z7N7a+xybRMw7OiomGzmyXhdYsae4OzjIrQNELjDxmjbi9xIBRVQXOeEmW1+E5fU5Tme4Odt08S2y5+CKV1TMdlxokeJH8Taed1pknXCInCJfECIigPz17KHm/hM7KIFo85l77UeoiSbB6S7UTgjvRI74sSJEZ4mUCU0044AuOME4IdkUlRF512co3p23w61mUN7fPjZwfYi5CiVsqZIccmef27TTbDZk86QxZB+JtCMQbUyERVCWj8W9NO60vLKO13XtKnIYY4/e4xkrruVWcw7RmxFnvLYivMpGhqqsICxWREEFxV8p9BFfdh3p33ZxmgxfL7e9xy/3Loco+uziflSGa+zZCncpm2vOjJuMl7Ugf5Ro0R5XR4JDU1Cx/wCEZtmrhWX4kgjQtUci5elmMsJTSszEiOMlFWPyhi8qtK2pI+jqePwqvynQ2v3kqN1L/Mamlq5kaPic2JCV2aw/FkOm9FbfVHIshpt2OQ+Tr1NOVTgvhCTVJzPSfuLN+p3R32ON3Nn5romkdfWK3bfiVi6ajovjQijIkcGCd4Qy5I/EnPVLd2hwjcChy7cHNtwWsejSc0sYMyPCppj0tuI3HgtRlA3nWWVcJVa7dug/BccJx8haOmmmgaaaaBpppoGmmmgaaaaBpppoORl2WY/gmL2uaZZYpApqSI7OnylbNxGWGxUjNRBFJeERV4RFXUNl+oraOvWEk/ILCN72M3NVXqKwBIkVx42WpEtVY4hsuONmgOyPGBoKkKqKc69++uCWu5+zObbc0b8NmwyWim1cVyYRCwDrzRAKuKIkSDyvzwKrx+5dVbu/6arnOtwckyKFHiW1Nm1LCpraFNzK7pmo4M+cHCKNXkjdg240/wAKy6TXCgSeThxeoTVj1GYZDkXUTKWZlfJrcin0MOLAhyrWVOGI0y47JFiKybotij4916qIcjyf3ImulceoTZ+jerWpuYI63awIVozKhQJMyI1ClmoRZMiQy2bUZl0hJAceMBLqXCr1Xior/wBL2blnUrcSplxJ0o7a+NqvazK3x7vCsEryAymwAV1HGzr/ALmVE2zRxFUkIBXXO3A9LG695hz+3eLXNNGoBxKvqKmL+KbmHEqpjCOE+KxG0P3zTxq2KOSnjJoU58bnCiYX2zvVtu/lr+FN3cpLCPIehuPnVSwgJJZaV51hJxNJFV0GxIibR1TRALlPtXj64HvDt7uXIeiYddSJLzUVqeISa2VCWREdUkbkse4bD3DBKKojzXZtf3F8pqpLnYHcfKMzspppQYhVZEs8chlY/kVi59VjSYLsdGXatxkYnnA3Gi96ho4Xt0XoCOKA9nYLYzINublm6y2ug++rKBvH4s5rM7u8ckN92ydJGbAkahNkrDRIy0jioqceThOFCes71bbv5Y/hYXcpLCNIehuPnVSwr0kstK86wk4mkiq6DYkRNo6pIgFyn2rxyYPqU2ZsKqZcRsqlIzDGEaNO005qTLCYatxHIkc2Udlg8YkLZsA4JqKoKrwuoHk3p/zzJc9upMJ6lxahyF2ybup9Lez0O4hyYT0cG5FQbftBkiTjJrLF3yF4PgRQ1FPQ7tdv1dYzjUS+PAo87AJlNOpIsSXLNi0ehi60+cl8mBKKLrLvANg0/wCIx7KbqfagTR31JbPtDWCN/ZvyrdLH2tfGx6yfnqUA2hmNnEbjq+040shpSbcAT6l2RFFCVPvO9RGzleNW85mQvx7euiXDMuHBkyozMCUSjHlSX2mybisuKhILj5NivQ+F+0uKPTCd2MJ9Q+L39dCxKfluVws3yKbWP2clmujgZY5FBhqWkYnFUQjsGprHTuXkTqHZCT4Mei3IairZx9JEDJYFxiVXjV+3Iy+7o4wuRxfCQ4kSASBOYcCQSIw8baigKnkVHF6hqe3yygobiiobWf4J+SynYVW14jL3DzcdyQY9hRRDhpl0uSVEXrwiqqoiwaw9S2zNaAm9k819Sj2Ezxw6KwluDHgyjiS3iBlgiFtp9sgI1RBT4XnqQqvq3VwnLL25wLLcIbqZVhhV29YFCtZrsVmWw9XyoZj522niAx9yJoqtkhdFFeOeyVrt76dNwcbakO5BbY6/Lk4vlFO4UR17p7qzuXpzRIhN8o2jbooXyqoSKiISJ2UO3iW9W1+HzIWyu31RIi1WLPY/j0B2U1PSEcaYyntxjylYdF80b8fVDNEPlVVxERS1Jaje6PZbH1G88qqi1jdoMMliSpjpNsrIlhHQVdaYM1Xk044a4VeEVQTk0rOk9N+5lTb0rRzMZdrIcnDbGVISdIR8X6iMMeQ0DXt+pgYj3BxXBXn7SAf2tStvY7LA9MlLsuthUfW65avyyPM77UvbWDMk+pePuvINkicgn3KnPCfOgnG1u7uN7rYtY5dUxLOtg1dvaVL62sB+F90GW7HN1POAcgviUlVOeiqQH1MDEeVB9SmzNhVTLiNlUpGYYwjRp2mnNSZYTDVuI5EjmyjssHjEhbNgHBNRVBVeF148H2myGBtdm+1WWSK9qHf22UOwZ9dKcddKFbTpcpCdbNsEadb94QdRJwV8aF2Tt1GLu7Xb9XWM41EvjwKPOwCZTTqSLElyzYtHoYutPnJfJgSii6y7wDYNP+Ix7KbqfagTd/1G7QsQq6WuQWLrlq5OYjQmKCxenq9C6+6ZOGDCyG3W0MSJs2xLryXHVFVPMz6odjHqWZkg5wo1UKBGtSmuVcwGXoUh4WGpDBk0iSGldMQU2u4gpJ2UdRvBtjc2qtza/dHJJlEEuXbX9zbQYUh55uMc2LAix2Y7htAryC1AFTMha5I1VB4XhKl3N2KzbbzYbEG5dnRHJw/b7HsIkk0TrrZ2QW9SvlAVAFNjmOfyqia8p9qcrwF/F6h8NmZJjeP0YSH1t7yVR2a2MeRVyKc2aqRYo47GlMg51NtgeFVAFRc7oSoPC+G89Vm0tZhltmlZLubVmqjxJiRmaKe2/LjSnkZYkxwcZQn45GvCPtIba/8AC+U5hN16bdwdw83lZxm8zHqc7mwfCdCqZ78tIteuPTqxsmnnI7Suvq9OJwkUGxEEREIlH7uRC9Kudfga3qZUWjayJnHYlJU2EnN764blKzKjyD7hNQgr2XCiM/q2W3lDn4MkHqQXnF3y2ymZSzhrV7KGzekNwU8tTMajhMNhHxhnJNpGW5XiVC9uZo6iL8gi/Gvvg+8e3240867EbWbKcSMs1lx+pmRGJkZDQFfivPtA3Ka7EKeRkjH7wXnghVago/TXk0XcV2+uq+umVM/LBzNwyzi96wZa9HlYbqwRuFIUJIchIPpyHXsyqp8yPZXaPcLAM0es7Buhx/G1q34z1HRX1hNr5k832jCYxDlNiFWIAD4+Bg3BL3H3EqtCRBOC3s20HOE27W/e+srO+l8/TZXs/feD3HtPe+P23uPD9/h8vk4/xdfDB9+drNxrOFU4hkMmW/ZQ358A3qmZFYmssGDb6sPPNA28rZuAJiBEQKvBInC6qrKNit67/cmLl0i9qrGLT5vHySvKXlVm02VaKeNIP05tlYjBtgZkj/603CFEXx91IJHttsZleG/oiSxsKhz8A1NzAs/buur5nJfh8as8tp2FPGXZS6r8pwi6CQ0++cSfv9kexc+gWCdNTMW8K1KWhBOThtZLat9E8StI/HVF7l3QyXgei8xHZ71XN7rWmPC7gblNTZZY3VZUWB2PlJ56GDUiMJteIeiyYZPyETsqh7cxXtz2Tx7uemzMs/yLKMjx3Jq6nm3M+uGHK8jqOtVxQHa+zbLqHwax5LjjKIqorzLCkoccp7rP0/5VG29yOoxCVQQcjjZt+MsOccN1IkRxo2lZYf6t9gA2gdYc6CXDbxdeV0H92PqNzGxzFjENuts6a3Kfk1tjtfOt8ldro8n6bFByY9y1CkEKDIV+Mg8LyUciVR54SWYhd1m++L29Hn2HDXzsWydmFa1rVib7DdlAejTozrMgBaJ1vt7V1OwBz8gYftCsMkelwZNfs/jsi+m/TcAYnrcy6+8n1NhPlyY3VyQ2/CNtzlyQTjrieQEXuvwv5atHBcIj7duv4zi1HAhYt4UmA8U+RJsZNk666UlyQb3YneR8Ko6bpuESmhIiCKqHZt8UoL63or22geedjUt2dVu+Ux9u+5HdjmXUVRD5afdHgkVE7conKIqdfTTQNNNNA0000DTTTQNNNNA0000DTTTQNNNNA0000DTTTQNRfdDPYW1+3t/uBYQX5zVHCclJEYJBckuJ8NtCpfCKZqIoq/CduV+NSjXCzrC6PcXDbnBclaeOsvIbsKT4XFbdEDHjsBp8iYrwQl+5URdBR9fv1uZR7u3mKbg4nAjNq/h9VEroFqkmNGcs3rIXpbclYzTrycR2RVswFEJouqoi9i65+ovLLbcT9GmF7YQLGyKbkUUX5+QlDjiNUtdy4ajFdJPL9RRERBLqrac8oakHvX0wUMiVcXdtuTm9nkNw9SSlvJL0BJMV+qdeciOMthFGOK/3wYGKtEBj8qPZTIovJ9MVtVbr41cYpnOZQoiRMssbbJG5deU1uzsXajqCNusE0TbgRJJdUYIW1FOFDhpEDjVPqet8myWFexZFhBxy4j4K+xXf3qDkE7J+zGYDrhMuK4P96tCSCor+r5bMOyqs6pd/M6tdu3N0pG0kKHjtjRxr+gmPZZGZbdjyDDxjYE+22kE0adF4uiyBQBcRCJxBbP3Vfpa20pXKv6W/csMVDWOsR4/uWzBQpiklG7qbakamst3yqpclwKooryq+MPSpigYy3h5bg5y5U1gV7WPRXJ0YmqBuDLZlRQjNrH6PdHI7CIUsZBdG0DnqqooRSr9U2TZjbYZGxKmxB1h7cGbh+SyImTFPgq0xQvWnlhSm4v65PF4yVSBtUcaVlURDJ1vr7H+rvFt6cpqcdgN442mSUr99UjWZOzZzGY7RM8tWUYGxWDIIJAGjfZ1PsdFSQg4XuQfTHj8G7/Eg7iZo9ZrlTGYnJfeguKdkNYVY+qisXr45EQvG42iIIdRVlGVTUl232gi7YrGhVOdZXPpKuB9Lp6OfJjlCq4qKHRtpGmQcd6C2AAT7jpCCKiEnYuQ42891l2NZltbPx7M7GBAuMtaobWpCNDcizo7sSU72MnGSfAxJgOqtOgnClyhfHEH2p9SuX5djUF+NgB2zVbtrTZva2M7IIrEp9ydGlG1GEUjMxlcJyGSE4qx2RQ1LgERAWxnNicff3GZ3Bl5Vk8lmLarfRsfemNnVsWaxCirKAVb8yF4jPhvy+FCJTRtD+7XDqvSntxVYLbbehZ379ZcYdT4S+b0llXRhVoyEjuiotIPmX3RqaqKgSiKdETshBE43rDbex3JZ7eO4tYTsZsKqJKk02XfUaJlichqEmRYtRe7ANq04Lv8Ae5dV6fKiXZLt24y5/O8LrcrkRqtkp4uEn0q3btITgi4Qi6xKbEUebNBQxJREuCRCESRUSDRfTsMK7tcph7z7isX101ACZZNya8TcOGryMn4Uh+DjxyDbVrxeFUQTVvyp5NSbb7aiu24aix6bJ76Sw19TelsSnI/isJs6WMp6Y8LbIIjqOI4gI142xF5xOi/aohONNNNA0000DTTTQNNNNA0000DTTTQNNNNA0000DTTTQNNNNA0000DTTTQNNNNA0000DTTTQNNNNA0000DTTTQNNNNA0000DTTTQNNNNA0000DTTTQNNNNA0000DTTTQNNNNA0000DTTTQNNNNA0000DTTTQNNNNA0000DTTTQNNNNA0000DTTTQNNNNA001QVl6x8OpPUJT+nK+2v3JqrnIZsiFUXM2nYZp7BWWvI44w+T/d1tE4RSFteFJEVE550F+6aiu32dvZ7Et5T2CZVi61NvIqhayCE3Gcmo0gqkuOgOH3jn34A1UVVRLkU4+ZVoGmmmgaaaaBpppoGmmmgaaaaBpppoGmmmgaaaaBpppoGmmmgaaaaBpppoGmmmgaaaaBpppoGmmmgaaaaBpppoGmmmgaaaaBpppoGmmmgaaaaBpppoGmmmgaaaaBpppoGmmmgaaaaBpppoGmmmgaaaaBpppoGmmmgaaaaBpppoGmmmgaaaaBpppoGmmmgaaaaBpppoGmmmgaaaaBpppoGmmmgjm42eUm1+C3m4eStTXKnHoTk+akKOr7yMgnJkIJ8lwnKr/IiKv7tYe3B3k249RfrU9Jt5s9lELI2okS9uLFmG8Lj1Yw9EbURliKr4HEVsxUD4VCTj96c/oE42262TToCYGiiQknKKi/mip+/UXxHaja3AJ8y1wPbXFcbm2CdZcmopo8N2QnPPDhtAKn8/Pyq6D8mcrF4vRVvIkaQcd/8AhOS/E8H7TR8RuCTn96fnrRfqVxLYPa7NNr/TVW7dzLtqyK0yg67IM+dpsfluq3w7Ks5LoPuSXlVkiEPhEVVX/HVF2m7sxs89SzMbe2ow1yosbRbuZAKiirGk2K8czHGunU316j+tVFP4T5+Ne/L9t9vNwVhLnuBY7kq1rivQvq9WxM9s4vHJN+US6F8J8jwvwmgyT/cqM1fvtoM8xSXdNvhjGfWcSprvqZzVr6smmDZaaccQXDYQye6GQj2+5eE+UTbOuFTYJg+OXdpkuPYbR1dveKBWlhCrmWJM5Q56q+6AoTvHK8dlXjnXd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A0000DTTTQNNNNBXW0PqF2Z37+u/ohzyFkn4blDDtPbtOh4HC7dP8IA9wLofUx5AupcKvC6k+eyMui4NkUrb+DFmZQzUy3KSNLLqw9PRkljg4vKcArnRFXlPhV+U/PUY2h9PWzOwn139EOBwsb/EkoZlp7d10/O4Pbp/hDLoA9z6gPAD2LhE5XUyybHq/LMdssYtTlBDtYrkR44kk474gYqKk262qG2ac8oQqioqIqaDN+M77P4Mxd3ebbl5xbSqjGpFpMw7L8RjVFm5JbNoUKvfZYYYeZ7OeIuCkIhOtKrooi951dbzbuY7Y4zi9xspVt5BlV+dLARrLPJWm2Nc/NKR7j2iPJ0SM42YFHFe3CgriLr0y/TRjmSJKTcrPcxzry00yhircvw2lgRZSAj6s+yjMcul4m+HnO7g9Pgk5XnqU+xdfCvaLKb7cDMcmuKC3ct48u3lx17GVe/BRpWmGG2QbFqS4X6sAInOCMj+UUI8vqU4xvGsg/Bf+6K6yen8P1H/AfSG7I/J28X3eX6bx14Tp5vzPp90Vk+rTN6+gsckstmIDMOrweFuLJ65SpmFO/wCVTb49on9+AjJqjSKrRJ/9eFfhZn/BdxBbOLLPMctKBXWV3aV1SsiKkSE9bNSgmIHEfymKrNeMEccNQLhBVA7AXttfTbg1xjdvi8m1vRi3WBM7dvm2+yjg1rQvCLoKrSoj/Eg+SVFD4H7E+eQ4Hqx3Nz3a2pwC8wSarQu5cR3sYYrb5z6aJUWVhMjAhiSiZhB+0g4Psgoi8KqLwpm/WYuepG4rMfkN22A0uA3UxquZKK19SuoJVMgnAlvdUAPBbNMopOC0ho6p/I8jeGV4JS5la4tbXByO+JWr1vEabUPE+65Xy4JA8JCvZvxTnl4RRXsILzwiiVYRvR5tREwuvwJiZkCVldj15jbalMbN449rKiSX3XDJtVN0DgsI2q/agdhITTjgI/G9Ybb2O5LPbx3FrCdjNhVRJUmmy76jRMsTkNQkyLFqL3YBtWnBd/vcuq9PlRLsnwvPVXk2OWMPKbnHMZLC42BXGV2LtVkoWBSHY0xthlYb4siy8052b6kZtfEglNAVroc7i+nYYV3a5TD3n3FYvrpqAEyybk14m4cNXkZPwpD8HHjkG2rXi8KogmrflTya8Sek3b0o7USTfZI+09XXlbbiT0YPrIWsj3Mk3+jA+JwZCI82UXwdCFE4Uft0EUg+sgLZiZV4/jWJ5Jkca2oqwGMdzVuxqzG2ceaYMpwR0UCbcju+VvwqQj1Ie6GKLY28m8VhtFj+P2c2ipfLczEhS5lrdOQKWqJGHHSOTOSM6rYKTfjAiZFCIh5UOdfcdkmJseG3le5OZZM/Auq68jyLJ+GKtuQiUmmkbjx2mkBVJVNUBHD+OT+0eJHm+GTMvZhJW53kmKyoLpOBKpXI6q6JAok261KZeYdFeeU7NqoqiKKj88hQ9z6ktycayPMsmPDIFrimN4NjmVWUJLxgfpzchyx92cR9lhxJxk3HbIRIm21FnlCBT4WbveoSxbyRwxwVksMZzFrBXLpbZUmfUnHAYQ0h+HqsdJTgsKfnQ+eS8fVOV/uJ6Vtt6/DcowaFPvWa7LcUh4hNUZDSuNxI6zFF1pVa4F4invqSqih8AggKIqL1HPT9izmWlka5DkKVjl+GVHjaPMfTCtwEestf1PuOe4C740e8XkTv07croKx3A9U1+/sTT5litH9CuMz2nudwYMn3ISvpL8RquIGehs9H+Vsk+8kFP1PyC9/t62X79Z/NySrjYfjceDi7W5UPCpdwVgDkqUQOdZYrENhRbYU0NpHReV3sKKgCK9k6C+jzA3aMMamZtmkqrh4lZ4RWRXZURArKmaUZTaZ6xkVSBIjIgbiuF1Tg1PhOO5O9NmLzcsHJBzHK48FvKGsyChZkxkrxtw47P/LCvqh8EpNq6rfYyIREuCQPjvFvtkW2t5Y0uP7excgSow6fmc16RdLBRIsRwRcZbRGHVJ4kLkEXqK8KhEHwq84/UdfRYeSja4BT1thSQKG4YSdlbMaD9PtXX2mnpcp1kUjE0sV9XQbF9fgUbV1S41Oc12fxnO7O3tbedZsu3WKTcPkDGdbERhSiQnHA7ASo6ip9qqqin7xXXAyb03Yhklt+IEyPIqy1aYoGokyI5FIoh1BzCiugDzDjZGv1B9D8gGKogKIgQ9lCK4x6pbjO1xmqwjA6O2t7+ff1rpt5V2qmHasm+zjcxuKZPsOi6KgaMoSKoooJySjzMg9Z0OgxLHM6l4pRQ6q3pIdzKYs8vjRLFVdfJp6PAieMjmuMqCkSkrAEhAgERKQhYGE+nXF8HyuPmEXK8os5kadZ2QBYyY7ge4sG2BlmqgyJr2KOjiD24EjNBRA6gMXd9GeAfh6xxWDnGawKq5o49DaR40qGizWo5PFHdNwoyuCbZPkqC2QNF1RHGzRSQg9k/wBRt8xk7UeBtqzLxd/OWsBC3W76SUm9urz5RfAoowBo42io8pkYpyAivdOds16wsR3hzGnxusTG0YyeFNn0307KGbCwbbjqK9bCGDYrCNxsvII93UToQmoEiCsdstj87lbs1sKDUZWzjkHOomZPT5F3WOU75txkV6SjDbbc0Jbz3YSYUSiipm6KiSoI3Lt7s9C22ksM0ucZVJoa+O7EqcelSI/0+sZM0Lo0jbIPOICCgh53Xeg8oPGgqPcjfDeim3Evsax6mp/p9Rl+K00FG536+aE9EJ1p5HI6iyBIX3OARGCD9okq69lz6wWMdCDQ5LRYjj+VyLq4p5DN7mQQKZn6cLBOuBYORu7ncZcXoHt0JVcLlBQFLVh3uweNX2ev57IyPIGHJVhUWz9ay5G9m5Mri/vd77mVdRVH7CFHEFRROEQvu18Jnp6x4raRk1Bl+TY/kD1zPuW7avciG+ws1phuTHEJEd1kmDSMwXU2yJCbEkJFRNBKNrdwqrdrbmi3EomzjxL6EMkG1cBwmT+RMO48gfUxIew8iXHKcous2J6is42ni5MeW3t5nSYnMzNwClFXQnJsaqjQnWmnvbQhFT/Xmgm2jaJyvcXPt66Qvtt4eQYAxgUnKMkY9qMQmLlmw4swkR3AdbkeYhUTPyNiRIQEBIpCQKKqOoBa+krb69xp3HrfI8plOzIl/HsLM5MdJc5y4RtJch3hhG0cRGgRtGwBsERE6KiIiBztz/U5ebPhCdzzDcSreILFhYR3c5YCWYOSTaVqvjkwjk11tsRccQkYDk0Bs3VQlS/9VHuR6bMW3LtMnsJ+X5VUM5lVR6m7h1b8VtqWEfy+3c7uMG8BNq8S9QcFsuERwDRSQrFx6il0aTvd5PbXRTpISEKwVn+90RhppW2kabbQQVWldVFRf1jznCoKiAh19NNNA0000DTTTQNNNNA0000DTTTQNNNNA0000DTTTQNNNNA0000DTTTQNNNNA0000DTTTQNNNNA0000DTTTQNNNNA0000DTTTQNNNNA0000DTTTQNNNNA0000DTTTQNNNNA0000DTTTQNNNNA0000DTTTQNNNNBnb0her3+Fd+Of/qU3WF/gu0brv/KL/l9138nwv6sPG6Hi/WNfd17h9y86mXqz/wB6vvJ/6gZB/wDDn9WvrxXVZTXVNPp8ir4U+qnRnY06LNaB2O/HMVFxt0DRRICFVQhJFRUVUX40GT7bAi2zwdvIYfpl2b29fk32HQfqOM+3nSJQPZJWCbTrZ1cdBThe4n2IgcADFEMRMZztDufnOU745Ltxe5m1LpsPSf8AT5Ywm2zyftJETXsjQgn00lSI74FTu64JH1/ZW0aLNtm92mZNHjOXYZmbVW9HkSYcCfFsRiusui4wZtgRIBA62BgqoiiYCqcKKKnahYZh9atYVdilPFWl8/01WILQey83+G8PA/q+/P3deO37+dBR19upuRXbtzdk4twbtzMymvuq54YjHkbxNYhyZAcKHVeZMCXCRxUU0SS0XZCRCSpoPqC9Rx7LWO6TjlvGW32ytcsaetRx9I1fZttsOR/prEV5yU5GFXXG3EmNkaKjPZQJSBdjwYmEXWRPZXWxaOfe1YO0b1kwDLsuKHYHHIZOjyYJ2RsyaVU+eqqnPC65cba3aKPMv2om3OINysiYUb4W6iKjliy6R8pKRA5eAyRz/CcoSoX5/OgpnOMp3V25zKOV1ule2WJ0wVDVhYVsOkfJiTIlmjv1eGTbckGXBcZbZKGqEIopGhqJGUTwjcDPbqHMxet3BawSJTVmZZN7yBU1wDNeYySfHEXAdYJtGWgbA3lbEHTKQJE6hKqlp+42327yLI4GYZBgWOWd9V9fY2kyrYemRepKQ+J4xUw4JVVOqpwq8648vDNjMtmng8/FMEuZeNPfUzp3oEOQ5WOyzN33CsKKqyTx+Q+/CKZdi5VeV0GeaDezefIKO23Qm5g/VsVmVYDXjjIVsT26MXESiWcw64bSv/adm+Tai4JCafcpjwCahvsntaa8p6iFgWQXUe0cUJFlAOEkatRFFO8hHpDbqovKr+qbcXgV+OeEXl5XL2axeTHgZzKwuokZhbRTjs2xxY53FoyrKRlAXeFkSAVmMjfHYxVtrrx1HiUVVxU3sP6hSWkSwi+V5jzxXxdb8rThNOh2FVTsDgGBJ+YkJIvCoqaDNPqfdy7cLOI+A4HgeQ5NLwaoXKGHamTXNBXZG6ZDTOvLMlR+wNoxMMwDuXDraqicj2uWp3I29zzbnF73IHIDVTuNGZhR6+0ESCS7JjmZwXANOpH0B4CAk+VAhVOfjUxiU1PXzp1nAqocaZaOA7OkMsCDsowBGwJ0kTk1EBEUUlXgRRE+E1yrHbvb+3xh3CbbBsem46+4bztRIrGHITjhuq6ZEwQq2pK4RGqqnKkql+a86DDeIZVkeAYfTV21suqx5HBkRauVHp4jqR4kzcVuIgtKTar4CjSCQWxVA4ISFEJBJLZzzd/PsM3AhQ6TPsovKymzXFcFsvc1VLHrXH5xwgkpJcVQlvyyampIQobTbAKogrfAuKmjHNvsCdaiMu4RQG3AYjxYgFWsqMdlh4HmG206/YDbrTTgCnCCbYEnCiip47raTanJbSdeZFtlidrZWbIRpsybSxn35TIKKg264YKRiKtgqCSqiKA8fkmghW7eSZY9uXjO21HuE7gkKyxy9yB+6ZixHnHHoLkIG4/99tuNI2gy3XXOBQ1FpOpAnZdVZlW/ObQcvp7bGdwLG+pWsuxHEppQKiqjY885ZLC9x977x2DzpNThkNlGXxAitgXfq6etMZbguEZ9CZrc6w6jyOHGeSQzHtq5mY226iKiOCLokiEiKvynz864WU7cbIybBy6zXA8HdnXix6lyXaVcQnZy9h8EZTcHl37mw6N8r8gPCfCaCndt9xt1JWQ4Bc5BuBJtIOZ5zmGLyKk66G1GjRYDlsURxs22he8ojWtgSk4okhlyPZO2vtvjujuLQ2u7NnjmdHj7W1OHwsjrqkYUV1u+kOjMcUJJPNm74nCihHBI5NGhq4vYlURS/o2IYnD9j7TF6hj6XMkWEHxwmh9rKkeXzvtcD9jjnnf7mPBF5nOVXsXPMnYttbn9wxe2WO4rklrjMso7Ex+HHmSKySCiZNi4qETDiKoEqIqKnIr/ACaCi2Nyd1m8olZHJzuUtbH3aYwtugWvhpG+mvtMovkcRrzq8DjykJi6icCKEJfKrXO1W6m4uH4Hh201VfqzYbh09KuCv+0YIoJJMJm66oQKjvt43SYnkQ+VdIfgURE2auIYmXfti9QvksRuD5hNfdPHjrKX7fl5Oo8OftJ1T5+NRJjZ+AG5FDmROVDFNh1dKh4xSQKgYw17spAGQ+TqGqGqg30AAbbERcc7eRVFRCEb5QrO1372eqKjN5OKSJ0PJm0nw2YzspUFiKagyklt1nsvTlVJs/sE+EReCGlan1G+ozMKWVPx5izkzsZxKvt2XICUEWquZLkiY37mwcsX23Woj6RAQVidenZ0uxfYCbGyzb/A89ZajZzhNBkTTImDTdtWsyxATUVNBR0SREJWwVUT81AefyTXMyDBtnZdljEfKcPw16fCP2uMhYV8UnmDabV3xwkMewqAMqfVvjgW1L4QeUCOb65dd0rGKY7jN7kNbc5HauMtx6Cvr5NjKYZivPOg05YGkOP16AZOOofIiQCPYxIaIib57xZBtbjm5RZpYR6mtx+znZA9jrNJJsWCiz32AsJsOSqi9DVqKakMFwTUxdRtSTp11jleEYZncFqrzjEaXIYUd4ZLUe1gNS2m3kRURwQdEkQkQiRCROeFX+XXGm7J7M2RsuWO0eFyijTHrBknqCIatSnTQ3Xx5b+1wyRCI0+4lRFVVXQUTle5m4Ndkt6/kOYzZGM3b1xW4/7CHUz6CT46yQ6EN9OqT480CYdI/L5GF8ZgqJ3FBia7xboR9vLDJ6ncpnGww9/BKCHSNVUBIs9uyi1bsh5RJlXBMvfPNNC0QNh7ZfsX5VNVTNt9qYt3YZ/YYFibNw/GdCwu3quMMlyOrfVxHZCj2UFbTguxcdU4X41WOcenvHdwckqMvjZHh0fFSCkSKLWLQznNxosgHmY0C0AwVqM+SNCTag7yJEjRB3TgIHX7xbxUVXQZ9Ny+TkY3uS53Tfh4q6I1HRmrG4dheM2mhfV3/wAmNNqquKJI4X29uC1x4W+HqArMDK/sp1s3Fv6KhlNXV6mPKtdJn2sOI5KhR699wjhixMdeFZQF1WMKGZ91HWt42IYnD9j7TF6hj6XMkWEHxwmh9rKkeXzvtcD9jjnnf7mPBF5nOVXsXPLq9p9rKSJcQKXbXFYEbIRULhmLTRmm7EV7cpIEQRHkXsX7fP7S/wAq6CsdgolhF3S3xpp2ayshlQ7upjFaPNRglc/R4xIjosNgx5B7cfa0KcIPI8881PtPmG50rDafGD3vuKcYWEW2ZOXEuJWvvzJAWDrStOK7GUPbMICE4giLqrIFPKKIia1rimC4RgkRyBg+HUePRXVFXGaqvZiNmopwPItCKLwnwn8ia5MvZfZ2fFCDO2nw2RGbnvWoMu0MUwGa6qK7JQVDhHTVEUnP2i4TlV40Ff5Pujm1hs1tZkMST+FrbcWbj0KymhHbcKn98yjrvjB8Tb8imiMB5BNEN0eRLjhYVQ59u3k25ddtMG6lhHhQshyemk30atrlm2TEOJXvsH98co4OtOy3WDUGUAvEf2IXCjpi8oKHJqiRj+SUkC2q5geORBnRgfjvByi9TbNFEk5RF4VP3a8VRg2E4+1VsUOH0la1SNvNVgQ69lkYIOqiuiwginiQ1ROyDwhcJzzoMfx/UJ6hcroop4/9WWxptua/JSk17dDHg2Fi6/OaN2xWyfaJuHzBb7JE6kPlcVTHhpFuD1N449nMLaSqtZ8usjWGd1yT4DbUOU06qRZDwg4j7LoOdHGhVOE68/d8qgqNizdvNlLyfAxawwbCLCbizDU2BXPVkR12qYdcNG3mmlFVYA3GHEEhQUImi4VVFeJRZwKGwkV4XMKBJfjSfd16SmwM2pAASeRrt8iaARp2H5RCL9yroMdYnvDuDR43tDjdVl8CtgZ3TwmrOQxTxWm8V6z0bGUDbTHiFJqu+zbF1Ogvi2Yioo8mrw33cYwPKsC32J0I8THbEseyF4l6ilNaE2yRmv7hamBAeVV+BAHV+OVXVgNba7dMVsymYwHHG6+xitQZkQKphGZMZpTVtlwEHqbYK44ogqKidy4ROV11rujpMlqJmP5HTwbWrsGSjy4M2OD8eQ0ScEDjZoomKp8KioqLoMVVGcbwt2z1pikTJoE3celsdzXX6pqk8ygbrcasYlLbutiMaNAZho8DPDnd5V7N/wCNPGc936ycM/s42dwMfsaiHjMeuo1OtGG1NsIkN2U2ExxtxHXlNxxuKqmTSuup3R0FBB0Lk+3O3ubRIUDM8Dx2/jVhd4TNpVsSm4xcInLYuCqAvCInI8fkmvROwrDbONbQrLEqWXHvhALVp+A04E8QBABHxUVR1BARFELnhERE+E0GRcs3yzbFmHb5p6zuMmwemzcpEXKaWtGyhTItbXS2WHXoCKy4HWQDinFUEcbMBNFMFXUjzDcLdzEM7h7W0+8cq+as38RkFfv1dasmI3ZTpceQ0IssCwoONxxcZUmyIVE1InBVE1o6k2327xmPCh43gWOVTFaMgITUGrYYCML/AB50bQBRARzqPfjjt1TnnhNfKk2r2wxmElbjm3GL1URJrdmjEGnjsNpMb/YkdQBE8o8Jwf7ScfC6CL7IZbe2sXKcfy/JiuJ2PZbYUUObKbYYkzGGgaeBTBkG21MRdUVUAFFQEVU55XVoa47WHYixYt27GLU7c9qW9PCUMFpHglOt+J19DQeyOG2iAR89iH4VVT412NA0000DTTTQNNNNA0000DTTTQNNNNA0000DTTTQNNNNA0000DTTTQNNNNA0000DTTTQNNNNA0000DTTTQNNNNA0000DTTTQNNNNA0000DTTTQNNNNA0000DTTTQNNNNBnb0hbzepHd78c/whNj/ANHn0O0bjUf97Ps++ZLyeRP1xF5fH0b/AFzfDZ+T7UTqura3fgY/bbUZlUZY1bOUdhQz4lkNS0bs32rrBg74ABCInOhF1QRVeeOEX8tS/Ue3Dzaq20wDJdxr2PLfrcVp5l1MaiAJPuMRmTecFsSIRU1EFREUhTnjlU/PQYxzzdafDwrMY+FbmYZuJJptsb463NcQrxhXWMCyDCtxpLkd1xoSeJBIQBI5d4/+CVBVR7d9kpXOYTMW2u3byuzwWZfYPDkWcbJ5ch5uwlTJ4WcJuYriuNKUYIKuMiQ+InEURAi+LumZdR78wcg2EznBc2wWZk2NSJCM2JVyvSa4yFh16O9EkSmUICebRRcVCTyCvVU1Ltsd38W3XK/HHI9gwuP2RwD960Ae7bTnxzGOpl3jO9T8Zr1UvGX2px8hnjFWbvL9+h27tM8zRrH2rDOWyjRMmnRzcbi/h8Iwk826jv6v3DpCqHzyZ/KoZoX09JF4mQ7kwMszDKZ8rK8n2VwawEJdu9xYEjlmkx8IqueI1EvbqRCH6snyVOqvmp671TVX6nKSwtwYlba5rXUL2WSsKYyWSFcVe9aMznYPTo1LOUAHJZJsDNgUVVHnqi6CfQL7Lok7IZWbUFDTY7WIT0Cyj3jkl2RHHspuSGTjNDG4FEXgXHU+V+U45XMe3VhuVj+X4f6hMtxGhq6Dca3kM2Ng1evvWBRLomBpglQyhtttEz7ati8pIc6q65wn3rxotd38WTdtNnFj2H1Za336TfEHsfJ8l7Pyd+3ufEivdOnHjTt2/drsZZuDgWBJDLOc3oMdSxcVmGttZMxPcuJxyDflIe5fKfCcr8poKa9Sm42KXKQtkok4xzR3MMKmw6pxpRdnRW76FKekR0X/AArTLMZ8nTHlG/GvbjlOa820yTI7XLGLXIswzWdBx6jzi8Sur7WR2lSImTymY/LSH1kKDKK0204hNqnQVFUEUTU724u30bLWsBkZ1jzWTvgjjVKdmwM9wOql2GOpeRU6oq8oP5Iq645717YyYUyXjmbY/kR11jArJzFVdwXDiPS5YRW0dU3hEF8jn7Cl3Lqoti44ogQZ/wDSruY/bbrFjYZqVpUXWFRbaOD+cyMlKRYNPqkg/M8022xIFt5rzxovLTaq2vUOU56cTP6av3Gy2dmm4+ax87qMithgYlUTnXvc0jMA3IyjWEhsKyTYo6ktWxVZHDavfPiW/U3W2uW7lYym5OLLcQXTYlV6XEf3LDgNG8QG137CSNNOuKioioDZl+Qqqf1T7o7Z5CzZyaDcXGLJqkZSRZuQ7eO8MFpUJUN5QNUaHgSXkuE4Ff5F0GFoe7N++05juPbp2jMTI4GGSI8qLuDKvpRyzyWCxNUZLjTYMSPbyhCRFjcsihiiiIlwutdjXJ1flm7WFndW9hWY1lsaNVpaWT89+Ow/SVso2vPIM3THzPvEiES9e/CcCiIkwHdrao8TLPR3MxRcZF3wFdJcxvYI7zx0WR38fblUTjtzzpme6GEYLtra7t3d9FLGKmsO3OdHfbcbfYQOw+EuyC4Tn2iCIv3kQon5poMR5DuXmUfaF25xndPJ3dwXtvsnnbiQ0vZLy4/ZNRxJskjEahWuNS+WmRbFru32Xg0Hslk57Dl0m7b+3KZHkNhSxcl2+tGBs7iTMeZkS5Vm1IJt10yNtCSIyvQFERJFUUHldXtjG/8At1f4vJzK2uq7GaiIEInpdveVfhBZTIOtiTseU62K8GifcSdl+Q7iqEvTe3dwZu/GiK6ZCM7jbmVJde4Z+mjXi6LauedT4/x0Ltx068r2/doKd9OGQ7gZXnsjEsrvbp5Nmap/ErZ2RIc63do7KXwTHuV4ecSviRH+xc8LZn+/nivqq+g1W7OQtY1uBcNZ1J3qZitY41bvAzJpXBipPcWvQvE80LCyXFkk2RAbQijg9UHV++n+724mjltPt/lk3Lnots3NucnkSYklLmZJjNGjwOxUFokBkWmeAbbEEZEEHgeV6+QeoDaakpbq5g5pUZAuOyI0a0hUljGlyoZvyQjD5W0cTx8OH89lThBL81TjQUB6WMw3MyXOaA8ozSoO6dqrFzNqIs1sLWc1L8gde9W5EBioVl3s2IA4Im2a8ebqhp5vUTu/JxndW4kVOW2NVOxK5xdp5mbmj8Joa9yRGcmyGKdllWZcNY8h0HpUo0RsgcQCFWkRdOtbxbRvYu/m7O6eIOY5Gk+yeuBvIqwmpHx+qJ/v4xP7k+1V5+U+PnXVjZthkxpt+Jl1K+29XLcNm3PaITgJ8LKRUL5Z+U/Wfs/59Bj6PnMhu6zegi74zJVhY1WRvfiWtyOwnLRiMhFbWzoXBX6WrImLbb0ZQ7IBkqDyip8K3c7LCCmhbcXlhZTYWRXTUdyvzWVlNPaSBxOfIYajTZCI88KPttEcd1TRp3jqq/GtRhvrte2/kK22WVtNXY4/AjvW9nPjx4EkpkYJLCsPk51NCbcHjnjleeOU+deR/fHC5Wyt/vQMa3cx2mat/cBH8aS3QgSH4zxMqLqD9xRzJsvIPIqKqor8IGR7DPzchvxtr99cytY7+AUUudLTJJM1Ytu9eQWpJo44ZI1I8ZqLkdOBaQuvjBHCEpVuVkua4RnV1gtfls8MDgZpCGwk3+eWNWERl6g84MO3KC/KjMHKFDT7kRXFFrsIudVu7bGFs/io3W5bO/y5sFNBZx+Xe3WRQJTdPEZNTSM4+wDYoSm4im4+pvGqB3MuE1a1XlWL3mPhllLklXYUbjJyAs4sxt2ITQ89jR4VUFFOq8rzwnC/yaDFF7mFoeJRq7eLd+VGrXsAvpeKzKbI5oMXM/374R2keJuOds+3DSEIg40QyFNxxGzQ+2rF3QYoi9LWzVjk9zKqaaus8Ik2E5m3frW48fyRwJx19lxtQAe/PYiRBJBJOCEVS/qfdLbHIY1nMoNxsXs49K0j9m7Dt47wQm1RVQ3iA1RseBJeS4TgV/k18G94NpHcfYy1rdLETo5Uk4TFmN3GWI7IBs3TaF7v0IxbbcNRReUECVU4RV0Gd9tMzuZ24+Eshnl5Pz6fmGRRM8xt+4feYraZpuxWOZQCNWobYOtVgsvA2CvC6i9nPIRa/v1HZlaU+V7kNTM/vaDIqrEYMva6rg278QLi3L3aqIRmzELFwpIRmjYcFxAbUF6gjikWlq/P8Etozc2qzWhmx3oBWrbseyZcA4Ql1KShCSorKF8K4n2ovxzrgsb37bE7kzljk0CprMWcgty7ixmx2K91JcZuQwbT6udSEgdBOV68qvxynCqFDtWeVxsom5m7muTlOY3rjY23DK7klXtVjzTAORfa9/AYcuuGhECmJKnVURERPB6WMw3MyXOaA8ozSoO6dqrFzNqIs1sLWc1L8gde9W5EBioVl3s2IA4Im2a8ebqhpoxjevaqXmNLgcHPKSXcZDTvX9Y0xPZcSVBbIUV1tUL70XkyFR5RRadX8gXXqibu7UWGOT8xgbn4lJoKpxGp9qzdRjhxDXj7XXkPo2v3D8EqL9yfy6Chs9zFcd9SjLMjcGTbHLvaSBGxyDlUyusqwHhZbJQqFFYtrCJXCeekcIbQK+iHywiBS0Lc+6XZRu2wveDK7bLT2zzWdlwO5HLkP1isQzKDKVonFSE6LyNCy6Atk6JEfLn7SbYxXeTAsvxvI8xrbllugxiZJizLR59r2hgwyDxyG3RMhJjo4ioaqnwirwifKwTYLdvYyu2T2+WnzeJR013FVnHWMmu64LCaCOqKJww6TZOKpJy2K9wUkAxA0IECqM7XJqHdGt2+rNxMzarpMTb1JLi5BLKQ8s65u0ml5VcUgV4QEF6KPUAbEOgttoP80kiBC3ww5nL8zvErcZzzK6Gofs8lmfcqw4r8aK44b3MklJx4QF1TIhTp9yJxrWNdmuG3F9Nxaoy2mnXVaKnNro09p2VGFC6qrjQkpgnb4+5E+fjXzi57gs3KZODQ80oX8kht+aRTtWLJTmW+EXsbCF5BHghXlR4+5P5dB76G9p8ooq7JsesWbCqt4jM+DLYLs3IjughtuAv7xISRUX+Rde/UYpN0dsslhW1ljm4uMWsSh5W1fhW8d9uBwhKvnIDVGuEEl+/j9lf5F1G7X1G7M1DlBJfz+icpMianux8hatYi1LSRFaR1HZSuoAqpPAIonP3covHxyFl6a80Kxg2lexa1UtmdDlsjIjPxnRcbfbIUIDA0XqQkioqKi8KiovOqzxL1FYnkbUk7yjs8NKtk20W0DIp1Wwtetc2y5JccVqW4JNoD4l5GlMRRFVxQTr2C1dNRB7eLaOONWUjdPEGku5DsSsU7yMKTn23VZcbY5P8AWmLqK2QjyqGnVfn41L9A0000DTTTQNNNNA0000DTTTQNNNNA0000DTTTQNNNNA0000DTTTQNNNNA0000DTTTQNNNNA0000DTTTQNNNNA0000DTTTQNNNNA0000DTTTQNNNNA0000DTTTQNNNNA0000GdvSFsz6kdofxz/CE3w/SH9ctG5NH/AHy+97FkfJ5F/XCPi8ndv9S3y2Hj+1V7LqyPUNit9nOwO5eE4tA97dZBiFxV10byg155T8N1tpvuaiA9jIU5JUFOeVVE+dSXGM5wnNvf/gzMaO++lyVhzvplgzK9q+n5tO+Ml6Gn7xLhf82uLvhm1rtpstn241FHiP2WK4xaXUNqWBEw4/GiuPNi4IkJKCkCIqIQrxzwqfnoM9QNvN46m2tsn2m2vzjGJ0rD5VC85nGXxrqW9PdeYGE9FcKwmGwzG7Sn3A8zQufaiNmfVRsTbvY3J9mNx8alY5l2R5ZjD+NfhSyG2SrZWrjwk8lYYJFjRycAVOW0vZHT5kgXKCJrr0fpP3N2wyjGYG9Vth9rjuXDMajXVJVSaoq6XHgvTibfYelSkcbKPFkqjguCok2iKC9uU9MT1SYgR1Y3eF5fQ/W1q3q5bKLFH3EKfKbisTP1cg1baR9+OBi51eb87ak2iKqoFjUOOXtTeXFrZZ/dXcOycQ4lZMjQW49YKKS9GSYYbdNFRUT9c44v2p888quT6bZLcmLeuhB2rziFkcfdK0yeHkNjl8aRi7ddIv5ElXgq/qDqI6cB4hTrCbdF1zt3bLlzWrcQzmpzaTkTNPGmC1jly7RvSHgFGpMhptsnSZVCVSADcVpVJBXyNOJwqIhLzN8M2tdtNls+3Goo8R+yxXGLS6htSwImHH40Vx5sXBEhJQUgRFRCFeOeFT89BSS7HbvlWLvF+JMjTOPxl+NkwvyU/seUP2iRPc+DzeT6R/e3b3fj8nz+x9uu36lcE3Zze6k1mE4++7W2uHWNGNjWhTi+MqSSIUea9YCboQSAWyUYrZOKQqq8dQ57P6T9zdsMoxmBvVbYfa47lwzGo11SVUmqKulx4L04m32HpUpHGyjxZKo4LgqJNoigvblPTE9UmIEdWN3heX0P1tat6uWyixR9xCnym4rEz9XINW2kffjgYudXm/O2pNoiqqBW+J7e7v1uSY/Nq9sr6mcmyqabkrFtaU0+ilExXR4zsk0Qzmxp4AwLQLG7MqrYERF2LryK/ZveBcfi4hT4Dd12N0z+JBBr8isKeXJrwgZDXyXY9fNjH5XYLUWO+fEtUeJQa6Dyqgmn8Xz+my4smWqiz0Yxe2epn3zZQglPstNm8sdAUiMQNwml5FC8jTiIioiEVeSfVPitVX2ErKMCzTHZcWJVz4ldaxojMmwYsJiQ4pN8SVbZVXyADGSbBNdkVxATlUCgG6G/fuds9vWMThS5lVkW4kZq+jWsGQ3ZuyIdr3VrxOk4C+V1sZKPi0rb/QPv+SSV5p6ctyrzCsfxygpRrDrNsKWkfRiTEHmbBs4Eo4IoaONqptx5DaEYGxya9uRVUWwy3G24xDK4d7W+nO7ibh5gzZOyIsWoqI9zIjQiYR9xySUkG5Q8vx1EWX3iPnkRXoXXrF6iIETJLvGxx29vbQMlj0FTTV1azGmGp0kWzcUzlShbVAbfMiccVjqqi0gGSIboVFYbG7ryraBulX/pQatY+WfVZ8SXNxQrp8EqHIIS2GgY+lg4PcW1Rw1MmhIkMSQQWxn9pcli+jvNNqqWqtncgvsbyduJX2s6C5KWZY+7dBk3Y4MxA5ckIiC2iNNoqAhKIIS/eH6usOuK2NY47t9nVsUiqtrsozEKI08xDrpxwpJuI/JbQSR1vkW+VMhJOB7IQj2U9S+DP2IjW02QT6FuXVV07JGI7P02BLsW2HIjD3d0X1IhmRFIm2jBv3AdyH7uoVRn2yW7cndKVuNQRb5mLX5PAs47dFIqFsJLSY97A3o42KHGRxt4iBUeQFVs3CAueqFyLP04bkBj0WNRYzZSQYpfeuQ7m0rzkSJX4rYuHa4yji1HDysg82iACMN90b7qIoS35jm/2LZLlEGgjY/kEaBdWVhT0t9JZYGvtZ0JHlkMMKLpPIqJGkkJONABiwagRJwqwrcz1AZzhu7t9h8bHRiYxjlBRWUi0drWppyJFnZuRG0BEsGSBtEZcH5bIu6GS9RAEfCQ7I49mEXO9084ybAHsTYzC3rp1fEky4j0hwGa5iOZve1ddbE+7RfCGXx1Xlfnik5eyG7NnidhgFZttaw8WbqosJmoyGwp53s3At4DyxquYySSHIHgZlEYzepqrcfqKL2FLom+pWgdZmpU45dssP8A1mHj95Ojs/TLexrmpDj7DXR5X/hIklUJxtsXBYcUCJOFWJ3/AKsbGHgEa2osLm2NvGYxgbuybigtPXTLVYhe3NFkDJUvDKExUAMA8jSuFwq6D4ZHtbuJU79Td3arBnr2ng5RGtGqyJMhtyJoFj615SWUfdbbR1p1UDh021VsjUVXgUKO1G0O8OFxJVhD26ctH8nxrL69K2FZwmwopFncvT4kd4nXQRWQbk+MiY8vUml6ioqK6v8A3G3brtvLehxwcXvMiu8kGW5ArqlYgOuNxhbV4u0t9htVTyt8Ahq4XZeoqgkqQBPU85VZvlFVkOCXy47TzcfjDZxoINLVhZsMK2s8H3xcUvO/1UWGjJsU5cFE4JQrvGNnN3MJzPGtwH9upV2xj0upN2piWEFJLvXFxrnX2fM+DKmzI7AqG4HIG4QKXwhSSNs7uIfofzLaBcNiwcruYOVsw6RqayrIlNnzXYzQvISNoCtvN8Kqjwi8Kgqiok7H1N4Z7ru9jOTM00qRawqq9cYjextpdc3IcksR+H1eQukOUoE622DiMEoESdVXw7h+pGFR4zCmYnVPnaWlJUZJESxYRY4wZljFikDnjdQkeQZPKInIoqc9l44UK0z7ZzdfcDJrfcOlwm1wpuE9h4RqSJMqDnWCVMiwcefY7q9CRRSex4EkdeViJ2Rr7FGxsPwu0w7Y3cN27YyRifkC3V1IayCVWvTBN2N0UiStbCK138fkUG+/3GRKakS8f6z6kHMg3GwXF8Vw+0boMoyK4pSvbCO17acFfDmm6UNW31cBUkxRFFfaFHA7q2hJ96fLP/UQ3g+4Wd4lluCWV1h+MYxVXllNrYbTqQIko54S3pqPPgjjIhFFUBkDc6o8qiSJ8BTdTtNuZudtzh9nVbcjRRcc24oKpmJJnxPDkZs2NZYEwz4nDUI5MwHWhWQLS8zVRQREJddbPqPNom6WK7n2W2E2OWS7p1smBi78yCU51IWL2oHJMm3iii+Sj9iK/wAcR2uxhzwN3wt8sIrchZwqrxW4j0MG4ZxFq8jxY4U7Fl4x8cIUR1Hk4VQaQxZ8KOKjfdC+Nf1ubuvi+LZjX4tN2zv8uuquqkZfF+mwobqwWGeYzr4HJea6OoMggRA+8gdMRQkUk0FJ1G028uMSb/Jo22MmY7m1Nl8VupYtIALSP2NqcuKEkjeEFAgcInCjq91c7oiGioS/3X7Tb24vGjPwcJkGiWeNPSXK9aeTaxm4mOJFcege/NYrbwSxFojP58ROq2hdkXVuSfVDgIuLNq6fILbHYwVJ2eRw47H0+sSxBpyL5kcdB8uW5DDhK004jYOiRqKc8fCD6p8Olo3Lk4bl0CqlT7ypgWkqNFSNOnVSS1kx2kGQTiEoQJRARgIEjSp2Qvt0FE0fp+3zew+1wSyxWdBl3mKbhYul0VlXmzGes7U58GQ74TAvC4254l8TCEDglyy231LXfTZrc+RZxNyXcRzqxsqK0xt16lv7HGm3LKHXnLXxRW61tmMisFL8jRyHRUlHrw0giq2juH6kYVHjMKZidU+dpaUlRkkRLFhFjjBmWMWKQOeN1CR5Bk8oiciipz2XjherkPqEr8cu5FJO22zRvu5ZxKic/FjR4tzNgxXpTsaP5HxdRSajvqDrrbbJo2Si4qKKqHi2Pw3L6TFNxFyPDUxyVlOV291BrvdR3iRiS22oKZMmTaOKSF3RCVEPtwpJwS1E3sruzR7cSMVPbNchmZfstQbfGn1GELdDYxI8xt9JKuOopRlKYBqcZHiVWC+xfsVbLqPVZWFhFNk19t3lKSyxGHmWSM17cR9ugrn0c6SXl9xyYGjEhwAZ8r3jaVSbEvt19Mq9SyNZHUUmE4pZTq+Rm8DEJeQvsNHWG85wshplQfR/yAK8I6TXh7iQ9iLgVDu7Abd3u3jGcNZDEQZFzlj9i1LU2yOex7SK0D5dSVUUlZL7S4JOPy+U5pum2J3YqslkxH4uT2RVGVZPllNKlTKIMedenJPKOjqAwtq4RDNFh5oyQOO6i4oA2GrQ3U31utuN3qXGJlMMbCYuJXeYZNeOx231ajQVZHo0iSm3A6k8KmXheUu7QgHy441/tn6pMeoe8DIdtc6q79X6pmNQvxoRTZY2LrrMR1tW5RMoJOsuNkhuiTaoiuCAqhaCi02Q35uFfdmYTceE8So68IdpIoIrIvVVvHnHWgzXKgNxH2heYZUldUUI0cVsVTtcVZhWU5VvJiG5llsxGxGHXy7+TKF6VBdnE6/Cgx2ZUpI5mHnNGXmk8bj3DTTfYxUug2Vmu5cLB6uikTscuZ9vks1utq6KCkc50iWTDj5tIpuiwPjaZeMzJ1ARGy4JfjmJWPqSo4uLBllbtznVxGjs2j9w1CgR0OlSueVmYEonXwaV0HBNEaZN03EAibEw4JQ+G2dLudtV6bsXoqzCWLLKKCLGYeojnstKbAyER1pp7t4UcRhSVtCJG1JBEiFFUkpjL9ht4spxvKLRnBzjWGW1m4zw1btjEV6E9awo8evjOmLqtK457fklAzbBS4U+E7LoEd+Mem5SGO47iuUX8Nt2ujz7qrhNvQq52c2DkYHhVxJC8tvMuETbJg0Dok4QDyqRnYn1Hv7mQsUrcsw21p7bKKuZYQrBI7QVlgUR0AkNx087kgFDygv64AQ0QiAjROdBXvqQ2i3lzCoyfC9vMSdar7TblnH6qTUpSsCcsUld4lg/MEpIMDzHVgYooiG46pON8oY6Zxi6u7tiW9dYfPx5WXmwYamyYzzj7ZR2nCP+93HBHq444yqKXPZgiTkCAihu8ea5xg1tgUvG5dF9Ju8ohUFxEnVrz0lxuUfUXI74SAFkg6nyhtOoXZP2eq9o5gPqaq8qCrrPwrk1tPexNnL582tp2247EJw5jYfqPdOvK6TkEwRlrzGSutqPKeRWwu/TUF273Yh5/bXGOSMQyLFrujjQp0qsvG4wv+0l+b274rHeeDqRR3x6qSGJNEhCPxzOtA0000DTTTQNNNNA0000DTTTQNNNNA0000DTTTQNNNNA0000DTTTQNNNNA0000DTTTQNNNNA0000DTTTQNNNNA0000DTTTQNNNNA0000DTTTQNNNNA0000DTTTQNNNNBSXpp9IW0npS/FX6LSvD/ABfLZlTfqc0ZHiRnyeJprqA8APmc47djXt8kvCasLdrBP0o7V5ltn9V+mfi2gsKP3vg83tfdRzZ8vj7D369+3XsPPHHKfnri7Q+oXZnfv67+iHPIWSfhuUMO09u06HgcLt0/wgD3Auh9THkC6lwq8Lr3b3bgytqdosu3FgV7U6ZQVL8yLHeJRadfQeGxcVPlA7qPZU+UHldBDj2FyjNrKHM3w3BrMliVNdOgVlbRUDlPFZOXFOK9Jc8sqU4497d15oFQxARec+xVVFSO4t6PKKhwzJMPfewmKVxji47EtMdwaNUTmeOFCXJeBwykPo4DLv2q033aQvGi8dfdav7x7N3GD3WU7uyM4gZLfw8cu6yXTQojUZyWhC3IgFHaB0BB5A5bfN9VbI17IQoq8TbH1NV2YeoSwxEd0catKi/l29VSY9GmRDnVkipVsDccBtfOqSlCwdQnORRuOx1RO6qQXHt5tpBwzbWLt5cyWcg8rMkrmS/FQG7SVLccemvGyqkgi8888SgpFwh9eS/NfBluyeJWux+V7G4RXVeG1GSUNnSspW1wDHgrMZcbJ4Y4KAkqE6pqKKPZeflOedSb8eYN+Lv0f/jOi/FHt/d/RPqLPv8Awcc+X2/bydP9LrxqqQmbpbu7jbgVOMbqzcEpMBs41BGaraqDKfsJpV8aa6/JWW07+pRJrTYttI2S+MyVz7kQQ9Z7C5Rm1lDmb4bg1mSxKmunQKytoqBynisnLinFekueWVKcce9u680CoYgIvOfYqqipHcW9HlFQ4ZkmHvvYTFK4xxcdiWmO4NGqJzPHChLkvA4ZSH0cBl37Vab7tIXjReOsXzD1NZEeymGpK3HxHb7OcnsruqdubKRGj1wPUzslmQ82ktVBWn5MeO2gKqmLcxVEuwIaXU1vRX22xMDfDFoESwiWdRFtY8eVasQWAR7pyj0p1fG0DSmvkL5VEbLqJlwCh68P2tcxXaNds/xRKOfKhzRn3sVr2z71hMJx2VObDsXjMn33XRHsXVVROV45WosX9H97iE161oc5wmDKmY8zj1gxH2+aSFYtsvg6Lkpk5ZG+biI8D5E4pGjgqBMqKqf3H1isPYi7fxqHEzcg5Y7iljaLl6ljMQwgNzRkFbNxDVGjB5ltFJgUR0iAlHhFXuSPUtaM5rjeGuYbj8J29r6uci2OXNRzmlLMxNuqJGSj2JMiHckR9olEh6ivZNByHvSXY/gL8BMZThL1bImzpr1XPwQZNRBN9G0bWri+7FyATPQiDh9wezrhdeevXnZZs1ZbRTq/cKjyvJbW1DJ4swJ4Yo/kJxmExxipd99GjPhJki57IHFdYTsDrodgVsTLXuqfU1lJ0swaDBXcnnUsTJL23WwumojjVfBuJkNlthWYnR51z2rnQCFtBFtEceM1Uz9NT6q761akXf6LYzOO1t1i1LYzVv1WQB3catcaNlj23DqMuWjYOITjfIB3Hsqq2IeHYTYLIY+DQrvKbidBsrPHMjp3Ik+AIygCzuH5zcl5BNEB1G3A7s9U4IlTkeONfXH/AEYY5juSwLtk8JsgQ6eRYyLjBo060J+BEjRuYcx11faNuhDaJQVt1QInCAxIkJPnTeuHb+wygq6YeOhUPSruJGKFkzMu5bWsakvOuy6wQQozLjcKQTZ+Q1XllDECcREkexXqjot6MkXFmm8ZbnP0TeRRgospZuvFGVwWzZmeNsPbSQV1rltPIC916uF1LQfPbf0q45trnwZXVRcJOHEsLGyhujhUYL0XJhukrbtqrhEbYedwR6NNuKCAJmaIXfubjbC/pAyHJr78V+w/EVRjdX4vY+XwfSrWTP8AJ28g9vL7nx8cJ06duS56pV8bfjcXHd38qf3EsiZxCvzWdRwoddLjONR4MHGHbRw3QOAL5kf6txeJPwaoA8A0XuPJI9ZpZniVgxikvGa+/WFTXcI6LJI194Ib9rEjSGJgo0IxpIjJEVDhwf1iqDiqCqgSzHfR5jmMXVnKqkwlmHJK5dhyxweMl6y5YI+io7Zq4pONt+5cEUBtpxQEANwk7d/nL9J+RBTzMUod2I8CiujxyZcsuY/5pMibUNQ2RcZe9yIstvN18YTbIHFTqqiacrr612/Wf5juFtl9JxqPT4TleUXtW3MSwCTIso8GDYcedgmB9qhvxQeb8briqAcGocqCyfNd+5mKbuwdrWcbpUSW1BcbkXGRJVv2KyHnAMK1pxgmpjjIt93G1faPghREXlOQ7W9G1dlutWQ6hmxxVYDSPJKrsmxULuG+RIPjeEPMw40831LoYuccOFyKqgqMRi+l9YmGZFh67hzpq3w40K2E6J55KfSGojfd0vInmce9p2Ivt4VxfguPmNYJ6mMwpquJY7qY6y9j9jf5nXxb9meHu+KmTZPCBwQYEBaSJANsXPMpkTSKQff3XsTPVFkWOwWHc02tjVsy2p6+/p40W/WUj0KRYRIbovmsYPC+ys+OagKOgXZUFz4VdB7YXpje8lZj1znYzMJx2yuLakqGarwzGJFgzMZJHpavELzbTdjKFsUZbVOW1MjUOS5H8FPKLKHEi5NuzDmrXY3V4xE9pjixhGPBsI0sHTQpRqTp+26GqKIfcJCI9VEvRuJ6ip2M7qRsdJo66ixi+kx75wFB8rGGOLS7X4EgRWlBxtv9kuS8fyqISjrobabsboZjvFX0eX4zExuossETJI1fFsRsBI3JbQgTjqsNGDwARCbY9m07Coma8qgf7i3pyyLGssw+au5ceRi+CXtxc09ONH45CjYMzAJl+V7hUc8SzF8ZC0H2ComhkSGP03P9POR5/kecTqzctinptxsZg4nf17lH7l72LKzEcKO/7gEaecbnOghEBiPHPUl444mP797g1WXZExlOMR7HEmdyxwpi2+oAzLhlJSOEUQiAx1eZR58AJ03hcRXF+whHnX32a9YWI7w5jT43WJjaMZPCmz6b6dlDNhYNtx1FethDBsVhG42XkEe7qJ0ITUCRBUPXWelHGKXdSRuBXQ8IOJKvlyM/e4VGlXTMpRFVBmzNzltryijiJ4VcFVVBcFOOv+bl4JuTlG/jMzCL9MdjvbfzaqRay6I7CJ2dmtKrY8OsoMhBTuHJqiIhdmzT8vTmXqKvsTyXNYw7cx5WN7fzKli5tSu1akEzObZNXI8b25I4rKPcmJut8iiKJEqqKeUfU9YgzBySXt4y1iWQz7qpx+yG5UpUqXXsTHv74jeBBjtPBXSVbMXXS/wfYBUuED4p6UArayXg+MZ0kDB7tqjbvKuRVe4mSErI0aKCMS0eAWEdjwozbiEy6vAkoKClyke2q2CyzKsdrg3EyF6Jj1LluZW0CgOlKNOF+bMtYoOuSTd4NlY8951sUYFV8rZdyERReunquvq2lrLTK9rI9c7kOPVmTU0ePfrJVyJJnwojoSCWMCMvMrYRz6j5BPlUQ04511cy3uyBrdmlwOkhlDj12dx6GzITadK0ivYxPskBEcFEYVHmmPlD5Xx/JIJEOg5H8FPKLKHEi5NuzDmrXY3V4xE9pjixhGPBsI0sHTQpRqTp+26GqKIfcJCI9VEvOfo8fPOYWblnFIUuvyW2uxmniqFay4tizNYfhypyye7qNMzlCOoC2DaMt9mneqInGufWJk8/FMqaxbHMK/FFNV1dtHagZk3bxmWpU5IrjMpxiPwzKaVU5bFHW17ci4SJ8ySP6xMc/SWG389jFWeuTM4fIaayxpy3GzNBFXG61WRNyIkgkZ8ymJrwp+JA+dBy3vRczNi0L1zcYDe3Fdi0DEZ06829ZsgOJCN72z8NqRJJIsjxvkLhETzThCBK0iCgakznpqu2cgjhT7jRIGHxM2ZzpmlGhRZCS0VCdj+6R9A9uR9zEUYQgIk+8hHovOwbfrP9xdxdsJTeNx6LCc7pLq6rlbsAlvT4zSRViuSRJgFiuKD3dG23HBVHFQi5FE15b3evdLGd+cuonq6FZ0zRUOPYxShaAw2/ZT/K6siS4sInW0Fph9SUXTERa4Fl0z7AFh7pbFVO69zMmXt0+xX2GFXWGSIzDKI70sHYprIB1S4Em/a/AqCoqmi8p14KOP8Ap1yXI8qhZ5n+5UK1yCBMojadgUCwo6Q62S9I8XiKS6vlecfJTd79UQQQW04Xt8631G5TbZhTbcw9sYX4lkXVrS3LZ5ASQ644LMSQTrbyRlN8HI01ow5abLuogSCikYejfL1OUmzeURcPIcXKyOlfv3kyHKmaNsowOeMGYxONueeS4SOdW+AFEBVJweR5CSb47KU+9NTRRrAKQ5eNWyXEALylC2rnXFjvRzbkxDMEdBW5BqnBgQmLZoXI8LWOQ+i+BkFVApXbrDmIA00+pmQWsFjjBjnKfJ0pdZFF5GYUlEJG0dcGQSi2HZVJCIuvk3q3qKGzxmQzUUJ49krdA7FcmZTHjXMlu1ebbadi1aAZvA15mycU3Gl4RxQQ+vz58+383IlbVblZzg+DNwqGkpcsbp8mG1ZeksWFS3Ja870B1lARkpMZxG1Fx5S4BTbESVUDuYTsLnuCWLL1Ju7FjwrFaeRkjLGOoj0+TXxWIvaM4cg0itvsRY7boEDxcCStm2Rdk6WC7Cfgv9Gn/wBNfvP0d1tnX/8AmPj997zx/f8A4RfF08X5ffzz+acfPv2x3SyfKcst8DzbDY1Fa1dJVX7BRrX3oyYc45TYeT9S14XxOE6htj5ATsPVw/niv/UnuLnG1OUFfU+bXX0Z3b7L7h6lZarxbblVkRl5l9h52I44Dqq6XPkV1r4HlpURUIJtkWzmVZRuFBvbfc05GIV97FyWPj7lUiyGZseP4m225iOogxu/D6tKyR+RS4cQV6ajOOeld7HsTvsYj7lTWXbrb2JggT4UJYz8QmHrFxJrao6qoS/UeEBFRU8PPf7vt9I+obKDq82u2sApWKrD7tvHgn22WtV7UiQqsKch83GECPGAJCERCrjikJCDRfCrM9kt2oW8uHP5PFjQGHINrNqJKV1mNjCN6O6oK5HlCAeZo06kJKALwXCiiougg+2fpwyLazL7jLsXy7Dqlcjh0sO0r6bCEgRFCvlvOKrIDLJQJ6PKkNEbhOmhq24hdQ8K3xppoGmmmgaaaaBpppoGmmmgaaaaBpppoGmmmgaaaaBpppoGmmmgaaaaBpppoGmmmgaaaaBpppoGmmmgaaaaBpppoGmmmgaaaaBpppoGmmmgaaaaBpppoGmmmgaaaaBpppoK62h9PWzOwn139EOBwsb/ABJKGZae3ddPzuD26f4Qy6APc+oDwA9i4ROV1M8lxujzHHbTEsmrWrCouob0CfEd56Px3QUHAXj54USVPj5+dUR6QvV7/Cu/HP8A9Sm6wv8ABdo3Xf8AlF/y+67+T4X9WHjdDxfrGvu69w+5edTL1Z/71feT/wBQMg/+HP6CF0myGcVm60Wpy7J87zHCqeAMjDbOXY1qpjth4H2HSkh0bflPi2Y+3fcGT18h9+pJ3Kzh2YxNjBcNwCBJsocLBJFXJqJLLoe5AoPVB7mQKheVtDbdXqikDznCiqoSUjmOY7mVm6W0l7ulh+K4tU08fIZwzq3IpFwXDdM8Rk4yUKMqCIipfaZKvHCIn56jEHfjeakkWjk7KsimxKLGaLPbD69V0rD79Z75RskYZgE4TEc4fd1sH1WQBsoimSKWg2f4WfL5vEHk4479U7cf8+qP3s2czEn7fcrY/Kcko8qtHK8b2sqZUJtu/iMOADoosxpxtiYkXuDT4k38i0Jl1FFGmdx96Ny2G7jdWku4Tfmw3cq3xB1yqiOnCh18iljwzbdJpTJt4m3ZSipKhpIbQkVG20CbZZuFutie4djtD+k6dICwtcRYayGRWwBlVjdmVkkgGhFhGF5KtbBpXW3FEpK8q5wKaC3dtdocRwx+oyWkqbaocjYzGootPPktPfTGfKch5CIFPvJddMfO55nRMmG1RV+SP5WewmKWOCWO343V3FgTMkXKorzLjBO1076iNiPgRxom1bGUimjboOD9yivKcIkb2bzzMrrAtzZN5n9ZbzcTya8p666sGWY0VpmI0CNlK8IgHAF2V0kRE5Q+EFEQRqaZvXvRidGmIW9vmUvMrKwxuNIbfh4849FiznZIHLrJTStQnWnjjKyyMwRMDVFJDQhHQXVW+nYaOTd2VDvPuLX2OQ2oXc+W3Jr3Fdl+zbiOmTTsM2SFxphjkCbUG1aHwiyikhfD+C9igUFXhcbOMxYxSvagtv4/7qK7DnFFeR4HDVyOTrJE4iKftnGUXhPhNVpj2fb35BuHiW2mUbg2uGNTwzBFkuN0Ei2nNwSqSik94EkxGZDaS5QmAIiEDakrYqoqEPvfVBug/tXW7mVeUW/vqLD6G6uYlbUVTVQcqW85+smPTXPcG1JbAfG1CRDb55UjUwEQne7Hp/vKCAtZtTj2Z2i29NkVZNl1l/WRSdWxnOTEizQltiqREelSFR+KaSWxRRRD7qWrExz02YxWYPIxOyuLRxy0sMaubF1h1tBSbTM1zbKM8t/a0a1TCmhdiXu5wQ8j1gc/cXcYQzybK3NvWHT3DDCsaq6ijrZDwt8R3lBlZAgHuTApAo9JcJkARFVsiT7oHWbt7nXtjjGRSsryGRMxGyzyKVaQViO3C1rAnHZmJFA2Vd6l4iWMQj8KQ9SXlA0fSbFUdHKmRWcuyZ/F5h2Lv4UekR/pTZTicKQidGRkGCk86otuPG2Cn9gj1Dr1NutsT28BI6bhZbkMSPDZroEW5kxyagxmv2QBGGWlcLjqiuvK46qCnJ/nzVvpuz7eLKbqD+OPrUulu8Sj3oy7lygbIZhmH/mTVY+biw3AcJRWQKkKtIiuEp8Jxb/ezNIG9NSlPlN7NxqfuAOGOxnayqjUwIMQvMy2ROLZPSm3xU1eFEYVEUOnx2ULUmenvA7LIZGQ2T1nKKXkUzJJER11tY7r8mm+kuskKN9vCsb569u3dVXso/brys+nmsPFH8Kutys4uqhW66PCYnS4vEBmFIbfZBvxxw8iqTTYk495XVFOO6KqrqnqrczfBqqn0VpuMoZheUg2lG9KWkKhsWksYbLj9LOZDkewTG2mmp4GROyI68mIudo3nW+eb4vFC1ZtbGTkuJwstiSyyykq0sKiSESrebR12Cnt3ABuWD6nHIAcbUBcRSBV0GgaD02YvjuYUWUw8xyt2Ji1vZ3NJRuyYy18B6wbkBJAUFhHjBVlOEKOOmraoKAoh2Auvn+ysDcWzJ66zrK2aWScN2djzD8Yq+YcZ1HWyXysG8wvYR7e3da7dU5+eV1Rl9uLvBj+5OQ7XV29cm1agXeCVrVi/VVqzIrdo9OSYLiNRwZV0m22lBfGgiKNL1VVNXPnO3g3p/FEDaiut8ruXQybJq925pItC3byGIDUJ2O0qT/DBRVScamoN9yCL9opyZoF2t+nnAvpVDSS3rSZBoLu9vG2JDrajJdthnjKae4bTs0g2chBQepJ1b5IuC7ccPS1h79NLqL3M8vuyOmYoKyZPlRvcU8Jh9t9oIxNsAJEjzDBq4+LpmrLfciROFpKTvv6m7VmaMKnnsXWLYbVXRMVkrG0qbGa+cpCdsJEuX2CI77YQRYTi+NVeVXDVBHVu+pjF0y/KNjqqbbTIsB7cISkwgjxH2pBNU1lJaVwX2XUVQcjD144ROykn3i0bYdRn0u4S9fSMlyXJsnyOfPsnLOedk/GQZjh1DtUQGDDDYi37V4vtbQPvFC/4SL09udhKjbvJ2Mu/HWW5FPh0AYxFW6kRTBiuBwXG2xFhhrsQqP+ELsZIS9yNUFUy7hu9e+7+FtQ8DrJ7a4nhFXdxI9YxjlfUzJMh2WpfUFmusmxEL2wtIsMQUFR4lIl6gk8xXJMsc3attuKPNZOHQr/ADHL7edZRo8R18zgx6pG4qe6bdaESSW64aoPbrHXqQ/K6C3GvTfjAZbJyRzMMqegzMoHMpFC5IjLXOWoCCNPL+o86C2rTRC2LqAptiRCS/Ou1t7s9C22ksM0ucZVJoa+O7EqcelSI/0+sZM0Lo0jbIPOICCgh53Xeg8oPGstbM7ibh45tht3fFm0xnBoNFRJKdx1irmMxZEiWYuraRZP9+oy8Jso0cRzsKKREK9VVby9RW42c7d3NJGxy79nHzKtm4zVqsVlz2+SyJERuteTuK9kQHJZEBKoKjScj+a6DzSPT5NzLdTca7y65v6/GMgs6OSNdDlRfaXbUKKwqC+JNm82IvtkJI2TKuD8EphxroXHpso4kCwfpbvIbBqAN3YY5jkmRGSurbKwYkg66yqNC7yXu5Iijrxg2j5oCAnHWh5u7uebjSaCTezob0OC3JxixjnWxiJq/j4layrR1p1W/I0quPxml6EKIjBhwiG4hWt6QlRHctVV4RK3Ef8A5PQ9B7cK9KtQ7t3W1W4GTZVNt/wjXY62kiZFIqBtkmX1aiG0yiGoyGGS8jyvkXgbRSIU4XtSfSxhVrKm2GTZZll7Ms7j61PkTJUYCkv/AEeRU9FRhhsW2/ayT+1tAVDECRf2kKg87znc2y22ucW3BzWdKu7yur7qrP21XLoZrbd5XAs2rkwuj3tx90wisy0VwkdBRNepkU9LPd1ou7R7Cv7rWnt5GWhCbyl2urUsm4xUKz0hgiRkiK4TwH1MmCLxCY8KXBoExd9I+LS4TsSz3KzqaTmOt4ujrj1eCtQmXm3ovQG4gtCbDjfYCQPu7EjqOp1QZdQ7LMY5khXtZuNmDcSTOS2sKcX4jcKfYK0Lbkl3pHF4VcUUcNptwGVPlfH8qi50k7778zKf8LUGXMyMmy/6hSYZP+mxlCRKpcglxp05A6dS89ekV3rwraEBE2giWrd2/wBw883r2l3B3CwHIFipdJJawFz2rBpDVqvabQ1QgVHV+oDK5Q+ycCg/CJoOzgvpsxfAclx7IK/McrnR8QhTqzHqmbJjFCq4UpW1OO2jbAOGI+FtAJ1wzEQQe3Hxrp5TsPimVXF1kT9vdwba3l1VgzNhvMi5XS65DSO9HQ2yHnhw0MXUcAhJRUeFVFofG/UvuFn+UwRxy9GPT7n2NMGCiMNkijxYTkcshXkgVXC8ZyBTvz0VtFTj51DsY3N3S2R2Nw2+p8zKzh3GD5FNZq5tfG9lUvQzZJiSBNgL5CAOuE8LrpiXCqPjRETQanxXYXFcVyGry1u6vLG7r5VpOkTprzKuWUqeDIPOyEbaAORCMyAC0LYCIInXhE10M42mi5hkEbLKzNMkxO6Zr3al6dRORkckwjNDVlxJLDwp1NOwmAi4CkXU07LzH9rr7LYe62ZbX3ucS8ygUtHR3ca2mRojMll6a5Obdin7RppohQYbLofZ3RH17KSdV1QmH0ub5Duli0NN3ckYluZduVGGxWPXvSoUdic22LcdDjK0nPQFXytuIiKSAgIo9QvHLPS9i+Vz7+WueZpVs5JJrLGfFhS4qgc+vBgYktXHo7jxGCRWF6G4TJEHYm1UiVf6s/TDi1pXZLjzudZozjuTR7ttyiYnMNwoj9sDozZLSIx3IyKQ+4IPG6yBuEQtj8cULH9QnqFyuiinQLbFZU23Nfkpya5qhjwLCxdfnNG7YrZPtE1D5gh2SIokPlcVTHhpFtX1bVL2XY3tRVTMFx7InrDPa/y0GQyESukEtfOJWn3EYfTqi/PKNGiqKfH70C4avb+mqc6nbgxpM0rGwoq/H3WjMFZSPDelOtEKIKF5FKY6hKpKioIcInCqtfWPpWwy5ayOHd5lmVjCvaS8oIcWVPYcCjiW6os1IZKz3UiVB6q+T3jQUEOocitG11pY4Zge5mx1PhoRMkyfN41JHxHD5rLkCtgza1h2UzVvyFjAJDBizpKo4MZBfcXgREhMru9M+RlX43c7Y32OzcTlYbdOQK2otXoiyGqmTzIrgT2zzzKiDRlHBAcL4iLzwqKiB2bP08YpPqJdbFyLIK6Q/lgZnHnx3Ixvw7IGwbFWxeYNkg6hx1cbP5JV55QVH3YDsvD27lvyKfPstlszLmVezIs6RGcalSpDKA95FFgTUFNPMgoSILi8Dw2iNpAdzdvdvtx/VPidRuPhVBk1dF28vpTUe5r2ZbTLqWNYPlBHRVANBIk7JwqIS/PzqqsZ3F3CqH6rbDa2Zlk/D7HKssaoLKhdqpU8qyvSIjUWO/cOJHNgZEiaIly4fihoIfaikIbY01kh3e7fCBVVuNZBaRYeV7lY3UtYocVuFIbhWvv0hWUhtWVdZdFtmTDndFN0R4dH7hTjVrb9ZjfUtji+JYvlGS1tlat2Ng6zj1fVuzX4cRttHXVftDGHHabOQwp9hIz7CgdeCXQXDprFMfffevL9s7ncWDuGVK9j+xdRuF7SFVwnGZdwX1UnfIrrbhIw4kJsSbAkVEROhgvZS6eT5lluc3lBkt3nhR4cbeyBjcTF/bRUYaajqhA4jiNpJWQaJ5lUnVb8bnCNp8HoNh6aoDdGhxXP/Uni23m7EKJaYo9ic6xpqWyRCr7O2CU0DyuMl9kh1mOQKAGhdUedNE5TslZzbk8axndHZva6DZ3WP3uaxMPxasqpbSnHB+uZkXkWA5IdbaAWGAnOAiuCDbyk2ij1QRDZems97OZvdYftHn+MFgtnT222C2DlTjticY5H0s2jl1jX96PPNdEbL2o9HC/82XnheUSFyt2t2MSGgnJuq5lUCfiVVntzIdroABDhjZQm5zbKsMj1jOw5Ms2/J3cFYar5V+7Qa401iCz9SW9MvDcrcrssSHaxqDJtzKt4a6MRBjH0XyVTRCbaiqhNlsr2VOxpDVCUkU0WV7hbt7y7bWt3iEbK7PJZE6DhMqPMGBWNSq1y3tJsOWMZHEZjKipGaRj3RF1cdTubifboNaaayximc78XO42K7f5FlNzjsI7q9B96W3RSLafAiRK6QyEr2fnix3UekPtEjaARM9T6gZiYyTYPPNw52Zs41ufl1lYWVzQyLyCLbNVIo7BhqQwBS6qXCQXkYFJTI+KYhOKjrZCZdTUg0HprLucb2ZrT7wRFx/KL2Xj36QKrCX4hVlUxTNlIZZR9hXHXPqL8oSeV1HWUFlEQQUF6Gaxmi3W34sMW2njHlWXXtjuLFubedJx+Dj7EuKMJGQZiRksEajIJo8Tzin5XVVk/GgBz4w2RpqlJG5eZV/pgiZ7l9k3RZVKgRIhyq6LGtOZ8iQEVgmGmn1jmbrjjfRPMTQE4nYiES5p6Bnu5eXZhR4hc57ltaeM7wRqQnJY0qWL8VzHHZqsTPZA5EJRe7injQfsJEJPICEIbM01QvqT3EynG50ekwnLMjrZ8THLXIpcejrapw0ZYVkW5EiRaGLDcYDMkNtsVec7IokCAXat4e9u8F9jl9ue3nhwYtJ+BpbFHGroZRHxtI8Bya06440TygvuT6KDgECqqqRJwKBsLTWddut1Nxcj3bjbK2V+rlrg9teystk+0YFZtXw2tMBIgcNq81YMOKTaCqnXvDyiKQrwd4d2NzKi43GuaLcz8PMYPlOLY3ApVgQ3WbBmw+nuPvuE60TyuF715tvoYgntiVRJeVQNUaaxuzvbne2dVdWrTsN6DkNxuBR49AZro0dtcoj5HKCtbVWmxUzlA4aGRKSkUZTXsZmRdeq3P9QS7hzqoHb20jYpmVPiM0nUx6JUTIpswvdSpCuvNz0mOJJdkNAwCNL+pbFsuSLQax01mTYzcbdS0stqJ+Y7gSL5ncKiu5M6E7XQ2GIr0RxhWHGFZaBxCUDMTQzMSUuREOETXHzmxySv3azh93K5lhCbz3bqDGqp8SFIiRG5E2L3NoSY7gadj6n37Cq9kVDESENZ6axzimeb75FVYVIlb22bDuX7f5NlEkmaWrT2smskQW46MIUZUQTGd+tRzvyradPFz8fxW7/b+5hZPXWPVlsjVLHxJz2kYqGPTTEsIUOVKKY5OfCaKmsp1llY/AobKf4UuwIGydNfJiVGlI4saQ08jThNH4zQupp+Yrx+Sp+9NfXQNNNNA0000DTTTQNNNNA0000DTTTQNNNNA0000DTTTQNNNNA0000DTTTQNNNNA0000DXkt6mqv6qbRXtZEsq2xjuRJkOWyLzElhwVFxpxskUTAhVRUVRUVFVF1QPpC3m9SO7345/hCbH/o8+h2jcaj/vZ9n3zJeTyJ+uIvL4+jf65vhs/J9qJ1XVhepCnyvINgtwqTB2pT17OxyexBZin0fecJkk8TRJ+ThpyIr8cESfKaD30uZ7JbkX61eO5Xg+U3eNo7zGhT4k6VWoY+J37AIjZ7CSgXwnKL1X8+Nein2c2ix4BboNq8QrQFiRFEYdHFZRGZCCj7aIAJ9jiACGP5F0HnnhNU+O4vp3zakqaLZeHCssppqKxGgjUUFQm4snsHQUZCAiHAVeRZRtzqROECIKqnYaiyjeGzzOoxSvwvdu5MncOwxqzl1Nw73ZnyMmqo8nyGJcJK8TroOiX3oLiiacHwobLe2529k1cSkkYJjztdAq3aSJDOrYJiPXOo2LkNsFHqDBIyyhNIiAqNN8ovVOOPuftbAz/HrWvgM4/Bs7f2IS5dnjsa1YnMRXldbjS2HeFfY+91EFDAg8pEBgS86zlnS5xjEbe2zxHL8qfTGMoxfGorU3KrDwVdG7BojsXvKqvE2atOPGcxW3XmkV50fuJxT+eI2OV5VdYNjx7nlKxK73FnRGPwtnlnbcwm8ZlPnDK3caYekgkpryoQkagpK2jiK2iCGitodsavarGJGIPWNdOm282ZbTAiwAgxSVwhFQjxEI/FHbDwtCHY+BQeSVV+elWbPbSUlHZ4xTbW4jAprpUWyrotJGajTePy8zQggOcf6SLrNexs5mdvhgNjmGXW79mlBnFBTrYX0lVn/T8jNgG1bJ3pKeGI32NSEzJGhcLlWxIfLvZvC9j29EyZXZfPqncazXFauwZsM0fjNsVL70FJr7dK0z4HYKszHEObKcRRdQ+hJ42wUL4u/Tftjd5Jist/DsX/AAvi9NcVTeLnQRzgOlOkQXvKjap4wUCgr8eNeyvKvI9fu7+R7fbK2FxWfi7CMJk2s2K5R1n1KtiHIfjIw4TkNnyD2Jvw+ZSaH46eRVTjnWW2c3lR7zOMdY3vmyLKfV5G6WR12RWM5aJBkIrf1OhcFfpasIYtNvRlDsgGSiPKKnnrdzssIKaFtxeWFlNhZFdNR3K/NZWU09pIHE58hhqNNkIjzwo+20Rx3VNGneOqr8aDXkrbHbadj8nE5u3uNSKOY8EmTWO1Mc4jzwoKC4bKh0IkRsEQlTlOg/yJr5R9ptq4j8aVF2zxRl6HNasozjdNGEmZbTSNNSAVA5F0GhFsTT7kFEFFRE41iadnhSXq6t2y32zS1hz8bw9yylDk0qYsezk5TWR5io4Zl4nyacIHI6cC2JqPjAXCEpdn+UZth+SX+EQ8smjg1PuU3BmzL/OrGqSJEdxeJMajPXQi/KjsFNeM0VSTk1bZ7iBoChrbF9vMAwd+fKwvBsfx960NHZzlXWMRClGiqqE6rYopryRfJc/mv8uuBmGF7C48lpuNn+J4DWo45HftL64gQmextuNqwb8l0U5UXBa6KRcoQhx8omsnZFnG6MapxKJmG5tGxRSMZuJFRfFuLZ0cSTLSycGKozm4HktH2YftUEHWxCQquuoDqEipdW/lFPynZHbWNndhJctjy/CFsn6ifMrhdlHZRG3jBW1adEeXDIEJBIC6EiAYCohZWO7a7FT624mYngGByK/Iyei27tdVQzZsibeMXW5Ctj1eUXRcEhPngxJF+UXXyLbfa+Rj9tgeA1WKY/MrIcuua+k1MAzpDnMopkkYmybFXB8Zk2YdXEQeyEmsjW24G4PsqyNf56FVQuNZktfaXG4E/HBK0aySYy2KSI8d8pjjEcGEaiOfYQqXAOIPA9p7I7Sr3QcZ3XzpzHqG0vaQMyuq21k0sc5g4oBtNlLFWXozDklFVOVaUiFtsv2lBQvXY/Y7DcYC1yMpeEZCdjJhssDjmOsV1RAOscfABjxhdfQH25DspTPydkcIkRA68anWUYTtBbMtYvmmJYfMayGzOU1XWkCK4NjYCyRm4LTgqjz6MtGSkiKfRslX4FeKQ2flOfwKLiVV55PoTORlqsZG/FddkRO13PRJToNojiKnPY1RBIfuL7evKV/jk2BuVlW3OKDkVu9BibhzGXLSk3Am3sKQJYtYOENfbudZYIvHDrffs0REIGiEi6DXNptftneP08m727xiwex4QCoclVEd0q4Q4UUjqQKrKJ1Hjpxx1T+TXcnVFTZvwZVlVxJb1XIWZBcfYFwor6tm0rrSkiqB+N10Ow8L1cMeeCVFxTXZ08VREr92928oocfrKbK4uP2Q5HKgyLC0g38yI0DkhtwTmyW4rEXow4TnlU3CUHF5VPRY7w5xSYflVTuHmthS55Zubfy4lV702JQ+dutCwWKyKoQs+dJgu+NEBOHO/wCa6DTq4LsXfVdZfLh2CWNdipPhWzfp8N5iqWO6SPIy51UWFbdaNCQVHqba88KK8fS+xXZLIKaE7k+N4PZVV1Zs2EIp8OI9Hm2D4ojT7amii4+4PCCacmSccKusdHkkCHitpR5zntxjNEVPn0rHW4Vs9AGzvPxLZCbSC0QpNeBvwdIpo4JI6f6sv3Wnum7WM+mHZJ25upVRXJbYZ7ydGfJlyPH6t+Q0dH7mkQO3LqKignJoQ9eyBfhbQbSnY1Nwe12IlPoREKmUtJGV6AIkpijB9OzSISqSICpwqqv5671tj9DflBO9pK+xKrmBYQVlxgeWLKBCEH2uyL0cFDNEMeCRCXhfldYjs9wcpZOvhwM+WZtKuWZHHrshu9xbCkjy2WosAobRXzLb8h1tJDtsLfY+HfbAiuF1QStbcDJM6p/RPFyK6zmV+IBh0yvX9G6+j7rR2EcfM2RNNOGZsknbloe6kX2cFxoL2Db3AW0UW8Hx8UKbLslRKxlOZkoDCTI/Z/wroOui4f7Ro4aEqoS8+6nxrHMeV5aCgraxZAsg77OK2z5BabFppC6InKA2IgKL+yIoicIiJrHrud15Z49Uxd3Lsti1ytiPKyYMvlk01IWlddKJ9Z8yvNxlkiwqqj6IjxIz2RCVteJF3EbcmQGt195ssosdXEcrkY/NXI5daVi2xeuNVEo3WzAn5JwUaJtCUlfQuyia/kGwa/aDaWpKyOq2uxGEVy4DtksekjNrNMHEdAnuoJ5FFxENFLlUJOU+fnX9ScS2p3CgWqTMZxPJYVjNVq1R2FGmNSZcQlYUX+UJDdZJsmuC5IFBR+FTjWT5W8Wb0uE5NVbhZvY0+d2hbfS4dWU1xiWnnarQsFjMoqELXmSYLvjRBThzvxyuo3lOdSanHsgxmqvbist2rbcm0qwbzKTQMSpn4lnAykZuIy4/ZzQIOUil+p6ufeKqYqgbjj4pgzcqpCJjVEMnFW1CpRuGyh1IONq2qMcJywhNoocB1RR5T8vjXtocfocWqmKHGKSvqKyN38EKBGCOw12JTLq2CII8kREvCfKqq/musIWefTnbHKMyxjNkKflK4PYXTpZjLro6UT8QUlSgdZ8vs46yhBk5TLX6pHHEQm+VVJbTZnMRzC426O8TcHbafY5McO5o84sHWCeaSF9PguXRhGemcK5aKHKkLvhaFSdUFTQanxjFdrH6+husMxzFXINX7l+il1cOMrUX3Kl7g4ptpwHlUi7qCp3VV7c8rr7Tse24xikCysqPG6moxqBKUJD8ZhiNWQiDtJ4IkQWWlAOXPyFUH7vhNZ72+srik9CeD5rWW9lFexSvrMjmOCRR3X4MOWD85p0B45RyKEgSBU45L8vhE1U19uJuxNwXNq2Tm2Tw5n4FybeWM83YvtOQoE6lJqBX90JCEGZciU42HPAFDBURFbFdBtbGqnanbiOzj+HVmJ4uxaWHt2YNYzGhBKnKwr3QW20FDeVhtXOERS6Apfspzr2wNvsCqr6RlVXhFBDupTzkh+yj1rLcp11wRFwzdEUMiIQBCVV5VBFF/JNY4jY/QW+5qYuuVXbdrK34GRZsNZFL95Hiu4hOcZIEV1Tig6nnAXGvGqgHUCTwh0trHsj3Ig+lPcqVh1jaXWV4vLzisx16Y8c6aawbGezBEjc7HIcAGmhRT7EagnZSVVVQtXIdvNlEjUEfLMGwhGKyUEWhCxrInSLIcJFBuKjg8AZEKKgt8KqonHymvVldHtRuc01hGcU+J5Y2o/U2qi1jxp4qjZK17gWHUL4EjUO6J8KSpzyvGsm4vl2VS7GrbodzoNljErKMShPM0+4dpkrzUl1+SknyzZEZgmvM0jXeKhL41aQujfk+6MbT4xSXUCFEqs4ydiTQba5K5LKuyqa3LiWrNqP6t14XvMCtrwSxyJG1UuTAudBuHHNsttsPYgRcS29xqkZqnHnYDddUx4wxDdFBdJpGwRG1MUQSUeFJERF51/V3t7h2Q3ETIbPH4J2kOTElDNSOCSDKKryxxJ3juotlIeUR54RXT/cZIWNk3J3cyDLoTthndTTXcqLh8nFhss0n1izmX4cR2WrVNGiOs2aOyTmMuERKTaCnHhQENdE+mpiwmVea5RcZJe20ybnWUQAGwtH5DMSJEu5zUdhhkzVtoRH45EUVUQBVVFtsQD6WM70i7/ZMxjtvM2g3HyGoR4GIMlysuJsNEVPMgtl3NtEUE7IiJ8inP5alltjuzmYN/oovKLDbsKaPHl/hqXFiyUhML2Bh32hIvjD7TEC6onwSIvwusWbR5zDlRdn62VurgWTfhrN5zw4dSx/Ff1XlensHLmP+6eXwMNvuPOD7eOiig8n8dTn+HXG4lflWNep+6xWgh4rmuROpJtQvZB2B0dx7aJVC7BKGDbKAUaoIi9yfXl8uE8hdQ1PZ0GA1ceuyG5pKCGxhrDz9fOlRmWwpmUZUHTZcJESOHh7CSiop05RfjUYr8h9OvqANpqrvNuNyDoXUmNDHkwbhYDq/COigqfiL9yEnC/59eTejIaTKvTXuTd47ZsWEB3Er9oJDBdgI2o0htxEX+UTAxX/OK6o3Jc9xrccdqZ3pxuaTLtwMRgS5subRvtTW4MEaOU2sSW80pCKPTChCLBr2IxQ0HhtVQNPQtsdtq2BYVddt7jUWFbQzrrCMzUxwalxTN5w2HQQOHGyOTIJQJFFSfdVU5Muf5d2t2ykZL+M39ucYcyD9T/5WOojrM/VKKtfrlDv9igPX5+3qnHHCax5gmR7p3uEXeQYjuQxZy8exSvyWfW1+fWd/PfuIcpqUTMgH4rIV6yWmpcZ6EhIP3iiNCgKWr621yrMcu2jz7ePF58y0l5a/a2uGRHjM2W4bDHtq5GWiXqASPbDKVEROVlLz8/kFj7mbYYNu/h9hg24OOQLirnsuNKEqM26TBkBAjzSmK+N0UJVE0+4V+UXXG2829rNscCoq7MZWKTHMKiutwriNRNVLUON06mfRXHBZMgRVdMCACVVXoKfGspW2cWJ4e83tRvHllrFlYfTSMmslyGTNfqr524r2gHs4ZeyfcadnI5FHoKI2KK0KfC316lcdiVG1GMwn4VpbYfj2UUkvJmJD0izeep2ZCK4chXFcekttn4XXeymqg0aryiLoLIwjLtpdwJljlm2+T4jkktW2a+ws6ObGmOK20ThMsPPMkS9QV14hAl4RXDVETsvPkxPENkFjZRRYLi+DLHlyHazKIdTCh9Hn1D9ZHmttDwR9HfuB1OernynBfNGZdu7tf+lWLvZtNZVWR1WFYPeLlNnj7rb8WSBFFWurSfa5bckk8DitN8qYJ5PgUcTt99jqXc7ZncnHqfdGgxqtDcKncgyplRfP2H1DJY5yLB19wHYcdGDfCRYGqCTvKRwHngEVQ0K7t7gL6SBfwfH3El06Y9IQ6xlfNVJ24gnyP3Rk7nwyv2feXx8rr5v0e3GTTrurk0+N2sxYcepu47kdh91YqIbrEaSCoq+Ph5wwbNOv60iRPuVVynuDupmu3G5mRuTcpvzoNorx3KrlpZbpDMqLh2EEcHOVVDYYSTcqDa8oCwWuqJ0HiPU9BmuIU+eZre5xlbea49PwN2Ubd3KbZObIage9F9pDQJLZeZxpAfRwQBEQEBeVUNjYdiu1cGFDPb/G8UjxKKROhQ1p4cYG4D/lVuY034k4aPytKDopwvZtUJOR4T+MLw/aXH7a9nbd4tiNbaFK9rePUsGMy+snqL3jlEyKF5OrwOdT+eHBL/GRVyuGdNO2LsPeHdnJ8Vw9LXcb2NpDv5MBxy0jZK6zFji82SE6bMVFSPDXsDiISI04jaIPqhs2FRkWY7jVOXZWzYBvXilQjRz34keREmQ6CPJSVBDoy4443IPlXG+QIR6IHX5DUFntJtTd282/udssTn2lmjSTZsqljOyJKNEBtI44QKR9CaaIeyr1VsFThRTjwZlj2xkXGY+H7g0eCtY7CjyLGPVXMaGMJliMPd98GXU6CDQn2M0TgELlVRF1VHqXmZuxn1HguL5de1CbsVg41FfgzHWvp0qLOZfefYUF/VPnXv2JeQeCX2jfKr1Hig8z3KzjcnbjJ8+t723Zrcr28zpgKgpbiRWir6CExIRWeencbD6knZE/cn8mg3WUPbvJccscQOLjlrQV4pV2NWoMPw44i0DiR3mfkARGjaLoSJwBAvHCpqOJgXp2YxePkA4Xty3jkwK5+POSugpCeAC5gGDnXxkgk8nhVF+Fd+z5L5iezLjjI74utOEBhmJkJCvCiqY9U8Ki/uXWWJGbLkO1DAbkbmZAOVpD22PGal27kIlpXPR6h6XLWH36TFKUc9HZBgZN+EV7gqJyG/MhwTB8tn1tpleG0V1NpnFerZNhXMyXYTiqKqTJuCqtkqiK8iqL9qfyJrxRNudrcaopNPBwPFaqldVg5MVqrjsRTVlRVlTBBQF6KIdVVPt6pxxwmss4bmm59lu5JjWeb1UDIGcryRi0pX82sHpjlI170YYBRJE9tEBGghPtzEdTycIquKr6t6guWFc/oRwtL3P8ysY+W7OwssyJ6dk040KXHn0alKRVd/vcUamyu/j6iQ8KfKihaDWWHxsJwbNsqy/LtzsUmZVmV3DoDJtWYCNmwz2hVQNE84ZyEbfJ1UUlM1fUkAQUBHnbmenP9Je4DGV2N7j4V3krDebdxSO7btBDkpI8EWzQxcZYeIRRwDB1eFNAJvt8Ug3QwNzN84MF3NsokV8fNryBSz6/Kp4lHhrida62bDrb/wB33OE4hcr2Vw1VSQy5sz0u5hn25l5a3OZWFk2WAVbGA2UYnHAjzMijumVnM8ar1NCQYfiPhVQXHUQuCXQXg7gmEPsRYr+G0bjMG1K9itnXMqLFkThulMBFHgZCuOumrqcGpOGvPJKq88MU2qyPMXczbxrE7TK6B5K921GHGfsK91GhNGCe4VxovG8BdFVF6uovHBJzj3Jd2N1sKsbs42TX8tdspNjhjrL0x5wLCdbFZHUE/wBlXyvCjePCLhcqKTneF+5ee5TY7a4FbZTkVfnWVu2lNvNiWNEZ3cn282M/CoIkopTHfxyXHW3zVXHkM0JBUVFUVVDXcHEMTq/pn0zF6iJ9FadZrfBCab9k27x5AZ6injEuo9kHhF4TnnjXHvse2kC+/FWT0eIDdG9XwfqU+NGSUrvuRKCz5TTv29z0VkeefJ1UE7cazv6fczubjMNuQbzy8ucttae1e3QpZdw/Lap5gI2oicQzVuvIJKqy0DYNeRtTXg0Hskf3fqaR7dzcKlPJbOHc22a7aOtRxu3/AChCOzhNnIjxzcUAQXUUUdAPsLlEVOVRQ17GwnDIQQ2oeI0rAV0KRWwxagNCkaI+TZPsNog/Y04TLSmCcCStgqovVOPBJ2v2vfsai9mbd4s5PxxltiomO1EdXq1lr/BhHcUOzIj+5AVET93Gsh5ZleZ4rl07BX8zlN7f0ea3Ve7OyTcWyo0aNKiolQor10APyuveZYmDZmiGrYCpqgCBaMwncJ7AvT7jWc7uZEFl4IUIbK6htvPNE266LTcxxTaaNG0A23HXSaBBTuaiIp8BJsEzjZu/jg9tll+GWLF7LlyhOhsIrwT5QdClOIrJKjrg921cL5JO49vzTUz1gXKs1vYeO57l+DZXYxKnIIe6t9UWFZNcZamDHr4gxprJgqIaA624rTo8/wDCBfnlex6ls0s9t6e0oMTzPKhyXFsBTIqtyzz6bEOdOdclPE9FhttOuWzglHXysPEkZllWgEWgUlENrTripq34MWytIkR60krDgtvvi2Up9GzdVppCVFM/G06fUeV6tmXHAqqezVNb1ZW8szZy0xTKpDNbe5a72mVbhPty4hY5cPtkgN8pIb7NsuiHBIRACoiqiahXpIy0bC6t8XXNnMzfiUsCVJva/MZd7XSXlNwCJ1mWiuVcw1RSOIJk2gonCIoqmg01rnMZJjsp+XFi31c89AkFElttygIo74tC6TTiIvIGjbgGorwqCYl+SousRZLuxuthVjdnGya/lrtlJscMdZemPOBYTrYrI6gn+yr5XhRvHhFwuVFJzvC/cvPqiRQq96qyuzfPr+Y1juWXOO1suyyOWAvvjjFOTLJcuoLpuuec/GXZXCNzlC7FyG2qu0rLusiXVLYxbCvsGG5USXFeF1mQyYoQONmKqJgQqioSKqKioqa9WsnelKJYYpJ2YpYmT5BMgZTss3c2EOwtX5UYZcZakGTjsuErcZBbmOh1ZEBJEDshEnbXC3M3gep99jl1+X2FatRn9JSWcaxzV9pI9Y8EZp40pG2fbDBNZHKTZDiOeY/tNE8beg2Ok6EUZyYMxhY7KuI46jidAUFVD5L8k6qJIv8AIqLz+WvjEuqafPlVUG2hSJsEGnJUZp8DdYF1FVsjBF5FDQSUVVE5RF4541lPDKiokehbdXHKG3tZ9hDZzeNOaS8lypsWwB+WQsEROk60aj4DVrlO/l7EJeUlKHWA1zEDczcvbzcG/IcZxnDJtHMrcmlOsPkiO9ifMXVScJIigoyFdFE7cIiqq6DdWmsebZZhuZb76sQrjNKiHehmt/HtqOTmtg/Leo2imDEbGh9p7aK2jIwnm5aOp5OE7OEr6t66XqZsMpZyndmyp88ymmPD9r6W+p2ay4fjR2LFZ9vzIJkCRt1VGO2BA4JAYiiGJdR4DWOmsgZXdWGH7i2uB3W4eT1m20bNqsb20lZLMF+viP0Eh4WysTd88WO7PaiopC6CITnRFEXFTXAh22X5ci18jcbNEoIeH7iWWPy4mQTIr1hFh20NurmOPtmLkjoy4SNumpeVtRMlNDVSDb2msOZRlu52M077FDmd7Mj3GI4Bf38mzyOWyMVJllLaspQSRF4q5pxptsXCjtoDIITgC2oqSd3CJeV5fkOCY5YbnPzMUt8uvm4iYvnNnYi7XtU4ODFctybjvy0CYjxi4Kl1RRa8iqBpoNhJIjrIWIj7aviCOK12TugKqohcfnxyipz/AJl19NYu2BzTH6Lcd7PN0dwZrD8bbZFGXb30jpIjV9zbMvvE0bnR4mmGoxOH1IhU+6qhOERbR0DTTTQNNNNA0000DTTTQNNNNA0000DUe3Dzaq20wDJdxr2PLfrcVp5l1MaiAJPuMRmTecFsSIRU1EFREUhTnjlU/PVL+kLZn1I7Q/jn+EJvh+kP65aNyaP++X3vYsj5PIv64R8Xk7t/qW+Ww8f2qvZdWR6hsVvs52B3LwnFoHvbrIMQuKuujeUGvPKfhuttN9zUQHsZCnJKgpzyqonzoPLim+MO8yuvwnKtvctwa4uY7smoZvwhG1ZC0KE6LL8KTIZ8ggvdWzMT6oRIKoJKkhqd1trr8nAotycWsSanN1jiRLiO8oTHO3SOvU14dLqXAftL1XhPhdU5l2I7p78z8dhzNv7bbetxOJaymptzPgPTZNlJqZVcwjIQJEgRZAZrzpGbgkpNtogKiqqQWg9O+5VhhkwrGrzCLlWL4hArscS7n4+MBbOBKZmw24o1jIGrASIjaC7JICRt5xPGnY1QNdwbios5M+HW2sOXIqpCRJ7TD4uHEfVoHUadFFVWzVt1o+pcL1cAvyJFWO1+7+01tAsLSq3RxGZCqZLMOwkx7uM41EfecRppp0xNUbM3FQBElRSJUREVfjUW20w/NMe2cuHZ9NBbzrKStchnQJ7gPMN2UwjcaiPG2qibbIKxGUhVUUGU4VfzXOjmxm+V9Khhb7e3T1fKp8Sqn41k9j0dqClZkMKZIZCPAIQSIkf3Csj2ePhsxLqpAhhrUt3tpwxhc2PdDEhx1JPslt1u4yQkkc8eLz9/H35+OvPP+bXloN4cHvdtrDdo551uM1ZWvu5k3qiNNV8l9h979WRIrfMZwxVFVVBRXhFXqlOXW2W5NFvXZbq12BScgqo24H1tishTYTciVGdxSLWrMZSQ820jjchtwFFw2yUFMh7fahdDFdjMvt/R/fbKXlbCxW+ukyMY8ZHQkRYRSrOXIicq1yhNdXGVVE4XqqoqCXKIEzxz1C1Vxe0VNkW3GcYczlTisUFjkEGO1GsnvETosp4X3HI7pNgZC3JBki6EiIpJ1126bdnFMr3FyTaSKxaNWNGxy7KJEbjy/sZJ8YzoH3U2ElxUcXqPUnwQVVULrUNnmWf735dT7d2O00/GLbbezrMwyVuXawXUkq2Dxw2K1WniV0X5DXXzPIyIg24hJ25FP5w/YbdfCh2+3JdzK/vMni27lhkmNurVBBYS5cUrdGHgjtvmDDrovAJyHOwxAERJegoE+xrGtttm8xiO5hvVMtspu69iipky+7hJNOG04qjHjiINE+SuOJ2cNHXjJA7GSompjZ7u7VUttZY/a7lYtFtqeI7PsK923jjKixm2/K464yp9wAW/vUlThB+fy1RG+Wx+4GW7j5nKgjmc7Hc/xytonRx2bRRhjeA5KOBKcsWHJDLae4F1tyJ3NDVxeiEIKvsn7ablpuZPYxTD7evo7S2s51odrOq5tI6r8B9kZ0Jf/SMWa4ZtIYIKMIJyE+5FElC0MX9Qm0+WVA5JBzGnjUbtbX2bVnLtoTbBhMV9AbVPMrjbgrGdEkcAU7CQipqDiB36HdTbDKp8WqxjcfF7ebOjnMixoFxHkOvsASiToABqpAhIqKSIqIqKnOsx4jshuvNXFZd/tw/WjWx9to8qNMnwHSbOkkWHvHP1T5iQijjDocL2IXB4TuJgMlXZjcqsKrn4/h1b7+LudmmTmMt9j27kWdWW7MN19BPkwcdkQxIE5NELkhRBVUC3Ln1DbI0uKXWaubpYvMqMeeaj2b8G2jyEivOH0bbc6GvQyL4QS4X4X+RdSGLuTt1OyGPiMLPsckXsuMM2PVtWrBy3o5B3F0GULuQKH3ISJwqfPPGshvbM7+T4Vq69gF+8krBKymjRJknHoiR5dfYNSvaMNQSBpuOQK4MdTNxRUSRwmkUVKZUey247u5r8m/gZ2NRYZ63nbBszsearYv6tswbkl4nLFX2+qxSBoyaNtEQXUAlRA0Zjm4m3+YWVhTYlnWPXdhUl0sIldZsSXohdlHh0GyUm17CqcEifKKn7teG23b22qLO0x13N6ORkFPCenyqKPZRzshZba8pL7buhp9nC/KInCovKIvOqq2AwXcLDsxYgSMMuaDDKygkQWId9Nq7Aq6Sshgm41VLiqso4KgDymkxBPkIyiKcEI8PJNtN0Cz27ZwzBriHT21jbzrALGfUzaV8n66Q0EyCRKlhFmuOGyJAqCwgm+iqqKhKF04TvVtdn+PO5Jj2cUbjMKAxY2jBWcdX6ht1vyIkwQcJI5IKFyhLwiiXyvHOupRbkbd5TGgTMZz3HLePayXYcB2BaMSAlyG2yccaaICVHDFsDMhHlUEVVU4RV1mrJfTzuJMxnFaukxKI39E24oaqVDWVHbakzK+1gTHK0lQlRUdajSWu/CtfrV5LhV56ruAbpu7ux9+mtrrRiOmWsTXMYSwrfqaxRoJVeUwlST7TyK8+0igkhV8TIrz2/V6C7F3kwBMkdx5L2KrMeml3ki3SUx9OYYjSvbSBcf78CbbqEhIqcD0NFVFRU19cA3bwnc+xv4eEWrVtGx96Mw7YxH2X4cpXmBeFWHWjJDRELqSrxwSEnzxzrLienzembi6LNwhluc1FnTHq9bOMYSnEzUbhIKH36r54jaihFwCeRENRXlEvTZDHcvi55unnGT4A/icfMbeum18STKiPSXAZrmI5m97V1xsXO7RfCGScdV5X54CQ7a777Xbq1TU/GMtrEmexSylVD8+P9QgR1/I5LAOErSfKLyvxwqfPzr6Waba+oLBpdTQ5vAu6U5sUnpuP2UeSgPxpDUkW/IPcEXs2HZFTnqX7uUXWVj9OG8uYbQ41tYu3iYbPxfFckhSLJ2xguRrKRYIiBFb8Jun1cVe75OtICECceZPnV/bC4Pk1NkuV5vlkTN4067iVddxlEqiJ1wInuFEgZp2hZBE9yo9zMnDQRRRAWx5CcP7w7SRYdpYyd0sRaiUjwRrN87uMLcF0jMBbeJT4aJTbcFBLhVICT80XXHuLbZ+jzOk3dvty6Wteu6daGnOXcxWYdgy68D6KwpKivOKqBwoEqKJfkvKLqlpGxe51XheEzqeBdwLTGNwsryOdDoHqgrF5iwl2aRpLK2CHDNxGpTHKOKJC24aIQmKAv9UO0OdbdhCsIu0ljnsK5xW4pJNHdW1SrsGTNtHppjLIRZje1eSR0dGK254xYbAG3hFF0Gjy3BwIMtHATzegHJzb8o0q2TKT1Dr27JH7eTjqirz144+dcpzevZpquK4d3bwwIAym4JSivoqMpJcbRwGVPydfIQKhoHPKiqKicapZvabchu5LDfwKLcZ3dGLnv4rZmxfaNQm3Gnljo2riSvOgNrCREZ8fiVF8iJyCefCdqdxNtaPZm3HbB29dxGlyCpuKKFNgg8xJsXY7gS0J54GDRPbugai4p8SSVBL7k0Fy4zvttfkdBi15IyysonMyaR2mrrmfHizZfJ9EFtpXF8hduE4BS+VT+XX0yve/bbEckr8LmZNAl5FYWUKs+jw5sdydGKUSC288wriOA1yQqpcL8EnCLzrJeOel3eGpw1vEr2ny1qJk2DVGL2EHF7PH22a9yM5LRxp9+ey682yPuBdadh9zQlcXohiCrY8/azc9vKo+PBtm5YxGN32c8LKCsIKMLXmqc8ArqSPcNCXhUfEgq239pkvAaDQtzuDjOO3y0d/ZRK0Qr0sTmTJ8VlkAV8GBFRN1HUUnHARC8fRVVB79lQV9OO5vheX1T97iWX0t3WxXDZfmV1g1JYacBEIxJxslESFFRVRV5RFTnVG+o3Z/N9xcpnyaHGgs66Xi0OrJDksALjo3sOS42ouGiqngadLlU4XjryqqiLZGAYlfUW6W6GQ2FckesyOwq5Nc6joEkhGq5lh0uoqpCqG31+5EVUFOOU4XQfXEN/dmc5xSVm2PbmY29TwAF2dJO0YEYbZuuNNm+qn+qEzacQFPjt1Xj8l128h3M23xFqW/le4ONUrcCQ3ElHY2zEYY77jfkbacVw06GQKhiK8Ko/KfHzrKsH03bkZFWYZgmR4S9X0E6LMx3OnnZ0Q+8SDOOwqpLKNukTjbjzrwdVRHB8i9wFOVXvbfbab1YtOw3ejOdvJF/lhu3xZRRV9jBKQ1IksQIkSW04+82wfWNVABJ5UJBlnwiqhCoagm5Hj1dQnlNhfV0WlajpMOyelAEUWFTsjquqvRA4VF7c8cfPOuC5vBtIzizOcvbpYiGNyH1is3BXcZILjyc8ti/38an9q/ahc/C/wAmq3rNpL2p9KtZthf4s7d2kNiM85VVNsER2MYzRkgESS5w35IvA+Lv1bMmAElESVUrh/azf+VbY9n81jMgOjtbxtpmuHFgyaREmRIANSpnlAqtx4XIsplSbIXPA6z88o4ChpW43V2vx6XGgX+5GLVkqY1HkRmZlxHZceafIxYMBM0UhcJtxAVPglAkTnhdeldwcBHL02+XN6BMpJvzJSLZs/UFb69+/t+3k69fu568cfP5ax69trldBa5fs/i+2dhkc6y2Mp8aEZlrXk5VHLm3ggEh1fA2UcFXg1jtkqIy2gNGnCpJ5u12/AZzSyHcUspkHHc/hXjhVxUUWvsYLcYYnvOSVJ7s7xly75XGwUAMQ78AJBoZ/e3ZiLUPZBJ3cwtmrjyAhvTnL+IMdt82/IDROK51QybVDQVXlRXlE4+df5+mnaxMxl4GedUrdxCpG8ieaOc0KDXmp8P8qX7KCCmq/kgkJKvBIq0VS7W7v4btvtHjVLhciM9RRLYbp2mGkctK+Y+Qq143bDuwEdxDkecmhcdX9WgiqKWoNA9PW+Lu2MLBpOGT4E0dusax1yS1Y1hgEujuHpLjH3mYqEpghFlVZNtEPh4G0RR0GwMLyDb62xlbjAMio7KhR6Q8U2sntSY3lJwnHyV0CIVJTMiJVXnklVdQnaz1NbabuR7CyxuWLFTXhOeOyl2larJMRXhacf6NSjebbXt2QnWw+3hS69g7f5sJheQY/Iy/KcnYzJixyexjvujlEqnOU74IwMo8rdS2MZvkRQP23DIWgUlH4FKIs/TXvBcYWNG3TlXymsafYVQmwyJx8Mpbskip38jfL0ZohRXAJpFc4cTjsOg00e8+3shMTfx7IImRwsyvHMfr59LLYmRQlBClSy8jgHwgo3DcFevYkIgTjhVVPBA9Q2z9tkUyhqc6pZ0etqH7mfcRrOK7Ww2mngacbefFxUbcRXBVUJERB+VVPy1RNzsDudl8UbOPGzGJa3eWSJthKymwpPdRmvwtZ1rU1WqoAYH9dJjN8ATrqiAEvVBVB/lNp9wsmlMzL/0+2NbBq9u6vGFiRsgro016bDso0gSiOtPGAiyjaux/MraGTag4jSFyoaqxnLMWzWobv8NyWqvqt4iBubWTG5UcyFeCRHG1UVVF+FTn411dVDsm3upQw5ELN8Ts3gt7+S61YWBVLVmxBGGz43rNIBJHefN9t1oSjoS+JGFPhULi3tBD8O20rsFyHI7mivrdIGSznLR+ldJgoMaa7wr77H6pHgJ0k7mKuk32IiERUlVZhppoGmmmgaaaaBpppoGmmmgaaaaD4zGHZMR+MzMeiOOtkASGUBXGSVOEMUMSFST807Cqcp8oqfGuDgGCVe3eOpj9ZNnTzclSJ82wnmByp0t90nXn3iARDsRkvwIiIogiIiIiKSTTQNNNNA0000DTTTQNNNNA0000DTTTQNNNNA0000DTTTQNNNNA0000DTTTQNNNNA0000DTTTQNNNNA0000DTTTQcPGM5wnNvf/AIMzGjvvpclYc76ZYMyvavp+bTvjJehp+8S4X/NrsPvsxmXJMl0GmmhU3HDJBEBROVVVX8kRP36pb00+kLaT0pfir9FpXh/i+WzKm/U5oyPEjPk8TTXUB4AfM5x27Gvb5JeE1Ym6OFytxdvr3A4t8dMl/EKvkTAZV0wjOKgyBBEIVQzaVwBPn7FJC4XrwoVZg3qUlLimY5lupVsVkCpqWs0pwgR3EefxqUjvtFdFw15lJ7c0d4UAHyN8oCLysineoeHWQan6htbmka5vrVamrpXFrBfmmkUpPkak+99kbfiAvykdlIVHr2TjXhsPTBhVJeRMj2TrcY2znDWWFTYLT4tE8VjHkC2oC+0KADnjeYaJO6EvRXgHorimnAgele0rcauKKLkG36x761GxnUDu34uYuQpHRrhusKYptOqSeUnQkIhHzyC6CQS/UdW1d5YwJ+O5A7I9ljhVuPjUtsWbk20cmCMdTdko2pokQlJDRoGhbMldcQvs+Fb6q8du7djGqPbPPJ98/Juof0puLBbfbfqlhpLAzclC0nCzm0Eu/Q1A+pLy35IPknp1l7X47Fy2sy7IbqzoUxRqC7Fx07Z6K5WvTQN9yIEgXpMcmrN0SZZLzNttp0VwkTXU9Om0uTrki7yZVaT2pB22WOMRZ9McB+YxZv1yhIVhwvJEFPpiqDLgk543g7khCvYJU96rtvFpY2UVNJkltQjjlfllvaRIrKMUdXMEzZflo68DnPRt0zBkHTAW1IhRFFV7Zb/YsOXnjSY/kBVrd8GLuZGjLH0wbcgRRic+XzqXYhb8iMq15FQO/b41VUP0NY9XwcfirOwq5er8XqMXspWSYJGtnXQgAYDIheZ7iI4YOKhCaSG/sbXryJd5XXelPGqjdeTuHAh4Q5FmX65K4s3Co0m6alqKKoM2ZuctNeUUcRPCrgqqoLgpx1Du7jZ3gOK7n07Tu08/Lc2i00iwjzKqugu2FfWeTxuq2ch1t40JVXlmN5DXj5D7h7cbHPUoa5leYzl2H2jNdFzd3EIV9EjtDAZdVht1hqR5H/OrhqaorjbKtIpAJKK8662/GxlnvUwFZ+I8eiVyw3I3S0xcLKVXvkq8Tq6Sj7LkSUKKnDi+QUUGyQEVC7fF307Mv18qtkZab7UrPo+bmrsLsRC2LKLFJfInKkjXy78ftfsfHyHiP1cYHHxt/L7LEsugU7uNzMtpJUiLFQb6rjeJXHoiDIUhXq+wYhIRkyFxCROELr1twd8fw5mcXA6Cv72TF3jcSycmM8sLDtX5LYqyoOIXlH2jnPYeqcj8FyqJDj9I8u2w5jAMs3LWwpqHC7DCMY9tTpHkwYspplpH5ThPGMp9tqMyIqIMgv6xSBVJFHsfwdspt81kZ7mO5kGfZy7HGp7jcHHyiRwSodlmjbYlJdJEd938qRkokJKnKEggH9Yt6kHM83IwfH8aw+0h4xl9bcWUS3tI7SDZsRPbo0/EVp81BsvMq8PtgZCQEI8crqWZpvVW4LkTdRb4RlrlWMutgy8iahMpWRH5z4sRgInHRdd5cNsSJhp0W/IPdR+eIjtr6csiwHIsGkzNy49nj+3FTYUWP1bdH7d5IUhGRbSTI9waOuNBHbBDFttFTnkeV51yt1vSdK3KzO8y8czo471jOqbWvessWSxnVEivVgm2Y0kpAeKIZx/I4y2AGROu/rUQuED2WXqnhLl+JxKzGbKFiNvc3sGZkdnHb9rJjVcCc7IdiK0+rgdX4aJy+0KOB3VtCT706+3m/VruHunFxIMGtsep5mHpk8dbqO0EuQJyW22XAVh91sWyAiVWzQXhJE7CPKIscH0n2ko6XHrvcxmVhePzcgkQqdij8MomLaLNYdZdlLIJD8Xvj8RC0HAComjhKhjKdsdlMyw/NoWaZjuZEyN2sxUMSiR4tCtePt23gcF9xVkOqTxdFQ1TqC/aogHCoQdJzfzG2sjs6pcYycqSmmSa6wyhuG25VRZceOsh9pxRcV8EABIVeVlGUNPH5O/A64D/AKrsOrqSTd5Dg+aUyDVRL2BFlw4xSLOukSmowyGAakHx1ckMd2nVbeFHB5b5VE16j2Fu1sskpmtxfBgOWWFhZ2lC3Uj7x52bHJqQz70nFQY5OGT3RGEcQ/jy9PsXgSvS9kOQ17TGabpR7ObV0sHHqeTGoPaoxCYnxZbpPgsg/M+8sGOJGKtAPXkW05VFCQVvqWoZeRHjVlt5mdO/EyKPitk/NZgqxX2Ulht+K06TMo+6OtvMKJMo4g+YENQVVRORA9XWNWsSumVm1W4MkLqlnX9Wgxa8VmwoRthMMO0tOniJ5pFRzp38g+Pyc679nsN9SusguPxX4/ru4FLnXj9jz4fp8Kvje158n3eT6f38nCdfLx0LryXgxr05fh2Fh8P8Ze4/CeGX+I9vp3T3P1N+C77jjyr08fseOn3dvLz2HrwQet/1N4IkkXq+lyGyo2BqSs7+NHZSBVLZA0cQZHkdF5VIH2DJWmnEbB0CcUU5VPEx6pccmNq9D2/zBWJEm/rquU61CbYsrCo9z7mK0qye4kSQpCgbgg2qAvJovxqK13otxyrvK62FzCbVUiUce1kXuCxrKwccrYrEVDhSXXeIgutRmkUCB7qqKQKJKq6l0T05NMVOKVD+Xk43jWTZLkJkMHqUkbcbQVZT9YvjVpLT9v7u3h/ZHv8AaHkwD1PN5jFxqG7tdli3NnQ1F5cMwkgvN1LNgRCy6Y+68zrSq2R9mG3VAFTyIBIQjZGdZzKwwIAV2BZRlcyxdcbbiUUdglbEAUyN12Q6yw0PCcIhuIREqIKEvPFOH6VspsqLCseyPcbGLBvDolZEjWTeFIzbREhOJ1OvmJLU4ZOtNtg73R9FLyKKAJ+MZzvRsm5u1bY1ZFcUwx6FJrb1Xe0SW9fKSQjSI97cnmwSQ0jSo04aOCKPO8gXb4DgP+rzb36c9e1WL5ba00LGarL7GzixI4sQKqer/iedR18HOwJGeU2wAjRBXgS4Xj/cw9SDkLKKzHMQw+0kw3M5hYbOvpUdpa5ZBqiyWGur6Po6AqqeQmvD3Eh7EXArwMa9H8ig2tzDbN7chuSGTYLAwSPMCk8Sw48NbBGXyb86o6atzhQkRW0UmVJOqGgh3ZvpyyF3KAkQNy48XFW85az4ahaPvKWb2Q3mCl+4QVYM1ccREZQxIk5MhTqoTfc/dlnbFn3L2A5dkTDNfKtpz9LDZJmDDjoKuOOuPutARcFyLLam8SCSiCoi6rLJvVbcVeTWlPj20d3ewIt5jNTDsI0uADcsLXofkQXZIEi9DRAQhROyp3UU5VO7vn6bm9678LGfkFSNe5RSKJ6DbUA2qRkdPssyD5HRbjS+Pt8pNu/AhwicLzwk9LuZsRlWJurTjMT8LzQdcxdw20sqVWxB1QSaiqw6031JnshiS9kd4+zQTqfv9jtJlg45k+JZVQ178qwhQ8gsobTNfMfhRnZMgW08qyEFGY8gxcNkW3BZJQMkUe0Ryf1PWcXH6S8pNq8tg/VLuijMM3FY2q2dfYukAHENmQrYvL1/wb5tm32EnWwFUXXCsfRc1bZa1ktnmNJIVrILi0dkni6LazoNoxNjyYMqesnu4jbE4m45ALYNI032ad6oiS6DsPn0qux6qzLeFq3i4rZUkutZj48MQFarnCLl79eZHIeRRE3RIG06IosjyXIfdn1OUUp2uqoG22byshsJltXFQtMwPdxpVcjRSG3TWUkdOQeAwIXiAkVEQuyiK+ap9W+3VnQJk71BlMCumY/EyWmclQme91Dkvtx2UittukfkJ5+O2gOi2qq82qciqknUx7YX6DuaO434r8/W5vLb2fsev/pFiG14/J5F/wAH7Pnt1+7yccD15WGy/RxUWu3uL7e3mXtzo2M4BAwsTcqAJuS/DkwpLMw2TcIVDywG+0cuyEJqKn/KEtlepSggHEqp+AZixkcrI2sXXHlZhHNamOwHpzJkYSVjqy4ywfDovEKF8H16uKEeX1dUg3ZG/gWRRMbrcXyLIL6wfSKr1W7TzFiyoxsg+RGQONPCqtI4JKbKgRApmHvxP0zQ8bk43YtyMMqpNDliZM6ziuGM0kOSA1cuCEfxA8Z9k94TquuOOLyiigiip1+dX6bshxzJHskxnc5iE/MHLW5Ku0AyCQLmzKwa8Xd7oJR3VASUwcF4EJOrSkhCFl7f527ncGRMfwrIMcJkm+jdqkU0kNmCEDrL0R99hwFRVT7XFJFT7kTlOawuvVjSN4hZZLj+B5K8D+P2t9i0qW3EbiZC1CDuZMKkjyAPVUdRHxaI2kIgQuONSnZTZhzaZ/I5rtjQqeRSGHzr8colpqmMbYEJONRFff6vOqXLrnf7+gfaiiqrC4npTsBxqFhFluOzJx/GMatsaxOO3SK0/AZmx/bC5KdV8klkyx+rDoDCKikpckqKgSen3EHGttMc3V3DxBDzbKo1bUnFqKxhmdYSHXDKNDb5kuigCrzxp5JKgCE6ZEHJIntx31C4Xe3rGNzqy5obAmLY5bdo2wAwH60o/uYzxtumPl8cpp4FBTA2uxia8cabm7F0+5m2dJt/av1z7mOyK+dCds6kJ8JyRFHqnuIhkiOtGCmJB3FeD5EkJELULyH0kV1/tdC2/iXlBjExm5k2UmXi+Ks1UQ48qM7DmRm4rTvIeSG8bSOG64YmjbiqXQRQPZj3qpprsVkxMVySfIuZtTEx/H2a2PHs3SmVKWXUzdmeFVGOLrpkZMoCCofeXCl5ML9VyXGPvy7LAMhtbhqfkzz9ZSQmherqistpEIH5QyJAp5VFkUVtsjM3Bd8bfA8J2Mh9O0+Tm8ncbEM2h0141kEO9qUkUqyokVGqg6tyO60L7RPNmy6ZIom0oEgccoK9oS56JYjgRrOfkWIZHkHlvFmTcqwZi2juBY2j9j3ZjE+KMPNOSHRQ0MgISXs2v2oIT2V6pMGasZjVfjuS2dPWvUrc6+iMRvYR27UWShvKpvi642XuA7eNsyD5UhQeCX2O+pDD4pXlnPxvKY2K0KW6SMsWADlUblYriTQRW3CfDoTLwITjQA4bRC2RqooXOsPTbEk0mY0NfkzMGLlMjH3WG2aoAbgN1YRRFsW2zAFE0ipwgoAghcIKoPC+aR6bbWfQZPtnP3KP9G+R/XzWkjVANzQO2N9x4XJpuGhtNOyXnGhFlskXxoZmI8KE6wLdWHnFvY43MxLIcWu62HFsnKy8aji+cOSrosvgsd50FFSYdFRUkMCDgxHkeYxH9Ue2zkymhyo1zCK3rbixMpDDSDA+mm6EhiQouL1eVY0tQEeyKkV7kh4Tn17K7HRNpZNrPWHgbUqxZjxu2K4THx8Vba7qpPdHHTeMlPleTRtOqdWxVSUoJlvo3hZQ7mZpn70QMru2bCOA1qF9Pgkk1J8JP1qd/c/VrXl37VD3afafT7g9m2vqrPKrN5jJdvsgrq2blYY5XWaRGAYiOvRGX48aYiySd9wquqBGy2bKEoipIvOvLiXqsKZKacuaw7OJYYxjljURqytSPYWNnZz7ON7cWnJRtAPWA2SdneARHSNzrx1mLmwaGkoRypBSRuJHz1ESB+z4vD/en+E+efD/AIT93b9hePmAO+iWnl0MKptcrrrZyrpsfr4Q2ePBKhFIq5ljIR2RGN5UeadCyNomuwqKB2FzsqdQu7DNyajNMes7yPWWVa/Ry5MC1rJ4NjLhSmEQjaPxmbZKoEBiQGQEJiqEqLqsW/WPgQYnBzO1wfN6uvucfj5RTDKhRSeta92REYI2AakGqE2c+IpA50JRdRQQ9TfANsY+2W3NnjECFjjb8spcx1vG8cZpoROuB1RG4rRGqKgiA9jNwy6pyS/CJSO3PpgzLM9n9uk3FzlYsyiwSopaqAePFGkVQq7WS5TcxDf5ef5rGGEVBZ6IhqoESroLVsfUjQU86TFt8Cy6IxTOV0fI5pNwTj49Im+NWWZahJIjJBeZM1ji8AC6JESJyqfwPqbxE8mrqEMQywoNzf2WNVl4kaMtfMnV7MpyWIF5/KIgsGQ2hG2KGY/Z3FCMfhmnp7sMpv8AKVhZyzX4vns+tscnqjqVfkyHojbDXEaV5hFgXWYkdtxCZdXgVUFBS5SqIGA5jK3axTAKn8ThjOKZ9kmRmzYYi7EYiR5sK05eS08px5wFJshFhtpAdFtw/MPZv4C1KT1R0mS49jl7j21ue2D+VVLmQ1tYzGgJMOnAGCWeQlLQBbIpLYACn5jLt0bIU7a6eN+o7Ec1yNilwfG8jyGvcarHn7uAzGKJFbsI7ciKbjZvDKVsmnmiV0GCbHuvYk6H1ht36QaezxzbmB7zELa1wDEmsQ8+VYc3cwpccG44+cYpvgrDyFH7CSOkiC64JIfwqdOy9M0ifk2K2LeTY5GrcRfqXa042Hx41xCahI12hxZ0d1sGIj6tKjjCxzTo+82KiKggB/Zep6tusDkZ1j2JZJXVBlCOuuZ1dGlw57T09iKvQGJiG0f65F8chWXBRVLxn4zDXWq/Uvh9heM1knGMmrK6RkNzirV5NZjBAKyrPdlIa+18nuqtwZDgOK30VB6qQn9iQ6R6SLO1sLW2uc9omp1nGjRpEmlxIK07MmrGJNSVZC3IVuXKT2fjB0AZQEkPqgKhIIyZ/wBOESVTVNLPycpEWtzvIc0fAIXQpLdoFqJQ0XyfYoJar+t+e3h/YHv9odPbn1DY/uPlFVikXC8spZF7jjuWVj1tFjtsy6sXY7YPCrT7hCRrJBUbMRcFBXyC2qghQrIPU/ltbncnFoO1lm7Gr9y2sGIhWM69ZtHjrlmixkSSKNO+VGfue6tIy6Kkon5EZj/pwx7PJG6WO3F4uSuVOG7du4oi3WIvUJsOnKhk0ySOOuhMkI3DPzPxjWMvDXjROV5sdzYGxPdF3PBzaOlWecMZ0NYtSSvjKHHzpnGVk+fqrZB4XR/VIokBiqkhooB/Ub1M45aQK0sewHMrm5nDbOSaCHGie/rhrJaw5qyO8gWfskfqxFt1wnF+W0NEVUsilyGDm2HQMswq1jPQ76sasKmc4wTjJtvtI4w6TfYCIVQhJR7Cqp8civylEX3o3qLWazee/wAQtbVqxySV/wDTVhrd1CSPbWh2HQY5vgoPMEXQXkc4JCc7N/ciBa9vt/fx9v6TEdusxZxSdjyQhhSm6ho4TgMCgKw9CaJkfAY8orbRNdft6KPVE0FN496r7THahyZuu2xPkVjmUx5o43Qm2kr6XkrNM08yL00yb7eYDJlfKq9iUXB6IDll3W/UfGpkFnJdrs5q4T71XFn2ciLEWHVyZ74sR2XTGSqvF5TbEyjI+22pp3MfniDSvSF7utgxndxCKYEa0WwlLUpxLnWGQRLqS+II6iNB5orjYtcl1F0VU1UPv/vdb0nStyszvMvHM6OO9Yzqm1r3rLFksZ1RIr1YJtmNJKQHiiGcfyOMtgBkTrv61ELhA0Rprm0cS+iNSxv7qNZOOzHXYxMQvbIxHJf1bKp3PuQp8KfKdv8AgprpaBpppoGmmmgaaaaBpppoGmmmgaaaaBpppoGmmmgaaaaBpppoGmmmgaaaaBpppoGmmmgaaaaBpppoGmmmgaaaaBpppoGmmmgaaaaBpppoGmmmgaaaaBpppoGmmmgaaaaBpppoGmmmgaaaaBpppoGmmmgaaaaBpppoGmmmgaaaaBpppoGmmmgaaaaBpppoGmmmgaaaaBpppoGmmmgaaaaBpppoGmmmgaaaaBpppoGmmmgaaaaBpppoGmmmgaaaaBpppoGmmmgaaaaBpppoGmmmgaaaaBpppoGmmmg//9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99" y="1025536"/>
            <a:ext cx="5562715" cy="53291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742" y="1877780"/>
            <a:ext cx="5192786" cy="4476879"/>
          </a:xfrm>
          <a:prstGeom prst="rect">
            <a:avLst/>
          </a:prstGeom>
        </p:spPr>
      </p:pic>
    </p:spTree>
    <p:extLst>
      <p:ext uri="{BB962C8B-B14F-4D97-AF65-F5344CB8AC3E}">
        <p14:creationId xmlns:p14="http://schemas.microsoft.com/office/powerpoint/2010/main" val="89385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4631" y="1140024"/>
            <a:ext cx="11256264" cy="246221"/>
          </a:xfrm>
          <a:prstGeom prst="rect">
            <a:avLst/>
          </a:prstGeom>
          <a:noFill/>
        </p:spPr>
        <p:txBody>
          <a:bodyPr wrap="square" lIns="0" tIns="45720" rIns="45720" bIns="45720" anchor="t" anchorCtr="0">
            <a:spAutoFit/>
          </a:bodyPr>
          <a:lstStyle/>
          <a:p>
            <a:pPr>
              <a:spcAft>
                <a:spcPts val="185"/>
              </a:spcAft>
              <a:defRPr/>
            </a:pPr>
            <a:r>
              <a:rPr lang="en-US" sz="1000" b="1" dirty="0">
                <a:solidFill>
                  <a:schemeClr val="accent1"/>
                </a:solidFill>
                <a:latin typeface="Arial"/>
              </a:rPr>
              <a:t>BA / PM</a:t>
            </a:r>
          </a:p>
        </p:txBody>
      </p:sp>
      <p:cxnSp>
        <p:nvCxnSpPr>
          <p:cNvPr id="12" name="Straight Connector 11"/>
          <p:cNvCxnSpPr>
            <a:cxnSpLocks/>
          </p:cNvCxnSpPr>
          <p:nvPr/>
        </p:nvCxnSpPr>
        <p:spPr>
          <a:xfrm>
            <a:off x="484631" y="1386245"/>
            <a:ext cx="1125626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6" name="Group 25"/>
          <p:cNvGrpSpPr>
            <a:grpSpLocks noChangeAspect="1"/>
          </p:cNvGrpSpPr>
          <p:nvPr/>
        </p:nvGrpSpPr>
        <p:grpSpPr>
          <a:xfrm>
            <a:off x="556671" y="2123044"/>
            <a:ext cx="356744" cy="309834"/>
            <a:chOff x="3849688" y="4648201"/>
            <a:chExt cx="641350" cy="550863"/>
          </a:xfrm>
          <a:solidFill>
            <a:schemeClr val="accent2"/>
          </a:solidFill>
        </p:grpSpPr>
        <p:sp>
          <p:nvSpPr>
            <p:cNvPr id="28" name="Freeform 179"/>
            <p:cNvSpPr>
              <a:spLocks/>
            </p:cNvSpPr>
            <p:nvPr/>
          </p:nvSpPr>
          <p:spPr bwMode="auto">
            <a:xfrm>
              <a:off x="3849688" y="4924426"/>
              <a:ext cx="641350" cy="274638"/>
            </a:xfrm>
            <a:custGeom>
              <a:avLst/>
              <a:gdLst>
                <a:gd name="T0" fmla="*/ 420 w 699"/>
                <a:gd name="T1" fmla="*/ 23 h 299"/>
                <a:gd name="T2" fmla="*/ 388 w 699"/>
                <a:gd name="T3" fmla="*/ 56 h 299"/>
                <a:gd name="T4" fmla="*/ 311 w 699"/>
                <a:gd name="T5" fmla="*/ 56 h 299"/>
                <a:gd name="T6" fmla="*/ 279 w 699"/>
                <a:gd name="T7" fmla="*/ 23 h 299"/>
                <a:gd name="T8" fmla="*/ 279 w 699"/>
                <a:gd name="T9" fmla="*/ 0 h 299"/>
                <a:gd name="T10" fmla="*/ 0 w 699"/>
                <a:gd name="T11" fmla="*/ 0 h 299"/>
                <a:gd name="T12" fmla="*/ 0 w 699"/>
                <a:gd name="T13" fmla="*/ 275 h 299"/>
                <a:gd name="T14" fmla="*/ 24 w 699"/>
                <a:gd name="T15" fmla="*/ 299 h 299"/>
                <a:gd name="T16" fmla="*/ 675 w 699"/>
                <a:gd name="T17" fmla="*/ 299 h 299"/>
                <a:gd name="T18" fmla="*/ 699 w 699"/>
                <a:gd name="T19" fmla="*/ 275 h 299"/>
                <a:gd name="T20" fmla="*/ 699 w 699"/>
                <a:gd name="T21" fmla="*/ 0 h 299"/>
                <a:gd name="T22" fmla="*/ 420 w 699"/>
                <a:gd name="T23" fmla="*/ 0 h 299"/>
                <a:gd name="T24" fmla="*/ 420 w 699"/>
                <a:gd name="T25" fmla="*/ 2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9" h="299">
                  <a:moveTo>
                    <a:pt x="420" y="23"/>
                  </a:moveTo>
                  <a:cubicBezTo>
                    <a:pt x="420" y="41"/>
                    <a:pt x="405" y="56"/>
                    <a:pt x="388" y="56"/>
                  </a:cubicBezTo>
                  <a:cubicBezTo>
                    <a:pt x="311" y="56"/>
                    <a:pt x="311" y="56"/>
                    <a:pt x="311" y="56"/>
                  </a:cubicBezTo>
                  <a:cubicBezTo>
                    <a:pt x="293" y="56"/>
                    <a:pt x="279" y="41"/>
                    <a:pt x="279" y="23"/>
                  </a:cubicBezTo>
                  <a:cubicBezTo>
                    <a:pt x="279" y="0"/>
                    <a:pt x="279" y="0"/>
                    <a:pt x="279" y="0"/>
                  </a:cubicBezTo>
                  <a:cubicBezTo>
                    <a:pt x="0" y="0"/>
                    <a:pt x="0" y="0"/>
                    <a:pt x="0" y="0"/>
                  </a:cubicBezTo>
                  <a:cubicBezTo>
                    <a:pt x="0" y="275"/>
                    <a:pt x="0" y="275"/>
                    <a:pt x="0" y="275"/>
                  </a:cubicBezTo>
                  <a:cubicBezTo>
                    <a:pt x="0" y="288"/>
                    <a:pt x="11" y="299"/>
                    <a:pt x="24" y="299"/>
                  </a:cubicBezTo>
                  <a:cubicBezTo>
                    <a:pt x="675" y="299"/>
                    <a:pt x="675" y="299"/>
                    <a:pt x="675" y="299"/>
                  </a:cubicBezTo>
                  <a:cubicBezTo>
                    <a:pt x="688" y="299"/>
                    <a:pt x="699" y="288"/>
                    <a:pt x="699" y="275"/>
                  </a:cubicBezTo>
                  <a:cubicBezTo>
                    <a:pt x="699" y="0"/>
                    <a:pt x="699" y="0"/>
                    <a:pt x="699" y="0"/>
                  </a:cubicBezTo>
                  <a:cubicBezTo>
                    <a:pt x="420" y="0"/>
                    <a:pt x="420" y="0"/>
                    <a:pt x="420" y="0"/>
                  </a:cubicBezTo>
                  <a:lnTo>
                    <a:pt x="42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29" name="Freeform 180"/>
            <p:cNvSpPr>
              <a:spLocks noEditPoints="1"/>
            </p:cNvSpPr>
            <p:nvPr/>
          </p:nvSpPr>
          <p:spPr bwMode="auto">
            <a:xfrm>
              <a:off x="3849688" y="4648201"/>
              <a:ext cx="641350" cy="249238"/>
            </a:xfrm>
            <a:custGeom>
              <a:avLst/>
              <a:gdLst>
                <a:gd name="T0" fmla="*/ 675 w 699"/>
                <a:gd name="T1" fmla="*/ 114 h 272"/>
                <a:gd name="T2" fmla="*/ 500 w 699"/>
                <a:gd name="T3" fmla="*/ 114 h 272"/>
                <a:gd name="T4" fmla="*/ 502 w 699"/>
                <a:gd name="T5" fmla="*/ 104 h 272"/>
                <a:gd name="T6" fmla="*/ 372 w 699"/>
                <a:gd name="T7" fmla="*/ 0 h 272"/>
                <a:gd name="T8" fmla="*/ 327 w 699"/>
                <a:gd name="T9" fmla="*/ 0 h 272"/>
                <a:gd name="T10" fmla="*/ 197 w 699"/>
                <a:gd name="T11" fmla="*/ 104 h 272"/>
                <a:gd name="T12" fmla="*/ 199 w 699"/>
                <a:gd name="T13" fmla="*/ 114 h 272"/>
                <a:gd name="T14" fmla="*/ 24 w 699"/>
                <a:gd name="T15" fmla="*/ 114 h 272"/>
                <a:gd name="T16" fmla="*/ 0 w 699"/>
                <a:gd name="T17" fmla="*/ 138 h 272"/>
                <a:gd name="T18" fmla="*/ 0 w 699"/>
                <a:gd name="T19" fmla="*/ 272 h 272"/>
                <a:gd name="T20" fmla="*/ 279 w 699"/>
                <a:gd name="T21" fmla="*/ 272 h 272"/>
                <a:gd name="T22" fmla="*/ 279 w 699"/>
                <a:gd name="T23" fmla="*/ 249 h 272"/>
                <a:gd name="T24" fmla="*/ 311 w 699"/>
                <a:gd name="T25" fmla="*/ 217 h 272"/>
                <a:gd name="T26" fmla="*/ 388 w 699"/>
                <a:gd name="T27" fmla="*/ 217 h 272"/>
                <a:gd name="T28" fmla="*/ 420 w 699"/>
                <a:gd name="T29" fmla="*/ 249 h 272"/>
                <a:gd name="T30" fmla="*/ 420 w 699"/>
                <a:gd name="T31" fmla="*/ 272 h 272"/>
                <a:gd name="T32" fmla="*/ 699 w 699"/>
                <a:gd name="T33" fmla="*/ 272 h 272"/>
                <a:gd name="T34" fmla="*/ 699 w 699"/>
                <a:gd name="T35" fmla="*/ 138 h 272"/>
                <a:gd name="T36" fmla="*/ 675 w 699"/>
                <a:gd name="T37" fmla="*/ 114 h 272"/>
                <a:gd name="T38" fmla="*/ 244 w 699"/>
                <a:gd name="T39" fmla="*/ 114 h 272"/>
                <a:gd name="T40" fmla="*/ 246 w 699"/>
                <a:gd name="T41" fmla="*/ 104 h 272"/>
                <a:gd name="T42" fmla="*/ 327 w 699"/>
                <a:gd name="T43" fmla="*/ 49 h 272"/>
                <a:gd name="T44" fmla="*/ 372 w 699"/>
                <a:gd name="T45" fmla="*/ 49 h 272"/>
                <a:gd name="T46" fmla="*/ 453 w 699"/>
                <a:gd name="T47" fmla="*/ 104 h 272"/>
                <a:gd name="T48" fmla="*/ 455 w 699"/>
                <a:gd name="T49" fmla="*/ 114 h 272"/>
                <a:gd name="T50" fmla="*/ 244 w 699"/>
                <a:gd name="T51" fmla="*/ 11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9" h="272">
                  <a:moveTo>
                    <a:pt x="675" y="114"/>
                  </a:moveTo>
                  <a:cubicBezTo>
                    <a:pt x="500" y="114"/>
                    <a:pt x="500" y="114"/>
                    <a:pt x="500" y="114"/>
                  </a:cubicBezTo>
                  <a:cubicBezTo>
                    <a:pt x="501" y="110"/>
                    <a:pt x="502" y="107"/>
                    <a:pt x="502" y="104"/>
                  </a:cubicBezTo>
                  <a:cubicBezTo>
                    <a:pt x="502" y="46"/>
                    <a:pt x="443" y="0"/>
                    <a:pt x="372" y="0"/>
                  </a:cubicBezTo>
                  <a:cubicBezTo>
                    <a:pt x="327" y="0"/>
                    <a:pt x="327" y="0"/>
                    <a:pt x="327" y="0"/>
                  </a:cubicBezTo>
                  <a:cubicBezTo>
                    <a:pt x="255" y="0"/>
                    <a:pt x="197" y="46"/>
                    <a:pt x="197" y="104"/>
                  </a:cubicBezTo>
                  <a:cubicBezTo>
                    <a:pt x="197" y="107"/>
                    <a:pt x="198" y="110"/>
                    <a:pt x="199" y="114"/>
                  </a:cubicBezTo>
                  <a:cubicBezTo>
                    <a:pt x="24" y="114"/>
                    <a:pt x="24" y="114"/>
                    <a:pt x="24" y="114"/>
                  </a:cubicBezTo>
                  <a:cubicBezTo>
                    <a:pt x="11" y="114"/>
                    <a:pt x="0" y="124"/>
                    <a:pt x="0" y="138"/>
                  </a:cubicBezTo>
                  <a:cubicBezTo>
                    <a:pt x="0" y="272"/>
                    <a:pt x="0" y="272"/>
                    <a:pt x="0" y="272"/>
                  </a:cubicBezTo>
                  <a:cubicBezTo>
                    <a:pt x="279" y="272"/>
                    <a:pt x="279" y="272"/>
                    <a:pt x="279" y="272"/>
                  </a:cubicBezTo>
                  <a:cubicBezTo>
                    <a:pt x="279" y="249"/>
                    <a:pt x="279" y="249"/>
                    <a:pt x="279" y="249"/>
                  </a:cubicBezTo>
                  <a:cubicBezTo>
                    <a:pt x="279" y="231"/>
                    <a:pt x="293" y="217"/>
                    <a:pt x="311" y="217"/>
                  </a:cubicBezTo>
                  <a:cubicBezTo>
                    <a:pt x="388" y="217"/>
                    <a:pt x="388" y="217"/>
                    <a:pt x="388" y="217"/>
                  </a:cubicBezTo>
                  <a:cubicBezTo>
                    <a:pt x="405" y="217"/>
                    <a:pt x="420" y="231"/>
                    <a:pt x="420" y="249"/>
                  </a:cubicBezTo>
                  <a:cubicBezTo>
                    <a:pt x="420" y="272"/>
                    <a:pt x="420" y="272"/>
                    <a:pt x="420" y="272"/>
                  </a:cubicBezTo>
                  <a:cubicBezTo>
                    <a:pt x="699" y="272"/>
                    <a:pt x="699" y="272"/>
                    <a:pt x="699" y="272"/>
                  </a:cubicBezTo>
                  <a:cubicBezTo>
                    <a:pt x="699" y="138"/>
                    <a:pt x="699" y="138"/>
                    <a:pt x="699" y="138"/>
                  </a:cubicBezTo>
                  <a:cubicBezTo>
                    <a:pt x="699" y="124"/>
                    <a:pt x="688" y="114"/>
                    <a:pt x="675" y="114"/>
                  </a:cubicBezTo>
                  <a:close/>
                  <a:moveTo>
                    <a:pt x="244" y="114"/>
                  </a:moveTo>
                  <a:cubicBezTo>
                    <a:pt x="245" y="110"/>
                    <a:pt x="246" y="107"/>
                    <a:pt x="246" y="104"/>
                  </a:cubicBezTo>
                  <a:cubicBezTo>
                    <a:pt x="246" y="74"/>
                    <a:pt x="283" y="49"/>
                    <a:pt x="327" y="49"/>
                  </a:cubicBezTo>
                  <a:cubicBezTo>
                    <a:pt x="372" y="49"/>
                    <a:pt x="372" y="49"/>
                    <a:pt x="372" y="49"/>
                  </a:cubicBezTo>
                  <a:cubicBezTo>
                    <a:pt x="416" y="49"/>
                    <a:pt x="453" y="74"/>
                    <a:pt x="453" y="104"/>
                  </a:cubicBezTo>
                  <a:cubicBezTo>
                    <a:pt x="453" y="107"/>
                    <a:pt x="454" y="110"/>
                    <a:pt x="455" y="114"/>
                  </a:cubicBezTo>
                  <a:lnTo>
                    <a:pt x="244"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sp>
          <p:nvSpPr>
            <p:cNvPr id="30" name="Freeform 181"/>
            <p:cNvSpPr>
              <a:spLocks/>
            </p:cNvSpPr>
            <p:nvPr/>
          </p:nvSpPr>
          <p:spPr bwMode="auto">
            <a:xfrm>
              <a:off x="4132263" y="4873626"/>
              <a:ext cx="76200" cy="74613"/>
            </a:xfrm>
            <a:custGeom>
              <a:avLst/>
              <a:gdLst>
                <a:gd name="T0" fmla="*/ 80 w 83"/>
                <a:gd name="T1" fmla="*/ 82 h 82"/>
                <a:gd name="T2" fmla="*/ 83 w 83"/>
                <a:gd name="T3" fmla="*/ 79 h 82"/>
                <a:gd name="T4" fmla="*/ 83 w 83"/>
                <a:gd name="T5" fmla="*/ 56 h 82"/>
                <a:gd name="T6" fmla="*/ 83 w 83"/>
                <a:gd name="T7" fmla="*/ 41 h 82"/>
                <a:gd name="T8" fmla="*/ 83 w 83"/>
                <a:gd name="T9" fmla="*/ 26 h 82"/>
                <a:gd name="T10" fmla="*/ 83 w 83"/>
                <a:gd name="T11" fmla="*/ 3 h 82"/>
                <a:gd name="T12" fmla="*/ 80 w 83"/>
                <a:gd name="T13" fmla="*/ 0 h 82"/>
                <a:gd name="T14" fmla="*/ 3 w 83"/>
                <a:gd name="T15" fmla="*/ 0 h 82"/>
                <a:gd name="T16" fmla="*/ 0 w 83"/>
                <a:gd name="T17" fmla="*/ 3 h 82"/>
                <a:gd name="T18" fmla="*/ 0 w 83"/>
                <a:gd name="T19" fmla="*/ 26 h 82"/>
                <a:gd name="T20" fmla="*/ 0 w 83"/>
                <a:gd name="T21" fmla="*/ 41 h 82"/>
                <a:gd name="T22" fmla="*/ 0 w 83"/>
                <a:gd name="T23" fmla="*/ 56 h 82"/>
                <a:gd name="T24" fmla="*/ 0 w 83"/>
                <a:gd name="T25" fmla="*/ 79 h 82"/>
                <a:gd name="T26" fmla="*/ 3 w 83"/>
                <a:gd name="T27" fmla="*/ 82 h 82"/>
                <a:gd name="T28" fmla="*/ 80 w 83"/>
                <a:gd name="T2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 h="82">
                  <a:moveTo>
                    <a:pt x="80" y="82"/>
                  </a:moveTo>
                  <a:cubicBezTo>
                    <a:pt x="81" y="82"/>
                    <a:pt x="83" y="81"/>
                    <a:pt x="83" y="79"/>
                  </a:cubicBezTo>
                  <a:cubicBezTo>
                    <a:pt x="83" y="56"/>
                    <a:pt x="83" y="56"/>
                    <a:pt x="83" y="56"/>
                  </a:cubicBezTo>
                  <a:cubicBezTo>
                    <a:pt x="83" y="41"/>
                    <a:pt x="83" y="41"/>
                    <a:pt x="83" y="41"/>
                  </a:cubicBezTo>
                  <a:cubicBezTo>
                    <a:pt x="83" y="26"/>
                    <a:pt x="83" y="26"/>
                    <a:pt x="83" y="26"/>
                  </a:cubicBezTo>
                  <a:cubicBezTo>
                    <a:pt x="83" y="3"/>
                    <a:pt x="83" y="3"/>
                    <a:pt x="83" y="3"/>
                  </a:cubicBezTo>
                  <a:cubicBezTo>
                    <a:pt x="83" y="1"/>
                    <a:pt x="81" y="0"/>
                    <a:pt x="80" y="0"/>
                  </a:cubicBezTo>
                  <a:cubicBezTo>
                    <a:pt x="3" y="0"/>
                    <a:pt x="3" y="0"/>
                    <a:pt x="3" y="0"/>
                  </a:cubicBezTo>
                  <a:cubicBezTo>
                    <a:pt x="2" y="0"/>
                    <a:pt x="0" y="1"/>
                    <a:pt x="0" y="3"/>
                  </a:cubicBezTo>
                  <a:cubicBezTo>
                    <a:pt x="0" y="26"/>
                    <a:pt x="0" y="26"/>
                    <a:pt x="0" y="26"/>
                  </a:cubicBezTo>
                  <a:cubicBezTo>
                    <a:pt x="0" y="41"/>
                    <a:pt x="0" y="41"/>
                    <a:pt x="0" y="41"/>
                  </a:cubicBezTo>
                  <a:cubicBezTo>
                    <a:pt x="0" y="56"/>
                    <a:pt x="0" y="56"/>
                    <a:pt x="0" y="56"/>
                  </a:cubicBezTo>
                  <a:cubicBezTo>
                    <a:pt x="0" y="79"/>
                    <a:pt x="0" y="79"/>
                    <a:pt x="0" y="79"/>
                  </a:cubicBezTo>
                  <a:cubicBezTo>
                    <a:pt x="0" y="81"/>
                    <a:pt x="2" y="82"/>
                    <a:pt x="3" y="82"/>
                  </a:cubicBezTo>
                  <a:lnTo>
                    <a:pt x="8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latin typeface="Arial"/>
              </a:endParaRPr>
            </a:p>
          </p:txBody>
        </p:sp>
      </p:grpSp>
      <p:sp>
        <p:nvSpPr>
          <p:cNvPr id="27" name="Content Placeholder 6"/>
          <p:cNvSpPr txBox="1">
            <a:spLocks/>
          </p:cNvSpPr>
          <p:nvPr/>
        </p:nvSpPr>
        <p:spPr>
          <a:xfrm>
            <a:off x="1053397" y="2123044"/>
            <a:ext cx="10652760" cy="2067233"/>
          </a:xfrm>
          <a:prstGeom prst="rect">
            <a:avLst/>
          </a:prstGeom>
        </p:spPr>
        <p:txBody>
          <a:bodyPr wrap="square" lIns="0" tIns="0" rIns="0" bIns="0">
            <a:spAutoFit/>
          </a:bodyPr>
          <a:lstStyle/>
          <a:p>
            <a:pPr fontAlgn="base">
              <a:spcBef>
                <a:spcPts val="2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2022 – September 2024, HCL Tech – Senior Business Analyst​</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Currently working as a Senior Business Analyst for the development of wealth management systems for Avaloq clients.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Leading the mobile development projects for iOS and Android platforms </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April 2017 – April 2022, HSBC – Senior Business Analyst – Market Operations (Middle/Back Office)</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projects on various accounting, trading and collateral management/ pricing/derivative management platforms. (e.g. Geneva, Business Integrator, Markit EDM and Calypso)·</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In depth knowledge of non OTC products/ETDs (Equities, Spot FX, Forward FX, Futures, Options, bonds, TD, CD, CP) OTC products (CDS, CDX, TRS, EIO, FXO, CCS, IRS, Swaptions, Repos/ Rev Repos etc..) and Experience in requirement gathering, Analysis and documentation of client requirements using JIRA.·</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Handling testing cycles while following agile methodology by creating test plans, conducting SIT/UAT/Regression testing.·</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Knowledge in Agile/waterfall methodologies and maintaining confluence pages.</a:t>
            </a:r>
          </a:p>
          <a:p>
            <a:pPr fontAlgn="base">
              <a:spcBef>
                <a:spcPts val="600"/>
              </a:spcBef>
              <a:spcAft>
                <a:spcPts val="200"/>
              </a:spcAft>
              <a:buClr>
                <a:schemeClr val="accent1"/>
              </a:buClr>
              <a:buSzPct val="75000"/>
              <a:defRPr/>
            </a:pPr>
            <a:r>
              <a:rPr lang="en-US" sz="700" b="1" dirty="0">
                <a:latin typeface="Arial" panose="020B0604020202020204" pitchFamily="34" charset="0"/>
                <a:cs typeface="Arial" panose="020B0604020202020204" pitchFamily="34" charset="0"/>
              </a:rPr>
              <a:t>May 2008 – April 2017, HSBC – FUND ADMINISTRATOR / FUND ADMINISTRATION SUPERVISOR</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Trade booking/processing into A&amp;V systems, Valuation, NAV and GAV calculation and supporting the fund accounting process.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Experience in handling trade tickets and trade blotters for Equities, Bonds, Spot FX, Forwards FX, Options, Futures and OTC products.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sz="700" dirty="0">
                <a:latin typeface="Arial" panose="020B0604020202020204" pitchFamily="34" charset="0"/>
                <a:cs typeface="Arial" panose="020B0604020202020204" pitchFamily="34" charset="0"/>
              </a:rPr>
              <a:t>Having worked with accounting and valuation platforms such as Geneva, ICON and Calypso.</a:t>
            </a:r>
          </a:p>
        </p:txBody>
      </p:sp>
      <p:sp>
        <p:nvSpPr>
          <p:cNvPr id="22" name="Content Placeholder 6"/>
          <p:cNvSpPr txBox="1">
            <a:spLocks/>
          </p:cNvSpPr>
          <p:nvPr/>
        </p:nvSpPr>
        <p:spPr>
          <a:xfrm>
            <a:off x="1090612" y="1441526"/>
            <a:ext cx="10650283" cy="492443"/>
          </a:xfrm>
          <a:prstGeom prst="rect">
            <a:avLst/>
          </a:prstGeom>
        </p:spPr>
        <p:txBody>
          <a:bodyPr wrap="square" lIns="0" tIns="0" rIns="0" bIns="0">
            <a:spAutoFit/>
          </a:bodyPr>
          <a:lstStyle/>
          <a:p>
            <a:pPr eaLnBrk="0">
              <a:buClr>
                <a:srgbClr val="009FDF"/>
              </a:buClr>
              <a:buSzPct val="100000"/>
              <a:defRPr/>
            </a:pPr>
            <a:r>
              <a:rPr lang="en-US" altLang="zh-CN" sz="800" dirty="0">
                <a:latin typeface="Arial" panose="020B0604020202020204" pitchFamily="34" charset="0"/>
                <a:ea typeface="宋体" pitchFamily="2" charset="-122"/>
                <a:cs typeface="Arial" panose="020B0604020202020204" pitchFamily="34" charset="0"/>
              </a:rPr>
              <a:t>Dynamic Senior Business Analyst/product manager with extensive experience in platforms related foreign exchange (FX) transactions and investment, leading the development and implementation of business systems across trading, pricing, and risk management functions. Proven ability to gather and analyze complex requirements, streamline processes, and deliver robust technology solutions that enhance operational efficiency in FX markets. Skilled in collaborating with stakeholders to optimize workflows, ensuring alignment between business needs and system capabilities. Adept at managing multi-phase projects, delivering results in fast-paced financial environments, and driving strategic initiatives to improve overall performance and profitability in global markets.</a:t>
            </a:r>
          </a:p>
        </p:txBody>
      </p:sp>
      <p:cxnSp>
        <p:nvCxnSpPr>
          <p:cNvPr id="9" name="Straight Connector 8">
            <a:extLst>
              <a:ext uri="{FF2B5EF4-FFF2-40B4-BE49-F238E27FC236}">
                <a16:creationId xmlns:a16="http://schemas.microsoft.com/office/drawing/2014/main" id="{652C219E-C539-DB54-7096-9FC0613D34B5}"/>
              </a:ext>
            </a:extLst>
          </p:cNvPr>
          <p:cNvCxnSpPr/>
          <p:nvPr/>
        </p:nvCxnSpPr>
        <p:spPr>
          <a:xfrm>
            <a:off x="469899" y="2051050"/>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4FE7381D-385B-FA3C-F3F1-13179A3CEE40}"/>
              </a:ext>
            </a:extLst>
          </p:cNvPr>
          <p:cNvSpPr>
            <a:spLocks noGrp="1"/>
          </p:cNvSpPr>
          <p:nvPr>
            <p:ph type="title"/>
          </p:nvPr>
        </p:nvSpPr>
        <p:spPr/>
        <p:txBody>
          <a:bodyPr/>
          <a:lstStyle/>
          <a:p>
            <a:r>
              <a:rPr lang="en-US" dirty="0" err="1"/>
              <a:t>Kavinda</a:t>
            </a:r>
            <a:r>
              <a:rPr lang="en-US" dirty="0"/>
              <a:t> Gihan</a:t>
            </a:r>
          </a:p>
        </p:txBody>
      </p:sp>
      <p:pic>
        <p:nvPicPr>
          <p:cNvPr id="3" name="Picture 2">
            <a:extLst>
              <a:ext uri="{FF2B5EF4-FFF2-40B4-BE49-F238E27FC236}">
                <a16:creationId xmlns:a16="http://schemas.microsoft.com/office/drawing/2014/main" id="{6781AED0-2E0F-3E23-5A57-6DEA9609DE6D}"/>
              </a:ext>
            </a:extLst>
          </p:cNvPr>
          <p:cNvPicPr>
            <a:picLocks noChangeAspect="1"/>
          </p:cNvPicPr>
          <p:nvPr/>
        </p:nvPicPr>
        <p:blipFill rotWithShape="1">
          <a:blip r:embed="rId3"/>
          <a:srcRect l="19105" t="7474" r="19105" b="24144"/>
          <a:stretch/>
        </p:blipFill>
        <p:spPr>
          <a:xfrm>
            <a:off x="469900" y="1441526"/>
            <a:ext cx="477941" cy="530352"/>
          </a:xfrm>
          <a:prstGeom prst="rect">
            <a:avLst/>
          </a:prstGeom>
        </p:spPr>
      </p:pic>
      <p:sp>
        <p:nvSpPr>
          <p:cNvPr id="4" name="Content Placeholder 6">
            <a:extLst>
              <a:ext uri="{FF2B5EF4-FFF2-40B4-BE49-F238E27FC236}">
                <a16:creationId xmlns:a16="http://schemas.microsoft.com/office/drawing/2014/main" id="{6439C9CB-E129-2E92-E477-F9EF58B0C48F}"/>
              </a:ext>
            </a:extLst>
          </p:cNvPr>
          <p:cNvSpPr txBox="1">
            <a:spLocks/>
          </p:cNvSpPr>
          <p:nvPr/>
        </p:nvSpPr>
        <p:spPr>
          <a:xfrm>
            <a:off x="1053397" y="5015726"/>
            <a:ext cx="10652760" cy="902811"/>
          </a:xfrm>
          <a:prstGeom prst="rect">
            <a:avLst/>
          </a:prstGeom>
        </p:spPr>
        <p:txBody>
          <a:bodyPr wrap="square" lIns="0" tIns="0" rIns="0" bIns="0" anchor="t">
            <a:spAutoFit/>
          </a:bodyPr>
          <a:lstStyle/>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Education:</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Higher National Diploma In Accountancy- Advanced Technical Institute. Kandy | 2002 – 2006</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Master of Business Administration -  Cardiff Metropolitan University . UK | 2014 - 2015</a:t>
            </a:r>
          </a:p>
          <a:p>
            <a:pPr fontAlgn="base">
              <a:spcBef>
                <a:spcPts val="200"/>
              </a:spcBef>
              <a:spcAft>
                <a:spcPts val="200"/>
              </a:spcAft>
              <a:buClr>
                <a:schemeClr val="accent1"/>
              </a:buClr>
              <a:buSzPct val="75000"/>
              <a:defRPr/>
            </a:pPr>
            <a:r>
              <a:rPr lang="en-US" altLang="zh-CN" sz="700" b="1" dirty="0">
                <a:latin typeface="Arial" panose="020B0604020202020204" pitchFamily="34" charset="0"/>
                <a:cs typeface="Arial" panose="020B0604020202020204" pitchFamily="34" charset="0"/>
              </a:rPr>
              <a:t>Certifications:</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Investment Operations - Charted Institute of Securities and Investment (CISI) . UK (2013 &amp; 2015)</a:t>
            </a:r>
          </a:p>
          <a:p>
            <a:pPr marL="184150" indent="-184150" fontAlgn="base">
              <a:spcBef>
                <a:spcPts val="200"/>
              </a:spcBef>
              <a:spcAft>
                <a:spcPts val="200"/>
              </a:spcAft>
              <a:buClr>
                <a:schemeClr val="accent1"/>
              </a:buClr>
              <a:buSzPct val="75000"/>
              <a:buFont typeface="Wingdings" panose="05000000000000000000" pitchFamily="2" charset="2"/>
              <a:buChar char="n"/>
              <a:defRPr/>
            </a:pPr>
            <a:r>
              <a:rPr lang="en-US" altLang="zh-CN" sz="700" dirty="0">
                <a:latin typeface="Arial" panose="020B0604020202020204" pitchFamily="34" charset="0"/>
                <a:cs typeface="Arial" panose="020B0604020202020204" pitchFamily="34" charset="0"/>
              </a:rPr>
              <a:t>Lean Six Sigma Yellow Belt - HSBC</a:t>
            </a:r>
          </a:p>
        </p:txBody>
      </p:sp>
      <p:grpSp>
        <p:nvGrpSpPr>
          <p:cNvPr id="5" name="Group 4">
            <a:extLst>
              <a:ext uri="{FF2B5EF4-FFF2-40B4-BE49-F238E27FC236}">
                <a16:creationId xmlns:a16="http://schemas.microsoft.com/office/drawing/2014/main" id="{2C6FB9D2-4F56-FE13-6BB8-DB9487685DC9}"/>
              </a:ext>
            </a:extLst>
          </p:cNvPr>
          <p:cNvGrpSpPr>
            <a:grpSpLocks noChangeAspect="1"/>
          </p:cNvGrpSpPr>
          <p:nvPr/>
        </p:nvGrpSpPr>
        <p:grpSpPr>
          <a:xfrm>
            <a:off x="541282" y="5015726"/>
            <a:ext cx="387523" cy="165080"/>
            <a:chOff x="5145088" y="2722563"/>
            <a:chExt cx="374650" cy="171450"/>
          </a:xfrm>
          <a:solidFill>
            <a:schemeClr val="accent5"/>
          </a:solidFill>
        </p:grpSpPr>
        <p:sp>
          <p:nvSpPr>
            <p:cNvPr id="6" name="Freeform 16">
              <a:extLst>
                <a:ext uri="{FF2B5EF4-FFF2-40B4-BE49-F238E27FC236}">
                  <a16:creationId xmlns:a16="http://schemas.microsoft.com/office/drawing/2014/main" id="{D67957F8-B197-3CB5-6224-D80C70822435}"/>
                </a:ext>
              </a:extLst>
            </p:cNvPr>
            <p:cNvSpPr>
              <a:spLocks/>
            </p:cNvSpPr>
            <p:nvPr/>
          </p:nvSpPr>
          <p:spPr bwMode="auto">
            <a:xfrm>
              <a:off x="5233988" y="2806700"/>
              <a:ext cx="179388" cy="87313"/>
            </a:xfrm>
            <a:custGeom>
              <a:avLst/>
              <a:gdLst>
                <a:gd name="T0" fmla="*/ 0 w 530"/>
                <a:gd name="T1" fmla="*/ 0 h 257"/>
                <a:gd name="T2" fmla="*/ 338 w 530"/>
                <a:gd name="T3" fmla="*/ 97 h 257"/>
                <a:gd name="T4" fmla="*/ 530 w 530"/>
                <a:gd name="T5" fmla="*/ 22 h 257"/>
                <a:gd name="T6" fmla="*/ 530 w 530"/>
                <a:gd name="T7" fmla="*/ 160 h 257"/>
                <a:gd name="T8" fmla="*/ 282 w 530"/>
                <a:gd name="T9" fmla="*/ 257 h 257"/>
                <a:gd name="T10" fmla="*/ 0 w 530"/>
                <a:gd name="T11" fmla="*/ 160 h 257"/>
                <a:gd name="T12" fmla="*/ 0 w 530"/>
                <a:gd name="T13" fmla="*/ 0 h 257"/>
              </a:gdLst>
              <a:ahLst/>
              <a:cxnLst>
                <a:cxn ang="0">
                  <a:pos x="T0" y="T1"/>
                </a:cxn>
                <a:cxn ang="0">
                  <a:pos x="T2" y="T3"/>
                </a:cxn>
                <a:cxn ang="0">
                  <a:pos x="T4" y="T5"/>
                </a:cxn>
                <a:cxn ang="0">
                  <a:pos x="T6" y="T7"/>
                </a:cxn>
                <a:cxn ang="0">
                  <a:pos x="T8" y="T9"/>
                </a:cxn>
                <a:cxn ang="0">
                  <a:pos x="T10" y="T11"/>
                </a:cxn>
                <a:cxn ang="0">
                  <a:pos x="T12" y="T13"/>
                </a:cxn>
              </a:cxnLst>
              <a:rect l="0" t="0" r="r" b="b"/>
              <a:pathLst>
                <a:path w="530" h="257">
                  <a:moveTo>
                    <a:pt x="0" y="0"/>
                  </a:moveTo>
                  <a:cubicBezTo>
                    <a:pt x="338" y="97"/>
                    <a:pt x="338" y="97"/>
                    <a:pt x="338" y="97"/>
                  </a:cubicBezTo>
                  <a:cubicBezTo>
                    <a:pt x="530" y="22"/>
                    <a:pt x="530" y="22"/>
                    <a:pt x="530" y="22"/>
                  </a:cubicBezTo>
                  <a:cubicBezTo>
                    <a:pt x="530" y="160"/>
                    <a:pt x="530" y="160"/>
                    <a:pt x="530" y="160"/>
                  </a:cubicBezTo>
                  <a:cubicBezTo>
                    <a:pt x="530" y="160"/>
                    <a:pt x="513" y="257"/>
                    <a:pt x="282" y="257"/>
                  </a:cubicBezTo>
                  <a:cubicBezTo>
                    <a:pt x="14" y="257"/>
                    <a:pt x="0" y="160"/>
                    <a:pt x="0" y="16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7" name="Freeform 17">
              <a:extLst>
                <a:ext uri="{FF2B5EF4-FFF2-40B4-BE49-F238E27FC236}">
                  <a16:creationId xmlns:a16="http://schemas.microsoft.com/office/drawing/2014/main" id="{DEC899F8-615D-A00E-5EF3-E272D2FC12A8}"/>
                </a:ext>
              </a:extLst>
            </p:cNvPr>
            <p:cNvSpPr>
              <a:spLocks/>
            </p:cNvSpPr>
            <p:nvPr/>
          </p:nvSpPr>
          <p:spPr bwMode="auto">
            <a:xfrm>
              <a:off x="5187950" y="2787650"/>
              <a:ext cx="20638" cy="85725"/>
            </a:xfrm>
            <a:custGeom>
              <a:avLst/>
              <a:gdLst>
                <a:gd name="T0" fmla="*/ 46 w 60"/>
                <a:gd name="T1" fmla="*/ 147 h 251"/>
                <a:gd name="T2" fmla="*/ 36 w 60"/>
                <a:gd name="T3" fmla="*/ 133 h 251"/>
                <a:gd name="T4" fmla="*/ 36 w 60"/>
                <a:gd name="T5" fmla="*/ 100 h 251"/>
                <a:gd name="T6" fmla="*/ 41 w 60"/>
                <a:gd name="T7" fmla="*/ 90 h 251"/>
                <a:gd name="T8" fmla="*/ 36 w 60"/>
                <a:gd name="T9" fmla="*/ 80 h 251"/>
                <a:gd name="T10" fmla="*/ 36 w 60"/>
                <a:gd name="T11" fmla="*/ 4 h 251"/>
                <a:gd name="T12" fmla="*/ 24 w 60"/>
                <a:gd name="T13" fmla="*/ 0 h 251"/>
                <a:gd name="T14" fmla="*/ 24 w 60"/>
                <a:gd name="T15" fmla="*/ 80 h 251"/>
                <a:gd name="T16" fmla="*/ 19 w 60"/>
                <a:gd name="T17" fmla="*/ 90 h 251"/>
                <a:gd name="T18" fmla="*/ 24 w 60"/>
                <a:gd name="T19" fmla="*/ 100 h 251"/>
                <a:gd name="T20" fmla="*/ 24 w 60"/>
                <a:gd name="T21" fmla="*/ 133 h 251"/>
                <a:gd name="T22" fmla="*/ 15 w 60"/>
                <a:gd name="T23" fmla="*/ 147 h 251"/>
                <a:gd name="T24" fmla="*/ 0 w 60"/>
                <a:gd name="T25" fmla="*/ 241 h 251"/>
                <a:gd name="T26" fmla="*/ 15 w 60"/>
                <a:gd name="T27" fmla="*/ 251 h 251"/>
                <a:gd name="T28" fmla="*/ 46 w 60"/>
                <a:gd name="T29" fmla="*/ 251 h 251"/>
                <a:gd name="T30" fmla="*/ 60 w 60"/>
                <a:gd name="T31" fmla="*/ 241 h 251"/>
                <a:gd name="T32" fmla="*/ 46 w 60"/>
                <a:gd name="T33" fmla="*/ 14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51">
                  <a:moveTo>
                    <a:pt x="46" y="147"/>
                  </a:moveTo>
                  <a:cubicBezTo>
                    <a:pt x="44" y="140"/>
                    <a:pt x="40" y="135"/>
                    <a:pt x="36" y="133"/>
                  </a:cubicBezTo>
                  <a:cubicBezTo>
                    <a:pt x="36" y="100"/>
                    <a:pt x="36" y="100"/>
                    <a:pt x="36" y="100"/>
                  </a:cubicBezTo>
                  <a:cubicBezTo>
                    <a:pt x="40" y="98"/>
                    <a:pt x="41" y="94"/>
                    <a:pt x="41" y="90"/>
                  </a:cubicBezTo>
                  <a:cubicBezTo>
                    <a:pt x="41" y="86"/>
                    <a:pt x="40" y="82"/>
                    <a:pt x="36" y="80"/>
                  </a:cubicBezTo>
                  <a:cubicBezTo>
                    <a:pt x="36" y="4"/>
                    <a:pt x="36" y="4"/>
                    <a:pt x="36" y="4"/>
                  </a:cubicBezTo>
                  <a:cubicBezTo>
                    <a:pt x="24" y="0"/>
                    <a:pt x="24" y="0"/>
                    <a:pt x="24" y="0"/>
                  </a:cubicBezTo>
                  <a:cubicBezTo>
                    <a:pt x="24" y="80"/>
                    <a:pt x="24" y="80"/>
                    <a:pt x="24" y="80"/>
                  </a:cubicBezTo>
                  <a:cubicBezTo>
                    <a:pt x="20" y="82"/>
                    <a:pt x="19" y="86"/>
                    <a:pt x="19" y="90"/>
                  </a:cubicBezTo>
                  <a:cubicBezTo>
                    <a:pt x="19" y="94"/>
                    <a:pt x="20" y="98"/>
                    <a:pt x="24" y="100"/>
                  </a:cubicBezTo>
                  <a:cubicBezTo>
                    <a:pt x="24" y="133"/>
                    <a:pt x="24" y="133"/>
                    <a:pt x="24" y="133"/>
                  </a:cubicBezTo>
                  <a:cubicBezTo>
                    <a:pt x="20" y="135"/>
                    <a:pt x="16" y="139"/>
                    <a:pt x="15" y="147"/>
                  </a:cubicBezTo>
                  <a:cubicBezTo>
                    <a:pt x="0" y="241"/>
                    <a:pt x="0" y="241"/>
                    <a:pt x="0" y="241"/>
                  </a:cubicBezTo>
                  <a:cubicBezTo>
                    <a:pt x="0" y="249"/>
                    <a:pt x="7" y="251"/>
                    <a:pt x="15" y="251"/>
                  </a:cubicBezTo>
                  <a:cubicBezTo>
                    <a:pt x="46" y="251"/>
                    <a:pt x="46" y="251"/>
                    <a:pt x="46" y="251"/>
                  </a:cubicBezTo>
                  <a:cubicBezTo>
                    <a:pt x="54" y="251"/>
                    <a:pt x="60" y="249"/>
                    <a:pt x="60" y="241"/>
                  </a:cubicBezTo>
                  <a:lnTo>
                    <a:pt x="46"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sp>
          <p:nvSpPr>
            <p:cNvPr id="8" name="Freeform 18">
              <a:extLst>
                <a:ext uri="{FF2B5EF4-FFF2-40B4-BE49-F238E27FC236}">
                  <a16:creationId xmlns:a16="http://schemas.microsoft.com/office/drawing/2014/main" id="{BC989D74-79F0-954F-F7E6-3681FD151952}"/>
                </a:ext>
              </a:extLst>
            </p:cNvPr>
            <p:cNvSpPr>
              <a:spLocks/>
            </p:cNvSpPr>
            <p:nvPr/>
          </p:nvSpPr>
          <p:spPr bwMode="auto">
            <a:xfrm>
              <a:off x="5145088" y="2722563"/>
              <a:ext cx="374650" cy="109538"/>
            </a:xfrm>
            <a:custGeom>
              <a:avLst/>
              <a:gdLst>
                <a:gd name="T0" fmla="*/ 510 w 1106"/>
                <a:gd name="T1" fmla="*/ 0 h 325"/>
                <a:gd name="T2" fmla="*/ 0 w 1106"/>
                <a:gd name="T3" fmla="*/ 152 h 325"/>
                <a:gd name="T4" fmla="*/ 152 w 1106"/>
                <a:gd name="T5" fmla="*/ 195 h 325"/>
                <a:gd name="T6" fmla="*/ 152 w 1106"/>
                <a:gd name="T7" fmla="*/ 195 h 325"/>
                <a:gd name="T8" fmla="*/ 498 w 1106"/>
                <a:gd name="T9" fmla="*/ 123 h 325"/>
                <a:gd name="T10" fmla="*/ 497 w 1106"/>
                <a:gd name="T11" fmla="*/ 121 h 325"/>
                <a:gd name="T12" fmla="*/ 509 w 1106"/>
                <a:gd name="T13" fmla="*/ 117 h 325"/>
                <a:gd name="T14" fmla="*/ 522 w 1106"/>
                <a:gd name="T15" fmla="*/ 121 h 325"/>
                <a:gd name="T16" fmla="*/ 509 w 1106"/>
                <a:gd name="T17" fmla="*/ 125 h 325"/>
                <a:gd name="T18" fmla="*/ 504 w 1106"/>
                <a:gd name="T19" fmla="*/ 124 h 325"/>
                <a:gd name="T20" fmla="*/ 165 w 1106"/>
                <a:gd name="T21" fmla="*/ 199 h 325"/>
                <a:gd name="T22" fmla="*/ 600 w 1106"/>
                <a:gd name="T23" fmla="*/ 325 h 325"/>
                <a:gd name="T24" fmla="*/ 1106 w 1106"/>
                <a:gd name="T25" fmla="*/ 120 h 325"/>
                <a:gd name="T26" fmla="*/ 510 w 1106"/>
                <a:gd name="T27"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6" h="325">
                  <a:moveTo>
                    <a:pt x="510" y="0"/>
                  </a:moveTo>
                  <a:cubicBezTo>
                    <a:pt x="0" y="152"/>
                    <a:pt x="0" y="152"/>
                    <a:pt x="0" y="152"/>
                  </a:cubicBezTo>
                  <a:cubicBezTo>
                    <a:pt x="152" y="195"/>
                    <a:pt x="152" y="195"/>
                    <a:pt x="152" y="195"/>
                  </a:cubicBezTo>
                  <a:cubicBezTo>
                    <a:pt x="152" y="195"/>
                    <a:pt x="152" y="195"/>
                    <a:pt x="152" y="195"/>
                  </a:cubicBezTo>
                  <a:cubicBezTo>
                    <a:pt x="498" y="123"/>
                    <a:pt x="498" y="123"/>
                    <a:pt x="498" y="123"/>
                  </a:cubicBezTo>
                  <a:cubicBezTo>
                    <a:pt x="497" y="122"/>
                    <a:pt x="497" y="122"/>
                    <a:pt x="497" y="121"/>
                  </a:cubicBezTo>
                  <a:cubicBezTo>
                    <a:pt x="497" y="119"/>
                    <a:pt x="502" y="117"/>
                    <a:pt x="509" y="117"/>
                  </a:cubicBezTo>
                  <a:cubicBezTo>
                    <a:pt x="516" y="117"/>
                    <a:pt x="522" y="119"/>
                    <a:pt x="522" y="121"/>
                  </a:cubicBezTo>
                  <a:cubicBezTo>
                    <a:pt x="522" y="123"/>
                    <a:pt x="516" y="125"/>
                    <a:pt x="509" y="125"/>
                  </a:cubicBezTo>
                  <a:cubicBezTo>
                    <a:pt x="507" y="125"/>
                    <a:pt x="505" y="125"/>
                    <a:pt x="504" y="124"/>
                  </a:cubicBezTo>
                  <a:cubicBezTo>
                    <a:pt x="165" y="199"/>
                    <a:pt x="165" y="199"/>
                    <a:pt x="165" y="199"/>
                  </a:cubicBezTo>
                  <a:cubicBezTo>
                    <a:pt x="600" y="325"/>
                    <a:pt x="600" y="325"/>
                    <a:pt x="600" y="325"/>
                  </a:cubicBezTo>
                  <a:cubicBezTo>
                    <a:pt x="1106" y="120"/>
                    <a:pt x="1106" y="120"/>
                    <a:pt x="1106" y="120"/>
                  </a:cubicBezTo>
                  <a:lnTo>
                    <a:pt x="5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a:latin typeface="Arial"/>
              </a:endParaRPr>
            </a:p>
          </p:txBody>
        </p:sp>
      </p:grpSp>
      <p:sp>
        <p:nvSpPr>
          <p:cNvPr id="10" name="Content Placeholder 6">
            <a:extLst>
              <a:ext uri="{FF2B5EF4-FFF2-40B4-BE49-F238E27FC236}">
                <a16:creationId xmlns:a16="http://schemas.microsoft.com/office/drawing/2014/main" id="{5D991885-64F3-A8EB-2A28-A91483527927}"/>
              </a:ext>
            </a:extLst>
          </p:cNvPr>
          <p:cNvSpPr txBox="1">
            <a:spLocks/>
          </p:cNvSpPr>
          <p:nvPr/>
        </p:nvSpPr>
        <p:spPr>
          <a:xfrm>
            <a:off x="1053398" y="4420099"/>
            <a:ext cx="10652760" cy="374461"/>
          </a:xfrm>
          <a:prstGeom prst="rect">
            <a:avLst/>
          </a:prstGeom>
        </p:spPr>
        <p:txBody>
          <a:bodyPr wrap="square" lIns="0" tIns="0" rIns="0" bIns="0" anchor="t">
            <a:spAutoFit/>
          </a:bodyPr>
          <a:lstStyle/>
          <a:p>
            <a:pPr fontAlgn="base">
              <a:spcBef>
                <a:spcPts val="200"/>
              </a:spcBef>
              <a:spcAft>
                <a:spcPts val="200"/>
              </a:spcAft>
              <a:buClr>
                <a:schemeClr val="accent1"/>
              </a:buClr>
              <a:buSzPct val="75000"/>
              <a:tabLst>
                <a:tab pos="854075" algn="l"/>
              </a:tabLst>
              <a:defRPr/>
            </a:pPr>
            <a:r>
              <a:rPr lang="en-US" altLang="zh-CN" sz="700" b="1" dirty="0">
                <a:latin typeface="Arial" panose="020B0604020202020204" pitchFamily="34" charset="0"/>
                <a:cs typeface="Arial" panose="020B0604020202020204" pitchFamily="34" charset="0"/>
              </a:rPr>
              <a:t>Technical skills: ​</a:t>
            </a:r>
          </a:p>
          <a:p>
            <a:pPr marL="184150" indent="-184150" fontAlgn="base">
              <a:spcBef>
                <a:spcPts val="200"/>
              </a:spcBef>
              <a:spcAft>
                <a:spcPts val="200"/>
              </a:spcAft>
              <a:buClr>
                <a:schemeClr val="accent1"/>
              </a:buClr>
              <a:buSzPct val="75000"/>
              <a:buFont typeface="Wingdings" panose="05000000000000000000" pitchFamily="2" charset="2"/>
              <a:buChar char="n"/>
              <a:tabLst>
                <a:tab pos="854075" algn="l"/>
              </a:tabLst>
              <a:defRPr/>
            </a:pPr>
            <a:r>
              <a:rPr lang="en-US" altLang="zh-CN" sz="700" dirty="0">
                <a:latin typeface="Arial" panose="020B0604020202020204" pitchFamily="34" charset="0"/>
                <a:cs typeface="Arial" panose="020B0604020202020204" pitchFamily="34" charset="0"/>
              </a:rPr>
              <a:t>Capital Market change management, BRD, FRD, Requirements elicitation, Jira, Confluence, </a:t>
            </a:r>
            <a:r>
              <a:rPr lang="en-US" altLang="zh-CN" sz="700" dirty="0" err="1">
                <a:latin typeface="Arial" panose="020B0604020202020204" pitchFamily="34" charset="0"/>
                <a:cs typeface="Arial" panose="020B0604020202020204" pitchFamily="34" charset="0"/>
              </a:rPr>
              <a:t>Avalog</a:t>
            </a:r>
            <a:r>
              <a:rPr lang="en-US" altLang="zh-CN" sz="700" dirty="0">
                <a:latin typeface="Arial" panose="020B0604020202020204" pitchFamily="34" charset="0"/>
                <a:cs typeface="Arial" panose="020B0604020202020204" pitchFamily="34" charset="0"/>
              </a:rPr>
              <a:t>, API,  Reference data, UAT, SIT, JUAT, Equities, FX, Derivatives, SWIFT, XML, FPML, CSV, SQL, Visio, SDLC, Middle/Back office Investment Banking, OTCs, Pricing, Trade Settlement</a:t>
            </a:r>
          </a:p>
        </p:txBody>
      </p:sp>
      <p:grpSp>
        <p:nvGrpSpPr>
          <p:cNvPr id="13" name="Group 12">
            <a:extLst>
              <a:ext uri="{FF2B5EF4-FFF2-40B4-BE49-F238E27FC236}">
                <a16:creationId xmlns:a16="http://schemas.microsoft.com/office/drawing/2014/main" id="{69C956F8-D20B-EB90-F3B5-9D6EB401F1BC}"/>
              </a:ext>
            </a:extLst>
          </p:cNvPr>
          <p:cNvGrpSpPr/>
          <p:nvPr/>
        </p:nvGrpSpPr>
        <p:grpSpPr>
          <a:xfrm>
            <a:off x="563507" y="4450494"/>
            <a:ext cx="343073" cy="313671"/>
            <a:chOff x="1270000" y="5667376"/>
            <a:chExt cx="650875" cy="633413"/>
          </a:xfrm>
          <a:solidFill>
            <a:schemeClr val="accent3"/>
          </a:solidFill>
        </p:grpSpPr>
        <p:sp>
          <p:nvSpPr>
            <p:cNvPr id="14" name="Freeform 188">
              <a:extLst>
                <a:ext uri="{FF2B5EF4-FFF2-40B4-BE49-F238E27FC236}">
                  <a16:creationId xmlns:a16="http://schemas.microsoft.com/office/drawing/2014/main" id="{697B61F8-F14D-5291-F63F-3786A7904262}"/>
                </a:ext>
              </a:extLst>
            </p:cNvPr>
            <p:cNvSpPr>
              <a:spLocks/>
            </p:cNvSpPr>
            <p:nvPr/>
          </p:nvSpPr>
          <p:spPr bwMode="auto">
            <a:xfrm>
              <a:off x="1670050" y="5721351"/>
              <a:ext cx="217488" cy="214313"/>
            </a:xfrm>
            <a:custGeom>
              <a:avLst/>
              <a:gdLst>
                <a:gd name="T0" fmla="*/ 92 w 137"/>
                <a:gd name="T1" fmla="*/ 66 h 135"/>
                <a:gd name="T2" fmla="*/ 116 w 137"/>
                <a:gd name="T3" fmla="*/ 57 h 135"/>
                <a:gd name="T4" fmla="*/ 137 w 137"/>
                <a:gd name="T5" fmla="*/ 28 h 135"/>
                <a:gd name="T6" fmla="*/ 109 w 137"/>
                <a:gd name="T7" fmla="*/ 0 h 135"/>
                <a:gd name="T8" fmla="*/ 80 w 137"/>
                <a:gd name="T9" fmla="*/ 21 h 135"/>
                <a:gd name="T10" fmla="*/ 71 w 137"/>
                <a:gd name="T11" fmla="*/ 45 h 135"/>
                <a:gd name="T12" fmla="*/ 0 w 137"/>
                <a:gd name="T13" fmla="*/ 115 h 135"/>
                <a:gd name="T14" fmla="*/ 23 w 137"/>
                <a:gd name="T15" fmla="*/ 135 h 135"/>
                <a:gd name="T16" fmla="*/ 92 w 137"/>
                <a:gd name="T17" fmla="*/ 6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35">
                  <a:moveTo>
                    <a:pt x="92" y="66"/>
                  </a:moveTo>
                  <a:lnTo>
                    <a:pt x="116" y="57"/>
                  </a:lnTo>
                  <a:lnTo>
                    <a:pt x="137" y="28"/>
                  </a:lnTo>
                  <a:lnTo>
                    <a:pt x="109" y="0"/>
                  </a:lnTo>
                  <a:lnTo>
                    <a:pt x="80" y="21"/>
                  </a:lnTo>
                  <a:lnTo>
                    <a:pt x="71" y="45"/>
                  </a:lnTo>
                  <a:lnTo>
                    <a:pt x="0" y="115"/>
                  </a:lnTo>
                  <a:lnTo>
                    <a:pt x="23" y="135"/>
                  </a:lnTo>
                  <a:lnTo>
                    <a:pt x="9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5" name="Freeform 189">
              <a:extLst>
                <a:ext uri="{FF2B5EF4-FFF2-40B4-BE49-F238E27FC236}">
                  <a16:creationId xmlns:a16="http://schemas.microsoft.com/office/drawing/2014/main" id="{D808CFEA-73D0-A3B7-66DF-7DEF5A6E5225}"/>
                </a:ext>
              </a:extLst>
            </p:cNvPr>
            <p:cNvSpPr>
              <a:spLocks noEditPoints="1"/>
            </p:cNvSpPr>
            <p:nvPr/>
          </p:nvSpPr>
          <p:spPr bwMode="auto">
            <a:xfrm>
              <a:off x="1270000" y="5667376"/>
              <a:ext cx="650875" cy="633413"/>
            </a:xfrm>
            <a:custGeom>
              <a:avLst/>
              <a:gdLst>
                <a:gd name="T0" fmla="*/ 669 w 711"/>
                <a:gd name="T1" fmla="*/ 506 h 692"/>
                <a:gd name="T2" fmla="*/ 448 w 711"/>
                <a:gd name="T3" fmla="*/ 313 h 692"/>
                <a:gd name="T4" fmla="*/ 440 w 711"/>
                <a:gd name="T5" fmla="*/ 306 h 692"/>
                <a:gd name="T6" fmla="*/ 376 w 711"/>
                <a:gd name="T7" fmla="*/ 251 h 692"/>
                <a:gd name="T8" fmla="*/ 342 w 711"/>
                <a:gd name="T9" fmla="*/ 57 h 692"/>
                <a:gd name="T10" fmla="*/ 204 w 711"/>
                <a:gd name="T11" fmla="*/ 0 h 692"/>
                <a:gd name="T12" fmla="*/ 166 w 711"/>
                <a:gd name="T13" fmla="*/ 4 h 692"/>
                <a:gd name="T14" fmla="*/ 159 w 711"/>
                <a:gd name="T15" fmla="*/ 10 h 692"/>
                <a:gd name="T16" fmla="*/ 161 w 711"/>
                <a:gd name="T17" fmla="*/ 20 h 692"/>
                <a:gd name="T18" fmla="*/ 245 w 711"/>
                <a:gd name="T19" fmla="*/ 103 h 692"/>
                <a:gd name="T20" fmla="*/ 261 w 711"/>
                <a:gd name="T21" fmla="*/ 184 h 692"/>
                <a:gd name="T22" fmla="*/ 193 w 711"/>
                <a:gd name="T23" fmla="*/ 252 h 692"/>
                <a:gd name="T24" fmla="*/ 113 w 711"/>
                <a:gd name="T25" fmla="*/ 236 h 692"/>
                <a:gd name="T26" fmla="*/ 29 w 711"/>
                <a:gd name="T27" fmla="*/ 152 h 692"/>
                <a:gd name="T28" fmla="*/ 20 w 711"/>
                <a:gd name="T29" fmla="*/ 150 h 692"/>
                <a:gd name="T30" fmla="*/ 13 w 711"/>
                <a:gd name="T31" fmla="*/ 157 h 692"/>
                <a:gd name="T32" fmla="*/ 66 w 711"/>
                <a:gd name="T33" fmla="*/ 333 h 692"/>
                <a:gd name="T34" fmla="*/ 190 w 711"/>
                <a:gd name="T35" fmla="*/ 375 h 692"/>
                <a:gd name="T36" fmla="*/ 190 w 711"/>
                <a:gd name="T37" fmla="*/ 375 h 692"/>
                <a:gd name="T38" fmla="*/ 260 w 711"/>
                <a:gd name="T39" fmla="*/ 367 h 692"/>
                <a:gd name="T40" fmla="*/ 515 w 711"/>
                <a:gd name="T41" fmla="*/ 659 h 692"/>
                <a:gd name="T42" fmla="*/ 592 w 711"/>
                <a:gd name="T43" fmla="*/ 692 h 692"/>
                <a:gd name="T44" fmla="*/ 669 w 711"/>
                <a:gd name="T45" fmla="*/ 660 h 692"/>
                <a:gd name="T46" fmla="*/ 669 w 711"/>
                <a:gd name="T47" fmla="*/ 506 h 692"/>
                <a:gd name="T48" fmla="*/ 611 w 711"/>
                <a:gd name="T49" fmla="*/ 602 h 692"/>
                <a:gd name="T50" fmla="*/ 573 w 711"/>
                <a:gd name="T51" fmla="*/ 602 h 692"/>
                <a:gd name="T52" fmla="*/ 573 w 711"/>
                <a:gd name="T53" fmla="*/ 602 h 692"/>
                <a:gd name="T54" fmla="*/ 573 w 711"/>
                <a:gd name="T55" fmla="*/ 564 h 692"/>
                <a:gd name="T56" fmla="*/ 611 w 711"/>
                <a:gd name="T57" fmla="*/ 564 h 692"/>
                <a:gd name="T58" fmla="*/ 611 w 711"/>
                <a:gd name="T59" fmla="*/ 564 h 692"/>
                <a:gd name="T60" fmla="*/ 611 w 711"/>
                <a:gd name="T61" fmla="*/ 60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1" h="692">
                  <a:moveTo>
                    <a:pt x="669" y="506"/>
                  </a:moveTo>
                  <a:cubicBezTo>
                    <a:pt x="448" y="313"/>
                    <a:pt x="448" y="313"/>
                    <a:pt x="448" y="313"/>
                  </a:cubicBezTo>
                  <a:cubicBezTo>
                    <a:pt x="440" y="306"/>
                    <a:pt x="440" y="306"/>
                    <a:pt x="440" y="306"/>
                  </a:cubicBezTo>
                  <a:cubicBezTo>
                    <a:pt x="376" y="251"/>
                    <a:pt x="376" y="251"/>
                    <a:pt x="376" y="251"/>
                  </a:cubicBezTo>
                  <a:cubicBezTo>
                    <a:pt x="384" y="214"/>
                    <a:pt x="398" y="113"/>
                    <a:pt x="342" y="57"/>
                  </a:cubicBezTo>
                  <a:cubicBezTo>
                    <a:pt x="305" y="20"/>
                    <a:pt x="256" y="0"/>
                    <a:pt x="204" y="0"/>
                  </a:cubicBezTo>
                  <a:cubicBezTo>
                    <a:pt x="191" y="0"/>
                    <a:pt x="179" y="1"/>
                    <a:pt x="166" y="4"/>
                  </a:cubicBezTo>
                  <a:cubicBezTo>
                    <a:pt x="163" y="5"/>
                    <a:pt x="160" y="7"/>
                    <a:pt x="159" y="10"/>
                  </a:cubicBezTo>
                  <a:cubicBezTo>
                    <a:pt x="158" y="14"/>
                    <a:pt x="159" y="17"/>
                    <a:pt x="161" y="20"/>
                  </a:cubicBezTo>
                  <a:cubicBezTo>
                    <a:pt x="245" y="103"/>
                    <a:pt x="245" y="103"/>
                    <a:pt x="245" y="103"/>
                  </a:cubicBezTo>
                  <a:cubicBezTo>
                    <a:pt x="261" y="184"/>
                    <a:pt x="261" y="184"/>
                    <a:pt x="261" y="184"/>
                  </a:cubicBezTo>
                  <a:cubicBezTo>
                    <a:pt x="193" y="252"/>
                    <a:pt x="193" y="252"/>
                    <a:pt x="193" y="252"/>
                  </a:cubicBezTo>
                  <a:cubicBezTo>
                    <a:pt x="113" y="236"/>
                    <a:pt x="113" y="236"/>
                    <a:pt x="113" y="236"/>
                  </a:cubicBezTo>
                  <a:cubicBezTo>
                    <a:pt x="29" y="152"/>
                    <a:pt x="29" y="152"/>
                    <a:pt x="29" y="152"/>
                  </a:cubicBezTo>
                  <a:cubicBezTo>
                    <a:pt x="27" y="150"/>
                    <a:pt x="23" y="149"/>
                    <a:pt x="20" y="150"/>
                  </a:cubicBezTo>
                  <a:cubicBezTo>
                    <a:pt x="16" y="151"/>
                    <a:pt x="14" y="154"/>
                    <a:pt x="13" y="157"/>
                  </a:cubicBezTo>
                  <a:cubicBezTo>
                    <a:pt x="0" y="221"/>
                    <a:pt x="20" y="287"/>
                    <a:pt x="66" y="333"/>
                  </a:cubicBezTo>
                  <a:cubicBezTo>
                    <a:pt x="94" y="360"/>
                    <a:pt x="137" y="375"/>
                    <a:pt x="190" y="375"/>
                  </a:cubicBezTo>
                  <a:cubicBezTo>
                    <a:pt x="190" y="375"/>
                    <a:pt x="190" y="375"/>
                    <a:pt x="190" y="375"/>
                  </a:cubicBezTo>
                  <a:cubicBezTo>
                    <a:pt x="212" y="375"/>
                    <a:pt x="237" y="372"/>
                    <a:pt x="260" y="367"/>
                  </a:cubicBezTo>
                  <a:cubicBezTo>
                    <a:pt x="515" y="659"/>
                    <a:pt x="515" y="659"/>
                    <a:pt x="515" y="659"/>
                  </a:cubicBezTo>
                  <a:cubicBezTo>
                    <a:pt x="536" y="680"/>
                    <a:pt x="563" y="692"/>
                    <a:pt x="592" y="692"/>
                  </a:cubicBezTo>
                  <a:cubicBezTo>
                    <a:pt x="621" y="692"/>
                    <a:pt x="648" y="680"/>
                    <a:pt x="669" y="660"/>
                  </a:cubicBezTo>
                  <a:cubicBezTo>
                    <a:pt x="711" y="617"/>
                    <a:pt x="711" y="548"/>
                    <a:pt x="669" y="506"/>
                  </a:cubicBezTo>
                  <a:close/>
                  <a:moveTo>
                    <a:pt x="611" y="602"/>
                  </a:moveTo>
                  <a:cubicBezTo>
                    <a:pt x="601" y="613"/>
                    <a:pt x="583" y="613"/>
                    <a:pt x="573" y="602"/>
                  </a:cubicBezTo>
                  <a:cubicBezTo>
                    <a:pt x="573" y="602"/>
                    <a:pt x="573" y="602"/>
                    <a:pt x="573" y="602"/>
                  </a:cubicBezTo>
                  <a:cubicBezTo>
                    <a:pt x="562" y="592"/>
                    <a:pt x="562" y="574"/>
                    <a:pt x="573" y="564"/>
                  </a:cubicBezTo>
                  <a:cubicBezTo>
                    <a:pt x="583" y="553"/>
                    <a:pt x="601" y="553"/>
                    <a:pt x="611" y="564"/>
                  </a:cubicBezTo>
                  <a:cubicBezTo>
                    <a:pt x="611" y="564"/>
                    <a:pt x="611" y="564"/>
                    <a:pt x="611" y="564"/>
                  </a:cubicBezTo>
                  <a:cubicBezTo>
                    <a:pt x="622" y="574"/>
                    <a:pt x="622" y="592"/>
                    <a:pt x="611" y="6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sp>
          <p:nvSpPr>
            <p:cNvPr id="16" name="Freeform 190">
              <a:extLst>
                <a:ext uri="{FF2B5EF4-FFF2-40B4-BE49-F238E27FC236}">
                  <a16:creationId xmlns:a16="http://schemas.microsoft.com/office/drawing/2014/main" id="{BF0F753D-6B47-4D24-34D4-51A38EE228AC}"/>
                </a:ext>
              </a:extLst>
            </p:cNvPr>
            <p:cNvSpPr>
              <a:spLocks/>
            </p:cNvSpPr>
            <p:nvPr/>
          </p:nvSpPr>
          <p:spPr bwMode="auto">
            <a:xfrm>
              <a:off x="1304925" y="6043613"/>
              <a:ext cx="252413" cy="257175"/>
            </a:xfrm>
            <a:custGeom>
              <a:avLst/>
              <a:gdLst>
                <a:gd name="T0" fmla="*/ 208 w 276"/>
                <a:gd name="T1" fmla="*/ 9 h 280"/>
                <a:gd name="T2" fmla="*/ 173 w 276"/>
                <a:gd name="T3" fmla="*/ 9 h 280"/>
                <a:gd name="T4" fmla="*/ 10 w 276"/>
                <a:gd name="T5" fmla="*/ 172 h 280"/>
                <a:gd name="T6" fmla="*/ 10 w 276"/>
                <a:gd name="T7" fmla="*/ 207 h 280"/>
                <a:gd name="T8" fmla="*/ 73 w 276"/>
                <a:gd name="T9" fmla="*/ 271 h 280"/>
                <a:gd name="T10" fmla="*/ 108 w 276"/>
                <a:gd name="T11" fmla="*/ 271 h 280"/>
                <a:gd name="T12" fmla="*/ 266 w 276"/>
                <a:gd name="T13" fmla="*/ 113 h 280"/>
                <a:gd name="T14" fmla="*/ 266 w 276"/>
                <a:gd name="T15" fmla="*/ 78 h 280"/>
                <a:gd name="T16" fmla="*/ 208 w 276"/>
                <a:gd name="T17" fmla="*/ 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80">
                  <a:moveTo>
                    <a:pt x="208" y="9"/>
                  </a:moveTo>
                  <a:cubicBezTo>
                    <a:pt x="198" y="0"/>
                    <a:pt x="182" y="0"/>
                    <a:pt x="173" y="9"/>
                  </a:cubicBezTo>
                  <a:cubicBezTo>
                    <a:pt x="10" y="172"/>
                    <a:pt x="10" y="172"/>
                    <a:pt x="10" y="172"/>
                  </a:cubicBezTo>
                  <a:cubicBezTo>
                    <a:pt x="0" y="182"/>
                    <a:pt x="0" y="197"/>
                    <a:pt x="10" y="207"/>
                  </a:cubicBezTo>
                  <a:cubicBezTo>
                    <a:pt x="73" y="271"/>
                    <a:pt x="73" y="271"/>
                    <a:pt x="73" y="271"/>
                  </a:cubicBezTo>
                  <a:cubicBezTo>
                    <a:pt x="83" y="280"/>
                    <a:pt x="99" y="280"/>
                    <a:pt x="108" y="271"/>
                  </a:cubicBezTo>
                  <a:cubicBezTo>
                    <a:pt x="266" y="113"/>
                    <a:pt x="266" y="113"/>
                    <a:pt x="266" y="113"/>
                  </a:cubicBezTo>
                  <a:cubicBezTo>
                    <a:pt x="276" y="103"/>
                    <a:pt x="276" y="87"/>
                    <a:pt x="266" y="78"/>
                  </a:cubicBezTo>
                  <a:lnTo>
                    <a:pt x="20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sz="800" dirty="0">
                <a:latin typeface="Arial" panose="020B0604020202020204" pitchFamily="34" charset="0"/>
                <a:cs typeface="Arial" panose="020B0604020202020204" pitchFamily="34" charset="0"/>
              </a:endParaRPr>
            </a:p>
          </p:txBody>
        </p:sp>
      </p:grpSp>
      <p:cxnSp>
        <p:nvCxnSpPr>
          <p:cNvPr id="17" name="Straight Connector 16">
            <a:extLst>
              <a:ext uri="{FF2B5EF4-FFF2-40B4-BE49-F238E27FC236}">
                <a16:creationId xmlns:a16="http://schemas.microsoft.com/office/drawing/2014/main" id="{038A3FF9-2187-792A-2A7E-A3D369AD6315}"/>
              </a:ext>
            </a:extLst>
          </p:cNvPr>
          <p:cNvCxnSpPr/>
          <p:nvPr/>
        </p:nvCxnSpPr>
        <p:spPr>
          <a:xfrm>
            <a:off x="469899" y="4325805"/>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969E71-B7DA-1BC9-5B55-C8B9CAF09645}"/>
              </a:ext>
            </a:extLst>
          </p:cNvPr>
          <p:cNvCxnSpPr/>
          <p:nvPr/>
        </p:nvCxnSpPr>
        <p:spPr>
          <a:xfrm>
            <a:off x="469899" y="4878779"/>
            <a:ext cx="1125626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71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525735D-EEFA-7016-3422-4094BD299658}"/>
              </a:ext>
            </a:extLst>
          </p:cNvPr>
          <p:cNvGraphicFramePr>
            <a:graphicFrameLocks noGrp="1"/>
          </p:cNvGraphicFramePr>
          <p:nvPr>
            <p:extLst>
              <p:ext uri="{D42A27DB-BD31-4B8C-83A1-F6EECF244321}">
                <p14:modId xmlns:p14="http://schemas.microsoft.com/office/powerpoint/2010/main" val="887946370"/>
              </p:ext>
            </p:extLst>
          </p:nvPr>
        </p:nvGraphicFramePr>
        <p:xfrm>
          <a:off x="484632" y="1438275"/>
          <a:ext cx="11228833" cy="4504944"/>
        </p:xfrm>
        <a:graphic>
          <a:graphicData uri="http://schemas.openxmlformats.org/drawingml/2006/table">
            <a:tbl>
              <a:tblPr firstRow="1" firstCol="1"/>
              <a:tblGrid>
                <a:gridCol w="820371">
                  <a:extLst>
                    <a:ext uri="{9D8B030D-6E8A-4147-A177-3AD203B41FA5}">
                      <a16:colId xmlns:a16="http://schemas.microsoft.com/office/drawing/2014/main" val="2327189317"/>
                    </a:ext>
                  </a:extLst>
                </a:gridCol>
                <a:gridCol w="1435649">
                  <a:extLst>
                    <a:ext uri="{9D8B030D-6E8A-4147-A177-3AD203B41FA5}">
                      <a16:colId xmlns:a16="http://schemas.microsoft.com/office/drawing/2014/main" val="1689590462"/>
                    </a:ext>
                  </a:extLst>
                </a:gridCol>
                <a:gridCol w="803280">
                  <a:extLst>
                    <a:ext uri="{9D8B030D-6E8A-4147-A177-3AD203B41FA5}">
                      <a16:colId xmlns:a16="http://schemas.microsoft.com/office/drawing/2014/main" val="1571425934"/>
                    </a:ext>
                  </a:extLst>
                </a:gridCol>
                <a:gridCol w="1008373">
                  <a:extLst>
                    <a:ext uri="{9D8B030D-6E8A-4147-A177-3AD203B41FA5}">
                      <a16:colId xmlns:a16="http://schemas.microsoft.com/office/drawing/2014/main" val="4179828499"/>
                    </a:ext>
                  </a:extLst>
                </a:gridCol>
                <a:gridCol w="1282887">
                  <a:extLst>
                    <a:ext uri="{9D8B030D-6E8A-4147-A177-3AD203B41FA5}">
                      <a16:colId xmlns:a16="http://schemas.microsoft.com/office/drawing/2014/main" val="1628991043"/>
                    </a:ext>
                  </a:extLst>
                </a:gridCol>
                <a:gridCol w="1502958">
                  <a:extLst>
                    <a:ext uri="{9D8B030D-6E8A-4147-A177-3AD203B41FA5}">
                      <a16:colId xmlns:a16="http://schemas.microsoft.com/office/drawing/2014/main" val="782002955"/>
                    </a:ext>
                  </a:extLst>
                </a:gridCol>
                <a:gridCol w="1657834">
                  <a:extLst>
                    <a:ext uri="{9D8B030D-6E8A-4147-A177-3AD203B41FA5}">
                      <a16:colId xmlns:a16="http://schemas.microsoft.com/office/drawing/2014/main" val="548676304"/>
                    </a:ext>
                  </a:extLst>
                </a:gridCol>
                <a:gridCol w="2717481">
                  <a:extLst>
                    <a:ext uri="{9D8B030D-6E8A-4147-A177-3AD203B41FA5}">
                      <a16:colId xmlns:a16="http://schemas.microsoft.com/office/drawing/2014/main" val="3448874330"/>
                    </a:ext>
                  </a:extLst>
                </a:gridCol>
              </a:tblGrid>
              <a:tr h="0">
                <a:tc>
                  <a:txBody>
                    <a:bodyPr/>
                    <a:lstStyle/>
                    <a:p>
                      <a:pPr algn="l" fontAlgn="b"/>
                      <a:r>
                        <a:rPr lang="en-GB" sz="1000" b="1" i="0" u="none" strike="noStrike" dirty="0">
                          <a:solidFill>
                            <a:srgbClr val="FFFFFF"/>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r>
                        <a:rPr lang="en-GB" sz="1000" b="1" i="0" u="none" strike="noStrike" dirty="0">
                          <a:solidFill>
                            <a:srgbClr val="FFFFFF"/>
                          </a:solidFill>
                          <a:effectLst/>
                          <a:latin typeface="+mj-lt"/>
                        </a:rPr>
                        <a:t>Roles</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Resource Count</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Experience as per SOW</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US" sz="1000" b="1" i="0" u="none" strike="noStrike" dirty="0">
                          <a:solidFill>
                            <a:srgbClr val="FFFFFF"/>
                          </a:solidFill>
                          <a:effectLst/>
                          <a:latin typeface="+mj-lt"/>
                        </a:rPr>
                        <a:t>Actual experience of the team</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a:solidFill>
                            <a:srgbClr val="FFFFFF"/>
                          </a:solidFill>
                          <a:effectLst/>
                          <a:latin typeface="+mj-lt"/>
                        </a:rPr>
                        <a:t>Annual Price/ Resource </a:t>
                      </a:r>
                    </a:p>
                  </a:txBody>
                  <a:tcPr marL="45720" marR="45720" marT="27432" marB="27432"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ctr" fontAlgn="b"/>
                      <a:r>
                        <a:rPr lang="en-GB" sz="1000" b="1" i="0" u="none" strike="noStrike" dirty="0">
                          <a:solidFill>
                            <a:srgbClr val="FFFFFF"/>
                          </a:solidFill>
                          <a:effectLst/>
                          <a:latin typeface="+mj-lt"/>
                        </a:rPr>
                        <a:t>Monthly Price -Total</a:t>
                      </a:r>
                    </a:p>
                  </a:txBody>
                  <a:tcPr marL="45720" marR="45720" marT="27432" marB="27432"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solidFill>
                  </a:tcPr>
                </a:tc>
                <a:tc>
                  <a:txBody>
                    <a:bodyPr/>
                    <a:lstStyle/>
                    <a:p>
                      <a:pPr algn="l" fontAlgn="b"/>
                      <a:endParaRPr lang="en-GB" sz="1000" b="0" i="0" u="none" strike="noStrike" dirty="0">
                        <a:solidFill>
                          <a:srgbClr val="000000"/>
                        </a:solidFill>
                        <a:effectLst/>
                        <a:latin typeface="+mj-lt"/>
                      </a:endParaRPr>
                    </a:p>
                  </a:txBody>
                  <a:tcPr marL="45720" marR="45720"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19146956"/>
                  </a:ext>
                </a:extLst>
              </a:tr>
              <a:tr h="0">
                <a:tc gridSpan="2">
                  <a:txBody>
                    <a:bodyPr/>
                    <a:lstStyle/>
                    <a:p>
                      <a:pPr algn="l" fontAlgn="b"/>
                      <a:r>
                        <a:rPr lang="en-GB" sz="1000" b="0" i="1" u="none" strike="noStrike" dirty="0">
                          <a:solidFill>
                            <a:schemeClr val="tx1"/>
                          </a:solidFill>
                          <a:effectLst/>
                          <a:latin typeface="+mj-lt"/>
                        </a:rPr>
                        <a:t>Existing Pod/SOW</a:t>
                      </a:r>
                    </a:p>
                  </a:txBody>
                  <a:tcPr marL="45720" marR="45720" marT="27432" marB="27432" anchor="ctr">
                    <a:lnL w="12700" cap="flat" cmpd="sng" algn="ctr">
                      <a:noFill/>
                      <a:prstDash val="solid"/>
                      <a:round/>
                      <a:headEnd type="none" w="med" len="med"/>
                      <a:tailEnd type="none" w="med" len="med"/>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136267"/>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Tech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7</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Java, </a:t>
                      </a:r>
                      <a:r>
                        <a:rPr lang="en-GB" sz="1000" b="0" i="0" u="none" strike="noStrike" dirty="0" err="1">
                          <a:solidFill>
                            <a:schemeClr val="tx1"/>
                          </a:solidFill>
                          <a:effectLst/>
                          <a:latin typeface="+mj-lt"/>
                        </a:rPr>
                        <a:t>Kotlin</a:t>
                      </a:r>
                      <a:r>
                        <a:rPr lang="en-GB" sz="1000" b="0" i="0" u="none" strike="noStrike" dirty="0">
                          <a:solidFill>
                            <a:schemeClr val="tx1"/>
                          </a:solidFill>
                          <a:effectLst/>
                          <a:latin typeface="+mj-lt"/>
                        </a:rPr>
                        <a:t>, Kafka, DevOps, </a:t>
                      </a:r>
                      <a:r>
                        <a:rPr lang="en-GB" sz="1000" b="0" i="0" u="none" strike="noStrike" dirty="0" err="1">
                          <a:solidFill>
                            <a:schemeClr val="tx1"/>
                          </a:solidFill>
                          <a:effectLst/>
                          <a:latin typeface="+mj-lt"/>
                        </a:rPr>
                        <a:t>MongDB</a:t>
                      </a:r>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065018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Backend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4</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9</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23,333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63966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BA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5,833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98952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DevOps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3</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18,000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216286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Data Science</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Includes 20% of BA - Nikita</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021791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Data science Engineer</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6,250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9725452"/>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QA</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65,000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5,417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err="1">
                          <a:solidFill>
                            <a:schemeClr val="tx1"/>
                          </a:solidFill>
                          <a:effectLst/>
                          <a:latin typeface="+mj-lt"/>
                        </a:rPr>
                        <a:t>Isuru</a:t>
                      </a:r>
                      <a:r>
                        <a:rPr lang="en-GB" sz="1000" b="0" i="0" u="none" strike="noStrike" dirty="0">
                          <a:solidFill>
                            <a:schemeClr val="tx1"/>
                          </a:solidFill>
                          <a:effectLst/>
                          <a:latin typeface="+mj-lt"/>
                        </a:rPr>
                        <a:t> repositioned as Lead</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645813"/>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                     72,083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5618648"/>
                  </a:ext>
                </a:extLst>
              </a:tr>
              <a:tr h="0">
                <a:tc gridSpan="5">
                  <a:txBody>
                    <a:bodyPr/>
                    <a:lstStyle/>
                    <a:p>
                      <a:pPr algn="l" fontAlgn="b"/>
                      <a:r>
                        <a:rPr lang="en-US" sz="1000" b="0" i="1" u="none" strike="noStrike" dirty="0">
                          <a:solidFill>
                            <a:schemeClr val="tx1"/>
                          </a:solidFill>
                          <a:effectLst/>
                          <a:latin typeface="+mj-lt"/>
                        </a:rPr>
                        <a:t>Addition to POD/ New SOW - </a:t>
                      </a:r>
                      <a:r>
                        <a:rPr lang="en-US" sz="1000" b="1" i="1" u="none" strike="noStrike" dirty="0">
                          <a:solidFill>
                            <a:schemeClr val="tx1"/>
                          </a:solidFill>
                          <a:effectLst/>
                          <a:latin typeface="+mj-lt"/>
                        </a:rPr>
                        <a:t>Available from 6th Jan</a:t>
                      </a:r>
                      <a:endParaRPr lang="en-US"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r>
                        <a:rPr lang="en-GB" sz="1000" b="0" i="0" u="none" strike="noStrike" dirty="0">
                          <a:solidFill>
                            <a:schemeClr val="tx1"/>
                          </a:solidFill>
                          <a:effectLst/>
                          <a:latin typeface="+mj-lt"/>
                        </a:rPr>
                        <a:t>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2057740"/>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Manual</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72,000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12,000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9256779"/>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QA - Automation</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6,667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4797676"/>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Lead</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109,049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9,087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chemeClr val="tx1"/>
                          </a:solidFill>
                          <a:effectLst/>
                          <a:latin typeface="+mj-lt"/>
                        </a:rPr>
                        <a:t>Price includes 3 months Onshore.</a:t>
                      </a: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8854541"/>
                  </a:ext>
                </a:extLst>
              </a:tr>
              <a:tr h="0">
                <a:tc>
                  <a:txBody>
                    <a:bodyPr/>
                    <a:lstStyle/>
                    <a:p>
                      <a:pPr algn="l" fontAlgn="b"/>
                      <a:r>
                        <a:rPr lang="en-GB" sz="1000" b="0" i="0" u="none" strike="noStrike">
                          <a:solidFill>
                            <a:schemeClr val="tx1"/>
                          </a:solidFill>
                          <a:effectLst/>
                          <a:latin typeface="+mj-lt"/>
                        </a:rPr>
                        <a:t> </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UI Engineers</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2</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10</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80,000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13,333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296832"/>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41,087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0305954"/>
                  </a:ext>
                </a:extLst>
              </a:tr>
              <a:tr h="0">
                <a:tc gridSpan="2">
                  <a:txBody>
                    <a:bodyPr/>
                    <a:lstStyle/>
                    <a:p>
                      <a:pPr algn="l" fontAlgn="b"/>
                      <a:r>
                        <a:rPr lang="en-GB" sz="1000" b="1" i="0" u="none" strike="noStrike" dirty="0">
                          <a:solidFill>
                            <a:schemeClr val="tx1"/>
                          </a:solidFill>
                          <a:effectLst/>
                          <a:latin typeface="+mj-lt"/>
                        </a:rPr>
                        <a:t>Monthly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1" i="0" u="none" strike="noStrike" dirty="0">
                          <a:solidFill>
                            <a:schemeClr val="tx1"/>
                          </a:solidFill>
                          <a:effectLst/>
                          <a:latin typeface="+mj-lt"/>
                        </a:rPr>
                        <a:t> $                   113,171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035126"/>
                  </a:ext>
                </a:extLst>
              </a:tr>
              <a:tr h="0">
                <a:tc gridSpan="3">
                  <a:txBody>
                    <a:bodyPr/>
                    <a:lstStyle/>
                    <a:p>
                      <a:pPr algn="l" fontAlgn="b"/>
                      <a:r>
                        <a:rPr lang="en-GB" sz="1000" b="0" i="1" u="none" strike="noStrike" dirty="0">
                          <a:solidFill>
                            <a:schemeClr val="tx1"/>
                          </a:solidFill>
                          <a:effectLst/>
                          <a:latin typeface="+mj-lt"/>
                        </a:rPr>
                        <a:t>Additional Roles to Consider –</a:t>
                      </a:r>
                      <a:r>
                        <a:rPr lang="en-GB" sz="1000" b="0" i="1" u="none" strike="noStrike" baseline="0" dirty="0">
                          <a:solidFill>
                            <a:schemeClr val="tx1"/>
                          </a:solidFill>
                          <a:effectLst/>
                          <a:latin typeface="+mj-lt"/>
                        </a:rPr>
                        <a:t> Available from 6</a:t>
                      </a:r>
                      <a:r>
                        <a:rPr lang="en-GB" sz="1000" b="0" i="1" u="none" strike="noStrike" baseline="30000" dirty="0">
                          <a:solidFill>
                            <a:schemeClr val="tx1"/>
                          </a:solidFill>
                          <a:effectLst/>
                          <a:latin typeface="+mj-lt"/>
                        </a:rPr>
                        <a:t>th</a:t>
                      </a:r>
                      <a:r>
                        <a:rPr lang="en-GB" sz="1000" b="0" i="1" u="none" strike="noStrike" baseline="0" dirty="0">
                          <a:solidFill>
                            <a:schemeClr val="tx1"/>
                          </a:solidFill>
                          <a:effectLst/>
                          <a:latin typeface="+mj-lt"/>
                        </a:rPr>
                        <a:t> Feb</a:t>
                      </a:r>
                      <a:endParaRPr lang="en-GB" sz="1000" b="0" i="1"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endParaRPr lang="en-GB"/>
                    </a:p>
                  </a:txBody>
                  <a:tcPr/>
                </a:tc>
                <a:tc hMerge="1">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endParaRPr lang="en-GB" sz="1000" b="0" i="0" u="none" strike="noStrike" dirty="0">
                        <a:solidFill>
                          <a:schemeClr val="tx1"/>
                        </a:solidFill>
                        <a:effectLst/>
                        <a:latin typeface="+mj-lt"/>
                      </a:endParaRP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729756"/>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dirty="0">
                          <a:solidFill>
                            <a:schemeClr val="tx1"/>
                          </a:solidFill>
                          <a:effectLst/>
                          <a:latin typeface="+mj-lt"/>
                        </a:rPr>
                        <a:t>UX</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82,000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 $                       1,708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026055"/>
                  </a:ext>
                </a:extLst>
              </a:tr>
              <a:tr h="0">
                <a:tc>
                  <a:txBody>
                    <a:bodyPr/>
                    <a:lstStyle/>
                    <a:p>
                      <a:pPr algn="l" fontAlgn="b"/>
                      <a:endParaRPr lang="en-GB" sz="1000" b="0"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000" b="0" i="0" u="none" strike="noStrike">
                          <a:solidFill>
                            <a:schemeClr val="tx1"/>
                          </a:solidFill>
                          <a:effectLst/>
                          <a:latin typeface="+mj-lt"/>
                        </a:rPr>
                        <a:t>PMO</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a:solidFill>
                            <a:schemeClr val="tx1"/>
                          </a:solidFill>
                          <a:effectLst/>
                          <a:latin typeface="+mj-lt"/>
                        </a:rPr>
                        <a:t>0.25</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000" b="0" i="0" u="none" strike="noStrike">
                        <a:solidFill>
                          <a:schemeClr val="tx1"/>
                        </a:solidFill>
                        <a:effectLst/>
                        <a:latin typeface="+mj-lt"/>
                      </a:endParaRP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8</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76,000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000" b="0" i="0" u="none" strike="noStrike" dirty="0">
                          <a:solidFill>
                            <a:schemeClr val="tx1"/>
                          </a:solidFill>
                          <a:effectLst/>
                          <a:latin typeface="+mj-lt"/>
                        </a:rPr>
                        <a:t> $                       1,583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1000" b="0" i="0" u="none" strike="noStrike">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2">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0588138"/>
                  </a:ext>
                </a:extLst>
              </a:tr>
              <a:tr h="0">
                <a:tc>
                  <a:txBody>
                    <a:bodyPr/>
                    <a:lstStyle/>
                    <a:p>
                      <a:pPr algn="l" fontAlgn="b"/>
                      <a:r>
                        <a:rPr lang="en-GB" sz="1000" b="1" i="0" u="none" strike="noStrike" dirty="0">
                          <a:solidFill>
                            <a:schemeClr val="tx1"/>
                          </a:solidFill>
                          <a:effectLst/>
                          <a:latin typeface="+mj-lt"/>
                        </a:rPr>
                        <a:t>Sub Total</a:t>
                      </a:r>
                    </a:p>
                  </a:txBody>
                  <a:tcPr marL="45720" marR="45720" marT="27432" marB="27432" anchor="ctr">
                    <a:lnL w="12700" cap="flat" cmpd="sng" algn="ctr">
                      <a:noFill/>
                      <a:prstDash val="solid"/>
                      <a:round/>
                      <a:headEnd type="none" w="med" len="med"/>
                      <a:tailEnd type="none" w="med" len="med"/>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a:t>
                      </a:r>
                    </a:p>
                  </a:txBody>
                  <a:tcPr marL="45720" marR="45720" marT="27432" marB="27432" anchor="ctr">
                    <a:lnL>
                      <a:noFill/>
                    </a:lnL>
                    <a:lnR>
                      <a:noFill/>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1000" b="1" i="0" u="none" strike="noStrike" dirty="0">
                          <a:solidFill>
                            <a:schemeClr val="tx1"/>
                          </a:solidFill>
                          <a:effectLst/>
                          <a:latin typeface="+mj-lt"/>
                        </a:rPr>
                        <a:t> $                       3,292 </a:t>
                      </a:r>
                    </a:p>
                  </a:txBody>
                  <a:tcPr marL="45720" marR="45720" marT="27432" marB="27432" anchor="ctr">
                    <a:lnL>
                      <a:noFill/>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l" fontAlgn="b"/>
                      <a:endParaRPr lang="en-GB" sz="1000" b="1" i="0" u="none" strike="noStrike" dirty="0">
                        <a:solidFill>
                          <a:schemeClr val="tx1"/>
                        </a:solidFill>
                        <a:effectLst/>
                        <a:latin typeface="+mj-lt"/>
                      </a:endParaRPr>
                    </a:p>
                  </a:txBody>
                  <a:tcPr marL="45720" marR="45720"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2">
                          <a:lumMod val="40000"/>
                          <a:lumOff val="6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1217454"/>
                  </a:ext>
                </a:extLst>
              </a:tr>
            </a:tbl>
          </a:graphicData>
        </a:graphic>
      </p:graphicFrame>
      <p:sp>
        <p:nvSpPr>
          <p:cNvPr id="10" name="Title 9">
            <a:extLst>
              <a:ext uri="{FF2B5EF4-FFF2-40B4-BE49-F238E27FC236}">
                <a16:creationId xmlns:a16="http://schemas.microsoft.com/office/drawing/2014/main" id="{D366F3CE-6C9C-6717-8013-6543CA3EF949}"/>
              </a:ext>
            </a:extLst>
          </p:cNvPr>
          <p:cNvSpPr>
            <a:spLocks noGrp="1"/>
          </p:cNvSpPr>
          <p:nvPr>
            <p:ph type="title"/>
          </p:nvPr>
        </p:nvSpPr>
        <p:spPr/>
        <p:txBody>
          <a:bodyPr/>
          <a:lstStyle/>
          <a:p>
            <a:r>
              <a:rPr lang="en-US" dirty="0"/>
              <a:t>Pod Commercials</a:t>
            </a:r>
            <a:endParaRPr lang="en-GB" dirty="0"/>
          </a:p>
        </p:txBody>
      </p:sp>
    </p:spTree>
    <p:extLst>
      <p:ext uri="{BB962C8B-B14F-4D97-AF65-F5344CB8AC3E}">
        <p14:creationId xmlns:p14="http://schemas.microsoft.com/office/powerpoint/2010/main" val="194947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1" name="Straight Connector 130">
            <a:extLst>
              <a:ext uri="{FF2B5EF4-FFF2-40B4-BE49-F238E27FC236}">
                <a16:creationId xmlns:a16="http://schemas.microsoft.com/office/drawing/2014/main" id="{531FC526-41BE-4E73-A483-39F452CD8D55}"/>
              </a:ext>
            </a:extLst>
          </p:cNvPr>
          <p:cNvCxnSpPr/>
          <p:nvPr/>
        </p:nvCxnSpPr>
        <p:spPr>
          <a:xfrm flipH="1">
            <a:off x="7850738"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122225B-13E8-4D46-B77F-28BBC9545DC5}"/>
              </a:ext>
            </a:extLst>
          </p:cNvPr>
          <p:cNvCxnSpPr/>
          <p:nvPr/>
        </p:nvCxnSpPr>
        <p:spPr>
          <a:xfrm flipH="1">
            <a:off x="10880331" y="2770666"/>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7C65768-2603-4BCB-971D-E0DD9125CF5A}"/>
              </a:ext>
            </a:extLst>
          </p:cNvPr>
          <p:cNvCxnSpPr>
            <a:stCxn id="121" idx="2"/>
          </p:cNvCxnSpPr>
          <p:nvPr/>
        </p:nvCxnSpPr>
        <p:spPr>
          <a:xfrm flipH="1">
            <a:off x="4339771" y="3699224"/>
            <a:ext cx="1493" cy="1679509"/>
          </a:xfrm>
          <a:prstGeom prst="line">
            <a:avLst/>
          </a:prstGeom>
          <a:ln w="508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2C32E0C-30A1-42C2-971C-6553D5D4BEA3}"/>
              </a:ext>
            </a:extLst>
          </p:cNvPr>
          <p:cNvCxnSpPr/>
          <p:nvPr/>
        </p:nvCxnSpPr>
        <p:spPr>
          <a:xfrm>
            <a:off x="8391408" y="1291790"/>
            <a:ext cx="0" cy="296107"/>
          </a:xfrm>
          <a:prstGeom prst="line">
            <a:avLst/>
          </a:prstGeom>
          <a:ln w="114300">
            <a:solidFill>
              <a:srgbClr val="3949AB"/>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4632" y="403225"/>
            <a:ext cx="11228832" cy="667932"/>
          </a:xfrm>
        </p:spPr>
        <p:txBody>
          <a:bodyPr/>
          <a:lstStyle/>
          <a:p>
            <a:r>
              <a:rPr lang="en-US" sz="3400" dirty="0"/>
              <a:t>Mizuho Global – Open Positions</a:t>
            </a:r>
          </a:p>
        </p:txBody>
      </p:sp>
      <p:sp>
        <p:nvSpPr>
          <p:cNvPr id="22" name="Rectangle: Rounded Corners 21">
            <a:extLst>
              <a:ext uri="{FF2B5EF4-FFF2-40B4-BE49-F238E27FC236}">
                <a16:creationId xmlns:a16="http://schemas.microsoft.com/office/drawing/2014/main" id="{7EA4B040-F620-4058-97F7-092CC94A7B9C}"/>
              </a:ext>
            </a:extLst>
          </p:cNvPr>
          <p:cNvSpPr/>
          <p:nvPr/>
        </p:nvSpPr>
        <p:spPr>
          <a:xfrm>
            <a:off x="7058025" y="569744"/>
            <a:ext cx="2666766" cy="809113"/>
          </a:xfrm>
          <a:prstGeom prst="roundRect">
            <a:avLst>
              <a:gd name="adj" fmla="val 50000"/>
            </a:avLst>
          </a:prstGeom>
          <a:gradFill flip="none" rotWithShape="1">
            <a:gsLst>
              <a:gs pos="0">
                <a:srgbClr val="FEAF0D"/>
              </a:gs>
              <a:gs pos="53000">
                <a:srgbClr val="FF5378"/>
              </a:gs>
              <a:gs pos="100000">
                <a:srgbClr val="FF16B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C279259-B3FF-40EC-9621-BF76A0FEA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517" y="735540"/>
            <a:ext cx="477519" cy="477519"/>
          </a:xfrm>
          <a:prstGeom prst="rect">
            <a:avLst/>
          </a:prstGeom>
        </p:spPr>
      </p:pic>
      <p:sp>
        <p:nvSpPr>
          <p:cNvPr id="36" name="TextBox 35">
            <a:extLst>
              <a:ext uri="{FF2B5EF4-FFF2-40B4-BE49-F238E27FC236}">
                <a16:creationId xmlns:a16="http://schemas.microsoft.com/office/drawing/2014/main" id="{1B6E9DCD-282C-4F62-851F-AD18C131CCE4}"/>
              </a:ext>
            </a:extLst>
          </p:cNvPr>
          <p:cNvSpPr txBox="1"/>
          <p:nvPr/>
        </p:nvSpPr>
        <p:spPr>
          <a:xfrm>
            <a:off x="7887494" y="672787"/>
            <a:ext cx="1370919" cy="646331"/>
          </a:xfrm>
          <a:prstGeom prst="rect">
            <a:avLst/>
          </a:prstGeom>
          <a:noFill/>
        </p:spPr>
        <p:txBody>
          <a:bodyPr wrap="square" rtlCol="0">
            <a:spAutoFit/>
          </a:bodyPr>
          <a:lstStyle/>
          <a:p>
            <a:pPr algn="ctr"/>
            <a:r>
              <a:rPr lang="en-US" b="1" dirty="0">
                <a:solidFill>
                  <a:schemeClr val="bg1"/>
                </a:solidFill>
              </a:rPr>
              <a:t>Mizuho Global</a:t>
            </a:r>
          </a:p>
        </p:txBody>
      </p:sp>
      <p:sp>
        <p:nvSpPr>
          <p:cNvPr id="37" name="Rectangle: Rounded Corners 36">
            <a:extLst>
              <a:ext uri="{FF2B5EF4-FFF2-40B4-BE49-F238E27FC236}">
                <a16:creationId xmlns:a16="http://schemas.microsoft.com/office/drawing/2014/main" id="{C755AD81-5390-4337-A46F-99A37936F37A}"/>
              </a:ext>
            </a:extLst>
          </p:cNvPr>
          <p:cNvSpPr/>
          <p:nvPr/>
        </p:nvSpPr>
        <p:spPr>
          <a:xfrm>
            <a:off x="4691189" y="2049267"/>
            <a:ext cx="2666766" cy="809113"/>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A6A411F-419A-4397-8843-D8706B45A22D}"/>
              </a:ext>
            </a:extLst>
          </p:cNvPr>
          <p:cNvSpPr txBox="1"/>
          <p:nvPr/>
        </p:nvSpPr>
        <p:spPr>
          <a:xfrm>
            <a:off x="5496394" y="2154861"/>
            <a:ext cx="1184291" cy="923330"/>
          </a:xfrm>
          <a:prstGeom prst="rect">
            <a:avLst/>
          </a:prstGeom>
          <a:noFill/>
        </p:spPr>
        <p:txBody>
          <a:bodyPr wrap="square" rtlCol="0">
            <a:spAutoFit/>
          </a:bodyPr>
          <a:lstStyle/>
          <a:p>
            <a:pPr algn="ctr"/>
            <a:r>
              <a:rPr lang="en-US" b="1" dirty="0">
                <a:solidFill>
                  <a:schemeClr val="bg1"/>
                </a:solidFill>
              </a:rPr>
              <a:t>Mizuho </a:t>
            </a:r>
          </a:p>
          <a:p>
            <a:pPr algn="ctr"/>
            <a:r>
              <a:rPr lang="en-US" b="1" dirty="0">
                <a:solidFill>
                  <a:schemeClr val="bg1"/>
                </a:solidFill>
              </a:rPr>
              <a:t>UK</a:t>
            </a:r>
          </a:p>
          <a:p>
            <a:pPr algn="ctr"/>
            <a:endParaRPr lang="en-US" b="1" dirty="0">
              <a:solidFill>
                <a:schemeClr val="bg1"/>
              </a:solidFill>
            </a:endParaRPr>
          </a:p>
        </p:txBody>
      </p:sp>
      <p:sp>
        <p:nvSpPr>
          <p:cNvPr id="40" name="Rectangle: Rounded Corners 39">
            <a:extLst>
              <a:ext uri="{FF2B5EF4-FFF2-40B4-BE49-F238E27FC236}">
                <a16:creationId xmlns:a16="http://schemas.microsoft.com/office/drawing/2014/main" id="{4F66BD5F-C7DB-4F00-8B47-CBC5B7A5D6CE}"/>
              </a:ext>
            </a:extLst>
          </p:cNvPr>
          <p:cNvSpPr/>
          <p:nvPr/>
        </p:nvSpPr>
        <p:spPr>
          <a:xfrm>
            <a:off x="9324002" y="2051344"/>
            <a:ext cx="2666766" cy="809113"/>
          </a:xfrm>
          <a:prstGeom prst="roundRect">
            <a:avLst>
              <a:gd name="adj" fmla="val 50000"/>
            </a:avLst>
          </a:prstGeom>
          <a:gradFill flip="none" rotWithShape="1">
            <a:gsLst>
              <a:gs pos="0">
                <a:srgbClr val="616AE9"/>
              </a:gs>
              <a:gs pos="53000">
                <a:srgbClr val="9C4CDA"/>
              </a:gs>
              <a:gs pos="100000">
                <a:srgbClr val="F819C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2450C75-C1C6-46BA-9DCF-6B6B115CE836}"/>
              </a:ext>
            </a:extLst>
          </p:cNvPr>
          <p:cNvSpPr txBox="1"/>
          <p:nvPr/>
        </p:nvSpPr>
        <p:spPr>
          <a:xfrm>
            <a:off x="10125986" y="2140347"/>
            <a:ext cx="1370919" cy="923330"/>
          </a:xfrm>
          <a:prstGeom prst="rect">
            <a:avLst/>
          </a:prstGeom>
          <a:noFill/>
        </p:spPr>
        <p:txBody>
          <a:bodyPr wrap="square" rtlCol="0">
            <a:spAutoFit/>
          </a:bodyPr>
          <a:lstStyle/>
          <a:p>
            <a:pPr algn="ctr"/>
            <a:r>
              <a:rPr lang="en-US" b="1" dirty="0">
                <a:solidFill>
                  <a:schemeClr val="bg1"/>
                </a:solidFill>
              </a:rPr>
              <a:t>Mizuho Japan</a:t>
            </a:r>
          </a:p>
          <a:p>
            <a:pPr algn="ctr"/>
            <a:endParaRPr lang="en-US" b="1" dirty="0">
              <a:solidFill>
                <a:schemeClr val="bg1"/>
              </a:solidFill>
            </a:endParaRPr>
          </a:p>
        </p:txBody>
      </p:sp>
      <p:pic>
        <p:nvPicPr>
          <p:cNvPr id="46" name="Picture 45">
            <a:extLst>
              <a:ext uri="{FF2B5EF4-FFF2-40B4-BE49-F238E27FC236}">
                <a16:creationId xmlns:a16="http://schemas.microsoft.com/office/drawing/2014/main" id="{87F1DE28-6E31-4D14-8389-202539C27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430" y="2144139"/>
            <a:ext cx="604520" cy="616857"/>
          </a:xfrm>
          <a:prstGeom prst="rect">
            <a:avLst/>
          </a:prstGeom>
        </p:spPr>
      </p:pic>
      <p:pic>
        <p:nvPicPr>
          <p:cNvPr id="48" name="Picture 47">
            <a:extLst>
              <a:ext uri="{FF2B5EF4-FFF2-40B4-BE49-F238E27FC236}">
                <a16:creationId xmlns:a16="http://schemas.microsoft.com/office/drawing/2014/main" id="{FCA71E7F-8A11-4F04-8EF5-F0DECC009D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1561" y="2132621"/>
            <a:ext cx="636234" cy="618478"/>
          </a:xfrm>
          <a:prstGeom prst="rect">
            <a:avLst/>
          </a:prstGeom>
        </p:spPr>
      </p:pic>
      <p:cxnSp>
        <p:nvCxnSpPr>
          <p:cNvPr id="59" name="Straight Connector 58">
            <a:extLst>
              <a:ext uri="{FF2B5EF4-FFF2-40B4-BE49-F238E27FC236}">
                <a16:creationId xmlns:a16="http://schemas.microsoft.com/office/drawing/2014/main" id="{55F704B1-558F-40E9-BEDE-12E80B438E93}"/>
              </a:ext>
            </a:extLst>
          </p:cNvPr>
          <p:cNvCxnSpPr/>
          <p:nvPr/>
        </p:nvCxnSpPr>
        <p:spPr>
          <a:xfrm>
            <a:off x="6080966" y="1629775"/>
            <a:ext cx="4590933" cy="0"/>
          </a:xfrm>
          <a:prstGeom prst="line">
            <a:avLst/>
          </a:prstGeom>
          <a:ln w="111760">
            <a:solidFill>
              <a:srgbClr val="3949AB"/>
            </a:solidFill>
          </a:ln>
        </p:spPr>
        <p:style>
          <a:lnRef idx="1">
            <a:schemeClr val="dk1"/>
          </a:lnRef>
          <a:fillRef idx="0">
            <a:schemeClr val="dk1"/>
          </a:fillRef>
          <a:effectRef idx="0">
            <a:schemeClr val="dk1"/>
          </a:effectRef>
          <a:fontRef idx="minor">
            <a:schemeClr val="tx1"/>
          </a:fontRef>
        </p:style>
      </p:cxnSp>
      <p:sp>
        <p:nvSpPr>
          <p:cNvPr id="66" name="Arrow: Bent 65">
            <a:extLst>
              <a:ext uri="{FF2B5EF4-FFF2-40B4-BE49-F238E27FC236}">
                <a16:creationId xmlns:a16="http://schemas.microsoft.com/office/drawing/2014/main" id="{4A7D693F-28B1-4060-9179-DB15AA7F6349}"/>
              </a:ext>
            </a:extLst>
          </p:cNvPr>
          <p:cNvSpPr/>
          <p:nvPr/>
        </p:nvSpPr>
        <p:spPr>
          <a:xfrm rot="5400000">
            <a:off x="10472837" y="1552909"/>
            <a:ext cx="449247" cy="479533"/>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Arrow: Bent 66">
            <a:extLst>
              <a:ext uri="{FF2B5EF4-FFF2-40B4-BE49-F238E27FC236}">
                <a16:creationId xmlns:a16="http://schemas.microsoft.com/office/drawing/2014/main" id="{D0A032E5-69AB-4ACD-8E01-FEBE3E94F1CF}"/>
              </a:ext>
            </a:extLst>
          </p:cNvPr>
          <p:cNvSpPr/>
          <p:nvPr/>
        </p:nvSpPr>
        <p:spPr>
          <a:xfrm rot="5400000" flipV="1">
            <a:off x="5800828" y="1558483"/>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7850DA44-F80D-4C7E-ACBB-7B470C1ABC9C}"/>
              </a:ext>
            </a:extLst>
          </p:cNvPr>
          <p:cNvSpPr/>
          <p:nvPr/>
        </p:nvSpPr>
        <p:spPr>
          <a:xfrm>
            <a:off x="502069" y="1194478"/>
            <a:ext cx="2488899" cy="19773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6" name="Oval 75">
            <a:extLst>
              <a:ext uri="{FF2B5EF4-FFF2-40B4-BE49-F238E27FC236}">
                <a16:creationId xmlns:a16="http://schemas.microsoft.com/office/drawing/2014/main" id="{D07E18D9-DB9A-4AE9-9C3C-6E7A51B7A35D}"/>
              </a:ext>
            </a:extLst>
          </p:cNvPr>
          <p:cNvSpPr/>
          <p:nvPr/>
        </p:nvSpPr>
        <p:spPr>
          <a:xfrm>
            <a:off x="752591" y="1390017"/>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77" name="TextBox 76">
            <a:extLst>
              <a:ext uri="{FF2B5EF4-FFF2-40B4-BE49-F238E27FC236}">
                <a16:creationId xmlns:a16="http://schemas.microsoft.com/office/drawing/2014/main" id="{0F28BE55-11AC-47D0-ABA6-2381C58D57D6}"/>
              </a:ext>
            </a:extLst>
          </p:cNvPr>
          <p:cNvSpPr txBox="1"/>
          <p:nvPr/>
        </p:nvSpPr>
        <p:spPr>
          <a:xfrm>
            <a:off x="896201" y="1323652"/>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0" name="Chevron 57">
            <a:extLst>
              <a:ext uri="{FF2B5EF4-FFF2-40B4-BE49-F238E27FC236}">
                <a16:creationId xmlns:a16="http://schemas.microsoft.com/office/drawing/2014/main" id="{EB709DFC-ED95-4452-8327-F928D927B5E6}"/>
              </a:ext>
            </a:extLst>
          </p:cNvPr>
          <p:cNvSpPr/>
          <p:nvPr/>
        </p:nvSpPr>
        <p:spPr>
          <a:xfrm>
            <a:off x="883276" y="2637947"/>
            <a:ext cx="76973" cy="76973"/>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solidFill>
                <a:schemeClr val="bg1"/>
              </a:solidFill>
              <a:latin typeface="Georgia Pro Light" panose="02040302050405020303" pitchFamily="18" charset="0"/>
            </a:endParaRPr>
          </a:p>
        </p:txBody>
      </p:sp>
      <p:sp>
        <p:nvSpPr>
          <p:cNvPr id="82" name="Rectangle 81">
            <a:extLst>
              <a:ext uri="{FF2B5EF4-FFF2-40B4-BE49-F238E27FC236}">
                <a16:creationId xmlns:a16="http://schemas.microsoft.com/office/drawing/2014/main" id="{5DD8DC3F-FE47-4FAB-BF88-EE18319C1D6A}"/>
              </a:ext>
            </a:extLst>
          </p:cNvPr>
          <p:cNvSpPr/>
          <p:nvPr/>
        </p:nvSpPr>
        <p:spPr>
          <a:xfrm>
            <a:off x="486895" y="1194478"/>
            <a:ext cx="120837" cy="1977347"/>
          </a:xfrm>
          <a:prstGeom prst="rect">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83" name="Oval 82">
            <a:extLst>
              <a:ext uri="{FF2B5EF4-FFF2-40B4-BE49-F238E27FC236}">
                <a16:creationId xmlns:a16="http://schemas.microsoft.com/office/drawing/2014/main" id="{DF6EE57B-413D-4E86-9FBC-715DFE7FC057}"/>
              </a:ext>
            </a:extLst>
          </p:cNvPr>
          <p:cNvSpPr/>
          <p:nvPr/>
        </p:nvSpPr>
        <p:spPr>
          <a:xfrm>
            <a:off x="752591" y="1747081"/>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4" name="TextBox 83">
            <a:extLst>
              <a:ext uri="{FF2B5EF4-FFF2-40B4-BE49-F238E27FC236}">
                <a16:creationId xmlns:a16="http://schemas.microsoft.com/office/drawing/2014/main" id="{78C711B3-632E-4E5E-A6EA-E5400E0E8276}"/>
              </a:ext>
            </a:extLst>
          </p:cNvPr>
          <p:cNvSpPr txBox="1"/>
          <p:nvPr/>
        </p:nvSpPr>
        <p:spPr>
          <a:xfrm>
            <a:off x="896201" y="1680716"/>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5" name="Oval 84">
            <a:extLst>
              <a:ext uri="{FF2B5EF4-FFF2-40B4-BE49-F238E27FC236}">
                <a16:creationId xmlns:a16="http://schemas.microsoft.com/office/drawing/2014/main" id="{3985818B-CA94-4ECF-99D5-1C5D3EEF6636}"/>
              </a:ext>
            </a:extLst>
          </p:cNvPr>
          <p:cNvSpPr/>
          <p:nvPr/>
        </p:nvSpPr>
        <p:spPr>
          <a:xfrm>
            <a:off x="752591" y="2121894"/>
            <a:ext cx="158989" cy="158989"/>
          </a:xfrm>
          <a:prstGeom prst="ellipse">
            <a:avLst/>
          </a:prstGeom>
          <a:solidFill>
            <a:srgbClr val="1A2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100">
              <a:latin typeface="Georgia Pro Light" panose="02040302050405020303" pitchFamily="18" charset="0"/>
            </a:endParaRPr>
          </a:p>
        </p:txBody>
      </p:sp>
      <p:sp>
        <p:nvSpPr>
          <p:cNvPr id="86" name="TextBox 85">
            <a:extLst>
              <a:ext uri="{FF2B5EF4-FFF2-40B4-BE49-F238E27FC236}">
                <a16:creationId xmlns:a16="http://schemas.microsoft.com/office/drawing/2014/main" id="{06CFB5F6-A13D-43B1-9CA1-3B41EA150338}"/>
              </a:ext>
            </a:extLst>
          </p:cNvPr>
          <p:cNvSpPr txBox="1"/>
          <p:nvPr/>
        </p:nvSpPr>
        <p:spPr>
          <a:xfrm>
            <a:off x="896201" y="2055529"/>
            <a:ext cx="1348762" cy="276999"/>
          </a:xfrm>
          <a:prstGeom prst="rect">
            <a:avLst/>
          </a:prstGeom>
          <a:noFill/>
        </p:spPr>
        <p:txBody>
          <a:bodyPr wrap="square" rtlCol="0" anchor="ctr">
            <a:spAutoFit/>
          </a:bodyPr>
          <a:lstStyle/>
          <a:p>
            <a:r>
              <a:rPr lang="en-US" altLang="ko-KR" sz="1200" dirty="0">
                <a:solidFill>
                  <a:srgbClr val="262626"/>
                </a:solidFill>
                <a:latin typeface="+mj-lt"/>
              </a:rPr>
              <a:t>Notes</a:t>
            </a:r>
            <a:endParaRPr lang="ko-KR" altLang="en-US" sz="1200" dirty="0">
              <a:solidFill>
                <a:srgbClr val="262626"/>
              </a:solidFill>
              <a:latin typeface="+mj-lt"/>
            </a:endParaRPr>
          </a:p>
        </p:txBody>
      </p:sp>
      <p:sp>
        <p:nvSpPr>
          <p:cNvPr id="87" name="Oval 86">
            <a:extLst>
              <a:ext uri="{FF2B5EF4-FFF2-40B4-BE49-F238E27FC236}">
                <a16:creationId xmlns:a16="http://schemas.microsoft.com/office/drawing/2014/main" id="{6EAED24F-DC4D-4E32-B7FD-795BC1E0E577}"/>
              </a:ext>
            </a:extLst>
          </p:cNvPr>
          <p:cNvSpPr/>
          <p:nvPr/>
        </p:nvSpPr>
        <p:spPr>
          <a:xfrm>
            <a:off x="1421012" y="3577933"/>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Chevron 92">
            <a:extLst>
              <a:ext uri="{FF2B5EF4-FFF2-40B4-BE49-F238E27FC236}">
                <a16:creationId xmlns:a16="http://schemas.microsoft.com/office/drawing/2014/main" id="{A4164F62-2690-4850-B25C-13BDDB6D03A5}"/>
              </a:ext>
            </a:extLst>
          </p:cNvPr>
          <p:cNvSpPr/>
          <p:nvPr/>
        </p:nvSpPr>
        <p:spPr>
          <a:xfrm>
            <a:off x="3016181" y="4052285"/>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TextBox 88">
            <a:extLst>
              <a:ext uri="{FF2B5EF4-FFF2-40B4-BE49-F238E27FC236}">
                <a16:creationId xmlns:a16="http://schemas.microsoft.com/office/drawing/2014/main" id="{E667FA05-1886-4337-AD31-18B07E050F91}"/>
              </a:ext>
            </a:extLst>
          </p:cNvPr>
          <p:cNvSpPr txBox="1"/>
          <p:nvPr/>
        </p:nvSpPr>
        <p:spPr>
          <a:xfrm>
            <a:off x="1561930" y="3842571"/>
            <a:ext cx="1146556" cy="954107"/>
          </a:xfrm>
          <a:prstGeom prst="rect">
            <a:avLst/>
          </a:prstGeom>
          <a:noFill/>
        </p:spPr>
        <p:txBody>
          <a:bodyPr wrap="square" rtlCol="0">
            <a:spAutoFit/>
          </a:bodyPr>
          <a:lstStyle/>
          <a:p>
            <a:r>
              <a:rPr lang="en-US" sz="1400" b="1" dirty="0">
                <a:latin typeface="+mj-lt"/>
              </a:rPr>
              <a:t>Current Head Count (FT)</a:t>
            </a:r>
          </a:p>
          <a:p>
            <a:endParaRPr lang="en-US" sz="1400" b="1" dirty="0">
              <a:latin typeface="+mj-lt"/>
            </a:endParaRPr>
          </a:p>
        </p:txBody>
      </p:sp>
      <p:sp>
        <p:nvSpPr>
          <p:cNvPr id="90" name="Oval 89">
            <a:extLst>
              <a:ext uri="{FF2B5EF4-FFF2-40B4-BE49-F238E27FC236}">
                <a16:creationId xmlns:a16="http://schemas.microsoft.com/office/drawing/2014/main" id="{ED612541-7F3A-45D5-94B5-2CFEBA064685}"/>
              </a:ext>
            </a:extLst>
          </p:cNvPr>
          <p:cNvSpPr/>
          <p:nvPr/>
        </p:nvSpPr>
        <p:spPr>
          <a:xfrm>
            <a:off x="1421012" y="5018680"/>
            <a:ext cx="1281790" cy="128179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Chevron 92">
            <a:extLst>
              <a:ext uri="{FF2B5EF4-FFF2-40B4-BE49-F238E27FC236}">
                <a16:creationId xmlns:a16="http://schemas.microsoft.com/office/drawing/2014/main" id="{8A1BC03E-B377-4FE3-8365-903ECE1398F6}"/>
              </a:ext>
            </a:extLst>
          </p:cNvPr>
          <p:cNvSpPr/>
          <p:nvPr/>
        </p:nvSpPr>
        <p:spPr>
          <a:xfrm>
            <a:off x="3016181" y="5493032"/>
            <a:ext cx="194932" cy="457619"/>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TextBox 91">
            <a:extLst>
              <a:ext uri="{FF2B5EF4-FFF2-40B4-BE49-F238E27FC236}">
                <a16:creationId xmlns:a16="http://schemas.microsoft.com/office/drawing/2014/main" id="{FA9AD2E3-7B7C-4F0A-9D5F-34C121111F9E}"/>
              </a:ext>
            </a:extLst>
          </p:cNvPr>
          <p:cNvSpPr txBox="1"/>
          <p:nvPr/>
        </p:nvSpPr>
        <p:spPr>
          <a:xfrm>
            <a:off x="1570582" y="5397965"/>
            <a:ext cx="1146556" cy="523220"/>
          </a:xfrm>
          <a:prstGeom prst="rect">
            <a:avLst/>
          </a:prstGeom>
          <a:noFill/>
        </p:spPr>
        <p:txBody>
          <a:bodyPr wrap="square" rtlCol="0">
            <a:spAutoFit/>
          </a:bodyPr>
          <a:lstStyle/>
          <a:p>
            <a:r>
              <a:rPr lang="en-US" sz="1400" b="1" dirty="0"/>
              <a:t>Open Positions</a:t>
            </a:r>
          </a:p>
        </p:txBody>
      </p:sp>
      <p:sp>
        <p:nvSpPr>
          <p:cNvPr id="93" name="Rectangle: Rounded Corners 92">
            <a:extLst>
              <a:ext uri="{FF2B5EF4-FFF2-40B4-BE49-F238E27FC236}">
                <a16:creationId xmlns:a16="http://schemas.microsoft.com/office/drawing/2014/main" id="{1AE07C0F-1A7E-481E-BC32-70B78346F1A0}"/>
              </a:ext>
            </a:extLst>
          </p:cNvPr>
          <p:cNvSpPr/>
          <p:nvPr/>
        </p:nvSpPr>
        <p:spPr>
          <a:xfrm>
            <a:off x="3445509" y="5378733"/>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95" name="Rectangle: Rounded Corners 94">
            <a:extLst>
              <a:ext uri="{FF2B5EF4-FFF2-40B4-BE49-F238E27FC236}">
                <a16:creationId xmlns:a16="http://schemas.microsoft.com/office/drawing/2014/main" id="{8EA60793-E688-4014-9902-D1E969A98AEE}"/>
              </a:ext>
            </a:extLst>
          </p:cNvPr>
          <p:cNvSpPr/>
          <p:nvPr/>
        </p:nvSpPr>
        <p:spPr>
          <a:xfrm>
            <a:off x="6975719" y="5378733"/>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01" name="Rectangle: Rounded Corners 100">
            <a:extLst>
              <a:ext uri="{FF2B5EF4-FFF2-40B4-BE49-F238E27FC236}">
                <a16:creationId xmlns:a16="http://schemas.microsoft.com/office/drawing/2014/main" id="{F5AB3EF4-7DCF-4A41-BD14-7FD46B4FEC3A}"/>
              </a:ext>
            </a:extLst>
          </p:cNvPr>
          <p:cNvSpPr/>
          <p:nvPr/>
        </p:nvSpPr>
        <p:spPr>
          <a:xfrm>
            <a:off x="3445509" y="3981450"/>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12.2</a:t>
            </a:r>
          </a:p>
        </p:txBody>
      </p:sp>
      <p:sp>
        <p:nvSpPr>
          <p:cNvPr id="103" name="Rectangle: Rounded Corners 102">
            <a:extLst>
              <a:ext uri="{FF2B5EF4-FFF2-40B4-BE49-F238E27FC236}">
                <a16:creationId xmlns:a16="http://schemas.microsoft.com/office/drawing/2014/main" id="{B1F4ACCE-D3E4-42D8-B190-65E76DA5555C}"/>
              </a:ext>
            </a:extLst>
          </p:cNvPr>
          <p:cNvSpPr/>
          <p:nvPr/>
        </p:nvSpPr>
        <p:spPr>
          <a:xfrm>
            <a:off x="6975719" y="3981450"/>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p>
        </p:txBody>
      </p:sp>
      <p:sp>
        <p:nvSpPr>
          <p:cNvPr id="105" name="Rectangle: Rounded Corners 104">
            <a:extLst>
              <a:ext uri="{FF2B5EF4-FFF2-40B4-BE49-F238E27FC236}">
                <a16:creationId xmlns:a16="http://schemas.microsoft.com/office/drawing/2014/main" id="{98A0AF5E-86AB-4186-B7E7-1935943DEA43}"/>
              </a:ext>
            </a:extLst>
          </p:cNvPr>
          <p:cNvSpPr/>
          <p:nvPr/>
        </p:nvSpPr>
        <p:spPr>
          <a:xfrm>
            <a:off x="9994730" y="3981450"/>
            <a:ext cx="1884993" cy="571918"/>
          </a:xfrm>
          <a:prstGeom prst="roundRect">
            <a:avLst>
              <a:gd name="adj" fmla="val 50000"/>
            </a:avLst>
          </a:prstGeom>
          <a:solidFill>
            <a:srgbClr val="3949AB"/>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3.2</a:t>
            </a:r>
          </a:p>
        </p:txBody>
      </p:sp>
      <p:pic>
        <p:nvPicPr>
          <p:cNvPr id="114" name="Picture 113">
            <a:extLst>
              <a:ext uri="{FF2B5EF4-FFF2-40B4-BE49-F238E27FC236}">
                <a16:creationId xmlns:a16="http://schemas.microsoft.com/office/drawing/2014/main" id="{F4738E32-C993-46B6-9DD8-F8B293632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5455928"/>
            <a:ext cx="407296" cy="407296"/>
          </a:xfrm>
          <a:prstGeom prst="rect">
            <a:avLst/>
          </a:prstGeom>
        </p:spPr>
      </p:pic>
      <p:pic>
        <p:nvPicPr>
          <p:cNvPr id="115" name="Picture 114">
            <a:extLst>
              <a:ext uri="{FF2B5EF4-FFF2-40B4-BE49-F238E27FC236}">
                <a16:creationId xmlns:a16="http://schemas.microsoft.com/office/drawing/2014/main" id="{ACF89EA5-61C0-46C5-A6E2-5BD64AC4F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271" y="4063761"/>
            <a:ext cx="407296" cy="407296"/>
          </a:xfrm>
          <a:prstGeom prst="rect">
            <a:avLst/>
          </a:prstGeom>
        </p:spPr>
      </p:pic>
      <p:pic>
        <p:nvPicPr>
          <p:cNvPr id="116" name="Picture 115">
            <a:extLst>
              <a:ext uri="{FF2B5EF4-FFF2-40B4-BE49-F238E27FC236}">
                <a16:creationId xmlns:a16="http://schemas.microsoft.com/office/drawing/2014/main" id="{6394193F-EAF1-4643-944C-B4E1947A2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5455928"/>
            <a:ext cx="407296" cy="407296"/>
          </a:xfrm>
          <a:prstGeom prst="rect">
            <a:avLst/>
          </a:prstGeom>
        </p:spPr>
      </p:pic>
      <p:pic>
        <p:nvPicPr>
          <p:cNvPr id="117" name="Picture 116">
            <a:extLst>
              <a:ext uri="{FF2B5EF4-FFF2-40B4-BE49-F238E27FC236}">
                <a16:creationId xmlns:a16="http://schemas.microsoft.com/office/drawing/2014/main" id="{705FE8E9-EB69-406B-A5AE-792842F593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550" y="4063761"/>
            <a:ext cx="407296" cy="407296"/>
          </a:xfrm>
          <a:prstGeom prst="rect">
            <a:avLst/>
          </a:prstGeom>
        </p:spPr>
      </p:pic>
      <p:pic>
        <p:nvPicPr>
          <p:cNvPr id="118" name="Picture 117">
            <a:extLst>
              <a:ext uri="{FF2B5EF4-FFF2-40B4-BE49-F238E27FC236}">
                <a16:creationId xmlns:a16="http://schemas.microsoft.com/office/drawing/2014/main" id="{AB662936-B0F8-48C0-A771-4694D52BF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1856" y="4063761"/>
            <a:ext cx="407296" cy="407296"/>
          </a:xfrm>
          <a:prstGeom prst="rect">
            <a:avLst/>
          </a:prstGeom>
        </p:spPr>
      </p:pic>
      <p:sp>
        <p:nvSpPr>
          <p:cNvPr id="120" name="Rectangle: Rounded Corners 119">
            <a:extLst>
              <a:ext uri="{FF2B5EF4-FFF2-40B4-BE49-F238E27FC236}">
                <a16:creationId xmlns:a16="http://schemas.microsoft.com/office/drawing/2014/main" id="{B105B71A-0F66-422D-A77F-0BD15C1EE1F9}"/>
              </a:ext>
            </a:extLst>
          </p:cNvPr>
          <p:cNvSpPr/>
          <p:nvPr/>
        </p:nvSpPr>
        <p:spPr>
          <a:xfrm>
            <a:off x="3399778"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87F37580-55D9-4BE6-A273-1DEF74CEDFD2}"/>
              </a:ext>
            </a:extLst>
          </p:cNvPr>
          <p:cNvSpPr txBox="1"/>
          <p:nvPr/>
        </p:nvSpPr>
        <p:spPr>
          <a:xfrm>
            <a:off x="3655804" y="3052893"/>
            <a:ext cx="1370919" cy="646331"/>
          </a:xfrm>
          <a:prstGeom prst="rect">
            <a:avLst/>
          </a:prstGeom>
          <a:noFill/>
        </p:spPr>
        <p:txBody>
          <a:bodyPr wrap="square" rtlCol="0">
            <a:spAutoFit/>
          </a:bodyPr>
          <a:lstStyle/>
          <a:p>
            <a:pPr algn="ctr"/>
            <a:r>
              <a:rPr lang="en-US" b="1" dirty="0">
                <a:solidFill>
                  <a:schemeClr val="bg1"/>
                </a:solidFill>
              </a:rPr>
              <a:t>Fixed Income</a:t>
            </a:r>
          </a:p>
        </p:txBody>
      </p:sp>
      <p:sp>
        <p:nvSpPr>
          <p:cNvPr id="125" name="Rectangle: Rounded Corners 124">
            <a:extLst>
              <a:ext uri="{FF2B5EF4-FFF2-40B4-BE49-F238E27FC236}">
                <a16:creationId xmlns:a16="http://schemas.microsoft.com/office/drawing/2014/main" id="{76AEC156-14E4-4F18-91BC-A429E71AECED}"/>
              </a:ext>
            </a:extLst>
          </p:cNvPr>
          <p:cNvSpPr/>
          <p:nvPr/>
        </p:nvSpPr>
        <p:spPr>
          <a:xfrm>
            <a:off x="6961843" y="3063677"/>
            <a:ext cx="1930724" cy="608105"/>
          </a:xfrm>
          <a:prstGeom prst="roundRect">
            <a:avLst>
              <a:gd name="adj" fmla="val 50000"/>
            </a:avLst>
          </a:prstGeom>
          <a:gradFill flip="none" rotWithShape="1">
            <a:gsLst>
              <a:gs pos="0">
                <a:srgbClr val="FF16BF"/>
              </a:gs>
              <a:gs pos="53000">
                <a:srgbClr val="FF5477"/>
              </a:gs>
              <a:gs pos="90000">
                <a:srgbClr val="FFB00C"/>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061E2070-8B99-4AAD-BD2A-5C02E42C541F}"/>
              </a:ext>
            </a:extLst>
          </p:cNvPr>
          <p:cNvSpPr txBox="1"/>
          <p:nvPr/>
        </p:nvSpPr>
        <p:spPr>
          <a:xfrm>
            <a:off x="7241745" y="3167405"/>
            <a:ext cx="1370919" cy="369332"/>
          </a:xfrm>
          <a:prstGeom prst="rect">
            <a:avLst/>
          </a:prstGeom>
          <a:noFill/>
        </p:spPr>
        <p:txBody>
          <a:bodyPr wrap="square" rtlCol="0">
            <a:spAutoFit/>
          </a:bodyPr>
          <a:lstStyle/>
          <a:p>
            <a:pPr algn="ctr"/>
            <a:r>
              <a:rPr lang="en-US" b="1" dirty="0">
                <a:solidFill>
                  <a:schemeClr val="bg1"/>
                </a:solidFill>
              </a:rPr>
              <a:t>FX</a:t>
            </a:r>
          </a:p>
        </p:txBody>
      </p:sp>
      <p:sp>
        <p:nvSpPr>
          <p:cNvPr id="127" name="Arrow: Bent 126">
            <a:extLst>
              <a:ext uri="{FF2B5EF4-FFF2-40B4-BE49-F238E27FC236}">
                <a16:creationId xmlns:a16="http://schemas.microsoft.com/office/drawing/2014/main" id="{9FE608B1-662A-476D-8DFA-3A0D20EECA97}"/>
              </a:ext>
            </a:extLst>
          </p:cNvPr>
          <p:cNvSpPr/>
          <p:nvPr/>
        </p:nvSpPr>
        <p:spPr>
          <a:xfrm rot="5400000" flipV="1">
            <a:off x="4176277" y="2530901"/>
            <a:ext cx="449247" cy="47953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Arrow: Bent 127">
            <a:extLst>
              <a:ext uri="{FF2B5EF4-FFF2-40B4-BE49-F238E27FC236}">
                <a16:creationId xmlns:a16="http://schemas.microsoft.com/office/drawing/2014/main" id="{2DF92C75-0B70-42F4-92EA-558BAA971814}"/>
              </a:ext>
            </a:extLst>
          </p:cNvPr>
          <p:cNvSpPr/>
          <p:nvPr/>
        </p:nvSpPr>
        <p:spPr>
          <a:xfrm rot="5400000">
            <a:off x="7438157" y="2488533"/>
            <a:ext cx="490232" cy="523281"/>
          </a:xfrm>
          <a:prstGeom prst="bentArrow">
            <a:avLst/>
          </a:prstGeom>
          <a:ln w="317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6983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entagon 67"/>
          <p:cNvSpPr/>
          <p:nvPr/>
        </p:nvSpPr>
        <p:spPr>
          <a:xfrm>
            <a:off x="8333065" y="4637032"/>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entagon 66"/>
          <p:cNvSpPr/>
          <p:nvPr/>
        </p:nvSpPr>
        <p:spPr>
          <a:xfrm>
            <a:off x="4280352" y="4637032"/>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entagon 65"/>
          <p:cNvSpPr/>
          <p:nvPr/>
        </p:nvSpPr>
        <p:spPr>
          <a:xfrm>
            <a:off x="327171" y="4576138"/>
            <a:ext cx="3858935" cy="16736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Mizuho – 1</a:t>
            </a:r>
            <a:r>
              <a:rPr lang="en-US" baseline="30000" dirty="0"/>
              <a:t>st</a:t>
            </a:r>
            <a:r>
              <a:rPr lang="en-US" dirty="0"/>
              <a:t> of May to Dec (2024)</a:t>
            </a:r>
          </a:p>
        </p:txBody>
      </p:sp>
      <p:sp>
        <p:nvSpPr>
          <p:cNvPr id="4" name="Text Placeholder 3"/>
          <p:cNvSpPr>
            <a:spLocks noGrp="1"/>
          </p:cNvSpPr>
          <p:nvPr>
            <p:ph type="body" sz="quarter" idx="13"/>
          </p:nvPr>
        </p:nvSpPr>
        <p:spPr>
          <a:xfrm>
            <a:off x="461264" y="1101318"/>
            <a:ext cx="11252200" cy="377825"/>
          </a:xfrm>
        </p:spPr>
        <p:txBody>
          <a:bodyPr/>
          <a:lstStyle/>
          <a:p>
            <a:endParaRPr lang="en-US" dirty="0"/>
          </a:p>
        </p:txBody>
      </p:sp>
      <p:sp>
        <p:nvSpPr>
          <p:cNvPr id="5" name="Rectangle 4"/>
          <p:cNvSpPr/>
          <p:nvPr/>
        </p:nvSpPr>
        <p:spPr>
          <a:xfrm>
            <a:off x="511728" y="2558642"/>
            <a:ext cx="11308360" cy="83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84632" y="2520891"/>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8" name="Straight Arrow Connector 7"/>
          <p:cNvCxnSpPr>
            <a:stCxn id="9" idx="0"/>
          </p:cNvCxnSpPr>
          <p:nvPr/>
        </p:nvCxnSpPr>
        <p:spPr>
          <a:xfrm flipV="1">
            <a:off x="525294" y="2718036"/>
            <a:ext cx="6442" cy="239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227" y="2957122"/>
            <a:ext cx="480134" cy="461665"/>
          </a:xfrm>
          <a:prstGeom prst="rect">
            <a:avLst/>
          </a:prstGeom>
          <a:noFill/>
        </p:spPr>
        <p:txBody>
          <a:bodyPr wrap="square" rtlCol="0">
            <a:spAutoFit/>
          </a:bodyPr>
          <a:lstStyle/>
          <a:p>
            <a:r>
              <a:rPr lang="en-US" sz="800" dirty="0"/>
              <a:t>Start</a:t>
            </a:r>
          </a:p>
          <a:p>
            <a:endParaRPr lang="en-US" sz="800" dirty="0"/>
          </a:p>
          <a:p>
            <a:r>
              <a:rPr lang="en-US" sz="800" dirty="0" err="1"/>
              <a:t>Contr</a:t>
            </a:r>
            <a:endParaRPr lang="en-US" sz="800" dirty="0"/>
          </a:p>
        </p:txBody>
      </p:sp>
      <p:sp>
        <p:nvSpPr>
          <p:cNvPr id="15" name="Oval 14"/>
          <p:cNvSpPr/>
          <p:nvPr/>
        </p:nvSpPr>
        <p:spPr>
          <a:xfrm>
            <a:off x="1769546" y="2520890"/>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p:cNvSpPr txBox="1"/>
          <p:nvPr/>
        </p:nvSpPr>
        <p:spPr>
          <a:xfrm>
            <a:off x="1229515" y="2818702"/>
            <a:ext cx="891591" cy="461665"/>
          </a:xfrm>
          <a:prstGeom prst="rect">
            <a:avLst/>
          </a:prstGeom>
          <a:noFill/>
        </p:spPr>
        <p:txBody>
          <a:bodyPr wrap="none" rtlCol="0">
            <a:spAutoFit/>
          </a:bodyPr>
          <a:lstStyle/>
          <a:p>
            <a:r>
              <a:rPr lang="en-US" sz="800" dirty="0"/>
              <a:t>Escalation and </a:t>
            </a:r>
          </a:p>
          <a:p>
            <a:r>
              <a:rPr lang="en-US" sz="800" dirty="0"/>
              <a:t>SOW’s went </a:t>
            </a:r>
          </a:p>
          <a:p>
            <a:r>
              <a:rPr lang="en-US" sz="800" dirty="0"/>
              <a:t>on Hold</a:t>
            </a:r>
          </a:p>
        </p:txBody>
      </p:sp>
      <p:sp>
        <p:nvSpPr>
          <p:cNvPr id="17" name="Oval 16"/>
          <p:cNvSpPr/>
          <p:nvPr/>
        </p:nvSpPr>
        <p:spPr>
          <a:xfrm>
            <a:off x="2199714" y="252928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p:cNvSpPr txBox="1"/>
          <p:nvPr/>
        </p:nvSpPr>
        <p:spPr>
          <a:xfrm>
            <a:off x="1807249" y="3125094"/>
            <a:ext cx="1007007" cy="461665"/>
          </a:xfrm>
          <a:prstGeom prst="rect">
            <a:avLst/>
          </a:prstGeom>
          <a:noFill/>
        </p:spPr>
        <p:txBody>
          <a:bodyPr wrap="none" rtlCol="0">
            <a:spAutoFit/>
          </a:bodyPr>
          <a:lstStyle/>
          <a:p>
            <a:r>
              <a:rPr lang="en-US" sz="800" dirty="0"/>
              <a:t>Appointing Rohan</a:t>
            </a:r>
          </a:p>
          <a:p>
            <a:r>
              <a:rPr lang="en-US" sz="800" dirty="0"/>
              <a:t>For facilitation </a:t>
            </a:r>
          </a:p>
          <a:p>
            <a:r>
              <a:rPr lang="en-US" sz="800" dirty="0"/>
              <a:t>&amp; Governance</a:t>
            </a:r>
          </a:p>
        </p:txBody>
      </p:sp>
      <p:sp>
        <p:nvSpPr>
          <p:cNvPr id="23" name="TextBox 22"/>
          <p:cNvSpPr txBox="1"/>
          <p:nvPr/>
        </p:nvSpPr>
        <p:spPr>
          <a:xfrm>
            <a:off x="327171" y="2136195"/>
            <a:ext cx="667890" cy="338554"/>
          </a:xfrm>
          <a:prstGeom prst="rect">
            <a:avLst/>
          </a:prstGeom>
          <a:noFill/>
        </p:spPr>
        <p:txBody>
          <a:bodyPr wrap="square" rtlCol="0">
            <a:spAutoFit/>
          </a:bodyPr>
          <a:lstStyle/>
          <a:p>
            <a:r>
              <a:rPr lang="en-US" sz="800" dirty="0"/>
              <a:t>1</a:t>
            </a:r>
            <a:r>
              <a:rPr lang="en-US" sz="800" baseline="30000" dirty="0"/>
              <a:t>st</a:t>
            </a:r>
            <a:r>
              <a:rPr lang="en-US" sz="800" dirty="0"/>
              <a:t> May 2024</a:t>
            </a:r>
          </a:p>
        </p:txBody>
      </p:sp>
      <p:sp>
        <p:nvSpPr>
          <p:cNvPr id="24" name="TextBox 23"/>
          <p:cNvSpPr txBox="1"/>
          <p:nvPr/>
        </p:nvSpPr>
        <p:spPr>
          <a:xfrm>
            <a:off x="1490675" y="2136194"/>
            <a:ext cx="709039" cy="338554"/>
          </a:xfrm>
          <a:prstGeom prst="rect">
            <a:avLst/>
          </a:prstGeom>
          <a:noFill/>
        </p:spPr>
        <p:txBody>
          <a:bodyPr wrap="square" rtlCol="0">
            <a:spAutoFit/>
          </a:bodyPr>
          <a:lstStyle/>
          <a:p>
            <a:r>
              <a:rPr lang="en-US" sz="800" dirty="0"/>
              <a:t>18</a:t>
            </a:r>
            <a:r>
              <a:rPr lang="en-US" sz="800" baseline="30000" dirty="0"/>
              <a:t>th</a:t>
            </a:r>
            <a:r>
              <a:rPr lang="en-US" sz="800" dirty="0"/>
              <a:t> June2024</a:t>
            </a:r>
          </a:p>
        </p:txBody>
      </p:sp>
      <p:sp>
        <p:nvSpPr>
          <p:cNvPr id="25" name="TextBox 24"/>
          <p:cNvSpPr txBox="1"/>
          <p:nvPr/>
        </p:nvSpPr>
        <p:spPr>
          <a:xfrm>
            <a:off x="2192633" y="2163402"/>
            <a:ext cx="638871" cy="338554"/>
          </a:xfrm>
          <a:prstGeom prst="rect">
            <a:avLst/>
          </a:prstGeom>
          <a:noFill/>
        </p:spPr>
        <p:txBody>
          <a:bodyPr wrap="square" rtlCol="0">
            <a:spAutoFit/>
          </a:bodyPr>
          <a:lstStyle/>
          <a:p>
            <a:r>
              <a:rPr lang="en-US" sz="800" dirty="0"/>
              <a:t>21 -28</a:t>
            </a:r>
          </a:p>
          <a:p>
            <a:r>
              <a:rPr lang="en-US" sz="800" dirty="0"/>
              <a:t>June2024</a:t>
            </a:r>
          </a:p>
        </p:txBody>
      </p:sp>
      <p:sp>
        <p:nvSpPr>
          <p:cNvPr id="26" name="Oval 25"/>
          <p:cNvSpPr/>
          <p:nvPr/>
        </p:nvSpPr>
        <p:spPr>
          <a:xfrm>
            <a:off x="2512069" y="253203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TextBox 26"/>
          <p:cNvSpPr txBox="1"/>
          <p:nvPr/>
        </p:nvSpPr>
        <p:spPr>
          <a:xfrm>
            <a:off x="2389397" y="2821073"/>
            <a:ext cx="938077" cy="338554"/>
          </a:xfrm>
          <a:prstGeom prst="rect">
            <a:avLst/>
          </a:prstGeom>
          <a:noFill/>
        </p:spPr>
        <p:txBody>
          <a:bodyPr wrap="none" rtlCol="0">
            <a:spAutoFit/>
          </a:bodyPr>
          <a:lstStyle/>
          <a:p>
            <a:r>
              <a:rPr lang="en-US" sz="800" dirty="0"/>
              <a:t>Discussion with</a:t>
            </a:r>
          </a:p>
          <a:p>
            <a:r>
              <a:rPr lang="en-US" sz="800" dirty="0"/>
              <a:t>Sujit &amp; Jonathan</a:t>
            </a:r>
          </a:p>
        </p:txBody>
      </p:sp>
      <p:sp>
        <p:nvSpPr>
          <p:cNvPr id="28" name="Oval 27"/>
          <p:cNvSpPr/>
          <p:nvPr/>
        </p:nvSpPr>
        <p:spPr>
          <a:xfrm>
            <a:off x="3263591" y="2525690"/>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 name="Oval 28"/>
          <p:cNvSpPr/>
          <p:nvPr/>
        </p:nvSpPr>
        <p:spPr>
          <a:xfrm>
            <a:off x="3587258" y="252928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TextBox 29"/>
          <p:cNvSpPr txBox="1"/>
          <p:nvPr/>
        </p:nvSpPr>
        <p:spPr>
          <a:xfrm>
            <a:off x="3267822" y="2163402"/>
            <a:ext cx="638871" cy="215444"/>
          </a:xfrm>
          <a:prstGeom prst="rect">
            <a:avLst/>
          </a:prstGeom>
          <a:noFill/>
        </p:spPr>
        <p:txBody>
          <a:bodyPr wrap="square" rtlCol="0">
            <a:spAutoFit/>
          </a:bodyPr>
          <a:lstStyle/>
          <a:p>
            <a:r>
              <a:rPr lang="en-US" sz="800" dirty="0"/>
              <a:t>July</a:t>
            </a:r>
          </a:p>
        </p:txBody>
      </p:sp>
      <p:sp>
        <p:nvSpPr>
          <p:cNvPr id="31" name="TextBox 30"/>
          <p:cNvSpPr txBox="1"/>
          <p:nvPr/>
        </p:nvSpPr>
        <p:spPr>
          <a:xfrm>
            <a:off x="2858435" y="3172566"/>
            <a:ext cx="1162498" cy="338554"/>
          </a:xfrm>
          <a:prstGeom prst="rect">
            <a:avLst/>
          </a:prstGeom>
          <a:noFill/>
        </p:spPr>
        <p:txBody>
          <a:bodyPr wrap="none" rtlCol="0">
            <a:spAutoFit/>
          </a:bodyPr>
          <a:lstStyle/>
          <a:p>
            <a:r>
              <a:rPr lang="en-US" sz="800" dirty="0"/>
              <a:t>Hand Book on Bonds</a:t>
            </a:r>
          </a:p>
          <a:p>
            <a:r>
              <a:rPr lang="en-US" sz="800" dirty="0"/>
              <a:t>For developers</a:t>
            </a:r>
          </a:p>
        </p:txBody>
      </p:sp>
      <p:sp>
        <p:nvSpPr>
          <p:cNvPr id="32" name="TextBox 31"/>
          <p:cNvSpPr txBox="1"/>
          <p:nvPr/>
        </p:nvSpPr>
        <p:spPr>
          <a:xfrm>
            <a:off x="3371653" y="2837935"/>
            <a:ext cx="1003801" cy="338554"/>
          </a:xfrm>
          <a:prstGeom prst="rect">
            <a:avLst/>
          </a:prstGeom>
          <a:noFill/>
        </p:spPr>
        <p:txBody>
          <a:bodyPr wrap="none" rtlCol="0">
            <a:spAutoFit/>
          </a:bodyPr>
          <a:lstStyle/>
          <a:p>
            <a:r>
              <a:rPr lang="en-US" sz="800" dirty="0"/>
              <a:t>Training on</a:t>
            </a:r>
          </a:p>
          <a:p>
            <a:r>
              <a:rPr lang="en-US" sz="800" dirty="0"/>
              <a:t>Life cycle (Bonds)</a:t>
            </a:r>
          </a:p>
        </p:txBody>
      </p:sp>
      <p:sp>
        <p:nvSpPr>
          <p:cNvPr id="33" name="Oval 32"/>
          <p:cNvSpPr/>
          <p:nvPr/>
        </p:nvSpPr>
        <p:spPr>
          <a:xfrm>
            <a:off x="3905643" y="253720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TextBox 33"/>
          <p:cNvSpPr txBox="1"/>
          <p:nvPr/>
        </p:nvSpPr>
        <p:spPr>
          <a:xfrm>
            <a:off x="3905643" y="3189374"/>
            <a:ext cx="752129" cy="461665"/>
          </a:xfrm>
          <a:prstGeom prst="rect">
            <a:avLst/>
          </a:prstGeom>
          <a:noFill/>
        </p:spPr>
        <p:txBody>
          <a:bodyPr wrap="none" rtlCol="0">
            <a:spAutoFit/>
          </a:bodyPr>
          <a:lstStyle/>
          <a:p>
            <a:r>
              <a:rPr lang="en-US" sz="800" dirty="0"/>
              <a:t>DevOps </a:t>
            </a:r>
          </a:p>
          <a:p>
            <a:r>
              <a:rPr lang="en-US" sz="800" dirty="0"/>
              <a:t>replacement</a:t>
            </a:r>
          </a:p>
          <a:p>
            <a:endParaRPr lang="en-US" sz="800" dirty="0"/>
          </a:p>
        </p:txBody>
      </p:sp>
      <p:sp>
        <p:nvSpPr>
          <p:cNvPr id="35" name="Oval 34"/>
          <p:cNvSpPr/>
          <p:nvPr/>
        </p:nvSpPr>
        <p:spPr>
          <a:xfrm>
            <a:off x="4629872" y="2514695"/>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TextBox 35"/>
          <p:cNvSpPr txBox="1"/>
          <p:nvPr/>
        </p:nvSpPr>
        <p:spPr>
          <a:xfrm>
            <a:off x="4281707" y="2815425"/>
            <a:ext cx="954107" cy="338554"/>
          </a:xfrm>
          <a:prstGeom prst="rect">
            <a:avLst/>
          </a:prstGeom>
          <a:noFill/>
        </p:spPr>
        <p:txBody>
          <a:bodyPr wrap="none" rtlCol="0">
            <a:spAutoFit/>
          </a:bodyPr>
          <a:lstStyle/>
          <a:p>
            <a:r>
              <a:rPr lang="en-US" sz="800" dirty="0"/>
              <a:t>New SOW</a:t>
            </a:r>
          </a:p>
          <a:p>
            <a:r>
              <a:rPr lang="en-US" sz="800" dirty="0"/>
              <a:t>Opened DevOps</a:t>
            </a:r>
          </a:p>
        </p:txBody>
      </p:sp>
      <p:sp>
        <p:nvSpPr>
          <p:cNvPr id="37" name="TextBox 36"/>
          <p:cNvSpPr txBox="1"/>
          <p:nvPr/>
        </p:nvSpPr>
        <p:spPr>
          <a:xfrm>
            <a:off x="4510791" y="2157912"/>
            <a:ext cx="638871" cy="215444"/>
          </a:xfrm>
          <a:prstGeom prst="rect">
            <a:avLst/>
          </a:prstGeom>
          <a:noFill/>
        </p:spPr>
        <p:txBody>
          <a:bodyPr wrap="square" rtlCol="0">
            <a:spAutoFit/>
          </a:bodyPr>
          <a:lstStyle/>
          <a:p>
            <a:r>
              <a:rPr lang="en-US" sz="800" dirty="0"/>
              <a:t>August</a:t>
            </a:r>
          </a:p>
        </p:txBody>
      </p:sp>
      <p:sp>
        <p:nvSpPr>
          <p:cNvPr id="38" name="Oval 37"/>
          <p:cNvSpPr/>
          <p:nvPr/>
        </p:nvSpPr>
        <p:spPr>
          <a:xfrm>
            <a:off x="5060040" y="2514698"/>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TextBox 38"/>
          <p:cNvSpPr txBox="1"/>
          <p:nvPr/>
        </p:nvSpPr>
        <p:spPr>
          <a:xfrm>
            <a:off x="4693754" y="3172566"/>
            <a:ext cx="752129" cy="461665"/>
          </a:xfrm>
          <a:prstGeom prst="rect">
            <a:avLst/>
          </a:prstGeom>
          <a:noFill/>
        </p:spPr>
        <p:txBody>
          <a:bodyPr wrap="none" rtlCol="0">
            <a:spAutoFit/>
          </a:bodyPr>
          <a:lstStyle/>
          <a:p>
            <a:r>
              <a:rPr lang="en-US" sz="800" dirty="0"/>
              <a:t>QA &amp; DS </a:t>
            </a:r>
          </a:p>
          <a:p>
            <a:r>
              <a:rPr lang="en-US" sz="800" dirty="0"/>
              <a:t>replacement</a:t>
            </a:r>
          </a:p>
          <a:p>
            <a:endParaRPr lang="en-US" sz="800" dirty="0"/>
          </a:p>
        </p:txBody>
      </p:sp>
      <p:sp>
        <p:nvSpPr>
          <p:cNvPr id="42" name="Oval 41"/>
          <p:cNvSpPr/>
          <p:nvPr/>
        </p:nvSpPr>
        <p:spPr>
          <a:xfrm>
            <a:off x="5579738" y="2503193"/>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TextBox 42"/>
          <p:cNvSpPr txBox="1"/>
          <p:nvPr/>
        </p:nvSpPr>
        <p:spPr>
          <a:xfrm>
            <a:off x="5324184" y="2150744"/>
            <a:ext cx="638871" cy="215444"/>
          </a:xfrm>
          <a:prstGeom prst="rect">
            <a:avLst/>
          </a:prstGeom>
          <a:noFill/>
        </p:spPr>
        <p:txBody>
          <a:bodyPr wrap="square" rtlCol="0">
            <a:spAutoFit/>
          </a:bodyPr>
          <a:lstStyle/>
          <a:p>
            <a:r>
              <a:rPr lang="en-US" sz="800" dirty="0"/>
              <a:t>October</a:t>
            </a:r>
          </a:p>
        </p:txBody>
      </p:sp>
      <p:sp>
        <p:nvSpPr>
          <p:cNvPr id="44" name="TextBox 43"/>
          <p:cNvSpPr txBox="1"/>
          <p:nvPr/>
        </p:nvSpPr>
        <p:spPr>
          <a:xfrm>
            <a:off x="5187804" y="2824719"/>
            <a:ext cx="918841" cy="338554"/>
          </a:xfrm>
          <a:prstGeom prst="rect">
            <a:avLst/>
          </a:prstGeom>
          <a:noFill/>
        </p:spPr>
        <p:txBody>
          <a:bodyPr wrap="none" rtlCol="0">
            <a:spAutoFit/>
          </a:bodyPr>
          <a:lstStyle/>
          <a:p>
            <a:r>
              <a:rPr lang="en-US" sz="800" dirty="0"/>
              <a:t>Request For</a:t>
            </a:r>
          </a:p>
          <a:p>
            <a:r>
              <a:rPr lang="en-US" sz="800" dirty="0"/>
              <a:t>BA replacement</a:t>
            </a:r>
          </a:p>
        </p:txBody>
      </p:sp>
      <p:sp>
        <p:nvSpPr>
          <p:cNvPr id="45" name="Oval 44"/>
          <p:cNvSpPr/>
          <p:nvPr/>
        </p:nvSpPr>
        <p:spPr>
          <a:xfrm>
            <a:off x="5868389" y="2503192"/>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 name="TextBox 45"/>
          <p:cNvSpPr txBox="1"/>
          <p:nvPr/>
        </p:nvSpPr>
        <p:spPr>
          <a:xfrm>
            <a:off x="5670346" y="3163895"/>
            <a:ext cx="585417" cy="338554"/>
          </a:xfrm>
          <a:prstGeom prst="rect">
            <a:avLst/>
          </a:prstGeom>
          <a:noFill/>
        </p:spPr>
        <p:txBody>
          <a:bodyPr wrap="none" rtlCol="0">
            <a:spAutoFit/>
          </a:bodyPr>
          <a:lstStyle/>
          <a:p>
            <a:r>
              <a:rPr lang="en-US" sz="800" dirty="0"/>
              <a:t>New BA </a:t>
            </a:r>
          </a:p>
          <a:p>
            <a:r>
              <a:rPr lang="en-US" sz="800" dirty="0"/>
              <a:t>Joins</a:t>
            </a:r>
          </a:p>
        </p:txBody>
      </p:sp>
      <p:sp>
        <p:nvSpPr>
          <p:cNvPr id="47" name="Oval 46"/>
          <p:cNvSpPr/>
          <p:nvPr/>
        </p:nvSpPr>
        <p:spPr>
          <a:xfrm>
            <a:off x="6379858" y="2503192"/>
            <a:ext cx="127764" cy="159391"/>
          </a:xfrm>
          <a:prstGeom prst="ellipse">
            <a:avLst/>
          </a:prstGeom>
          <a:solidFill>
            <a:srgbClr val="FF0000"/>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9" name="Straight Connector 48"/>
          <p:cNvCxnSpPr/>
          <p:nvPr/>
        </p:nvCxnSpPr>
        <p:spPr>
          <a:xfrm>
            <a:off x="4510791" y="2038525"/>
            <a:ext cx="0" cy="799054"/>
          </a:xfrm>
          <a:prstGeom prst="line">
            <a:avLst/>
          </a:prstGeom>
        </p:spPr>
        <p:style>
          <a:lnRef idx="1">
            <a:schemeClr val="accent5"/>
          </a:lnRef>
          <a:fillRef idx="0">
            <a:schemeClr val="accent5"/>
          </a:fillRef>
          <a:effectRef idx="0">
            <a:schemeClr val="accent5"/>
          </a:effectRef>
          <a:fontRef idx="minor">
            <a:schemeClr val="tx1"/>
          </a:fontRef>
        </p:style>
      </p:cxnSp>
      <p:sp>
        <p:nvSpPr>
          <p:cNvPr id="51" name="Oval 50"/>
          <p:cNvSpPr/>
          <p:nvPr/>
        </p:nvSpPr>
        <p:spPr>
          <a:xfrm>
            <a:off x="4446909" y="1944391"/>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TextBox 51"/>
          <p:cNvSpPr txBox="1"/>
          <p:nvPr/>
        </p:nvSpPr>
        <p:spPr>
          <a:xfrm>
            <a:off x="4557935" y="1873951"/>
            <a:ext cx="1219716" cy="215444"/>
          </a:xfrm>
          <a:prstGeom prst="rect">
            <a:avLst/>
          </a:prstGeom>
          <a:noFill/>
        </p:spPr>
        <p:txBody>
          <a:bodyPr wrap="square" rtlCol="0">
            <a:spAutoFit/>
          </a:bodyPr>
          <a:lstStyle/>
          <a:p>
            <a:r>
              <a:rPr lang="en-US" sz="800" dirty="0">
                <a:solidFill>
                  <a:schemeClr val="accent5">
                    <a:lumMod val="50000"/>
                  </a:schemeClr>
                </a:solidFill>
              </a:rPr>
              <a:t>Out of Risk Status</a:t>
            </a:r>
          </a:p>
        </p:txBody>
      </p:sp>
      <p:sp>
        <p:nvSpPr>
          <p:cNvPr id="53" name="TextBox 52"/>
          <p:cNvSpPr txBox="1"/>
          <p:nvPr/>
        </p:nvSpPr>
        <p:spPr>
          <a:xfrm>
            <a:off x="7013539" y="2159673"/>
            <a:ext cx="791549" cy="215444"/>
          </a:xfrm>
          <a:prstGeom prst="rect">
            <a:avLst/>
          </a:prstGeom>
          <a:noFill/>
        </p:spPr>
        <p:txBody>
          <a:bodyPr wrap="square" rtlCol="0">
            <a:spAutoFit/>
          </a:bodyPr>
          <a:lstStyle/>
          <a:p>
            <a:r>
              <a:rPr lang="en-US" sz="800" dirty="0"/>
              <a:t>November</a:t>
            </a:r>
          </a:p>
        </p:txBody>
      </p:sp>
      <p:sp>
        <p:nvSpPr>
          <p:cNvPr id="54" name="Oval 53"/>
          <p:cNvSpPr/>
          <p:nvPr/>
        </p:nvSpPr>
        <p:spPr>
          <a:xfrm>
            <a:off x="6879268" y="2516545"/>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TextBox 54"/>
          <p:cNvSpPr txBox="1"/>
          <p:nvPr/>
        </p:nvSpPr>
        <p:spPr>
          <a:xfrm>
            <a:off x="6499952" y="2824719"/>
            <a:ext cx="1093569" cy="338554"/>
          </a:xfrm>
          <a:prstGeom prst="rect">
            <a:avLst/>
          </a:prstGeom>
          <a:noFill/>
        </p:spPr>
        <p:txBody>
          <a:bodyPr wrap="none" rtlCol="0">
            <a:spAutoFit/>
          </a:bodyPr>
          <a:lstStyle/>
          <a:p>
            <a:r>
              <a:rPr lang="en-US" sz="800" dirty="0"/>
              <a:t>Starts of the</a:t>
            </a:r>
          </a:p>
          <a:p>
            <a:r>
              <a:rPr lang="en-US" sz="800" dirty="0"/>
              <a:t>QA POC framework</a:t>
            </a:r>
          </a:p>
        </p:txBody>
      </p:sp>
      <p:sp>
        <p:nvSpPr>
          <p:cNvPr id="56" name="Oval 55"/>
          <p:cNvSpPr/>
          <p:nvPr/>
        </p:nvSpPr>
        <p:spPr>
          <a:xfrm>
            <a:off x="7353750" y="2520890"/>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7" name="TextBox 56"/>
          <p:cNvSpPr txBox="1"/>
          <p:nvPr/>
        </p:nvSpPr>
        <p:spPr>
          <a:xfrm>
            <a:off x="6981747" y="3153979"/>
            <a:ext cx="1106393" cy="461665"/>
          </a:xfrm>
          <a:prstGeom prst="rect">
            <a:avLst/>
          </a:prstGeom>
          <a:noFill/>
        </p:spPr>
        <p:txBody>
          <a:bodyPr wrap="none" rtlCol="0">
            <a:spAutoFit/>
          </a:bodyPr>
          <a:lstStyle/>
          <a:p>
            <a:r>
              <a:rPr lang="en-US" sz="800" dirty="0"/>
              <a:t>Demo of </a:t>
            </a:r>
          </a:p>
          <a:p>
            <a:r>
              <a:rPr lang="en-US" sz="800" dirty="0"/>
              <a:t>QA Framework and </a:t>
            </a:r>
          </a:p>
          <a:p>
            <a:r>
              <a:rPr lang="en-US" sz="800" dirty="0"/>
              <a:t>Roadmap</a:t>
            </a:r>
          </a:p>
        </p:txBody>
      </p:sp>
      <p:sp>
        <p:nvSpPr>
          <p:cNvPr id="58" name="Oval 57"/>
          <p:cNvSpPr/>
          <p:nvPr/>
        </p:nvSpPr>
        <p:spPr>
          <a:xfrm>
            <a:off x="7783918" y="2514694"/>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9" name="TextBox 58"/>
          <p:cNvSpPr txBox="1"/>
          <p:nvPr/>
        </p:nvSpPr>
        <p:spPr>
          <a:xfrm>
            <a:off x="7528531" y="2824719"/>
            <a:ext cx="832279" cy="338554"/>
          </a:xfrm>
          <a:prstGeom prst="rect">
            <a:avLst/>
          </a:prstGeom>
          <a:noFill/>
        </p:spPr>
        <p:txBody>
          <a:bodyPr wrap="none" rtlCol="0">
            <a:spAutoFit/>
          </a:bodyPr>
          <a:lstStyle/>
          <a:p>
            <a:r>
              <a:rPr lang="en-US" sz="800" dirty="0"/>
              <a:t>Client request</a:t>
            </a:r>
          </a:p>
          <a:p>
            <a:r>
              <a:rPr lang="en-US" sz="800" dirty="0"/>
              <a:t>For a QA </a:t>
            </a:r>
            <a:r>
              <a:rPr lang="en-US" sz="800" dirty="0" err="1"/>
              <a:t>PoD</a:t>
            </a:r>
            <a:endParaRPr lang="en-US" sz="800" dirty="0"/>
          </a:p>
        </p:txBody>
      </p:sp>
      <p:sp>
        <p:nvSpPr>
          <p:cNvPr id="60" name="TextBox 59"/>
          <p:cNvSpPr txBox="1"/>
          <p:nvPr/>
        </p:nvSpPr>
        <p:spPr>
          <a:xfrm>
            <a:off x="8489851" y="2151262"/>
            <a:ext cx="791549" cy="215444"/>
          </a:xfrm>
          <a:prstGeom prst="rect">
            <a:avLst/>
          </a:prstGeom>
          <a:noFill/>
        </p:spPr>
        <p:txBody>
          <a:bodyPr wrap="square" rtlCol="0">
            <a:spAutoFit/>
          </a:bodyPr>
          <a:lstStyle/>
          <a:p>
            <a:r>
              <a:rPr lang="en-US" sz="800" dirty="0"/>
              <a:t>December</a:t>
            </a:r>
          </a:p>
        </p:txBody>
      </p:sp>
      <p:sp>
        <p:nvSpPr>
          <p:cNvPr id="61" name="Oval 60"/>
          <p:cNvSpPr/>
          <p:nvPr/>
        </p:nvSpPr>
        <p:spPr>
          <a:xfrm>
            <a:off x="8758786" y="2514694"/>
            <a:ext cx="127764" cy="15939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2" name="TextBox 61"/>
          <p:cNvSpPr txBox="1"/>
          <p:nvPr/>
        </p:nvSpPr>
        <p:spPr>
          <a:xfrm>
            <a:off x="8500210" y="2818419"/>
            <a:ext cx="986167" cy="215444"/>
          </a:xfrm>
          <a:prstGeom prst="rect">
            <a:avLst/>
          </a:prstGeom>
          <a:noFill/>
        </p:spPr>
        <p:txBody>
          <a:bodyPr wrap="none" rtlCol="0">
            <a:spAutoFit/>
          </a:bodyPr>
          <a:lstStyle/>
          <a:p>
            <a:r>
              <a:rPr lang="en-US" sz="800" dirty="0"/>
              <a:t>SOW for UI &amp; QA</a:t>
            </a:r>
          </a:p>
        </p:txBody>
      </p:sp>
      <p:sp>
        <p:nvSpPr>
          <p:cNvPr id="63" name="TextBox 62"/>
          <p:cNvSpPr txBox="1"/>
          <p:nvPr/>
        </p:nvSpPr>
        <p:spPr>
          <a:xfrm>
            <a:off x="361217" y="4613945"/>
            <a:ext cx="3899069" cy="1200329"/>
          </a:xfrm>
          <a:prstGeom prst="rect">
            <a:avLst/>
          </a:prstGeom>
          <a:noFill/>
        </p:spPr>
        <p:txBody>
          <a:bodyPr wrap="square" rtlCol="0">
            <a:spAutoFit/>
          </a:bodyPr>
          <a:lstStyle/>
          <a:p>
            <a:r>
              <a:rPr lang="en-US" sz="1200" b="1" dirty="0">
                <a:solidFill>
                  <a:schemeClr val="bg1"/>
                </a:solidFill>
              </a:rPr>
              <a:t>Key Issues during escalation</a:t>
            </a:r>
          </a:p>
          <a:p>
            <a:pPr marL="171450" indent="-171450">
              <a:buFont typeface="Arial" panose="020B0604020202020204" pitchFamily="34" charset="0"/>
              <a:buChar char="•"/>
            </a:pPr>
            <a:r>
              <a:rPr lang="en-US" sz="1200" dirty="0">
                <a:solidFill>
                  <a:schemeClr val="bg1"/>
                </a:solidFill>
              </a:rPr>
              <a:t>Lack of business knowledge</a:t>
            </a:r>
          </a:p>
          <a:p>
            <a:pPr marL="171450" indent="-171450">
              <a:buFont typeface="Arial" panose="020B0604020202020204" pitchFamily="34" charset="0"/>
              <a:buChar char="•"/>
            </a:pPr>
            <a:r>
              <a:rPr lang="en-US" sz="1200" dirty="0">
                <a:solidFill>
                  <a:schemeClr val="bg1"/>
                </a:solidFill>
              </a:rPr>
              <a:t>Less coordination between team members</a:t>
            </a:r>
          </a:p>
          <a:p>
            <a:pPr marL="171450" indent="-171450">
              <a:buFont typeface="Arial" panose="020B0604020202020204" pitchFamily="34" charset="0"/>
              <a:buChar char="•"/>
            </a:pPr>
            <a:r>
              <a:rPr lang="en-US" sz="1200" dirty="0">
                <a:solidFill>
                  <a:schemeClr val="bg1"/>
                </a:solidFill>
              </a:rPr>
              <a:t>Catching up with </a:t>
            </a:r>
            <a:r>
              <a:rPr lang="en-US" sz="1200" dirty="0" err="1">
                <a:solidFill>
                  <a:schemeClr val="bg1"/>
                </a:solidFill>
              </a:rPr>
              <a:t>Kotlin</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Project came on notice and SOW’s went on hold. </a:t>
            </a:r>
          </a:p>
          <a:p>
            <a:pPr marL="171450" indent="-171450">
              <a:buFont typeface="Arial" panose="020B0604020202020204" pitchFamily="34" charset="0"/>
              <a:buChar char="•"/>
            </a:pPr>
            <a:r>
              <a:rPr lang="en-US" sz="1200" dirty="0">
                <a:solidFill>
                  <a:schemeClr val="bg1"/>
                </a:solidFill>
              </a:rPr>
              <a:t>6 Months Pilot was on a risk</a:t>
            </a:r>
          </a:p>
        </p:txBody>
      </p:sp>
      <p:sp>
        <p:nvSpPr>
          <p:cNvPr id="64" name="TextBox 63"/>
          <p:cNvSpPr txBox="1"/>
          <p:nvPr/>
        </p:nvSpPr>
        <p:spPr>
          <a:xfrm>
            <a:off x="4260286" y="4613945"/>
            <a:ext cx="3899069" cy="1384995"/>
          </a:xfrm>
          <a:prstGeom prst="rect">
            <a:avLst/>
          </a:prstGeom>
          <a:noFill/>
        </p:spPr>
        <p:txBody>
          <a:bodyPr wrap="square" rtlCol="0">
            <a:spAutoFit/>
          </a:bodyPr>
          <a:lstStyle/>
          <a:p>
            <a:r>
              <a:rPr lang="en-US" sz="1200" b="1" dirty="0">
                <a:solidFill>
                  <a:schemeClr val="bg1"/>
                </a:solidFill>
              </a:rPr>
              <a:t>Measures</a:t>
            </a:r>
          </a:p>
          <a:p>
            <a:pPr marL="171450" indent="-171450">
              <a:buFont typeface="Arial" panose="020B0604020202020204" pitchFamily="34" charset="0"/>
              <a:buChar char="•"/>
            </a:pPr>
            <a:r>
              <a:rPr lang="en-US" sz="1200" dirty="0">
                <a:solidFill>
                  <a:schemeClr val="bg1"/>
                </a:solidFill>
              </a:rPr>
              <a:t>Domain training targeting Fixed income</a:t>
            </a:r>
          </a:p>
          <a:p>
            <a:pPr marL="171450" indent="-171450">
              <a:buFont typeface="Arial" panose="020B0604020202020204" pitchFamily="34" charset="0"/>
              <a:buChar char="•"/>
            </a:pPr>
            <a:r>
              <a:rPr lang="en-US" sz="1200" dirty="0">
                <a:solidFill>
                  <a:schemeClr val="bg1"/>
                </a:solidFill>
              </a:rPr>
              <a:t>Documenting the business on Confluence</a:t>
            </a:r>
          </a:p>
          <a:p>
            <a:pPr marL="171450" indent="-171450">
              <a:buFont typeface="Arial" panose="020B0604020202020204" pitchFamily="34" charset="0"/>
              <a:buChar char="•"/>
            </a:pPr>
            <a:r>
              <a:rPr lang="en-US" sz="1200" dirty="0">
                <a:solidFill>
                  <a:schemeClr val="bg1"/>
                </a:solidFill>
              </a:rPr>
              <a:t>More internal team discussions to bring teams together and sync</a:t>
            </a:r>
          </a:p>
          <a:p>
            <a:pPr marL="171450" indent="-171450">
              <a:buFont typeface="Arial" panose="020B0604020202020204" pitchFamily="34" charset="0"/>
              <a:buChar char="•"/>
            </a:pPr>
            <a:r>
              <a:rPr lang="en-US" sz="1200" dirty="0">
                <a:solidFill>
                  <a:schemeClr val="bg1"/>
                </a:solidFill>
              </a:rPr>
              <a:t>Project governance</a:t>
            </a:r>
          </a:p>
          <a:p>
            <a:pPr marL="171450" indent="-171450">
              <a:buFont typeface="Arial" panose="020B0604020202020204" pitchFamily="34" charset="0"/>
              <a:buChar char="•"/>
            </a:pPr>
            <a:r>
              <a:rPr lang="en-US" sz="1200" dirty="0" err="1">
                <a:solidFill>
                  <a:schemeClr val="bg1"/>
                </a:solidFill>
              </a:rPr>
              <a:t>Kotlin</a:t>
            </a:r>
            <a:r>
              <a:rPr lang="en-US" sz="1200" dirty="0">
                <a:solidFill>
                  <a:schemeClr val="bg1"/>
                </a:solidFill>
              </a:rPr>
              <a:t> trainings and follow ups </a:t>
            </a:r>
          </a:p>
        </p:txBody>
      </p:sp>
      <p:sp>
        <p:nvSpPr>
          <p:cNvPr id="65" name="TextBox 64"/>
          <p:cNvSpPr txBox="1"/>
          <p:nvPr/>
        </p:nvSpPr>
        <p:spPr>
          <a:xfrm>
            <a:off x="8417022" y="4576138"/>
            <a:ext cx="3899069" cy="1569660"/>
          </a:xfrm>
          <a:prstGeom prst="rect">
            <a:avLst/>
          </a:prstGeom>
          <a:noFill/>
        </p:spPr>
        <p:txBody>
          <a:bodyPr wrap="square" rtlCol="0">
            <a:spAutoFit/>
          </a:bodyPr>
          <a:lstStyle/>
          <a:p>
            <a:r>
              <a:rPr lang="en-US" sz="1200" b="1" dirty="0">
                <a:solidFill>
                  <a:schemeClr val="bg1"/>
                </a:solidFill>
              </a:rPr>
              <a:t>Outcomes</a:t>
            </a:r>
          </a:p>
          <a:p>
            <a:pPr marL="171450" indent="-171450">
              <a:buFont typeface="Arial" panose="020B0604020202020204" pitchFamily="34" charset="0"/>
              <a:buChar char="•"/>
            </a:pPr>
            <a:r>
              <a:rPr lang="en-US" sz="1200" dirty="0">
                <a:solidFill>
                  <a:schemeClr val="bg1"/>
                </a:solidFill>
              </a:rPr>
              <a:t>Mizuho no longer needs to train Acuity staff</a:t>
            </a:r>
          </a:p>
          <a:p>
            <a:pPr marL="171450" indent="-171450">
              <a:buFont typeface="Arial" panose="020B0604020202020204" pitchFamily="34" charset="0"/>
              <a:buChar char="•"/>
            </a:pPr>
            <a:r>
              <a:rPr lang="en-US" sz="1200" dirty="0">
                <a:solidFill>
                  <a:schemeClr val="bg1"/>
                </a:solidFill>
              </a:rPr>
              <a:t>Domain and Developer hand books are on confluence</a:t>
            </a:r>
          </a:p>
          <a:p>
            <a:pPr marL="171450" indent="-171450">
              <a:buFont typeface="Arial" panose="020B0604020202020204" pitchFamily="34" charset="0"/>
              <a:buChar char="•"/>
            </a:pPr>
            <a:r>
              <a:rPr lang="en-US" sz="1200" dirty="0">
                <a:solidFill>
                  <a:schemeClr val="bg1"/>
                </a:solidFill>
              </a:rPr>
              <a:t>Daily planning calls and team is in sync</a:t>
            </a:r>
          </a:p>
          <a:p>
            <a:pPr marL="171450" indent="-171450">
              <a:buFont typeface="Arial" panose="020B0604020202020204" pitchFamily="34" charset="0"/>
              <a:buChar char="•"/>
            </a:pPr>
            <a:r>
              <a:rPr lang="en-US" sz="1200" dirty="0">
                <a:solidFill>
                  <a:schemeClr val="bg1"/>
                </a:solidFill>
              </a:rPr>
              <a:t>By weekly governance calls</a:t>
            </a:r>
          </a:p>
          <a:p>
            <a:pPr marL="171450" indent="-171450">
              <a:buFont typeface="Arial" panose="020B0604020202020204" pitchFamily="34" charset="0"/>
              <a:buChar char="•"/>
            </a:pPr>
            <a:r>
              <a:rPr lang="en-US" sz="1200" dirty="0">
                <a:solidFill>
                  <a:schemeClr val="bg1"/>
                </a:solidFill>
              </a:rPr>
              <a:t>On demand training availability for the team</a:t>
            </a:r>
          </a:p>
          <a:p>
            <a:pPr marL="171450" indent="-171450">
              <a:buFont typeface="Arial" panose="020B0604020202020204" pitchFamily="34" charset="0"/>
              <a:buChar char="•"/>
            </a:pPr>
            <a:r>
              <a:rPr lang="en-US" sz="1200" dirty="0">
                <a:solidFill>
                  <a:schemeClr val="bg1"/>
                </a:solidFill>
              </a:rPr>
              <a:t>More growth opportunities</a:t>
            </a:r>
          </a:p>
        </p:txBody>
      </p:sp>
      <p:cxnSp>
        <p:nvCxnSpPr>
          <p:cNvPr id="70" name="Straight Connector 69"/>
          <p:cNvCxnSpPr>
            <a:stCxn id="15" idx="4"/>
          </p:cNvCxnSpPr>
          <p:nvPr/>
        </p:nvCxnSpPr>
        <p:spPr>
          <a:xfrm flipH="1">
            <a:off x="1807249" y="2680281"/>
            <a:ext cx="26179" cy="1572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05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3D15140-CA52-47C6-6E95-A5BB5AC981B8}"/>
              </a:ext>
            </a:extLst>
          </p:cNvPr>
          <p:cNvSpPr>
            <a:spLocks noGrp="1"/>
          </p:cNvSpPr>
          <p:nvPr>
            <p:ph type="title"/>
          </p:nvPr>
        </p:nvSpPr>
        <p:spPr/>
        <p:txBody>
          <a:bodyPr/>
          <a:lstStyle/>
          <a:p>
            <a:r>
              <a:rPr lang="en-US" sz="4000" dirty="0" err="1">
                <a:solidFill>
                  <a:srgbClr val="1A237E"/>
                </a:solidFill>
                <a:latin typeface="+mj-lt"/>
                <a:ea typeface="+mj-ea"/>
                <a:cs typeface="+mj-cs"/>
              </a:rPr>
              <a:t>PoD</a:t>
            </a:r>
            <a:r>
              <a:rPr lang="en-US" sz="4000" dirty="0">
                <a:solidFill>
                  <a:srgbClr val="1A237E"/>
                </a:solidFill>
                <a:latin typeface="+mj-lt"/>
                <a:ea typeface="+mj-ea"/>
                <a:cs typeface="+mj-cs"/>
              </a:rPr>
              <a:t> structure – Acuity Merlin Team</a:t>
            </a:r>
            <a:br>
              <a:rPr lang="en-US" sz="4000" dirty="0">
                <a:solidFill>
                  <a:srgbClr val="1A237E"/>
                </a:solidFill>
                <a:latin typeface="+mj-lt"/>
                <a:ea typeface="+mj-ea"/>
                <a:cs typeface="+mj-cs"/>
              </a:rPr>
            </a:br>
            <a:endParaRPr lang="en-GB" dirty="0"/>
          </a:p>
        </p:txBody>
      </p:sp>
      <p:sp>
        <p:nvSpPr>
          <p:cNvPr id="112" name="Text Placeholder">
            <a:extLst>
              <a:ext uri="{FF2B5EF4-FFF2-40B4-BE49-F238E27FC236}">
                <a16:creationId xmlns:a16="http://schemas.microsoft.com/office/drawing/2014/main" id="{C604EDEA-3D62-3649-8054-50AC7923D859}"/>
              </a:ext>
            </a:extLst>
          </p:cNvPr>
          <p:cNvSpPr txBox="1"/>
          <p:nvPr/>
        </p:nvSpPr>
        <p:spPr>
          <a:xfrm>
            <a:off x="3148841" y="6391666"/>
            <a:ext cx="273090" cy="235962"/>
          </a:xfrm>
          <a:prstGeom prst="rect">
            <a:avLst/>
          </a:prstGeom>
          <a:noFill/>
          <a:ln w="12700" cap="flat">
            <a:solidFill>
              <a:srgbClr val="7030A0"/>
            </a:solidFill>
            <a:prstDash val="dash"/>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endParaRPr lang="en-US" sz="1200" b="1" dirty="0">
              <a:latin typeface="Poppins SemiBold" pitchFamily="2" charset="77"/>
              <a:cs typeface="Poppins SemiBold" pitchFamily="2" charset="77"/>
            </a:endParaRPr>
          </a:p>
        </p:txBody>
      </p:sp>
      <p:sp>
        <p:nvSpPr>
          <p:cNvPr id="120" name="Text Placeholder">
            <a:extLst>
              <a:ext uri="{FF2B5EF4-FFF2-40B4-BE49-F238E27FC236}">
                <a16:creationId xmlns:a16="http://schemas.microsoft.com/office/drawing/2014/main" id="{1E7D3EF7-8F22-A84B-A12E-16A70A525A1B}"/>
              </a:ext>
            </a:extLst>
          </p:cNvPr>
          <p:cNvSpPr txBox="1"/>
          <p:nvPr/>
        </p:nvSpPr>
        <p:spPr>
          <a:xfrm>
            <a:off x="2213610" y="6394843"/>
            <a:ext cx="1029211" cy="2359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200" dirty="0">
                <a:latin typeface="Poppins SemiBold" pitchFamily="2" charset="77"/>
                <a:cs typeface="Poppins SemiBold" pitchFamily="2" charset="77"/>
              </a:rPr>
              <a:t>New Pods</a:t>
            </a:r>
          </a:p>
        </p:txBody>
      </p:sp>
      <p:sp>
        <p:nvSpPr>
          <p:cNvPr id="9" name="AutoShape 2" descr="data:image/png;base64,iVBORw0KGgoAAAANSUhEUgAABLAAAAOECAIAAAA+D1+tAAAAAXNSR0IArs4c6QAAAARnQU1BAACxjwv8YQUAAAAJcEhZcwAAJOgAACToAYJjBRwAAP+lSURBVHhe7P2HlxzXeecPv3/He3z27B4fHe9Px/a+/mnXu5Z3vbJlW6tgriwtl5ZNUyLFYAYxB1FgAElQEHOOIEUCBAmCOScwgoRIggEEA+LkGeQwyJoZzADvZ/q5c+eiUld3V/d0+H7OPX2qbt26deuG5z7fSv3/OSyEEEIIIYQQoi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ORIBRCCCGEEEKIDkWCUAghhBBCCCE6FAlCIYQQQgghhOhQJAiFEEIIIYQQokNpVUF438KvFBQUOjPcnxYengy/nQxfZoQHMsODD3+REeZnhc8JCyw8khweSggrCQuTwsNHhM8sPJISFk2HFRYeXZQcFrvwaRgeSwqPu/BJGJ5ICk+68PER4dGPn0oKT7vwUSQ8kxSedWF5JDxnYfER4XkXPoyEF5LCiy58EAkvxcNjH7w8Gd6PhFeSwquP/S4eXksKSx5bdkR4fDK8nhDeI7yRFN6MhncJbyWFt48ISyfDE5PhnaSwdDq8E4Z3k8J7k+HteFiWFH73xFvR8ORkeD8a3iR8kBQ+TAhvEJYnhY8i4SnC6x8nhU+SwqdPLYmHFUnhs8nwmgtPu7AyJXz+9Kvx8EVS+PLpVxLDVwnh5VUWnomG1UeElyysSQlrp8OLYViXFNZPhhcioevZhNA9GZ6PhJ6k0Pvsc4mhLwzPWXi2PykMRMMzhMGkMBQNTxM2+PD8EWHjdHjKh00pYbMLT0bClnh44cmtLzwRD9uSw+Pbk8KOhPAYYWc8vPjYcEJYvCsp7E4Ke158NB72JoV9k2FRJOy38NIR4YALj0TC75PCyGR4OB5GE8LCMcLLCeHgEeEhC+MpYWI6LPDhUCS84sJhF+ZPhlajVQXhX3z3cQUFhQ4M35wOj1n4Sx++Nxn+uwuLLfyPI8NfTYZHffifR4ZvfZ+wKAx/fWT4m+8/EoZvHxEe/lsLP5gOfzcdFhL+PgjfceEhwv+aCt91YcF3/2HB96bC912YT/jBVPiHyfCghaOC8L//4QELPzxqOvzjUb+18KMg/Pio+y38nyAcfdR9Fv6vhf9NmHfMVPin6XDvT4Lwzy7cQ/gXCz+859jpcPe/BuE4F+4i/HQq/IzwjxbuPD4IJ7hwB+HnU+FEH350+0lBONmF204Jwr9Nh1tPJfzYhdNcuOX0IJzhws2EX0yFM/+PhZsIZ02Fs124kXBOEM6dDDece/QN5wXh/KOvt3BBEC48+joLF1n4v5Phl//3WgsXB+FX//caC7Omw28uOWY6XOrC3MuCcLkLvybMngpXWPinqwlXBuGqyTDHwpypcPU/XeXDr6fDlXMt/GQy/MaFK64JwrWTYbaF64Jw/U8u9+EGwj9Phhv/+TIfbpoOl948FW6ZDpfcOhVu+xcfZt0ehDumwp3/8isf7rJw7K/uPvZiH+6ZCvdOhl9amDcV7psMF933r5Ph/qnwWxcuJDwQhAcnwwWE+YTjXFjgwvkPBWGhC+cRHp4Kj1j46bmERUF4dDKcY2HxdDj7sanw+HQ46wkLP5sMT7pwJuGpqfC0C78gPBOEZ392hg/PEY6fDM8ff7oPL0yH016cCi+5cCrhZR9OOPWVyfBvhFeD8NpkOIWwJAivT4aTX//5yW8E4c3JcBLhrSC8/fMTLbxj4cTJsPTEn/vw7lR478QTfFg2FX534vG/O8mF9134GeGDqfChCz8lLPfh5J9+NBmOI3wchE8mw79a+HQ6HLviFBc+mw7/sjIIn7vwz4QvLPzbP3/pwk8IXwVh1WT4Jwurp8KafztmzakurJ0O/3ddENa7cHRXELotnHZ0z2n/x4feqdB32o996A/CwGk/sjA4FYZOJ/yjhQ1B2DgZfkjYFITNk+F/E7YEYSvhDMJRhG1TYbsL/0DYMRV2uvADwrAPv/jBrsnwfcLuIOyZDN+zsDcI+37x3X1nTob90+F/HQjC7134DmHEwlmTYXQy/D1hLAgHJ8PfWRifDn87cbYLh6bDtw8TWg0JQgUFhVYKEoQShBKEEoQShBKEEoQShBKEBSJBqKCg0EpBglCCUIJQglCCUIJQglCCUIKwQCQIFRQUWilIEEoQShBKEEoQShBKEEoQShAWiAShgoJCKwUJQglCCUIJQglCCUIJQglCCcICaVVBGPnqoIKCQueE6MdFfdBXRvWVUX1lNCnoK6P6yqi+MhoJ+sroVIh+X9TC7qQQ+b6ohcj3RS3oK6NOrrQOrSoIhRBCCCGEEELUiAShEEIIIYQQQnQoEoRCCCGEEEII0aFIEAohhBBCCCFEhyJBKIQQQgghhBAdigShEEIIIYQQQnQoEoRCCCGEEEII0aFIEAohhBBCCCFEhyJBKIQQQgghhBAdigShEEIIIYQQQnQoEoRCCCGEEEII0aFIEAohhBBCCCFEhyJBKIQQQgghhBAdigShEEIIIYQQQnQobS4I9+0fffX1NXOvf/1nJz/8naPu+q//8ybCd3949z8fv+Dci55Z+OjHQxt2uaQ5IPFjT66wQLYutj5s3brXH+uFl79ysU0Dp++LV1EdVk1Y+W+9s97F1o3sExzedcBvbcLW6XAaOU6rAKP04MLlx5240CzSf//bW48+9oELZj3XmHEkhEd2rFKy54VGWh61nRCiWNpWEL73u56fnfzIf/j6lf/fP7wsO/z1d29/ePEn4+MTbs90Xlmy2u/1d/9wl4utD7/7oNcfC6/RxTYNnL4vHtXiYutJWPk//uffuti6kX2CX67a5Lc2Yet0OI0cpxE+WTGIo+ZWkvhged8f/+ff+OKFYeOm3S6REA1BdqxSsueFelieNJOithNCFEsbCsI1a7f86J/u97YyZ/irv7v1nXe7XBYpNNLRlCCMEFa+BKHIoJHj1IPTdv7Fz/7B1y4fHBp2UTG6e7enXaL6+jfmukRCNArZsUrJnheKtTzZJkVtJ4QolnYThAse+ejf/8crvKGMhK/9yRxMJxY2Em+B+IWLPnIZJdFIR1OCMEJY+RKEIoNGjlNj8RMrUHR2xAxBeNLpi33BLPzRf7qa/oNK/Md/ut8lEqJRyI5VSva8UKDlKWtS1HZCiGJpK0E49/rXvYm08O/+aPbPTn5k4aMfr+/e5hKVGN51YMmbay+Y9ez/82e/juyCpHSJYjTS0ZQgjBBWvgShyKCR49QIzUiaIJyYOPS1P5njkx119LyuI42SEA1GdqxSsueFAi1PWZOithNCFEv7CMJHFn/i7aOFY3++cN36rW5zCjt27r/sqpfCe4Y4bWlfd2ikoylBGCGs/BkXhMN6ob+JaeQ4NfIIQqyKT0Moa5qEqDeyY5WSPS8UaHnKmhS1nRCiWNpEEOJdhS/nIPBuvXOp25aDRY9/EmrCn5/2qNtwJI10NCUII4SVP+OCUDQzjRynRh5BuGbtFp/mD//4KhcrhGgdsueFAi1PHpMihBAF0iaC8Jjj5nvrSfjtgg/chtxcdtVLYQ69fTvchoBGOpoShBHCypcgFBk0cpwaeby3Dz/q92n++9/e6mKFEK1D9rxQoOWRIBRCNJh2EIRvv9vlTSfhlF885jZUwu7dvw8/B3/z7e+4DQGNdDQlCCOElS9BKDJo5Dg18nhv4YhuTKmEEMWSPS8UaHkkCIUQDaYdBOHPTn7Em86v/cmczVv2uA0VcuXcV3w+3/rObS42oFJzv3fvyKuvr7n0ypfOvvDpfz5+Ab9zfvPa0899vm37PpcinTRB2Nu34655y86/+NmfnfwwGd5659IVK4fctkoYH5/4ZMUgWVnxjvnXB/m9YNZzd9773ocf94+Njbt0KWTPi9UxvOvAo49/evFlL/z81EWn/GIxdfXKa6t9ScLKzykIhzbsWvjox5dd9fIZ5z5BdVFpt9/9bs7qyj5BSsUkbSH8+zhq1ccTylajceDAmN8l+8/oyPC93/XcfMc7NNZxJy488/wnr5z76pPPrKTqXIp0RkYO+qPQMy2SKrrmxjeo8FmzX1zwyEeWD5HxlNlMTBzyuxBYdRvyEdbn7t2/d7GHD6/v3kaT0S1t+My9/vV33u0qm3ml47TqseAr6o/+09X+iB9+1O/PhX0xR7b8zAtf+DTf+s7tPg0ho/lqsSH5W9wIWyFsd9I8uHA54+iEf3uELsfuDMzEVqAmX3j5K0p46lmPcQjq8JHFn9Tp/xVtdNMlTj/7cQpGzVh7uc35qK56d+zc7ysqT0MYvicQ9u0fdbFJ2KlVZ7i2bt1rhyATi6Glnnvxy/Mufuak0x+94Za3PljeZ/EQtnhiM3F2PoGLKrFqzWamHtrXpqHrbnqTgUl/c5vzQTVi8OmHWHtakAV6S9ghwxpzUTVT14mvUssTJ49JsZT52873BIPTpBtw1rQddc6Jp43QgcFhM7/HnvAQ6Rn4S5d1V2rba+nMefA1VmlgpLgsUqjF9oatE85ozPWPP/0Z+VAbZoQxrf0DO93m3JB/1Z5ACGP2rXfWM37J59ifP0SpKBKjo8AGEi1EywtC5ozw9b/ZV7/sNlTOmrVbvv6NubgyzFKJJjK/ucdIzZr9Qsbf4iNiOZxLnURcEGK/Tvi3RT4yDH/5Nzfnf62csl10yXPhBw/j4f/5s18zZ4ROYYTsebFSsLAUKbG6/vTPr1n0+KekCSu/rCD86JOBjP+i/K//88bFT6zIntiyTzDtC2/k+WffvM5vwr9xGzK5+fZ3/C40sYs9EjzIm257O/QSwvDv/mj26ec8wfztUicR9qh5D7xPzIJHlkf+o4VewRxD9foYZgjbPRucDL/LX/19xc9DhvVJxyOGXhp5DtwHavjhxZ9kNF9F47SWsRBexU8MnFfYkdIC3pLLMaBYG5Ld4pY+bAVLT6+7+LLnE8vwF3990xtvr7MdDcZU2Pl94Iizr34FR9ylq5mXXl11zHEPRo7iw3//21ueeu5zlzSdWqoXIe2T/Zf/cUMeFxlHMBy8VLXbcCS1Gy4/eOmcrGJav/vDu30OFr73j/d0925na5od86DTfAKLQU393Q/u9JFh4Ij4+nlkIXMZDmjiH0QRSZez4RaOHduxFhow8eW3PGnkMSmWMn/bWU8A5Ny3vnOb38sHpg+aI7xIYc5G6Fn5QA451ULtnTkPZWssLWR4EbXb3rB1bEZDwl0595U//OOrfHwYjj72wc+/3Gj7ZlO7J2AgU/GWM2oP14vhHPYK0fa0vCAM52ZCpVeIKyKnuUfApA3XMGR/+SYiCL/4cmP4RGtiwIKXnYwXLsr6n8ZIwPQPpFyazZ4XK2J99zacKp9bYjjr/KfwAv1qhinH75w1+0WfMiMcdfS8jEt92SeYMRn/+tolftPRxz7gYjPBhfW7vPxaQmWu/HzDN/7yep8mLdCyJp4TiciD115fkzjfM2k99uQKv4r/hC/rskjn/Iuf8bswi7jY3ESmTxwO/x9caeHM859K0xg5x2ntYyGP9xZ2pLQQF4SF25DsFrf0YSuQnoEZ9sx4wPl48pmV7EhDnHvRdAdIDD87+eHanT/sG55rJOfEcPrZT/h7KXFqrF58qdBZDO+5pfH0c5/79AgqFxtQlOEKBSF5/uDH9/odfaDb252EDDtmRAThPfcvo9F9TGL44TH3ZTuR9Kuy1uy/fesmhls4dtzO1dKYiS+n5ckgj0mxlPnbjjxZvebGNxKHvw90FbuXhZD7//23ayNbw0Dn//CjLEerqM6ch7I1lhbSvIhCbG/YOsxoGzft/vb37/AxiYGRVfayfiGeANC9v/k3N0f2Sgzo9sQPaoi2pOUFYfi8KJKpdp8jgzzm/va7l/o0Fhic3znqLqwPBjd+efLCWc+5PY8kdOYwT6F//Kd/fs0x//rgcScu/MvYkP6X4xekecnAdB5JT439zXfvoGwE3JT4ZI+9TqzS7HkxP5+sGIy4/kw2P/rJ/VaecAL79venL0unmXLOHb/TJ7OAAUWY/fzURdR/5ARxO4ZS/mIk+wQzJmOsp99E+dOexvFQAz49LRv3Yt/7XU+k29Cjvvejezgjzis+Pdx8+9tuzyMJexRTFMfyq2FYs3YL/lx4RHP6M8BN97Myp1zFM9thff7i3CfDstEN8C3m/Oa14056OHLJlrZOdPrzjNNCxkIe7y3sSGkhIgjrYUOyW9zSh61wzY2vMzr8KuH//eZ18UMTs2Pn/svnvOxjqDdGROIlngcXLrcDVQfeKk0QyRMbaMYQxyWyKe1meyHVe8a5T/gEF8x61sWm8y/HP+TT293XkAINF2dhaeicOKx+lzCcdPpiS5xhx4xQED7z/PQzzwTyZ5fECzfnX/yM2z8GHm1kFyofDUmxaYLwNGnQ0Li5/auiYRNfHsuTTR6TYinztx15RmrgD//4qkRdcfW1r/UP7AwbiIoi87hAYve0Cy4FduY8lK2xtHDS6Qkfky/K9oatw+RFDn6VQJUS4vqcY2U8PlqUJ3DgwNhf/d2tYUrqkA5PhRz784cYF2Qbbv2zb16n+4QdQssLwvBSVs7H26qmrLlnygwHOYb1/vkfhGMJ1/nZ57+IeEtx/wBCZ84HTpbdQ8m3YuVQxNakXbVCqITjnFkQ++K2TYGleOzJFcwBPhnhrXfWu80B2fNiTphRwstUFG/u9a+HD9xv3bo38i+RFrDOLsWRXB3cnSMgLD/6ZMBtK4Hzet1Nb4b1gJVPlNDZJ5g9GePf+K133vuei01h1uwXfGJ/r8aDngybg4n89rvfjTzRRDtG+sCSN9e6bQFhj/J5IrGYBi654iUmFWYF8rHE4R0/fFmLTCN8O65s4kTC+vQBR4EyuxQlaL6TT18cprnrvmVuW0DZcVrsWIDQKRlMubcQ1n+Gs1gnG1K2xSFsBa+9aYVHFn/inT/8FZwGn4xA7dkCh6AYtJGlHN514Mbb3g6dP8SbbaqOyAPzGIGVX2xw20ogNiKKMX6ZvKjqXbqs22+lGtOcYwM75uuBjhd/z6dAw0W1WAJa0LuPf/3d2y+65PkLZj1nhuLV19dY4vyiguC7xM9OfuTDj/u9Xtq8Zc/c65eEDU0Nd/dMPpIagVoK7zlzOnN+86rvMMAyU0BcnhFcispp5MRX1vLkp6xJyd921Kev0nMvetr/Ayrd/qnnPg/FHk3spcJxJz4cPm/1wfK+yCyTdqGwwM6cB8Skf1svI6zv3hY+LotZi9+ZLND2JtrSP/3za0jsj8sIeuOtdd5+WkhzYgv0BDDLPgHn+MprqyOVT5We+8sjnvigvdw20da0tiBkZg17LR3dbagP2eYewxGO2P/6P29Me+yEYmMBfUqMdfxfquOCEEuNY+E2B2Ck/uX4BT4Z1ifxetspv3jMp8GiZTyngS0Lp+RLrnzRbQjInhdzgljymTA9pHnbkX+JJCQKQqxhmOyiS59Pm2M4kLfRhEQJnX2C2ZMxDrTf+u3v3eFik8BDCvtM/LUE794RSMlx3YYjifQBUsZfg4n3qG9//46wq9CBV63ZbMvhO4F0hsSO5znupOnrwYhDF1sJYX1aSOvtTKLhQ4N4M6FDaZR1y4odC1CUIKy3DclocYi3wg+PuS+uXmiCsFtawMFKLGrkkf6qnz7CswnzmTX7xcQbOAyEsFpo3NAIFFi9HD30C196ZZXbkMQ99//Op/R35zzFGq5409z34PthXaGivXzNtmMQCkIC5UyTAc+9+GWYMvEz3aHB50TSDH7kNC24bZXTyImvrOXJT4GC0AKnlvhuLd0vTGbhxtsmX3uLwPAJL+AmSpdiO3NRYBbCcUHdxq1lsbY3bkuPOnpefKoCjvu9H93jk33tT+ZQWrctoEBPILyXSHu52BjhWwDUhosVbU1rC8LIqMP5cBvqQ7a5v/3ud/1WLF32O8dMS+ETXKee9bjbMEXEmUMvZWS4e/fvwzulc69/3W2YAjMRvs2c+KJayAWznvWJj/nXB11sQPa8mAeKFD7/4L9skUjkXyIxjm5DQPgNkh/95P60echY9PinPjFGM36BP/sEsydjTHx4ahkNF7q53/3h3S52iuWBKiO8826X25AE9RlefccHdRumiPQoSpj9bGf4QPL981P/2DO8+8FEmziZlSUykOntaRMecIjwiZf4d6Syx2nhYwGKEoR1tSFlWzzSCqRPe+D51dfXhCkJaV9EQIqEhUQ2uA0VEn6dApmaqAYNFG948+GNt6a/fFNs9d5wy1t+a1zmhYSfdYlfsy/WcEUEYfZX1rLtGERExTU3vuE2JBGeyDHHRUcKjmloFbMfnXg4uKZmwW2okMIHe/a8kG15KqJwQcgc6jbEiNxW+tnJj7gNMR5Y8KFP9q3v3O5iA4rtzIWArTj97OkHvJmtli7rdtsCijUOEVv69W/MzbgSEZnoWXUbpijQE8BX9Jv+y/+4wcUmQcrQkOb5UI1odVpbEIb/9UyoTpnkJ9vch5JszjWvuth0wvtIf/C1yyP3QyLOXNmvp+Ky+8SUJOIwffb5Bsy3XZBja7aZhvATCN85KipUIHtezAOOms+h7GSAxAqfbIkLQvxRv5WQbc2B+glFRfyyd/YJlp2Mz77gKZ/g19cucbExTvnF9AOQzLUudorw/dhsj9MIWy3+eF6kR6Xd7PKELyB9/x/vcbEx5j3wvk920SXJL1SUJTJ9zpr9gtuQQviQ6l/8dbT+s8dp4WMBihKEdbUhZVs80goZHmToVRBQa25DEj/56bSPWN01ux0794e3HSJPisZhsPjE4fuZxVZv38BOXyq6U/ise8ja9Vt9JvH+VrjhCgUhxUu8KeGpSFRwjtm5hTdC/+a70ScjwluI3/jL6zMkvRH5OKqLrZAGT3zZlqciihWEqKCMtmOM+JSEjLtGH30y4JNRny52isI7cyFEHmFlULsNR1KscYjY0vjLICHUw38Mmjv+aZkCPYGNm3b7TRw0+4txeJXM76++voamrO5Sr2gtWlsQRjye995PNWSenB+pI9xQ+lhwSIa5X9+9zW8i5HkyigH29eDt7WePfNYucmrk7zakMLzrgL9RQ1i1evpJsJDNW/Ykvt0RoezElj0v5gH31Odw8WXPu9h0wrfa4oIwvLwXvhaVQXiBH/3mYqfIPsGyk3HYfP8l5cP0eJDmqRDiDiW+S3hB3b/2kwE9ymdIiFzSi/Sosh80o6uEXnhatwmvLn+yYtDFVkhk+gyfY0yEMw0vEEQ8j5xuWVFjAQoRhPW2IWVbPNIKidfRPeGNF0afi03i9LMf9ykT37cpy+Lgs7ffSvqH2Ag4pg8s+PDtd7vCO5yFVy+E6ivN0fx14I/Grw0VbrjCIsVVWYSKRMUPj7nPxabwxtvT1/jiuZ0WdIPrbi7/SlLkYWMXWy2NmfhyWp48FCsIs9sufJSXSSdDNlOHPiUldLFTFN6ZayeUbYQr5yYrvcKNQ0W2FL7/o+lnUB97coWLLVGsJ0BuoaN4+tlPkNhtEx1PawvC8HoVIW6g49RJEIaPUnwz97cTTjr9Ub9X5O5K6Mz9v9+8zsVm8p2jpi+p1vL07IEDY6Flr2JezAPOis/h8ac+c7HphDeF4oIw/NBF4r+6xQkf14w/Ip99gmUnYxRg+Mhl4ofpw7nq1LMec7FTrFg55LcS0u4/RPjuD6ffRsCNdrElIvIg++lBI/w0YqIPhxLzCWr5ZEhYn9/4y+tdbCah4xt5orVAtyzPWIBCBGFdbQihbItHnJjs20F0e5/ytUwfJTS51QnCM89/0ueQ55OeiRRevfD405/5rUcn/ccMdiB81TB+Xa9wwxWOi7J1VZGoKFu88IGdeG5/HLygVdY/hlB7EFxsPal94ivQ8hQrCGfNzno6IPyfobSHIAxK4lPGBWHhnblG3npnfSh+TjxtUeKVWSjcOERsadnp+5h/nf5j1YggLNwTiHydiwn3upvexJdOqxzRObS2IFy1enPYs/PoijoJwivnvuo3YSZcbDluvmP6H8kjbyyEztzx/5b6TH9I+JhiTnNsbNu+75MVg+iT2Ve/ctTR88JrS4Qq5sU8hBMe1tPFphO2dVwQhl7XqWc9jkktG8JHIgmR62TZJ1h2Mobw7+YTPbPwtaj49xUeDd6voEUihU8L3/vH6Wng6iNvR4Q96t//xytcbCahCE/Ue3Ouec0nSPyMRE7C+szZ2y++bPrrrHN+85qLLVGLW1bFWIBCBGFdbUieFg9bgRN3sSmEgvD9zD/iq10Qhg+dzq/2vysKr15AQvg71X+Q9B8z4Rc7fvDje11sQOGGKxSEZT/UUdaOhaIi+zVvyMiNivKbCNnXGgzc0/AutIstlMInvlosT4RiBSFC18UmQafyKROva3iyBWHhnbkWqJ/wxtr/+uHddEK3LUbhxiFsHUSpi00nbCyqxcWWKNwTWPn5hvDlQB++/o25p571GMMh8auEohNobUG4d+9I2KEj/T4RRj7WMy2E46QiQRh+kSn7alxIONS/+8MjXtMKnbkLUv7rJkJo1HDCXGwSHyzvu/Pe9xj83znqrtBoJoYq5sWyYPf97oS0b1eE7A5eW4oLwtB1qC5E3gHIPsGykzFgVf0jl8ydkZckBwaH/dY/++Z18Ytz4WM81YWLLjniQdywR8Vf/0iEZgqfiok8EUqZKblt4lxqmUXC+kTpudhMrrvpTb/Lmec/6WJLVOSW1T4WoBBBWFcbkqfFw1aIe3sR6PY+MTu62CRqF4ThYCz74GsahVevET7KHv9QyrkXTZ974lMbhRuuUBCWfU6krB0L/dQHYi85R8jIrX9gp99EcLHlCPuYi6qNek98FVmebIoVhNnjDv3gU7KXi00iWxAW3pmrhsnIz00ElGr28xGFG4ewdf74P//GxaaTIQgL9wRg0eOfhu+DxMO3vnPbNTe+UfbdDdFmtLYghPCiVPzLZpUSmvuKBGE4nuMf+UwD58bv9RffOuIOTOjM5bzdFz6On2jW8eAXP7Hiv8b+wTkewmulVcyLZQnfbCbkeQqCwvv0EUGI1vKbqg5rj/xydPYJlp2MjZ/8dPoD0JEP04f3DxM7DJE+QXXhlF8c8fZ52KMSPxCXSPg3iZFvvbzzbpffVOPQC+szz2UdCL9g8ZOfznexJfK4ZQWOBShEENbVhuRp8bAVyj6mHjrr7Ohik6hdEFIYn8PbmV/Yy6Dw6jXC1xYi/zET3j/EV45buXoYrlAQlv2ma1k7luGnxsnILaylstcaPN/+/vRftLmoqmjYxJfH8uSkWEG48NGPXWwShQjCenTm6mCg/fV3b/d5ovzLCpvCjUPZ1omQMdAK9wSMT1YMRv4CMTH88Jj7IheCRRvT8oLw56dNPw+d/SmtPITmviJB+PNTp4uR06OFJ59Z6feKfACgRkEYv0OId/Kzk6f/Ly4emAt/8ON751zz2tJl3S+9usrHVzEvlmXr1r1+d0LOx+J9+oggjNxvxH3EBFca6iEIw0cuIx8H+6u/n/66WuIr7PQinwBvMixqzhB5TrWsIElk5Rcb/F5/+ufXhN8bOOPc6W951/iBuLA+c87H4eM6kQmvrFtW7FiAQgRhXW1InhavyIkhgU/Mji42idoFYfgBwLQ/rytL4dXrCcdy+H2jcPgzWFxsQD0MVygIy1rmsi1elCD87PNpM0JwseXAya50lziNnPjKWp78FCsIs9uuEEFYj85cBcxQRx/7gC8GPuEbb0//8UwahRuHimwpZDRW4Z5AyAfL+y6+7Pnwtko8/MHXLl/wSJUP6ovWouUFYfhaPyH7SlhZQnNf9SOj8Rv0aTy4cLnfK+Nxr5zPMKAb/S5xDXniadMvQFv4xl9ejx3kNF94+Sv8mNDXD8/029+/08UGZM+LZZmYOBQ+sZDmQ4fs2z/q00cEIYRXdqk6F1sD2SeY09wzR/p5nRJ63Ru+Jp72/bfw8wbx862C6gQhhFdb/b+60Rz+AaE/+k9XZ7yekYewPnM+MjrnN9OvL0Z2KeuWFTsWoBBBWFcbkqfFK3JiSOATs6OLTaJ2Qfit70z3wKr/ybDw6vWEQzX8juixP1/o49M+o1K44WpOQdjbt8NvIuS8Ahg+r+6iKqeRE19Zy5OflhOEUHhnroLQ2hDuezCXwSncOFRkSyGjsQr3BBJhINw1b9m/HL8g8VFqvLU8H4ISrU7LC8LhXQdCM5T9SnRZQnNfkSAM39879ucPudhyzAm+yRH5lkbozB134kIXmwk5+F0iL5GHFz4J3znqrmx7HV76SjRn2fNiHsKr/stj/8QaZ2BweiqKm8XwobI83xYqS/YJ5jf3F1/2vE/pP/YVPof5SMrX6hc++rFP8xffKj+jlKVSeeDBifc7+i+DPxvc/Tj/4mcssmrC+sRXc7GZhF94i3w8I9stK3wsQCGCsK42JE+LV+TEkMAnZkcXm0TtgvCoo+fVmAMUXr2ezVv2+I8Z+i8lbt2610f+l5Q/noHCDVdzCsKRkYPh+/krVg65Dekws/v0BBdbIQ2e+LItT0W0oiAsvDNXCj6bLwDh0itT/0k1QuHGoSJbChmNVbgnkM34+MQHy/suu+ql8LPAhJ/8dIFLIdqXlheEEL64T3jltWr0iRGa+4oEYTiR/OmfX+Niy3HMcdPfGo7c0wuduZyfY/7GX17vd4m8aRP+f8B/+9ZNZS/Qhn9zX8W8mIcfHnOfzyGPkxdWflwQ/svx02/rVf336CHZJ5jf3IePXB7780lhj8H1YvhrfzJn794RSxnhkxWDfkdC7W/bVyoPPNu27/POHJOEXVAP/1Xswxx6PpuwPnN+9ZtkfpcXjvzQSLZbVvhYgEIEYV1tSJ4Wr8iJIYFPzI4uNonaBSEj2ueAtXex6ezbP/p3P7jz56cuws97YMGHJsYKr96Q406afijR1E74Ifvrbkr9273CDVdzCkL4wY+n/2ktz78ivfXOep+e4GIrpMETX7blqYhWFISFd+aKCP+tlICuS7sKE6dw41CRLYWMxircE8gJnsn3fjT9qdI/+NrlkQ/jifajHQThuvVbw6uPeNsDKT5ZWUJzX5EgDO9fEfK8hhv62YSIUxs6c4TIn4zHCQ0QQzciM8J/8b4j9im8OOGbmVXMi3kIH4TI80mS8I/s44IwfKPsL/76pjwzwauvr/nJT+dfMOu5W+9cGv/L6ewTrMjc+0cu/8PXr6RdQkcn46940V3hre+y3hhw1ied/ugpv1g85zevzV+4PPKnZ1ULQgj/uYh8KJv3V2r5+0FPpPf2Dex0G1JYu36rT/+Hf3xV5IHVbLes8LEAhQjCutqQPC1eUa8mgU/Mji42idoFYejq5Rnd4Yn76wuFV28Im3wyewnW65/s/ly44WpaQXjdzdOfBS77H/cQ/vkkwcVWSIMnvmzLUxGtKAgL78z5Wbqs29+QJ3z7+3fs2z/qtuWgcONQkS2FjMYq1hPANt41bxkVftTR88r+x31Ei+b5v37R0rSDIIQ5v5m+40/4q7+7tb+cTxnntws+DAdeRYIQwletfnHuEd/BTyR8vAHLErl4Gfo0hIxrzMYFs571iY857oiPLoZv3xHKvoSzdete/3oYoYp5MQ/h/w7jM2XbGjz+8AGGuCAMb8QRnnm+zNSCxfzWd27z6TGObsMU2SdYkbkPv4f59HOfhze0aWWXKInwtgOlLTu/ctY+PeGdI+8SVyoPQl5+bbrnX3bVS8y+frWWvx/0hPVJuObGN9yGFGZfPf26LGLVxU6RMU7rMRYg9N7SLE+e+q+fDcnT4hX1ahL4xOzoYpOoXRBu3rIHE+EzKfs2S/ic9nnB88zFVm/I2Ni4N1D//W9vGdqwy+8YN1YhhRuuphWE+NxhI773ux63IQlc2NDbJrgNldD4iS/D8lRKWZNSYNsVJQgL78w5WbVmc6j8/+yb1+X5I6sIxRqHimwpZDdWgZ5A+G/VZZ+24KR8YkL2X3eINqBNBCGC4TtHTVtqwp/++TU4325zOZZ/3B9+mcpCpYIw8nmb7K/hYcLCCS/+DbqIIGSiWpf+Aa4PlveFc+2SN9e6DVOEx7rxtrddbAo/O3naNhES/8Ese17MyXd/eLfP5Ec/uT/DzCFCfEpCoo8VtuA3/vL67CcrFjzykU9MiH+LKPsEKzL34aXEE0971DuOZa+h0qyW0sLNmX8MvXfvCJ6oT/xf/scN9mynpxZBiL/rH3MlZ3+3ll5XyJ/YhvVJ+A9fvzJyezOExGF/jl/mzB6nhY8FwNr4NJ99vsHFHkme+q+fDcnT4hX1ahL4xOzoYpOoXRDCSacv9pl8+/t3ZDy8hPccVguDyG0ounojhDbqwlnTz7iW1VHFGq6mFYTw8+D7LpiRtAd5MGXh1GDBbauQwgd79ryQbXkqoqxJKbDtihKEUGxnzgMqJfxIJqUq+ycTiRRrHCqypZDdWAV6AuHDsV//xtxs5Ywn6RN/7U/nuFjRvrSJIATsQvyPhnAd7pq3LO3CBtbqkcWfhC+z+YA5Dj0JI9vc46OE4/BrfzIHh8xtOxKknXevCZiw+LCMCELCN//m5sTbaF98uTH8GttRR8+Ly4xwfuXQaWYaXf2Lc494UIeAd+42B2TPizn5/MuN4WMe5170TETDGPMemL7DZiFRENJeoSr+1nduS7vr+MZb68LjYjHj/mX2CVZu7qefRPIhfsUhzjH/Ov2WAmeXNhOMjByMXNGIv6VTiyCEK+e+4nf319HzPOubh7A+LTCWE6+LIxTDsXPciQ+7DQHZ47TwsQB/9ffT17nTmjVP/dfPhuRp8Yp6NQl8YnZ0sUkUIghXfr4hHLMnnf5ooibcsXM/Nt8n+96Pjvj0X7HVGyHehwkcouyja8UarmYWhAODw1SIT0P54/XPpBC2oA9uc4U0eOLLtjwVUdakFNh2BQrCYjtzWRhc4Z/p0WRxty0nxRqHsq0ToWxjFeUJRB62+s5Rd0VeL/Js276PRvEpG/9SqGg87SMIgWGZOJcwfn7w43t/fuqiWbNfxLbOvvqVM89/Mn4N0oefnfxI4sxR1txjBTBJPg3HvWDWsx99MuA24852bbv62tfCNISXXj3iL8uN0JnzAeGHR+UHMPPrdTe9Geb2R//p6sTLruG78gRqKfLYFXk+uHB5aBDDgBFx6abInhfzE/55AIGCvfzaaoyabV2xcii8qOxDoiAEGjdMhm6Ze/2S7p7tthW1SQOdfeFT4TzEcuLDS9knWKm5Dx+5tEDfyHNvjX4Yzj0EejK5+RbBA1785IrwCysEdFr8okCl8iDCmrVb/O4+PFnb3w96wvr0gc5Mb/f/LMrovvXOpaFDSfsmisbscVr4WICf/HS+T0DLMiVfcsVLGJnwa4o5679ONiRPi1fUq0ngE7Oji02iEEEIkdFNAz393Odebm3esueRxZ+EHsy//49X0Gltq6fA6o0T/6PnnB/gLdBwNbMghIWLpj+ZaOH7/3jP3OtfpwauufENCk+LWHx4sgS3f4U0eOLLtjwVUdakFNh2BQpCKLAzlyVypfWk0xdjBCiAhYsvewHjkxEiHyCkYEUZhzxjIaRsYxXoCUQGxZ/++TXEhN4Iyxjq8HCcciGPAokmp60EIeAfXHTpc35SqTQwBh5O+RsAyGPusQ7+/kkYMArhMwYWsIPzHvid2/NIQmeOaSAyzlGG4UPzFvCV096uGRsbj0tlDAGqmDmYsoXWmXxw9MMjxr8Snj0v5ofpIX5ploBjFzG74Yeh0wQhti/8QyEfyCr0FH2gn6T942r2CVZq7jnNiDXPf2+Nyg8fH/KBDON9gEBDexEVUqMghMg1FI6eqI6qIKxP/IxIXXH6RIYxBGLSfIjscVr4WICbb5/+mkIYmGhdikrqvx42JE+LV9SrSeATs6OLTQLHy6esRRAyus88f/oFGB/oLeFlAgtUS9o3YIqq3jjhl0Ut5PwAb4GGq8kFIdxz/zKfLC0wwT36+KdhjNu5Qho88WVbnoooa1IKbLtiBWGBnbksnHgkt4oCotFlNEVRxqEiWwp5GqsoT4AGOvbn01/f9YGGSKxPTrPs52dEe9BugtD4ZMVg+L3pPOG//s8bH1y43N+bSiSnuV/5+YaIfksMGMeMj1mFztxlV73c3bs9/kBsGNia6Kp6Nm7aHb7AnRaOOnqevb516lmP+cjrbo5+0iZ7XqwIzNOc4P98EsOs2S+G7zenCUIDG51o0yMB2/py+j+UZJ9gpeYewkcuCRXdWxvasCv8aHtGOOn0xWlPgNQuCCOvfNT+94OeSH3SAxNdBx/+27duyniltuw4LXYswL79o4k3GcI/wqqo/gu3IXlavKJeHboO7OhikyhKEBq33rk07plFAkP7jbfXuR2SKKR64wzvOhCWrdIP8BZiuJpfEMI773YxhH3iSDj62Ad6+3aEuaVpjzw0cuIra3nyU9akFNh2xQpCo5DOXJbQClUR4oIQCjEO+ceCkbOxCvEEAEc38UJ8PPzZN69LvAUq2pL2FITGqjWb517/evZkwKi+YNazr76+Zjzp7bUIb7/bxdi2YP8plwa54T3Hr01a+N4/3vPI4k+y765ga/yx7G14hvdFlzwXN7Lf+MvrsWt57tWQhpSJF5n+w9evPOa4B8MXqVn2BfiHH0ffS+T0/dbIfx5Wx/KP+3/y0wXxW7t//d3bzR7t2Tvij8icbXulsXXr3osvex5bFsnNAvHX3fQm3ptLnUT2Ca5dv9Vv/eEx97vYTNas3eJ3+au/v62Ke2svvPzVD4+5L7yk7QP1RoGzGyLsUdm9Nw00eXjbtva/H/TEp096+2VXvRS/8MmAvf3ud7NrL884LXAsGDt27j/7gqciw/PYE6b/47jS+i/WhuQ5YkW9mgQ+MTu62CSunPuqT/no45+62BroH9hJVSdeFP/6N+Zefe1r27bvc0nTqb16Ezn/4mf9yd5zf95bi57aDRe20RegrGUu2+JMjj5Bxr9uGBX1H1zSJW+upR1RYrbLd4666/yLn/EPuYQ2gXFqkdVR4GBnHPmt8erNY3nyk21SCmw7tvqU7OVik0Bd+5R/+/07XWwKtXfmsoRWqIqQdn2qduNQ0ViAigZajZ6Ah67+s5MfSbu+hueM5+mfyRedQDsLQg9G573f9eCLMCsQbr1z6WNPrmAwZPsxhYBNfOW11fZcO7/MdjU+is34RL7OX7j85jve4Syy7womwgz3+Zcb2Zd6sKqgcqpwfeoB1YWxw+O3glX3ubAQmvi5F7/EuFP/98//4NkXvoi/VtRa0AHoRVQOtYS9ZoHVyDev60QoCAv5+0FP2vVU8xrp7TZ86LeJYqxqCh8L7Lu+e9vvPujljGr0dTyF25D2AKcN60eT3TVvmbXdyi82VNE9mrN6289wVUp4f/vb5bRHHpp54sugHialwbRuZ25m21uUJ0AH+2TFILtjSDnNhY9+zCmnfQpItDcdIQiFELXDjO5dtEL+ftCTJgiFEJ3J409N/w3AcSfWerdNCCFENhKEQohcfO8f7zH/7N/90exi/6NWglCI9mbhox//8X/+zQ9+fO+5Fz0d/6fcOOE/T153U8KLu0IIIQpEglAIUZ5PVgx6/+yEf1vkYgtCglCI9uaFl7/yY/zb37/DxaYwtGFX+GpT2veEhRBCFIUEoRCiDHv3jnznqOnP6/0u5R97q0aCUIj2ZuOm3X6ME15J/7bkvv2j/yv4h5u/+Oubin1zWAghRBwJQiFElO7e7Q8uXI7we/vdrrvnLQs/w/2DH9/rEhWHBKEQbc/Rxz7oh/nX/mTOdTe9GfmftPHxiWee/+Kvv3u7T/YHX7t8acqf6wohhCgQCUIhRJRQoYXh3/3R7JWfb3CJikOCUIi2Z83aLehAP9IJf/jHV/3V39/2k5/OP/bnD/3t9+/8+jfmhlsJc37zmttZCCFEPZEgFEJE2bFzf8Qzs2B/iVk4EoRCdALLP+qPq77E8B++fuWCRz5yuwkhhKgzEoRCiAQif4j87//jFffcv8xtKxoJQiE6hB079190yXMR8xIGNp1x7hO1/wmtEEKI/EgQCiESeOnVVRdd8vwx//rg6Wc/fvMd72zdutdtqANjY+ODQ8MWNm7a7WKFEG3KgQNjr7y2+pob3zj7wqePPvaBY3/+0LkXPXPDLW89/dzn+/aPukRCCCEahQ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FIEAohhBBCCCFEhyJBKIQQQgghhBAdigShEEIIIYQQQnQoEoRCCCGEEEII0aG0iSCcmJhYvnz5vHnzrr766gsuuODaa6+dP3/+V1995TYXzdjYmFsqsWDBgvvuu2/v3r1uXaRDLVFXixcvdutJfPnll6R555133HoT0yRNX12NFVvPOXPbsmUL4/TSSy+9/PLLH3rooVZp6+oaumktQ8SCtRZNWKsN6B4FNllkDFrkm2++ec011zB78tvT02ORGbSQlQ6hwBR73bp1bj0fkZNt0XNvDM1gW2xkbd++3a3Xk4aZo8QDyRetDg3hRNpBEHZ3d//qV786PolZs2YNDQ25dAWxcuXKCy+80K2UOP300znWtm3b3LpIh1qirnA73HoSr732GmkYrm69iWmSpq+uxoqt5zy5jYyMnH/++SQzbrnlllZp6+oaujktQ9yCtRZNWKt17R779u2bP3/+s88+69ZrIz4GiVyyZIlbL9HX12eJM2ghKx1CgSn2e++959bzETnZFj33BtAktsVGVn9/v1uvJw0zR/EDyRetGg3hRFpeEDIkTj75ZJoW7bd06dJNmzYx4SECX331VVQH8aeeeuqqVatc6prZv38/eYJbL6FBmB9qibrKFoQfffTRNddc8+KLL7r1Jubmm2+mqLt27XLrM0R11q1Ym5gntxUrVpDmzDPP7OnpYZzu3bu3Vdq6uoZuQsuQaMFaiyas1bp2j0ceeYRkzzzzjFuvjfgYJHL27NlEPvzww6xyFhMTE5Y4gxb1qCgwxa5RELbQDNVImse22HjcsmWLW68nDfMBIgdKrO2GFabV0RBOpLUFIVOpzan33nvvwYMHXewUBw4cuO6669h6zjnnMHhcbG1IENYItURdZQtCUSmtIgiXLl1KGrsp0QlIENaDtrG3MyIIE8fgeeedR2SeG4OeThaEIpE2sC0thGpbFE5rC8IHHniA8XDFFVekXdFEE6IGScOc6qKOZPfu3b29vcPDw269HGUFIUdkWt2yZUtcoHpGR0c3bNjQ399PYheVG7LdtGnT0NBQRv7G9u3bN27cGK8ZyjYwMFDFoRMhH3KjSIcOHXJRMahkTtYuRdcuCDkvmmzfvn1uPTcUgKbZuXOnWy9BW1D+SGQIJ0g19vT0ZKRJhB0pZ9nXGNKaKUJ2u2f4KxnFCPeiAPRJSpLdr8inq6vL7sO7qCny+EyV+lV52jqjSBHy5LZr1y76Kj3WrecgowAVSZexsTHqP7sJsFTr16/niG49nbSTzXYjKAPDwYZqSJ7jkjNH3Lp1a1nTlAczGomXumsUhBhA7EBFTQzVGe3sYZtz4qhCEGYY+cQxmFGladUVyYd9af3sWq3FJFY9aVKfNqwsQwpMsRMFYUYnr9RwZZNzFCfWQ3XksS35a5iCFWhb8hy3QNvCUcp6LHGKNW7Z5JyDsms7Qs7Grc42JpLnLDLMVEUUPqDSeriHbpBh2FuXFhaEuF8nnXQS42HFihUuKom3336bNGeeeab1A/ooq7feeivNec0110yOpxKXXnpp2SdLbWIOYUwSb7MpOSNQ7flVOOuss5hFbEcPg+T+++8/5ZRTLM2JJ5548803Y2Xc5kwo/xNPPGHHAhZeeOGFd999l2XvK9i8xe9jjz1WSnX8hRdeaIVkZEYOfdNNN1EJtqOR6BawSiSb3HopGTCMydCaAM4+++zXX3/dpZiiu7v76quvtgQnnHDCHXfcwRBiuaJ3CP1JffbZZ7/85S8n8yrlRvkTPZgQKyqTEIdmF9v3iiuuwBIxHzz77LOnnXaaRZ5//vmRrxCtWbNm7ty5fi/gHKnzcCIhc+Ijxfjoo4/Cl1rPOeecV199Ndwro5ni5G/3iL+SsxjstXTpUgaIJTv11FOff/75yGTJWHv88cd9GqD/XHfddbSmS5FSBg+VaTuGEB/Zy1b5LdvW+YuUJzdYtmzZrFmzLA1cdNFFVKDbltTQeQqQ2D3iMJ/NmzfPmw7y+e1vfxuZSj/88MNLLrnEEgCt+cYbb7htJfKcbIYFg82bN9udIgpAV7Fdyh4XsMBhGowMljBbeCdixcBIUmaX1/HHz5kzJ/KNE9IQ708qsmqwSiSb3HrJf3rwwQd9JQPNnT13GHmMdrwMeYatbc2YOCizRXrSrmwa2UY+cQyGk6BhxStbXdbfGLn0t9DO3HjjjfEZrRaTWPWkSRMwQr2Fx3pTfgrMckQQ5hxcETNlq0wiLN9+++22KYTpg03vv/++W69kFPt6YK4844wzWPj0009doimoBOLpMObbJJLHtpStYV+qYm1Lnpatzrb4keVXIY/HEqdsAexYVg+ILqvqN99807YajH0iOSKn7KKSyD8HZfuioSHKU8llB3tFZJ8FZJspJlYbs4ODgxbjwUUnnh7o1qsaUGZYLL4KxyOPYW9dWlgQfvHFF7QBnTjynaUIiAE6HClN75kgnD17NmaUbnfbbbchFVi2rCJtHwHLfvfdd5MS6EkwOjpKvHUODLf1bOKvvPJKSxZ+xWjnzp2kIZJeu3DhwkWLFl1++eWs4lNiR1yidCgniRlFd955J+bAhoFlGBEGNsdj+CgP4od4nFSbVEg/vwSjlFVqAM1m+0LcmgCrRLLJrZeSIRt+/etfM2Cuv/76e++99+KLLyYNMD5dosOH161bRzIiOU1OlqqmhhmNxFAMlyiJxLHKgTgcso0mwOcwa4LdiUiXCFZUmptDU4Hsa23Njg899BALePBE2lcWSOmvX3IiHM5OEFNChXtl+9Zbb1kaiNcYhpUYdsTsLl68+JZbbrHux1F8UdOaKZH87e5rDPIXg1mKX4wgbYSZNlsc+jcHDx60jkq/ZS7koLS4JaPe/BWyeBlCNm7c6McFfY9lSxnZy1bLtnVFRcrTc3AcibTqeuqpp+666y6WifGOY6ShcxYg3j3iMDeTie2IWaCz2di89NJL/aXT5557jhjAvFA8eoKNLP+JSMhzshkWjMLbi2S2C/Mi8XmO+9VXX9G12IsaoB7oRdajaOuwhvNAMcgH5cBopVZffPFFe+afg65du9YlitVqYiWzSiSbbJWSXHvttcTQatQw5eSMWKWusv2enEY7XoY8w9b2IpIKTJw4aB0iaT5iOC7LobqIUNbIJ45BKplf85IpM8sIjzzVZf2Nnmb9jR0ZNTYEyDyclGsxibVMmsw4pKTzWBNQjWRLUYkMBWH+wcU5xle3b9/OqVFm88g9dAbiqRAbYpD/QJF6IDGrtI5LNAXtQjyn5tZj5LEteWrYSlWsbclz3Kpti42sUBBS1WU9ljh5ChAZ+/Z9Jg7nY3p6emhKDp19y6GiOSjbF/WHzlPJeQZ7fsqeRR5fFONPDIWxVQ/+CfHPP/+8rVY9oHw89RYmy+Mq5DHsrUsLC8JXX32VNrjsssvcejp2aWrp0qUsmyAEbKK/WrNv3z7rlPQqi0kDo2+7u/USNgj57QvewbC+O2fOHLdeet+XGH69LaafMUSJZChaTBqYLZIxqv0wnpiYsH3Bd0Tr1nDPPfcwJeOYbio9GmEuBV3ZT05sshLSlbP9V1aJZJNbn0rG2PNX7jmEjRNsro+xoYI34IfT+vXrbcRyUItJJHGsAkbZF5VD4zUSmf3nIlZUDJC//oSJxC4Qycj311xpEbuA/fbbb7NKgW0ejVxBfOKJJ4ikMt16rMasmTjH0PRj5swCWuaQ2Ey2KUJF7e5rrNJiYNq8A+ft9RdffGExCGBWGSChxzM8PMykQvzy5cstJlKGROJpIjG+SNltXVGRIDs3YugM9Iovv/zSYoBMSMMsZTUTaeicBYjslYg3CyNTT5xyRPOfXnjhBVZ98XyLAM1kXdT34Zwnm2HBmORsSqaz0c1yHvfWW29lNfSr9u7da27TmjVrXFQ+rBj0W+8ZgPV2hqe/DRKp1cRKZpVINtmqmX0sks8EcCyIxFdw60nkNNqRMuQctrYXv9kTB25HuFcilCqnkY+PQYiUP091+f7229/+1ifbvHmzWVffZ2o0iTnrP46NX47i7zOQp/ehvXta0eCKmCm/apct/LkYVl24trZa6SgO62HLli3EMJBDa0M92NXVgYEBFxXD116abYE8NexLVZRtYSHPcau2LXbQUBCySiekzBbDsSIeSyJ5ChAZO+SMriCGX1Y5O7vj9PTTT1uCRHz3yD8HZdS2T5Onkqu2jXHKngVHz2Om1q1bxyp+O+ktDZCeTMjfHg2tZUD5+Eodj5yGvXVpYUFo3nmeLotoJKVdV/CCMHK1xuTlDTfc4NZTyBiEL730klsvYQfCBtkqPZVVzGLkaQ06n+nV7H9GsodPwntTwL52vTMiDDioH//A4CSSQvrbXwaThJk2f9U5Yk0MVm13tz6VLGLg8GmIZPzYqg1p/GM/FRl2AakKQYgtCKdDuOWWW4jP/k6UFTUyUO162G233ebWS1jB7KIUbYRdwIyG9giYekkTrwpfY3YXMX5Z4ZVXXiHeP+qQ2EyJVNTuvsYqLUakY1ClxFNLtoqjQ1V4keOxC/BkYquRMiQSTxOJsdWybV1RkcrmZtcj58+fb6ueG2+8kZpk5LIcaeicBYjsFWfnzp0kYFaLvP/AJMfEaX/XaY5L/K8733zzTeJxRm0158lmWLDIiM55XLuSErmWTPk/+eQTFLJbz4cVg5Ho1ktgQExm+1k5UquJlcwqkWyyVZvIr7zyytDpodsvXbo0w/DmN9qRMuQctrZX9sQBeQRhfiNv/SQyTiPlz1Ndlg+Ky7xVj/nQmBpbrcUk1jJpmkiLzA6cAocg3gvCigZXxEz51Q8++IBVGt1WDbsHtX79elut6EDxqcF6lF3UNmyGzVDFeWxLzhq2UhVoW3Iet2rbYgeNCMJsjyWRPAWIjB1gk13vWLZsmU0uyM5wKMWpYg7KqG1Lk7OSq7ONiZQ9i/xmyoZP6KXbKDOZDTUOqMQRXbaH5zTsrUsLC0KGN22QXxBao3pBGBEqH3/8MZFlc8sYhOFDTbBv374wpT1IEJkzjHnz5rHJX7GLMzo6emLpGZvQ6BgRX8G6deSuKZMxkSgctx6wcOFCNt1///22GjdtwCqRbHLrU8lWrlzp1kswwokEW7U3K+68805b9ZimqkIQYrBs1WOFzx6EVtTwehWYyxLZ0Y6S8fjNli1bcN1IE68KqzEcI2smUtpWj68cm5sTmylOpe1uNVZpMTCsttWzadMm4pnS3HoMxg6W+oorriAZmVhkWIY04mkiMbZaRVtnFKlsbvRGVpnmbTWRsKETSSxA2b1wTEkQ3g6KY75F5AIWbC29QcR8bxN5zpPNsGB4OW69RM7jmvnC71ywYAE2wV/3rQIrhnk/IXQP4r1QjNRqYiWzSiSbbJWxcELpyaXZs2dTUWk35CPkN9phGfIPW9sre+KAPIIwv5G3fhIZp5E6zFNdlo+/bOR5+OGHibfS1mgSq5406Zl0SBL4C/keu2TjBWFFgytipvwqp0kF+nsX0N3dTQLkhK1CRQeKTw1mKMLaNueb9G49Rh7bkrOGrVQF2pacx63atthBI4Iw22NJJE8BImPH+Oijj4hEYPB75plnIs7dhhSqmIPKCsKclVydbUyk7FnkN1O466zSyW0VUJXE+Lu1NQ4oi6/I8chv2FuXFhaEb5e+FhPa3DTsAvMHH3zAsglCYmyT59NPPyXeC0I6EJ075N133yU+YxBu3LjRrZeIpFy8eLGtpoHFIVnica2L0xeti4dYP/Yd0VYj974YfkTGr9GCXab190UTTRurRLLJrU8li/htkfOdP38+y/HrN5aM83LrSSSO1bhuyTMIraiRh2pMEFqDeuwo5OnWS29jI2upzEsvvdSeHDDiVWE1hmFlGdt6cOqRgxC7Mt3V1cVyYjPFqbTdrcYqLUa8jfBviIfwyiIDhC7K7GJX8jxkYgnCMqQRTxOJsdWcbZ2zSGVzs8aN65CQsKE9ZQuQuFeITXvxEnrQmaUss7BmynmyGRYsHCb5j8vv5aX3Ugwq8/rrr2dw0Yssq/xYMeK3zSk88d6NiNRqYiWzSiSb3Prhw6+//rqJBOPCCy+kZuLfLQjJabQhLEP+YWt7ZU8ckNj5I+Q38laGyDiN12HZ6rJ87rrrLrc+RVjaGk1i/vqPgOm2BHRjFzWFFc8EYaWDK2Kmwjq0+c7fSTA/0q9WeqD41EAOVBc1adIC3xSxQQPZXomUtS2Qs4atVEXZFsh53Kptix00IgizPZZE8hQgPnYMG5LgNUwGVcxBGbVtafIPnypsYyJlzyK/mRoeHqa3czpW1YxoLKpfrX1AJY7o7B6e37C3Li0sCHt7e2kDOk32J6fsdgfYexomCOOCJCIIbVyF0OTElx2EnkhK61iXXHIJXTAR+4pA4nHJmYVKhYHnzjvvJNKemI3wxhtvsOnGG2+01cQTsaOzya3nO197KPyJJ56wVc+hQ4eIr0IQRk4KIrNRIolFNUHoLxIbdhTytFW2ehN51llnMQ089thj9tBCWlVs2LCBZfaKPGhq2FUJe48i7YwiWM1X2u6VFiNegXhvxIOdFy175dS3Lsj2sssuu/vuu5cuXWpPU5CJ7ZXnpOJpIjFpmUTausYihblRS9bQ2VdGIx0pZwESu1+IvarBvm49hh9WTKWcSCJ7S4/f5K+6Un5lLFj+4wL9c8WKFfPmzQuF8S9/+cuME0/EihHv7fa4ga+lSGkTK5lVItnk1kts376dCr/66qsZU2wFpo/nnnvObY5hVVfWaENYBjt0nmGbWPJ4A0VaMJH8Rj6xnySWJLu68vS3Gk1i/vqPQMnZEeJC1B4sMuNf9eCKl9ZuCVJUljnoGWecQV35pwprH8VAJJvsAWObibIvKZa1LZCzhvO0NeS0LZC/ZauzLXbQiCAsO9ASKVuAxMzp8DiTljjtsoWn6jmolH1qbVc0fCq1jXHynEV+MwV2S9C+UGpy0T+MWvuAKjuijbCHU6ss5zHsrUsLC0JgWNIM/jpcIvZumL+RmFMQMjxo/hC7bp3f5EVS0ldYRorYahqJx/UjjVWXboqIRU7s1nbxMrz57rFrSH5T4olYjbHJrec7X6t2hquteuzabZMLwt7eXoY9BpHMw0uwQ6WH8tOqwl+Wjj8f4i9o2aa0M4pQXbtXWoz4dOWv69sTMrgdrM6aNWvdunUUydLAHaWH+MnEVvOcVDxNJCYtk8j51likSG72ukL8KwX4c96li3SknAVI7H4h5tglPqmOM039M/fYDO2dmzRynmxOC5b/uBH6+vqeeuopy/Cee+5xsflIqy57Oq6iR0bjVisEo0rN27vEsHnzZrfhSKg0tpY12hCWIf+wTSx5vIEieyWS38gn9pPEkngSqytPf6vRJOav/whjU884YMpc1BRWUWb8qx5ciaXF8yaSYYt+YOHmm292G2o4UAimhk2zZ89m2S484bTYpkTK2hYWctZwnraG/N5RdS2b37ZYGl/bOQdaWRILkJi5f0XWttqHVTOoYg4qW9vVVXJO25hI2bPIb6bAHru1147sS0g4Zrap9gGVZ0RD2MPzG/bWpbUFoT0kfdppp6X12oGBAbuL7f+cxByFsoIwDcwoyYAe6aLymZsvSn+ScdZZZ5khDkHQMhjsQmkav/71r9k98jIrHRSXlHjfERO7NZMfkUji0HM17C7Hm1P/mWOXbCNjzN455hzder7zXblyJcvUc+QarU2WTS4I7XtF/r1kj02x9Ci3Hsuf82LVvxjtsdo4++yzrQnSzihOde1eUTHinyXgcD4e1wplyGr8/XKz/v5yTJ6TiqeJxKRlErZ17UWK9BxcN1bj7yPdddddxNvoCBs6fwESu1+IPeZwxhln4B+7qBIbN24k3lpqzpw5LONhuG1TbNq0iemz0pPNb8HyHBfvgcESn+DNaOR5nj/EihHpt9QA+RDvnapIafNYLczOggULIm6ZH0dpz3TlN9qRIuUctonVHvfzHiv9g1bic1ae/EY+sZ9ESpKnunL2t1pMYi2Tpp115MufYJ6lN/7VDa7E0poGePbZZ+02SOS/12ocxYZdAcc4MAdRLYkP4nry2JacNZyzrfPbljzHrcW22EFrFIQ5CxDPfHBwEOXAHMFZ2MCktjMe7oVK5yAoW9s5G7c625hI2bPIb6bA7rSfcsop9vkfu/3uqXFA5RnREOnhOQ1769LagpCWsBY655xz4nPDqlWrzFdA5vn+V6MgBJKBf1wK8pgbOrd9D5dxaDEGPqU5l9lPbNvYPu+888JLnvS/yQMEHTGxWzMf2MvNbHVRJWxwYrl2Tf39ho2xcDxjSuw7GZyji6rwfP2/0AKRNuybXBDaY0X+e1YG1WjXgMFFxfK3Z9s4O2rDYsDv+PDDD1tM2hnFqa7dKyoG4JxZDLCLfTKLrazSZHYpzn8uz7DOA9l9L0I8TSQmLZOwrWsvUqTn2EUKumtYXZs3bw5f2gkbOn8BErtfCHbJxlfkU5P21238smzP0pBVeJuFHe2JGv+PkTlPFliFshYsz3FZxddhNexCwLxOpH/+h75H5hn1YFgx6KWhB7N06VIiOYq9PQKR0uaxWlaeq6++OnSeyNC6enzuMLwRK2u0I0XKOWwjexkRQwq248KFC916EvmNfGI/iZQkT3Xl7G+1mMT89R/Hei8FDo9rszx441/d4EosLTWMWcA1xIXFkaXwbkOJGkexYU+B2gdUbarKgMzL2pacNZyzrYFVKGtb8hw3p21JxA5aoyDMWYBI5gwT69v+b/Tsb/1uueUWW02k0jnIYBXSajtn4+a0jZSBbMPixSl7FvnNlGHv4lo3jmi/GgdUJD5nD89p2FuX1haEwGCYW/oULODBM/3Qt3DokXYWiWIMO1ntgtBsBNkuWrTIcs5pbjiEjcM777yT5TVr1mDfbV+zztnY1ReG07x587A1pqyYePj1HTGtWy9btox4mD9//mclmImtMEuWLHGJpsYYs9pTTz315ZdfYimY3s4666yTTz6ZcrpEuc+Xo3AIYFAxkD744IPZs2czWZKmyQXh2rVrrXKoh40bNzL4KbzN9KYEvL2L5I8napMBJ4gjSxPza/c3LrzwQr9X2hklUkW7V1QMGhfwp0lmp0kkTrZ3aMz/IJ4uwZn29PRQS9SPWXarMchzUvE0kZi0TCJtXWORIrmBZeir66233rLp0H+pPNLQOQuQ2P0i+M5mY/Pzzz+392+xM/aYDQ1hmufMM89ktFI8rIcVgG7g3+DPf7I5LVjO45qTSg4skAZefPFF+14Ip2NpbL4HW03DigGXX345XZG6pcNb5YT/8BEpbR6rtXv3bvONKL/ZXspmcwTehqVJJKfRjhQJ8gzb+F4QN6R2x54qxWinvTUHOY18Yj+JlCRPdeXsbzWaxJz1HwfX0Hovx6Jm6BhPPPEEncQmIG/8qxtcaaW1JznBC11PjaPYwPe12oDIZ1oSKWtbIE8N52xryGlbIM9xiWGVSBZIAHHbkojlU6MghDwFiGRu/0pHr/MXsGg1mxcyBi9YZ8g/B0HZ2s5TyTltIwUjJmzrRMqeRU4zZdi9QYhrxRoHVM4RHe/heQx769LyghDoGehAPACaJIReTu8PL3tA7YLQpmcDnUNMfKBCornhKDaGPXgtTFTMXi5FOtgXeqfNZ0CPxDZF+mvGdMIUyMgp7eqgE0dEEYfAcLjNJagoJh5OEFyiSs73/ffft8QGhbd6jtd/SNVjNU5iUcsKQnjppZewQcR4ri79kY4ZSrxVSxbPH/NqVwRDiAnNWUYzxamu3fMXA6NmF9U8119/ffihpu3bt1966aVuWwlmRATkV199xfLFF19syfKcVDxNJCYtk8j51likeM+h995+++2TGU1B6z/++ON+YEYaOmcBErtfnI8++ihivlBE/n0JOHDgQGRgAmlCpzD/yea0YJDnuFQR7khksFAb4dN6FQlCdrQFAzMVeeAwUtqcVov6tIsdIXPnzo34GXHyGO1IkSDPsI3vBXFDymD0JccHcrFJ5DHyif0kXpKy1ZW/v9VoEqueNKm3iGXDX8TcsRDWSRWDK620NrtBuK+nllHssTNiL7dejrK2BcrWcP62zm9boOxx89iWROygtQvCPAUIM8f+o20g8tAB6W3H8M5ShErnIMhT23mGTx7biFElMmzrRMqeBeQxUx66KwkSv59Uy4DKOaLjPTyPYW9d2kEQGshChsSbb75JqzBOGJkRKWiMjIysWbPGPnUdsnfvXuK9BcmGDkf3/fjjj23ArFu3jn3pKLbV4OhEglufgmSU85VXXkFyLF++vKw7EmF0dLSvr6+np4cFVunBdER/M33nzp0cMfIdcw+7rFixAreV9J988kmkwB7OjuFBMhJbGk4QbCtUdL4MWuQTynzZsmV2sqSJ139I5CzSTgrbSnziTONJLCq6jshIzdtRQntNzIcffkg90Ez+gpMd1L+zmjjTAKW1rrh06dINsf/Cym6mRKpr9zzFoPAYaxbI7dVXX408BmmQYNWqVW+88caSJUsYWbQpkb7FGXqs5jmpeJpITFom8baupUhpPYeUVNezzz5Lu0e2xjtSngIkdr9E/Ni03MjHbQig2JgdWhP3IvLndVDRyeaxYJ7s4xrkQ270H7MtVhsetr7++us4Im49BT+ahoeH6bHUBg1hHT4ksbRlrZZBzLvvvmsjIvQbsiHDbKNNtokVmD1sE/dKNKTsznFphfgZRfAdyRoiXqTEfpJW/ozqqm5wZduieG5G2frPANecQcq+5M+YpWAsxHOoaHCllZZRT3zaGDGqG8UeE7R0dbeeA98lMmxLdg1X1NYV2ZY8LUtkhm1JxA6KsxeuRsqQONASyS5AmLm5Fgx52xRCW7Np69atbj0FKjn/HAR5ajtPJQP7ZthGfLbZs2cjftx6JhlnYZQ1Ux58Lc5o+9Q/fMapbkDlHNFp1ozyZxj21qV9BGF7w9BatGhR3JrYbQqGllsXjeXU0tMj/vGbwlG7i/YAZ/Sy2L8DR0i7vNJyaNiKeoCgPf/8808++eTsv9oSonDQz2eddRbiza13JG1v2CUIWwN6IR1u3rx5br3EO++8QyReVJ5rZqJwdu/eTf2fkPK3y4WgdhdtwLp16/Bi30t5KMjTNoJQw1bUA/vaWfy7l0LUm5tvvjl8MbIzaXvDLkHYGuAk2Xurl19++fz58xcsWPDr0udVTzzxxOXB5xZEYxgYGLjtttvsYwlz5851sXVA7S7agH379n2W+REIo20EoYatKJCNGzeec845NjpOPvnkLenvoQlRJ1auXLk3+JxpZ9L2hl2CsGUYHBy8/fbbTyh9jglYuO666xLf+BL1ZknpDzDhl7/85aZNm1xsfVC7iw7hsssuu+CCC3YGnxFvXTRsRVGMTP2J/5lnnvlp5p/RCyHqSnsbdgnC1mP79u3btm3zL0yLGWF4eDjt5ew6oXYXouXQsBW1Mzo6Si/q8Af2hGge2tKwSxAKIYQQQgghRIciQSiEEEIIIYQQHYoEoRBCCCGEEEJ0KBKEQgghhBBCCNGhSBAKIYQQQgghRIfS/oJw+/bt99133+LFixNXswk/6rVkyRJ2XLdunVsXQgghhBBCiBan/QVhf3//8ccff8EFFySuprFp06ZrrrlmzZo1bv3w4VtvvZUd33vvPbcuhBBCCCGEEC2OBGEyl19+OclCQfjkk08iEb/44gu3LoQQQgghhBAtjgRhMnFBKIQQQgghhBBtRpsIwt27d6P0BgYG9u7d66KmaIAgHBkZ4dBbtmyZmJhwUYcPHzp0aNOmTRs2bGDBRcXYt29fX1/fxo0bDx486KKqhRro7e3l162nwIEoFaUdHR11UTEo8NatW7u6ujJyGxsbGxoa4uwOHDjgooQQQgghhBCtRssLwrfffvviiy9GvHkuueSSTz/91G2uXBCybymbaSy3yDuEtooGe+qpp0455ZRSwuPPOeeclStXspVdzj//fItk62uvvWZ7edjx+uuvP+GEEyzNqaee+vDDDyMs3eYpRZoGZ2HJEHgvvPDCmWee6TYcfzw7Whk8VlSU54svvnjGGWdYMkq1YMGC8Ks5gKB95plnzj77bEsD5LZq1Sq3uQQ68KabbnKbjz+eU+BEiHSbhRBCCCGEEK1DawvChx56CE2Ctrnzzjuffvrp+fPnX3jhhaZSNmzYYGkqFYQIp/vuu8+E04033sgyMcQnCsK5c+fye91115HsV7/6FcsnnXTSK6+8QgHQpUR6XRe+fPjVV1+dfPLJRM6ePXvx4sUPPvjgeeedx+oVV1zhb9w98MAD1xwJ53jRRReR7PTTTx8eHiYNApIcLOauu+5atGjR1VdfzSpHf/311y0fsKJyLvxSHko1Z84c06LUmEtUUoOWhvq89957n3jiCVs98cQT33//fUvDcRG9JgKpcNLYCVJd27dvtzRCCCGEEEKIVqGFBSGSD2WCADPBZhw8eBDthERZsGCBxVQqCA3TORlfGbVVWL58ucVwaC//kHn+SdF77rmHmLvvvttWUXF2C+6ZZ57xafbv32/a8pFHHrGYOKtWreJkkWfoSYtBzrHLrFmztm3bZjHw9ttvE0kyL4l9Ud944w2LgSVLlhCD9vPPfKJjiUFRb9myxWLgo48+opJJZhL0tddeI00oIzkFxCGRnI6LEkIIIYQQQrQILSwI165de8cddzzxxBNufQqTOqggW62rIER82qrx7LPPEnnWWWeF7wR+8cUXRF511VW2iipj9corr4y8W4h+I/7UU0+NPMZpDA0NnX766SRA71kMwhJ9SIzXh56bb76Z+AceeMBWragITls1OLpl2NXVZasUm9XPPvvMEnjuvPNO4p9//nmWTYIuWrTINhkDAwMffPCB159CCCGEEEKIVqFNPipjTExM9PX13XvvvYiWxgjCiBy1G2gRlWhHJENbve2221h9+umnbTXEXjtcv369W59i165dtin8P310IDHnnXeeWw/4+OOP2XThhRfaqhU1/l/8l156KfF2jog6llGYcTn67rvvsun666/3y8BZLFu2rOw3bIQQQgghhBDNTMsLQpTMokWLbrrppl/+8pemVYzGCMIlS5bYqmGCcN68eW69REQQXnnllaxm4J9BNUZGRq644grib7/99vCm4tKlS4n89a9/7dYDent72XTyySfbqhU1fF7UCM9x5cqVLGcwa9YsklEA09seTueFF15AspayFEIIIYQQQrQSrS0IH3zwQadLjj8eQYjyQZw8/fTTrDZGEPpVwwThfffd59ZLRASh5WzfoUlk3bp1lhImJibs+U90V+SPIt58803Lx60HDA0NsemUU06x1cSiQniO9m3VM8880xUiRniDsaenBxFuH9ExTjvtNP1lvxBCCCGEEC1HCwtCU19IkQ8//DAUS/aSXtMKQvvmDSltNZuFCxeS+Pzzz7dvuoRw1mxCBrv1ALvd5zflEYT8snz66afbppxs3759yZIldm/2vPPOi7wVKYQQQgghhGhyWlgQ2l8s2MdOQuy24Q033GCr1QnCq666imTh91qKEoSPP/44qzfffLOteg4ePEjJn3rqKf/45csvv0xKFO/g4KDFhGzbto2tJ554Yvz/Hh577DE23XnnnbaaRxCOjIyQFau9vb221fPpp5+iS9GfLCP/5s2bF37UFCgwO4IeHBVCCCGEEKK1aGFBaP/T8MILL7j1Ehs2bDil9Dfx/ssu1QlCu4/38ccfu/XiBKE9zwmR73lyIkSeffbZ9oXS5cuXn3DCCYi0L7/80hLEufbaa9kl8m7hpk2b7E8OfeHzCEK44447WEVmh59I3b17t/1Hor0taV8cRXDaVsN/H3ViYsJFCSGEEEIIIVqBFhaEzz//PDrktNNOe/fdd7dt24bQQo+dfvrpxBDvBVh1gvCuu+4i2UUXXbRo0SKTTEUJQnj00UeJQew98cQTX3zxBZJv/vz5yD/43e9+R4LNmzebqLviiiueScKKhBJDhpEM+Yr8++qrr1566SU7fVRi6VCT5BSE1KH9HT/xH3zwAfFUrD0OOnv27JGREdIQSbEpJwWm2KwuW7bswgsvJE38K6ZCCCGEEEKIJqeFBeHExITd1PIgVObNmzc8PIyaYnnnzp0kq04Q9vb2mtaCxx9/nJgCBeGhQ4eeffZZk3yes88+2x7LBISWi00BTWgpe3p6Zs2a5WJLnHTSSYjY8C5fTkEIKEy0XymbadCW+/btcykOH0YBnnnmmW5bCap6wYIFuj0ohBBCCCFEy9HCgtAYGhpaunTpSy+9tGLFClOAgJxD59i/5I2MjLBsf78eX80AYYn4ef/99zdu3MgqB2JH/5pcZNWgAERaeo8dMf5u3t69ez/++OPnn39+yZIlFD78A8D9+/ezSwbhW3zIy7Vr17766qtkRWnj/w2YWFSwWuJYbn2K7u7uN954A8nK6UfOxaCon3322ZtvvskRP/jgg/hLjEIIIYQQQoiWoOUFoRBCCCGEEEKI6pA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CGEEEIIIToUCUIhhBBCCCGE6FAkCIUQQgghhBCiQ5EgFEIIIYQQQogORYJQCNGJ7N27d2xszK0IIYQQQnQqEoRCiJbn0KFD+/fvdytHMjExsX379k2bNm3cuHHDhg0DAwOWcnBwcPPmzUTu2LFjfHzcEgshhBBCdBoShEKIFgYpiKIzXYfqi9z027VrF5H79u37fQCJ2YQ4tNW9e/eSBnFI5MGDB7ds2cJeLJAhpOlMIYQQQoj2QIJQCNGqTExM9Pf3o+hM2gFij182jY6Osoy0s/iQrVu3joyMDA0NufUS6EO0JbLwwIEDLLOwp4SpRyGEEEKIdkWCUAjRGqDi7OFPtBwLFjk8PLx7926n6n7/e4TcwYMHiY/ovQiWiVspQYbIP+JZ3rlzJ9laPDF2ICGEEEKItkSCUAjRdIyPjw8MDGzYsAHZ5tm6dat/+BPxxlbU2o4dOwYHB308kZaDSbs0tmzZwl5upQQ5rF27dv/+/W59CnvPkF9kp141FEIIIUT7IUEohJhh7E0/u7NnjI6OotmcJstk7969CMWdO3faqknEQ4cOZQvCAwcO+HuAHp9JHNIjINetWzcyMuKKKIQQQgjRFkgQCiFmjImJCbv5huhiwcsti9+4cePQ0BC/27dvD18UzIaU7NLV1eXWawOxihQEdCY5IxonPzVTAtVqpRVCCCGEaF0kCIUQM8P+/fs3bdp04MABp71+/3vkn9sWgO4ifs2aNcg8ly4H8Yc/qwA1aIp0y5YtiFJEYOlDMw7iXRGFEEIIIVoWCUIhRKMZGRlBCiKxnPAqsW/fvm3btrkUJbmIDEN0kTL8bEzzQPFm8CYhdYgopQ7tVqq9b8nC1q1bidfrjkIIIYTIiQShEKLRDA8Px/8QAjEzMTFhW9eWsO/KoLvAntJkL9RO/sdH68qBAwcomJ1RUVAD3d3dSLuycOidO3dG/mIR7PVIk4hoaTQ2kS53IYQQQogYEoRCiLqDztm6daupu/3794+Pj2/evNkEjAeR41KXOHTo0OjoKNoPSYO86erqWr9+/boSvb29aMXwWdOZwovYAiFPl3sR2H1Xan737t3uAEIIIYQQARKEQoj6gnJD5NhLfSzv2LEj8ROgoSBEPXZ3d9uNweHhYX9LkOXS7TEHyhBYsK2Nx251ukIXBBmSrTtAcZAtrbBz5053GCGEEEKIEhKEQoj6UvZPIAx0nduhxO7du5GFtgkZyTJ6hjS2sKHEtm3bMl4vRPz09/fbM5P1ANlG5q64xUF1mWbmNItVhmhCas8dRgghhBCihAShEKJeoG3s3uDY2BgKBzmX8W8QyBVwe5awb8+Qw5YtW5BGJpDKPimKDkQrsmNvby/KysUWCsXgEIU/hDk+Pk6ZN2/evGfPnokSHIID5Xk41sQeNWywF9VFJYREqlcIIYQQAiQIhegIUBfbt29HJzjFUKKnp8dtrg/osb1799qXMO2uV7a2oXhuzyko9sGDBxGEkU+SJoIi4hD2nRXkUPyDKzWCPONEOASCzZVvCnvjkSMiuux8SUYZ+vv7OQWXqATxGd8m3bZtG5mY+qU2qLTs+6tULyk5HIkHBgZYiMPuBmmAIs3gx1GFEEII0WxIEArR/qAZBgcH4wIJTehS1AGEHCLEDoQOzPNpUNK7nQMQVAhChE2GmDQFZf9rjx6r+jFRCmBSOQQRReZ2l3JsbMxKNT4+jlRjAXFl7zHaG48IwrCe0aj+3/Zh//79FI9I0rioI7F7qm7nkgTloCwknhFZ2d8zUkKW7S3NspAVNemOJ4QQQoiOR4JQiPYHbYZgQDYgq7xcQT/09/e7FHUgW8LFoWAU0u0cg1MgQ6+79uzZY3vZLTJ/yw5BRSYotIGBAUtQEXZ/z7LiiFQRegz9xrJFGhwFgU19chRWWXD7x6CoofbzCpl4cnaxR8IZ7dy505IByxSJs3brAWzKKQJDJAiFEEIIESJBKETbMjY2hogy7OFDYlAXdk8prnMKZGJiArXJUfgFp0XKQZH804wU2J5ypLTh23okQDKxlZMigZ0X8ePj40gs24V8qlBKBpmX7gsOkRXCksKTlR3aQx2ariYZq5TE9o1jt/hsL/A72ibK6TZMgVQjARmGWppk4FZqhvypUsvQHVUIIYQQHYwEoRCtAbJnz549SAXTSHZ3CLmCInIpjiTyX3/oHFNKxLsUdYYDbSnhSpAPTo19OVlK66JKT4TavTjOgpMyEGwm/wyWkVhuh9qgYsmNQ4RPe3pMZltKE4RIrPCeXgQrKiUnJTIvfPiTHVkt5Tr5NCnnzioNarcfXaL6YCXx9WZlEEIIIUQHIkEoRLODbDDlgy5y7vzvf484JGZX6T/r4t84MTHmkgagOtAw8VtehYOi6+rqQuFQwvBmVzacCMqK3ZFPEYmFlEWehXfYCoecqTRqlWOF904pSSgOWfZnRDntFmVZ/UYmpIGIauWIdlOUdnFRjYUG4tCRL98IIYQQonOQIBSiSRkbG7N7OEgO57zHQJmgKOyuWggC0qWYAqefSLsH5RLVH2QVeoMS2l0yjj4wMJCh6DhZ29HfgvOwF2owcoetKKhhykb+kc9vsonjUioWSIDws5cMSzs5EHiIvXiF58eaj1pCqLuohkBlUmzOyE5WCCGEEJ2JBKEQzQWqA42Bp44oCrXT3r17BwcHw/tLuPJoCf/dy5D47SZEC5LDbW4gnI5bKhG/9ecZHh7u7++n5OySqK9MOPHr1ovAbtzZ85yeiYmJraX/9EN88muC0Oo/vEnroSF6enoit/7yw+7Asfh1UTVAMSgwxQ4x4cdWexqWBEAHa9jzw0IIIYRoWiQIhZh5kEB450gd89QjqgMpwiZL4KKm7ly5/WOgAVy6kgYgQ/ZtwJOiEayQFMbKTzGQK/Y5kzgoFpOL/KJdXWwA+ZDn6Oho4tZKoWyUKiIFgXgkk79ZZ+W35fpB5VStJw0KbD2ESo6IcED4Ub0koOokAoUQIgJWFPvZ399vLzvYNdkdpb/SjTw54hkbG9PD9qJtkCAUYubBmw8fRAy1AZuYnJh1+HVRJZi3DqT/eQB+P5OZgQAjw7QprX5w0MjNQGK2bdtWVvlQZtQLuPUpiLfboeQQeW6zUigGOUSEE5njBEQe0LXXGt1KU0KBUa0ms6kZmp6uQkwEao9z5JTpNpwRq5ysnbgQQnQsWH7soX8ZIXwwB/uPgcWoDpXAkGI2genDXuPH2LIvKV1eQrQsEoRCzDxMOaY6UEEoPZtgmJYGBweZhOwJRlZx5dlkMxMTktu5KRkeHo4rujictZ+GgV2Yent7exNvA7KVbEnPfOzv4FWBaSdX0BJWw1btLQTuSF9fH52EkptrQv3QSdzmI+EER0ZG+KUCcWWIoRe58xdCiLaGKWNvEthD7Gea2UyDHTG2fhoiEyww01niGxxCtAQShKIAMI6JdhBDmXEXS3gQJMwl6Bw0D5OTPbWI786vPZFCTdqVSPv65fj4OHVOstLezUhZcUXhOSPTMEyrpOdkd5fuZNo5Mr+6pAFoGHZ0K1XBgSI3S63ma1GYM4XJY3qCW0+HiqU+EYRUuIsKPuGTBn3PLkO4dSGaGIbDli1bMKGNfxpCND82pe6IUeOEEoIpZn5hksLMskBXlD4ULYQEoagSLB3+4vbt2+3CGDMxvqk9g4eFxRoST4zuQlQEtdrV1cW8FX/Ri7ol0q5EMt9Q52Ud+hmEDuAmyRSYnjkd+8M9ztdEYPgMJ+5d2YdL80NuVJod1B2gBPVpt8vaFXuuidPnZHGUWbZ4BinnbpVAfFgtbKWirJvhMJGMBclC0cxgcDAX9FK8cLpr3H4KQSep9E5gLdjlXdOHGFJXCCGaFQlCUR7cdPOn8RGxbkZvby/GLrw7gYtpadAqFrO/9M/p4V+6iWyotLTL29YE4eVMVt22dEZGRtDqbqWBMP/5bpAI/YRk9B8vAq23UFovDu0eaU9PT9osbtcjqAeOFbnFxyplYCvQUdFFdq81Aj2ZBFZUdmEh7VOirQgeCRXIiVvnoW59TVIndvWas+7r66MhrEJIzC6WJsRkoe69iOaEzul66tSf8bgNQkyBcQv7SSPBwHJo5hp+scaJk5EQM4sEocgC19xuSUXu1bCKm55hW9EtONZr165lX3xu/6feogqQRrjv8dtlJmaId+mOBK8Iz940lYtqLGgwekioYA2TFkgvl24K0yHoE7aaVkF+EBledPDY2fFLsvHSA7ScKbVEJLsDq2QV3nLMwGppzZo1SCNEpldNbQCnRieJ3wUl0s6dukI5269J6LTTR16C7SVEU2HWw0AN6lE9kYj5LfQQ11caC9aYCRErOjlFJT12wbSIBQa2Yo11MV00EglCkYz54hB36AERkhjvGR4exrE2DaPpuRaoOloBbWMVG4fqjd+3IR51xC8TDC3lYhsOegz5R0mY29AkzH8sx2dB4DTDSZpTRuYxKbr1I6FfkU/hF1kp2Lp167I7dnvAOdIunDLtYnqb1jEyehrNoQvbojkxcwcYB7vJj1fNqtucDl2axBgcuje/7K5O3jakXRC0WXXGTT36cGRkxOadoaEhVk0r2lYss3VLJnH1SdEAJAhFAkyKBV5CGxgYsIteTf5hzGYDmUcreEcnDTx7ft0+U/hJhWp3UTPHwYMHmdvQHkx4aZc8OVPmRSszMFX39vamTdjUCdOnYcKmdsiTrMIytDGcLA2B82GdJw+0HbjKEqLJ8Jc2DKYwVrF+LGNbIsLAXG27aompJLHtBUQSA/R2LLAc8RDUy57S3zBgQEyrQPxyZH7279+PFaKqLTfaiwViiroz1t/fT7aU2a0H2HM3M64J6ZyoU7v+TsWi/dyGAMrPWVjN5HzmRYgqkCDsRJjk4g/sGVgfLBR2xyxRIXgnm2m4KPe9vWF6YAKIaKQ04pKPxmUKYRPTbZoTz7xCArcy09AhOd/S2VQMnar2Cw12wdjl2O7QJehXOEM5h7m5a3rqWzQzWLy4M00PHxgYwAxiXjAy9hgCBtNSogO7u7stZRz2IvH69evZl/HiDtMZUFfMQVQC1pVaQqigk5ky+vr6qDoirYqoXqqot7eXNG7P3CD5sCqYbjKJPJVAblgnE4dscjtUDq2G7SJDymyNTgdw20pwRlXPOwXCydo3kEz4RWojhJqxaomciBCFIEHYcWDrMUCYHswKCxh0u3WDJbL7LRn2qEYwZ8woTACuKG0NEyoVy8kyfVZqvtmXdnG1diTUoVuagnZ0u03BnGGbaN+0Q9vU0uC2YNqjTqxaXFQJ3ALvZFQB51L1ieATcHTq0OXV7jDAgfPNc60BSIytcJUlRLNiX89yvTYGJgJJwzRXqZ2x9IwCk5TuYG0Bdo8JAlMAzAVgz1wAy1Qm1YWtZsomAaqvp6eHeKsWg8qxW3D7KnwrgR05tMslE2o+jxqnfSkq2dINEH5kTlEjh8COEWNnR5k5KWqA0+QQLsXMQcHsihvzESV0sSlQcn1EV9QDCcLOwtSgsyslsLYYyvqJwBCmDeYYV5R2hymHikWoMFFR5/xS1fldCpveXMWVMAnHBByJJ3O3TwlzfWwTZXCxMZhUSECGbr0hcFKUjWoZHBwMqyLiZ1QEXZdJnXnU5ZXCwYMHOTpnXXJ4JqFycB34jdRnG4Prg2NHPbj1ctiV9VF9WVS0Ahhbeqzru1NTm1spudH43JHpLz/kjKFwR2oL7O6cO70UmLKxAGY2Ey9TYn4x6dSqWVRSUufsReUn2mQi8QHCZioLVivj8QQScFybVrBsZB42ejY0KCWpqDD1g7ql9qi3zz//nF8XmwTJ3MkLUSgShJ0CJrWrqwvT6YzKTIDVXrVqFfbalal9sXtW7rRLcNZ2mZmJM6cMIyWTBDsyb9mcR57M4i7HEswciCubhtmFOZtlt62k90hADPtangazsmkwNtm1RpaJ5HBM7cyprFrKECZOtgJ5uqgK8WWzi7IWyUlF6io/iWqQVUpIpRkUmzR9fX1xRyEe08bQc+zxObc+BXWFI2XYJXP6hrl31qmEaBUY72a+MClYm3C+o/OzWsWlT3bEXjEWGCDuMO0CtZQth0zs8dvf30/FRmafRDAdQI1hRqhwdvdyzqanKl7b49Dxy1J2ddumkrYB80vtWR+OQL3RCenhtIKrAiEKRYKwgzANMOMwvzJDIJmYLSgSNr3NHsWB0BGJwynnfIiUWZAJG0cEkcMuTBXm5VBvwCTtJQ1zNvFMJ7ZqePeIxC7HEtS/d5uA+l+7di2RJtjwmWw6p5xuh0BDAhMSu0dkWB4ov+VgtzEtkqNQcg6NZuvq6rIEeYirQbKarJcNGyh/SeBMQhWhedw+HUyaH0blWHP39vZS/3Qqq0M2uWoVokXAGmATuru7MS+RzxRXbQTIijxNEbnDtAvML1hdpgl3qimQAPvMTJStHg2MSZghVgWzj2WGyPRUEeyOJffWHsNuhstt7gzo2FQmXZFlqwchCkSCsIPApJpZmUGQH8wQzNMsWAxmHe/TFbFdCB2ROCiZwcHBKgRVCDNizukQJUBKt1sJZlY/tdMrEHg0B60QuTDJ3ON2iH2zgTw5R9rObU6BlGTLIewisReEgIdhaQBFyqHt6GneCfH4ExHCOiRBHn9F5IHGrbF/CtEYsBuYAiySXWTkF9vIAtamKMFgl8A4ChbGHbX1wTJzRvl1MunTjHNjQJlTBlqWVkAUMYd2miCksZhM6erh7ClEUUgQdhD49JhUZ1pmCGYgiuFWpqBURLpStj7oPRNL7vSOhK1IYiazrq4ufBe7IYPDkeZ/Mwfji5h/E5J/bmbfSOYczu/O0YGFnp4eHCmLNNjR7ZDSeciHXVyKGF6yUhV2CgMDA7Yj2CkA2TK9US1E0j2ItwQR2H30SNxhpiATl1RUAo1I3dIH+GUZb4PfslJfiCZhovSNYoa/v8hYPzBQ/gHIVgeTjlluRbNpkxGWClxU65DoAmXDTNrX14eJpr3sYodrQiEKRYKwg0AVmOvfhLSHjTt48KDdcHNnlQkm3gswZgj2crkcCdLRxFIcvHa7HG46KlGC4iSBy2sKZlN2tATsa44Uk42PNCKNkth5UHQki8szpCCbXKIpwvmbrZQc/EEpP7VHVhTJYjymGF3WKVAMl1pUAnVrFYhjTSXTD+keFiNEq4DpaMD9IgZLUX+RFzI+Pl7WvtUDjDCHbkVN2KJQ1QMDA/bMZ0UwUTLF7yz9oRQmuh6dUAgJws6iaZ1mrCQzOqAZXFlbClQN7gjmPlGVJRKmxBtgd5fXkSCQyJb5wFQf2M0cIpFwdqF0ZGSku7ubNKHiIk/b0WUUwHRir3aQgGw5tGnCEHJm7nE7lKDAHBfiFzjJJHyYigyruHZre7G7TX4eCpnnlUv21SOjlULD0XXpUVbVeCrxywdCND9r166lJw8ODrqeXR8YKYU/Sk2xzVCTud0CYlQyFRIJRIINT2bJ+KW3GuF0LHOOm3/yEtVByzJZU9vMzi6qEugP7ffBBdE8SBB2FkwtzrQ0K6gCfl1xWwdkUhUSyJMhCIGtZJ7tCtjtHTIxH4Iph7mn7L8VoQzJFg3AXq4oJTgcrolLdCQcCGfF39bzEOPFJ45Ldb4FZa5FkCBiKbbLS+Sgu7vbRhzQf2hZV5VCtBTYHIwYFsA6c53ArrrjFURfX194v4gxuCf9I1gYt71F//UFgtAeguW4ze8etDo0n93fi0y4EH+gJg7dr/DrEUJ4JAg7CMwQDp8zLU0MqgCjydTY/BfDKOTk9dvSPzW50lcFHgBn7TJtLFRyvPDo24yJJ/GpTqAeLAFClATVaTOEJb206qbHuaHwnJHuFuYh9EKoNHkbolVgpJuSAXRgjRY4Dxi0np6eslfZKgI1yCTiDpCJzd1ut+LYtm0btpraw3rnLImoBYT3jtKfDEfm0K6uLmIgY+ain9NM4cM4QhSIBGEHgR2JP+zXnOwrfdkCzx7z17SPyxcrsLM1WP3gFMIL0kxUlCRyN5KC0XN88cbGxuInTkv19vZ6Fw1YJitSZtw7ZdPQ0FAkAeVhR+Jxv1h22eUGMbl+/fq4gyh3JwOaqVhPV4hiwf5gKPCYzTggz0zD8IuqSburVhQciDHiilIcFJsT4Ywgw04CBq32EUoOHDGcaKg6O67MY8PYVYJJlja1fksTDA4OEgOmGC1lInQV13hCFIoEYQeBxPKPh7UQTMNNeKuQghV4TXp4eHhgYAAx5nJvFHQJqnf37t12pYDuQUzoLjBdkQCXCz+MNBbJ7BWZsdjKTGZbIyCbyZYc7HpEeEvKMicNv3F3hJTsaJlUCpLV/EUcR4NJtKI/OewoqKtQyQvRbGAhV69ejaEwB9rAZtp1Q7deT8yJd6WpA4zBDEFYkTHEgGOQEy+kMmeZNQaWsckctMCJTOSE/sxsiGNDS1H/dONwAmUTCVzSI6En+FczhCgWCcLOgtmU6TP7+lMTgh8QqpSZxe6PMa26wlUItt6cGFSK/fnEl19+6f9w1h2jUSADmGCYe+gSnBTFcxtKipdCUtRSqSevH3uPJH6rGfeibAPZTGYHMpgITeqzLzm4vKZgq+2YE0qIg1hSf5OQIcfy19TjIlYYNDFVZ7UkRNNCL123bh3Gx3XcRsFxGSMY57RrXtlg3Jh20Xu7d+92UTEwTRGLGgFT7JLmA+uKDeQ3/BxX/CisYtVJ6dZFA8k2vEzK8Rf1gY7ETOoSCVEoEoRty8GDB82mhNf+mR6YFXCOmQMwK87GND12K6lJNGF1X0zB+iNROAvq35ZtddeuXT63SiVQnbBHYSOKl6nLBCGtEL8kT4/ycrEK8EtCtUbPpHIqfT7K5Cs7+qzIhyoFRkG8zAJwL+h+rgaFaEroqIzfLZX8i3qB9PX1YfP97IN5RBliD00fEh+/FzcxMYHxocAUG4uEXULHMtbc5tg3wJgF3MGSMPPIbE4x2CWc0Dl04rRoVtrmTeDoHKjxWlpkQA+hWV2DJUF70Tf4xVujL7ndSg/ysKon/EXhSBC2G8wEzC5MBkwD+MHMIsxn/pFL5iQmFdz30L60BPZkS3i9c6bAD8hTe15v0wS9vb20gs3NNA0G3TaFMOtj+t0xZhTzVFyxpqDnmCPCHOZPLYTWqfqxQ45I/uY88cshfI/ND41CJ8H3ircOIyKxzB0OFVV1kwnRAPB6sbf1/jOJbJBVGDcskj3HwTIDBzvT399vPj3mnRgS+MkXMOahfCU9EwHpgTRr165lR+yV21wOdgGOwjSBqcROUgy7zmWawdVXAJlzCNudvWxBNA/+Gms21mcYBbQ1fYBmpRPSteiN9CiXSIgikCBseexOINMDsyYwOYVPGjCFhFeSsClYEwjTtARmBxFUnCmr7nxmCHMRrGCJUO1MxqYAmYxpl9A5iGPX/BKv9ZaFDsC+uAX8xq9VVwfFDguMw8GcRDxOD13IxR4J6dnLehcuS5qi4xyrO808cGiqmlmTOme6dSUTSdBYzXB5RYgIZjowiQxnrA1mjRHteu1MwEjBZGFPTF8xdbIAlNAW2ATMCKQE2ysOVtTSA1O2i80NlUCFkIlbL11qpH5MIlrVRUiz1aJJoLe4psoHfYBuho/Hjsz4MuCiWCQIWxWzJv5KodkX5gYcd1uG7Uc+pM6sRnqzI6YhWc6YwJoKiuolCvOcO6WZg3pmXrfyRMCD8SKcFqGe7a6s2xyjq6vLTDxwaqS3h5EMWjAu80ZGRmh0FtiKl2A1w3JRNUP5KQx1jtPDJOSvQLOa56o2aexE7KQMVomc7H+l24DE0AkLf+6FDPv6+mbkXaMWgi6qe4OiOcEeYhzy2JkG4I0546W/vx/DhdXC+GPEIhaGSMwjvxTeRTUEphgKkziiEYpMCi6daD6YE11T5WZiYoIZn2YdHBx0UUIUhARhq8Ic4IxKOmY43A6lZx2Z0kwKmuQgDXOYJW5mmNjCW5qszrg7y8SfKDmYmO26HSWMXNDND5mY3gOTUuG1QFNr6DSmBKYHlv2sz17Eu3RFQJ50GLcSe9mvRiit74q1Q1VQb4yLsKuIRKj2om4mC1EgjGKGcJPIGG/MrWDE2DI2FixNCKZypuzPgam/r2DGoahWTsw1RXIpRPNRhSAUon5IELYkSAJMiTMqmWwvfWaDiYG9Dh06ZG8+MN2a69wSajB+zdWeTrSqmCmYff0dSzQSMzF+ALOvVTVTcs4GSmRf6V04O5CdO/nbKo3ocyaZ3bLzIo0FqstSRsCDISsrXi3YQe1whUBX5NflXgPUDLVkeYpsGPtUl6s4IZoGjCqmz3XTGQJLPlT6THHkSY3e3l4iMb+JatCY8RubWHjMoF0lRM1Gpk4xI9CrEydNCULRVEgQtiqla5R536ywK5cwMDBg/ncLwdzslgI4l+o8WqQa1pmqQ9FhjlFQbkMJKocqciuZ9PT0mNPAjIsTQLZUss8NT4LMbVZ2Jc4HWVkzeV/ERI41N6umAC0xkHh8fNzScHTKH6+WgwcPksCuW3vJSjLqgeJZmoqw45JnIZefTWG6rGsDV9JXzuDgYNV3aNseasZVmRBNAOYIawn2pRbXTWcIu7TnSjb12D8Wr9gLYfUGY4iJ9lctxQyCt9Db29vV1YXX4aJK0OFdJxOiCZAgbFWYQXF2K/XIW84/xmIm+gfM2SaQMkAIIQ84ZTKxGR0/mDmSeZ190ULUXkSKkKBAG80cgEKraEqmYOwCVmCwJqbYtDiykwVLaeCscIJ9fX2k52TdgY+EHZmHfFchveXMueM0hHcUScmhqQFP6BhFoDC0AmkokuVGYewQ+bHWsbd0aocioQNN+lIqYhDJlIq2pgYoJMeShwT0lqLqXIhCwFwPDAwwfl0fnTlCQYj1wI93G4SoCiZZ5mgmILoWttcuRtukad1MiGZAgrBVwcT09/fjT+PTt6uPi/WMXFELwblP04TEY22xuaYHqCsTTqyaMEAtsDur5GO7kIB4q0+LqQW87dHSf1Vh8RGZtBTzAQcl/0rvGYJ3UMgtvD0IJnXsoCHUAMdyK6U7lhTD7VOCfHp6eiiSP1/KHNdLHJpqSavnEBJzROqcPE14kzO7Wz6JcDqhHC0K6ooyd3d326pNwPbS6djYGIqXrRzXFaJToR6kCUXzgI1iYLreOaNgx8wuYaAwJhGTK0QVMLceOnSImZFOxepE6U9KZIFFUyFB2KowY6FnsDKDg4N49mZ02gmUSVn/AKGC8MDXPzj1/7xUiwkYtqLxEANUEcqEuiKSXxIzwZsqYF8WWGWBiZ9dvCvgIdJyzg+FIXNyTsQOVBHkZjnHK4QMw+/NGAMDA5ws526rnD7JbB4C00topFDmZb9tQkp2oT5d6hww1dk9WLJlX9PeHiqZOqeJXeo6QLO6pRg0KOWhfjr8biG9Qh6JaAZQg319fZhf1zVnFAymXcvLMIlCVASTIP2KiY+JiakHQcjss3vq03FCNAMShK2K3fLC0GBizOK0GRjNnJdm0Tbd3d0IY1NiFknl4PRTUXj/po6++uqr/v5+EydeCaCdQq2CB0AmvoZJTM7YbovJCcdy2RUBRaVUZMvkwYm42Ck4lh00xG4G2qaI0iMHZIAl8+T89gAeUs4XLOPQlBzCw9RYqcwuHLsjGlGqnQMn3tvbG7n8IcSMgDXALm0sPVzgOujMYZfPsJ8UpsOvGYmiYK7BUbFlm9PpZsNTr/QL0QxIELYqxaqOZsPknFvJgV1s6+npsWcUkT0skwm1hKgzHZVHXuIBWPXu378f0UIMu1tMfoptGlwTzi7xeSr/JGQELwg5CyYeS2wQw1Z0HVORS52jwExa+GrNoOIKh17BqVEt7lQ7Bk6crtXf3+8qQogZhT4Z/+rGjIC5y37WXYiiYDr216CFmFkkCFuSidjHRdoJvPPqzs6EkKeKSd3kHwv4yvxSEhwUq/P8IGXJx547KuVaE6ZYtiR9GxYh5w55JL72MkQ1QtES7035Q0UDLUpuJIhLQWsm6pyTZcGugJKy5aa38dx/4tJ+cOJyR0STQIfEZGFMUIYYFt2dE23PrtJrL3pSQzQDEoStCmonw49vaRAYM+UKUKV4JF594S6bEKI8lMqUz2iOP1JnLxOT5GA7GqYzCyHt9iDg4kduDMbhREhJOVmgL9lrh27bFJw1+cSloD1iandQPSS2k21FgdFRgpDm9nfL9cySaEIGBwftKQbrpUK0N8ynujAnZhwJwhZm7969CAz8OUi7GVXITapGgsyYWT/A31XDKUEjUcn8hkIO8eAaoHLY3S4HWlZVY1LNZZoEypZe4VIngXIjGSdLYVhG9dmlSr8XPSeuBlmlgYiPKHbUKZHxz9u0Cpx7hzwkRvvSWPRn2hrs8oerBSFmGgwLHZKe2VHXaESHg0EGNwaEmCEkCFsbTAkuHeDkhR4tXrvNqX19fS6qFUCcoCvcykxjdwshcuss49Yc3kxvb+9QAFqLVmAXTs3ElWkqcNlVBT5TtvrKfqiYo1NUklE8W6WodBUiOWt25JTjatAeXo2oWXodkWGFEMkpA5kbZE4NsMnq05I1FZwp5bQzam9oLHfOpU6CPqRB3boQMwH9EDNiFsNME+aip6cnYniFaFfo9nR+Zlg3JISYCSQI2wdc+W2lL2Uzs+7fv99iahQeDQbl4JaaG7zqxE+PonYiesmgOWgLLL49jIr8sAvhtrVS7HMg7pDpUEi3w5HY3TASUAbysUgWLBIoHmls2WNazhJ7iAk/TmOPqvo8PZw71WKHQ4FQMLpls91OZNS44rYvNDFDjCZL7L1CNBIsAHYAawCRp0IwLP6pZiE6hNIc24wXTEWHIEHYVmBTzM+2j1JmPzTYbCCQcFjdStODfohLGgRPth9jooimgd7e3uougVNLccEWZ+vWrfbAMM6WV9rsiDyzBBSGYhBjd2UtMhGyivcl9rLrDgZHoU7I020OICV1RQLfvtQSkRzdq9AZxyqhE6DO9XFRMVNgNDD1jH1+pfqECGGeZRrVBTsxI0gQtic7duxoLTVIaau+YzZTWIFdjZfgLCKXuuvExuDBvzRMnVIepA6CkF3QdSbADh48iA4EJh5+M15nP3ToELvH/TbO1F/LJBPSeLGXCAlwBOP3q/ELLZMZp6yYbyfoD+60hWggIyMjg4ODiZeNhBDA6EATpr2WIkT9kCBsT1rOu22Vh0UjWD27Si8JLRQOuqveHg/KKrw7lwgKkJSoVks5Pj5ucwzxa9euRb8hBSktUq2UPIHR0VFmJs7RDhoSCkJyyD5fe2TUyhPBMrd8ZhYK2VrXUGpBglDMFNgc1wuFECnYUzluzAjRECQI25NE57tpQXUkvnrXEiAkTBaiuKzy0VHIMLt/WD8GBgayn7dENOJ7hZPKoUOHKBUzTajx0rQBidmU1i7k4/9+o6yHRwKSoT+RjqWKmYRioFSBBctnZqEyG3N3txmgRfRUkpgRbOC7jiiESMHmTSEahgRhGzIyMsKk64xK04NOiD9J2FqgBneU/k8ZBeVFGnqJmLrep0Vf5f/zIurZysNebv8SaYKQM0pTg8Tb7UEcOyatbDGPIvVvLY6NjVEtBr0UWcjug4ODtnVmsUZ0hW53Nm3a5K9fCNFI7AlzPTUqRAQmRKZpt6LnOETDkSBsK5hlmWtxsltluqWclNattAWIrkNT/9bAar2VOZ69HSsbekXaO35ps05Gu3COZdN4fGKDFicGKDlFQpYwBbptM0prXUapETwPNLk7cyEaizShEHGYE3fs2MEv8+PevXt12U40GAnCFgOxgaXAXnh/DjvCKq45tNytNkreZo8P+btngEF3sXWDw9HodrgMwi98RqAJXKIAEmcUnp5Gmjwv3eH2cWgOsW3bNrxAlpEiblvp86dsgmZ4WeLgwYMNaK8mQYJQ1AlcWEy6W0mHicwcX8xX9iMGQnQIdkWS0cEgwovo6+uTlRaNRIKwlcClxhfHETePnDkVC5L4zY+WAJPHubiVNoLWsZuEuDsuKjf4UvhJg4ODbv1I2Ip2MvzDqNYZMhgZGaEkJLP0IaF8jWAPl7JXvIOxC1sRFdkXIFCVXV1d1sSkpwz9/f2Ju5Q9hQZAkyVWUVtCy8b/NEWI2mEcrV+/nvHu1o+ErXQ//6C7qUdsAkavc97gFSIOvtyBAwdsXAgxI0gQthL+MRt866GhIfxXrwpaDvyAKvRSM4NIw7Oxh2CtvUxTWWNh7kngksZgL/whvCKSIftJ7zYcCUIRMWag05BkLKT5XgZqMOOSAUdMfAuRMoAtx0tuBSBBdgvGL/zT6JHIXbt2UYaBgYFmuBSaVu3tBw2nh5FEpWDNGCNx+vr6wu6EAcQ+MNLd+hR2KRNzxJCnB2ItQ+ODkWnL64NClIWpnJnajQQhZggJwpbBJmNnP1ofPIO2eYeEE0HS4M0geLDsuDuuzQIw9yRgEyeOM8Sv+VLAKnvZC3WWOPEOIQmQT2NjY37mQESxoy2HUB5bIAFyzu2fBLsnKjGO1dvba0Vlwas4FohBgh4qPfFVewtahTTJgzG0hStWu8OZunMWIjcm81wfCiCSTS7R1KPymDs0nosqPZKN6bD0hl0vY/gjEckBWO3q6sIouRRCdAB0ez2vIZoBCcIWAO+cWdPuPjkT0uLgAXBSbqUtsIvfdt/MNVs6pLFnSsGemGJKABwpfCbUIJKP5fCDY4Dm5BB4S6S0feOgrMgBd98uvZtP5vaPwabh4eHQk/MkPj9JOdevX88u9EOKQcndhhqw1wjJyh14RomfcrsiQSiqgHGKuXB96EgYOy5RYHYs0i6E0eVWr17d19cXn8VQhmTrWbNmTdvMdEJkwywPNnCEmFkkCJsa/HI87zZ7ucKuBLuV9oJTQ96k3XaLQBr8JFQW/pDbv4SfIdDMlpu5R/ySP7vgYFkOEdhq9wPx21gghv5DVRNfyjgK/Qr/jALY7hHYMdF1o2zo+UiZq4azw2vkpMjQHXjmkCAUIoOMp8TDHoXhQtcRaYIwUQSmQcru7u6Mp9yFaCfsQr8NHCFmFgnC5sVm30LuwzQVuA5uqU3BvqPHcIYi0Jr+xiCYFrJ4FBEMDAysXr0axRXeAxwbGyM3YgA3K+3VL1QfQtGVoOSK+WMx5bDK4dy2EqY2+bU0cTgLWirjBmOxUBgOSm/HF8xzl7Ue0ASuNG0NbZp2TUGIbLAkrhsdiReEGCsv50hMzMjIiJmvPLKQfBj+aV/VEqLNYNLR69yiSZAgbF7w/tPu7bQuyJKGaYxmA7XD6bvWLTE8PIzP5GGr+UymjnLCXqRH9dlRjLjTT/7eV6MkuFyhOk1kdHTUHveCPM5cLVA8ykyf37dvH8szogmpRleatqai3iVESNoY8YKQweuipl57tvixsTE0IZYk+xIn+eMfHyz9B0xRjyEIUQjMnnRpt1Izdm+Q8WIDRIgZR4KwScEXD2fW9gBjiiZxKx1JqNMi9/RCaPqyas1jd9XcngF4VC5Fid7e3nXr1vn5DBmJf8aB2N2lSAd5Rm4FzoVxcBy9pqVmUIbu2A2B2qZnttmz2YlwmvqcnaiaigQhYDfM5ttWlJ5dwMoQe9gldrEhiVlwsULMKHaL2156ty5dIwMDA4yF/BO9EPVGgrAZQSdgfdrs9iDGFKfBrXQwyB40GNNAhuDHW2KqoANQaa5PZMIu8SmK/G0rh2MOI8OI4CFzCsMmS1YWu59pbwdlY9+/GRwcrPoaf0TN1pWxsbF2uh2B9aDyada4AeEct23b5k5biMpJs1ooN7vUxQKjCdviNpSeR6DXYfyBbslWftevX4+VSBt09tohuZGY3V2sEDMEPdb/RQqdlp5c+3zRyDlOiDxIEDYd9uqgsxltBCfVNj53jZjDlHhbz4MbhPTCZyr78CSJ7ZYaNewl3549e1CAbLXuhPAD2xSyOXhZMftA5E/mpKER7dZiqAwjUpM0nB2ilzN1URVC/u7A9SfNx205aBcqnKbnpKh86xKs0vQmEe3Gi521EJXC8McVdr0thvU0kuE60xUTDY6B9du9ezcJInYjhJ48Pj5etQERokB27tzJJEvfxoSGE1/VML83co4TIg8ShE0HpoeZ1ZmNdoGTKsSMtjomifFycIbyyGMcJjwn1zNS6O/vp24BDUbPwRUDVm0rkaYEaAKX6RRkbuIBmJ8GBwfTjjU2Noa8ZCtZAZnj83lluGvXLsrASYUSl1V2HBkZqe7pGo5FDv6ibP3gWNnKvIWgadxZTYEHT2PRuNKBokZsSGbfr8NpZrxbelLSIcNbhRWBwcHCYF7abzYUrYjNaEx5VXfpELtmaiNFiCZBgrDpwL0GZzbaArsY5lY6GzwkqoKZgNnFRZWDXUzOxf/Kghg8MBJYyrQ5BlWWeF2fHe2uIJrBLucTY7tEiMyCHJSYvr4++ztdumtXVxdZsYkc2MSv15YZtxTKQlbxsy6Woib4ZoBGZKy5ExOiOA4dOpTz3yNCK4SWi1+HygnHwlRiSdatWzc4OMgCq5CtSIWoE0zZzHHMR1uO/F53dUgQiiZEgrDpwOgw+TmzUXo3wy21LEiCtvG5awT3CKWECMkvk5g28IFwrZiH8IeYlky82QOZdBXkHHkSw/LAwEBPTw8pEYEkGJ56Az6x/snNHspC4FkMBUu8KRd2SIMMOQW3+UhQiSYUjVoEIVD4umpC3FxqIOPRtdaCc3EnJkRx0LWwLfZMgfW0DDAsdkeakVvdAwIhuM52jYmsCvHFhagCZkmmb3o1NtZF1QBjhP5cGltCNAsShM0Ikx8uPjIA04N/70xIa4J6QbG4lY4HHbV69eoa5bFdXDSZzSzFgu8ku3btovOwlcmGKSfbe2MvPC23UiJ8iNSwTogvGC8zKWlcly6dWgQhB6WEdhuzfqCKvUqvsWlmnMmnC6Y+9C9EgTBGBgcH8wxnjBI2n12QhVghF1szujcoZha70lH1exAhaddehZhBJAibDszEli1bcLUxOrjCBU6oMwI+hFsSJeqn8FFoO3fujN/NSwTvyu40htDZXC8sQVeMKMYQdkcohjcDE8E19HcgKwUtaj5ovR8cNTjfQq7+zizbSq9EulMSoiDsph+jfl+Ol5+9JWn1+Ut0IPTwuOQjks7MfESvrn2aYJq2ASJE8yBB2FzYLRF+vcWp/VrUDIL3UPU7JO1Kne6X2m3DWr7Lx+4oN9cRS2RnxYn09/e7pJnk1Khp2KBwedUZumueh+JmEGoDpyTbLNBw9b6tKjqT7ItEnl27du0uvUVc49gXomF4d4VOG78TbtclSUOvTrycmh+brEvjSYgmQoKwuQinT7ztllaDMDAw4JZEnUGe0VuGh4dxxVxUJZiT53phCSa8xDt7zIVIJiOPTqM86JM8TmQcxA9H4dS6u7vtBkU9oIQ2/dtqk7uw+NnUJy4F5Ux7iM6uKNnpCFEgE5n/PBFiNwkZv23zgq5oY+ioqEF7BcMmncj0F5nsapkmyKrskzVCNB4JwuYifDwdz88WWpQtW7ZUJ05EpVDP/f39yO+qH9BlenNdsAQZpt3J5BBsMsrOaigT5tdtJarwC9GBnBcTc72nT86X86ISrJBNfiHG9B6KnSGWdgeeSrOL2UIUCL4sA991skzofvtL37yNPDVKPKOMPuzWhZhR+vr66KL+CppdeYzcCafH2h1vT85nobHPlnmYW2S2FaJJkCBsOuKGJvFGTfOj24MNAz2zbt06HLWqFbifovDhvC5KBBGS/40+crNS0YfJtgovkAnVdnQ51g27Kswvh1u/fv2+HC9KzSxWpbgakHirkGqPODFC1MjY2BiGHSMAZa0NPZNd7CYhA4pV3GL6Kt2ShZ6eHiY7+nDzjzXRxtAV6aXxJ1DomS5FaX4MH8JnmZiy1w2ZvOj8tsv4+DgHshmQbm+RQjQVEoRNR0QQYlD6+/vdSt1gdndLBZHHXRBFgYMVzl5VwO64enhs28u9GmHP1bjOWgnsu63Cv4Bn+mTSHRoaQu6y4DKqGzimdvotdPuCKsVBp+ESbxXSrO7chEgHb9guOx7M8eVDDMVoibLPjjIL2MUjJjU6qmWOZ8xYpmcSQwIzO24HIRoLNp9+WOrXUeil/kJb3JASmTad2QWO+ESJjLQLIqYkXawQTYMEYdMxODgY+qO9vb1pdqcQkG3M1mvXrmVuzrgvVCm6Pdha9Pf3M1e5lUzsTprrrCmYf0l3YlIML6zS2fJfJmAOpk+OjIy4nRsCQ6+uw60QcCkYs4AnjW9Bi1Dh/FJdLsUUEoS1Q8UyNOxKgYtqO+hFDGp6Pj0KmQf0LjoPq5w7mxjO8VsofX197JJxf4/RRCZ+R7tJQp7ez7YE5JDT+AhRLExSDHDrnxHYyrRI56eXYlpdbImxsbG4sTWY4PDZWEi0vYwFujrji18XJUTTIEHYdGBKsDXMx1gNxCHKKmPGrQVMIUexh8pGR0eZp/M769ngXhSVlWhCsicz5jw6MPMoXYu51hw+t630DlJ4vSMD9i2rPOsB486VoCnBmaZ64945MIRdoikSnRKRAZVGFwXMI5VMX7X3clFEPT099El8QYybS90u2LNtpS6TgI1Ek4j0ParCX+VhK1KZjpfmH2ME2JEZgXpL+wYytU2yAi9HCpETu/xnnTkOPZY+Tw/HDrioqesatnsceji7kJ4Ft0MMhg+ZuBUhmgYJwmYH4+IsTXHgoJMt0zz5Mw3jYtp87zbXjLlQonXB56M/JCo3Og+TqHXORJgI/R0AwBe0x8YM9g23ZoPnbRcsGkmTC0JGbqIaBJxyqsulK0Fit02Ug1odGRkxM2j6pCQMJ2G5v78fs0bfBuRTb2+v2c+2gc6TZ2BiEzh9+hX4GrBXqlyKJDAayGmSUZORLgrUeUVmQYiioO+lmVOD7hoZ6VgAt3MSZkDoz9gNt4MQLYIEYVODqTL7UiAYOHx0MsfpZxZndXsJt7l0PZhNtsz0H67mQbcH2wBEUdrlfPpM+BRoBDqMXXP1kN5tK1Gp50cZGnkxtcn/mx5/ev369atWrVq9ejULDF40DN62bxESUOE7duzgF9MxI7dYW5TR0dGuri6zt/xiErF7AwMDGDRiUINImrDrkoBVt3Prw1xTac+ns1E57Eg9hDNIHOrTj2J6poudAtcZkUlubl2IRsFMZ90yP9lXDE0H9vX10aUtvRCtggRhU4NHgkvnLE0RkBvzLjkj8xJz5ojM8WzCOQDsmvmdbnMOdHuw5UDFdXd3M5MhLSwG2UZk6Lrh820pPclMZ7DOmQh70W1IxqzJL3lGnOZKBSEZcly3c/0J//el2WDM9vf3U7FWt1SLwWg1+ccvhWeA00YZol0YKBlEoIFcMVVDJVPVaD/8ORYipo80JDCoan5dXq0JNUDn4URYpsMwcisy9YDFKE0Um7IvGtpEZgdlNXLNyIQ3dU73pg+b0nbbhKgnmE3rlvnB/Lqdp2DUkA/Qse15ckYEQ8PSC9EqSBA2L/goeHvO5NQMk25vb68ZKX4T1SCE9vHgwYPxq7nZ4Fvo9mBzgk7IuIrPVroE8xkdgGV6CMu0vt3xI5KuiN/sekYNkFul3h7lMY/TZVE37KZopT5xU0F7UV2Dg4MMdndWIgWqq7u72/q2aWmrQyCGIWDLdDyEH6MD0cIvFdvV1cVCAzpkjdAT1qxZw6h36wFIQXvyk7Ogz9Pza3lZPc88xbE4qB09Y1qhPBSs6pIIURF0ReuT+YkIQuYLhhh9G1iwK3H4Tr63C9EqSBA2KZiVzYV+eI1ZlimfnM3Fd7ExSOYve2d8SisRctbtwaYFf9ckn1uPQfewOYwZjmmyv7+f1rcOYP2hEMiwusv/9Ex89zrdk8EhpnLwjNvg1gQ1bA6KOzeRAjZ219QnAdOg19mrgyygVVjGLLOXSW6gT7IVGD5VOJd1gtZnvNuQt5jR0VF6hRUVKCpDyc4R9UVMvU03R/R9kkpzsULMKPaEZ0VEBCHDilnDbROilZEgbFKGg5fvEVq2UB1M/EzGzPrMxyMjIxmSgIOy1ZWghNeE7I5LZMnSwLZ6J0M0Ibh9iZcDzCNkVqO5XcOX3GW3VBy4p/Qxd9SqKNbnxmMmQ9xTfnH33TFaFtO0hdzIbUswgHhvKDdA1NHoGLeuri5XfUmQ0i1NgYmbfGZ3aIjaBrN4DCtqno6EDZx8AnWKPH/rVyzj4+NMHH19fXaTjSJZPAXO6OGMyrqabpPTVhIMCzXvNggxc9AnGcLWLfPDUHL7T+FHmRAtjQRhM4LjYkYHg8XcCaETz8xtk30e8HiYjC1bvBNTdyF2FZkFDoEnYSlDEAnm6GRfQtbtwebHrmXSeazFDboHfQAvDd83sQMUgj3/XLvTybhwOdYMhalRnTYPdlOXlnXnJmLYA/C0OMoNEYi5y3MJIO78wZo1a9J6MofADNLVDY5FDMOtHpdXInAITorDcVyKbX3bXFW6BwtWwsbD1BDeh2mncSdamvA6RX7iNmFXCbdZiJZFgrAZYV7HO2cKx4M3T6Kvr49JHdODz9fd3W1mKBsTk6PB7YKRkRFsGd6M3etjViaBfaWQCZsYly4JvJzsG5W6PdgS4KHiL9qdMdqLVrMZkUh6RZ0EITlz3Oz+kxOGBvm4fGuDGnCZtjIMXk6EsezOShyJXVwDeiDmdP369fR5vDdi+O3p6cGymT1MhGRuaQpGCvm4lRhov/hTx2aKKUBO75MyUyrsvO1lUOzxlM/tkp7jkpjOYEc0e84J2kg3GWybGg+H9ndKKSFD2G0QYkZhdIQOUh7S7m8TyTB0iYRoTSQIWwMmVKZVXI3+/n6sGDO9XQZm1RmkI8FlAbdzCawVMZgtnBJzUCry/rPfJ9TtwRaCxsIno726urrMxcSbRBzSqegh9IqiJjbmTvrqhtKLf+7YNYNDSYbWh9P84zxYJbhMm4n8spkawCbQZHJEMqCisHXYSRNLmFCDzt/b27tu3ToiJ21lisaLC8JaDB3Kk96LIc3jhlLgyLGQefG2Jk+z6i5RADnMiA5kZHGa/jEE6pYKp6hYGB8pxIxDL63UeNKT433YnLGRkRGXSIjWRIKwZcA5wCEYLv1dMjMrLgXzrnk5EdiKpXO7TcFedgsI74EZugonEleVbDF8mD8O4Q5WgtX169d3d3ez1S5OiyaHnoNao1npEtaaTHXWSSy+dtIupmZDAUyguvUYDAESAM5u1XfGZsRRLgtnzSCKa0JiaCPzs4FapfzUQONfUWt+6MbIP7OB9GeruoiuI431TOLpbyzwi4ENoYZ7enroYKU9pqEVbLxUDUXChFIAWtAeAEkj0ktthLptJThHxq/b3ARwakwEZkAoLacJnIUJYErr0gnRBNAzK72qiO8Ud7ro8JXeaRSiCZEgbBki3gM2KFENGngJuDguaQmcGHLAv6n9fgK2z9xTd7CAvXv34kXFPVrRbDAX0hPoQvQKFzWFSUTX2LWRmH8G9By8eXpRTt+RZO5IlVDp53MbickYBi8lRK6wSkuxbCKk9sHb9nxZore315QhFo86pB/Stew5fHqXLVuFU9t9fX38ArtYJCDYEg0sacjErdQGJeEoGWPNC0JSUjyOS0/wfYB4dk+0wzMLvdeKatdu8KEpPOdCPYc1LMTMwtCz0Zd9XSaEnux2DqDD72nxvyQVAiQIW5JsNQim/Vzq+mCOUVdXV+RmzqCeHW16mNXs5pLdJ4njn/Iqy/j4OC4piSNaBdHFLGuPOrtM80H/YXc8YGZZF5UCHS9y1SMnuKrNec3ChAo1yanpknMtmPajE9KdaO7169fj+WE26ah0SNvqKr0EHQmbSXwexUKGiX5hdVCwtG7sxw5nEb8bjNxtzm5sUDaqlFNjLLsoIZoM++cYxldOe5s4Y9LDmTFdCiFaFgnC1qOsGsRZyenN1wieK1M+Do255hhWzCtHjz9nJepH9l24uMtIYuseLGfcXsDrxZ+2hk4DJ5VkVgBaH//V+gMLdAN+/btbZWFOteeNd0+92hpx2SOYB28pK8X72U0F5w56EaVA6J/0QOjp6aE7YTldXafAuPB3DrPB4qVdTKkC+nyiQ0l/sAT0dgofueYSeQ5WCOFh4mN287MPwydcNVhl6DGPMPpwXdy4yiRt0DFUXQohWhYJwhYDRyRDbuFV4+zGryXXFQQAJhX3CF+Ko2Nhm9Phbleo8PXr1zNRJd4uoF3QbLZMAuZFfzuC+MRdDEtsKRMZHx+PNzQ9kP7gViohfjgm6TQxSck5kEtXOc3WPzn3xg/b9gbthDlCB3Z3d9Ov6EiYzTx3/3LeJAQ6IdbYrdQMWeGwutJPQUnoGDZIOQXGMsu2aWxsTIJQiEQYJig0fplEGEEbSt8+IJ4hxiDy11kY7LguTCUMtLJXP2FkZARjYvtG4CgukRAtiwRhi5F228Qs4Ew9t4D7hZ3l6IgTCpPzKrsoCnMW49/AQJvZFVC6DeDChg/GpPUlT/ZVT45lzV0UnILLukT8mzRM25wCU2+eyTuDbCXcYHBHqOfIzR9RC/TM1atXm0dIb6GGXV3nYHBwMGevJqVbKgjKGdeEjAJOxBfJHFxzanMKVyE6jT179kSeHzEDy8TB8NlZggQks605YT5Nu9yJUNTDHaLVkSBsJRJvD9pVZPyDGr3kGgl99/7gzzBMqfb29kace1EPcFLBq52IxArB+2RStGQR/O70K5c6CbZasqKI6FUIlRu+MpNuIZ0cr7oikVA/cC9m6iJOG0Mn6evro8PQypX2Uvqb/RdFNljduEGjNRl9cROdE+xk4l3i8fFxGU8hcrKh9F0uhqEbP1NgFhiedvEUy8BvpZfhyNYdI4mM2VaIlkCCsGXAhGHOnO0pYVoLp7kZHjbDlackVjBfTowyUhA/nqIiP/SMUwMo3QucfJ2P+SntRXniSeN2CKAF2dHreXLAx02bNdmadi/Fq7iKsBuALvcSTOHWqayru9iaodhVe+0Fwrigel2ZREEgsFetWoUgNGsTsZlloW9gstxKOljjRO+QNuW4bGJ80XXTnnmOQ4dMu18hQShEHMagDbcdpc9B2ZTH78TEBOMu8cOh2Ft2qfpxjOxhyPjt6enBejD2OYrbR4jWQYKwBcDQYGIi93NYxe1oqveOKJK5X9u2bbNHm1gNtUF451DUDzpG4nRoMH166e4xxWX330KtiH9MI6Z1M7xYWpl2Z6ZkL/ul9XHHI901J3QbZKHLvQQFI5ICF3Jv0MBdoBLcIesMx8JZoeeHA8GuT7PgCiQKgmbFQTToh6zSP63O80OfpwO7lXRowUS95+/6jo6OsmCDIvsCRHgpBG+VkejOYWgIz5LRZ71FiA6HsWlXWxjXjG674snoyJjviiLxoYAIGHa8NRYYuW43IVoHCcJmB4cg4kzghWCYMD0uRTNh7hclXL16Nc6QFRjMc5IgbAzUPPLDNcmR4Hci1eg8LmkJVkMNGZHxOLhgm+KMj4+zu98Xd5a2ZpUyRI6SE/p25AouUyzFcytFkPFtgMKxOz+hJ0HNoFWqvkqdDR6SOUkdCA6ieWMG3a8KNQh2EcStpMMYCS+dhEQGFG1tfZj0dLxQRuJlEg/WH/hlmUi3uWQ52ausJypE22MXVmbkIjhDsiJjgoXn1+0sRIsgQdik4Blgg+LXhnHo6+dN1g72GneKcmK78Yq8Z9PT08OvBGGdoM7tfoLh7zbEoYHwm9EkpGFHnFq71Br2KBQFW2lBpCM5s0BKty03ZFidF2sussulPiR+H7VOUNV2VZtlTo06SdPqtUM70nBIjjyakPIwHpvqEYNaGBsbs0r2MBDcUoWQT87rBZjiXSkfmaCVySfeECMjI+xFNwBGFu3lb32bGgyvxXgSI4XoHBgCGfNaXWHA9vb2Yl1dUXKwp9r/yBViBpEgbEbsGTxcSTwGfzkZV57IJr/8711tfnHIurq6KD+nwwKReR7EElXAXIX8dm2QD1MpTLEZkoC2o9e5lRjmNLuVJExPWgkrguMyB7tc6kPVaqEiUICDg4N2vwiosTpdyqGeqTFa0y7BeE1I49oR7Qt49ssgJZ4RSuKBgQEK1t3dXT+Z2hg4fTOVVgNQiyDE9rqVcmTfS6RFKJUr4pFMTExEOgPHlfATIhEGOL9uqDSWsdK3Sa0Y+WE4u/2FaBEkCJsLfEdUX/jgE+BSWKRL1NzYDSUkCk4qxWaZGHPO8nytQVQKmq3e8imERmR2xHOlWcHFpkDZ8IldQSuBHeva4Sm5O1IdoOeTP7WEMEvTAwWCtOBwVBejzFQ6/cEEHvH+tiELfX19LAPOijlYJp96enoaUM66goTr6upavXo14pZz4cS9MqwUqi6/paKtqU+3koRZQlfKdCg/xt/tI4Q4Eka0GyozgXkyFcEubmchWgQJwibCHjNw5mQK/Dao042FeoArjwOET2Z3ODkpym/2VHcICwdntBDhtGvXLhoL2VD2TpG52rQpC3meihkZGUm8vJp9M8QO4bKoAxTeHaloaJGM26r1gFZjZDHiXAkC54kFg0j6CTqHX0sTgj5s9WdH7fITv5wOPSftSc4M7EOFVl0oZNR1Yl1FoBtn34okkzzDhG5TtYIVor1hlGHl3FCZCbAnZlvyg1nYW/rGjMtCiKZHgrBZwHZE1CAenukol6J1wBRScrvbac6oXUTXO4QFgvuI/1rII8Q7duwwB5p5FxmPZ+w2JEGbAkd36+XAOw+1isffzkqjro/cJGrU2snp/RcIjUXbWaOAVSmDjpLwOzg4yNbE+g+hjRihLscWZGxsjHrw9rMKQWgXsFDFWC2XaWlckJVLkYLdn3crSZBJnsFiD/G6fYQQAWbW3FCZCdJmsQwwQRjV7u7uFrqaLzocCcIZA5OBx4ZbbK/xRB5SMj+j1U3JxMSEPS6Fr8Zp5vl2n8gDtcpkU0j3wGH1d0LwhumTxb6nikqxzCOYYqHnu/UY+McuizpQJ+ebk3UHaBTj4+MoGRrROgO1ivOE9aj0BHF3ZvYafNVw4hiW8IZzpYKQfemK/LocA6iWbL1HPWd7ira7y64ExyLSf4PUQ2SlTqcQnUDj7WqEtFksA5ujcXswzi4XIZobCcIZI3zQCFcAzKexG2s4di5dW7B//37MIqcc+m2iOugq+LuuZmsGSYZ+sF7ndUWB0PQoFlf0I8EzthsjiX5wXQUhU3XhXZHa40TcAWYIKo2+Ud2p0Qda0XdBEnd3d/uLGkCX5lzcSg7oDKR32R3JaOmLuy5dEmUvctH/GbAuu9KlMYpKP2G4MS7C4YZErMLvFKK9YQTN+LWq0FvLCSMdU8yIhsJnVSHqgQThjNHb24szgXOAD4dnzC9uDbajHk75jLN79267axH6baIKCn94xu7i4pvGb1mAea7+MUh6Jt4t3ZXWtJg8kAOTupU/xJxj8uSkIpqQIhUoeuMwyirSDHmoq4JNg9qjDpFANApeC/T391d3auTjG7qFoAb6SrjTqPz7ohlKnq0DAwOWLJHwUdU0aBqX3dQtXItn0LFMY3koOb+2VQgBjJGZ/bh6df9bazqWsQ+Jc6sQzYYE4YyBY40bhzPhP+cwNjbWflLQg7uMfcT3cvZSVE6Dp0a7PeJvcZg4NOWGYGOeS3OjI4yPj5NP4p0WMrQ0HCLUhGRu8XXCxI87WBHQNPanDg2GuqWuqEbGV43v6JJPK9ofFNTg4KD32FjNeA45kbTORoek02Y/fUpH6u7udisp0DThN3vsM0sHSmAPI1R3d1eIdqXec0FZqn6/l73YXWpQtAoShKJBmIRIVAUiDw1Wg4DMCI8b97PxX5nzTAihJWji8Om4CPZvTjjQbucSeNvsZQnY17Zu374dFWqRdQK3O+1B1uqwuX9mqc5rMWgF2tdl1DrQ66yXejAylWqqxLbDC8wpLMs+NYpG5RChX8gymRfbA4VoP/zlyJmlOtPqL3cK0RJIEIoGMTAw0NvbW+nFe2E0Xg3aPTR8Vtxri6EMiU9+Es/MhyOOurO9LH0iZBjRhHQJtKJtRWEy/ZOhrdaPqi/6JhKewgxC61CBrkyVYJ+wasUr2dR85A5e+OxoTjh9+qTLcQpyziksKQDGLdKrI6AJ7S5ueKWDkZK9lxAdzpYtW5rBtDJ+q3iiZGhoyO0vRCsgQSgaAS7X7tKfE0Yu54s8NF4NwqFDh/BfQ0fZGtGVKZ2ypUW0RPIJr6TiMTfmwcVK3zRLA18BlesynWloMsrjSpYD2gIlD27/lgJnESUWOV/8tkqNDNovfKQTKpXWlCTP0AC6CsUjc+Q36J94hMigeUwTJXFlyg1mofETtxBVI0EoGgHekl3IL8oL7yhwWF09zij4suFrfhng8maLOrz20IHGP875OmKBFHWHsOzJNgbkOiWJ3C5L48CBAySmXzVMfhfO1tKHiCi/O6WS1rJLGBUZGTKJP5NG5bjN+Sj71GgERCxF5SgVqXchOorEsTlT5J/+PFhjpjm3vxBNjwShaBB2ga1Sz0kwD4WPmc0U+NlIDlemcuSZyO1Ojk2xCEI8Y7ehUVR6FyiRGZGyiaDuEEIe6t8VMQZqkMSt+ICox/dGZKGdFGdEjAkthoxF5oH0kduDo6OjPtucDAwMVOosCiGyYVA3w/Oixvj4eKXXibC0mBe3vxBNjwShaBBYRkykHpGqlGZ4ZgZnt1LtxNxZVnKQAN3CrA8Rp7wxVPEUUARO0+XVZFjZtpQ+EmtFBRwUpA4jsaXVIL2RUzNZaxeYOKNKX8ajWsiB+gkfioZdu3bRK9jk0uWGvWq/viCE8DSbdTUfpiIwVq1ub0XnIEEoGsTevXt7enp2796NlXfGUpTDfFZXgzNHFcJpaGio+Z9FRB2FeqlS0BI7m/uP++wftBhxNIfpw1Z/p2VsbGz16tWYEc5luAQtWIVJwUuL1wZ1Vcs1AgRhnr8lFEKUBSm1vWnezTaYjit6+sBgLwyLy0KIJkaCUDQOc7b0eFV+mEj4ddU3c1ThJeOysxdu965du5r2+ih6AFXgSlw5uvTbSA4dOmTidtu2bWjCwcFBazsEYUX9k/Qot/i7Pch7MifepasWigduRQhRFUgvpJQbnE1DRdeeTApiDZgE3f5CNDEShKJB+P/1Qg2iCc1iimzwdF31zShV3IHxMBeyOycyPj7usmsmajk19nW5iPpDR/JCK/ItloreTKYrDg8Pu0wDhoaGcOBcohog8ypuIwghQhjj+An2J7fNg11OckUsBw4P6TFczTn3CRFBglA0CJw5f2MQQ6kHq8rCXNIkj5pU8e5EBLzw5nyClH5Y6etnBtN8/C6TKBb6jL1cSjPRCdNcMbScWyoHmfT29lrmIbQmuES1kb8wQog0Npb+naUJZ42csyGCttkeeRUiGwlC0QgOlD5zj6tkz0BCT0+PLYg00BtNIggR86hTV6yqYBJ1eTUZExMT1cndppW47QRDYNWqVf39/evWreM3raXy3yFMu6lby43iEEoYuXsphKiUfc30hxMRcr5okDpBvL7o8CPXHhEeu+nwe88e3l2heuz5YnJffo3Hbzn87N1umQW/LERuJAhF3cHnRv7Z5zc2b95sz2Xpc6N52LNnD/MK0w9eplXmjLC98r9gCrHbLy6v5oPqrfRZweb/nEyrMzIyMjQ0RNMgsfjdv39/Rg/MeVMO3bhjxw53gCOxp9lrhEFa3cUFIUQI47F5/nAijlkkV9YUmLhd6gi3n3v47G8nhAu/f/jL37k0eVj+6uRe/BoX/+/DV/6LW2bBLwuRGwlC0VDwpIeHh3GmC/HAOgTkCrMLC64SGwtuLu1lJamOPDfTOASn6VYaSxU3CTv87UHUGm1a1xdjOMTAwMDq1avzvI+3devWPB+DyWg1u2bh0lWLHhYVohBS1VRzcPDgwbJTRuqsZ4Jwx2a3OjYyubzkkcPn/v3hWT86PJJ7Ety2YVIN8mt88sbhz5a6ZRb8shC5kSAUDQWfbP/+/V1dXc5qinww/czIP/Uh0vyXPKqGwrvsUiANR5lBJ6Ci09zS+n/eUCP2bxZ1ai+E2ebNmzEU/O7cuZOjuHpPJ+etuQxBODY2VuMlKvpP7ZJSCNHMz4t6KGH2UzMkSL7EGRGEnod/Mxn/xTK3KkTDkSAUjWP79u3muuVx8kTI0NCQq8QGguzx73xWTenWS9bzoocOHcJTJyUdYwa/xob2GB4e3jOFFT4OHVifCgA0YZ2e6aIh6Al0CZrDVXoO8tydy1aw1gmrgzLnuZMphChLkz8vakxMTJS1GNixhP8lShOEj98yGR95anTVh4fvu+Twr396+NqTJhXj9uCS1urlk1nxa9w76/D8OW6ZBb9sybYOTr6meN3Jk4+S3nbO4bcfZ951CeDg6OSbjRyCrRyOMrz7zORe+W9XirZAglA0Dpw2BMbAwABetTOZIh+NF4Ros0Ie68ULz35e1L+PgQCY2e92UoAdU1AqK38EnICyj7+KWti1axd9hg7f29ub/81VdjmQ+SIo2Wbfdsj53GmcPXv2FDJShBCAjXVjsrnZWe4L1VgkLINL7UkUhNs2HJ79T4cv/fERGuyF+yZTItKeuv3wI9dMviX4y384vPYTtzXnO4SWjINe+P3Dv718Mlz0g8mYJY+4BBPjh+84fzLmhlMPP32HKx6783tgJr9cIBqPBKFoHP39/fhkFV34F0b2zY3CQfPkeQavLCgrxJ7LNAkm1LA/JEyfMwRShMK7Yk2R+hSQKA76QLzmy0K7oCEzNCGCMPtyA25ofv3pYZdabi0K0VqMbN04+tXy+oXff/HBro/fObz+s5YI2z94Y2RgvauaGFiG3t7evZEPwpnieuCK6a+M3nPxpFpDEPZ+6dLAwNrD5/zd4Xt+OfmSoYGGJM2cfz08Xnp5pCJBiAjcOuhiNnRNHu6Kn7jV956dTLDouul7hq8tnIwhSBB2GBKEonHk/F6ziNPgi6ZlX5DIA2Kvr68vo+QHDx6M3Fpp8GlmgywJLwBTIVub419A2ht0HeKNmjdY3pnvm0bZfz5BPuCOkQTNXcW1KkrrloToACbuOP/QNSdN3Hp2ncLoDWdMSqYWCRR45IUHXNVMsXv37k0lkt+AYEeTW5GA2PvdCy4NLPz1ZOTmPrdqLHl4MtLeM6xIED5+i1s1bj1rMtK4+YzD5/+vw/sC24jgpDAkkCDsMCQIRePQpfSqYXZxldgQCnlelHkR/T8wMOAyjcFJuaRTlH2+tMFQCf6mE71XD4s2AFTZ6tWrVwXQK6wJMiBN2Qc+s+8/x3tjWfr7+2t/yVaIFmJSs3213K3Ugaa6JpiHuFezZ8+erKfTTRCGj4zu3HL4q/cP//pnk/HvPuMirztl8g7hK/OPCA9eOZnmjcWTCSoShO886VYNK4OBGrz6OLfseeCKyQQShB2GBKFoHBKE1YGnm31zox7sre3fJigz7jI5oAlx1uPTfOILGNu3b89+xLTBTExMUHicfgq2b98+FyvqSRXCDGigst2VnDM+1YvyJxOXNAfIS3p1daUVokWptyAcHBy0YcUvtjeirJgH2UT80NAQ04eLnVGYsOJ2g0K6zXHigtDY3DcZf9nRbhWBd+7fO2kXCa8umExQkSD0yQwvCMdGJhduOqMUG/DYTZPxEoQdhgShaBy133TqTHp7e212ZBY0UFkN+CBnjQ+O7tixAx/d7rBReJfp1JOiie+Jcbisa6szBAVrvCBvD2joLN8oCfpM2Xt9iWQ/Mgq4bowdvDd3pBgof3M3E58dxQFlEwkMCsku5FnFG49CtCj1FoQRmPgOHTqEGRkZmXyVjjHoxyYLTBbN8NQG1sCK5AnnuyhpghDscy/20uC1J01+Qibj7AoRhHDFT6ZVqGferMkEEoQdhgShaBx2m8UsZvzukMgPKotJCE+0rtMhmTOxuUPWBjM3ZZ6YmMDnZnb3z2HG4bzc4UXrg0iDinqp73V074GBARSXdYyylBWEBl0x+pmHI8E0rVmzxh+XVbscg1JNPJFJdVi6oWHphWhjGiwIGXdMGYxZu/5ij2y4baULiAy9GfmH3pCxsbHIxxFwdTAgbnOE7DuE6DrDHtrsX+NWjTUfT96761s1uVyUILz/sslnU8OXFUcOTP5FPgkkCDsMCULROOxqOkYcP29IH2OoGfxa3FDq09VvHShKENL0vb29TN5l/XuO6I4tWh/8JLpotgCLgx7r7u5m3/zPcB44cCB/X8UKkbk7WAwGlGlLG1/owIy78SYXDcya5S9Eu9JgQYgFgM2bN/PL3IFZYKC5bVOwNVV9NQrsSTi1YY5SLUxcEKK7Vi937xA+fYeL7P1qUqdd/2/Tn3vZs+PwVcdORm4r/QdVUYIQecnyTacf3l16dGJs5PCCOZMxBAnCDkOCUDSOiYkJ8/PiNl1UDZWZ8O+3BYGEc4epmYy7giF0j9HRUXd40eLgJGVIrzToBlu3bi37KKZ/shTN1tfXV9FDB6jHjPuWFJsE+KBhmoMHD3IgNlnk2NjY0NCQf4CN7r1r1y5bFqJdabAgtMvHLPT09DAeMQuJ132wFWDjdEbAOETmSuZlty2CibHEcPcvE/6H8NIfT35L5qG5k5KP1benPg9TlCCEl+dPriI12euC707+s8Wc4yZjJAg7DAlC0VDGx8fx2/CrnNUUNcOUWb/37jY3/LVPvHycbHd40ZGgtbq7u8Mr7omsWbOGX5RYpY8bVDpk9u7di7fHWMB24ZUODg52dXXhp8qOiU6jwYLQY5d7sAmJZoER3d/f34D36jPApFAMV6CMR11eXzT9D4Q+vDL/8OA6lyBkzceTavDakw7/5oTJZzt7v3Lx0PPF5I78GqEgfPbuyWBEkhlWhhByfvqOw4/ecHjpU5M60BTjxEzWp2g8EoSi0eBFVXQtX5Ql+3ZHLWzdurWsX144ON/u8KLzoCcjvXCtsm+47dix48svv2SB/lnpEwc5O9jBgwdx8hhcEeFnj5K6FSE6iZkShNns3r07VYA1CgxXaBYaXR4E4a9/6pYrAs351fvRr9dcfVzCl2ZEuyNBKBoNGiPn04MiJ8xDdbo4Grnq2RhmfGoXtUALuqWqoMvt2bMHzZYmurAeSDJ+16xZg2isQhAOpP83Zkh/f39a58/5ARsh2ozmFISA3cAmuKE7QwwPD/vn2DFKLrYBjByY/DvBW89yqxXxzF2TNwNXfehW4ePXJ2Meucatio5BglA0msY/hdj2MA/hQNuHuYsFbeaO0UCYSuv3VqSoN19++eW6dUmPP+VjfHyczrxz587tKV+Usbt2mBE6CV2lr69vy5Gf+MuAfdFyOV9SzbBUbPKenxCdQ9MKQsBuzOxTo2Azpr0X46Lqzfw5kw+UIuFeftDFVMTOLZOvKZ7794fvumjyOVJUJVld+S/uGzOik5AgFI0Gq23mWxTL1tK/qLHgKrpmUJjkaZk3EqbSSr9LKdoJWr+/vz9N5tHJkYL2jPSuEm5DOvv378dFI8OK7iFk9H8EYZ7jCtFmNLMgZHRjHNzonSGwM8PDwxtLf5/oourKyIHDt5w5+ZLhM3cdHq/27zf27Dj83L2HbztnUgfecd7hJQ/rczKdiQShaDSVPt8lKmJbub9Zy4850C7fBqLvyrQWY2Nj6DfGNWzYsIFlt6FaDh48mHZ3bkfpf2tcutzXLOhRlIpft1tuKEbiEMDty7h/KES7giDcv/J3g4ODAwMDDIHGv1CQTTPMHUNDQ9u36/aaaD0kCEWjmZGnEDuKnTt3MinWeIUSV3umpDvHdYUQTQldC2HmhR+SLPzyEP6QxdfC6Oho/A7h3r17454W9iTPzTrSVCEI0bpdXV2J+W/atInyuBUhOgCG5Mj1p+/48E0b7wwobDXKEBj1M3UBMaQZni7BdjXo9qAQhSJBKBpNpd+IF1XAVI2jzGzNJM0EWdH8xKTOjjPysChw3Hq8DCkKZPPmzQjCvr4+licmJnAHre3oafScKnRXIogxckMB2gOfHJHjum0B9s6hFSCDigRhOF7YkWJs27aNAoT+LkVCK1I8yULR3tDV7ZYgcivjkVFGCpM7id36TIApmPHXCIVoUSQIRUPB09IdwkaCC4sja+Kw7HMs+/btM9/X7TwTSBA2P7QRjhfNhO+FSMNNpOGQbbiDhV8aJ1sOZxf+0zLPY1IoZ+gpUv6enh63ciQcCN/Xf3jG3Fx2Zxfi2Qsl3Nvba/6xfeGGkeUOI0Tb0d3d7S+FlH2HcGYv+DIYbdg2P1gYrEc7fT4Ny8kZhY/0G2NjY8Sz1a3XBgY5fogM7Oj6TF0eJAhFQ0l8Ekw0BsSea4YYe/bsYSpFOrqkMwqet8x30zI4OIj+oat0dXUhk/zDoszTbKLtPEXdKiwLhSl7mw6fAKfW0lMwSksJbTWEeNO3frBYYsvEE94qBCRrPI0QbQD9P7zgUlYQ2lVFt9JwWkgQfvrpp8cffzx2ya23Pvfddx9ndM010f+reOmll4hnq1uvDfJ/5JFH3EoO1qxZ02b1XD8kCEVDwX3U1fQZAY8Zv9k1QwCOLPP38PCwS9cE4G0nOuuiGWD80kBbtmzp7u5ev349/qK1GkM7IopoxIY9vlXWB6UwlNw+OMFA2FP6q0Pb18NWfwqMF9ITiT7MI/YoQFlRKkTLMTg4WJEgBMaXXVVpPENFvMDcGNpSEJ522mknnHACBtNFlbjyyiuJnClBSGHee+89PXaUBwlC0VB0h3CmwP09eDD6WWpm+jzObuNBZsz4x+JEIoxfr5QgdBZD7FFP26UBlL3SRDntXUcSo9wYDhGvBYi0xAZ+LTKPs3DrmeDYZRdAiFaEwcIQQBbaah5BCAw3/+xAIwkfBGhy4oIQ+7NmzZqenh4/U9vjjizQBGyiLSzeoIZJTDx22EWV9A81cOjQob6+vv7+/sizNjhg7NLb20vOLqoEQpp84nMuR4/knwGS7ze/+c1555335ptvuqjSSaESr7rqqlAQxktOeWxa4RzjZ8rprF+/njNiISII07LixLu6uogMHxnNrhwhQSgaDVMLY9LZb9EocG1dAwSkefMzDlY+nClFc4KbkvbdefyAtFf+qoYMcZWYyHFf4rcCOGKGYWGr3wUXgZ5vyyEkcKkrZ6Y8YCEaAN3brnfkFISMxFpGU9Vgjlpl4ggF4ebNmy+66KIzzjjjsssuO+WUUy655BKTN+gc0ixYsOCcc8751a9+deqpp3788celvQ8/+eSTJ5100qWXXooAO/HEE19++WWLN730y1/+8vzzz2ffyy+/3Iurzz77jENceOGF7EKGa9euJXJkZOTqq68mnpSkv/fee81u04J33HEHR5w1a9bJJ5/829/+Nn5BOQKSj6MvXryYXxd1+PALL7xw9913E+MFYWLJOdPTTz+dxKhHFoh/6623LD1VQdmIv/jii9mLyvGCMCMrCs/pUGlWh1bPGZUjQIJQNAhGNZMKv/ZVQP+kmWgAuKpbtmxxLRHQzIIQv39HCd0qbE5oI3xE/AZwzTYF8Wx16QpiYmJiz549A6UP3HOIXSXcthJmWKwAEdgRy2OfRU0Dx8jfDKTw7GLEzy4RuqtbEqLtYEQwfFjIKQiBKX5GngZKvPTZhISCEPVy0003+btYyLOnn36aZRMzN954o93Qe+aZZ1BoVCw2kPj169cTCU888QS6yNKgeVhet24dy+hMdNSLL77IMjaZfZ977rnJHQ4ffuqpp84++2yM3ptvvok4tH2xrieccILt+/DDDyMd2YtlConieuWVVyb3TMcEYU9PT/jUKHpy5cqVXhCmldzO9Pbbb7eSoIEpuUnQW265Zfbs2dhhlpcuXUoyE4TZWbEX0wEeTkQQJlaOMCQIRYOwZ05wsOxtH7z8nM9iidrBGvLrWiKgaQUh7N271zxy5j8su57uaEJoGuZj2si1WQlmbuZal6I4yLO3tzeUZ/Tq8ECjo6Pms8ah/yAXcXdc0iR27NhB/pzO2rVru7u7sVc4HEAkq1it7GtYEoSijbHruSzkF4SAIEQYuJVGwZh1Q7q5CQUh5sVf96TGLrvsMtM8Jma84UIgIepWrFiBGcQuWSQz49tvv00yuwaH5kFb2ib4zW9+Y1m99NJLKED/1AYLp5xyyieffLJs2TIW3nrrLeybbTKIDJ/8RDhRKreSgglCFi644ALblz5z5plnUmwvCNNKbmeKmLRNq1evtngr54cffmjx8Ktf/crOKDsrfm1TRBAmVo4wJAhFg8BMO4Nd8uSYKhjPOGoMYBcr6gZ22TXDkZg4b36sq+i98GYDJyYuk4iph0+G9nMHKLFv3z6OYhewDQQhncRtLkHxsDOAuiMBvchSJoLngeNFGrfzkZAVh/NvUkXAh0MQpj09K6qAOYI6dytipmGm2FH6BnVFghAYfdlXUgpna4v8cVEoCDEdTz/99Ny5c8866yz0z2mnneYF4QknnBBeDJ01a9YLL7zAwpdffnnHHXdceumlJ510EkrPtBDxaJ4FCxaU0k7CqmX14IMPkiYCKpHMH3roITJhdc6cOfagJkPPEoRQsFKWqXhB+Nhjj9nCU089xXFZYNUEISSW3GSbF6W2SjytyYIXfnDjjTd6FZeR1c6pVwojgjCxcoQhQSgaRCgIgXGLSsFwM9OkOWGiKNLu2LSKIDQ4Cz3x31Qwy9pdXD+EUWhMwDb7FktEEJoWddtKz6+iynwaMy8kQCVC6FFlUHY4kGF3d7c/Cm4cErSnp4cdcVz4RTGiKgFzRzKKYSlFHpActBrSmmqkIwEdyW0TMwpd2q53VCoIocGakHLSc9yQbjI++ugjNIwtmyC0ol555ZWXXHLJsmXLqOeDBw/Onj3bdJSJmVDfIntQcZ999tmJJ564ePFicqNuV6xYQTJMIgkiIsev8ouYZECFYKAsGZX24YcfotnQn6+++irxZPj222+7dFNY4jS8IOQs7KnRiy++mFMghngThGkltzP15fGrHJQFe93RuO666+yMKsrKCp9WOcKQIBQNAvcoIvywFwxjIrGJLkrUgYjrHBK5o9K02ANL+Nz2goFoEphlcd8Zv5GOhHtBY7lEBYEB2Rv8rwPqyx5/4kCoL0piF5hYZSsd3tyjiuBEzOvNhmSIQEC3cBQXG4MyRK6CdSA0GS1iMg/6+vom5fLAAFVH5QCbwOJJiRvn9iwRinwxg3R1ddlCFYIQ0m6t1wnMkRvSTcYdd9xx88032/Jrr72GnmFGo5OjWNCHFo8JOuWUU0w+mZjxD0x2d3eziuWZP3/+5ZdfbpHw+OOPl9U8qM2TTjrJm2WM2FVXXUX+yMvwptktt9xy7733snDhhRc+8MADFgkcwt/iS8MLQkAKomnPOeccs9LE2+5pJU9UcayyOyUhmcVj4c844ww7o4qyyq4cYUgQigbBwI54jfgKWCU24RC4KFEH8Fn37NljrRChyQUhPQS/n0LqxmBzwixrn4mK31srXBPiNnlDwQJHRE4Qb9oPOJwvCUc3D6AiRnP/KQ7axi1l0mA/eMbx8g91ZxqP5tixY0eGzD5w4EC2CMd2xXuXaDBIEVuoThAy0WMo3Er9McvQhCDtTjjhBJTMokWLTj31VFNcBw8ePPvss6+//vqvvvrq/fffR+SceeaZd999N5tMzLD17bff/uCDDy644ILbbruN+CVLlpx88slEfvnllwihs846i2Qmg9M0Dw7YFVdc8atf/Yp83n333UtKcGhyQJeSyerVq9GoZGv6E4FKPOVcsWIFOVBsylbK8vDcuXMXL15syyGhIHziiSfYhd1tlXgThGklTxOELFMeSvLMM89QEg5NvdkZVZSVBGEeJAhF4/DX7z2bS48y6hpwXcHlws21JojQtIKQMlM2XMmJiYmxsTHKj5eJTbfLjWJGoC2sIfC37Ok+PH5cCiQZas21XEDhmtB3V47L0cmcfkI87iaaAeVA98CYGHQb4imY7ZsTsrVDZNPT0+OWMqGWwK20L9QzgiGP/KsOMiRn2tqtl2AVjUGXoDdy6EbqjU6DkUUl23J1ghAaeXEEyxA+ZtlUvPPOO9ddd93s2bORTP5Rdirn1ltvJfKuu+5C3nzxxRemuEzMEMNW5ByiCHtLPIbu+eefnzNnDpLm6aefZoAgMu3jmS+++KJXbhCujo6Okvjaa6+96qqrEEL+MuvKlStvuOEGO7r/WwsgwzvvvJN4tn722Wcu9vBhdGx489DDqfmPdjIwUYBemRPPVhbSSs4AJz0ltPSRVaQglXb11VcjAsHOqKKs7GQzKkeABKFoKPhnoe/IWMUmMt9oOq8r1LNrgCNpTkE4PDyMQz8+Pr5//35KyLL5glh8VonP+UqYKBD0FZVPi+DxI4cYs7SIjd+wF5GAZnIrhf5PNAdCddj7SMg2VukYHAIPibkfz8mlC6CQaZdCIpAPHgPkufXHGeX3bjvhJiGVVm/dS53T6PQ36rOv9KfS+Jr4/cwmZhwoAAnofpa+JcDQUWwrfzPDQGMg23LVgrCRNwnNo3Bju5WJ3OxqEj744IOyf0EhWhEJQtFosNR4aWa4sXR2D6E5lUl7gNvBBGmVH6E5qx1Xj06CexfxMjkLJAFOoRXbnYOoP4guvHCUWFdXl3cNgYHMEMZHxy+nvWgXfv3NBCPtYkSlmCLFN+Wg5EmvtnhiWMXdtNUM0JCIVQwO+VBIfw+Bha+++sr6Wx6fld3Dq1rZcKDm9/hrZO3ateFVgPqBYndLSVDP1hPcetNDrzNDRycBRlZzClrKZheAoGpBCI28OMIgtdHd0jSnIHz++eeb9gasqAUJQjEDjAYfiGcKx1HD47Tr/aJwcF6pZDw2V/tTjKf/kffMgkvn/Y8QHD7vMOFbuNMQ9YcRandgenp6cMrXrVtnDUGnQp6xlT5mT/PGexSbirpaj93w15IojEUi8DAdlIRDU0iLjEOPYhdK4rsQq2RI4fv7+3tT8N/S8HAstKhbyQFHDCV0+0F9rl692q00AbQOLZstHZsB+ipm2a2UoOTEYNkQYLsb+1cN2TDoGGW2XIsgZJDSNAwHT6KdLwRvH1oa+kP49KMQdUWCUMwMmGybY5gkmBiIYcFeDcKxI4YZ0btuonbwP6hYq3yDmOZ3m9JgpnSnIeoGA5B6ZjAyVO3qvn1ak47knxJkzLrUJfAd4zfE0IR57uCVZWxszD/SaQIPyJx4dBrH5RcBZtLUw6p5orajhxzsZmNcxHo4cS9BSc+5czhbzQ+HoABupe1AxvT19bmVpoE29Q3XhDC7MXDcShL05AZoQg6RcwpYt26dLdQiCIGBgN3wcJqo33pMQ7S+dJQQFSFBKGYM5gOstjmd5sPhb+Fe4DvaPIHz193dvX79+q6uLhbYildnHqrkYhVQsVSaVT5Qk25DC0IPcach6gZj0PpMqPFM2xBvj+8ixlzqEozfREccNVXIfULTpR7kGYSKzoQiCyQ+ePAgJWQVUxOXqTlBA1Ny3HeOUnUmFKNdNaHZarfSTNATKBi/br2ZoC+VNb9UbF0v2DGumVit+ShMRkWxlRFkyzUKwjiMKWqDMhQ7QIoyOEJ0DhKEYiYZHR1F3f3/2XsP9ziKrG/773rf3Xf3232AXRZ4YAkLC0s2GGMvYGODwdgmmWRMNNlEk3HOOWecrawZRctJwUqWNUGa7+45pVar0/TM9IxGUt3XXHN1V1dXV3edqjq/rupuhB8Cj1U6J9Wcu0HviPNnlYv4anRpIAMXplwkmpaLTmQIhetM7y4XSm0Ya2AtCI+0BWkKiLiM6qKPhCqG8FPxLAwODlI3T5w5/9p7R+6evOmf96/n/5VFh38/btRNFSlLkskkDQXKk3K3DUaJ048xqPUhcDFxB2kr+FdBuUIioYyA2aTsuIHzMucTliBYaQk2dIif6upqteINVcZVJnFGmD39ndPyg0MdwbZlmZrOhaIohfr6etInAn0uebBWotAFoUAGOG6ImpA+jjRVC6LRaAKgBaFm1JDBwAHLGyP9BaE/9CU4qXQDIhebmppMuRhNvxLdKhfDvRk5huDcuQ640VyHnIc7Rp2cpYUmKzAVdcXdkJsLNmKx5Lw39v+f639z/p6as63vqvHO9OCgA7HYqqoqvFWqsDlfNAh4sXi0aiU/8I/zryxcrtIcrcoTmlnKSK2UJGSvBDUhRhXkbgVtnXlzk/gi2GRHbJIOVJRhV/bzS73u9QCH4B81KDdWJFAokCAETtO/waH60AIEdBJISjUi4wvxXtTKEDhRWLhtimx/fz+BpaCKXfOsKUG0INSMGrTscgMSb0++rsOyas7DxioX6SpwLuWNEYBDo+XiGAIfaELd+v3qx4pbH9igVgrD3DcOvfHB8OenTPAz8AjBVQ4RruINkUwOzpy/z6YDrb9HZ+xAMarYvuDNkP6lS5eom7i8cr8/W6+XfdVSflifJMwB2hOMFnc2oC87tigrK1NLJYzcfFQrhYFS5ijBlScxA9onfRNVALwSp3piokQIbmDYs09kn4wVThACXbBr58vZNTQ0cII4DP6i0cTZOo0PXL+ljmE8+OCDx48fV+tpDfZ8GhZU0Oihv/8+VtCCUDNqmPKP/oy2npCAbX3oiK/pIxfJKoQiF+nSSDyfqT4TFq483TyOndjPBOG9z04ipdRKYZj67K5nX96vVkYSi8W8aqXN5ULwfPzlEav8c/19+s0ZtYMb1ESqBgelQZCjSN3kWLIaHLLtlfMcoM6qpeyhGSEn1dXV+SRSmlDonJ1aKW1o3kGthAqFK30EHURH+jMSEgIsqEhucOnoUNRKGFAc/jWFqkTNImP+s3yJoJYcFFQQUtltV4zuki7YFPPOCK5wVTlT1aaML4IIwpJSg6AF4VhBC0LNqEEPqtrvoQkeQdr64mPKxYsXL5LD5vSXkQ2xmJaLjY2NBHIudLH4sv5ykaSITxz/G7QaG1x8LjJuQTKZHBwcpJ+jCGRUedwzuoIQ1xAjd46PUQRWb4NoVVU1f79ztVX7uf7+csvyuvpmylHtORIqhXi0pnai6pE4FUdWgxPKg38CVdvHRc4Ipkv++/r6xt9tIDxRmV44JqABCb0IqB3IMLWShoI2zVVae1m2QRxMnd3VekhQKykRUqYqWcEIsWEqcpCq5GPtBRWEQFYRgWol3Q5YV8k8J6JWvCGO7VXDJQVnQblXVVV1WF57Q8FhOWSbhguzsT5KQ2BtbS3hLGQUhKSDFHzxxRe5brJVIHFJxPoaMDko2WCTecVIzZY3wZltkpL7sxyLcNsRTWx5zu302YXDcQg5Csvk08yzbRWoAhyCvax+gmtSQiwWIxx7Y5MKmnhoQagZNawtO4KKJsAqEccKtG44BCIXyb+/XGST6T2YYyAaH0Q5c5FpyrnItPJcTzoPFpQZjXf8BWFnV/8XS8tnvbT/5bePbNrRqEJRVpeuvLLo947L/cvXRWa/coDlA0eGrxiyeuX6KOEL3v396MlLNkG47/C51947OmPe3sVfnj56vJqOVpzaH5ZVLF9bU1F96e2Pjk59Zutn35b19A73nXsPNVqFn89v6656is/108YULm4B9YUIYgD00Lk58eSZyojlqPVcoRZjb2olJ8jJWGzZgkB5gVoZC2DMeZamFQzMPzUZsiOaE+kUugrzbQk8XQ5tJauKMIqCkOpPladz5J9soBnUhjScRRB7K+XeYfny5Y888sjcuXOffvrpSZMmbdy4UcJFNc2ePXvmzJmou/nz54tc4Qqw/Pjjjz/33HPs9cILL/gIQqxR1CBtjtqW5sCBA6Qwa9asp9KcOaOmaXDQzz///NFHH2X3w4cPc/E/+uijKVOmzJkzh8CvvvrKVFOu2UZxTZ06dd26dSTOAuE7d+6U+FasgjDb0+eMzNN/5plnXnvttSVLlhDOoYmGPaT3HrGKw/Dss89OmzZt3rx5kydP5oqJ8vRKCk6ePEl8AsnV9OnTq6urJXyioQWhZtSwKiKWacRpj9T6eIEzojM25aLVe9CC0B+uG1fMfFAe54kQ2cTFnDi38XwEYcv53r/9a/W/Jm36+KvTb3xw7E83LX/ulQOyqSZ6mb0mz9w5afr2D5ecum/qVlZ37FVf85/7xqE/37xi4eLj739+khSuv3ONKQg53B9uWPbiW4cXfnjg349uuOa2lUeOKw9s5vy99z6++YZ/r1nw7uE5C/aQwr2PbzFvyi799bTovYy/r34so4e23p0VKF/x/2gKGofeH4PrLAs5EEoVa2try1/O4cWWVONm3lvhgueTMdLBcVcrYwRaD06c/8uXL+dzvwDL9FeDY5dRFIT+BLm3QpnSWag2pcSgRUK31NbWyuqyZctQR9KXoYhYrqmpYRlJg25Zv349y++//z4Cj0rK8p49e9jdSxAixlCDLCBv1IY0HJSUN23axDLN9c8//4z4kSm1ctATJ07IyOEPP/yAKJJBP9JEHcleXtkWGbZ48WI5he+++45sO2fumIIwt9NfsGCBnP6RI0fYPaMgRNO+++67MsZIDeVkV65cybJXUpwvGnjNmjUsw4oVK9DMrvcrxz1aEGpGBxom81YfVTQft29sQUOMC0X7i0MW7u3q8QRdgtzVE6yjx/gEXDe1YQLgIwinzd599+TNV/vV9MvdB1qIuXmnMU4ognDm/H2yKRZL3vHwRlF9B4+eZxORZVNV5DIKUDadONPKpvVbG1g2xrij9Q8+sfWuRzb2XjE0w9Pz9vzffyzbd8j4dhku15pNdUTmQNRlQr7/rYzVIL8vvz9D3U8ffARmgwAkyD8FjYtAiUtgtpAItUyt5IFUVbWSE3hC+eiuUOAsaHZofGhsKT5aHvwnnCHyRggXP7eRWMxkzDVinDh55iJw1px7Y2MjEojrEPxEenp6Kisr1cq4wykI6ba4Vpz16ArC9jRqxQMKt2Q7CBoBKqAs06nt2rXLlDEoImSMbII33ngDEUXTOnny5MOHD6vQVArJ5yUIH3300Xfeeeett95CyFlvtyGH2EutpL/OitzasWMHyxwUJBw4loQLSLJ58+ax4JVtkWF1dXWyiRphno4VDiF5zvb0afkfeuihU6dOqdBU6tVXX80oCHEVaMoknBrNKfgntWHDBhSgeWdTrvmxY8dkdUKhBaFmdIjFYhfzeHHfmIa2CeeMZlTeM0ErpjZ4Q4ufs1s8KtAQ42AJeBJqKf0FZMqd06Ffx8kwB/1MCOTi2O4ymqfPf8ne/S0QXoIwnhj4443Lflph3FI1uf2hDS++ZXgPIghF2glIvqnP7mJh0ccn/vFvdTdUMKeMfr607NrbV0nXSAni6/+2upx0jp2MUnZPzdlpfd+pHOL46UuUKeW4a1/QKaPLVp9xemyUONqPSmHaOZ16/nIOCaSW8kD8GLWSE+aA52jR0dHhnwdaIQpF1BH/UlWpaxmH0VDdRFYrYxzOl3OXYWovaKDQS7RpY6tBDg4V39Y1c7KUMmZAfexfNHUUBSHZcHYZNsSSVbNSepSVlX300Udz58595JFH0CFWRfTdd99JHBARhUESwRRRgOTzEoRsisfjVNhp06a99957alsq9fHHH1tXgaP/8ssvLHCUr7/+WgLZkURsII1kq2u2RYZRIySOTaSZmIIQsjp92iIi0BCpUHqozz/PKAipmGjg119//cknnyT/qF//pL755hs22UAlSrQJhRaEmtGB1od2RDXhExXaL3xNXBC17gHdM9Fk6hpdcsYecdQhw3gVqqRHMjAwEIvFOJ2enh5sAFkowzjA2eF5OHdEn7CJZLlcRFahEwYvQVjX2EX4jn3G63lNpr+w5+GntrMgau33E8PfjjcF4fMLDtz7+BYJFNCQIgjnvHbwninDm/Az9uyvIZ39R4x+lDiPzRx+RMQUhOgBYkaiDX+5ZQUh/r//d9Py1jb7ZFGgFmAV2DaGIVYE+esoLMeaYM4gLNGrnKlpqCzLgBsiFlggt84Mi4VHo9FQspEzXF6cS7USDDKMNGIvzpfdUUGCVSvie1Er8cbGkzqipeV8MWm1bkGkEYaq1scp0teYxc1Zqw3pKaPth3eolaIz1gXhyZMnJ02ahBhDF+H/nDhxAu1BPWKTVTWBrIrSsz7StnDhQms0QaKZbxk9evQoq1u2qJb8yy+/JDVZFmbNmrVs2TIWrAflurHXrl27SM0Km7yy7aPKrJhHyfb0aX+IYE4xhQ8++MBVEJ45c8Zcffnll1944YX9+/djvYlE4sUXX0Ty+STFgebMmaPOdgjnWUwEtCDUjA74Var9nvDQMlp7XBuIK+srGRFUhJSsJqQZpWTNB/9s4DTjXpD/rCbo0zrjbuKE4Q2Y8zomDl6C8GJrH+FrtwzfPIYHn9j2xHO7WTDVmoSDKQjfeP/YLfcbj2eYoANFEL723lHbpn2Hz5HOqTLDLTBTEGyHwDI/+OIEIf6/+W/sxdekNGUviMfjlGwkEqG3piKgqXCAsBNsif88nW8qV56DewI1juyRJdwXlr30D8YvypBzxKvmdAgxZrmlZSGnA2zCOyEptU9RwH8KUcbI3RxTKyKM/UfVxiKcIIXF2fHPmVKCnCaravN4x7Rwm6kjCK+eOYRhj4oqHuuC8Ntvv50/f75aSaV+++03VIrk1lUR0d8988wzRJNA+s1p06ZZowmkQDrW7xB+9dVXjzzySF16Muf27dunTJlCnZVNlJ05edJ2UI5lDhgCxxXJ5JXtbAVhtqfPAlLt119/lUAac05EshSNRtmX+iib0Ldy6M7OThbMS4H1Tp48WXbxSgrpyLWijssm2u1XXnmFc5HVCYUWhJrRwUcCTUBwPvA2aL6N57aiUZbxI2mzbGrQpDSvHmdBhn00G+dCj44nQePLKQSRhfhh4gFwcdhF7tyrbRMDn2cI//HvtXPfOKRW0m8W/dNNyxd/eZplH0G4amPdH25YVt+o5vnEEwM337teBOHydVHrJnjrQ+NdNfI2UR9BSL+LNqira/rPlE0i/Fx/tz+0obVNfSqNkmUBU6dY6cgxibQRKZrSLxhkq1rPCbKUlmBnqVYqKA+QeXgbaiUTGC1nRHVQ6xY4Wc5djNmEVapG8PSzgsNxPdWKJnsoF9ofChRbUkETFXmGkDZ8VC5FEEFIW4RPL21UqbF169ZHH310165dZWVlyKEnn3wS9UIzyCYvRXT48OFJkyatWrXqxIkTr7/+OjLGGk1wCkIK6Nlnn501axatTSKRQIbB0aNHET8EvvbaawPpd67YDkoKHOunn37iWISjGw8ePEi4V7azFYQ5nP6ZM2fY5YsvvpAnIadOnSoqjpN6+umnX3zxxZ07d5IUUlYOTfhTTz319ttvl5eXk3nO+oknnvj00099ksJjeemllwg5dOjQ3r17X0hDOmyaaGhBqBkFaIzw1VT7rXGAK4z/gTL0kkx0iqgvFbs0kHFL8kZLyjLuAj4ubT35lDwL8XicQBpudsHBkl28wA8TF7mnp0cW2HeitdQiCNdvbbD+9h4yXsoi+u2H5dUItobm7qnP7LrmtlXN54w7wT6CsPdK/OZ71z3w323Rhq6u7tgbHxwzXypztT956wMb2FRZ09F3NbF2cz1qcOFHys/wEoTofMrFMAI8tktdj83aIfLP9rvnsfXVtcZkSxkSlymUeG+YClrLZs9omJqamtraWrWeJXhISCD8QlnFzDgKIRm9SS+okgVtsnDgyBvZNq9kiFgvhSY3sB8KiDYZTaKCJiQIwv4y4/sE1N9C2Ko/QQQh3UrGW41E8JrGUlDQHmvXrn311VcRPMgSWr9vv/1WXq25fv16UV+CdRV5tnDhwgULFiCowBpNoCzQNg0Nw0+MAy4EgYhAljnZFStWoANJhJTNPtR2UCAzH3/8MUJr0aJF5ttKvbJNk8ghzCtpWzUxj5Lb6XNev/zyyw8//FBdXc2OLEg4xoDSe+WVV5COtJzmoZubmz/44ANO4ZNPPkF5ogPlgUnwSoodyc9bb70lqZmjqRMNLQg1owDOH06har81FpBSNHO0Rz7jbIIoLv7VnqMHzTqeAU0qy2QeRO8JFDT9BA6Eyne6VxDFCHRaKtQN59mRuOwILBOioo5fRBDafvdP28omruTPq2oQgRJ439StCDnZy0cQAupRPkTB75mX9s99/ZAIQkBPEk02/eWWFYu/PJ1MKlP0EoSUPuVLWVDuLOOQbdwWnf7C3r/eupII/D/x/O5N2xvj8YRp2E5XkgKVRKxkJQilVcEqZHRRhVogkCrDAuqInEhgEDivUOadBoGMkUlrDcoTrmplZaXz2moCglFhUe1DL7fEwJCFNHqyOqHA7b769uMX9m3mClAj8LzVhmLBxc8oCOlupIHygZzTB9EgqHVNqYJ+M4UufcfMmTPNZyOzJcSkxitaEGpGgeLfWSx9RDg5764BW523PGXKB2607D5a0KfKQB+ZZ0GFOmBTp8drZrzAM6bPVvt7gIOC96x2mMBcuHTlYuuw5A7IuQtXurrdb5P3Xomzte9qhsFYioByp6QwA5Hoovcy4mwBkEAUJX62qeWIU15eHlzJkAFS8L/ThBTEF0Q64uJjkwHdetyIrARk/nBVZUg8f6gjxXfcxw1cOrnxZAUbQw6JxRoaaWJAI08VMz87EeI9i+BkFITkinqtWhlvaFUoOJIq2cmlGuHLL7+cPXv23jTvvPPOtGnTbHOOghNiUuMVLQg1xcY6wUwjtLe3u7ZNqD58jpr0p9hU0EhGVxDS9aLZyKHpxHuBgysKNgiJRIKOP2OaQBw8dbWbpuhgtJQ+1dnLPp2gGCky7EEV4Ujwv6urq1kgTaLV1tYGd7jx7RobG/0FoRViiohV6x4QwRwdKiacONkz8bpiGeGajEr+xweYt+stCVqeSCTCha2qqhr3ehvbwxqj0SjLpiAsJqYIzCgI6ZKCPJoO4oRoTVjiUJrr169fuHDhm+nvUgRR+16EmNR4RQtCTbGh/Z2Y8228oGHCsca3iMeNV3eYcJXotPAFvUZdRvdRTKQg2aM01boHnZ2dZNJ2aj4QE08roIVwcdRumtJDrBeXWlYx1yC3D9BpTU1N8hqYK1euZDVrFPdO/LwgkLiMEwL5tObK1AAk2BDGlwzzh4qWw5gh54hiUSua7KFl9mriZIiMf5puVLcEjj+osKhBqqEoseILQsyeelpXV0clRXv7C0L6GmltMmLeCSJBll1f3qbRTCi0INQUm1HUMCVIT08P/RwdEn4nVwZ3lg4YCMTPwBfB1cCNdtWE8r5+lVBxIXt00l7z6PDpa2pq5ERYVtkNDGfNjiotX8zLpfbUlBIYMBZCGeHSxWIxFsSHDoJ1fIwqEFwLuc7xc0JOiCn5IXEUIKsYHodjAYtigfqISsz5xTbhQg7JlVoJDGdUXV1N2wLBx041VrAEteQNps4VVivjC9vpF1kQYvZmBlBuVAGfNoRNlwIP+1A1zP6Lo9BoIP7NG5c0AtR9WdZoJghaEGqKCn5hxgfDNDbo5/BN+/v7k8kk3RiONat4yXRjLKtIxYKD1tfXi2+KG+R1v1aGNwHPXpV9MOj+s/Vc2UXtrCkl8K6ksqO4WMhZkGByGDwON7akgnzBsSO+WkljcyIxzqamJmcg9qxW0hABOy+dwZ8gysQLrj8+rlrRZEPAy05bN1q35woHZmMbzy+yIMyq3UANBpwvCiRLQ6H2TEMIh6OHxUuh4lOaKqpGMzHQglBTVGhkce9UA6wJDBeN3g6fw5xLiXPc09PDakAvORRwkfHLpR/ln+W6ujr+wXUMB2eCTKqyD0YOXq8WhCUCChBfyjqanY+GcRL8c4J4daa6Y5kdMVScPCoLdutUg17QXrG7WhltqE02yRoczle/azQj3d3dXGErKITgo9PRaDTnux4lBdYiEym5AipoiCILQnJiu7njAxVctTsBGBgYoD9Ve1qgw5JC14JQM9HQglBTPMwRA00+0GPRTQIXszn9TAUdG71mEXwRnGmOywJCtL6+Hv/SHCF0jj+QT5xpVfaB4USArh0tIXB2nKn4ZyBHxLM3lTBx1M6aUQLDkHvqlBTFR02n9CmsEIfXKO5L3q+xdVJRUdHQ0IBZyhcjsFWskUzW1NT46CKyjb0BmWdV9i0dMHW1lD2UhVllNK40NTVhw1bM9i0IWP746OBQtliLbWxQKP4zhAFHtumYMG/VHgUgkUjQPqid3chKXo5FDh8+XFtbq1Y0Gi0INcWE/lXfos4ZXJO0VjqHq0rPxwLeIV0aq1zbgYEBnHIC8WVxatU+BQNH2XYUZ7cto5dS9PlAz93f38/huAIct7OzE2FA4pysHIgFFVUzGuCKVVdXW11harpId3NAO084RHBtSRXAsyc+RycbcgvDxDUd2iXyz17YEtkGKhernBfLKpIHYpC2o4QO58JV9Xdh/UEPc0ZqReNGPnob0ncSxvwLtOWeiFpxUHxBSCdC16ZWvKH+un60yYt4PG72IK5wUDo16p3aYdzx4IMPHj9+XK1oNFoQaoqGHh7MBzonXFvzyw0i/1yfl0gmk8QUZVggJxW30tZDd3R0uM6sy2HKqBd09jU1NfTQuMWcOOcoihR/naOoSJpRoqWlJfjMuhzA5Gw3IHyIRqM+kbu6umyaEIsifSzKebsKdxCri0Qi9enPcCP8zHF4DI+zJikqWm1tLQvyIkQI4r8GhKNQl0mZHOY5eZWzq6qqKrRwHdMEHIzyQqxFrYwRZNicKmCCJftUn+ILQggi1IMP6HHKuCLUd5/bK1QT4nA1zD43RDgdaiKthFpPpWg8rcrTXMVrkpuqtDzsYnamXuEmNBq2Q7ALJ87p0JpJf40g3LVrl3NfzYRFC0JNkaBt1cODuUGzjtOprmMaLiaOKZ0BePVYiUSCPlIlER5yULUyhLXDbm3r/vSbUxu2Gh+tArJKTshPQ3P3ku/L2zquSvayBREo6Qhy75b0a2obSXbtlnq1wcLx05fYxHHVejDyzOfEhNLBBvCxpNBDx3x6UNSXFL0XGYfRUHeAR4UzhNDymWvNSZkyDB+RXfC02BeFRk7MbBBHzp0EkXBECEV3icKk+lPjQmk8qTX6rpwXlB2NlVrJCUoKc1IrYwQyTLYxbBP/OzujJQj97Z8K4np71BWqANWTeurVjGAGxMlqvDEgZHLBggXTpk2bP38+euzzzz+XJ67ffPPNH3/8UeKAuYqoI9p33303ffr0559/fsqUKUePHvUJB07trbfemjx5MuGPPPLIZ599JifCLlOnTv3oo4/YkU3z5s1j4cknn/zll19kR41GC0JNMdDDgznT0dFRUVFhvdWH42J1UsUxVdtGQu/u7zpni5fHY72zXt/Y8X+u/+2PNy47Vaa8K3xo+qQ9B1sIr4m6fH8/B5LJJGfHceliX130OykfOXFRbUvT2dX/j3+vmTR9h9dXHL0IN58TCowNX4rixtmSog+FxsZGqkA0GkUWYu04fzU1Nfg3CD+OxTKWgFmylTgE8u+VAcQkKos6RcUhq/6OJluDnwiRTRHIXnmONQm0mZwap4yR85+/JuTEEatqxQKJk/+WlhZppVHIXNh8mg6yarZRYwUuTp53NGiZsT21MkbI1lBHRRCKZFUrDrA07E21QQFIJBI+yp+6ULhvEu7YsQMJhzvEMk3WQw89RPPFsr8gfOedd2SXVatWof2onl7hLKMAZ8+ejapnmdNE8q1YscJM6v333+cEZTSVVT1lVGNFC0JNMaBhyt+bmYDgo9Bhm5Nh0DZ4w06vhcsrEYA4+HyyTM9H668iZU/H5d6fVlT+97ld/7x/Pb+pz+78aMmhtna7i4wbZD2KCEJ+/568qa1ddeQ4mms2lhdIaPX0xm/6z7rbHtzQd3V4CHH+m4f/csuK5nNZz4fRgjBPsEAcOOzWFEh5giBEYgkqaGhkA8vnHzETcMIqdhgwJnBctRQA2jerb02d9Rl4zIhIaxIUJw9YVdvyo7q6mgqrVoYqrzn2jn/JKpeIlif4hbIiOQcqvvVApQ+2gS2plVyRmcOc+1jp77JV/qMiCLFGVB9GRbViWYWmYRUzE+sNCH2o2TSRpm343extC8H+/fsnT568c+dOs14L/oKQtk7CqacIvxMnTniFszBp0qTDhw9LOKxfvx5NyILswr+EgxaEGhtaEGqKAb2Oam41gaGXoq8yO7xYLObVedOryXUWKioqzOkudG8qUpYcOnr2pnvWirSz/v5+5+pd++2OsnV4pK6hnWgzXtjO/8LFB8mbhG/bXU/I4aP15hzXjsv9u/afXbYmcrpi+GWkVZHLtXXG3U0h2tBVVmm8NUdoOd9rjWxy4Mh5En/vs5OyuvuAIeqWr4vIqnCxtW/r7iYOd6p8+FU3nV39x09fisWSm3Y0bt/THE8M2AThuQu9RCCarGoC0u79jcqswOlxTQePqrKyEvPG8IgQjUaJiTtOlVEx3KAGBRwFQhtkezMFBUVFMJetVY/ckrGMc1mlyrMjikLu/QP1heqcc0W2QTpk0tDW3d1IIK6GHMUGGc5WEJKUNeckPlZEEUjzhf3kn2eaa8ysNg02iRVxZSCs+yOhk9Ug4agIQq6n3KTArlCGXFLskwW5E5Q22CyQ3oo06+vr+9Ngq5guNYJjsaDiFQDq8tKlSx955BHE2KuvvooylHAfQfjQQw9ZnwqZM2fOunXrvMLJPCmbd4Th6NGjhHCOIgjlGgpaEGpsaEGoKQa0U9Kya7KFfkuuoelr2sDVQCVKHIEOnshyh56uTsXzBh8I2RZJf6tNWLfp1J/+dzm6yPX3hxuWoe7UzmnoXzmo3ME9U95InPVbG15d9Dsxt+8qwzGiH9q2u4HwU2XG227oyxFg19y26vYHNz781PY/37zi2Zf3X+03Juq888mJm/6zTk4Ebn1gwx9vXNZ7RTnHTzy/e9ZL+2XZxhsfHONw6Mm+q4mb71335Jw9akOaX1fXcpTbH9rw4BPb/nTTcrb29Bppivyb/+ZhObWG5m6rIKyuvfy3f61+fsHBZDK7eacajAoLVPaRK9i2j8DDivDga2pqcIAwMAlEyOGFO++byEAith2kRgD2nNXIiWAdVMTOgQWOK0NPUivTG12gtpJzFtQVTJNMJtmLPGcrz7wQuYI05QTN20ZOgghCrjn1nXRIDWytkJx76YOBcQpceU4hrItsgsYgfS440MDmXyMKAaevlgJQZEFIhZUC4gIqw0pXCioUnY5azxJSoxaI6aqgoXkNHAUzUEEFg5py+PDhJUuWIOo2b95MiE0QohWtI4TIOQmHp556asOGDV7hNImEs1WFplL79u0jJJFIyC7Wi8aqFoQaK1oQaoqBFoS5gQOBY80FpAMzXV4r4rfJRRZMR5xeR3aXmF7Q3SLk8N44hIR0XO69/q41IpC8ftfctvLCpREz4nBbZWTg3IUrRFi9MdLQeP4fd63+18PrOruMlEUQnqkw3PHa6MX/d+Oydz45Jg/4RRu6rr9zzZLvy1k+cuIi0QhhueV8L8vot90HjLu2yEKWkZosO2HrLfevR++999nJ6+5Y1do+/FRJZU0HqvLTb87IanXk8l9vXYnyZFnkH3s1t/QQzQxBEIoafOG1Q1oN5gYWiKJLW0eOIPZcU6Au4LphsUhBZwRsHlcP8PIFlrFzvHPZpOJ5Q7Ta2lq1kg14k7IgMiAajVZXV5OaXBBqGeGuI0XUQVSf1ZMTCiGrcHy5aOoAHmQUhGylVZdzoTgoC7XnECXe5lMoXFtsI3QR6AVH5JqgcPDaVVAJQMEFqREmRRaEVB8KiMpI5VWGlTfYNnUT0+WfZRU6hHXYLXTQbN99951aSaXef//9zz//nIV33nln8eLFEkizOWXKFKsgNKeA0p6wigl5hdOfPvnkk7/99puEw6effvryyy+z4BSEkydPtk4u1Wi0INQUHBqpEnEO6JJXb6yd/PSOv9+5Gklz39Qtv66u6r2iJFOkvm3KrB2iWJx89OXJtz86qlaKBddNrqGXX0gETgoPz3wKKKMHSX9DF4tTQkzo7++ngOga1earV7//rQJFlPH36Ten1A7pC4tHKxkQQfjzitMcaO+hJpYXLzlBnC07oyzvO1jNsRZ9fAhJ1h8bfuTv/c9P3nj3WhbiiQHk3C+rjEftV66P3vXopsdm7pS5oDv2nkXX+czePHzsguRt885GFZRGRh1JWa2nD/eXW1Zw4iL/tu4evlUsIWs316MGX130u0hWTW7gxrneyAgIVop0EQcaG8N5xXhYbUw/VXj27Fmr3VohMtoMb0+tD0E4zpOryKRSkCC0traKA6o2ZIP41vyLRsL9Quapa5FuCUkWTUi9I+dUGSKTJeLLzRTOy/pCC3JCIumEQ4BWgrPj0EF8ay6d61UyQUqppfTTd+YEVxOOpTaXJFxYmdGg1osFx+XKoHMoa6d9FhmqEuXoeofCi2IKQuwKWLDOgQwFSgHzpsqTvgoqCmVlZZMmTUKwVVZWbtmy5dFHHxVJtmPHjoceeohwFtBvM2fOtArCp556ateuXYcOHZo1a9aHH37oEw4k+Mgjj6xYseLUqVNLly7lcCdPGr2nUxA+/fTTCxcuPHjwoFrXTHi0INQUnFgshg8kTfwogns268W9f7hh2XOv7v9lZRVSkAVWX3jtAD4ZEZCCKIFDR939mAXvHH5+wX61UhRou7luXEBTUdve8vL4Mzve/3RfQ+N5PBt6OGLK4xCyuw0ZriFBOlccTRI3NSSBVr9z8tPG438Zf/c8tlGcWsGcftbQZLxUZtUGNcAy7/U9f7xh2d4DNeu3VBEuUzGfX3DgTzctv/WBDeYP9cVWmRo69/VD01/Ym452cOFHxz/+6vR9U7ey+sqiI1Of3cWCD4/O2HH3ZGMSjpVps3fzUytptu42lGrL+V6Rf1W1w09WSAjKE9tAEKpQTU4gb7w0W3AikQjqDrtFOGHGWC+obd5QqdmF+Go97YvL+AxqjQqFQCIQ48c7x0c32ygOJ5tygJMVNSirqC+vAQfimFWVaBJojYxsyzkbrphHyQgNDi0JisWr7Mi5dWCNq6f2tFDiglDgBLOSQyGCGsQ+c7vvEBZWVR+QoglCjF96PSostVhZVUjQOFDfxbxVULFApy1atOjFF1/85JNPzG9FUOPQh6+//vp7771HhN27d4tOExWHjPzggw9eeumlVatWSa/tFS7QoH300Ucc4uOPPza1NCe7ZMkS6yzx8vJydv/555/VumbCowWhpuCE7tnkxodLTuDib95Rp9bTLP3VePWlfDTPXxAWH3oseUhAtJzPW142blOfpsXnE3FrgrtDT0A4PrQ4x/Sv6Dci0wmJZ2z17eCGuzPMF5Xfn/93uVG6I4nH46fOGFNDRRByIETsLfevv+exzdv3NBMugvDZl/cTuH5rg+0nrwlFrf3llhVX+5OoxN0HWo6cuEjBdVzu/8e/1/6yqjZ9HE9QjPdPM9SjFacg3LTDeNCxuaVH5N+5C8P3TSUEIbpyvTGkeeBIUDda4wQbQ4OZAik3zHmYAcHCUWUYNmZfOwSJoHBM759qItHQNvhMEigQiN2qlSyhzkbTHx6grpEBqZU2ODSZsSoBDieVVC6U6DFToIYCDQjnrnLggbQVCDlyztHJjFVOW7GJPeKrJIbgxPMs9OLACeZc1vmDDVA71ErRobgxdbUSmOIIQmoldURuU2Jd1AhlWOGBIEdEkTjQFKjQEsM5rCd4hWs0+aAFoabgjGKPa4Is+es/Vz73qn2ID+fs2Zf3rVhXw7IIwgNHmn9aUTlz/t433v/d+jpNRKM56gUIyxdeO/DUnN0ffHGi5fywoCqrvEjIMy/tfe6VfV/+cOZS67DbVxNpffPD39nloy9Pnr/Q+ek3pwiRTRcudRH49Lw9ryw6vGlIspr33ekdD/7e/OebV5A919///ceyDVuNqZjSg5qwipfp7E1lzJb4rvenUZi29F1/f7rJRRAiOyN1rWxdub6aQ4uglZmc90/dyr8IwsVfnr7mtlWx2PDsuBNnWrfsbJKs9vQazwp+/1vVH29c1tVNZpOc+4dLTrH7uQsZbhW7CsKFi487p4ySJil7CULySWZIjR3l9TOa3GhKfyFQ2VZOeBmqExw7iSzHRQGaY4nUdJBlG7ZZc4gEqh4a0ksO+UPNQmHiZeLRyhVw0tnZ6aytgIOOqwfsm9vRvSA/6tgecHGosCp2JmyCkHNRqQzB4dS2ksd2LkUGEx0V5Ywc4tA52FiBBCEV0KyqiGTrHWSndYUCapCUMVQqXYEOkT9ews8rXKPJBy0INYUFr7oUnAOkHV7+r6uq1LobIgj/ef/6e6ZsfueTYw8+YQgY83WaSMQps3bIMrruDzcse37BfkTdHQ9vvOmetWdbjA6Mo6Bhps/dQ/gb7x9Bgt45aaO4oSfOnGf1vqlbPvrqJOnc/tCGdOLG0Eekvu3a21eRzrufHp/7+gFSmP/mQcLNXqqhsSXjW17+51b7W15AnDw6forACgrT6gHbkBPP+LvrUfvMTOBwkbpLbP15xWnr/Lc3Pjgme4kgbGjuRvIt/Oi4vK+l5XwvukumiQpPPL/7ujtWT5q+Q1afnLMH/SYTR/1xFYRVkcuUl+2lMi8uNB7e8BGELDef6+G4euJoPuBw49752Js/aLyampqAT1sR2XSS8C+xRuSZ6WgCdYr82ECvSo1gK94hXLhwAa/UNnIeHKpYe3s7OlNy4goNIwdSO6Tv3XB0c95XMpkkDySiNucHfr//GAiHi8ViHDHgKXPR1FIadrQ++gi2CKUMxmm1kCJDued5uyRb6BSoTTlMFhUKIQiRxA0NDVJhKY76+nqzvmO6VGFlVaFC90SNo6pyKTBXFVpikEPbPE/BK1yjyQctCDWFhfY9oDNXUJatqcbLP3zMz00RQfjf53bJa2boOJFtT8/bI1tNQVhWaUT7/rcKCUeGXXPbSnlvysNPbpv67E4Jh9Uba4l5utwYIEUKIrR6epRb/OJbB9kkgvDxZ3be9eimjsvqZu2WXcb3+rbsjJod4Xe/lBGS8Wd9y4uAj0siVVVVWbnjXyw9bUvZ9ffhF6cke1Zwc8srz7J1/ch3gcorQAkXoQWrNkT/csuKm+9d99jMnYiuux7ZZH0v6K+rjUtnSrjvfzOK76sfK2TVB1dBCD+tqEGCmp+dmDZ7t/WzE16CEL771Xj0UU8czY1Q7gfZpnT6gJ8kg9KAw4d/yQLuptkEWTWYFXasra01h+y6u7vZFyeVHdk94PikCUdhd1KTnHjBQSU+ctRVsOENE8c5kJgt5B9RjWxT6TpAeXKRyUZACWrVe7STuNTkk1PAQ2WVdJDTXIFwBzkLh5dVFGIJyBQAAP/0SURBVAcuF9dKraSvJ+VlBaVE8VUPEXzsmqSwXtKnvDBmlCewQJXM+QZNsuxgrDXkN9+ad20wP6wUOGvZRD6xTJoRZanhQZoYrRyos7OTQ6sNGs1ERQtCTWGxdnWjiAjCk2V+k1dFEG7aPvxQB2rQHBU0BeEXS8/84YZlprSDlvOddL2y3NWtwhuaOkRZHTp6lggsrFhvTEwVUImEIAhJ5483LvthmZKXwm0Prn/htT04o3INJ8/cQeSMv3sf3yzOhDgBMhKIf4xDSYhKOgBI3L/+c6UtcdsPTXXhkvt8lVgsefz0pbYO+8P6LeeNL7zLU4ICKezYdxbth9yyfdoBAUnkjsvKue/qjrHKv6z6gJCTr0c4IQPb9zRzuBNnXD5Mr9aHQsx8kjFWrd/K1wRHvC5lWLmCOxvQf3W9049KMVsh3D50iyzbcKoCDkqC5eXl2Q4VumbDCRWTiwM+d/q5gGQ4oE7zBz/b50C0NtZ5ev5wgmopDSeCUOEq0eDg2UtjKGfHVTWd+0LDKVDQnCZ5yKrIaCrNBnxUINsyTgUskB8rttLn1KLRKE26f5657CLUkVshFsFg7cn41ZCvFafvY3uiFZWZhofN4KXfVNs0mgmJFoSawkJ/plrcUWXPAeOtkrbPqQumhHO+VMY6TdRcfu29Izfds1YCbbS2dX/05cl7pmwWQXXLfeskwWOnzrFAHlS8tIZM56ehqsaYYGndBP99btdjT28VQTgwMHD9XauIk/H3p/9djkOG90DfZvX86FCzdQjWbzXep+Lz+21NRKWu0XiT7c0IV7Bqc9CASoGDK3buHCchjutQWzKZRJlI/EbLt+OteA0TkaC5rxccl1yRJWAVL1wdOCSQplyB/EULGfMZbGGripcJqyAU2VxXV+d6icgzOUeZ4PQDbRFwlbJtkfwhNfKAVbCAhZB+VjN+raczWlBNyHbAyoKSoWNFFtbW1mKcmCgnTl1Tm9M3PgpxUsbw+49vDTT6PXmRLZgN5qFW3MB+nB81yR/sxGYh/rVDoxn3aEGoKSz4SQHv7heU9g7jYbA3P/xdrVt48ImtovQCCsIPvjhhvAPTQlu76oknz9xx7e2rvvmpbP/h5guXukhKEpQvMWzYZrx+UKiOGG9eQRA2nb1s2wQP/HfrtGe306PTr9Px5/yWl0QiQW9qdRSCs2ZTLadpOwQ/jqLVoCYgmJ+yp/xAReD+4jjiMeOVxmIx/EgqiLNtwTN2akJCzMjiTEtkK141hQSrqqpwFtEztgioHcLRHvyTQ/5llUZPHTg80LRkgMyoY+cEmSTPKkUHbCKCiuqLVWywzI4Ujf8AIzkHGjTgKJwLSsaaTm6IGZAaeVBBaXD3KWUOgf4HOZYoUjapSEPkn41RhMuO1cnJYnucC2URsByzJXG1L/X8LakNX1EHVZA3FA0ZcxaNFaoz2VYrbiDyfYa180FuLanDpME+yY/arNFMPLQg1BQW53240eLFtw6icKpqR/SU23YbD+zJ03cBBSFKiWjWdB5+ctszL+0Vafftz+UqdOgL7yRIj3jzfeteeO2A2nD16lc/Go8FyjOEaMgF7xyWcEBJks8Pl5wQFwovNoe3vCAF6Ur9O+OMcEbvfnrsjoc3SvosvPPJiYzv+dSMS6QiixgzUdu8cZVeOYBP39DQgO+r0k2DkWPhKoYFao2rJiRcIri6oXiHri0VIlC+WsHR2UsexBJ1Wl9f71RBVFjccXXUsCHnMjrqhX9jS8ZoEFRabrheTydWBSVXkpSrq6u5Mv7+vQ0im4WSLegNrAvJEbCJIxrH4hJxjqKayK1crjEtCK1wTaTLUOthM1B9PPXU/6TenJRx1ijVDQYHB+VRXjKmNlig+PyFqwz5KtMMG/LmfDgZS7C9HkmjmThoQagpLKUjCFvOd/7z/vV/u2P1d7+Wl1ddPFV24Yulp5Fe90/bIi90CSgIe3qupN9NsrU22sby0l/L/3DDsj0Hmto7ev500/JZL+4lNX6bdtT9Of2hiB17DNW3Yn0N0d7/7Djpk4G/3mrMKRVBuPTXCnb8dXUVe0Xq2h5/Zuc1t62sbxx+biTgW15ef3c/Xa9JiG4B3Tn+E/23nlEz0UABIkJwu3HOqMioJhZMMAksDc9P1IgNwoMLQo5CZBQCCVrdRDlKXV2dq/5kq6udi+uvIg1BfiQ1FjicTQZcuHABmUegU2AQGFy3cK1swjVcKBGyikCVi2yDAuIaejW5nDiXSyXkRjwep6ZzvlwlUlO7ObBeOpsCrKkZflI6I+wLXDEypoICwCmQPcizicMYpMRJSgVpvMHwUqs/MwThU/+TbPO7cUC5WAfJqQ7OUVkqoM/0ARldtCZSCDAAW2UnV2RVbdZoJhhaEGoKS+kIQjjbcvn5BftRX6Kg/njjsgXvHD5/QfVVAQUhROrbHpi2RRJBvP22plrCV22oZVXC73h4w/Y9DX/712p5Aalsvffxzf/fLSsefnIby8TZe8jwpXqv9H35/RkyIzvePXnT8VMjutuAb3lpbC7I96zoMunR6Tvr6+utX5LQTAQaGxvRQv5yqKenR+I4Qbe4Dg7YwPMjETkiwo8dTWcRfSjhriBgvNxKNAamq+INgVM7ODiIw4q7Sd5U1HRkhAEtFXZOOBHIg6k3aMQCagYyU5wRBq4Sp+B1bbmenI7rDFj2Ukn4wlXyOWWrICSa1auOZPMRBbnOXHxUqArKBPGrq6s5QbWeB3j/dXV1FJnzFoDGSfxqX+qV/4ggTG3/RYW6gY1ZewpXQ6JhMeuXE3YpQj3C8Gx1hBZAC0LNhEULQk1hoXl1zqoaXTo7e2ujbVU1+KB53WBGp1VU2xMhcQLZpNaHQG22dwz3PfsPN6PiTlneeoosZEfrwKCVjG95+WlFpYqaN/TTuMX4fPTruOP4XhRiIR7r15Q+7e3trroiICiW2tra+vp6DAlXnhBMC4uyuuCud+URPHjqYApFK/htpMkCtop+IwWV1kgwYNcxbYy5pqamqqqK4xKNTFonj7W2tpJn7B9tQ/pyCpL5jJDhotUUTo0TVAd2g2uOY21zu6VBVkn4QuJ4zPw7G3CrIGQr0dRKuny5buwV8IoBalAKIiMUNGcUjY544joHyBtmY5OyGn+S5+qVGuT38ayYCrbDtaWYlA25DQ9ikLQAFCJVW+Ywqw0WqEdq/0JC42azUqw3yEx4jWZcogWhprDIe01UczuBuW/qlv8+t0s6PzTkw09u+/udq+WDhwHxectLKGqQvFFSOHM4xwFdRs24B8PwVx1BQFPJyBsyTNRCZWUlZkYgTqH8q+MFADdO5hman3EXz1IdzALhaBWJ4ySZTGLnqCZ8U/ELiVxRUUHG2JFV0kT5UC/q6uoCKgdqEP6uOkDhIZ9eYlggM8geztGaf06TVZWEN+woqpjC4t86KGcVhEBxqKU0JE6ZclUbGxuDXDeKkhScslMgBfIP5EeKnuJgFw4RJHEnWCOmyL9a1wQjteX7YUE447pEt0t5UY9sNY6CU9uGilIMqb+/n0JEK1JlrKYFBFL11P6FxHZnCpMoznE1mtJEC0JNwaEjVy3uBGbX/sY/37zi9oc2TJm143//s+6a21buPRR0lpSJ7S0vpLZw8e9eg4rZ0tnZiaclYyN0yarwNBMbmZpou4+ePySIWqBlwDVnAS9fHS8TOG3EJwWkjtV7w7Fz1YRICDxOUzq6Ig0UjiziiowhCGWWOxWhqqqK1erq6ozagwj4lySV27Rq9vLRrj4EaV3RjVxhUbkCairjSKYU0ODgIFcPG+Dycim4JuSTfy4UF1bkGf8q3ZEQ7q9XTeTqNTU1iTEgGyg4ueYcjkNzOIpeohFBNAOak10CGie7U6wky1nYRk01GYkhCN9/YlgQPvU/gwfXq20WKDhlPUPQgGBFXHDAYJy1wznQLXVWbS4kHEUdcghy4jqnQKOZCGhBqCk40uxa3ZGJyfkLXWs21n76zal1WyKXWkP2sPMEv/zy5cv+frNmAkK1xTYQAHjheN6CMpqQwE0HdbxMYKU49OyFJLCNY6MWXDUh4TRBwLm4PphEII4s5yjxUQ6IHFbNMSuOJSrUFQ5KZLxezgKHkpgqXW9wOvF6icyOJkgdAlWMwFgFoSgoLzictRFmlfgqFTe4JiQuy2RMyp2LI5KM3bk+/sqKmNL4ZwsXHKs7c+aMiE/zvFCAhLCVQCkdrjmaEN2OxJU4rqBL2ZfTIdvsokI1Q/SPfHuwk2RXe2r6tVZBmPr2lXg8rjanIR2KRgzGCoWF8WAJrlrLtdpiqJhfoR9Z5xDqeGnIBhbCiajNGs0EQwtCTcGhcaedxU/y91c0o4jzzq5GA/h84mrjUqdVlYGIQ7Gc/AkyWmVCfI7Ov6lVrJi6xQmNj8/IA1vZJDERObW1tTapw0GRIiygiGQgUcKBTTRuiB9ZRZ8Y72P0AJ9YdKNVm5mQLOdFTkghyDVJJBIypA9kg339dRERiCaQBzmQSssB7nhNTY048fzjLpvnGBCRYWIwSAUVGgyOxUmxl3lQSoR0ZJkFswhI3ytjclAKl0Kh4CRQ46S/r2+gtSW15IXU4hnuv9cfHKEG+c24zh7H+tu8NJUwDJhSw3IoI1c1CBydgpZsWJEqScmqeAXAJgh1J6iZ4GhBqCkGdAY4QOJRaUYF+tejJ8+t2lDL78jxFuvji3TYbFVFpdGMBBWhDGUIHDXkhFrJDxy+rG7J05I0NDTg6NOYqKCRkDFEEdoPbGNBNEFs9XJMqQUiAq3CA0R4IPlkpJQUODS+I3G4MiKx2Leurk7iAydFNMkDkA05hOi9INKIU+CIZJi9TM2GRCRE8i8PQFIQ1Fy1TxqORSYJBzm6yFdgX07N5nwTzed1jiROguwoYzU2BzoIkgHSQZLJ5Q0OJ8g1VyvpZsoUfuZZsED6smyF82Vfiqa6uro+/bSq2qDxJnk2mlo0xS78sv1Nvza1/stUUk02ESv1qnSA+VGIrrZBIVJ8KHkVNVSoVjLXwEQLQs0ERwtCTTHAB6J7zsGf0OQP2m/prxXX37XGfA8Nv7/dsXrJ92dwEfHV6LBVOWk0DtAwypLS4J9F0q/fVOvZg8nh2eOj0yDkMEGL3cXFV+sOSBMNA4gQdcghcDFFqjlVEDLPHETiBGWBkJqaGrSZ7WYWbi6nwEUgM6yaI4oclHAcXC4aZ4ea4oj8G8Ix0/CdE6QOe5GgubuEAIl7CUuEk8gkdjR0YVq9A3txQTgXFW8INnE6ri47+3LiXC4OR7R8ZBXXxyqzc4AMcDFlmQKiQ0GEk3MJMaFE5BKpdU02xK/0pH56267xgv+evyVVcTg1mMVUT2oHqMMPgfViqJQ4FYp/Hz2ZM9i2OtgQ2IzaptFMSLQg1BQDfBdno68pAl3dV6bP3WOVgtbf5Jk76urPFvpRDc2YxnYfB//M6UsFxxAo6ZmKyLYcDA9PkfygeVjAWVShHqAWkEai2ayIl0k6VllobaPYhHpBdrK7TXKgjnAcRZlwIiwTs7y8nKOwF1vNAT0SrKqq4kCyYzGxDqxZIZNoV7VigaxGo1G2Ss5NOHcv2ZkDctnVSvbYxnMoLEqHMyVNa+fCqlMlaoLT33dl8PetqWf+YRd7GX/vTku1Zq2pKLumpib+zVLD5KhZsgy9Ib38kzprlXzOWwZBmhSNZhyjBaGmGOAk2dxKTXGY/+ZBmwi0/Z6et1cVkkbjAMlkc+JxpPDP1Er24MSrpLMHrxHFpRIKNsWLlof8204B8Pz4v3jxoqkJOSlz2BPf0RwkBJQSaoRdcFWdI5MygAZESCQSeLfszjJaJZ9x1Hywzl+1UVlZyVlYM4YjzvUhRJ2PBbbmU9ZOcPQvXbokFz8jKAEy1tjYiM2A1/gk0UiWaCjztjR49mqbJlcGGqtSbz5sl3w+v1/fM6eJZgv1hfLFaClH7M05iI3NmPdZcoNDkAjmJKvxeNyqOU2CNCkazXhFC0JNkdCasPgcP3XeJv9cfweP6l5Q4w7utTmRUsDttqqyrCApp6AKzuDIN9Rb7/f7g/NnHSdklfNidxF4oglRgOaZ0lJZ5QdOKg4rh2avmpoaQiRZgdRqa2tJja3siL5CkHCJAsqeQiDz820FJ+AW43DLWQg+l5ELjptOBPZSsfOGi8OV9FJ3VqLRqOspeEERUwSieFWQJg/iPV2pb1+1Cz/n79kbB47vvJh+Jy2Fq0wnzcDAALWD4lDrvlxJT8Cmorn6CdhMPhNHqeOkjBnHYjFsj6y63qwhjtpBo5l4aEGoKRKj6yFNTF5ZdNim/Vx/zy84qApJoxkJnpMypiGqq6tzG/iSm/QqXQv9/f24eqSJSlFB3uDxm80IvqYKzQReIJFFTOJ0mjvienZ2dqL3WMZlJFwSt71lFI+WaERA7BHZNtMV/7IEFQgnwvV0Fh/I7FC1kklXx+NxBCSE23pzPZszvasWWUuJcHmzkoWcjvXsNPkQ6+tLrfzYrgCtv6f/PtAyPBxNsZqaUNQggdQaCkVoamoyx+S9sN70McEGXFuP4HB0MScf89CCUDOR0YJQUyToFfSN2yJzx8MbbNrP9Xfj3WtVIWk0FvCcEGDKmNLvBbENLgUHN9E2eiCQPuqLZImjgnxpt3wQj31VaDDIAKoGt5IFGW3gn2Xri22QiDiF1rMW8CO9vgOBl0muSEdFLQ04TcmVc84nSkyaYgqUzHPx1Zl4gBNfIInF0UGtuMFZYB5ZCULMgwxz7mpdkwfGRM0VH9lF4Mhf8tyIZzuRc9iMqQZtUI+s1c0JtYyyw0TVDhak/qp4WYIBOyuCEy0INRMZLQg1xcP1zp+mcFxz20qb9vP6qRIaYsvOpvVbG6y/U+XDj/X3XU0QcuGSy0NH1k1d3TGvaP4cPXkx4yzWgIn7ZBU4qb2Hsn4LwsTBOXcLNZjb8GCLxzCUiEx8R7WeCVMQsoBOUKHBwEnljETl4piq0JHgAXsNSYmna4M0yQm6BRGi4pUGnemvHbLAlSeHVkVHbqVkkYVs8hK6JolEgmtCaoWQhZQmXrjXUCEFQf7Vykh8VCKyAfGQcQRSk5F4/9XUi3fZFKD9t3mpip2Ga051tjUdWA4hEI1G/e2NrRSc846M4FoHg+B/38FEC0LNREYLwqDEYslzF67wSybDfwPyBIGu4rJ+/1sRufWB9Tbh5/q7/s41qoSGuO6O1bY4/O6ctKnprHGDllrA6p6DLi6+dVNN9LJXNH+efXn/1Gd3qRUPAibuk1V4ZdHv90/bqlY0I0kmkzavDnIbHgR8dLSHSjqtA9VSWoNlnEVmQiI0I2Ssrq4u+F4m5hl5CVQByYRraJO+oq9UjCGQJRUVFVwW57Uadcy32sgzkKyivfnH4cY/ZpmLSbbVmWRCpLKkHDrkBwWrViyQVdcbEESuqqrykg0mnLVa0uTEQHONXf45f+9Ni6noCtuNA4qJ8k0kjFfOBHkOEDHvpeRzE4SYLjVaJeELNSLb20wazbhBC8LMdHXHXn3n97/csgLPkt81t61auPh439UcX6jlSk9vXBK3/W59YIOKUWBwi3GO1UohEadKUxxeeO2AzaJcfzPm7VPFMwSC0GYPm7Y3/vnmFU/O2cOyj8qKxZLHT1/q7DLeCFf6grChubuyxmUeowa60t8OtbnjOQtCoO7L03ekWVlZKUfJlng8LgNK/hPPvOCkcDdFHakgN0gcwWk+NYePSHzOXUSUMY/OAVlynec2iojeUytuIBRra2vFU88IrrzXYJ08JOblxAcEl50LCKYypLC88k9BYEUUSn19vc+4JTrELERNDqQ2fmOXf589l5p7+4iQ6dcmO/2UOSVLGSkzCoaXn5CtIKTBYS8f0zWhWZB/LFDtrNFMMLQgzMwTz+/5660rf1lVg6d79OSlz74twzN+4rndanMYiCDED14/cp7ejn1FmsDwxdLyNZvq1EohwbXCTZEmuKfnyr7Dzas21PLbc6CpqzuXqWgaH7iq2FXG39ZdTap4hnAKQpj10n4qQjI5aKos7PbAkfOnytrQgRJHtl7tN1admq25pWff4XP8Ws7b78KS1N5D50gqnhiwCUISr4pc3rH3LPpNBY1MXA7Kju0dV3ftP3viTKt5H9onq9DZFWttGx7z6b0SL69u37q7mf9w7/iMUXDj8LyVMaXB/3YdsQkCzlxuKi5EEBjoFpogte6N04NEWqBAkCvWUTUaNOAqoT2CPKRUTJzF58RU6UGwDrih1qLRKPbAIbggrPprs+CYk299nl00z4sF16FFAVvNqAQ0XsSv9qUWTRkWfjOuG9y9PHa1L9l2PvXh9OFwfntWqn3cwDyCDAxasfoJVijry5cvq0humAfq7+9va2vDYqmYKFLX1KyIGRNfdtdoJiBaEGZAHMpfV9eq9TTf/1ZFYFllZq8iICIIl3xfrtbHL3TwuE29V/qWfH/mbyPnJV5z28pPvj7Z2ZnF+wM0Gfnv7F3Wi+z8Pfzkdmdv7SoIF7z7+59uWo7ukkrx+ntHr7tj1fV3rmH51gc2EEgcU4CxbNVsnV39U2bt+uONy4jJXoS/8Nrwq013H2hBav7llhVs+vfkzQ8+sc0UhNGGrnse28yON/1nHXs9v+Agso1wa+Jy0MVfniZ7dz26if/7pm5t6zCUnk9WwTpldO3mevJAHCIQjfinK7J7Z8m4xHarHoesOadxMJltqBIdPZAHMnlMrXuDwuHcUYBnzpypqalhGUGIwEClkIhZZWjQysvL69JY9VKJYP2aoivkH49ZziUjVmPgyqilIfC58aq5DjjW+YzLISz5x9Jcp/lxFCKYL0rlWNaJrBQQmSQC+0oeSrBQxgrJjkvDku+lfw/UnEBlySZDK67+bHjrkhdiaosdc7JoVqDl0IQqCQuUL/6DijSSZDKJTQLVU6q5mQJ1WRa8wEiwIlo2ardKTqOZeGhBmIG6xi68w59XjngfOr7myvVRc5SjJtr58ttH8GJvf3DDk3P2LFsTkfCDR8/PnL/vYmvf/DcP4afi427b4z4bwV8QSjpHTlx84L9bJ8/cKe5sbgflQO99dvLuyZvveHjj3DcOmUMueMzf/Voly3jGk6Zvxy2eNns3yVrVwoEj5594bg+bOC4i2dzU1R37+KvTD/x3GynPf/Nw8znPV4HRizc2nZ80fRvn6/q79/HN5y/ol5GGxqXW7numbLZdZPOHGWAqqmwsOAUh6uia21bJwLioLCTT8dPGe8ApbnTUsy/vNzc5BeGij4//7V+rpcpgNog3NiH2WKU2ocTYHanJ6g/LqtkkgpCQf03ahJLEwFglPrb3xgfHWHYKQtKvjhg3j8nPzfeum/XScH5cswqmIGxt60NGvv/5KTFp8vmPf6/RX+MAmyAUz0mtBIZdMr65JETIM+AU8o9gkGW8PbKBVPAfYbDS0dEhmoRdOHESITX+cTpdvdLu7u5SGyQk2xm9YSJwpuocfOH0ZRe8fJli54pcLi51xmf8bHD1uLaIWBI3xwAFGYYlWbCqTZnjJ8scjt1RkpwRgWVlZdl+yVBjJbVrudJ7nzyT6LCLcwTgQNnB1HM3GxFmXZ+44nILAPWOhFPWkw2YkKvdSriKNBIEYcZ7Vbgf1jgYDwaDhWDYNFBYdfDRco1m/KEFYQZwEBE/OIsL3v0dOSRz4ax0dvXjKOOzbtnZtH1P87MvG09tyTsS129t+PPNK1BlaDAEJD4um46edHm7nb8glHRu+s86HNnHZu6MxZK5HZQd73lsC+mg5bbubkK/4TfL417mM4Q79jb/8cZl3/5cuffQuQ+/OPWHG5Z99WMF4bBpRyNJvfjW4R37zn72bRmbREOSLIcj2V9W1Wzc3oBk/cstK6rSrrkTWuHJT3vqE/k9/OQ2ufurCYWOy70LFx/Fhq0XmVJ+4/2jGJ4qmJEgCBFpqC/5/fN+4+U0aCS5gyAqCyORyDD39UOirLwEIcZ54PfhiXZVtR1swsZYXrYmwrL1RaB3PWLcyGABS2OT6EaByBge2XYKQtNQAQsnWsflfp+sgikIEaWrNtZJXRBmvbiPCqJWJjCoKWVG6UEbm5sehKzGoEIBJ8/ZgOBKkv/g7qm87ZD4sjsiBCkYi8X495JPuKTWyzUq4C7j3ZrONNkO8vpTzkjkrv/1EUUNrmN3TogvA4bmZfSBPBAZUU2e2YWjVFdXk3lUIukg7ShBFlTsIUgZAck/hYUgJBGMTaitraU4SIdEAmZYYxLrv5r6dHZq+rWDG7+JXfXsjpMXmlLvTEUTDh7fqYKGyKfiU+hWm6HoKdmzZ8/6jOBhwBndBtKsqKjAiqggiFVSo87y71WjNZoJhRaEmcGtnP/mYfGn+Ufw/LSixlSGuw+03D15s+lYJ5OD196+CjHGMtqMXX5cXi2b2AUn+51PTsiqFRGEzp9slXS+/mnYqc3toMvXGc50faNyr9s7ruLiy2OKpiB87b2j9z6+Jb3dAMmHzGMBYXzj3WvnvnFIwoE0Uacs4G1bkyUz5G3KLGOTE1SBeXY+vw1bo6oJ14REQ+OFX1aceuO93YuXHEPbY9WqSNxAEN7x8EZMQn4ff3UavWTam6gsEpFVMJWVlyAEJB+2hNk88fzua24zZo3Kpjc/PGb7EOIri46IIETjEY1l84dxElJZ0+EUhL+fGL7VcuJMKyFHT170yaptGQvfd/jcF0vL5rx28J4pxlHMTRMWueluDsjgluE8yXIQ8MLxCPkvxH13nD/cONf3u7AJnw8xYB1kwF+U4d/gkG18UNkdrSKSScIlgg3CRdLILkWAMyVLnKkoH+Q6C+heAlHFQJ6rqqoyOsomaCpSIL46JQu9vb1sImUVNTCYDRnDcvyvDA66M3H25RSwIrXuBidoiNT06VPupGMiGpJsswl9SB6CSFMNJHq6UvPvHKg40u+tBgVj+ugv76Z+etucUCpQmjQgynqyRO6/kAimSOlTgtQstc0NitWm+QlhR/LAP+VuVgEaNGJiLdgzNYV9CZRENJoJjhaEQem9Et+1/+yij4/jKOMs/nvyZpnGZoKHfbqibdmaCALMqs2srzG89YEN+KBqxYIIQvzdJd+XW3+yVdJxfWQxq4M+v+AAUk0CbZiCcMM2Y/dps3db58RCtKGT8O1uU15nvbjv0Rk71Eqar3+q+OONy2QGoI0XXjtIOhl//31ulzTfmnDBPQryYg/XZwhNrKpPMJWVlyDErjCJOydtmvv6oe9/qxIrlU2vvXf0pv+sY8GEWkZdYOHDL0796abltkrBj6M4BaG1gpwqNwTh4WMXfLJqXaZ2P/jEtr/cYrwsinq0ZWcTC1oQxtMfiUYk4Jzhk2E8+FIsW4WWF8R01RVZgcTi6IlEAi1hlXM4ea2trQSSGY5CPp2uJ/FFTkhucf5YVdsCw4GQnfiOeKicfsYzqqysFFmSgyxkF3N+I+4sRxSnVkI4NKdsRgBOB8knygfYZMpXE8k211CtB4P4JCWFLi41y3jV0Wg026RMyB6STK24wVHMk80KzpGMOS84mcf7B/OicZU4C+s11HgxeK4+eSno+3j6+/oGqo8lRj5GiOWoWpE9VF5KikSweUrQ/1YONikjisAuUutpf8xp6tYbDVgLmyRco9FY0YIwM3199keiRTV9vrSMZZqqT785c+PdawlBlT3x/O7r7hgxWIdLmt7JwF8Q4umq9ZFIOtYhndwOipON0pNAG6YghLWb63HcSYTffVO3ip99/PQlVk+ccXlyBpFpfUEIOPNgQmYkZf/ftbevUu23JgxwaulWcfJwjlVJ+BKuIEwmB7HP5xccNPv1U2WGYJNo3/1a9Ycbllnf6jlj3l4RhGs21RHN+pRj87meQ0cvoN+cgtA6DGju6JNV6/KPy40HFyP1xg1jQQtCH5zCA1cMNwvtIRChvr5exc4EVoEPh/uOGwd47RKO64YnJ/+kKU4ey3V1dag787gciEC2yl5OiMxW7D+Hl1vEYrFIJMLpcGjkSsYU8EHLy8tramqkunEukk9AseDjkhP8V3O8woQTIX38WiKIkmGZg5IIGQC0HxeBcFkFoqmd0xKOTeIQO7GOkIwinIJrNmiUKEQy6ZV/f0iT3dXKEFxG00isEJlLypVU6xoPsHy1FJjYyBFCDDKfqQEYPxZOy0BSKsgNSpMmgjjUtWg0yi7OPg5jSOfIuOlAtcp53FKjGd9oQZiBBe/+fs1tq6yvqhduf3Dj7FcOsPD1TxW4sz+tqDFf0IJOe+29oyyEKwjNCXuQ20HnvXno3sdH+LiVNR3ibVsFodByvnfl+ugdD2/ElcehbzzbTbK79g97XZ1d/eXV7fHEACJT3HcTXHxbhk1IjU0Zf5ydtOCaUMANoi/0v89qJVxBiNijQM3J0tSmKbN2smnrbuOBkHMXev900/IPl5ySrWWV7UQWi5L3zbz89hEskFX+Cb/+zjWk4BSE/568WV5AiuHd9YjxKhpzU0ZBuPjL03+80XjmUML3Hmph9a5HN8mqxga2ZHr2OFjiYff39+NECsTx8gUxwt7eXuKbChCswzu4dxLY4XhtCYIB7ccR1foQRM7H9fQHjUdOyG1jY6PrDFUbxJcrAORWZTHtsHJqBIr2s2kS0jerJ+ciO+ITWyWlD+RNLbnB5eUSqZXRg3O0lSmWgA5EzjnH97ICJaCW0nCdSdZVEApkA6M19ScL5A0Bw1XimkugJk8oXMyYUhCrLhANDQ0cRYrP63YnxSplTUwVpNFoHGhBmIHte5pxKG1vGa1v7MJn/exbY4QQD/WhJ4ZfPhFtMN5KKs504QRhbgf9ZVUtnrf59g55vFBexWEKQpxveYujsDE9Ftrc0oMvjiP+1ofDm776oeIvt6zANf/kmzPWZGHS9O1ec1PlGbCMv5vvWyediiYU2tKPBqkyCEDoU0axKyTWsy/vn/PawX/ev37m/H0Yj/li25Xro1Soh5/cToS//Wv1g5bPTmze2UjMOydtmv/mISyZZXl5klMQYnJEmP3KgZvvXcev6azhfPtk1bpMjf7zzSvksUnEKqY+/YW919y2ynXaswbNgznJTC2UoQrNBDoHFYRzhsgx9WS24MerpSHQEvj36hilAb6p+MEISC6UgAi0DjDK6B9Xg034qTapiWtLIM5uQKXkLwiBo9elGUXBg8FUV1dzypydhHCOXCtZzoeI4+saMuaMvcnwkRMimGPLxBTBgFnKeLLE0eQP1xPbU2ZdAGhMZMSPsjPniNoYHBzEEmisCpoTjWasowVhBmhKZszbi085bfbu5esi/N755ASeIh5na7vhCb354TFcyV37z+KAbtrReOPda/FZn19gDB4WThDmdtC+qwmW75u6FZe6rLIdl/cf/14jZ2EKQnk949c/VeJwHz52Af1GfLl1vWxtBJ8eAVlZ07FmUx1HFEnc2dVPOsTcfaDlxJnW5xccJAWW2eTkwy9Okb2MvwXvHlH9iSY/xL/B3VEFEIwtO5tOlbt/7gkwJMzMeguAyHsPGSVu3dTVHTOXMaHte5o/XHLq+9+q5AsQ+w6fs74GBnv75JszWFdV5HJ5dbuoPgEj/2VVzfufn/xhebV8XRCsiZuqT16NS2Szsvhk1bZ87kIvApUcrt1Sj0lfbO1jR+t7RzU2MKrgalAUTs460MQpCPH48fbUYdzA/tVSsYhGo3lOS8NzRaUEf9otoyAUZCxXrRQdfPempib5R5qiD70mkWaLUxAKyGmfQ2DAyEKRglZC0agaE/ogr7G7YiJmoFY0Go0DLQgzE08M/Li8+uEnt6PB8Dtvvnf9wsXHRUcBrucLrx1EHf311pWTZ+5ECH2xtOzhp4yPfe/YdxYBZn0C6rGZO82pcVZ6r8SJKe/zdCLpyHQ4IeeDkm0E29/+tZp9n5yzx3w16NPz9kocUkANkoKc6YtvHbYK0bWb6++ZsgW9d8v96/HsRSgCDrcky6ZHZ+ywevM2iPmnkd8/cP7+7z+WnTht+A3y/IAmN3CU8SlLoScuNM5hQE1BoeLjZ6Mu8OlVkAfExOFGCuIUKrvMD6cgBEyd5kId0kG2d0N8SCQSHAvBEO5jSLFY7NKlSySr1jHpLD9fEVAQojNHsVGljEythSAMUXfZpoxaaW1tZSvXB1tVQb5gLdlefE1GaAEKN6lbo9GEghaEmmLz25paq/xz/hYvOYZ7JB15KPePJyAX069fNxX7+EYLwiLT1dUluoIFzCz92KCio6PDVIlU3haPd6jkjKsghOIMAyKo6uvrOVZFRUUk/bIZoK4hd1WMwFA3yTZXT1KgxUNqqm3pb9zbHrfzJ4ggJH2ijaIg5OohDGQ5xFd9ckZcQ7VigWtID8ImMT9sVcJ9IE5TUxMXSq1rQoLixsKVcWs0mpJEC0LNKLB8XcR1nPCPNy778vszqg9J9+h0583NzQEfpNEAPs25c+dwzdW1ngB0dsVeWfR7dSTrjwpocsN06wF7Q8+YiJKh2tbW1rKqIoWHq+uPB9/a6jnDOUQGBgZE9wInjsIRcnB2uVBmy8aFQtWoDWk4I7RiQCGNtx1kUCvEcdrcqKurK4TWamhocE77BMLVUmAoEfOa97fUx8qPGL9omYRo8oEaSpVR9q3RaEoPLQg1o8O5C72LPj5+873rRAreePfalxceqKgedjRBbmbTQ+NyNTU10aNIuMYVLpT4fOoSazQFwHwHpj9YY4hzAgWUD+2AWhlC2geVuTEFKo5LJENSKmgIXGfjDTB1dUHGCUnEVRHZaGxsNNVO8eHQtbW1AedtBgFjoEcAzgsDUKEW6D4Q6molAJFIxLiFcaU3sWnp4Cv3pp76H/M3OO8OAq/26pHDvKD0KTVl4hqNpsTQglBTKiQSCVu/Tk+P62n6OvhGOE8tLS16So8TdCDXSn9hSVNo2tOfT1Bm5wsGGe7YPtXfKWloNMbf40ky4ocDzdWW0/SC9jDguB/yUi2NBigBnyf9coDugAQpffC6AlndkmhoaOhvvzjw3hNpBfivxIqP4/vXxXetSP763uCLdxE48PEz6FoVW5MTGLYycY1GU2JoQagpIXBuVL+RRly9i+lHdFTQ0EP/uIY+rlJNTc1ZC65+5LiBU8Pz1rNxNEUgkUjYKqkP6MYgUxkDcunSJedwGSHO4bWxzuDgoFxkGkAfRU0DiOBBaKn1TNASjuIDhECzrJZCIqPEzUoQcn36P5uD8Et+8/LVnpEPHHZ3Dnw0k03xPatUiCYn6Kdss6M1Gk2JoAWhpoSwTkXDzzPfTkEv4nweia0i9hrSNDY21tfXs8qCzQ/AZyKmWhl34HPrF7hpCg1SkDpoHbHPCDGDq8eM4EcikNTKEH19fdT3cTZNmvYKsefa6AmcL01cxsFDJyQY4qTNbDHG8tzmduYGUjkajfpbY1aCMFZ+2BgbfPU+16mh/eebUjOuG1z4qFrtutx/rpF/WRX62y4QqEYRuzuN5Z6u/s722Mm9/S316Shp+vpiVcdjJ/aQJmv9l9uMmFdGCHuSipUdjh/ZGoucsW0S2JdkY1XH2F0FCUPHZTEWLYsf2xlrqJItowsdOr2zWOA4q7AazfhAC0JNCUFvYQ7l4f/R5asN6TcWZvVAiA1S8/KucoYsHT15btWGWn5Hjrf0XhmFQUgcLOvXrjWa0MlBCppk5ZFnpK6uzjUPMmVg3FQEUdFnz551PVkuKRpYrWRPPvvmCcUXcLJxRtDMkUgk4+goohrDCDhvOfnDmwjC2KHNat0BCq2/Q/VB8f3rjAHD/etkVRj43BhgFIWGEjMi7F6Zev4WFlLTr+1vNj6W2N9YM/jag0ZI+jfw6ezk8o9YMFRcmtiZg4Ov/MeMwG9wwf2xyGnZCmjLgc+eH44w/drkbx+gA2WrOu6hzQPvTjPjDL58T6yuXCKMFnSXFATWiyCUZkGZu0ajKQ20INSUEPTf5uzQ1tZWuhC1If2prjwVHbuHNWMK7bf014rr71pjvh+V39/uWL3k+zM9PVk7zTnD6XDF1AXSaAoAPlxuUlAIVxDSOCAqXGUAbcWF8fIwYW0a5+Cq+NMy0qKCsqejo4NEAmqkcJE5HWolP8h/8KTq6+s5NBai1t2gu5EHBe0Dbh4EFISowcGFjyL5jGmo6cHAwRduSz39t8SmpSi0+OEtgy/djaIz9koLQgRn6pl/DM69PX54c//ZuljtqeSv77F14K2hkcn2i0Y+p1+bWPZhLHImVnFk4Mt5REh+OU8imMcdeO+J+NHtsZN7ObSRwuKnJcLoQktCPVWGrtFoSgktCDUlhFX14YZaX5GSvyAEfIiMN5Uz0tV9ZfrcPVYpaP1NnrmjvaMY77yhZ+WCqKuj0YwE88AP7u/vV+s5EY/H86x0OH9dAb7/Fhz0jNe0Q+Qip3zu3DmaDpkYqU4jD7gCHA7a29uL88amRPrdWjIPVs4LKE30oflAJmeXw3xRK1wiZGH+jWG2eOn5bEG/cZXUSgAwm6qqKh9NGKmtHXz6b6lnblTrmQgoCNF71mmlifVfGXvtXqHWEXjnGtCHxl5pQRg/sB6xFz+0SbYKg28+YkRIp5NY/TnLiTWfyyZh4KNZBMbKDrNsHnf4Mci+PhmT7O/My2bCAgPQ3yTUaEoQLQg1pYV5X7y7uxunR4WGJAjpivJ/y8X8Nw/aRKDtN2PuHhW1kOhHBzX+YCQoB7WSPYODg8gGMbacESWjVkIiEom4DnDh7psDkj3pLxOePXuWaoIipfVQZxUMdCC7s6+pOkiQVf5VjIKBdKHdi0ajotk4Bfm36aimpiaurVrJCS5XPiONucE1zGfmvwkXJytJzAX0HxRtv3AeyZSafZNaH8IYwRuaeCk/mXsZUBAml74um4TBtx9LzbjO9oziwBdzjb2GpoxSMNaHBvsvNg+8918z2cGFj5rLJrGTewlMrPqEZXXcX96VTULyq5dGHGK0oUpqTajRlBpaEGpKC/wes6enzzCHOORWvYTnQ56P0Bw/dd4m/1x/ew4U3NPCz5Yro9EUAhzofKZYU5HRNjjuaAAVFBKkjH9vEzM0DtXV1a7H6uzsvHjxIruQGXVumaByucotWiQ0NlJZxSsAZJLcyginK2QMiVhXV1dbWyun7D8Z0gcKCN2rVopCnoKQUpaTpY/gQklgRtgrY2QiDMz5J6rJfBhPMGZ7Ln1dfjKnNCtBmNjwjWwSBuf8c/Dle9TKEImVnxh7mWqtpyu+b13yp7cH3p1GfDbJT5I15qDO+adENGFfIiAsWVbH3fy9bBLIvJFCaQhC1CBmkOfkBY1GEzpaEGpKDtwU824uPYcKHfkO0pxpaGhQS0P09PSQsu0GvBevLDps036uv9kv71M7WECL4pWayBwwUOtpWFWxM0FkdV00mgIQ3BSt4K+jVVAsmDfCxjrvMVzq64df28jhfBSUCcIgyItnrO2PExkqREcV4h02iD3qNYfgjNTxhuBKclzOGh1IDiWQq01OotFokNN3pcjvmKGlpQXO7UYDp49FcbKRSITrELDFBnb0Hx4EUutd+Lihmo7vUkEORO+NEIQjv0LhIgi3/SKbhMF5/xqcf6daGSKxfLGxV1qt9V9oRjGyOjjvjoFPn0us/ix+cq988UKNEM693ZmCEoSfzmbZ9bglIggp96amJmw72xF7jUZTBLQg1JQi+A1yJ7jL8tmi/v7+/KcbyUQy8/a/+F64C/iveCqsSrgXdzy8wab9XH833L1G7WBB7oz694UDAwPWgVDy43ULXwtCTeFoD/z1eStUIgRGcQadOJZ4+biY1CwJ9IdaT+VSZ+iNvKtJ7eMB8kHGnThZrpWAZvNRiclkkrpPI8buKsgBWlomxtvuW9XU1CCBOJxrxmgq2USEjLLHSZEFIXAK5Db4Nwm5wkQWEaiC0kWploLBhVVL3nRu+w3V1LdwyqWL7lNRRgjCI1uduss6t9NVmA28/6TxutGRH6tQMjKt1uQFMImtP8kmYeDDGWaykoLtM4nywYzkjwtZLmVBSJ9FOYqwz9gVajSaIqMFoaYUwXnCaZBeBM9PhaZSOGEiFPMBTxcnkg6JBbooFZp2MjI+VHPNbStt2s/rR8p0e8574Rk7QnmTh2hUvExy5Xr7n+tTnLdcaCYg2J6ys8BgqNi2Wik8NAVSL6xVOCNUKE6NfcmtOlUHwWenSwNCVRUQhNRK0udf8qZSTENk1NelNMTp6OjgX2afIiPZl4PiLku7ZxOERM44Bkj67EV+shJL5KFwo7g+0NJyxdSKN3JSaiVXOFagc+ztGXj7MYRT7/dvNdbXmcOwQqy+UsbuRBDKY3vG9x6G6G+7kJp5vaG7vAVhYvP3RuCmpWrdGNwb8VKZwVfvM5Z7hq+MkewzN5gR5KUy1tfSQPJr4xHB+OEtLJeyIATruC62WtDZ1xqNJiu0INSUKPQceG90G2gqXAcJFLEk3Ume4CLgDKmVIXAdrD2Wk1sfWG8Tfq6/6+9cI7nt6urCz+NA+HMiZXHXCJHT8YJonLXZWXL6TmHJddCPYWgKhLNqZAQTzX8APzjUX9Gf/PvXWSfURFGGra2tzjczUe8Cnj7peMlRlAyJs5Xs8S8QqDan808eJBwRKIqFBdEhThUURBMC0VCVAeWWYB15KxqcYBDhapZyznDR/K9b8urwHcb+s3XyFpnBNx7uWP5py651HUd29u9fn/xirnwcYuCjmaL3+Dd02nP/Gz+0qb/9Yqz6+MCiKRkFIZrTSH/GdYk1n8fKj8QPbhycf6ekLGpt4NPnjL22/oRtsdrfUDXwzlRCjAjyGcPOduPDFbNvMt5E2t3JsRLrviSFwTcfkWHDEheEJhQKhlqIedcajSY3tCDUlC64StJ54CepoJAGCb3Ai/L3BV947YBN+7n+Zszbp7I7BN4PEo4T4R+/UIUGRsYNrOBN4gerzRpNqGTrheO4h3WnJjjIHpqCxsbGnBsEahBnSs6tjik1y6rc/HE+7JcnIgVdh8VMuZgRotXV1XFlRGf6wylwAWlXQQUVGE7EX6SZ5C8I/efEGvfUmmtkHq+A4kr+9HbqmX+IDDN/iVfvix9YryKlie9agbQzIwwsflp9Yt5HEJJ+U+0g0lH2mn5t8ud3ZJpo/3ljcorx2fp5/zI2oTbTX7RPfv0S+pAF8+ixaNng6w8ZcYZ+A+890X9B2eEYEoT1eX8XR6PRhIgWhJqSQ2ZC0lWYAw74BLIJwnrdqBf+/uWeA0027ef627qrSWU3JMzxUhO0KyFqs0YTKlc8Jiq7gvwo5tigSU1NDbU1uHjzgpNFotCq0LZQrQKKLsG8aRUWVGoEqqsgjEajaikYqCn/XYggh+MsUNecOBeB1UIrw0jEGOzKiJRLPoKQ8/IfKY1f7UstnJywDBIqujt7Dm6+suWnxLov4/vXxRpruDikxpWx9g79LfXxgxsSm783vgHY14fiipUfkY9GGMOG5UdMnWaj/1xDrOq4PEyYXGJ8WX74I4HdnfEjWxMbv+W/vzlCy88mI6n0CKGitydWfjix/Vd+sapjKjCN63FRoUbGRj55OLpQuDQaqrnRaDQlgBaEmpIDJwA/D5fInAlGN2y9hU9HQt8c5OZ3Dly+fNnHH2Lr1Gd32OSf7ffwk9sL8WiEOXSJR3L05LlVG2p+Wn7qVFlrMqkfw9CEDO5vwDmH6Mbg0jFcUDtmE5E/MkrmnJvtA01QIcZFafpsgpCM1dbW5nCdbelY4XxJU6QgZ9HV1UW508yiirMaI80WlEBVVRUG5nXfjSKgraNwyR4L+RSx//AgDLTUGSNstSfVugXXsV8uS8DpxK4ktvww8MmzI9Rab8/g/DuN78gPYV55FrgIlM6o3G0pNOh8WhhpbfJBXtSkVjQaTR5oQagpRWw3YsE6SAjJZDLPqUQ+4Aq4eiEyKNfVHbv38S02EWj+7nh448XWPpXLUDF8oyt9S3+tuP6uNdYj/u1fq7/9uTKe0B+p14QDquC82yde5F4J9Y4KwgIGibealYIKl9Cna+YAgkotZQ9NHBfQKb1qamrM608cRB3XPDddVFdXR1Ku+7a2toqaJQJFqco+zcDAQOFaV5Ch3erqagQPhcg1FDjTyspKNpGx/KU+EjejIExtXoogTK3+zDprFOSyq5WRkDfyTMo55DCefjfpwOdz1ATR803yPhjzc4UcFJOA+vp6yg7b4FiulXGsg8lxjnneOaWYsCL9tlKNJhS0INSUIngktl4Q94XWX21Ov/gBB0JtCxsO5PQk6P7NKS59VxPvfHLiTzcttwqzP9647I33j/b0xiVOuHC+0brG6XP3WI9o/U2Ztav3isuhdx9oWfJ9+cr1UbVu4fjpS2wigqyu39oQ7kzX0BPUFAeqHlVA2X2aK+nv42H/yD8ZOWTBFqf4kKVRzwO+u1rKCdxim/Ti4p85cwalRBOEGGAhqymsNrg+CJja2lqUhiG5LJAyxQocRRW8BZlKqlIJG0xIrhuNKgcycf2oRg5I+pwjZ6eC3IghCN9/whCEr94XH6EHDdXH7mrFDVLmEFxecEp6HxLLPrQ+eWg8RvjLuz1dnVQuCgJ7UPEsEK6Wxgvy6REt5DSakkILQk1J8Mqi3zfvbFQraegt9h+KzHvjQFWN8kvooWVekyDjGFl1xk4am92dLaczYbuJDl3dsS07m9BU/DbtaOy4XNiJK3PfyPA+m5nz7W+yAS4smxCrnV327D02cyebiCCrU5/d9ezL+2U5FEJPUFMEcExtQx/ytkx/33pUIGOjOD4p5Oms03zRsFilF6tcbSQNp4ZGEvmdP7ScHMUKjSeaE1XDgaztqglmULjJwJQdqJWwQf0GMddkV4e84ZNf8sIIYc81qa+v5/qrdTe4aJQUF9BVxfnQf64xfnhzYtsv8YMb+i8a+1ZXV8vdFuSlxLGCno9EImSGw4FrnLEFV6wQT1VoNJp80IJQUxKgTN777KRaGWLnPuMNLtt2VUnvfuHChWjUPtJFYA5Td4RJ07d9+s0ptTISHCabN+AUhMWkrLKdS5Hxd/Do8OtYBfTedXesRhCu2lingtJcbO37ww3L/nzzClMQ1kQvRxtc/MKcCT1BTUHBRXPWpo6ODuqCWikxUFNkWK2MEjjoailX0EXWDz+cO3cuW4GRD+gQZKGzXRUQjSpeAeA0OXQhZKHXbE8bg/vXDI/Ubf9ZhQ6B7qIsUGJcIhXkBtEoPswAfaiCPKBDMbWcNTKBGT/Tj6mTmebmZrrCYppHIeB8qbbKwjQaTcmgBaGmJEDMOAXhnoMthB87ZdzMlo4EB8L2NXYCc3YpSNxLEHZ3d9tcvdEVhK+9d1Qkn//v+QUH1Q5DoPdufWDDk3P28FNBab7/reqB/25jkykI2zquWgc5O7tipyvatu5uqopctj6gSLSe3jghB49e2LX/bFe3Me0HLVFZ08Fqa/vwtF5bgpoiQ73AM2aB0vF/7wIR8FbxOJ3jKoSDWik9Rn02Hc1C/mOnKApTetHE+SuQQtDW1sZZKGuwUOhXOgPWlf8dB3Mks7e3lxIJMrAZo0Z8+8qwIPxwekxtGQGXhSuALCRZn9FauiFKDWu0QSdSV1dHflCAqG5WKV9gAUTjEZ5RTAJ7yc2ajo6Owg2uFgGKG7tSFqbRaEoGLQg1JQFixksQHj9tuEfSBZ4qa1my9OSHS05t3d0sKoUOm+52z4GmA0eGXcPG5o5VG2ovtar++9DRs598fWrxkhObttd1dRveW0/PFSKQ+KwX967bol7nTeCaTbXvfnp86a/lldXGjXOcAHp6Ej9x5nx5ZcPydZGPvzq9Y9/Z4k93uXPSJpF8/r8b717L1cDHUrsNCcI1m+pss0YffGIbmtAqCK0zPH9dXfuXW1aQ2s33riPZf03aeO6C8heJtnDxccQkEdj0t3+tjtR3Tp65U1b/euvKE2dazZh6yugogrspd+JxPTs7OyXQCmaMj4sU8XF203pQC0JPuHo5z1AwIQXSAS61qAiWaXnU5qKADbi66dKe5C96feBk83lOEttGsHHdGhoaaLSDiCtI9F1JPXvjsCCcfm2i2++11eSQcuFA/AecqEzGyA81C8GPLLRljLrJtQ1+Yc1hZKxFZpDK6piD4la2lQf6zaIaTehoQagpCdASPoKQrpTO9eufyv5ww7L7p26a/cqB6+9cc89jm89fNL4rTR8zZdaOmfP3Sn8D23Y3sOOZCuPG80dfnfzzzSuefXnf0/P2/PWfK++ctBFN2HG5l12I88/718+Yu4doLec7b39ow/V3rXnmpb0PPrEV+cThpEef9NTmJ5/f9b//WTtt9u6Hn9zOXi8uPKKyWCyuuW0Vxw3ya2pqwl0w7/eLIOzpjf/ppuXmrNGms91cyQuXrrgKwtMVbaTz25paCa+JXkbsffjFKVklGluXfF8eiyUvtvZREFyrr36sQF20tvchIGe9pESgFoSjCz6TDKdTfQYG7C+hJQQfOqMjbsjBEnY9sXa1NErg1vsMHAUHPUahmLq90O/5dAWpY5t/IXCCly5dKtzMYYyQ01crWUJDJzZADq0SGuOP+TJYfmhYDaZ/gwc3qG0eyJtIqU0UTUN9PcdF2/jcDmhtbZVbLahBFWSBcCogJa7WPeCk0I0cC7lrlZQUlloaO9CScMr5azlSqKmpUSsajSYktCDUlARoDLQEEsL6u+cx4+sOCEI4cfocwuOLpafpjPGWkCKiPegs6Vm9BGHvlT5E4Pe/VUj48VPnr7191Z4DyokkjjlllN1vvm/d2RZ165dwJNPJMmO61GMzDRG4dtMZyeriL0+LmpLV4nD7gxvJQ8Yf8ozIuClcJdlRBCELM+fvM2eNfvVDxWMzd7LgKgibzvYgHa2joPc+vgURLstEu3PSJlkGkuWgZuSX3z5y/7StsmwmqClBqFNBRieQAY2NjUUerQoIucK/VCujBJcxo08fBNKxOcoojSJLcQ6HzFCHd0B+/DUhxZHbK76ww9y+sggYgKsZ9/f1DV5oTH0xJ7V4hvvvxbtsgjA17w57HPP32ezBlmh/34gDcVyuGLVDMuDMhgwqipVWV1dXVdexirSTZw4FV61oQtdG+ghLkYUqNM2oW34OcDpcMWVPeUCNk7kPGo0mRLQg1JQEiJm7J29GnFh/02bvJhxBiML54IsT19+1pqfnCp3B5cuX2eWH5dVs7b0Sp6d8dMY2rxHC//3P2nsf33zgSLNMFrVCHBGEnZ29aDxTNwIH+tu/Vr/zyTGWUZt3PrLRlFjkhx1rokYeisb8Nw9x0Iy/GfOMF43SWeJqyI5cRhGEW3Y2mbNGudTL10VYcBWEEIslt+5u+uSbM+jAOx42tKi5iWgz5u6VZSD80Rk71Er6cFoQlj74lwEfQ8KWxK+1TXgrBfAvyZ5aGSVofDKOsvrQ3tFT39ghv5On685d6LXeiOHsKCkV1Y3eK33sSPOl1oPhsxetqxiGysFIYrEYzaDTcmiQW9LvSoXcNCFFGfBNMFa48ugrnyMmm2tTbz5sF37Z/l69d6CuTIYHnaCT0WwIWmSe3J0EGTakysjopUTjusnV41qlxaCBz9Ao6fioPvZVS2MHzogiU8aUB5gZ102taDSakNCCUFMSIDl8powiCJ+et2fS9O3Sr8hDCAd+P8/W8mrjjuNjM7d7CcL9h5v/dsdqVv9yy4rpc/fs3Df8gUECRRCeLr/A8t5DI3rfB5/Y+tSc3SwgCKc+sx1nKJ2p0RGEB48aJ5vxJ9/9i8fjZn9pCkKU859vXrFmUx05RxnK615cBWHL+d6b71133R2rWP34q9N7D7UgIK2C0CrzWCZErWhBOBZIJpPBdRQxZQTsUiEnDebMqI+T4ODmNrQlfP9bha0K/+mm5W99eOxiq/FypkQi4V9S6Dp2oblT68Hw3wt9hdjwmddHHJmDkNY+3bKgtuX0YlI0UlVVVQ7WJeNmHNFHVsV7u1Ppj7/n+PvsuURXZsEvup0TSau8s+hDUX11dXVkDyvN4c6F/+AhCXLZ1coYgSI2u1GNRlNqaEGoKQlwUHwEIb3I03N3PPDfrdKv0BeieXbtN7aKMEN7PPn8drODtApC6Om5svdg09sfHb31gfWE/7yySsJZFkFYVWNoPKtWhHse2ywiE0FoFTajIgjhyTmeX6WX38NPbjeHF3BQGhsbuUqmIIQXXjs4Y96+T745M/0FNcTnKgjxR/9660rr+0KJZl4BLQjHNAMDA1n5pkQ2p0RSv/BxcxsCKhDmCMxowcVBKquV7BFBuGFr9NDRs/w2bav8YmnZNbetuvHutTIpHY0hw02u5CYIW9u6afdqIp5DxBcutn/3y2kaHCo+vyee2/3TipreKyNeOYMhIYadMwBRksEvCGJJJJNazxXMUi25EbvaN7h7+YjPwQf5Tb92cOM3sZwmS9P8UllAxg8JodYgEX2K0kk0GlVLbuRpeKOCFoQaTSmjBaGmJMCt8RGELH++tOyv/1x54ZIxb+3KlSt0LYu/PP2nm5aLm4LL8sTzu2XGDhF+Wl7JjgjClvOdi5eciNarR3F6r/TdPXnT48/slFV2F0GIYvzjjcs++OKEhAMH+sstKyTksZnbrcJmtARhV3fs3seNhypdf3c8vFFGFUxw13C2XnzroCkIt+9p5pRZXb/V+BoBsOwUhM8vOHjTf9aZn5rYtKOR9E0NqQXh2GUw/aVB5yxE8exNqFxEE+rr601BKOC+5zMmFiKSVbUyStDgcJXUSvaIIETXyapMLIzUddL4zH3jkBTZOe+3y1gFoXNKvMn5C1lM90WX3nTPWmlVrL/r71xz4He/90NyHTAtFgIKPCJHIpGsNJIX/oIQkKkDNSdcnhv0+j1380D5of6rITw6yzlKjeM/eN0hsr8g5GpLZzeG4PQTiYRYi3D58mUCXV9vq9FoiowWhJqSAIfDXxBeuHTlr7eunP3KPvF7du6pYfXlt9XbPt///CSK7vAxw4U9erLlhrvXsCOCsL2jB9fquVf3y171je3X37XmtfeOpLunq3+/c/XcNw40Nhve2MLFRxGch48ZjgWRn3tlH9pJbqI/Mn1LKQhC6LuaeOeTE2SMDJg/TvyN94/29MYHBgZqa2vxkiUyrmRDQ8PMeVtNQXi1P3nNbav+fPMK82a/qyDkMpLmfVO3son/f0/ezKa7HlUvktGCcOxy6dIlp/+NT9bU1JRWggpjaGMI1/FAeWbM9WUexWTUhweB6+Mj2DJiE4RAalRkWjbqIPWdUnvvs+Myd12oqrn0z/vX7z1knLsIwm9/KX90hvHiq7/9a/WHS070XlEypqq29cnnd197u/GCYhoNmkF5aVbT2ctmCjZQg7QPxHf9/eGGZbsPuD+71dnZ2dXVhXPPMuqLs0CkIW4xIZW0A5ntqVbyA0sIMlyWaL+QWvy0Xfs5f4umJC+EZlpUloqKCvOugQwY+oMaJJqPVObSBUmnpOCkuAhiLQJ1pyP9/C3Fp4I0Gs3ooQWhpiTA2/AXhLDv8Lkb716LvyJ67+l5e0xhg1xEtxCI3/On/13+66oqlmXK6Lbd9bhEyEJ8ILY+8fyu1jblo7y0UL2pBd3I74XXD7BM4hzib3es3rpbfffpoSc2loggFLq6Y1t2Ni35vpzfph2N5sff8b1wwvA/ZBVw0XbsqV61vlytp59F5DKqlVRqx76zp8rVZwPZdPTkRVmONnR9/VPFh0tO7dp/NpkcbGjuXr+1QcYMrdGAZULUSipFansPKZfRFlMzuuCQ4aCLSVvBYExvNTikhtPPvmp9NMjz+b1QQBX7PMCWEacgJEG0zaqNdYSfKjPq5iuLfv/3oxtMZU6zxiYZFRRBiHT86scz1ZHWn1ZU0nYtXmLMa+i43EtTNvnp7b8fP1cbbVu+tprWb8E7h829nBNN2eX6u4ym1ed3zW2rrJ8zFdhXTEsEoQlGQhlhXYSbcLn4p7Gy2Q+Skk0y5MtFoGRZJQ6706xlHEhsbm7mcGrFm/jVvtRX8+0K0PpbPCPeF8KgpQnnguCprq6WGygscDrk1sT2PQnwNyo2iY4aLbATLO2/z+2iS+U39dmdS3+toANVmz2gHG0fNaFwZRMXRAVpNJrRQwtCTUlw7sIVdI5aGeJqf5LwWGy4F+m7mjh+qmXD1mpcHLwKFZqGaJU1HYePXWht67pw8RJOT0+PGsFAAR46enbD1qj5VKFJRfWl34+3mPfUG5o6tu9pOHysxZx/Rd9cXXPWFF3AgciVOaOydBhMf2dcrQyBH1lfX2+bqKOZgFBfxKRtZCsIqRF47UJdnfEmfbVhNMA5Fj97FMnnCjgFIXBh5SnoPQeNeysy6k4ZieBxCkJzygN88MWJv/5zZWdnb2X1pWde2otKVBuuXmX1/qlbWPAShJKZjL8l3w/fYALzHUWi3FSoL+yCpIlGo42NjZglOwKCkBYsFosRQpNFsbIq8TnxjMofTcV1UyvexPqvpj6dbReB1t+bkxCNKnYYkDFT+bgip69W0vgIQoQxlc5n3LXQeM0o/vudq3ftdx+0PHay6YffTvReGfHqWgp6zcayPQeaKFxbV14ITpW3btlpH4dsPtezfmuD9YamRjOR0YJQM/YQ15ZeVq07wNsIq8skKTSVSrfk6e/vt02/Md01ta6ZqIQlCMWVx/UXsDef0YxC097ePuqv1mjO402nroIQF3n5mtOEy+i9CEJ0hYynOQXhtqG5DICHTcjpclWgl1q7j548t3xt9TufHLvh7jX3Pu4nCCc/bcw7zfi7b6qaEw5oNrErhApmgCQL/tYQ9jUlnw1bOKuYaMZJkpiiWvIm2dudevrvdhE48pdsC2ciq0BlsQ0AmojQraysVOtDyPCpWhkJNoC9jdZNkIwziq2mKGAYb32wl609vSMeFMRU7n1885RZO2hPiKNCCwaV6Lo7VquVNA3N3TfevZYfCypIo5nYaEGoGXvIMyr4gmrdAQ6E/03Z4ODujKHhNRwF/GO1MgSXSy1pJioDAwNhCUK8W1tSpICzPiqjFrjUiFIWMk4pLByhC0L45OuThMtrokQQdqZhk1MQHj42LMiPnTpHiDwf+O6nx40p9Dctv2fK5rlvHLjnsc3+glCm4mf8IQnEqAC33rzyIth87tPlCQYmktgVLg5maZVetHtqycLgse02+efy2/mbih0GPT09kUhExjxV0BBcKy6acyI3FmXOEHYi9oaOogcspjIMNqNYvfhNkNG/L5aWsckqCGmOOHesEUEop682FAybIBQ1eMv967Ua1GhMtCDUjEna2trUkgd0M6H4iC0l8AFcFCnni9cu4ASoDcHgOuAnqRXNxGNwaBjHlWwFIebkHBLE82sK9mKP0KFqcGj8S5Sh11BMQQldEHZ1X7n5vnW3P7hWBsrwZXGdWaAQkQEi+ayCcMvO4WEZlgmpa2hftyXKAumbM+enz93jLwj/fqfxvdaMv/934zIMhsxwza1tLCHIG4qAttc2xBcWIv4BcYgR1gwh3/1DdGGHEiHW3z/geBTQuDX209sjtN/0a1Pfv2H/IsWns2PuX6HPHXJu03hcKLJtZligBsmou1p3gwobjUYpgoaGBjShCi08AWcUy4u7weir0s8NLvm+nHCrIJTeWQQhZmPecu3qjp2uaGtoGiHS5BkNLCqeGKis6WhusU/YudqfLKtsF2lHCm0dLvLSKghFDd76wAaSlRCTwmVAoyl9tCDUjE/kHqT0TPlAIirFokMPRN9PBuhWrY4XTkC2s7NwMtSSZuKBl2m1HxvZCkIw/XIbaDMkwWjNZwPqhc/QSoEIVxB2XO59ZdFhAleuK5dJEAsXH7/mtlXyiDVnt2DRPrZaBeFzr+6XfeG/zxkvBEZmvP/58T/euMxUg8T82x2r7568SZbNFKw8+MRWwjP+7py0Ue1gAYWGMItEIiwjdSgIHH0WwlWGJE57iD1zzf2b90TfldSm72yDhImrfak5tw4LvxduG6g4QpSB6uMjvkjx9N+TvSEPdyNWZYGioY5Q6ShcZ73z/xi9E6+aWAgCzii+9/HNRKboOUcpNacglBMXQcgpiNbCzrFYmZJ6x8MbEWYSWd7itm1P819vXSmHmDR9u/lU/469zX/712p2/NNNyx98YtvzCw5a33ptYgpCUYN3PbLJpgYLnQGNpvTRglAzbsnWzXUFt0YlV1xECtKtIvzoMvGBZMKYCY4FgZxjkI84EU0taSYYSEGvYQRMCOtqamqymVZGfEYwOFxDQ0PH6L0FMR95lhv5C8KHn9yGZ8zv0Rnb5SsRn397Gu0njc+psjYjzlPbv/u1au7rhx747zZWrYLwxnvWPvPSvl9XVc16cS+O6Z4DRunsPWQ8TPjCawc276j/Yunpm+9bd+sD6/9x1xpzL6cgJBrhGX/vfnpM7WCBEqc5UitD0IihDCHcWeukxjX3n6I8eHpf6tX74iMH+gZqTw6rvnenJc8PP5Ro+yLF4LHtakNIUJRcDRZEEEajUSodNYUQTsTUddkKwhxsj2ygTslDtrU++IxiIlPo5r0AEYQff3WaBfl98PnvH391ggSxeWJKnL/csmLHXkMctndcfXLOHlSWvM9W9NitD2w4caY1mRzcvqf5Dzcs++SbM2xqPtfD4V5++0gslrzan1z40XFi+ghCUYPEqazpUBuGKHQGNJrSRwtCzbjFxxUOjnVCS3HgoCIFWUDIyTAgPlBFRYXzdHAviIMrNjCQxVtP2VF/C3gigHPjNZCCO4gbKmaWLXiTaskDbLL4wgyo8rjUZA/JSh5cxyoJpFJn6w374D/Bzx9k24tvHTJ/C945/OX3xgckZCtlJ+WID/rsy/vRhO99drKrO4YDeuSYoSUuXOpir6ra1oWLjz74xNZnX953/NTw3OB1WyKPP7Pzvqlb5r5xYO/BppNlF4jccr5T9jJfPGNC+F//qcZAvH5/umm5fLjVBrZEW6RWHFAW4baitIoICZW6A0N/LvsAXZc8NzyZ1ghc87mSfD8vivfZbcP4IsWqT1WEn94mvtoQBsh7U/UBNmOCNaIPCeQqZaxZNugRUHckotYzgfFTQaTWX7x4EUXKETOqayH4jGKKpqNjWHGhtQj/5/3r0VTm7+Z712BLj83cQTZophBji788rXZIpTou9xPCjiyLHlu1sU42wSPTd8iHoD795sw1t62Sz3VCPDFwx8MbvQQhyg01eN/UrewyeeZOpJ3alm4nC50Bjab00YJQM26hlfdxGgLS2toq9+lDhIypJQdIu0gkQh8JHNf64Sb2ovvHR5Q7zVbo5glva2vzSdkK8TkvtaIZv2AwXlMos3U9rQTZF6eTaLkJztygyljfyM+hqf544aYslBmteM/UIHG+nVUpB4K749lCC+B1o4f8+wiwnFm/1Xjy0Of37c+nXI+bUf+T4YCtU0BIk0YP8wYuFOnLgcCYGjr/X4au27xUBYnee/3B1KzrBw9v6neoQaH/at/A6f2p2Tel5txKIio0JKyjf1KynZ2dtMOs0uxTVTHI3MrU5+KTLImL8GMBW3VqP2sd8SHgjOK7Ht2sSmgIEYS2t4xypndP3vDwk8b05pbzvUTYfWDE4/r3Pr51zmsHWRA9xr+EA4pL9Nj0F/aizSRQmPv6IS9BSCIP/HdbV3dswzbjmy6fLy1T21KpImRAoyl9tCDUjGfod1Vvliv0oDgcKrn8oCcmPzipAt6MU5XF4/HYEF7+E54u+4oPIUgfTz5FFmY1WqgZr2A/2IOYsRMcRLWUPcH3xde0euoFApuPRqPUCLVuAXeTPHAd8IkjkYjV4WY5FFlYOEHY29tLzqndqkQtJBKJAl3YNZtq/3KLy6cF/nTT8qW/niE/nC9XG3nDAg1aR/qzARlNQm5a0aypEwgJWj+SBWvpDzRUqIG+96bFVNjVZGtL6tV7B+rKMg79JZtrUwsfHYiol6OEBddK7o9IsUrzjhGKJuSSXrx4UZazQixcrQzB1UYlkiYHMudvexlMQAMOOKP4wy9OSdGYuApCuH/a1oee2MhCZY0xh/n3ExclXHj4qe0z5u5lQfRYTVQ9kQhWPfbojBF6bP6bh70E4V9uWSkP4sJzrxz4ww3Ljp5URyxCBjSa0kcLQs24JRSfiS4cf1GlmBNoPLKBAnQ+WEVHriJlD25N+ua4gdUhYFXcI+voomYCgnOJMSizcJCPIMxqOihmz7FwgtV6qHR2dqJMcLWtSs+JXAccbudM0fxlYVZXIwdM8WAj/7tdXjSdvfzup8fueHgjfjC/2x/asHDx7/WN9vnqqA7RY1wByChmuMI0pyr3YcDROS5tnbX0jamhG75SgnD6tclO9UX7wYbKRFfQR1vjvd2p+szSMQjGHbv0VH+MkF5Abk9YyxSz5EpSmjU1NTkIQupXQ0MDiVgre1tbGyFcFja53iixQt0kY2olXaygViwEnFF84ZL91Z0+gnDKrJ0s9F6JE2H5uoiEQzI5+I9/r3nzw2Ms++ix9z47edN/1llrx31Tt3oJQutnJzq7+m+8ey37ylOCRciARlP6aEGoGbfQQUpPnCd03irF7KGvpWNWCTnIRxBaEU9LJZpGPAwObXt0B+eAg+JDq3XNOAUDwClU1uBGPoLQegMiCGSmqanJPz/ZQu3G2UUPuDqvrqAGve4QiSwkwRxkIafGxeQ/I+SWfyL7Y6irNLIXIVRYpyYsnCDMDfKpljxAdbgq25whNUrNdi/AmBr61qNKEPLbs5JApF22X5KIXe0LRRBy1rTDlCNZra6ulvsXhKhzSM99pVmmdlDisksO0P6TslkXuCZmapRLxjpC1aBSkzEUKfHJHlkiw/R91vuYGWcU/7ZmWFOZ+AhCUzs98fzuux7ZhDCT1e9/q2KXw8eMd6H56LH6xq4/3LCMyBK+ZlMdMYMIQjh49DyRZ8zbKzZZ6AxoNKWPFoSacQtdrHNAIAe6u7vpFFWiWWK982qDTtrqFuQDXRoOh/UOseC8JS9uR86noxkr4Mxhtz6Y78HPAdzEHEb88DWxPZv7ngNUHNJBvDkN3h8fQSiYstDqBGeEqhdclOYGOXeOrY05QZjPnTUvRBOqA6RJtp0fVoP8Pp8T+kcFA0LzThlhpfy3p5/m9XqzDmKMIsbw1J45wSFE1HGdOZZZwQPaJ51FNBqlwxJLQwxLVeXykhrLSERSXrWhxmtGsasahCCCsKG5+5b719/0n3VvfHB0+gt7if/OJydkk48eg59X1vzxxmV3PLzx7smbb7533W0Pbpg2e7dssuIUhLDo4xOkTAosFzoDGk3powWhZnwSj8fpvaSryx962RxmYMpkUZWEA7IX4v1yjoVDQD6tEpSjcxQCcXBDPJam9IlEIpS7DxknkvmAp5vbrRY8S2RDPrdpyHldXV3ORw/SJmQrC4sgCIETtz0bTCbzV9chwnVQS25wMbn+KuuhQsuMQarDXL2a2vnbCEE46/pE2B8VDALtMG2yymImuHSIMfmKY55QvzBy/s1hfOyEZf87OBQNBt/teFqVEISijBmaz39ebO37cMmpOydtQibxQwuhnc5d6JWtThBUaMJYzN6BrlwfXb+1Qa2k523+urr2jfePkRq7qNBU6tyFK+xu/do7e23d1aRW0lpuzab67Xuau7pjU2YNSzUruw+0fPerGsczudqf/OrHim9/rownjJpV0AxoNKWPFoSacUuIDhMOHw60SjcwcldYJTESUjOedQkbXEYcR3UMC3hjOBw5nIJmjIJTmMPsx4Bg2Dk87GSSmxxFBGLDec47JdsBZV5wWVgcQcjp2+pv4d4rkwNcLp/ZEKgRrrzKd56giuvOpCInrb+B6uPxit8Hao7zS73z+AhByG/L97LJ/dd6Lhb2C0WBChj85V5oWtd2O1uQbdQRpzXSDaEJ0XXgtBlKx6trGEy/qZtzUeslBhps9isHzK8+oNmuu2PVZ98Ovz600Ix6BjSaENGCUDNuicfj1jvHeUK/qNINjM1DMp9IoUsuhBoEvApkAL4XXTgegPTlHA43Gp9AJizR9xMCuJj6xTPjFcoa1zAf2eYDloP9qJWcQGhlNconwxRqJQ+oBdQItRIAkYX19fVoYBXkoDiCkJzQmqnSHQKx2h3gC3IhEt+1IrHuS/tv289dkXJXkc8FJ+chK4romdRL/7arvtx+S1+LXynIBcx2RJSrxAXM2ZCoTTT4dQG+a4892+amyo1LlQ8H0olwOmq9lIg2dP355hWzXtq/Y9/ZTTsaJ03ffs1tq1rOe45Vhs6oZ0CjCREtCDXjGVyosHw1NBV9tko3ALiw1he9xPr7B4Y8D9x0UlPxwmNwcBCXAs+AfPrcnDadSGJGIhHcCJGOIiZVJM3YR+7ui8mFS7ayyhXsDSmVcfwNcFgxUbWSNySVbZtAhfKRhcURhOAqqwjkSlIiKlKBGXzrEbumGvolP3/+6hX7vEQskEvn9exc7vR2pj6dbctAdr+n/z54YH0hxgYBe+CsVVYDI28gy/YmDns1Dk0Q5aAsYK6yyQss1mowckSVCQekn1XHV2SOn7707Mv75WP3c984VN8Y5mtsgzDqGdBowkILQs14Bl1EHxnE6cyIOIUqXV/QgXhptrltib4rqQ1fyyAhm/AYVOzRwPTmbX42OUdSBp/ppClxQpmH5oS6EIpCIx1yiNDycYLZFO5ZYPxZDU6aSAtQV1cnVVsuAtTU1BRHEHIsVa4jSSaTZKw4eRBBGKs81n+uUX5XmyOtO1bFXr2f8ORvH6h4abrzeB1XZpLJ1JbvU9OvHdZ4wX/GBwnLzSkboYMMzvmZbRrhgJO9xSCb07AsgWLeXsZANAoFAWkOLLMvy+rYI0HGy41CAfPziqnRaMYBWhBqxj896fe8mV1mzrSnP7rFv6tkovvEeaUHdXU3B0/uSb18T/yq8Rli4qh9igguQm9vr7wYgGWZTEsfL9kzIQ7nCChDrpjsqxmL4Fba5oaFCH6kWgoDJJaoLCt4n9in60TEfMgz5+KFIwub0h8SUKFFgTrr9WF3WiSaOBWvkIggNHRgeh4vF5PWjJLqP9+UevpvqWf+cbV3eOiJsivQ3PghBlPVx1Nzbx8h9jL+vpiT6M79tUZe0KjWp6HxpAtQGcwJCtpZHZxQO5wjw/QvUihqfSSE0yawo/SGIj7VUR0Qx3qnhhNkVW3TaDTjDi0INRMCHCZ6WXwm6zTO3BB5KY4O/zKqRgjeIWpKRRqJEfnXd/FFrkTK6OmJKbkKEQ6BF+LjL+IlIGW5CHgDgFtATlhQWXRA988uan/NGISyzm0oLAjIIbUUEqYpyi0JFBch5jhGiISSc3xlXP8iC0J/951rFcpUCH9EEF6sPE3jYFULMPiaMUiIMmQ5fmhTcunrl6rLRrRIqz81fsLpfakf30rF+1NHNqc+ey719mOpH99MVRvfAR9B5KTRci6akvp8TmrTt0Z8J5cvpT6cocSe/2/GdYPbfy7QNFH6hbCmVyDbuLyi2bygx/GpHV49HRZitX+aCK8uQ+5+0gtITKmVwd+bqtFoxhxaEGomEMlkEo+KzlLuaktXlxv0/Tis/JOg2Wt6kbjal5pzq+GRbPiGblXlJjxk1ALvX/QefbnaMAQnyyk782l64YhD9rXCJtNXIGVWyTmXDpci/CeCNIWBIpPyDZ1QXvFigsWir6LRaFVVFQvUKbWhAIQ1akqNoJqolWLhfy+J6qniFQAEBunHX3uQduxKs+PlJb09qdk3obhkhDD52wdEu3BsP3upzMHL9xg/AXVHe7h0Abuk3pmaWpj+lPz0a1MVh1UEWPuFEfLiXamvX0q9N81Yfv2BVLvbFUgmUms+N1Lw+b1410D1scJ9kjDEhl2e/vWvBShGteQGmfHq4AhHE8q9S6J5KVizaxAwdS/pqNFoxgdaEGomKAgbvCv/u7A5g+eEx0y/K1wtO6yckrce7b4c/kM1OBCcC124EIlE0H5q2xDxeBz5SjQruODktrW1Ff+A/t6KVfVxLrgORMO9E3GoNmhKG4pYDDJ0whWEIB5qW1sb4lBCCsSYFoRSVVXpOqCOh1viVHZpyoAFJEp/+llBmTI6TE9X8hdjBsTAJ8+wRivR+/1brCYaRn75zSkIn78ldb5ehZzcbYQsnqFWa04Yq588m7o61JRVHU3N/Hvqy3lq1QaakNSkmXX9rf+qv2APDWIJ4Y6e0aRT1s4ZoSb+gtBZPUkK25B7gvR67E53wDLF6vq4ozV9clJfX1+g+4DYMzmRGTccSwI1Gk3x0YJQM3Ghh6M7DH2eFd2t9fXfRle3+jPTLxnssL87fhTB4cNLwFdQ694MDAxwXniEOAc5vy9BU2TQVyK0Qse4zVEAiiAInb5yboyKIASuD8f1+mAMW31URBBoE86dO4ds5kLRONgGmpJvTKIRG3hn6sAHT8lv8M1Jqef+12jcZt/Uf9Zo92hUUys/MkLORlS2BKcg5N/KvDtSc29TyyhDInSNfBvzj28ageeGNKSVujJjk8/vzUnxAJNFk9lPKMVouUoqG6FCQahjOIhEIj5V26yeWCmNNmVKgbLQ0tJi9nfIMBpzJCLmpI5ngV2ILMZGy69CCwDnKHngcKhQFarRaIqOFoSaiY5Mp6RDcs6ozA36XevtVbyQ1Cv/GfZLtv+sDlwa+Aw4aMY6eHWgDDFU/AcocqYIgjAsKTtaghBw0GmyVBk78FERGRHN4CMp5RnCwfl3Dr509/DvzUcSyz/qb6knY9gbJRhUEJ7ao1aFhZNTz92sll+41Vg+snnE7/vXjb1O71VxrGScMvrU/yTbMkypNW7eNdcEH0jkfFG/zukYYUHj7FUdOKjPrQ2MHLHHP0WJ8APzkUKWKWVZJgW6P0AlqkOOhAzI2F3hoB5JZoBlFarRaIqOFoQajQHdHj0ovpQ5ryYf6HTxq2Q5ea5+hF/y4fTUgP4cvKYYYIdh3eawgXkXIuUiCMKwpOxoCUIuO849vj7SSxXzSIhDUyaRs4KUM6plEYRXW+zTbskMF5YLonIVUBDWnlSrgikIr15RraXrb8/KdGwLyUTqtQfs0Zy/7b+o7Hpg3LxbODkRbJCQy0Vn4TVUGwryMKE6ngNqt9f0FgrCpx5hukhZFvhvaGjgRHzuLxQUul3OQnIFWhBqNKOIFoQazQjkWbv8XT18svPpdzykNi8d4ZRMvzZ1RX/NSVMM8hks8sc5mTAUCi0I8YCtIxL5MCqCkPw3NjZGo9GKigof7xkXnyspu/T09GAGePzsVV9fjwDwGjRG0bGjWvFABGFr9Rm1PgSlNmLm+apPjLYuckqtCvPuCCoIBwdTz9xgrAaktUW1ruZvxUep5prUm8YE1+Hfx7NiKr/uDLTUEW2g9qRa94YLRekXevI8VcwczbNiThbNbf6ztRZwIpR7V1cXJaiOWkQ4rvUEWcZu1TaNRlNctCDUaFyIxWJ4Uc7OWLwrelMcLOmVk1f7Bk/vG9y3xvYb2Lua3+D+tSPmi8rvx4Upwr1+FxoNf2gsk0gkuIBqRTNKYJzWu+/hUiDlRrXyma+YP3jYYYnk4gtCMi+KjmU8aR9BCBSQXEnOF8ymDAHAqlMWci6u2sOGCMKWM8dkldQwA0qtqalpxFiZ6L3KI2oV+nqMF4oGFITAgYhvu3dWfSy141eXF41u+0k1rfxm32R802Iw/fLM/iupb18d3jTjukSP3wxqdfNu9Wf+s0aLowbhgtsrgrja5ig3ZiC3HbPFOhTM6SAsR0UTclCbHZIH/RSDRjMqaEGo0XiCB0Z3K8IPBwtHiu5K3tONN0AIW/v6+hI4KB/PGnY7cv49/fcBxOTY/6hDJBLBZVErmlECnxX7RDYADh9aAnKbTOgENy50OURFy827DQ5maY6u5AlXNfQr4I8UpTkwS1uEK68K2wENFO0V0dAPxJRdTExZKKKR0gx45c0RQmyJFGROsos0OrTBaNBWLFarsPJjIyS4INy32ojwwxvDE+y7241PUMz8e6p35FxZInw43YjM7+3HUhcaVLjA1v1raVolwuDB9epMHMQQhO8/YUR79b6471OE1KYiqEGQErSBDfDPJrEEq0kExzbCjwFgJ4QUeYAO87MZpxaEGs1ooQWhRuMH8g+nRx4sVEEWEokEm+hEY1f7BjZ8Y0wHFb8kh9+C+5J1ZfIco0pdo8mVZDIZjUYxTkQLRtXR0YG3h9uHHx/Wa3WREOGO5pHVLrevaYcFGQ4yCBYQHPEiC8Lq6mpaIbWShjNS5e0GpUNxi35wBecbC+lLf4RABWVCBGFP48iHA5309xkjdTRrX85Lrf/KEFrP32IM+gUXhCguucv2ztTUui+NbxLOu8NYPbBORTC50q0a3h/edP9yPYlFz6RevdeI892rMY/Rv2RXh9mAJy+4P0sp9yyKppqcgpAKIi+AMUsNkwhefCbOQidZ0YQctNAvkhHkVoLtHMlDccS2RqOxoQWhRpMveJn0021trVdO7k/N+5e4FNn9vnox0Wvcr8V3b2pqUulqNLkijr74WFbwaGvT2KRFDqA0whWEOfi1wcHfDVe/kdviC0K1NMSloQ+4eeF/SRGEMnSchTF8s8D4IER3gLmFZyOpr+YbKg6Nt2Ru6mKToQy/fVVtPbzZSMf21pmfF6U+n6OWAWGwd1Xq3WlGCnNvM/Rh1VG1ycr+talZ1xvvIPV+WVcymbzc0pT6Yg4yNdHnPkQ8uH/NcIO8/WcVakHurXh9yb0QIJYQn1Tkzs5Oai6rLKhtqRTaSTKW25OEVF7bO4RIXCYkI3oL9NVBKxyd62meRZHFtkajsaEFoUYTAvRkgNNpTB/9dPawY5Hx9/TfB/etiV3to2uUTrGurq6qqkr3i5p8wBrFzXIFnWAdK0NXRKNR3EFcNJxOzLi7u1sM0ofc3FAvxN9VK2HD6dh835xBO6GEgQTzF9XBQRU4BSGBKH9V5G6QTxXVDSQBdpKVDsd9V0mXCIjG9V+mmqrVqjdYV6zvyuD2nwcqj6iTsRBDV3/7ynCz/OF06+tnqBqcePGfi6aSUjc5NOWIHLVpUYqevFFPnVOCA8K+tmpeU1MjC1wudZiCIdZLxZcjco5FUKEajcYLLQg1mhBIJpN02HjSdGyxvr7BLT8Yb0Qw3Quv34L7BurK+/v72ZGuEc9MPHUcTfpplfTYhN69oC9k1/iA/wriZrmCvdXW1kocHDI8TrRBXV0dIW1tbawCgqfeF/9D+IA8Q0wCiXAUWW5Iv/5exQgV/E7S51+t5wdJcXHUShHB6XfVtCg6ys5rlp2/IARarSDTaCkaYiISurq6VNIlAo1MIq6WfcFcyXz/1asDV6843xmT6LuSevbG4ZZ5+rWJbmXeSDL2VamUEpS7dBw510SK1WbMkUhEJCLNAsZDrVEHKwzWe0BFkKAajcYHLQg1mtCgh6Z7ppc13I7q4yM8DOfv0+dkmigOmbVfBEJKzvHKEq4DqBVNEcF+bHf9XcFK0YQ4lHiT/sOJeYIlIzURM9iD6EybtRcajkjFVCv5Ea62zAq8c5SJWrGA415eXo5aU8U/Ev+SlQfG1IoHCFFKjUPH44F0VynT1tYW82Cw/JCtfR48uEE2ley9uWQyme0Arw2nICSE2mouF/rcaX9oH+RwlA5HVBs0Gk3R0YJQowmTRCKB82Tctm+7ZL7azv3367v44nTnTp+M3cf68BqOlO7dRwX8KnMWlj+YH+5gKM8TOkGiyECiOa7V0NBQfCmFnnHVUbkhA/hqpbhUV1d7FSteNdKOoiRvtqFCubWk4o0EkWwTA1YkQRqicVKLBwZSl5qNZwgXz3D/vXiXvX2ed4c9jvn7bHbqXJ3PI4tF4+zZs2EJQmkE+DcFIbXV60ZDWGCuZIBKKraNvakNGo2m6GhBqNEUhqNb7R6G7Tfn1t6uTlcXmT5SJTJmkfNSK5oigiuflWgx/b9waXQ8YYj+vOD2XbWCQlUKKI+DgKbN+XmtfKA2OR8gdELR41JbH8QaGBjwGgNEJ+Puc0ZOxUi4U1uOB87Vp9582N4OZ/t79d5UQ4VKcLTBvCnfgPWd2teUnqGNjBRYplZiXZgBSWESra2t1gahCD1RW1sbuepIP21BlgihipHVcTAirdGMLbQg1GgKwWDq+zfsnoTjN1B7UvpdG+NgsiW+BY64WtEUEfx47AfXCkPC1cNZxMECL12EQ4mQUCthgIeHo+k6LmeOFgaBFFxvl2SFXIdQ4AJmlf8QwWsPfmhK3/rqUS9BiOorKyszi4lLjZjkcqEBxrEvHu/pGvz6JVs7nMXvs+dSfSO/lT+qUGSUXXNzs9c4sAl1PBqNyjJlTXz+qaeE96SfHyactgJBWF9fL9GAVaKpgxUMTFFaJzKDuXJSGDwL/Bfzna4azQRHC0KNpgAk4uozXObv6b8b70+3hvBb/Znz9QZ0z7jvKp1xQSQSKYJXobGCZ9/Q0MC/ePnV1dVVVVUyPoBgUKaWhmhqKW9ImdRcpaCAG5pR2LA7mcQrRZmQc8jo7AquE19Jh9qkVvIDt3W0BCGH5mqolQBQ6Oacc1txc5VwtTkRq97G7yfaRHjHIwLjwrmWwd3LA730y/qbfq3x7cQSm8mPhKNeU45oQv8HZdFaVqUnUDUod4wBA1BB6SqjltLSkQjqYAUDW+UoHekPIWK61PeamhoqvgxXknMVT6PRFBItCDWaAlBxeIQzseC+VEOl8czJ5u9GfLz+lf/Er9rHQOSJIJXOuAAHtAhTjzRWEGa4Vlx2PCqcLRw7BADLOI424US41yBSQLBYDsdRSCej+sKFPX36tNUBtUJmQK2kIefIIeKTMqdD/jmK7RREqrGVf4kgYx2s4lwS7qoVs4VEcL7VSnHBOc5K1spFE0ugMeFqEMilIB2uBsqht7eX68MyYCdslcgTAc63v79/oOaEy3ODXr/nbk5VHkkNltxoFRoea6esKUGs3Sj79C1FCpeKIKtAiP+dGis23YiFFGfysMwoQRy2tbVFo1GKCdPl6LJVo9EUGi0INZoCsPzDYWfiqxdT/eb42GAKR8Ty8fqBFvsTXHTb1hlfBQKXEU+iCAcCjqVn/hQTrAjth04LKIRwxazuY7agVfDeOtOvqKGsVagHZIm8ucobcVvVykg4F/NlOfwbOib9DhUUDn4wh5ZogqgdUUFCTU2N6S7nDHmzHahoRCIROffgcIW5aBhDPB4n55w+skFKh2UuJsvj8CnBAGCBnD7Xwfhm7OKnzabY87doSvJCo9q5JJE7Po3pp3blDggLNO/8C2g8jEGtZELSMaFqF/8NZxQQdss/FZn8qFCNRlNItCDUaMImmUjNT0u+p/+e2r/W5WV0Xe2pj2eJtzG46Vur5wr4bbECfwEZ5xLZiYuAoylSjS6fjl+2asYB+FJlZWW1tbU4i9FoFL2HdhKqq6v5RyPhO+IcYwnEwRKU/WUPu2crtzBynFSrCkVrkSu1EgByjrOYUX8KKCLcyu78HpXkeuavKnOAa5Vb6XC+ZJh6jTZIl7yCVWUlY5Gdv9nf+Rn8t+IjSUMkE8Sv9qW+mq+En+tv8Yx4X2+Jt42cCHVBjJN6RL2mVWfVnERKHbfqQ39sgpAEQR2p6EgnpVY0Gk0h0YJQowmbxkrDk5Bpol7I9NEZ16UWTbnS3WWdzFNQQYjwo4tFIQh41RKOfsCB0ON44wZKuaqqCqmGp0gpK9tK6yiZEkY42gBJhu2xjDGYY1D4kdgDIiq43AoY0wbSlBySH3KFG2rNZ7hQp8Dm6WYLfjYCm3+1XhSyKggbIvU5cfKszGIcgK7btTxVezKX38UmSYMLIrfhYv1XU5/OHqEAbb83J3V3lvpXYekvxMJFvJHbwcFBFjAeDAA1i/3U1NSIVWTEVk2wokLfoPSH/HNGnAialmXdSWk0BUILQo0mbNYtGTlN1Iv09NEX77p60XjQC6dcOmD69XA7YBGBdKUt6XeU07myIL2sipF+OYHcY25vb9c97vggHo9T3BQorqGYFiD2zOERK93d3ehDnD8ZQcJgiCljDl6g30RVus7/DAK7I7HwVjkQsqdwghAweMg5qwL5xMlWK4UHiZ7DZFGBGi1ZFWGgbCInyEAJtQkIQqRd3kgtSPZ2Z/ha7FP/090UVfuUKiIIqT6clAhCtSEN7T9qii7GetvRFao8dd8mCEkNW1JpjRLkXxoH2gqWVahGowkVLQg1mlBJJlI1xwN+s5iu+nJT3WBDJV0dThsOKwt0eHR7Kkbe0Jfjslsny9HB0+XT8XN0icAySBx8ArKBeyG7a8Y0FDEFKjMzKXf0DAWdtgJ30IHWwSgi++gfUsNUcpMrAimQKxbIZGVlZUEFIQeqr6+ncqn1nJABVbVSeBDMruo9I6gCyScFRJ6lpucG+5IC2aCMVNDoEpIgpLnD2gePbbfJP5ffzt/UPqUKxd3e3k4BYd6UuOvbYrH/2tpaMQ8nWEtD+kFT5x0TQqjjKpWiQGZoCqz3IFjGCDk7zpFKoUI1Gk2oaEGo0YSK13sa2i8Yv5HQc9N/x/qvyscn6O0Qb4AjrmLkQTweJ3H8AKcaZIFD4OrhEolHboMd83EiNSUF3jxencjCbKmrq/PSafhtOesrcUAvW56eJXvW1RDh3JG14uzmKQjJIV71xfRLHYsAlVR0Xbawlyh508tXppANyAARGDIsUyofJwxJEIIxcPrT2yO03/Rrje/H2r5I8elsFInapySh+8Am5cafcVIeeN0MQk/6jM8jwPhXSYRKLBZzfa0RJ0KThd1aj8s5So8WSueo0WicaEGo0RSFTd8av5Egxui/6Y+tmg0IARUpJ5CazrEFunw6fhkCEkFI/yqbbHB0HPS0OB0G9ahST4OjUFlZWV9fzyZEZkVFRTQaJZCeGxUBKp5mtMHMqqqqcht/w4psxmnCJqeEw0hEhGAS/GNF5j8hmAp7EQGJonYYgorgtNj8wdo5NHbOWZBbL4MPAgKJWoOROzNfILhuOR8rEolw4lxSrjlqwUfOyY0hcbUlvmA9NOEq9qgTniAcTMRTc24dFn4v3DZQcaS//+pA9fERX6R4+u8B5v+PJigrFDvWQjH5vDmWUqYKuFZn9lVLI6EjKNyIHO2A621HbI9DU93k0PIqbDoU7JmmDMMe3WcaNZrxihaEGk1RcBOEQPdM/4e/bpt6R6B0hLlBx+8c+qMD7hl675zcZ5XJORKSEZwD9sJxBPwPnA92F3kpYwgkyILxsppo1KYeNaML1pXbuBZFTMmyIH4kIgFdJ1bk+upLceZcIT7mQTZcR70wVy+vNB84HHarVrwd34xg+ezLiXMluQJi9oUDeVxWVpbPBeF6Uljywh5WKUTT+cafpgpTUlRhYNlL85sQTfYdfcIThKno6WHV9+605PnhZ+fsX6Q4vlPtUpLIPTia3IzFhFUQxyr1sTTMzFltsQpiEl/tGTYI18rKStf7FGQGoyUD5JNlskcg4pBzJD7Wm0/PqNFovNCCUKMpCh6CEAYGBuh38dhsmhD9Rr+oImUJvalKxYLpweM6cCyiscChJTBPZL4rPgSwLNnQlA7+mtBme1ZwyJBwiHz+xVdDZhDY1NSEl6YiDYEZe1kUO4qUYncVZMHUmeFCPkURCRzFuhoQduH01UpaG5OOWikMNTU1oWhOykgtpV18DEBQQYGhUiszGnVCFIRrPld67+dF8T67VRhfpFj16VCEt9UuJQnVkM6CPFPEKsibRCJBZHQgyIKtRlANKW4W1A6FIZlM0g64ToRB+GGiKMZ0Z9JCtyXh0hDJskajCR0tCDWaouAtCAX6P/pm+j/xp3Gs6f+c42x03jKzSwbrnNKLCGwlqXTnPgJ6Vun78TVJn8j0u4UY6yDbWhOWILFYDLMxtR/CBpOora3lH8HjpccwM6yFhcuXL1tH2wD7aU+/cwLPEu2BXGTVqRJNxG3luLJghTyEbopmZsgn6QMna5V2QeCsya3txEk2B1kVHJ/3f2QFl5pCUSvpip/bRcZslA2NOmEJwmQi9fqDqVnXx/at7fe4R9De1nr16M7U7JuMmaXEh/6+EnyekC6jsbFRZoWooExgGFQEWzdBRaagqTWFfqksopTeDeHnOvmTvPFPV0VOiFZVVSXh5JZGRpY1Gk3oaEGo0RSFTILQRBw4ubWP34m6Q1/RQ/NPb23rwgnEXzcn3kgnqrY5YBNOgHiEJMuqdQAhXEhfsqQpKQYHB8XAcP4wBnM0D6vwMgZ8Mh+jwhNFL8mNBtKsr693nREKOKzmIWyqDBcw9DE3JBw5F9mG6ymB2UIiTu0KnG/hBgkl52olb0iNyqhWciXI0FORCEsQdlxIvXpvqqECy5f7HU7UWZ+rSy18NFVXZixv/SHVV3K3uihiKWWfBwhdoUORMzXuE/T1sZptCjnAIbiwNCn0birIgVx8Wqfq6mqiEZm8Uen0ZFGNpnBoQajRFIXAghCnGdVnva+Pu0x3yL+s0jviwYApDlnGC8cd93HcBXYhMgt0/yTILhIeOjji+tH/0gTfERtAI9mUm5fCwQ8L/lVrDMxn6Aydw9FZQBzi8ElgT08PmTGlaVhY0+RwXjLVCVWjo6ODS0RNpBqyqjZYoD4GTzBbqMX5SzgrnL5Mz1PrWUIrQbEq6xl1whKEjZWpPmMkamBgwFXzUwoyVIUIaW1pTtWXG4OEi6akDq5P719CUOOwUsqIqqqCgmGaGSdL9cek1YZCQj45EFXMR3waAjfdTMnT9VRDKqN8TkOaKYmm0WhCRAtCjaYoBBaEdHvijLpO4WOT2euzgJ8nXi/x6Tsljj/RaJQd1UrBIPP04uS20LOPNDmAtTh1Dm4lXppaGUlWMxhJXC05wB4QJyxggaYXbg4whotN33Jcjq5WvOEKkB9isuBzuwSP1hxdCZ3QBSFQ3KjxSCQiDYgKDQbSvQgDR0EJSxAODrdLzltpqBGKGLPnWsk7eFovXoi1nTeeJ/zmZc9vC40SYi2cRWtrKw1v8DtxctuRk5Ubjq7v/AwX7JDccj3VugfkhLyBc0iQrHKaxdGuGs2EQgtCjaYoBBaEgCbEq8ZHoeO0erF0pXKX1MT0Sonv+q4OJ/j9QTzjUMCdqqmpKaHhBU0aVwPAzUILYWP4YVa5iL8Y8F6D4DreIpCsyEWrIAxot1nBKTjvp6AJMwotcTfVijfkH7XAZQkSOVuooRnzmTNkuK6ujmtOrVRBvpAZn09WjAJhCcIh2jqM4SZO09TJiA1sHvshhE3mUPbAjl8NQTjr+lS8hCYuIpnIsOQQzU+xUsRqWyaoJpy4nGwR7tyRt0gkQr8W8P4C2bMKP1oPVjFdpC/Z1jNQNJpw0YJQoykK2QhCKyhAnFTp8unp6RTVhjTix0DwJ5rolU0ZWVC6u7txUOi88TY4ou6/SwfKAstR5WSBYsJjo7zMrSwje/iX1SDYng+0Yg7TYbGFE4QdHR2mi2wDocWh1coQMjpExszTl/CMYOHIQnaRYc88IW/l5eUVFRVcmawueA5QK9E5ZJ4a6jNZlytJTpTRlAhhC0IBiWK2irbxK+oCrW6s/2rqk2fUS0dP7FLbSoBk+nOy1kJsGppdmRGqXtGaZdQdBMyYwKnRW3H9WaaSUi/QrnKOFJZM6NVoNGGhBaFGUxRyFYQCHSFOJ4KQzl4FpcFTqa6upqekd5SeMiMkFVw95gwep+1NHvjonILKt2a0cR0kpMhEiqATJAQDy0qwsaPptDnBc5WtBRWEMgjpCn6znDinSVZZRr7yTx6oXMErkQ3OBYNXK7liXpBiQnFwuWpqamhG5HkttSENGlWZS+lQGEEInC9tlIwHqqA0EpLo6UzNuE4JwhL7CgWWg0AyZ71i25yI2jaWoWJikPxTMSkFq3ESYusKNRpNnmhBqNEUhfwEIdDf24YHhbMe773woaOjw/T4Cweuts3DxmtRmdaMNigBPC2r5VjvFOBsUXY4mpFIxHUs0Qv/ew1FEIRIPv8MU1/QOZwgOfEaSMwWKhQXU63kitRKuT7Fp62tzTnOWYoVtmCCEDAe28xJaoGMHA4eXK/UIL/nbk4lS2gaLZmMx+Myklm6BZcN5J9KSo3gXKiwrvW0FO9WaDRjGS0INZqikLcg9ELe4q06ycDg+hgzeIbAKbeJt3zA3adHF1GhgtLTBcVlUfnWjDaJ9OuLgPKiXBDwpkPZPvT8KjrBHHnISE9PD4WuVtwgQVEdVkGICpJhyZzBzMinLJO+j8xrbW3lNAshulDO2Hz+lYhLFPyChwVHFOfbCudCuLKV0qGQgtAVhEesvz/13avDgpBf9TG1uWSQuaNSdjTpKnRsQv45FyoyZknf5FojKJcSeteRRjP20YJQoykKBROEQK+ZpyeKEmhsbDT1QJ7gdtNbq5UhkAp08PJMiH71aOmALKRckGemprKCK+bqjblCEfubEFYq4y1WQWgOBeQA0o6DkiZGhQF3dXUhL70yLKJXrYQNOeG4pE8eVFCuUH1cy6JApEvY5YrhkSsTKSmKLgiNi9PdlXr2xhGCcMVHanMpQbWS4XFMiH8VOgapqKiIxWK0S5wOFZzKZR2+lhtYnCN1Te2g0WjyRgtCjaYoFFIQ0l+C6i1zpSf9oQgrMuihNmcDXbiPQKU7x9cUl1edQPprYHIKal1TXLj+F9JP7KSLaBhcLnExg4AYy3hPQSaImoIQq0MQssxRABeQTemImcFTJ89qZWhUU624IYdQK4UBGzaFbj5wLlRAtVJIOBCoFQtc2NJ6uahJQQThYKqtJbV/retvcN+awRWLR6hBfi/cltq/xhZz+HdiVyoxOu/QQkdRdlQiqhWSicKlSqptowRtiK21z0hdXZ1aGuoapHcA2ih6JZoRTrMI38nQaCYOWhBqNEWhkIIwKzc6OPTKGf17J7j4GZ8Ku5z+UjbZxmvBiQf6eLp8CcFr168kHRXkprsqpCEikQiFZTpkPrCvVaG5QpzGxkaKOxqNUu54ivis/f39lDjIO/SxgYz2zF5ZDaPJ8GAhqokNMhaK7KQecaEKmmGqoes15NCchbKJUqNAI4QDydTRbaln/mEXfjn8Pngy1Taag6sdHR1n059dwXi6u7upTaM7I0P0GwSXprYMY6XmvSpOhxBOkIZCtmo0mlDQglCjKQqFFIT48aE7jvTiOIVqJUtE4OGReKkItoJaGQneDLvT2UsK6gw1xUJkuSoMCwHfQtTk/Qwh8gNnLognR2SZ8+aDz4FcwTMOeAr5gwGHcizUdeGGNL3UIFAHS7fqFXTKaEs09dYjdoGX1W/VJ6kSGLZqTENdw+wpaAxJbSg6mBN1GTlHThoaGlRolsjTzmKcNFCckYhetVmj0YSBFoQaTVEopCCkg3QO7OQJ/kQOw4Mm+OtQ7zZUSG4jkYjrnFLcUI6rVtKOKaiT1BQLrjxq3HaLAfdLLblBZGhPfyvMZooUNAIJWAj4EgiiYTyuulTgWGhLtRIMju5/CuFC5n3yHxBOM5QJqE7wqn0kN6WvSqIEKfQzhPFY6oc37TIvyO/5W1IVR7Bdlc6oIrfbmpubsZ+qqipWqZVqW3FByJn9CFaXszTlFNiXFOgRSto+NZoxixaEGk1RKKQgxNlFZUmnGxZ48Dmnac6as32KEGSMCE9XrY8E1wEloFbS4Me0tbWp89QUCyQZJWgaAEIde5Blyg4tQSHilqWFnoHoHzy2aDQqSqM3/QEx4uDA5fCoT8zj0/kCKbveUPAB0woursizWgoMho3pclmwWI7V2NgYygxVjL+2tjbbk/XHXw1y2bn4qhhKkCK8VGYgmTq23f4WGf9f4aeJYlSYPfYQ5K4KVZL4kUgEI5RipU3GGtXmokCtJw+0AJIBgR6BvOU2ITkej7MjNUv3CBpNIdCCUKMpCoUUhLh3+bueNuh66bnVSjDQAHiTuMXsKyFkzOZ6VldXqyUPnBoSbzg3B0KTJ1x5fFC8OkqhubkZG8O9k4EvFcMBThu7AOWe51tJxKlNm8AIyFVuEzJRVmrJG45I4pwj0s716CZs5RxxTwVzXFQGxlkln3jkEpgbKDeSQseaFSpn0PZyLwZsVdIKyr/U61oRBKFwrj719mN24ef6K8o0UeqUFBB1kBJMP3Ib83o4EMsBKVOTYkp91CD2Rj0y64UVzoKtVDQVOxvYPZFIqBWNRhMeWhBqNEWhkIKwI+/PTjjB38XNVSsjoS/HT6U7B7x2encCcTTxVJzZsCZCTNdJpFacghA4EActmjejMZGPUlCyNTU1LBTztX7iU/b29uLaIorIAxBiCk5lHIHBRP2VFfUIOSf3VvgX8zbfZiGQCDYMLGQcSCTDeOFUpWg0Sp65hj7DnlZImYojkphj5akJOZG2tjZ/fSuQYXX1S5YwBCGXgrZIrfgQ7099/ZJd/ll/T/89Vfl7caaJYgDS0oLcegMsxLVVHBwcpCglshWMsAhVGOutrq62VRwTwolARaYGqR00Gk0JoAWhRlMUCikIXe8H5w/eg5fLi98sHjk+Ck4JHqfXEKVNVRKZEC9fAXAUTL/HRCb7sUmdsGZigBzFzLBt8Xqt4yHd3d0BxZUV/0FC54AepohjjXljtID1ygBpcMg8ju/ly5fFoadCsaq2ecAuHEutDIGiIxvUO9ezpvaRPlinecsl4nABGwdObQzccwlDENKyBZW+65bYRaDt11WkAVWKBvNTRWWBUkPfqkgWKH3X1ptEVIwCgBClrcYInQZsQjOOoaodNBpNyaAFoUZTFAomCOmD6WKD3P7PFrptUlYrDsynU/wRLWcFT4V9XacSAU6zzWPG2ZUQvFs9SKgxwSQwDK87Ea7Yxp8xRSsZ55R63R/JCiwcaUfO+ad+yWgPEkUgBOrr671umlBxrLOyBXYx5GB7O/qZZAGPnGQ5KeftFVfQFf39/erKljJhCEJshvNVKz4kE6nXH7QrQNtv528qcuGhgFw1IaWvYlig3G1GIrhGDgV6IgwYw8MIa2pqrPcmBDqpzjR0Cnrap0ZTamhBqNEUhcIIQnr9c+nPM6guN1To2nEo1YoDfFa15A0+gasHI8MdamUkODG2XXAyZIgDF1m/TkBjBWvxMVEnmJCpIVF3OKaG/EpDeJCHDMNChlDICYeWsxDMvLlWHBN2QRaSZ6KBzfmmTfAZhHcylm61FO0ZQmhtscs/5++TZ1JF/MpfMpmkuG2FS6uIwagYQxAnT0FIzKzuEWBFHBTbsw4Pin3Shkubjw6Xxlzto9FoSgYtCDWaolAAQUgvG8qQhRc4BM67vCbV1dVkwF+L4hy4ptDX11dVVWWOapIIzgTuAv5E3civ4eMfW6Vj0IlemolBtoIQsC4sCrPE5KzD1Fhanu+AyQqvGyKC3OhRK95wLpy+eNgm1Eqv4XdXuA55vv6nqBRTEG790S7/Fk2xf7x+xnWpq70qfrFobW1FX6nyS4MZoLtsw26oL+d9geCCsKmpidZYrWSCLMmxrK03tQw7J2/UUyJgmayqHTQaTYmhBaFGUxTCFoT0sgVVg4Bbedb7eScyQAePx0BPr4IckIKXX0vKsqPcOeZc8CTwyG2ODtGsPg3eTJC3rmsmCDkIQmAvDAmrszqvyCofaw8df0EIuONqKRuoUz43cZxQhceSGoSiCcKBZOr9J0ZoP3mbqPPj9Yc2qF2KCE2rs/2nNKkOKkYaVKLaNgQ7YiFqcxjQIGN1rtWQCmW9N3Ex/YIltZtGoykxtCDUaIpC2IIwyABCVqC7zE4dmYc/2tjYmHES3aX01+fUihuuM0uvXLmCcyBPElodX8LxIfBXCJfbyTa1iQ/EVq0JNQJGgpVihFhFT08Poi49Q20EWBFGWFVVVVZWVl1djb1heFi4bUId4QWaeu0K9ddfyhIhh/wE17S45ly9Yr42NhyKJgh7LqemX6skn+2j87aP13/7CrJIbSowbW1ttI2y7DoASEXAsCUCEEI02WRCuavN+TEwMEB+fAzV1n20tLSMsbsPGs1EQgtCjaYohC0I6VxVNxsG9NwkSNeOQ4kDLQ+B4G2Ul5d7ua1sJbLNq3aChMP/JibOOklxiEgkQvos4Jfw7/RXEIHIRa/jspUckpq6EJoJDHoPZxRrEdNF72E2JrjOFRUVbMVLlmfz+MdinVaHOnK+/aigcET/QcKMEVwJKAi5aNQ+r6/YlTRFE4R7Vym95/rR+YFk6ug2NX2UfyRiUUBQ1dfXi6KT14nZJgwDlo9Ok/iAIVEF1LY02L+pKnODVl36Cy8pKPcTbdM9APtUSWg0mhJDC0KNpiiEKghxBehZ6XGds4Zyo6qqSi2NRFxttTIEB8VVxSHA1VBBmcBHIR12wTVXQXlABkhQXQvNRIVagCBUNpHGpqDwlZ3W6wr6ECdbrRQFPOmMeZP7MlkRRBByWayCYYxRHEE4OJD6Yo4h9vw/Ot8STS181Ih2eq8KKQoYjyxQBVxHtiliKWV5V5B8skLuiQjYnqSQG7TkKiEPvB7HpZbpQUKNpjTRglCjKQohCUI8ABFXMlkIRxavsSubd0i4gvBzPr8n4GJyFA4nd4XxuW3TOIsPXoX+/oQGo7X6uGAThJcvX6amYLcZKwhJgVopPEHUIHUth3qdURBSeZEK6gqORYojCPv7UnPvGDFNVDgbSa34SC0L8f7Uz2+nfn1XrRYdegTabczJJgvb09+9NIXfwMAAFm5O6MC62FE2ZYSYJGXOLqYvyDgxxOujRMjXQsxS5uyo5mpFo9HkhBaEGk1RCEkQ0qE6B9kQSGg2hCKooCwhhYaGBi9vEg8SxwJX0uZ/jwpypupyaCYweKVYrBXbM0uYK44v0TBv/EUV6gbVSu6wFAEOlFENUsdzE6hcBLXkxvnz5/vG+ls9iiMIzze4TBMFDk0GbAwkU9XHjI8WFheUlVmaMlSoitkC9oC9SRwQ2yNmdXU1Gk+FZkKqj8z8p/nl378jYKvX4DZNtxi/SjpLpA9SKxaam5tdwzUaTXC0INRoikJIgtBrrg6ajU1AT8x/8MmcQFdazBfu5wwnhUc7Nj6frSk8ch9EGYcvaEIqhVpxo5hfILQNY7qSw2RR4Vx9dOCDp6y/5Jfzkz+9Hdu37mJzY8m9QmbFRy76qhTwGj1zFYTCYLEfyETRYUvmeK/rXQYUYFtbG/YvcQBJhrTDEtiqgnyJx+NUNCIjxkiKBP3vrVAlM95eIY5zikcikeCMfKZ+kCY5sZ6LQL9AglwKtvKvQjUaTZZoQajRFIUwBKHZN/tDl1ldXY1P6RxLdAUXAUGY/7zTgiJqcEy+BkNTGNB4mLqyD1/wgP1vkdTU1KilAoPn6u9Pw8X0W3DUSpacr6tVr0Jx/l69N9VVYo8OIq7I2BjCRxCOBohAqoDMmMCuWFB2MBLiYFS53Q6wJiu66+zZs3RDgJWa1erKlSu0zwE7HSLL92blEIhAkOrc0NBAOiC1AIkosMxWMuC8IYhSra2tpcujCyMRFarRaLJEC0KNpiiEIQiDqEGBPpvuFnfBy0Ww0dvbi9OcsxtaBDh3UYP4CpwX/4TgIuAr6LcUTEwwctzHIDcy8D7VkgdFE4RBhv5c5/4FRATh4FuPqPX0dz77GmtTX79kSK9PZ6trVyJoQZgfKCsZ7mOZ5pFWUZW6AxFsVBbZMTjOToeehW4FUGIIMMwVqIxBaiIyj2yg61hWB0g36WDrfTgKCdLCC52dnURwzT+pkRl5riH4g5EajcaGFoQaTVHIWxDS3weZbCbQQUpHHnwXenfXSUelAG6EqD4yiQJUoenTxFcg27FYjH98XxbkcmnGPXLXQ5mCL2IbasWNoglC8qyWvAleZ53YBGFHRwf1xbhYiVhq1vWpGdcZD7yVDloQ5g1KTy2llZWPKkM4lZeXY4EsqB0CQJPrP/8zOHRJzvE9JFwkEiFXbBU4C3QmITbIidpnJKQpOrO2tpYFrQk1mtzQglCjKQp5C0J6RPp+1bVmgg5VfGXcQfzLID365cuXOYRaKSVMp5Z/53Q7PADOTm45s8Aq586/VobjmO7u7rq6uk7HF9h8wJsUI3GCUeFNqpVCggEHuecSliCkRnOh1CXDS557W2rm30cIwqbq1A9vpBZNST13c2reHYbUqTujNsGKj1Lfvprqbjfeojn/X8bun85OVR1VW4W2c6nvXjW2vvTv1HcLUhcajF2s7+H0P4RTENacSH3yjEpwyQsjIp+NGPGjp41Xes65NfXuNONwkEykNnxlHIIc8s9yvGCPGZeeILSCFsKYMXUxBi9o57Oaex9W7XCdz0mnhpDL51kAzpqUIZFI0Cboh8w1mtzQglCjKQp5C8LgvTJyyHqfGGWIi4l3qNY9wF0ujlucFWg8+RAz/b1zkAdnglNzOvqEizLkrNXl04wvKFxV2MHAU8SK1MoQ7e3t2A+motYLDNYotop9SnVzpaamhn/ZJVsun2sWQUgLMML4T+01pNf3r6tViJ4yxgxRVugrmiaEHHJx+rWphgoVAeXD1lf+Y/x+ez/1ybPG1hnXKRkGLDx/ixGCFFz9aeq1B4zV2TcNS6Ygh7AKwnVLjNUX70qtWGz8WCDy9p/VVsQYWz94yghEMXJcxGp/X+qtR4xwxOrGb1JfzjO2vvFQ6mph3jlZ2oJQwHh8Rs5pURFgWQ2j5TOH2Qp1VqVoASuNRqNqJVeo2lRkteIN534u/bpsPYqo0TjRglCjKQp5C0Lc1iAT5OhfcXPVigX6S7pDteJGENFYfLq7u2256unpoUc/e/YsXTt5dnr5VnCLiZDP7WdNaYJhUPoYgyrpTGBFNlNBlTU0NKiVooDdisVWVVWxzCm4Qsaw2+AvhbLSf7nNUEfP3BB7Z5ohXeQnH0//9JkRMun9Jwx5dsniRh/dakQzP6knau3jWcMfVNj+ixGCVBPYxGr5QbWaiKU+m22EmJIp4CGE+nJjmaz2DX0OobfTkHakcLHJWBVBiN6TUUrUICBECdy32lgWTu83QlZ9olbDZSwIwmQy6dMq0gugGLN6wQy2imZT++cBgtCmxFiVZtxsomVmRzwep2rLTT0yLJt8SCQS1dXVasUNqhIHkp5RZCEXgVqmNms0Gi0INZoikZ8gpIM0xzF8ZCHepNdwB72gDKrgbjY1NeFu4g1bI0cikSCCc9TBe6ivr6c7J/NekwCtcFJE1jNIxx8UKwavinkkctdAraTB2m2RqQ7FvANCBaTSkWcOGnCSKhaOtbOjWg+AEoSuv0VThofmAFlVdkAtC23njGhfzlOrotaip9UqoMHMCJcvGctoQivnokagKZkCHkL48U1jueKwWhVQmwSuTM9BFUGIyDRBqSIXX7tfrZq8M9UYmSzEKFAJC8La2lpT5mH/rrcFBSwK86MXCDhQhlrr7+9nl6xM0QZmT5ZUikNQKwknt9g5fRxHoVYCli93/TgoDbiK7QvRvE6H9F0fIXbNkkYzYdGCUKMpCnkLQrrGC+kH7s95PIbU1dXltUmgo62rq8MrRRNKCN0h4koezCvaezXCIrh8xbcQr0IeMpH302jGOtQF5zOlmDTmjSspdw3wBakUGICtalAXbIqx0HBEs97JTRlZ9gcXnJhed3mciCAcfOsRdY0EhNy2nwzt9OyNarTN5FKzodl2/Jr6aWFqwX2G4rKpNRmIE/p6hiOg3Fje+E16wxB45BzFJpkyHkJ4+zFj2RweFHo7jcDP0i9HFUH441vpDWkuNBghL99jBFp/r/zHCG+/oKKFSAkLQiycDkKWZeRN2YQH5qRi9B4LlzK9aYZoGdP0AgPuNh9nHYJwsw7SPqMJzfTlzmZAvZoR1CApO9sKoFaqSB7k9q0OjWYsogWhRlMU8hOEAnqGf/ow1ZsNQbdKbxrca7Qi3jN+c5AX4o9RuDh4A/gEKAR5loxlHCD9+oExDf4idcFm9pFIpKampjb9oXmKmAXMu6yszDY8WOTJojImwwKOL7aHL57Vc1lYL/GDvETnUmOdoYUWTlbXyMru5cam5R+oVXTaB08aIfxmXGc8iffzImPZVa0JVkF4bLuxjMyzMfe2YcmU1SFeu98Y1rOBJCCCnI4IQqsErTpqhMy+ydCEzl9jpYoWIiUsCOkdaMPVSvrdmxknUGCKVCJssrq6mmV6AbWzB86uJyMkTgV0naBBoGufhbWDihQSqFnqIPknP+owaXwEIT0jW6WnMGe0ajTjGC0INZqiEIYgFKy9stxYDeIpetHW1oaeBHo+FTTu4Bydcwvp7+npcVZMuLBcSXWVNWOBZDKJ5DNH3sD1YSds2xoHiiwIsa6KigpEHbnF6vC/fWb0eYGkJB2bR2uCyMSA2882DisoG9XHjE3yKcKBpCGZEGnoq7MR9ZRg+wUjQkBBiNxiWSZzmiRiRqBIpmwPIc8f2kYIOy0TU0UQWltRGSH8boFaLQIlLAidYGk2s7eBAsSiZOIJTV/GZ+qsXU9wSFztPxK5oaMipbmcfsFMRl2aM+hMa0dAVUKRqm0j4brJHRxASdKAhK5RNZpSQwtCjaYo5C0IY+lP7dXX19NrSkcFTk83W0hB3AI6PBU0gcEr4oKwoC66puSxPl4LMsdSrXhT/BFCjtjc3Cxyjhzm9pYOGclvdUx2JVl8a+NyiGZzFYS0P2z67X1juaHCWP76pfSGISqPGIEBBeHVK8YE1DceMgbxTI7vMCKIZMr2EGhLlk/sUquCjENanyG0tqLyDOFL/x5+7Y2w5nPjNPsDPXuWHWNKECaTSVPVuIIhYZbGfYT2droA8H/WOjdBaE5ktWGTZwKBMpG1ECBBqT6chcD58m+bmEpV4qLRC0hHYEJWiUwgWzMqZ41mLKIFoUZTFPIThDiCeL1g7aXozvMZGxTo/8Q9zVNYjie4sFxqPU1orJBIJCgvCg6njYX6+nopRy8w9SCiMVzwua33XPKZoY2wRGGqlTT40MpJFc2GTmu/MPxrbUnt+s3QTtOvVRMpW9Jvf/ngyWE513NZfb/BfE+MvyCEtV8Yq8s/VN82PBsxtBkhIpmyPUT7eWPK6Kv3pjqGBm3azhlPA864zkgZnIIQ5C2jZh4ASUnIu9PUariMKUEIYhjKSryhW0HtYJ+YluyIUKSOYLSyKhCHnoj4VLSA/QXRLrk9ncixrPc15D6O6EMyzCYVL2xoK2RgEDXIUTgdmWIgW71msdqg20Xlkk+bmMwfsoTg1M8yaEYFLQg1mqKQhyA0x0Ckh5Y+CejS1FJO0E9Lr49varsbqpH7xPyrMtCUNslkEm81EolgyfhqqhQ9wOvKGCd0qLlm5cVNp/bJcg5wprahFc5a+aai2Vx/CMI9K9JXK/1s3kczjcB3phpfaPj2VeNJPKTOvDsMDSZkFIT9fakPpxshCDl2ZGHJXONf9F4Ohziwzsgk0Za8YPyevdFQg2aeXQUheZDHFF97MLX0dXVEDmF7d05YjDVBCLRjttsHTlBE9AUoHHQau9Du1dfXY1Q2YcbWtrY26g6WTLKYMTHZHRlJoGsngp27yhtr50WymDSZNGslist/nJDjEhnoGcXyCSEbJGuF3Ep8gQNxXhxLsi1XRob+2EobYmYgI+wlg6syLzcsZYgiJQ81NTWSSRWq0RQFLQg1mqKQhyA0eynpOOnS6Kfp6ugyJTxb6MNIhBTUusYDLhGujyoGTWlDeQVRWbiA5tTNYoKPK9nLUw2CDKeYQzQ96W8MqKsQ77e/cpPfsg8MrXV55EDN1SvG033vP5F6c1Lqm5dTR7cZEm7vKiO+vFl020/GshVJ3FRoMJBMHd9pfJlwzefGe0dFMZrTRHM4RFN16ue3jS9kLHw09cMbamxQQOMR+fQ+tWpCmvvXpr6ab4yLIg7Xf2W8m7RAjEFBiFbB3mx3EGzQ0JmjZEAIygSBxIIKcqOxsRE9RveE5IvH45FIBIllHfqmlhGiYo+EcIxWxhtlwSrGqCxqxNsDUpb+i30l58g/6jWB/LM7FYQ4nLWzASfPBBIH3SXtAP0phwuuBoH4nAILkhP6ZfQw1zmUwb1EIkFm6KNJUAVpNIVHC0KNpiiEIQhN6Cfq6urUSjbQQWopmBV4KnT8+Bx6Bmnpg9bCUaPUsHNKDT8Pd41AvEPRYATiOIoXWGQ4aDQalSEFFZQHGCQnJf708PBgkdm3OtVYpZYF9BuCsEAfhS8FxqAgFDA8sRxX0EjyCuussO0in/Ohc8EsAbMkWa9v/BBOHMQbRxdBiASlerJAiOg6FdUDarrcWxHJJwqWWkYKhMhJkQcEqsQ3oT8lGps4XEf6OUZ2QR8aFyIwxHf2yyTLQUmWjKmD5QEJishU6xpNgdGCUKMpCqEKwpxpaGgYFW94rIOHQd+MluC/t7dXFYym9MAhQyzJzXX+QZxOxCHGj/8nBToq4JuGW/vQhDQOuLPq5IvMK/8xJmeaw3EDSWOeJ4Kw+pgKGX+MWUGIRPHpRzKOyAVHhq+paEHuoNGccnQRhKwODg5Sf+WeDrIKEet/p4OTorL7xCEPnJpaGQIFSEvOIdhKChy9rq5OhGhw/K+njB/mfw+Ri8lFIMNqXaMpJFoQajRFoQQEIemMrkM8Pgilp9cUCIomEongBaIDbepLxg1GEXFDwwXnW5158ZHXt8gjf1+/lHrxLmP150Vq67hkzApCiMfjtF2uQ2HIm7AEYVYg/6ikpiCEtrY2VBD9FJWlvr6+OC1tf38/nSPHVZcjAOSZzKsVNzgvrrYoXnWYwHDW7IgUlBQ4kNqg0RQSLQg1mqKQhyCktwbpZvKB/lUtafLgypUruocuZSgdEYSqwEqG0AXhpZCeWcodeeTv/SeMp/6+eTlVflCFj1fGsiAUEH7OScujZUgiBa2CEBVEzSVEVosGark1/TFe0ajqunhDDp2X0RWimWcXkMGhLzTSYnR3d0cilidpNZqCoQWhJj8uNhovCUDqbP0xVXagIJ9+8qevx+ikC/FOuWQidWSz8QvlFQV5CEKgV8j/wb/a2lq1pMmP0XfENd5QNBUVFY2NjThtKEPcu8vpiWE2ij9aHrogxGtU56wpDmNfEEIs/UlbZUNpMKRReQxVskFlzFYyFQ4uDprwfKZXs9IdBxSEV65cQWqq1L0xx0ITiQRXgxKRf1ozDiSbNJqCogWhJle621OfzTbmCFl/z92cOrhBRSgO9NAc1/aqulDYv9ZI+dtX1Wqe5CcIAb+Wjkp1MtlDB9ZU9G+vjVcoiwseX1vWlAKYejQabW5urqurq6ysZBUxZqO2ttZ1+lzh4KBqKSS0ICw240IQQjwelycREBuXL18eLUNqaGhA9qC+SkcQCsgzf8nHpoC3aL1mlIgClBfzJJNJ2isis4xIRiGzF82XEW8kHDSH1/9oNEHQglCTK/IFqq/mp6qOpi41pxoqjHeIIwinX2sMFRaNAgnCwUHjJeZvPmy8aT0U8haEIL14kAktNvBEA/ZemoDQbRfn+RbN/9/ee4DHkdx32nS6k2XZ8p3P6WxZceXs776zfWdbPvmT5ZO91iquZUsraSVSBCkGMSyYM7kEucwA85IESXCZI7AEwQzmnANIEMAgZwyAwQwwRBhgvl/Pv9BsTMJEADPzex88eKqqq6ure7q76u2u7g4BdDHV7+Qb/IINhk9jDwDw0hAOXj9QCAeaeBFC0NTUVFRUBLGxWq1ejWUAaG9vR8PU0tIyNCUH1fN1JsF2g7apSH/IYFTM0tHRoYp2vRoA7bL8x1SLxYLDGWEZzoDlIqCyGkCivJtKxQmJHBRCEhLQP2jY5hkqqmN6pKWvGqOiA0CUhLDNqg0WbYzcXaBICCGQx81VOxMwpaWlKkQiBHpR6FGpX4UMMWSclfqpfICulZ/jwmazycgxFY8EKDOyNwnRk+ZOOKDEkRACo1fgeEHLAj8pLi7GXiqSxptRbW1tXq+l4uQQuBAKcqsQ1idaKAN3RchVDtcnRpGI/7J0T/CTQS/BULunSuIACiEJCXm/3PGtKmoE7SX+jA8ktNu1lw1cPOQ8stZ5Zrez6KFKF+BdZc+1V5ajzKzN2m1Gtwz+8SqEtmbnrZPat5JzD3opravDeeeMNhWVeXxVewrRDcx+/4KWAXWG+kaECAkhQEsQ7ONPFMKIA51AQ65+EjL0COS6SWFhoddbdvBAdIvx/8WLFyopQmC3kaF6kQK9Uj/dRxJh4ksIdXAqw54pe5Q8O4co9n8cRCpHL7AatD6D8sDhYOH1qhCOYn2LBQsKVEW7PjaIQ1gf0w4/9L9toegVFRX4jVAIh6iQyEIhJCFRW6pp2Lzv9P82l8oC59w3tczT33DO/rYWwN++FWoqkGjqeDVJ/g6nqan94imE145rb0JH4qxvqtLS52l3/ITGWvV6dNRq5je0AP6XPFVTwfPb2nrJ7JP/rxZA9cIfOBo5IQRojYIaexbxD6ARdJXYHg9l0M2y9fdtMXS/qjw+2G2xWPQLKE+fPs1z4bVTGBqoWEPkhqrWub7bptaZRJu4E0LsQhCMkpIS8UA3cIBgz0dzA8xmM3ZdSIu8whfpACkoBNn0PFJsPNHZ2YmjTG2RXrCyoT2BjLmKi4sdDocqPXhgjGh99EcTEZB0QsKEQkhCBc4GWcIfXO74Vu1JQk9r6unRPl4MFdQ/VdxQ5VyepM1VUahSEIZ3pU1w1pRo0ZI8zRuREuCLQ92E8PEVLZryI+196KDdruqpZ4AcTn3dWfxERZ9ed075F+fqcSraVOec9lWtzjI71ihnuzZ71mbX5DCIqBB2dXWhQVItTAA0NTWhCVcREgn4+NYQB10udFjVr+UbdM70jh2OKfR35TOGkiLY7fbI3iosKytTobBBnTmub+CI0zuE7e3tDQ0N2PP9XEPBJKvV6nZhEUcKQOOCAwenRPHDIQiqqkIhgbWT9dUJTQgh3pgr/CuJ0qCbTCaEcTLBiQ7WKpMICRkKIQmD69nOlLc1X5I/mNW2ua9cC8CvNk1znv5ARYWrWVrm26dVVGZsfDWIQhuoiUQUHghuQgg7hUyKzumsnaglVhdrYVR43ne0T0roYEHXjqvw3mVaaabHKipsmq7VsDm8Vz9HVAhBIDdAjJSXlwc70JT4AR0C9UuQoUogo0ZxEBUUFMD38vPzpUfrtZ+HwweTVCQ8sMS6urr6wN5Z3y98lnVAiVMhFCB72MlhFzhwcH7zes/QE/0eNZxkaA6aQPVgTSoSEtgabiaMrYRiVSRgojGuRG5goj4csULChEJIwqa2VPsUIVRw+huaTeHvzG41yQ1bs3YjceciLY9RCBd9X4WFh5e1xEtHVNQ/RiHsbNfEb9lI1wQDN3NeLXH3Ui285MfOs3ucVR7fe13yI+eMr2vDSo1/cpMwzFenRloIcfYPpL+r09bW5mtcEAkWPkAYE5jN5kjt8JCucG7rVVRUQDtBUVERygHylvnwwUkgnOFnJDjiWgiNdHV1NTQ0QDMAdKiqqgr/fV2CtFgslZWV0BLsjeXlUfgmcBjIAMuQB3TIi0ZLS0uxdmptXaBMNAEqYgCWiIMdZx60tp6PaeB0hBmj4YT4dVC+ihMSEhRCEjm6OrSPEEILYWWwRKHNqonQyp+qB/bwJ95oFMK0CSosPLmmJYYghJA3hN+f6Zpg4MU9LT07XQujkuKE8jf/352Zm9R7Zbodzne+8mqS29/FQ1qekIm0EAI0UdA8aWkCAQ0YGragZiFeQaOeUK9ViFGww4f84gc30BUO581MngO2cfB69jJDgEOXB5SEEUJPYB2NjY3Y3yBITU1NOLh0P9TNB2YIM4FEwYu8ag+MyPjpBT84HA6UoyJhgHpCVlFDFQ8GzCtHKErAOV/WUfAlhEjEJGwHtLM4wDEjMA46QE2wAbEd1DIiDZabn59f7/oqBi8VkaCgEJKQyNrs3JWiwm58uEXTp8tHtTBEa9lPtCiUD7PcO++sK9NUEClGIXRrYv0LYX2FJn46RiF82aaFN051TTAgBRrvW5qrtWGi6fOUnS7+oVZVdPGnvu5c/LZWpuefcaEhEAUh1K8LBg7a6aKiIjRIehOO1uv58+cSJoGAtjYiPRUSbdB5Vb9Z2JSVlYV8JQXHGjqFKmIAvWociSaTCVNDGH4moNuHiqkVJtEGDUGiCqFOV1cXVBA7ntlsxg6MowzWhHYEJ0axkcLCQiTiP/ZPHDjFxcWYBXs7ZikpKcEsyAxZkmtqkCVkRkpzczMcEkKFsysCyIB0WaIbKC2o19iEZl+wqYqKClQba4e6lZeXY1moElKwXqiw8X4pEl3qVymXjVQRvSCzZNPBpsDsanKkQc1RT4DlqiRCAoBCSEIC0gWPKslTUSPyiKAIIaQL4cNrXRN6ObtXS7yRo6IIBy6EdeXapCOGAvPvainHNqjo3De1l4i63b05t0/Lc+uk9uhglclZrT2Krehs176tj6n3L2jR5UnaS2W6+15Xa6rTPowB2wyHKAghkDZYNTIB09DQIK0XQAPsXwjRnUW7CCS/NPMJC3oG6LurrU+GNugSqZ8tPNChRKcW/1U8SNCV9DMvJqF3iH4ketLowOlXagIH3WK1wiTaUAh9A5GDO0H5Ojo6oHn4j70aOz/2aiSioZErIGhKYIk4NpGC9gtTRbEQRfuCMOZ6+vQpwp6jMLAIlIAdHq0eDhyEo6dVOBJhgKiVfksTKagSVk0k1tjyYhJqhYDkdAM5UZTk1EEJanJ0wLaSMw/CBQUFEiDEDxRCEhL3czWJWvLjPi+DAa0W7ZagPmT0+NZXriVAyeQto7rvIRy4EMpTgu+NeKV8kENk1t8Ks3+VFr17VkVBu9258HvaWFBrozY7fA81NCrfmd3aLI8ua2G5vQmB1EHO1eO0RHkJashERwi7u7vRKKoWJlT8CCHkB403GkUVd72VUYUSD7Tr6PGoTU+GPNJFiwjoAmLPN94TCBz0gFXIL0VFRWKGwV7iwRlArTCJNhTCYMD+jOYDh2FhYaHrcmIlFAVtCuQEh1KXCwREBWUqNAlzqfn7guMCAokdHgHs8w0NDYM1JBJ253XIAFbB1/OBnjcJkVlNiz5yPddX3QgRKIQkJOBjGYs1TZr6ujPjXU11Tmx37lioHhQ8uVNlk4f3Un6kvZGlsdb56Ir2FlD5SKD+6lGEAxdCsMu13A3JmrbJ+2lQYEvvuBFbs1YH6B/qgKXfO+9c+uM+ixOB3DJTm4rWHUuZ/ob2JCG8EeD/vO9oznlsg3bv8fltdS9Uf4tpyERHCIFcyFSNTEj4EkLIj+c9FhkSk5igUWebGkOgxxbmoWEEPSp0VVUkGNDNVSG/oJeMg6vZ9UFwlRQYOEjROeZDrQMBhTCi4HRqsVj63XUhjTj34liWG3HQwkE/D+OgxglBwAGIWqGGMFs12YOOjg7MYryihMMcM4IBuHeHEwsWzauZxD8UQhIq3Q7nxcPazTf4kv636PvOO2dUBuHsXu2mnEyd8i+aWTXVaRq5ZrzKgPSghBDut3maKhB/7/7AaXqkJgkoH76nZ4DsGb9ggWpnbtIqoGdATYx3/6yNmtnqU6GL2enug0hDIGpCCNBSolFR7UzwPHv2TF6BWFJSgvYJnUs0bGi9vL6QA+1fOMuKXbCRIRhqi5MYwfPCfMhgz4+qEAIccVhKWfCvM21paWnixycGAAphhIDU5eXlQVSgUqDT92f0kFPGlOK//5yDBYQ2kFp1dXV5no7gaTjeo+SE2HTYYvBALBoB+W4hIb6gEJKwMVdrzST+fH1Kvt3urCxyFj1Sd+Eigq1ZKxDF+rq4iGWVv9Cq5NXlujq0SagzyvEKMqDw2lItEBGiKYRyulctTBgUFxejy4ui0G75sj60LhG86xIrQAV5eTUWkWc+1a8YHiKEVqvV4voSd5XrnQ1qml8CHDIKoI5yfDU0NKikwEB+dCvVOpPoQSGMEJCojo4OuR+OYwqHkprQF+1xPdcrOmGDcCeVGrNglb221Djw0YirTJEDxeKsVeL6Gj6iRUUe39kixACFkJABIZpCCNA9VW1LGKBhRuOhIr5JwMcI0WuJRoNNok34A6p1IF0vXryAd6Hzir6pyWSSMI6agoIC6bZ6BX0yFeoPlCOBAG8qYqGoAPp5+A9ZHYCxZ4kOhTDS4LyKxgsHqYr3BTs29mpkiAMbFBwOB1qTuro6nE+wUnIgwxIRjfbNT5wMVYgQb1AICQkJa6P2VGTgf8c2RFUI0cDgdC+tSzig6e13XByWJQ/3JwjokaC1VhuaxBQdHR3YXdUPGTbG10jA2dCfy8/Pr6iowCFTYvgOdUtLi+6HWLofV3RDF0KUhr0OvWQZC6p3HIFctcFy5XsV+tGKI1etc1+kVipCwoRCGAWwi/p6jBANTfyde+XuKI5KHLz6k4RYUxz+KgchgwGFkJCQyFisPTAZ1N+t3k8vRoHOzk40LZ7vPQsWtM3oaPbrlugEg36zxQdorft97QEZmkT2vTJGIIQo3HiNv7CwUK79Q9hwEMHckI7urDwBFQi6EFZXVxcXF+M/lA9lyrgvAccdSoYuuh3syKzWuS9y80FFSJhQCIkH8DocjCoSEvLQB5xQxQkZDCiEhMQJkBY0Kugpqh5iqMgbyVTENxaLBd1TdEMj9YzWUAO6i744NmlH73eoSMwBd/L6bqTwESFUEReIYm/BPoOOHZYLo4PIwQ/RX5TDBFE/11AwF5BwWVlZsFdbfAkhJqECKhIYnZ2dfJuudyiEsUl7e3uV631pOBxUUoRAOyhPQqo4ITELhZCQ+EGeT3D1D0MnPz9fhQKgqakJ3dyioiJ0YaW5jRuwJfncYExjs9nCPxx84SmEbqCnCBssLS01u95Pi/xQRF+ah3RkM5lMEsVcEggcX0IYLCgKx3KwDpkoUAhjk56engrX0G6cEHBaUKmRAMcdDhk0gipOSMxCISQkrpD2KWRaXF+iV5FgQJcX3V8Z5+a/oxwToNPAPnFMA78KfKxmCPQrhALyQPPkvj1mkURPcOwgG3Y5iYYghFU+niEMFizaarWi96zixAiFMJaBtuFIwZkBgdraWpUaBvBMHHcok0JI4gAKISFxRX19fTg+VuMaJKkiIYFeOPqU6PvKM1QxCp8bjGkcDkeYV0Y8KSgoKOpLgKM6oXk4HHBY+dE8CKGxwqEJYXt7u1r/MEBNcALhBRHvUAhjCnmMQsd4WFksFlgcQJOHQw+HD3Z4/Ee2wM/8mFcu4kAyceCoVEJiEwphZCgsLExPT58/f/7UqVPT0tJM0fkA6KZNm+7cuaMi3ug3Q0RITU198uSJivSCs+EyAytXrty7d29xcbGaHAxl/KBWGKBxCmfoJhrIiIz8hA2WlJSgmVTxWAPbQW1QEoNgxwv/YVo3QrtzLsjTtn6OrIqKCuPLSHHmDPayDvqmERnhjHKkQHSOVRLRoRDGDu3t7TjoAnkeXmhpacFxWl9fH+CFFWRDt0fNHLkx24QMFhTCCJCfnz9y5Eho0oULFy5fvrxx48akpKRbt26pyZGjX9+Djp45c0ZFosa4ceOuXr2qIr2gtzR8+PCMjIzMzMxjx45t27ZtwYIFSPHM6Z8DBw6sXbtWRUhIoEsX7BspdCIlhEAGnqlIrEEhjGkgM+qHjBDQs6juzDh/Gl9+g14p9kD9HTOBAJ9Ej1atf/DgqMcK4tShL7S2tjbaH0aLPSiEMQKOJuzJwQ4ax0GEA0EV0R84OoxCyCaDxDoUwggAgVm6dKmKuNi+ffvkyZNVZAAZdCE03tzr7u5esWIFtFDFAwMmSSEMExkno5qpIEGnMIJPXukvyYg52LrHLtEYLwrXirhkCvI6maKiIhwsbnfU0d0M/B57mEJotVrRFTbeVkUYS1eTiUAhjAX0R/uCAg6JY7At4A9I4PA03sbH4VPDd42SWIZCGAHS0tJSUlJUxEV9fT2USd7cvWnTpgcPHmzdunXatGmLFy/Oz8+XPKCgoCA1NXXGjBmzZs16//33pfV98uTJjh07Hj16BMnELJhdb+b1O4Q43x0/fnz27NnIgKWXl5dLBggh0nft2jVz5kxU6cKFC5LuRrDL7ezs3Lt3LwpfuHDh9evXAxRCcOzYsdGjR0sYPewNGzagEChiTk6O/lpzLOjGjRtY6Ny5cyHSkyZNmjBhwrJly2SS8Y6ocahqYWEhNiZKw+rfv39f8mMq8kgGgHlRgoo4nZcuXcIsWLX169fr3X1fWxJ4zR8roE8cmhO+ePEi5LuLnqCbq0KxBvoTgT9JQoYU0RDCRtf7CVUkEqAriQ4lTpg45+g35UpKSpCIyuvP3xYXF0ugXyCE6NGqTRA8OMV59qE5Cs4dCmEs0NTUFOz9fLR6wd4S9zzJ8HghMQ2FMALA8aA98+fPh1qYTCa3LzhBWsaOHZuVlYWTBQRp5MiRaPWRjtYXYcxSWlr68OFDuNmKFSuQDtdCfqgXPOfu3buTJ0+GkLhKenUDEP+Tk5PhP+hPbN68Gfll1DsyoMx9+/bl5eXt378fhub5FF8Iy92yZcuUKVOQ+OzZM2QYMWJEgHcIIaVwKoTRU4FGQj5RH3gaKg9DlmyoMyZlZGTAY1Gl1atXL1myRLRZX19BF1GswqhRoz744ANs7VOnTo0ZMwaLRjqmIo8rrwbmRQkSzs7Ohmdeu3YNFcD2wewyMsTXlvSVP4ZwG9DSL+iDok8J01bxSIBdXYViDfT++c2JGAU/XGTlDeBQCmoApy9sri9h4LhAh1VeR2EEHVksSO5U6ClQNQn3S8jXrbDFcAJs8figKC+LuEMhHBrgOJJR3CpuAC14CIcqDjSUqYoIDByqxjuEgEJIYhoKYWSANqSmpkILYSbwk507d+q31+AkGzdulDCAI0E8EIDzHD16VBJBbm4uDAQBWA0K0W9VnT9/XtKBLkhwJ5Qj38vG6e/GjRt2u10yrFu3Tsvquvc1fvz4s2fPSlQn2OVCEmCA+p06s9kMn/QlhGlpadtcwCFRGWwQUbu9e/fOnj1b71u8ePECmdHbQNhYZ2AcMqqvr6ALITbvokWLJBEcPHgQpSHgSwhx1kZNrly5Iulg2bJlKAQBr1vST/7YAuuFJirAt2ugN4meaOD5AyF2hRD+j/9qO5KYwm3oY0SAxXn6W7DgxPL8+XOcUVXcN8YDB3IYyE17dILlYlawdHZ24iyNE7tb7xZIospHAIVwCIADHK1VbW0tLM7zrnhoF4NwdAcrhJ5XaiiEJKahEEaSrq6ugoKCQ4cOwQlnzZolww/gJJAryQAwdebMmRJG+3337t3MzMxNmzYlJyeLzMBqYFz6bUaj5OiChO7CWBdQTWTQ22xkOH78uISBm1DpBLXcx48fQ7dw5pV0MG3aNExVkV7chBD6hJrod9WWL1++e/duCQOYYVJSEuwLYVQSNZF0EIgQLliwAIYpieD+/fv+hRC6jgwoVuoGYKfvvvsuJnndkn7yxxzY1PgVgGqyfIP2VcQYmT3vFYRG7AphCP0DMhTAGQzdMvUrRg6UGYjI9UtpaSn2KxXxjfH9+AGOuw52wBvAtqqrq6uqqvK1aqiqPFBAFBTCwQO7K3Zy7JDojagd1PVwLxoslcN1/Tq04xQHeLA3wz2FEIeSw+Gor69XOQiJKSiE4YImEz5jPCUBk8kEo3j48CHCcBLjvabDhw+LEMI6YC/wRrhTbm7uvn37dDEzWo0xahQknBNPnDixcuXKUaNGQerkHORmUG5RIdjlPnr0COui3/AEc+fOxVQV6UWEEP9VvC+wqQMHDqiIi9GjR1+8eBEBt0rCvvoVwvnz5xuF8MGDB1g0Am6rgHlRAgJ5eXnIgDXFL6Wjl+y5Jf3nj0XQVqHB61fzsO6ixGh3PW8XhEBFRQWOBfRuEaipqcFhElprPfCgqnLXncQQ8vRgxG8PAnT1AhE5r+AMg76jIE8M4uBqNrxT1BP9CajGxsZA/BaHtuetEv9gLtQHQoj/nquGdBwCOGY5cLoPFMLBA70LHNpom9Q+2gt2fhwmonOhXQ/CEYpDQJYSODhw1Py9QFZxgOPYkUurhMQWFMJwaW9vT0pKMg7CBGhKYRS6EB46dEjSQZoLBKA9y5Yt0y9KZWVl+RczoAsSSi4oKJBEnA3Hjx+fnZ2NsJtBuUWFYJeLsxvWRUZ+AvQPxo4di6kS1fEvhJs3b5YnFQV0ifQy3SrpJoRQNQljO+tDVVHa8uXLJR1gFVAaApgKqZNEgM2OEhDA6V7/OQSE5f00Xrekn/wxjYwI9d+vxU/z/Pnz8EfHuWG1WtFYoi2HHGIRKnUIw0Y9FsFuhoNX/YQRBULY7/UUXxT3fTEMLAuHIQ4HWJ/XMu12uwghAiUlJfoLZnyBXrLbFUk/YK8WycQisJOrIjzA+qJY3h50h0I4SKADUFRU5PVYwL6KHRX/sWMDt8MtEDCvWkzAoCPkOTYVByyaV/zHpBAMk5DBhUIYAQ4cOABXgRPiTISGGeawYMGC6dOny7VVOAk0Q57Nu3///ogRIx49eoTw6tWrFy1aJIN84CTIg0IQ9iVmQHenHTt2zJ4922KxIIxTDwxNnvFzkyu3qBDCcuFymAX9A2jkBx98AFnCVJmk418IsSBMvXbtGsI4XaIOxu1jrCRWbf78+diMWNaaNWvmzJmDPhMWvWXLFv1lNiaTCeHjx49DLW7duoV6onCkY/sjcOHCBcybl5eHdBTuKlXz8Llz56KziDAmjRkzJicnB2FfW9JX/lgHW0a6g9ikqhHrC/qInpdgIwh+ff2FGUMZ7Ayyf5LYAn079RNGGpQcrBOiU4i5PDuOOjjcIGalpaXo0aokF2gvcKRgXrd0T6T3qVbeL8iMArFE1KpfbcYZGP/VnESHQjgYdHR0lJSUtLW1eT0AsTPL/owdG/g53HyB1hB9CbWwwMAS/V+pqays1B/AISQmoBBGAHSys7KyYFawEWHlypVod2UqnGT9+vWQE2SAb+hvecEJDpOQCOAkFy9exIxosP2Ime5OOH8tW7YM+ZOTk0eNGnX48GHUwZhBcIsKISwXvoTFwRvhRZs3bw5hyCi4fPkyVh9lwuVSUlJgHZLuVknodFJSEorCCRr9JKwgwlj0/v3733vvPX25Dx8+RDVQFEwVQq7fGBRfBSj2/Pnz+C/paEjWrVuHdKw1yscsssV8bUlf+eMDNFTo8HntaxYVFUVksKgf0GD3280ddHBEsDmPRfDDyS+Isxb2tMjuzDhrSdczEKqrq5EfwqbivkEl3YafoV8LUcS6+Ol0omSUj4YmwB01qAs9OAHKZTLSBwrhgNPpel12v/fJwwQ9AZwuAr8IiKNbzekDZHA4HCo3IbEAhTBiQBjQyYZuoS1XSS5EeKQL3t73LXAyC85EKh4kWBBmD0FUQlsuekIhV1UHJtBvPwMdHXRHVMS1XLfBezhxG6/nnT59GjqnIq6xJb4ep8Ekz18B+NqSvvLHB+iGYksaO6z4fQfgy4FY4tD/PiE66GozkZiisLAQv115eTn8B6caBLCT44TQ2NiIbiUSBXTXdJAfeL354Ak8LRDJRLE4q6hIAKCeKtQLKun/MIEuBjWqGVVScwYAMqvZiBEK4QCC/RCNMo7caNuggNMFju5A3syEWukXnnyBI4hCSGILCmHUcbsDRsLn7NmzY8aMESeEsE2aNGnXrl0yiQQFWiz0O/UOLho5tIhoFyUaPdD9Daq7PMBAjLFfqW1EYgqonfoVe4ENuhywFr+p9oyRC+gfepmCZPNUMk9waKD8kpIS/MeRAtwuqQied/z6xevSvZqn2fW4FJYb1OU5VBKrr4roD2wfLFrNSYxQCKMPdAvHLP7jQCsuLh7Ix86x2+PI8rw07AYar35HClAIScxBIYw6FMKI09nZuX79ehnPOWLEiM2bN8frTbwBAI2fPFaEnrFc9URfFn1NadWiBHrSekd8CBJIn4AMTYI1MR3skOh6mkwmdEPLyspwLOggWlRUhHSEIZa6BEKxMMvz58+hc1iugGMH0WCPoEB0FCooi1arGgw4xj3F1ReijmpOYoRCGH2gfwDHI4417LQ4lII9msIBTojl+nc5ZFC5fYNDlUJIYgsKIYlV0Eig44L/Kk7CAFtS75KiRYSwSThKDH0hVNuFxBpyTlA/ZBjIJRLQ3NwsJoYDBFqIXRfSKMcL+oUtrlfeY6rMhUUjPYR9u18hxBLDuWsHlVUFBQAy84KIdyiEUQZHEA4o7ISVvd9okX1ygMGhXVdXh6Pb86nC7sC+bIETCFZEzUNILEAhJIRoGLuMaPCiOqRzKAshut3ohaiNQmINmExQ8tMvL168QN8Uu4T+kKHFYnFbRHFxcZjHS0lJiQp5A73kMC9SYBVUWQHACyI+oRBGE9iXfvMNOyGaoUF8/Zjdbm92fajJzesQDfBgx7x8MxmJISiEhBAN/S4HiPZNwrKyMixCRYYY6PejH6A2ColB6urqIrV3wcQCuRuAbKWlpSEvFLtcfn6+iniAvRE6GuYtu8CFELrL/d8nFMJoAhvUBzbjaNIvwQwiqA+aQt3rcBgGckIQmkL63j0hgwWFkBCigU6n8SmjcteX0FQkSNAKukbbuYN+s2QYyp8ixHbgI6kxTZe3b0aHBnbaQJ4XApCooO7CGYGD+aqw3JlUKxYGgd815W0Nf1AIo0mkDtvIIleFGhoa0K6hhjgnqAn9gQa0rvfzY4QMfSiEcci5c+f27t2rIiRs0D1Cp1BF4he0c+jUqqbM1RNFE6giQfL8+XN0jj2pqKhAmVgQwirr0ANNvtoiJGbBbqZffQgHHBEBHgVYXEFBQeBfKTTiSwgjeG0CfdkA68b93x8UwmgS2cHekQUHeGNjY7AXSXk0kRiCQhiHwAaXLVumIiRsVq5cmZmZqSLxS0dHR11dnWrHXO1faNqGDrSfdh1TTSZTaP3mAYC3B+OD7u5ur4oVLOgCBr6v4pApd714JkCHNOI5Qhu7YlCfGeyXQIa6Wa1WrK+agXhCIYwOPT09OHZwuKkdMV7AQafWkJAhD4UwDqEQRpb58+cnoBCC4uJiFQoY9GL71Ujo4pBt+HlBN26A2AQ+uMsX2J8tQX6Ws62tDU4Y1J0EmGRpaamKuIi4DYJAhBB5IvWufHTxI74Kgw+FMDpE6pb+UINCSGIICmEcYhRCs9mcnp4OpZk6derixYufPn2KxPb2dmQoKyvbsGHDtGnTUlJS8vLyJD+4e/cu8s+YMWPbtm2XL1/esWMHEvVZJI8x6nURgteiQHd3d1ZWFibNnDlzy5Yt6HJJuhEsYteuXZh31qxZyIOlSKLXakjgyZMnqampqMaKFSsqKiokz7lz544cOZKTkzNv3jyUdvz4cf31DOi0HTx4cO7cuZ6LkJpjdbZv3z5mzBiUqVc+XvEUwn5fhe8JZK/fOyotLS1RfWNNyPD2YDwR1OsffFFbWxvgGwWNYLluguefkpIS4wtpovHoUSBbA8uN4Nh42Lh+oo4fKIRRwOFwROR+/hAEDaJaSUKGPBTCOMQohLCaNWvWvHjxoqioaPPmzUlJSeivo/MxfPjw5OTk8+fPi0TBeZCI/I8ePUKeEydOIP+BAwdGjhyJEpAus+Tn57tK7RP1ugik+yoKINv06dMfPHhgMpkgpdAtz444bBD5CwoKnj17htWBtiHRVzUkMG7cuIsXL+IUDEGdMGGCvIwBW2PUqFHLly9H7wRLRPqxY8dkdqw4FPH+/ftYClZh4sSJra2tUtTkyZNRZ+gi5hKhRadN5opXPIUQv6NbSr8EKHuFhYUqNJTg7cE4A3tvsM/8uAGJwglBRQIGCw38paMWj49YgIg/tBzIHZjIXhDBEisrK1UkbqAQRpSenp7m5mbs/yEcZTFBY2Mjjju1toQMbSiEcYguhDabbffu3fo7xBEw6pM+DBL9fklHOCUlZefOnZIOVq5c6V8IfS0CYV9FQRiQB0og6V1dXRDC3NxcieosXbp069atcjfPbDbfvn0bOX1VQwKHDh2SdOSE7p49exZhbA3oLuopk7Cg8ePHIwCDxSzl5eWSDh3CLIcPH3YrCqDaiTlkFAR1owOgIxuIQ6LYoTZACP1yr3eqSeyCXRqSo37gkAj57Uc1NTX93ioXcHLDUaMivUR2pBkKDOSxxnAWitlVqJfu7m7PxJiHQhghsG9gt4cKhj+ue4gDJ8SaylVyQoYyFMI4xHiHEMCXTp8+nZGRsWDBAqM+3b9/XzIYLSspKenq1auSDk6cOOFfCCXquQgk+irq2rVryAPZ29bL5MmTjeoo3LlzZ+TIkZiUnp6OcGdnJxJ9VUMCBQUFkg7Wrl0rgzyxNVasWCGJoKysDDlxdoYuTpgwQaW62LBhQ1pamhR18+ZNlZrYQog+YuANNhwvwO9JoIEEKjI0QH26urrUtiDxQr/jJP0T8thmHAvFxcXNzc04n6gkH5SUlHheHIFPRupZPhDIRrBYLCF/3wIHTmlpaUQ+jzHUoRCGR3d3Nw4K7JAhvHgppkH7In0YQoYsFMI4RBfC9vb2pUuXjh8/ft26dcePH3/48CFUJy8vz5dWITxq1KhAhBA9GIn6WgTy+CoqNzcXpgfFMnLr1i3JZqSqquro0aMpKSkjRoyYO3eu3W73VQ1JR6dE0gHsDlVCAFsDmieJoLKyEjnLy8uzs7NhmyrVxebNm6GObosAiSyE2ML6eDZsf+g0Np1b/9VsNhe5wEZDY69S/YISoI7IDNt0K22wCOf2CBmyNIX0ahmcBBpdwNZUUvDUu16wBC3EUaOSPID4eb0yYrPZsHS1DmEAVYPTBvIYJA5zNU/w4BDGmibEEUQhDB6Hw4GdHHuI7CRxf0vQKzil4EhEk6c2CiFDDwphHKILISwLKiXvSgHoykN17t+/7+Y8xuiiRYsyMjIkHUCrxOIgfsjz5MkTSYd6ySy+FoGwr6KePn2KPHAPSQfXrl3TR5DqQCb1PgoaEjjkvXv3fFVDVkH3z56enhkzZkAmEcbWmDZtmgw9BVgWTBXl3L59GzXXh5ICOCcq7LZxAFZEf+wwjvEqhAAbWQLSswT4XaR1l/sneqdZ2jz8l6h/MDv2Fmghfnps7WfPnhUUFAQ4b8Th7cF4BQd+CO+rwCzYP9F5xZlNJYUKdmns4aKXOHYkUS6CYP/3M6IV+6RahzBAIYE8RYn6NDQ0qHmIHyiEAWNxPRyL4whHU5iP8sYNLS0tPNDIkIVCGIfoQghBgvPgdIwwzkRLliyB6vgXQmhSUlLSpUuXcNo6c+YMZheLA1OmTElNTcWZHZ0kFIVJmMXXIhD1VRR63rNnz165ciWK6u7uvnz5MmYxvptUWLx48erVq1E3hLEg5EHTgrDXasgqTJ8+XUbqnzhxAotGZwthbA1MQgrCmIo8MpS0s7MTorhx40YZyHHy5EkUVVxc7LZxwPLly5Et7p8B8CWE6FPKbRbRPyPo4EIXkUHFg3RCN9D/9lqBKIHKY6UA9k90iNVWIHEHDnDjLhoI2BVD24fdwD6GReOIwLkLwAzLyspMJlNRURFONVBElc8bJSUl4Y8xw0JVcX7B+kZwhGo8QyEMAPQEoIL4r3YvYkDORWpLDR5o+FSIkF4ohHGILoToT6xZswZqlJycPG7cOPn0QlZWlpvzuEXPnz8/Y8aMUaNGYd7NmzdDzCT90aNHY8eORc7Ro0dfuHABBWIWX4uQWXwVBYFcuHDhyJEjUSDmkre/uIE8EEh5jBDZsrOzJd1rNWQVtm3bhvxImTRpkv6EJLbGnDlzsGikI8+GDRvae9+kh0ZrwYIFqDwKxFJu3LiBRLetAS5evAhXRB4Vj1N8CSHcG78FOrX4r5IMeA74xAYMzQnRe0ZHWUWiBhpCrIjc/NHv26hNQOIUHOnq5w+MAD3KPw0NDaWlpW73AKWXjJ2w38GocqlCrUCoBLgi6KSqGYh/KIR+6erqwtnVEuSnOxMKbB80Omp7DR5lZWXhn15InEEhjH/QBQn87ha6KcivIk5nenp6amqqirjGX+Ek0t3dreK9eF2E/6IAnAGl+b8K3tzcrI9H1fGshm5xKA2TjMP/dD329dYE+IDXlTICWcIiVCROkZuuqtXyAJP8THUDlhiaE2KfiV5nAl1zeCB2VN4MSTQGWAhxSkEJ/m9342QF5VMRb8jpUa1AqASy4uie8g55oFAIvYH2EW0rVCfYW/EJCLaS/87GwIBfCq3hUKgJGTpQCEkfMjIyZs+ejb4IzhTosowbN+7ChQtqWpBEsKh+wVLcbuvp6EJI/IMW3Y+Mof1ABhUJAPwiITghesDoSQdunoEA0UXlAcJqVUmCEawQYtdVoeDBYVJaWtrvdQ1Uyf9+Xh+JrwKi96mK8w1qonKTfqEQemCz2XC8yAmW9AvaxDrDCxQGC7kODifUX69ACIWQ9AH9GHkOcMyYMaNGjdqzZ0/I54sIFtUvFMLwsVqtft4RCk+DWalIYOBHKS8vR+MX+E0/LKKoqAitVDg9ch1UAB1iVCD8Z7FITIM9Su0TgYH9VoWCBDtwSUlJINdBkM3/HULUWdU+DPzf9geoqjxrTQKCQuhBQUEBduZgW4dEBk1SR0eH2nyDR1VV1RCpCRkiUAiJF1pc78IK//o0iGBRJKq0trY2envLRVNTU1lZmf6u0WCBZMLKIHjoZAd+jxFLDOc+IXonta5P5PPdoQQEcqPMSMjXI2BxAe7k0DD/9y1xvKjah4HD4fAvw7xcEhwUwr5gb8cuhDZC7U8kAKxWa+BP8UQPnIJQDX4Jg+hQCAkhGmiooO7SYulAq9Ch9HxzTGigNJge2iFbfx9GKyoqCnkMksViwbxUQaKDPmtQdzBCvkNYWloayO1BgPoUFBSoiAeYijqE/2hfv0IYkfuQCQSFsC/+9y7iC2w3mNjgPs0ubwDiI8REh0JICNHw+pbRkHvGfmhqakJziJI9/VNAl/rZs2fBPvcltATzCiWSINhstqBuYoSw22N3LSoq8nqP3RfPnz9XIQ8sFgsOxvDH2PsXQhklrrKSQKAQGuju7g723jsRzGazyWSqra0d3MFTMpQGpwg+SUgAhZAQouFVCCPyLJ8v6uvrvXagW1tb8/PzQ1g0+v1oaNX6EGIg8OsLbW1teXl5fp6n9QTdYl9XN/zgKYRYtPTPWry9Dzk0/Kw4FsTXDAYHhdBAk+v7tGpnIkECIcR/NHODe58QTTB+R/xXcZLAUAgJIRoDL4ToqvoaX1dYWFjS34faPEG/XK0MIX0J/FaGzWZD5uLiYhXvpb6+vqCgoLS01G3As931IhkVCQajEKJDhsMBi4j4E30wW69vdWptbYV8qkwkQCiEBgK/yEJ80dDQgBOI2qCDAU441dXVFEICKISEEA2vQujH2cLHj21iEnrkXu8f+gLNKuqvVoaQvqDjFeCeDH2CmEH8sEepJBeyu1qtVuyZJgOwxKBuJ+roQojFRfUxHhxHUFxdiVFbdAGxUI4TCxoKYS+y38oeRUJm0IWQEB0KISFEw6sQorkKrbPbL+hM+PkcBbrj6MWWl5e7dcr9wPGixA8wrgAfI0Q27EjYOXWDEsrKylTItbPBDAW3G4aBgJIrKyvz8vLgqFVVVTj0VC2jSVdXFxaKRbe0tAzuKLUYhkLYCw6ooC7YEU/QCKKNG5jDn5B+oRASQjS8CqGxExxZ/A9GRV8ZKggdDbzPgR58BJ+8InEGFMhN8HwBG4QTul2wqK6uxt6oIuGBPV9KxlJQJfmGm6olGeJQCHsJ/IAivoBU8zleMnSgEBJCNNA+eQ4BitIdQulzq4gHct0UgaAGrEIdozrujsQ6AT7yVFdX19LSIt9HwX5oMpny8/Oxx6rJ4YE+tC6WCNTW1uL44oWMmIFCaIDPEIYPGjg4IT/UTIYCFEJCiIbXIUAW1zf9VCRy+BkLih5zZWWlhP3fRXQD3WveaSF+CLD/ij1Q3iuDPV8GhaoJkQC7aElJCQwQYQTkPiSFMGagEBrgHcJIgS3J+4Rk0KEQEkI00PF1u2vX1tYmd+oiTl1dHWQPHWKg3zBpbm4uLi7Wh62ijTSO2esXCiHxD3YtX5chjAR1XzoEWltb5VU0ZWVlcM7CwkI+RBQzUAh7cTgcAR5QpF9wwsHGVFuWkEGCQkgI0ZCha6qBcoHeqltKNGhsbETPGF1kKCL6ykhB64hOuYQDh0JI/APv8hwU7Yl+g3oAYEcwxqAQ9lJYWIijaQAaiASBNwnJoEMhJIRoeF7ujd4bZfxgs9lggyFceJa+vloZQrxRXV0tewtMrLGx0etuFtRA5TDBQcfbg7EEhdAFTrYFLoIaxEH8gHMRnFBtX0IGAwohIUTD7YGQ2tragW/srVar3mUPFrampF+6u7uxn8AGy8vLCwsLvb4qZiCFkDttjEEhdIHD59mzZ7xDGFn45SQyuFAICSEaxlduoGUayIFzOiEvFPra1dWl1oQQ3/T09GBvAdXV1djfjDcJW1tbS0tLi4uLVTw85HuGKuKNQRjk3FTnLHrkbG5QURIsFEIXzc3NRUVFwY7qJ/6BXVssFrWJCRlwKISEEA2jjFVUVIQwaDNM0EcP7Y2O8joctRqE9Ic8LovubFVV1YteTCYTbLAtEq+Tqa+vR1F1dXVQPl93vAd0hFi73Xlyp3P+vzsnfVn9zfyG81SG82WbyhAIt09rM+J/lIh2+RGBQuiiu7s75KEcxBc4IfCyJhlEKISEEGdnZyd8TLVLrs9CqNBAYbFY5CHAEEDXRK0GIQGAXpdxbxci9XkJSKDx8y1wTs+S4aKoQE9Pj6pQVGmoci79seZa741wHt/qvJHjPLHdufhtLSV1vOaKAUIhBBTCXrCf8w5hZOErpsjgQiEkhGgvYERTpNqlARdCu90e8mBRvlyUhECU7m80Nze7qWZLS0tN36dz4Yf19fWqHtHG0eVcMUoTrdyDTqN/djuc6fO09INrVEq/UAgBhbCXnp4e3iSMOGgH1fYlZMChEBJCBlkI0QqGPFSPr+UgIWCz2dy+uhkRsDe6vWYDnWZjisViGdDhzZePapa1a7GKGrHbnNPfcE75F2dr38eWkF76zFldokmjEV/CVlfuND1xL8RIZ7uWofzFqwKhqWXPnRUFfe5PGstvqtMyYEav+KrhAEAhNOB2pYOED0e7kEGEQkgIGTQhtNvtWG5hYWFzc7NKCgbMZbVa1ToQEgzGtyhFitbWVrnX3dbWVltbi+OouLjY+DguFqoWPzCkTdAsCzLmlbJ8p8Vwr7LFrKkj8ssfXPHs3lfS5SmEd8/2eS5x1RhnTYmaBBZ9X7sJ+fCypp2SYeH3nPUVzme3nHPfVCkIFD5Q+aX83IPOdZPV1Mn/13lsQx/r81/DAYBC2AsfI4w4OGkM3NgBQjygEBJC3IVwwL5AiO6yqCB6zyF00Ae6e03iCHm1jNqTIoccO9BCz2scFhdq8QNAT4/zna9o748J5GHFNqvz3R9olnV0vfP5befjK5r5IHpgtcrgJoSXjmhRzHL3nLPggSZm077qnPq609x7iwNCCN+Dsx3f6nx63Xk4Tcu/5MeaH2Zt1lI+3KKlwBKlelI+Krx6nDPvhqZeMqj1UJqruABqOABQCHvx+iAuCYfGxsbW1la1fQkZcCiEhJBBu0NYWlqqQq6nrbBcm82m4v0x0N1rEndE4xYH9kk4YWFhoYr3gt17oN+Fa23UfOm9ESrqnxPbtczZ6SoKuh3ONeO123QVBVrUKIQy3BSqaWvWogIsDhlgcQKEENErmSoKUBOknP5ARcH2BVpKk+tFGlI+/LCr90v9EEVUAEopGfqt4QBAITSAXRp7u9q/SdhUVVUN0IumCPEGhZAQ0kcIW1tbB2wskFEIgd1ur6ioKCoqQnq/ZsjHLUiYyAdL1P4UZQbhdRHwKBjUitEq6p9lP9HMyu2low8uvlI4oxA+vKSFP9yihY1A+eBvMoYTQoiwbndgy2xtLuOw0mMbtJTKIi0s5Z/d65rQiyReO66F+63hAEAh7Es0xl0nLPX19e3tPp6bJST6UAgJIX2EEF3khoYGCUcbNyHUETP0811vtp0kIgzMtQ+LxYKdWS1ywHB0abK04Lsq6p9pX/WSE/KGEva8p4WNQnj+gBa+maOFjexYqKXLqFEI4axvuVJ7kSGgbYaHfj2F8NFl14Reip9oiZmbtHC/NRwAKIR94XtlIgifISSDC4WQENLnDQGQMXkxxgDgf2wqvNRrTfipCRIpZHeS/SpKNDU1DdrYZhml2eyjl/ngovPcPuVvM77mTHnblWqgvkKbHZoHjEJ48ZAWvntOCxvZlaKlV7vuAUII8WdEhNBuU1HgKYTPb7sm9FL2XEsUIey3hgMAhbAvAzaWJEHgS7PJIEIhJIRoGAf/VFRUqFCU6dc8rVYrpNH4BWTaIIksUR32ht3VZjMo0ABzfKvmS7A+r4guyjtIV/5UG+Hp9ghT/l0tw5G1WtgohE+va+Ezu7WwEXmpqXyCIjQhlPJ1ZESoPIjYbw0HAAphXwbs0mEigGZuEMYRENILhZAQomEc/INmCahINAmkPyHDR+XtBQjX1taqGhMSCaJ3l6O+vn6QL160mLW3v+Cv2qRSdM7u1VRq1RgVPeR6C+j9XBUV5BsPsDJgFLbmes3N4JNGPast1Z7xQ6IQmhDq76QRNs/QEkVZ+63hAEAhNNDe3o49XO3rJGzQ5ra1tamNS8iAQyEkhGgY38KPZmlg3hYQ+AVmeZu/jO5TNSYkEkRpV6+rq+voMLxSZbC4eVLztBlf0968Ul3ibKx1luRpD90hcdY3tSGXgqjj3DfVoM2uDu2+ogievBjG7Q5e5iYtinJE8GpKnMuTtJQ7Z1yTQxVC/J3Yrn2S3tHlPL9fi36Q4soaQA0HAAqhAezk0R5unVBUV1d3d3erjUvIgEMhJIRouF3uHZgvTwQohLqgoslU1SUkbND9Kioq8vxgYJjYbDbsqF1dXWoxg8793D5fkJe/NePdP1hf+ED76gMmwR6n/IsWWDFKffIBuAkhnO3galXUnG9r/9/5ivPCITUVhCaEh9dpi576uvaH6JaZffL7r+EAQCHsy8BcN0wQ2LqRwYVCSAjRcPsU4cA8RhigEFqt1tra2qFyy4XEEREfL1pfX9/Y2KhKHzo4upyPrzpzDzpPZWiP5Jkeq3Q3XrZpH3w/u1e7nZh/t8+IUGujpkP4b6SqyHk1S5XZ0vfxp9Jn2p+R6hKtBPkohdBQpaXIlySkfOhfXblWgXP73Csg+KnhAEAh7Au/TR8pmpqaBvNhY0IohIQQwU0I0a8dgI8OBz5ktKSkpKWlRdWVkAhhtVojdYdQbgzyayjxDIWwLwP5Jc/4pqqqSm1TQgYJCiEhRMNNCAfm8/SBCyFyqooSElHCHPZmNptx4NTU1DQ0NPQM8A0rMsBQCPuCHZ6jRsPHZrPBq9U2JWSQoBASQjTchBAMwGOEAQqhxWLh7UESJQoLCysqKoyfNjGCHQ9TsaPqVFdXo/cm6egNt7W14dgZQk8MkuhBIfRgAK4bxj21tbU8gZBBh0JICNEYFCE0mUw1NTXoUqu4D9DnULUkJNJYLBbsgfrTUFarFZonYMfD/ulwGB57czoRlS+G8X5gwkEh9GDQHyPEwSiHsIrHIDjVqK1JyOBBISSEaKBBdfv24AAIITrcXV1d9fX16HajUfT6OAo0tbOzU9WSkOhgt9uxN6JniQ6uSiLEDQqhBwN5hxAHaUNDA5ZYWVmpX69BCg5bNBP4r/LFGjznkKEAhZAQooFm1ThqTnrGKhI10K63tLToH1+S13KgGgg0NzdDUNHe0wbJwNDT04Pd3u1+ICGvoBD2BSfnKDUTaAKMN/3QFsAA6+vr4YS+jlDRwph7yQ0qjJVV60DI4EEhJIRoQL1UA+UCra+vp6oiCFp3iB8Wrb+bEZ1yqCmaf4giOgT8UC8hZKhAITSAk3ZpaWlkx2qiRYD1VVdXNzY2SqCyshLOiaWopfoFgmq1WjFXDJkhaqtqT8igQiEkhGjAAFUD5QLNMNpmFYk+aPs7+I1BEjtUVFScP3/+wIEDubm5CKtU13F09+5dFYkQN2/eRAdXRQyUl5dHfFn+uXr1qtnc93uDIeFrjYY6FEIDzc3NLS0t6gweNjI8BHtF+A1BT08PCkH1hv4g0oisLyERgUJICHF2d3ejMVZtlIuGhobGxkYViT5Wq3Uofs6bEG/AA4cPH75w4cK1a9fOnz8f4d27d8ukM2fOTJ06VcKRYty4cTAxFTGQmZkZ8WX5B2t6//59FQkDX2s01KEQGpABnOoMHh5mF5F9SxNcq6KiQi3AG2h0BmAUjB+wdGxDVV1CBhsKISHEy+e55XqtikQfCiGJFSorK+FF169fV3Gn89KlS0gpLCxEGF3kpkh/Uiz+hBC9/0H4gn9Xh7OxNqy/+xcohADmhvYCB4I6fYdHW1tbNLzI8yqnGzDGwb2FiOpF1oEJCQcKISFEu5jqdq231oWKRB8sHa0jOhmqQoQMVR48eAAvMlofenUbN258+vQpwiaT6cyZMwjU1NRA2NxwZdfy37hxY8+ePVlZWVWGN87jKLhw4cLevXsPHjx4+/ZtleoSwitXrsAJMcv58+f1MWYoUBdCX2W6UVBQkJ2dvXPnzhMnTsDKJBF1lrGgOTk5KMFN+Z48eSLFNjQ0eBXC/Px8WWUBUawFAn6KxdLLy8sl3NLScurUqV27dt25cweJMq+vMgVsW5Swe/dulB/EY8alz5yLvh/u34HVqrQERl7sqc7dAYAd22q1qogH+DWj8ay4w+HwL4TY2QZXCLHiqq6EDAEohIQQ91eHV1ZWut0wHBjQyaYTkiGOzWYbP378okWL7t6963mbSx8yWlpaus3AmDFjpk2bhvSurq5ly5ZNnz790KFDW7ZsGT16NAwT6RCnKVOmrFy5EpqXnp6elJR09OhRrUSXEE6ePDklJeXw4cMzZsyYO3euLFcXQl9luoH8KAq2iXJQCMLyekPUGfOi5IyMjE2bNo0YMQIKJ7OcPHly5MiREEgIG5blVQiNXgoQnT9/PgJ+itXveaICWOvFixdD8JYsWTJ79myZ11eZABXAxty8eTNWFoVjxflR7wHG7YFzP9S7PilUV1fX2NhYW1uLMDQMfojfHYqIEz6KCvCFMSEAcfV1WRPpqIkfTY022CbRW3FCQoBCSEii09PT49bAo6VUoYEFNogWWlWLkKEK+rXy6CBkCWYIXWlpaZFJuhAage1AgeTG3alTpyZNmqT3BRFNTk7u7Oy8ePHiihUr9CFksB3YkYQxL5RJ7qJgxgkTJohZ6dbkq0yJCrAm1FkXRSglKi/3IVFnrEteXp5M2rFjhywaBcJL9Vtz169fD1YIvRYLdCGEnUIIxeiwgv0KYUdHx8SJE7E9JR01xJqeP39eomRggN1VV1dD6tSJ2xs4meMw8bxigt2yrKzMbDajELkeEVW8CiFkDDuS//uH0QM7LbaM2+FJyKBDISQk0bG4UI2Vi8ESQj9D3QgZamB3PXv2bGpq6qhRoyBplZWVSPQUwhs3bkCrnj17JlFYX0pKCnRIyM7OhjXhiJOp6CyWlJQgfdmyZXo50CfoooTBli1b0tLSENCtyX+ZbqA3/Pjx4+PHj6NWyIwU1Blh3UVPnz4txcL9UI7ea0cGrGlQQui1WKALIXRafx8PQM39C2FBQQGqBB92ragGSli3bp1kIwOJL6Gqd30uYohc2mttbYV5qpr1Phsvz0c0NDRI4kCCzYIDUD8oCBk6UAgJSWjQMnm264MihOgKo6VU1SJkqNLc3IxDRkVcYL+dMmXKpk2bEHYTwvz8fEjU5cuXVdzpnDVrFjLA94yYTCaLxbJy5UrYzuTJkyGZSDTqk1HD9u7dC/1DQLcmX2W6sr8CVglxRX0WLFgADcOyIFRId6uzHr1y5cqIESMkUUB6UELotVigC+HMmTOPHTsmiQCJ/oXw1q1bqLZaw14yMjIkGxlIurq6ampq9Bd1wrJqXSCscgwN9PEvTU1NZte7TLu7u1FzSRxgeNGTDFkohIQkNGgjPZ+jGBQhlGE8qlqEDFUgfvrQR53NmzcvWbIEAaP2oPM3fvz4gwcPSlSA9W3ZskVFXOMk5bnZ9evXw+v01y0ePXrUqE9GpVy3bp2UoFuTrzKNVFRUQKVOnjypj8/sVwifPn2KPHpR6EmPGTPGUwhzcnKSk5NVxDXYNXAhXLNmTXp6uiQC/Q6hrzILCwtRJeOVI5vNxvPGYIFdAnss9nMAFRyawyBRN7QvDQ0N+r1u2CD0VdIjDkq++7A6M6cQf7fvV7W2vXpbGyZF432qhEQECiEhCQ2aKM+RM2i00AtUkYECzbOqEyFDmEePHsFJsrKydA8xmUwwnMOHDyOsa4/FYkEAoug2POzs2bPQKvSeJXrq1KlRo0ahqzp37lxdjTDv9OnTJ0+eLFEUnpKSIr1t9GWTkpLu3LmDsC6EvsqUqHD37l1U29z7ZlGYIaIyEtWXuWGJEFr93TZQOMziKYTXrl0bOXKkSFpra+u0adMCF8JLly6h5lIrbE/9GUJfZSIPRHHnzp0Iy6QpU6YcOHBAooR4gpZFrntKtNv1OQocLEhva2tTzU8kgPt9cPDZ69/98G9fP6T//fN3srbtfmKzaQvCca0/bEzIUINCSEii4/VCaaS+MRUIaJXRPKPNVhUiZGiTnZ0NXRkxYgQsDtoGTVqzZo0Im649GRkZSF+8ePHChQuRIhQVFaE/un79+rFjx27cuHHRokUoR+7+5eTkILxp06YtW7Yg54YNGyB+4pzQp2XLls2cORNTYWi6N+pC6KtMI/BDuNOsWbN27dq1ZMkSGCacU2TPj7k9ePAAbomlr127ds6cORMmTPAUwvb2dgjbxIkT09LSsDXgwIELIWwZNUexmAv10cXPV5kgLy8PGwFbFZtIAtBCmUSIJzWuV5uqiGvXQpPX2NjodXRMyLRY2ybPvWxUQePf6Cm5jU021ASHqqpHL1U1rXPfu/mlbx5Fti9+7cj4GZfuPgzl0QkU8t7auypCSPBQCAlJdLw+TRHxq6eeyM1JLKi+vp6vXCOxBXqTN27cgJKdPn1aPkkvIB3Wh0B1dXW+BzimJBvCmDE3N9c4+rGgoEBel2I2m6GCyINjRNIxI0QIsyBRMgMcPrIswWuZRlDIlStXTp069eTJE5gYDr2Kigqk63UW3KI4POFymBFKiXS3G48CSsbWQLbKykpkKCkpQaKfYrFGFotFwuDp06eo+YsXL/RnBYHXMoWWlhZMgpbDTj172IQYwaEE/ZMb9ThkIIelpaWIYi/CTqhao7CZv+yG0QA9/8ZPP+fZzFla2t946/g3fpi958iLE2dLD39Y9JNJ57/w1cPnLmsHZlCMm35x+qJrKkJI8FAICUl0mpubPdtFNJyeL5sJAXmpmk5tbS26d+iJonBEkUFVghCS8BiFkJCIYzKZ0AbJLWW0cW0Ruuh5/1GNm/55/btx1/1L9PuOFiC9uvbVLe7Oru63x5397qhTKh4wFEISJhRCQhIdh8PhdpMQqlZRUYFWU8XDAC0uikKgwwXvBBJCfEEhJFFFf6AXrV5paSlauvr6emmqwuHdVbeM4ufrb1bKDVm6zsbtj//+jcMt1j5vRcq9UrF9r/aVmvuP699ddafBrA0TEKpr25BSXqndpe/ocOw6mD9h5qVZKdehmroQ1tZreRqbXmbsf/7OvCtIPN/3fuOl61Vz37s5fsal1ZseVNUoF/W/LJIIUAgJIe6PEVZXV0fEBnVQoFoSIYT4oKGhwTg0lJAogQYOWCwWuV4ZJt/5SY6b+3n9e+Ot42rxveS9aIIQfv+np0/lljU0uo+XgdRh6u5Dr0aJb9ud96/fO97Z1Q2znTDr0j9++9j69MfvZzxF4le+kylCWGBqxrJ+MvH8mKkXMGnUO7mInr2onqJECspctu4eih095cI/vZn59Hkj0v0sS8VJvEMhJIQ4a10fj9KprKy0uz7dGykohIQQQoYUVqs1Iu/T/qc3j+nW5/9PLdhA7pWKr/0gW6a+Nfr0uq2PYHRqmtM5Zf7VH449I2FI4L8Nz0l9/yHCV25WI//122oMalGJ5QtfPWwUwhmLr8skGN1/jDw1dYH2DifJlplTLJNQIMofPuGcRH0tiyQIFEJCiHu7GJGLpkYgnGpJhBBCyNDAbXRMaHz7xyfE6Pz/vf4fH6ql9sXh6Ln7sG7j9scjJ+dC2PCXsf+5TIIuYkZTqfaxikd5DQiLLq7a+OBfv9enNH3IqAjhyXNlkg6QjqkIoFgUXlpura5tk789R14gs61Ve5RDlpVf0ICwcVkkQaAQEkK0N3EbH6WIrBA2Nja28r3whBBChhgRuUk4Z8l16FO/f+/M027T+aeh0T5h5iVoW0WV9vBeZ1c3NHJ9+mOEl6TefXvcWVcu56yU63pYWLD8llEI7zx49aphXQjfS7tnrI/+ZyrVXvkry0p7X/uujHFZJEGgEBJCtBeNtrS0qMbt5cvy8nIVigR1dXUdvZ/wJoQEiN1uv3jx4oEDB44dOyYfilATnM5nz55d9aC4WI0EE27fvv3gwQMV8UFXV5cK+QCngrt3Q/+4Geoc7c9CYMVxhlERQoIE+2f479O+fL3cTbG8/ukP8um8Nfp0ypo7KtLL42dmLfMllTn1/Yff+GF2R4fjn97M3J+pvnADtUOihAUoolEI7z+ul3SgC+G6rY++8p0sSfQKlvX1Hxy3tb40LoskCBRCQoj7pwhDFkJfb/HmkFFCguL+/ftjx45NTk5et25damrqqFGjFi1ahONLpq5duxYpU/uSlfWqq1dVVZWUlDRy5MimpiaV5AFsc9euXSriA/3b9yFgs9kWL17c0KCNQIsew4cPhxOqCCFBgv2zNRJvUPvZjIu6+Hn9+8nE88ZrOsLE2Ze/8p1Mc1Of18kcyTYhv7zrBYjg7dj37ItfO9LU3C6JJ86WfuGrh0vKtKGkoLOr+xs/PNGvEJ65oImrXjLIPGmaMv+q/aW6MCTzrt1y27gskiBQCAkh2ke0VbPmImQhxIxwS3RGzWZzYy+I8msThAROQUEBXO7o0aP67bX6+vqJEye+//77EoUQLlu2TMJeOXDgAPLMmTMHRqeSPECGbdu2qYgPwhHCsrIy2BqFkAxlKisrVesVHvUN1u+POQ2b8vr3nZ+crGt49UUHnWcvmr70zaNvvHV84/YnuVcrz1+uWL3pwd+/cXjynCsqh4u3x5390jePie8JL9sdbw7P+f5Pz8DuistaFqy4BT/sVwjhjW+NPo3K3H1YV13bBj/8x28fm/veTckmfG9UDqr0sxnnmpv5AGFiQSEkhGjdTePNvZCfIUTjKgWiNFsv7e280EhIEKxcuXLRokUq0svly5fXr18vgzz9CyHywB7Pnz9/4sSJyZMnex20eevWrVmzZs2fPx95JMVut1+4cGHv3r0HDx68ffu2JLoJYU1NDfLv3r0bDqYXazKZEDWbzTk5OXv27Ll/X3sGyWKxZGRkwNZQIDJITh0UgnPOlStXkOfMmTP6nU+Aysuty+PHj1dVValU3+kUQhIOkRJC0NTcumL93S9+7YhRBWF376Xdlbe2eCW/qBn69w/fOCr55YlB+J6a7OJgViEmXbr+arcHFdW2kZPPIx0qOPPd66s23n9vrTa6G3747R/nGG8DIl23vtr6tinzr6JWmBFVXbH+fkdHn2Vt3/MAk85dKsHBrpJIYkAhJIRoH2VqbGxUzRoatqamhoYGFQkGFML3xxASDjAfuT2o4t7wL4RQsqSkJChZc3PziBEjvD4E6CaE0LkpU6ZARGGA6enpmF0qYBRCFDtmzJjNmzcfOnRoxowZqIDYKYxu+vTpSIHdbdq0CUuEGfoXwnHjxmHRWBxyzp07FzWRy0YdHR2IoigsYuPGjajGnTvaE1a+0gGFkIRDbW1tZL+xVN9gzT5jWrPp5tYPnp7KLQtw4GVPT091bRtsTcX7ciCz0NcnAc1NL1vbgh6A43Boi/Mcwgoy9j95/bsf2mxt/FhUokEhJIRorVFdXV2lCwTQqoU8apStCCHh0NTUBMm5du3V8DBPIIRuzxDCxNQ0pzM1NXXdunUSXr169fLlyyXshnHI6MWLF1esWKF3EOFds2fPRkAXQijZxIkT9duJbW1tycnJ58+fRxhCiArn5eXJpB07dsi8foaMQghTUlJkceiOT5gwQUqGhcJL9XdQZWVlYRKW5SsdYQohCYeuri63R+gjQqTaQfvLrooq25vDczbtfKKSooa+rHXbHsCTeW030aAQEkL6gJaspaWltLQ0tJdxW61WWCWaE6B34AghAWKxWCA5N27cUHFvwOVmzZoFEdJ58kT1F3HYjhw5EqoGEwOnT58eMWIEDkaZasQohAIUq6SkBKUtW7ZMPFAXwoKCAtQqJydHFgcWLVok2gkhTEpK0mUSS5RZ/AvhhQsXVMTp3LJly9KlSxHA/wMHDkgiwIkIJeTn5/tKRxgBVEbSCQkBHB3Gl2yHic1mQxsaKZt6a7T2XOK3f5zTYo16YyrL+voPPiwrr0P96+tfPYVIEgEKISGkD2jM0EBWVFSgJ6eauFBBIapQQkhgwKzGjh0LE1PxXtBFe/jwoVxk8TNk9MSJE3AkN/bu3asmGzAKISx05cqVyDl58uTU1FRPIbx16xamIt1IRkYGJkEIJY+gR/0LoTxqKOzZs2fBggUIYEY4pyQCbAqUgEX7SkcYAQohCZPm5ma5EooDQbVeBuB4aMu8jprBLDKyRsdsNusXR8LnwZOG3KuVfh5BjCCyrNq65tLSUhy2+jOEEsZGkCiJVyiEhJA+iBB6bRcDBA1nVVVVU1MTWkdVKCEkYDZu3Dh79my3biVEa+TIkfLqPz9CKM/yqYiL3bt3jx8/3vN2vVEI169fP2vWLP2ewNGjR0XqdCEsLCyEehm/+IcOopQZmhDm5uaqiNO5bt26tLQ0BJYuXQo5lESAvjVKePbsma90hCmEJCLgcMN+hT3carWqlswAhLCkpMTNCZETs6j54wisLJpv9AQkitYcK+t1lAGJJyiEhJA+hC+E0pCghLhsLAmJNpWVlSNGjNixY4ducfn5+WPGjNm6datEfQnhixcvIEhuL3EpLS31ak0oRH/ycO7cuenp6RLGkTt9+vTJkycjbHyGMDk5eefOna4s2u3KKVOmyDBO/0KodyuNQAgXLVok76TB2SYpKenKFe09+ydOnJgwYQIq4Mrl/OCDD8aOHdvZ2ekrHWEKIYkg0EK4UE1Njd4CNjY2Yh+GCra0tCAgiaC+vj5eGzh5qBIeKNekRAiNB3J7ezuksbi4WMVJXEAhJIT0Aed9dNGMLx0NFnQWeTWRkHCQD9OD9957b968edCedevW6d/z9CWE27ZtmzFjhooYmD9//sKFC1Wkl6ysrJEjR0LeIHs5OTkIww+3bNmClA0bNkDSkK4LIcjLyxs/fjzKwVQJyINSvoSwra0N2SBy2dnZMkkHQjhz5szZs2djiciTlpYmXU8o4sqVKzEL0mGMo0ePfvDggZ90QCEk0QBCCOVDayg7udDg+oo9PBDKFMefU8K6l5aWQoCbXcgDlljxuro6m82GKLYDUjgCKM6gEBJC+iAXQWF0cl0wWNALRAl2u5eP8BJCAgcH0a1bt06cOJGbm+t2MR5dsbKyMhUxgGzGC/k6OJzz8/PdxqAievv2bdiUdG0LCgrknTHo70IFkR8VQM+vqKhI8gP0BW/cuAHBg6/q3yFsamoy5jFG0W9GgShZojoQQqTDMLHEp0+fqtRekHLq1KkrV67otwQFr+mop1s2QiKCfn9eB4cMji+0jCoep0D84IFozbGyOHVIyw7ghI2NjTIpXofLJjIUQkJIH0QI5YxvbAwCBJ0z9s8IIX4QIVQRQmIHtHE18f7Fdhky6oe2tjYOAoo/KISEkD7oQggqKipUKGDQVPB11YQQP1AICRmy9CuEyCAPAJN4gkJICOlDmEII4v4CKiEkHAoKCjiOgJChiX8hbOUnCuMUCiEhpA+1hjfKlJaWlpSUyDMDgUMhJIQQQmIOh8NRWVmp2nJvVFdX688Pk3iCQkgIcQdnfLvdLmd/i8VSV1cn4QChEBJCCCExh9ls9iOEra2tXr8sSuIACiEhpA/d3d36qFE0DAUFBfLW6UBAUwF7xOyqLEIIIYTECMZnRjzh7cE4hkJICOmDfGpJnf5fviwvL1eh/oAK2u32jo4ONhiEEEJIbNHT0+Pnc1O8PRjfUAgJIX2A17W1takW4OXL+vp6i8WiIr5BO8FvDxJCCIkb5Nv0DodDxeMds9nsp7nHpnD7limJJyiEhJA+yNeoVQsQ2DOEzc3NLS0tan5CCCEk9pHxkzU1NcbLnUhBexd/H+JDu2+1Wl1NuhdsNltjY6PKSuIRCiEhxB3joJFAhBD5eeGQEEJIPKE/UGc2m9HMwQyRUl9f39zcXFlZqTLFC/rKeoW3B+MeCiEhRLs0iKYOWK1WRBFQjUDAQijlEEIIIfGBH0fCJJUpXmhtbdW/OOVGU1OTzWZT+UicQiEkhLy6JYhGrru7O9g7hJJBlUUIIYTEPsZro27E35BRYGz6dWCJtMFEgEJICHHq3x1qbW0tKioyfmciECEEDQ0NbDMIIYTEDb6EsK2trb6+XmWKI+R1AGolXZjNZqysmkziGgohIYmOw+GABFZXV8u7ZJqamqQlEAIUQoAZGxsb7XZ74ryTjRBCSLxSW1urmre+QJzk8Yo4AE22/qUoeXOMWkm+PDzBoBASQrSP0eM/Tv3QQrPZrFoDF4ELIUBzgiYEhZSWlkrJhBBCSCxiMplU22YAbWJxcXFnZ6fKFMug6Ud7XVNTI1FYrn5FGGbY2toq6SQRoBASQl7R1dXldk0UNoj2T0UCJi6fryCEEJIgOByOsrIy1aQZqKyshDWpTDFOfX09rE8XQn2ILBp9IIkkQaAQEkJeUVFR0djYaDTA8vJyFQoYlMCnDgghhMQung/UCbo+xQHyFpnq6uqOjo6enh6JQhEbGhpUDpIwUAgJIa9ASyBPEejjRkIQQjQqqjhCCCEkBkFT6PZEfWFhIVIgiipHjKOvoMlkghMiDAG22+3xZLwkcCiEhBAv1NXVtbW1oakwm83Gp8z7xWq1Ir8qhRBCCIlNysrKoH9o19AayrPxSImb77NjjaTVxjpWVlZWVFQgDBvU3zFDEgoKISGkD2j5ysvLZewomofa2lqvw2a8AhuEQKqCCCGEkJiltbVVHiOEJsmts7h5zwpaapvNJg03wKrl5+dDC/la0YSFQkgI6QP0L7RnCGmDhBBC4oaenp66ujpoUpw9B+H29jhIIFaTo3sSHAohIaQPbW1t+pcnWltb5SnzQECrqYoghBBCyJCkvr5eHgkRYIMdHR1qGklUKISEkD4YXzUWuA0CCiEhhBAylIH7wQBVs+2iurpaTSMJDIWQEOKOPGsujxNIgxEIFEJCCCFkKKO/S0Ywm81t/EwUoRASQjyxWq319fVoJ9xeuu0H+WSTmp8QQgghQ4yGhga076rZdsHbg0SgEBJC3EEjYTKZ4IRulxJ90draisxqZkIIIYQMJXp6empra9FYq2bbRV1dXWdnp8pBEhsKISHEHbQcooIBvmIUmePm00yEEEJIPNHW1iZfzlBttoumpiabzaZykISHQkgIccdisYgQWq3WQG4S1tbWqjkJIYQQMjSQL0zobw43woabGKEQEkLc6enpqampkTajubm5uLjYZDJ5bVEAMsAb1ZyEEEIIGQLYbDbPG4OCxYXKRwiFkBDiFYfDYfxwLZRPV0Q3ojHsRJYO2tvbVRIhhBBC+gMGiNYTTbav18I1NDRUVlY2NzerGQihEBJCfNHY2AjTk/bDjxACTFLzhEF5eTmaKFBcXFxXVyefzUXJ3d3dKgchhBBCfIOmE74nTbMnaNOrq6vRoLe3t/Nj9MQIhZAQ4h391TLAvxAiW5ja5nA4pHxpruSzufJlfN4kJIQQQvrFYrHk5eXJ5VRPWlpaGhsbVVZC+kIhJIT4xHiTEG6GxkbCbsDcGhoa1Dwh4XqcwWK327GUyspKlIlofX09X15KCCGE9AvaTT/Xba1WK22Q+IFCSAjxibxdBk4oYzhrfbysDIR5k7CjowMloPyuri40WlgKhFBNI4QQQohv0FL7GSkKkMHhcKjchHhAISSE+AOGVllZCWErKytDo4Imp9SDkpKSiooKSKOaJ2xaW1tViBBCCCG+qaqqamxsFPHzBdpxlZsQb1AICSH9YDaba2trTSaTalg8gApCC6urq9UMhBBCCIk+NTU1crnWD01NTRwvSvxDISSE9ENlZaX+kDoCFoultbVVovIOGL6sjBBCCBlg0CLLExbSInulpaUFQqhmIMQHFEJCSD+YTKbi4mK73V5QUFBbW4u2BxIoLU1VVVV3d3dNTY18LgItk5qHEEIIIVGjvb29rKzM1ztFddBAqxkI8Q2FkBDSD2h1KioqoIKtra1oWtD8dHR01NXVNTc3W61WyCFcEa0Owmic6uvr1WyEEEIIiQ42m628vFyszxdouPktXxIIFEJCSEBYLJampib8b2hogAQiDCeUt4OqluflSzROkqjmIYQQQkgUaGlpqaysRJurP8Thhhijyk2IXyiEhJCAgObV1NSYTCb8l8ZG3K+ioqKqqkpeOVNaWmq326GIbW1tajZCCCGERAGHw4E2t6yszNMJm5qawvw+MEkoKISEkCCQLxNKewPx6+zs7O7uRli+gAQzlGZJXkzKrx4RQgghUQVNbUVFhdYq94L212q1qsmEBACFkBASHGh7oIJwP5vNJilwQjQ/drvdYrEgIA0SolDHlpYWyUMIIYSQaNDc3IxGGRLY0NAgcqgmEBIYFEJCSATo6emBCra1tbl9EAmKWFdXx4faCSGEkOiBdtZsNqPZVXFCgoFCSAgJBbQ90L+WlhYZHVpTU1NVVYX/lZWV8tJRHWRDOoAcwhvV/IQQQgghZAhAISSEhEJ7e3t5ebnJZKqvr1fm56KxsbGiogL/m5qaoIIq1fWQYVlZGV9ASgghhBAypKAQEkLCorW1tba2tspFdXU1/LClpcXmAmGkVFZW4r/dblczEEIIIYSQIQOFkBBCCCGEEEISFAohIYQQQgghhCQoFEJCCCGEEEIISVAohIQQQgghhBCSoFAICSGEEEIIISRBoRASQgghhBBCSIJCISSEEEIIIYSQBIVCSAghhBBCCCEJCoWQEEIIIYQQQhIUCiEhhBBCCCGEJCgUQkIIIYQQQghJUCiEhBBCCCGEEJKgUAgJIYQQQgghJEGhEBJCCCGDSrfDWfRQhQkhhJCBhUJICCGEDCpNtc70ec6eHhUlhBBCBhAKISGEEDKo5B5wTn3d2fFSRQkhhJABhEJICCGEDB7d3c6NU52Tvuy8f0GlEEIIIQMIhZAQQggZPF62Ot/5iiaE+1eqFEIIIWQAoRASQgghg8fNHM0G8Tfrm86uTpVICCGEDBQUQkJIxCitsG7f+2zi7Mvf/nEO/t4ed3b+slsnz5V1dDhUDkJIH3qcuxYrIcRfId81SgghZKChEBJCIoClpf3dVXe+8NXDf/v6Ic+/N946fvx0icpKCNHpbHfO+NorIczarNIJIYSQgYJCSAgJl6Jiyzd/dMJNAj3/Fq287XD0/2L9GzdubDNw6NChq1evtre3q8khYTabUVR1dbWKDwFQGVQJFVPxyBG9kiNLa2urCgWD3W7fsWPHsmXLdu/ejej9+/dXrlyJ6N27d4faTxwQz269skH8vfsDp6P0wS0kAAAqjklEQVRLTQoG+dF19u3bd+LEiaqqKjU5AHbt2oWNicDTp09RQkdHh6THNKHtY4QQkmhQCAkhYVHXYP/GD7Pd3M/X34r1Wo/TP3v37h0+fDi6+GD27NlTp05FdMqUKc3NzSpH8JSVlaGQ/Px8FR8CoDKoEiqm4pEjeiVHkBcvXkyYMEFFgmHr1q2jR4+GsZw5cwYWlJSUNH/+fMghhHCo/cQBcWRdHyHEX22pmhQM8qPPmTMHR01KSgqOGmylESNGYHN1d3erTH4ZN25cZmYmAtiwKKqtrU3SY5edO3fiZKIihBBCfEMhJISExTvzrrpZn/+/q7f6uYcjQqgiLtDZRdd2z549Kh48XV1dDQ0NnZ1D6I0dCS6EYh0qEgxz587dsmWLhEUC6+rqEB6CP7EGZOzCQef6d3z+TX3dXQgXv+2eR//bMlPTxW4vT+TKjy63+ARskGPHjiExwANHF0K73Y4t2RP7X8mHFVMICSEkECiEhJDQufuwzs33+v374dgzamYfeAohmDdv3vLlyyX85MmTZ8+eSRhYLJarV6/qY8MqKiogGzk5Oegco08siZiKPMiph9vb200m0+nTpy9cuIDur2QTmpubkeHEiROPHj0y3l2BbNy+fRud5osXL9bW1qpUF14X6klHR8e1a9dQ8osXLzy1LS8vDyVcvny5vr5eUsrLy1ETY9dc6tbS0mKMulXVs2Sz2YzVRLaHDx/q2fTtgI2JSVeuXIEJyCSAxIKCApvNduPGDaxyYWEhEpEZWyA7OxuTJJuOZ+WBXojMpVcS6/X++++jkqiAr2GNnnXG0pF/woQJK1euRAA2uGPHDhSSm5uLXcL4EwsoAT/K8ePHUYLnNnTbaEKAv2NwOLq0787LhyXC+Vs6wlnhvtl1PIVQ2LBhQ1JSkvHuOjb4+fPnsedj/1dJLnQhRAZsH6w+djMEjGOPsRmxA+Pnk6ivom7evAlLf/r0KX507DkoxO14wf5QXFysIgZQPubKysrCr1BTU6NSXaAyKBa/pvGnkV0CP31paSlmQWX03Q+Z9V0F+SUndkXUHxXW9xMciYhiRrcaYulnz57FTnLv3r34GD1LCCF+oBASQkLnvbX33HwvkL+SMuUzXvEUQgjbqFGjDh8+LNFly5atXbtWwsDoP+fOnRsxYkRKSgrsEf3ghQsXoiOIdExFHuTUw7t27Ro7duySJUtGjx6NwktK1Dtv7ty5g/QZM2asWbMGXWRkQCcS6W1tbdOnT588eXJqauqUKVNQOHqWMouvhbqBjvXUqVNRJuo/ceJElKxXG/nRc8W8q1evnj9/PqoEs0I6eqvIgy6yqwCNQ4cOjR8/Xu6D+aqqmxBeunQJKzhz5sz33ntvzJgxqF5TUxPSZTts3Lhx0qRJ2J5YNQTkbhtAClYHFZ41a9a0adOwgug0L1iwANXD6mNGqSHwVXkghaAE+DwqgLngJ0hH1xwbE1FsCqyFZDbitc7oxCM/0pOTkxHYtGkTSkYhWHHsM8afGKAOI0eOlI2DKuHXkW69r40GAvwdQwE6WvjAueC77o4X+N/2Bc52f2M4fQkhdh6k6/vqsWPHsI74HWUd09PTdVXWhRBmhVmww2M3w8524MAByQCg95iE3RJh/0WtW7cOOQEOW+xamze/elkOXAvpnlXFD7RixQoUhQKxI+Hnw24gk7AWqAn2Ruxj0Ly5c+fKRRz8R1EZGRn4TfHDYVfBby1Xi3Cc6rsKfkfJmZaWptVp+HDsBrDE9evXYylY6KJFixDIyclxLU17jBl53n33Xdl55syZo+8khBASl1AICSGh89bo026yF8jfh6e83BzQESF0vRpDAwqB3h76l/p1evTwvAoh+qNQGunUApPJhPS7d+8ibLQFCaNPKU9JoaeIviYWhDC6fehTwhXlxlFzczPMYfv27Qjn5uZikm4I6JiiBAT8LNQNrAK6p3KvBotGl1eqjSg0D+uo3ys7efIkusXiZqjA1q1bJR3LgozJy1T8VNUohLW1tegW79u3TzrrWFnUATVBWLYDnEo6u/iPwtEDRhhgC2PqxYsXEUbXWdQLTogolghZQh/aldFf5aUQ3Q/379+PqHTlxTok3Q0/dQbGcYAQSxQiv6PxJ4Z7ow47duyQEiorKxE9ffq0n40W+O8YOi1m58ap7qbX7987X3FeyfQ6TNSILyGsr69HuqyX5NEtq6SkBJtFj3oKIcLY2bBZZDOCnTt3Yosh0G9RiMIbscFbW1uPHj0KrdKPHUQnTpyo3+XTgTpiLv1m4wcffCBzAdQB8iazoEAcO/A9hEXzpk2bpu/D2FVgfdr8fXcVyYk9HBsEYRR16tQpLE5ufQPspfBbuW+JvV2fEXsysun7MCGExCUUQkJI6Pzzv2e5yV4gfzv2vRrw6YkIIaxPmDlzJvQAfTv9RhkSvQohwsgGV/EcjWa0BQmL6gjoXKJMBCA86BSixynpABYxcuRI+IO4B6LSUTbia6FG0KlFOSdOnFBx16g5vdoTJkzQO6AA/W+9d378+HE4jMjws2fPMIvczPRTVeMGycrKMnoskO4+ZpTtgPVSE5xOdJFRpqwgtjB6z5IOIKWwPl0MUFustYT9VB6FTJ48WdIBao4lyq/gRwj91BlhYy/flxCePXsWYZEE4dGjRzK+0ddGQziQ3zFcHF3OnB3Oyf/X3fp8/S38nrP4iZrXL/KjewohVhbpcnd98+bNOJokXdiwYcPixYsl7FUI5SeTQw8ShTzYIRHutyj9ygKAU6GQGzduIIzdA/5m3GF0kK4/HQosFsuDBw/sdrvcr9PvXYMrV64gpaWlRTQvOztbTXDtqNBFCRt3FckpKyjAbI2LA9jhd+3ahQBWZPbs2RBa2TEIISTuoRASQkLnaz8I9P2ixr/dh7QhZ75AHw5dNxVxgZ4fumiQBOni+xHChw8fwlsQHT9+PHp7ogfAaAsSNo7DRGkihLt374YwoB+pM3HiRGSuqamBn+jjzRYtWoQ+qP7Ena+FGoGNIAMkUMVdz9EhBZXBSsm8apEukpKSZJSd2WxGlW7evInwtm3b5LYk8FNV4wbZtGmT3j8WZBhqYWGhbAfJJjx+/BgpcosG22TJkiWSDoyLBviNsEQE/FcehaSkpLjm0JAlyvbxI4R+6owwyu9XCNGtx9ZwZemDn42GqYH8jhGgp9v5/LZzzpvu7uf5t3mGs/XVI5H+kR/dUwirq6uRDoNCGPvt6NGj1Zq7wPpiZSWnVyEEc+bMkXvUd+/exdaTRwr7LcrtTTbYl1avXo2ADDrVn0LUgW0i3ah2OkePHsUktRgXkyZNQkpRUZFo3q1bt1RW147qRwjlOAJYHNYF9ZQChVGjRq1atQpTsadNmDAB+bFSGzduxI4hcxFCSLxCISSEhM6od3LdZC+Qv/OXK9T83vAUQiD3BGAsCEPeVq5cKenA6D8A5gbvSk9Pl16j3Ak02oIxLOhCCJHAXJjkhn63qqKiAn3WpUuXojc5ffp0fRSr14UaESE09lwrKyuRgspAdxE4dOiQLEsHGSQnetJr1qzBstA9RWddEv1UFf+lZGRDV94ociAvLw9T0ZmW7WDsmt+7d09P0beJYOxnA10I/VferRDjlvcjhH7qjDCW268Q7tu3T5cTI/3+vv3+jhHDXO2c+Q13AzT+7V3udPQzTNQI1gIV9hTC8+fPI11cesGCBdh1XWvcB8npSwgRlXvUGzZsEKkDARalI490WiyWnTt3uv24Qk9PT1JSUlZWloobOHz4MFRNLcAAaiiaZ1xr/0Ko5+zs7MQhnJGRocrqRY4ayYDMqG1ycjJmdFsdQgiJMyiEhJDQydj/3E32+v374teO2Fr9fRvAqxCePn0aiRADhN3uO928eROT0JODnOTk5KDnJ+ldXV3otsptLqMtGMOC7i0ypND4psqCggIkonf48OFD4+jKO3fuSH38LNQI+tOjR48+evSoiveWIB3QCRMmyFg1AZ1jlKk/TAWNRF8ZSoz/WJwk+qkqVk0v+fjx4+hMGwdPIgUzohzZDsZ3uqA7jsxiuQEKIfBTeT9CKKIi6W74qTPCgQhhbm4uwsYS3n///QMHDvjZaAH+jhGjzdrPwNFdi7EtVeYAkB/dTQjhtzDbKVOm4EdBdPPmzTNmzJCwgF9fv2nmSwixZbDjXbt2DT+KfkUjwKJ07HY7rPLChQuoz6lTp1RqX2bPnm0cw1lXV4eUoqIiGTJaUfHqKlJJSQkq2dra6l8IUUP9RqVnTkxdv369irhAxZ49e4aq4myjX47BOq5cuVLf2wkhJC6hEBJCQqe2vu1L3zzqpnz+/+a+p3qNvhAhRAdOKC8vlxe6zJkzB910ZDh06NDIkSPRlUcYGdBXQ374AEwG2dD1l2zo0U6bNk1GuxltwRgWdG+BQowfPz41NVWGgzY1NaEEeTJKZEme3wNnz56FWqDP6mehbsCakFPuv6GTjdWRaiN67Ngx9LmfPFFPi8F/MEmPQlfQw0ZPWn+xCvBTVXEDKdlsNmOh6GdL9bB0+Ju8dUO2w9y5c+U9N+gBo0B5wwoIXAj9VN6PEIrL6a+iMeKnziAQIZSNo/8oT58+xQ5z8eJFPxst8N8xMlz70N0A3f6mv+HsVPefA0F+dKyjHDXYUaFns2bNwoo/ePBA8uCQwU57+PBhEbni4mKssr4xfQkhwI6H3Q8ZsCtKSoBFGcEulJycjPoYhdwIlosdSd4R2t3djR0A5eCXgtZOnjx56dKl8vCnHDv4dbBorCmq6ksIofRwOamzZ05YH1ZBH8UtVyiwR6FYrCx2EpkRS0eBy3u/eUMIIXEJhZAQEhbb9z5zUz4/f//47WNwSDWnD0QI3UDHTn+rBIQB3UEkTpw4Ef1LMRDxH3Tv0DFFpx99QQRSUlKk92m0BWNYMHoLTAbdQcwLU4IBokuNriTSIQzIgx4k0rF09Fz1dyr6Wqgb6NpiLVDh2bNnIxvUS682CoeKIDpjxgzpNH/44YcylwCZxFS9Zy/4qqq4gZQM7t69i7oBLBfpqJ7capPtsGLFitGjR2MS1gjV0zUgcCH0U3k/QlhTU4OaI+r1s+m+6gwCEUIgGwclYOPgV9PfOOpro4EAf8cIgJrsWOBugJ5/ef1cOjEiP7obCxcuFDPXgfbg54Zgz5s3D5tl9erVuuP5EULseEgx3gcGgRRlRGoI0VJxD6DiO3fuRB78NCgWiByCFy9eTJkyBYvDsvAfYblh6F8IDx48iKkApw7PnPrisEfhiMYq6LtiXl4eVgGgqLFjx8I/ja+0IYSQ+INCSAgJC/SzZy6+7iZ+Xv/+/o3DV29Vq9l8g74X+o461dXVxr6pAAlBpw3aADlENxTZ9MfAbDYbun1QBXSF5W4PwFTkkXKMYaGyslLXJ4AMKBwl4L/bawZLSkqQfu3aNd0iBK8L9UpBQcGNGzewRLdqg6qqKjjJrVu33AoH0CFk9nznodeqYtXcSoaLomLIZnyFpm5QqAzWSO646rhtE/wK+t1RgN9InujT8Vp5zw1r3PLNzc0wDeSRqBte6wywXL13DmHTN4tb4QApT58+vXnzJiqvklx43WhC4L9jWHS2O6e+3sf9Zn7DmT6/Twr+jry6Idwv8qPrYKtiXdS0vmBfkvHPxh8UYAeQ366pqQklGLcMwkjRnVyn36KM4MfC/tbvlzxqamqwI6FY408JcMijWLefRg4i45oad1ScmjAV+xiK8swpYF+6d+8edhI35cMsmBGLQ0100SWEkHiFQkgICZfOru4VG+676Z/b3+v/8eGt+7VqBjIEcLulRgaOx1f6iN/qcc6GKu1Lg7dO9RHF+f+ufaYiXsjMzJwyZUoUNZsQQkioUAgJIZHh/uN6ry8d/dI3j6a+/7Cp+dUNKzIUoBAOGgfXvLI+hLsMN6DKXzhT3n41FdHY59SpUwsXLhwxYoR8ipAQQshQg0JICIkktfVtZy6Ub9udh78DmQW37tV2dATx9nwyYFgslszMTM+hfSS6OLrURwin/avz/gXtxqAb7XZn+jwlhDk7VGIs8+jRo/T09OvXr6s4IYSQIQaFkBBCCBkoip9qprdspLNKfVbEC7DEy0ed73zFuXxUPI0aJYQQMjShEBJCCCEDxfGtzozFzo6XKuoH0xPnwu85m+tVlBBCCIkOFEJCCCFkQHB0OQsfehkm6otWi7PsuQoTQggh0YFCSAghhAwIrm8hBkeP+7dGCCGEkMhCISSEEEIIIYSQBIVCSAghhBBCCCEJCoWQEEIIIYQQQhIUCiEhhBBCCCGEJCgUQkIIIYQQQghJUCiEhBBCCCGEEJKgUAgJIYQQQgghJEGhEBJCCCGEEEJIgk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AEhUJICCGEEEIIIQkKhVBhsb48dbEwff+9D448vPe4qru7R00ghBBCCCGEkDiFQui0tXUs3Xr9L/51yyf/NlX+PvV3qW8M33vzfoXKQQghhBBCCCHxSKILYWlNyxfHHPytL2/43S+mfuLvVv/B/171B/97pfy99sV12/ffU/kIIYQQQgghJO5IaCEsqbX+4U/2fvxfN/7GV9b91j+uVU74N6+c8NNfSN2b+Vjl9kuDufF4zrl7D56ouDdKyyr3Hz6etnHHjg8OPXiU19PTZ1Tqhcs3Tp+71N3dreIuED155uKlKzdV3OksLinDgqqqaxF++bL91NmLOadz3f5OnDr/6Mmzjs5OTD1z/nKXwyHzCh0dnViQ57IIIYQQQgghiUbiCmGjrf1/vnP0I9/a8tGvbfr46xvECf+7uk+ohBB/f/Sl9c8K69U8vnlnxuJhv/KpP/ijv4OkqSQDTc2WpHEzPvJfP488wz72afz9wq999stffauwqETlcDpf+4sv/cpv/rHb7PaXL//zf/n8n/zVP6m407ls9SbMvnv/MYTLyqswVSvT/e/T3/vxzyCc337rp8M+9qnDx3JkXiF91wEk/nh0sooTQgghhBBCEpUEFcJOR/e3Vpz/5e/u+Mh3tn3kze2/8o2tH//q5r5O2Huf8G9WvTn6QFeXv5tpNlvrb3/6r37x45+FjB06dkKl9gIb/Ov/83VM+usvfj1jz+Ebt+5nnzz/o1HJ/+nXX/utT/1lcUm5ZPvD//GPv/Y7f/qyvY8Qwg9/+b/90Z/9r6+ouNO5InULdG7vwSyE29rs+w99uOdA5t4DWX/3j9/CIhYvW4sodPH6LW2wa0FRyUd/848+/z++1Nra5prbaWmxfuIP//bj//3PKyqrJYUQQgghhBCSsCSoEE47cO+jP/7goz/Y+c/vnsq+XXrhUeU7m6/85je39nHC3rGjn/ybNScvFKg5vbFz9yHI2MKlqRCtL3/1+25jQUeNnwmFG/7Tqe19Ze/DE2d/ljy/o6NToiEIoZG3hk/4uY996u599wGuU2cvQf4Vqe9LdM6ilajqu++tlSghhBAj3d3dDd6w2WwqByGEkCApKSmprKxUkcAIYRYSMokohHtulf78T/f/4k92j99xs9Px6tZf9o2S3/5Wurexo6u+8ZN9bpqng97D3/7jt3/99/6ivsEMK/ulj3/uSV6+muZ0VlbVfOS/fv6zf/5FW2urSvJBlISwsan5dz77V//1E/+jpqa+uLT8137nzz79p//HZuunMoQQkpjA/YZ7Y9u2bSoHIYSQIJk/f/7atepuRF1d3fvvqxsVfjDOQqJNwgnhk2rLx6dlDRuz92+XnWnv6vO2FbAh67HXsaOf+UJa3os6lakvd+49+vlf/czbSe8gfP7itWG/8qnxyfNkEjj24WmkTJ29RMV9EyUhBBu27JJa/Xh0MgIf7DuqJhBCCOmLLyE8ePCgykEIISRIHjx48OzZMwnv3bt33LhxEvYDhXAgiR8h7G6s7Lx25OX2+fa1E9oPznA82Otst6hpvVhedv7Z8rM/P/HAR5OPPqlynwo6u7r/ZsIR/b2j+tjRT/7NmrXpN1SmvowYM/Xnf/XT127cRbiry/Fnf/2V3/rU/2xqVoXv+ODQsI99Om3jdon6IXpC2N7e8ef/659/6eOf+4Vf+8zffOlbjr4vHSWEEOKL+/fvwwYXLVrU2amG9xNCSOJgt9sbGhq8vpfebDZjkooEQ6SEsK2trampSUV8I6uAzCpuoLW1tbm5WUX6gnM+5kIGFXc6kdPt4a94Ih6EsKeptOvQpJfT/6z9p5+3//RznVs+4cj4hGP7Hzj2/n1P2SWVCdmczh8dfvBz0479wpSjUzIfqVQPtp7K094x4/He0e9P8HJjra7e/F9+7y8gcouWpi1eti5l+Tp5ucvWnfskw4cnziI6afpCifoBQvirv+0uhPaXL3/5N/4wTCEEJ07lwlp/6dc/d/naLZVECCHEL+gKTJo0KSkpqaKiQiURQkhi8PTp05kzZ8oQiREjRmzcuFF3qvLyctiaTJowYcKtW6pviUTj6PqrV68ig0ijbnfIIDOCK1euTJ48efPmza7sGj09PUg5dOgQwkYhvHz5Mupw5swZST9w4EBaWpoUMmfOHF+PGsJjDx8+PHr0aMmJWXTBKy0tXbBggaRPnDjx4sWLki4XAfPy8rBeCOD8f+3aNWSeMmUKoiNHjszOzpaccUbMC6Hj6QFH6v/zcu5nWyd/zjrqtc703+vc/Xsd23+/fcsnXm74pGPj57ovLe7ptCPn+3fLhs07PmzG0d9+96S5tUNm96TS3Pobb+38la9tcrtP+NdvbOn0eNdo2obt8D3t72O9f1r0k3/9xa/L1ZTa+oZf+a0//sQf/q3F0iKzGOnq6lIhp/ML//TmL378s4WmUhV38Sy/8Bd+7TNfev27Kh6qEHZ2dv3OZ/7qU3/y9ypOCCGkPzIyMtADQM9DxQkhJDGAAkHA9uzZ09TUZLPZ4EuInj59GpMsFsv48eOXLFlSUVFht9v3798PTYIiYlIgQojS0tPTx44di/T29na4H4RNv/MGC8Us1dXam/D1WYw2KOlY4vbt2yGoZrN58eLFcEiv9+5ggzC63Nxc1NNkMiUnJ2/YsAHpcrFv+fLlqDbqk5WVhYVeuqTdQxIhxNQHDx7U19evW7du1KhRs2bNevLkCWoFd0VNsFBX8XFFbAuh4/76rnWfti/5dNucz7ZO+tzLOZ/pOvC7nR/8vi6EL9M+2bH6U9173nxS9OJXV5wbNv/DYfOyV10tUvP74B9mHVffJ/zXV/cJP/MPa81NfW43dzm0AaIf/+9/fuHS9Vt3Hsrf7bsP33hz+M997NPXbmqDSMGkaYugcN/5wVhb77cfhN37j/1///LdBnOjRFembYFMvp30jj6ks7Or63s//hkSjSNOQxXCzt/97F9/+k//j4oTQgjxC3oJ6KaMGTOG7xclhCQaBQUFGRkZxvsWkCKRPWghfEyXop6eHmjSo0fayLtAhBAYh4zCspDnxg31WNaWLVsgeBKWWW7dumW0QYD0KVOm6HWrqqpCCdeuXZOoTnd3N8R1586dKu503r59G1FUODMz0+3cvnHjRkggAiKE+g3DFy9eIComDCorKxGFHEo0nohhIex+sas7/ZP2NZ8UIWyb/Ln2nd/qOfN/uvf9fqdBCO0rP9X43mt/ujxj2JKTw97N/vTai9b2V/u3V6buvKF9n/Bb72v3CXvHjv7+l9YWlfUZqXw29yps7YcjJ6t4L/JqmR+O1HYsYLO1fvmN7yPlT/7yn9asTz9z/jJU8OvfGfnzv/qZP/ijvyvqvSWIbP/zC19Ftn/91o+PZJ08nJnzla//ANH/9Q/f1L8iCCiEhBAyAKDHgIYfvRMVJ4SQBAP+c/PmzaNHj6alpSUlJYnsQf8gh5LBjRCEEMAAV69ejYDdbh89enRubq6kY5bk5GTIJ1QNkyQRIN3tzDxhwoTdu3erSC81NTVYuj6c1ci6deuWLl2qIi5ggMjc0tIiQlhaqjrnZWVliD59+lSiWBdEkUei8UTMCmFbZfehP25//xMve4WwPfm1rvunnI72nvKT3dlfdaT/gbpDuPITb61KGbbq3LBlp4a9d3rHw/4/abLl3PNf/u7Oj/zbVuWErrGjv/NP658Xv7pH3NPT883vjoKwyetkjHR0dv7pX3/lV3/nTyuraiSltc0+dfaS//J7f4H8wz72afx95Df+8Ds/GFtVXSsZhLp68zf+PemXfv1zkgeBb39vdEODuoUoLFu9GUIIpVTxXv7j7XEo/M49789GQgh/5zN/9ck//oKKE0II8Ys8XhKXDT8hhPintbV12bJlOAdOnTo1NTU1MzNz2rRpInuwqZSUFMnmRmhCeOHChREjRlgsFuSHduqP+WEWpGPRo0aNMt7oQ/qePXtUxMWUKVPS09NVpJfy8nKjyxlZsmQJVkpFXMAbkbm6ulqEsL6+XtJFCPPz1ffkKIRDju4X7zv2/b67EN7LUZN7HN2FRxx7/s6x9vdXpI0etv7SsNRzw1ad/fP3MtpOpzl7vLwrycjBG8Uf/WHGL383XZxQxo7+1usbSwwvJu3u7r5x+z5s0OtLO/MLTBcu39DfNSqYG5tOnrm492BW5vHTpeU+vfTx0+cHjmQfPJr9JO+FSjJQUVl94dJ1qKOK9/L8RdGlKzd9fWAQ+nrj1r2bt9mzIYSQ/kHXBB0RYLwsTQghCcKuXbugYSUlJSrudMIMxeigc8nJyZIoXL58WUZRut27y83NhT71K4RtbW1YFrRw9erV8oyfgFlE23JyclCOrnZI37hxo4RBV1cXNBLeqOK9oFjMhbqpuOv7hydOnED61q1b58179Yk4cOrUKZzwMUmEUOoMKIRDnZ67U7p29xHCl++81nG27+WB9pbdx9f+0rYrwzZfGrY+d1jqhSPzvt4x9XOdh+Y7Hf5eIL77WtFHf7zro9/f/sv/oZzwV7626be/tdXa5vNVNIQQQuKGR48eodWfOXOmihNCSCKxYsUK4wlQHqUTo3v48CHCDx48kElmsxk6J0/ZrVy5csaMGfJ0H/4vXboUOT2F8NixY2PGjJGwsGnTJmRGOShcJRlm6e7uXrhw4ZQpU+QKHdIxu/65iLNnz8Ll9BeNNjU1WSzqfgzmWrRokbzlEcByx48fj+j169dRMV3z2tvbUfiSJdo3wymEMUb3s1TH3j5CqD1DuOmnarKL3SXmj+y/N2z71WFb4YSX/3nV+pczPt2a/LmXk17r3PGOs+OlyufBouOPf/Enuz/69k6jE/6/Yw92d/eoHIQQQuIXubCNLpGKE0JIIiHnwC1btly4cGHbtm2TJk2C6ekjRTdu3Ah52717N9Ru2rRpc+bM6ejQbpncuHEDc8HB9uzZA23zJYRXrlxB+rJly3SzevLkCVKwFF3egHGW8vLypKQkGTiK9HHjxiUnJx86dAgpsMH9+/dLNjB16lSULGGTyTR27FhoYWZm5tatW5FT3j3T09OzevXq0aNHYxWOHj06a9YsFCjPDVIIY4weS373gc8YhbAVQjj5L3ta1FjKDcUN/ynz4bC9t4btug4n/NWd15+99w/2mZ+BENomfM4+7rXO1BE9Vu+fs/zntReGJe3+xRG7lBO6xo7+KFW9cYgQQkh8g+YfHQivbyMghJC4B8p0/fr1DRs2QMlwMjSbzTgrHj9+HOmSAVOhWGlpaVlZWcZPPjx48AAaCWO8fPmyxWLBvG2urxdCLPUzKgo5deoUPPP27dt6CvTM7Rs/xlkAMqM0u90OIcS8d+7cwVJQw5s3b6ocLs6cOXP16lUVcd3APHjw4Jo1azBLQUGBSnUtEV6KVVi1atXhw4f1D9zX1NTodQayCrofIh1R5JFoPBGzL5VxOrvvLOjc9gdGIbT/9POdx9Y1djqSnlT93Iknw47eHXbwtuaEe26veVrVU/mwa+3rL6e+BiG0jnmtLem19qlfdjzrsxsB05Mnvzbp4LDRezQnHN7rhG9lHLjS52MVVlvruQvXGpuaDx7JvnTl5s3b2q3zI1mnuru7P9h3dM36bfhfW9eASUhJ26B9NyIr++yTvPy859ruWGgqmZ+yJnV9epGpdPXarWvWpx/7ULvb/vxF0cq0LavWbq2oqjlxKhfh1A3pVqvN4XCkLF+PdFnQitQtnZ2dHZ2d8xevRuKtOw8z9hx+Z8a7GXuOnDpz8fGT58iTefx0foFp0dI0lF9cWq4VtT49K/tMdU3dstWbkBN5CCGEEEIIGURKSkqGDx9eVVWl4n4RIVQREiFiWAidjo72C5Nb1v/xy5RPt8/+lG3y50w/+6s1y2b+fu6LYdmPh334QPuDEx6+/+a14i65pNHe2vnh0o7kP7GNfc068jXrD197+cM/7lg7sSvvZk+btcfW3H1uz8+mLPq5iYeGjds37Kd7dSf8g7EHmvp+yx4quGnrbkidpcV6JPPkTyfOajA3QbRyL13HHzLg/8UrN99btenBo7wRY6aazU0rUt+/cv325Wva1Y4bt+7vO5gFT+vp6VmRuhkp8LdrN+/C+iCQttbWhobGrTv3Qe3kTaQvX7bv+OAgMs97d1WhqXTW/OWnz11ubbNv3ra7vaPj3WXaLXUsHf/3Hsz6WfJ8i8WKxV2/de9wZg6WgvQVa96HQy5dufHE6dyjWadQIBIJIYQQQggZFEwm0/nz52fNmiVfnggECmE0iGUhdDoheRerqpJyc79w8OgfHzz1n7LuvVJB+ct+/KVrRZbOPi8CdZjudqS8YU/6fMsPX2v53mu2t15rfevzrT/6M/vbf3Jp+Jf/89RDv/DOoZ+fcMDlhHuGjdz9SyN2z9rv/m2JZkvLv/9w7PzFa+CBh4/lPH1WsHzNZjhYVvbZgqJiZCgoKsnKPrN73zEk3n/4dNXaLVC4q9fvwAkx9dadB0tXbjibe8XhcKxYownhoyfPjn54av3mDISPfXhq64592zL2Hzp24vZd7fnajo7O0T+buWb9tjv3Hr23auP2jANjJs5+2d7+kzFTfzZlntw2RIH4v/dAZv4LE8Kr122DEGK5Z3O1NyyNnTRn/uLVu/YcgVVeuHx93uLVbXx7HiGEEEIIGSRu3rw5YsSIlJQU/Uv3/bJmzRq3waUkfGJbCIWO7p7T9dZ/u1f2W+fzh53M0/5yng479exjZ56Nz6u2dXn7yETHy84Tm9p/+pdtb2lOiL+27332ydv/+/dmfDBsxrGfm3r4FybrTrj3d6dmNljd76c1NVt27z/W2NS8Mm1L5ofaZySe5xdBupD+7ntpH+acW7gkrbm5Jb/ABHNzOLr/7fs/bW1ru3n7PvzweM65G7fvL121MevE2bKKqpnzlh3JPLlkxYa2Nvveg1kZuw/v/ODQmfNXdnxwcP/hDzOzz9ha2+B+cEssF3lSN6TX1NZh6S8KTTt3H65vaNyyfS8mrUrTXvV78Eh2bV3D3fuPJ01bCO1ctXYrSqiorF63eSesErXNe1aw50DmwqVpxu/dE0IIIYQQQhKQeBBCnZYux42m1v1VzdvKGo/XtpTb/X1bAnQ3VJl3Lnk6+kuPhv/dqvEj/tuCw8PmHx82J3PYjKM/N/WI3Cf8yDvHcp56GdPc09Mjoy5b2+zt7R1QPoTtdu3NpV1dXabisk7XW3eBZLO/VJOqa+qqqms7Ojsl0Ga3wyEheK68GjW19Q1m7dlWTEIG/HV1OfTFIYzFIeBwaAFJtLk+4il3/Nrb2+UdTagM6iBLQVjqBp9EUfBDX18sJIQQQgghhCQOcSWEoZFntn0n++kvrrk4bOmpYYuyh83/cNhslxNOO/ab804cflCh8hFCCCGEEEJIfEEhVDxusE2/9OIvd978vXWXfnd17p+svzQ152lZMwdVEkIIIYQQQuIWCqE7HY5ue9+X0BBCCCGEEEJIXEIhJIQQQgghhJAEhUJICCGEEEIIIQkKhZAQQgghhBBCEhQKISGEEEIIIYQkKBRCQgghhBBCCElQKISEEEIIIYQQkqBQCAkhhBBCCCEkQaEQEkIIIYQQQkiCQiEkhBBCCCGEkASFQkgIIYQQQgghCQqFkBBCCCGEEEISFAohIYQQQgghhCQoFEJCCCGEEEIISVAohIQQQgghhBCSoFAICSGEEEIIISRBoRASQgghhBBCSIJCISSEEEIIIYSQBIVCSAghhBBCCCEJCoWQEEIIIYQQQhIUCiEhhBBCCCGEJCgUQkIIIYQQQghJUCiEhBBCCCGEEJKgUAgJIYQQQgghJEGhEBJCCCGEEEJIgkIhJIQQQgghhJCExOn8/wHLyzRCHxmeoQAAAABJRU5ErkJgg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a:extLst>
              <a:ext uri="{FF2B5EF4-FFF2-40B4-BE49-F238E27FC236}">
                <a16:creationId xmlns:a16="http://schemas.microsoft.com/office/drawing/2014/main" id="{42988E58-2A53-ABA5-7986-8B75E4DBEABF}"/>
              </a:ext>
            </a:extLst>
          </p:cNvPr>
          <p:cNvGrpSpPr/>
          <p:nvPr/>
        </p:nvGrpSpPr>
        <p:grpSpPr>
          <a:xfrm>
            <a:off x="368300" y="1447510"/>
            <a:ext cx="3250045" cy="4410750"/>
            <a:chOff x="163454" y="1447510"/>
            <a:chExt cx="3250045" cy="4410750"/>
          </a:xfrm>
        </p:grpSpPr>
        <p:pic>
          <p:nvPicPr>
            <p:cNvPr id="40" name="Picture 39">
              <a:extLst>
                <a:ext uri="{FF2B5EF4-FFF2-40B4-BE49-F238E27FC236}">
                  <a16:creationId xmlns:a16="http://schemas.microsoft.com/office/drawing/2014/main" id="{E802CDB5-F81E-70A9-4594-C3E4296F25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376" t="52605" r="26126" b="22742"/>
            <a:stretch/>
          </p:blipFill>
          <p:spPr>
            <a:xfrm>
              <a:off x="293868" y="1447510"/>
              <a:ext cx="3119631" cy="3118181"/>
            </a:xfrm>
            <a:prstGeom prst="rect">
              <a:avLst/>
            </a:prstGeom>
          </p:spPr>
        </p:pic>
        <p:grpSp>
          <p:nvGrpSpPr>
            <p:cNvPr id="41" name="Group 40">
              <a:extLst>
                <a:ext uri="{FF2B5EF4-FFF2-40B4-BE49-F238E27FC236}">
                  <a16:creationId xmlns:a16="http://schemas.microsoft.com/office/drawing/2014/main" id="{EA20BF0C-5060-2AE7-DB78-D63C3F80D064}"/>
                </a:ext>
              </a:extLst>
            </p:cNvPr>
            <p:cNvGrpSpPr/>
            <p:nvPr/>
          </p:nvGrpSpPr>
          <p:grpSpPr>
            <a:xfrm>
              <a:off x="163454" y="1813827"/>
              <a:ext cx="2834165" cy="4044433"/>
              <a:chOff x="163454" y="1813827"/>
              <a:chExt cx="2834165" cy="4044433"/>
            </a:xfrm>
          </p:grpSpPr>
          <p:sp>
            <p:nvSpPr>
              <p:cNvPr id="42" name="TextBox 41">
                <a:extLst>
                  <a:ext uri="{FF2B5EF4-FFF2-40B4-BE49-F238E27FC236}">
                    <a16:creationId xmlns:a16="http://schemas.microsoft.com/office/drawing/2014/main" id="{4F84CA4A-2AA3-3AC8-E477-8666CA2D17B3}"/>
                  </a:ext>
                </a:extLst>
              </p:cNvPr>
              <p:cNvSpPr txBox="1"/>
              <p:nvPr/>
            </p:nvSpPr>
            <p:spPr>
              <a:xfrm>
                <a:off x="1992216" y="1813827"/>
                <a:ext cx="1005403" cy="276999"/>
              </a:xfrm>
              <a:prstGeom prst="rect">
                <a:avLst/>
              </a:prstGeom>
              <a:noFill/>
            </p:spPr>
            <p:txBody>
              <a:bodyPr wrap="none" rtlCol="0">
                <a:spAutoFit/>
              </a:bodyPr>
              <a:lstStyle/>
              <a:p>
                <a:r>
                  <a:rPr lang="en-US" sz="1200" b="1" dirty="0">
                    <a:latin typeface="+mj-lt"/>
                    <a:cs typeface="Poppins Medium" panose="00000600000000000000" pitchFamily="2" charset="0"/>
                  </a:rPr>
                  <a:t>DevOps/ UI</a:t>
                </a:r>
              </a:p>
            </p:txBody>
          </p:sp>
          <p:sp>
            <p:nvSpPr>
              <p:cNvPr id="43" name="Oval 42">
                <a:extLst>
                  <a:ext uri="{FF2B5EF4-FFF2-40B4-BE49-F238E27FC236}">
                    <a16:creationId xmlns:a16="http://schemas.microsoft.com/office/drawing/2014/main" id="{EEA2039C-DF5A-73CB-7C16-912DCF33163F}"/>
                  </a:ext>
                </a:extLst>
              </p:cNvPr>
              <p:cNvSpPr/>
              <p:nvPr/>
            </p:nvSpPr>
            <p:spPr>
              <a:xfrm>
                <a:off x="1724476" y="1888665"/>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4" name="TextBox 43">
                <a:extLst>
                  <a:ext uri="{FF2B5EF4-FFF2-40B4-BE49-F238E27FC236}">
                    <a16:creationId xmlns:a16="http://schemas.microsoft.com/office/drawing/2014/main" id="{65DF0929-0C31-C4C4-D945-940A1F10380B}"/>
                  </a:ext>
                </a:extLst>
              </p:cNvPr>
              <p:cNvSpPr txBox="1"/>
              <p:nvPr/>
            </p:nvSpPr>
            <p:spPr>
              <a:xfrm>
                <a:off x="251108" y="3262040"/>
                <a:ext cx="1140056" cy="276999"/>
              </a:xfrm>
              <a:prstGeom prst="rect">
                <a:avLst/>
              </a:prstGeom>
              <a:noFill/>
            </p:spPr>
            <p:txBody>
              <a:bodyPr wrap="none" rtlCol="0">
                <a:spAutoFit/>
              </a:bodyPr>
              <a:lstStyle/>
              <a:p>
                <a:r>
                  <a:rPr lang="en-US" sz="1200" b="1" dirty="0">
                    <a:latin typeface="+mj-lt"/>
                    <a:cs typeface="Poppins Medium" panose="00000600000000000000" pitchFamily="2" charset="0"/>
                  </a:rPr>
                  <a:t>Data Science</a:t>
                </a:r>
              </a:p>
            </p:txBody>
          </p:sp>
          <p:sp>
            <p:nvSpPr>
              <p:cNvPr id="45" name="TextBox 44">
                <a:extLst>
                  <a:ext uri="{FF2B5EF4-FFF2-40B4-BE49-F238E27FC236}">
                    <a16:creationId xmlns:a16="http://schemas.microsoft.com/office/drawing/2014/main" id="{2B4854F1-99F9-76C7-1310-B64150BDECB4}"/>
                  </a:ext>
                </a:extLst>
              </p:cNvPr>
              <p:cNvSpPr txBox="1"/>
              <p:nvPr/>
            </p:nvSpPr>
            <p:spPr>
              <a:xfrm>
                <a:off x="342164" y="4567464"/>
                <a:ext cx="1362874" cy="461665"/>
              </a:xfrm>
              <a:prstGeom prst="rect">
                <a:avLst/>
              </a:prstGeom>
              <a:noFill/>
            </p:spPr>
            <p:txBody>
              <a:bodyPr wrap="none" rtlCol="0">
                <a:spAutoFit/>
              </a:bodyPr>
              <a:lstStyle/>
              <a:p>
                <a:r>
                  <a:rPr lang="en-US" sz="1200" b="1" dirty="0">
                    <a:latin typeface="+mj-lt"/>
                    <a:cs typeface="Poppins Medium" panose="00000600000000000000" pitchFamily="2" charset="0"/>
                  </a:rPr>
                  <a:t>Backend/BA/QA</a:t>
                </a:r>
              </a:p>
              <a:p>
                <a:r>
                  <a:rPr lang="en-US" sz="1200" b="1" dirty="0">
                    <a:latin typeface="+mj-lt"/>
                    <a:cs typeface="Poppins Medium" panose="00000600000000000000" pitchFamily="2" charset="0"/>
                  </a:rPr>
                  <a:t>DevOps</a:t>
                </a:r>
              </a:p>
            </p:txBody>
          </p:sp>
          <p:sp>
            <p:nvSpPr>
              <p:cNvPr id="46" name="Oval 45">
                <a:extLst>
                  <a:ext uri="{FF2B5EF4-FFF2-40B4-BE49-F238E27FC236}">
                    <a16:creationId xmlns:a16="http://schemas.microsoft.com/office/drawing/2014/main" id="{2C9BA484-E1BA-18CD-01AD-B7BA8E2D5C5D}"/>
                  </a:ext>
                </a:extLst>
              </p:cNvPr>
              <p:cNvSpPr/>
              <p:nvPr/>
            </p:nvSpPr>
            <p:spPr>
              <a:xfrm>
                <a:off x="1941761" y="2767173"/>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7" name="Oval 46">
                <a:extLst>
                  <a:ext uri="{FF2B5EF4-FFF2-40B4-BE49-F238E27FC236}">
                    <a16:creationId xmlns:a16="http://schemas.microsoft.com/office/drawing/2014/main" id="{0643418B-0602-55C1-2D8B-A9D85BF5D54D}"/>
                  </a:ext>
                </a:extLst>
              </p:cNvPr>
              <p:cNvSpPr/>
              <p:nvPr/>
            </p:nvSpPr>
            <p:spPr>
              <a:xfrm>
                <a:off x="1778736" y="2445411"/>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8" name="Oval 47">
                <a:extLst>
                  <a:ext uri="{FF2B5EF4-FFF2-40B4-BE49-F238E27FC236}">
                    <a16:creationId xmlns:a16="http://schemas.microsoft.com/office/drawing/2014/main" id="{83624AE9-7287-7B31-8810-EA129DCBAF82}"/>
                  </a:ext>
                </a:extLst>
              </p:cNvPr>
              <p:cNvSpPr/>
              <p:nvPr/>
            </p:nvSpPr>
            <p:spPr>
              <a:xfrm>
                <a:off x="1887256" y="5677660"/>
                <a:ext cx="108520" cy="10852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49" name="Rectangle 48">
                <a:extLst>
                  <a:ext uri="{FF2B5EF4-FFF2-40B4-BE49-F238E27FC236}">
                    <a16:creationId xmlns:a16="http://schemas.microsoft.com/office/drawing/2014/main" id="{2D5CA75E-655B-BB79-75A1-C1EA89FCAF1D}"/>
                  </a:ext>
                </a:extLst>
              </p:cNvPr>
              <p:cNvSpPr/>
              <p:nvPr/>
            </p:nvSpPr>
            <p:spPr>
              <a:xfrm>
                <a:off x="163454" y="5581261"/>
                <a:ext cx="1754006" cy="276999"/>
              </a:xfrm>
              <a:prstGeom prst="rect">
                <a:avLst/>
              </a:prstGeom>
            </p:spPr>
            <p:txBody>
              <a:bodyPr wrap="none">
                <a:spAutoFit/>
              </a:bodyPr>
              <a:lstStyle/>
              <a:p>
                <a:pPr algn="ctr"/>
                <a:r>
                  <a:rPr lang="en-US" sz="1200" dirty="0">
                    <a:latin typeface="+mj-lt"/>
                    <a:cs typeface="Poppins SemiBold" pitchFamily="2" charset="77"/>
                  </a:rPr>
                  <a:t>Current Team locations</a:t>
                </a:r>
              </a:p>
            </p:txBody>
          </p:sp>
        </p:grpSp>
      </p:grpSp>
      <p:sp>
        <p:nvSpPr>
          <p:cNvPr id="15" name="Rectangle: Rounded Corners 14">
            <a:extLst>
              <a:ext uri="{FF2B5EF4-FFF2-40B4-BE49-F238E27FC236}">
                <a16:creationId xmlns:a16="http://schemas.microsoft.com/office/drawing/2014/main" id="{3B4D16B9-7AA4-31D7-B25B-830FBAA71824}"/>
              </a:ext>
            </a:extLst>
          </p:cNvPr>
          <p:cNvSpPr/>
          <p:nvPr/>
        </p:nvSpPr>
        <p:spPr>
          <a:xfrm>
            <a:off x="3790450" y="1447510"/>
            <a:ext cx="7945596" cy="1722410"/>
          </a:xfrm>
          <a:prstGeom prst="roundRect">
            <a:avLst>
              <a:gd name="adj" fmla="val 8846"/>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51DC7038-BF77-CD2C-2FE2-0F3E38459831}"/>
              </a:ext>
            </a:extLst>
          </p:cNvPr>
          <p:cNvSpPr txBox="1"/>
          <p:nvPr/>
        </p:nvSpPr>
        <p:spPr bwMode="gray">
          <a:xfrm>
            <a:off x="7986357" y="1457903"/>
            <a:ext cx="3627466" cy="323798"/>
          </a:xfrm>
          <a:prstGeom prst="rect">
            <a:avLst/>
          </a:prstGeom>
          <a:noFill/>
          <a:ln w="6350">
            <a:noFill/>
            <a:prstDash val="dash"/>
          </a:ln>
        </p:spPr>
        <p:txBody>
          <a:bodyPr wrap="square" lIns="0" tIns="0" rIns="0" bIns="0" rtlCol="0" anchor="ctr">
            <a:noAutofit/>
          </a:bodyPr>
          <a:lstStyle/>
          <a:p>
            <a:pPr algn="r">
              <a:spcAft>
                <a:spcPts val="200"/>
              </a:spcAft>
            </a:pPr>
            <a:r>
              <a:rPr lang="en-US" sz="1200" b="1" dirty="0">
                <a:solidFill>
                  <a:schemeClr val="accent1"/>
                </a:solidFill>
                <a:latin typeface="+mj-lt"/>
                <a:cs typeface="Poppins Medium" panose="00000600000000000000" pitchFamily="2" charset="0"/>
              </a:rPr>
              <a:t>Project Sponsors and Reporting</a:t>
            </a:r>
          </a:p>
        </p:txBody>
      </p:sp>
      <p:grpSp>
        <p:nvGrpSpPr>
          <p:cNvPr id="25" name="Group 24">
            <a:extLst>
              <a:ext uri="{FF2B5EF4-FFF2-40B4-BE49-F238E27FC236}">
                <a16:creationId xmlns:a16="http://schemas.microsoft.com/office/drawing/2014/main" id="{40DE9F52-C34F-D1ED-1D62-0D1A50AB1C48}"/>
              </a:ext>
            </a:extLst>
          </p:cNvPr>
          <p:cNvGrpSpPr>
            <a:grpSpLocks noChangeAspect="1"/>
          </p:cNvGrpSpPr>
          <p:nvPr/>
        </p:nvGrpSpPr>
        <p:grpSpPr>
          <a:xfrm>
            <a:off x="10940218" y="2317691"/>
            <a:ext cx="376209" cy="365760"/>
            <a:chOff x="1296988" y="723900"/>
            <a:chExt cx="628650" cy="611188"/>
          </a:xfrm>
          <a:solidFill>
            <a:schemeClr val="accent2"/>
          </a:solidFill>
        </p:grpSpPr>
        <p:sp>
          <p:nvSpPr>
            <p:cNvPr id="26" name="Freeform 109">
              <a:extLst>
                <a:ext uri="{FF2B5EF4-FFF2-40B4-BE49-F238E27FC236}">
                  <a16:creationId xmlns:a16="http://schemas.microsoft.com/office/drawing/2014/main" id="{968C8BC4-A103-9E08-FD5B-179719987385}"/>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7" name="Freeform 110">
              <a:extLst>
                <a:ext uri="{FF2B5EF4-FFF2-40B4-BE49-F238E27FC236}">
                  <a16:creationId xmlns:a16="http://schemas.microsoft.com/office/drawing/2014/main" id="{FE6B0343-83F1-06A5-4B75-8B9F18B44AD2}"/>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8" name="Freeform 111">
              <a:extLst>
                <a:ext uri="{FF2B5EF4-FFF2-40B4-BE49-F238E27FC236}">
                  <a16:creationId xmlns:a16="http://schemas.microsoft.com/office/drawing/2014/main" id="{74AB0C2B-3AF0-76BB-370F-071AF91AC02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9" name="Freeform 112">
              <a:extLst>
                <a:ext uri="{FF2B5EF4-FFF2-40B4-BE49-F238E27FC236}">
                  <a16:creationId xmlns:a16="http://schemas.microsoft.com/office/drawing/2014/main" id="{6FCA6F49-1803-D1F1-BE9B-F5835844CCD5}"/>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4" name="Rectangle 3">
            <a:extLst>
              <a:ext uri="{FF2B5EF4-FFF2-40B4-BE49-F238E27FC236}">
                <a16:creationId xmlns:a16="http://schemas.microsoft.com/office/drawing/2014/main" id="{9479B0FF-24A4-CCDF-5F3E-9057E3DE3984}"/>
              </a:ext>
            </a:extLst>
          </p:cNvPr>
          <p:cNvSpPr/>
          <p:nvPr/>
        </p:nvSpPr>
        <p:spPr bwMode="gray">
          <a:xfrm>
            <a:off x="10902237" y="2747009"/>
            <a:ext cx="489484"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Kiran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DevOps</a:t>
            </a:r>
          </a:p>
        </p:txBody>
      </p:sp>
      <p:grpSp>
        <p:nvGrpSpPr>
          <p:cNvPr id="5" name="Group 4">
            <a:extLst>
              <a:ext uri="{FF2B5EF4-FFF2-40B4-BE49-F238E27FC236}">
                <a16:creationId xmlns:a16="http://schemas.microsoft.com/office/drawing/2014/main" id="{95C4EE71-EA7C-8EFA-37CF-1BC8BD6387B4}"/>
              </a:ext>
            </a:extLst>
          </p:cNvPr>
          <p:cNvGrpSpPr>
            <a:grpSpLocks noChangeAspect="1"/>
          </p:cNvGrpSpPr>
          <p:nvPr/>
        </p:nvGrpSpPr>
        <p:grpSpPr>
          <a:xfrm>
            <a:off x="7648963" y="2317691"/>
            <a:ext cx="376209" cy="365760"/>
            <a:chOff x="1296988" y="723900"/>
            <a:chExt cx="628650" cy="611188"/>
          </a:xfrm>
          <a:solidFill>
            <a:schemeClr val="accent2"/>
          </a:solidFill>
        </p:grpSpPr>
        <p:sp>
          <p:nvSpPr>
            <p:cNvPr id="6" name="Freeform 109">
              <a:extLst>
                <a:ext uri="{FF2B5EF4-FFF2-40B4-BE49-F238E27FC236}">
                  <a16:creationId xmlns:a16="http://schemas.microsoft.com/office/drawing/2014/main" id="{146828CA-4459-6EBC-799B-2D0ECCF84CFE}"/>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7" name="Freeform 110">
              <a:extLst>
                <a:ext uri="{FF2B5EF4-FFF2-40B4-BE49-F238E27FC236}">
                  <a16:creationId xmlns:a16="http://schemas.microsoft.com/office/drawing/2014/main" id="{A0651E0D-08A2-2E87-4987-1F33EED3A91B}"/>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8" name="Freeform 111">
              <a:extLst>
                <a:ext uri="{FF2B5EF4-FFF2-40B4-BE49-F238E27FC236}">
                  <a16:creationId xmlns:a16="http://schemas.microsoft.com/office/drawing/2014/main" id="{E0EF016A-9655-218A-6BF7-33B81E90DFD2}"/>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0" name="Freeform 112">
              <a:extLst>
                <a:ext uri="{FF2B5EF4-FFF2-40B4-BE49-F238E27FC236}">
                  <a16:creationId xmlns:a16="http://schemas.microsoft.com/office/drawing/2014/main" id="{86D89719-2439-526A-5CA9-5896A4AE403E}"/>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1" name="Rectangle 10">
            <a:extLst>
              <a:ext uri="{FF2B5EF4-FFF2-40B4-BE49-F238E27FC236}">
                <a16:creationId xmlns:a16="http://schemas.microsoft.com/office/drawing/2014/main" id="{E52C950E-49FD-200E-04D6-05115BCC624A}"/>
              </a:ext>
            </a:extLst>
          </p:cNvPr>
          <p:cNvSpPr/>
          <p:nvPr/>
        </p:nvSpPr>
        <p:spPr bwMode="gray">
          <a:xfrm>
            <a:off x="7225635" y="2747009"/>
            <a:ext cx="1201217"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Sujit</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Director (Engineering)</a:t>
            </a:r>
          </a:p>
        </p:txBody>
      </p:sp>
      <p:grpSp>
        <p:nvGrpSpPr>
          <p:cNvPr id="30" name="Group 29">
            <a:extLst>
              <a:ext uri="{FF2B5EF4-FFF2-40B4-BE49-F238E27FC236}">
                <a16:creationId xmlns:a16="http://schemas.microsoft.com/office/drawing/2014/main" id="{8FBCEC0D-7999-F0C0-B0D7-35606E8A1861}"/>
              </a:ext>
            </a:extLst>
          </p:cNvPr>
          <p:cNvGrpSpPr>
            <a:grpSpLocks noChangeAspect="1"/>
          </p:cNvGrpSpPr>
          <p:nvPr/>
        </p:nvGrpSpPr>
        <p:grpSpPr>
          <a:xfrm>
            <a:off x="6739101" y="1601111"/>
            <a:ext cx="376209" cy="365760"/>
            <a:chOff x="1296988" y="723900"/>
            <a:chExt cx="628650" cy="611188"/>
          </a:xfrm>
          <a:solidFill>
            <a:schemeClr val="accent1"/>
          </a:solidFill>
        </p:grpSpPr>
        <p:sp>
          <p:nvSpPr>
            <p:cNvPr id="31" name="Freeform 109">
              <a:extLst>
                <a:ext uri="{FF2B5EF4-FFF2-40B4-BE49-F238E27FC236}">
                  <a16:creationId xmlns:a16="http://schemas.microsoft.com/office/drawing/2014/main" id="{5D499AE8-C93D-2F56-0E97-BF9DC4A3ECD7}"/>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2" name="Freeform 110">
              <a:extLst>
                <a:ext uri="{FF2B5EF4-FFF2-40B4-BE49-F238E27FC236}">
                  <a16:creationId xmlns:a16="http://schemas.microsoft.com/office/drawing/2014/main" id="{3E9F7733-206B-8FC3-A047-101C90AC6CA3}"/>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 name="Freeform 111">
              <a:extLst>
                <a:ext uri="{FF2B5EF4-FFF2-40B4-BE49-F238E27FC236}">
                  <a16:creationId xmlns:a16="http://schemas.microsoft.com/office/drawing/2014/main" id="{89A6F219-F05F-141F-45C7-D3896DBBB250}"/>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3" name="Freeform 112">
              <a:extLst>
                <a:ext uri="{FF2B5EF4-FFF2-40B4-BE49-F238E27FC236}">
                  <a16:creationId xmlns:a16="http://schemas.microsoft.com/office/drawing/2014/main" id="{08EDF5F4-6B5F-E383-3F67-D36F6F550623}"/>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12" name="Rectangle 11">
            <a:extLst>
              <a:ext uri="{FF2B5EF4-FFF2-40B4-BE49-F238E27FC236}">
                <a16:creationId xmlns:a16="http://schemas.microsoft.com/office/drawing/2014/main" id="{E35393F0-7E14-1081-CFDC-B00BA4A87F63}"/>
              </a:ext>
            </a:extLst>
          </p:cNvPr>
          <p:cNvSpPr/>
          <p:nvPr/>
        </p:nvSpPr>
        <p:spPr bwMode="gray">
          <a:xfrm>
            <a:off x="7201968" y="1631038"/>
            <a:ext cx="1989936" cy="364202"/>
          </a:xfrm>
          <a:prstGeom prst="rect">
            <a:avLst/>
          </a:prstGeom>
          <a:noFill/>
          <a:ln w="6350">
            <a:noFill/>
          </a:ln>
        </p:spPr>
        <p:txBody>
          <a:bodyPr wrap="square" lIns="36000" tIns="0" rIns="36000" bIns="0" anchor="t">
            <a:spAutoFit/>
          </a:bodyPr>
          <a:lstStyle/>
          <a:p>
            <a:pPr defTabSz="622300" fontAlgn="base">
              <a:spcBef>
                <a:spcPct val="0"/>
              </a:spcBef>
              <a:spcAft>
                <a:spcPts val="200"/>
              </a:spcAft>
              <a:buSzPct val="70000"/>
              <a:defRPr/>
            </a:pPr>
            <a:r>
              <a:rPr lang="en-GB" sz="1200" b="1" dirty="0">
                <a:solidFill>
                  <a:schemeClr val="accent1"/>
                </a:solidFill>
                <a:latin typeface="+mj-lt"/>
              </a:rPr>
              <a:t>Jonathan </a:t>
            </a:r>
            <a:endParaRPr lang="en-GB" sz="1000" dirty="0">
              <a:solidFill>
                <a:schemeClr val="accent1"/>
              </a:solidFill>
              <a:latin typeface="+mj-lt"/>
            </a:endParaRPr>
          </a:p>
          <a:p>
            <a:pPr defTabSz="622300" fontAlgn="base">
              <a:spcBef>
                <a:spcPct val="0"/>
              </a:spcBef>
              <a:spcAft>
                <a:spcPts val="200"/>
              </a:spcAft>
              <a:buSzPct val="70000"/>
              <a:defRPr/>
            </a:pPr>
            <a:r>
              <a:rPr lang="en-GB" sz="1000" dirty="0">
                <a:solidFill>
                  <a:schemeClr val="tx1"/>
                </a:solidFill>
                <a:latin typeface="+mj-lt"/>
              </a:rPr>
              <a:t>Head of Front Office Technology</a:t>
            </a:r>
          </a:p>
        </p:txBody>
      </p:sp>
      <p:grpSp>
        <p:nvGrpSpPr>
          <p:cNvPr id="13" name="Group 12">
            <a:extLst>
              <a:ext uri="{FF2B5EF4-FFF2-40B4-BE49-F238E27FC236}">
                <a16:creationId xmlns:a16="http://schemas.microsoft.com/office/drawing/2014/main" id="{A6202899-2A0B-CC3D-E823-2781F569E66F}"/>
              </a:ext>
            </a:extLst>
          </p:cNvPr>
          <p:cNvGrpSpPr>
            <a:grpSpLocks noChangeAspect="1"/>
          </p:cNvGrpSpPr>
          <p:nvPr/>
        </p:nvGrpSpPr>
        <p:grpSpPr>
          <a:xfrm>
            <a:off x="4357708" y="2317691"/>
            <a:ext cx="376209" cy="365760"/>
            <a:chOff x="1296988" y="723900"/>
            <a:chExt cx="628650" cy="611188"/>
          </a:xfrm>
          <a:solidFill>
            <a:schemeClr val="accent2"/>
          </a:solidFill>
        </p:grpSpPr>
        <p:sp>
          <p:nvSpPr>
            <p:cNvPr id="14" name="Freeform 109">
              <a:extLst>
                <a:ext uri="{FF2B5EF4-FFF2-40B4-BE49-F238E27FC236}">
                  <a16:creationId xmlns:a16="http://schemas.microsoft.com/office/drawing/2014/main" id="{AFDDBAA9-BA5B-C67E-9474-CB0F0AF7B59D}"/>
                </a:ext>
              </a:extLst>
            </p:cNvPr>
            <p:cNvSpPr>
              <a:spLocks/>
            </p:cNvSpPr>
            <p:nvPr/>
          </p:nvSpPr>
          <p:spPr bwMode="auto">
            <a:xfrm>
              <a:off x="1573213" y="1212850"/>
              <a:ext cx="76200" cy="122238"/>
            </a:xfrm>
            <a:custGeom>
              <a:avLst/>
              <a:gdLst>
                <a:gd name="T0" fmla="*/ 67 w 82"/>
                <a:gd name="T1" fmla="*/ 3 h 133"/>
                <a:gd name="T2" fmla="*/ 62 w 82"/>
                <a:gd name="T3" fmla="*/ 0 h 133"/>
                <a:gd name="T4" fmla="*/ 55 w 82"/>
                <a:gd name="T5" fmla="*/ 1 h 133"/>
                <a:gd name="T6" fmla="*/ 41 w 82"/>
                <a:gd name="T7" fmla="*/ 2 h 133"/>
                <a:gd name="T8" fmla="*/ 27 w 82"/>
                <a:gd name="T9" fmla="*/ 1 h 133"/>
                <a:gd name="T10" fmla="*/ 20 w 82"/>
                <a:gd name="T11" fmla="*/ 0 h 133"/>
                <a:gd name="T12" fmla="*/ 15 w 82"/>
                <a:gd name="T13" fmla="*/ 3 h 133"/>
                <a:gd name="T14" fmla="*/ 0 w 82"/>
                <a:gd name="T15" fmla="*/ 56 h 133"/>
                <a:gd name="T16" fmla="*/ 0 w 82"/>
                <a:gd name="T17" fmla="*/ 58 h 133"/>
                <a:gd name="T18" fmla="*/ 13 w 82"/>
                <a:gd name="T19" fmla="*/ 129 h 133"/>
                <a:gd name="T20" fmla="*/ 17 w 82"/>
                <a:gd name="T21" fmla="*/ 133 h 133"/>
                <a:gd name="T22" fmla="*/ 64 w 82"/>
                <a:gd name="T23" fmla="*/ 133 h 133"/>
                <a:gd name="T24" fmla="*/ 69 w 82"/>
                <a:gd name="T25" fmla="*/ 129 h 133"/>
                <a:gd name="T26" fmla="*/ 82 w 82"/>
                <a:gd name="T27" fmla="*/ 57 h 133"/>
                <a:gd name="T28" fmla="*/ 81 w 82"/>
                <a:gd name="T29" fmla="*/ 55 h 133"/>
                <a:gd name="T30" fmla="*/ 67 w 8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3">
                  <a:moveTo>
                    <a:pt x="67" y="3"/>
                  </a:moveTo>
                  <a:cubicBezTo>
                    <a:pt x="67" y="1"/>
                    <a:pt x="64" y="0"/>
                    <a:pt x="62" y="0"/>
                  </a:cubicBezTo>
                  <a:cubicBezTo>
                    <a:pt x="59" y="0"/>
                    <a:pt x="57" y="1"/>
                    <a:pt x="55" y="1"/>
                  </a:cubicBezTo>
                  <a:cubicBezTo>
                    <a:pt x="51" y="2"/>
                    <a:pt x="48" y="2"/>
                    <a:pt x="41" y="2"/>
                  </a:cubicBezTo>
                  <a:cubicBezTo>
                    <a:pt x="34" y="2"/>
                    <a:pt x="32" y="2"/>
                    <a:pt x="27" y="1"/>
                  </a:cubicBezTo>
                  <a:cubicBezTo>
                    <a:pt x="25" y="1"/>
                    <a:pt x="23" y="0"/>
                    <a:pt x="20" y="0"/>
                  </a:cubicBezTo>
                  <a:cubicBezTo>
                    <a:pt x="18" y="0"/>
                    <a:pt x="16" y="1"/>
                    <a:pt x="15" y="3"/>
                  </a:cubicBezTo>
                  <a:cubicBezTo>
                    <a:pt x="0" y="56"/>
                    <a:pt x="0" y="56"/>
                    <a:pt x="0" y="56"/>
                  </a:cubicBezTo>
                  <a:cubicBezTo>
                    <a:pt x="0" y="57"/>
                    <a:pt x="0" y="58"/>
                    <a:pt x="0" y="58"/>
                  </a:cubicBezTo>
                  <a:cubicBezTo>
                    <a:pt x="13" y="129"/>
                    <a:pt x="13" y="129"/>
                    <a:pt x="13" y="129"/>
                  </a:cubicBezTo>
                  <a:cubicBezTo>
                    <a:pt x="13" y="131"/>
                    <a:pt x="15" y="133"/>
                    <a:pt x="17" y="133"/>
                  </a:cubicBezTo>
                  <a:cubicBezTo>
                    <a:pt x="64" y="133"/>
                    <a:pt x="64" y="133"/>
                    <a:pt x="64" y="133"/>
                  </a:cubicBezTo>
                  <a:cubicBezTo>
                    <a:pt x="66" y="133"/>
                    <a:pt x="68" y="131"/>
                    <a:pt x="69" y="129"/>
                  </a:cubicBezTo>
                  <a:cubicBezTo>
                    <a:pt x="82" y="57"/>
                    <a:pt x="82" y="57"/>
                    <a:pt x="82" y="57"/>
                  </a:cubicBezTo>
                  <a:cubicBezTo>
                    <a:pt x="82" y="56"/>
                    <a:pt x="82" y="56"/>
                    <a:pt x="81" y="55"/>
                  </a:cubicBezTo>
                  <a:lnTo>
                    <a:pt x="6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7" name="Freeform 110">
              <a:extLst>
                <a:ext uri="{FF2B5EF4-FFF2-40B4-BE49-F238E27FC236}">
                  <a16:creationId xmlns:a16="http://schemas.microsoft.com/office/drawing/2014/main" id="{31103F97-F815-22CB-8581-428EDAC38528}"/>
                </a:ext>
              </a:extLst>
            </p:cNvPr>
            <p:cNvSpPr>
              <a:spLocks/>
            </p:cNvSpPr>
            <p:nvPr/>
          </p:nvSpPr>
          <p:spPr bwMode="auto">
            <a:xfrm>
              <a:off x="1670050" y="1149350"/>
              <a:ext cx="255588" cy="185738"/>
            </a:xfrm>
            <a:custGeom>
              <a:avLst/>
              <a:gdLst>
                <a:gd name="T0" fmla="*/ 275 w 279"/>
                <a:gd name="T1" fmla="*/ 127 h 203"/>
                <a:gd name="T2" fmla="*/ 52 w 279"/>
                <a:gd name="T3" fmla="*/ 2 h 203"/>
                <a:gd name="T4" fmla="*/ 45 w 279"/>
                <a:gd name="T5" fmla="*/ 0 h 203"/>
                <a:gd name="T6" fmla="*/ 37 w 279"/>
                <a:gd name="T7" fmla="*/ 0 h 203"/>
                <a:gd name="T8" fmla="*/ 37 w 279"/>
                <a:gd name="T9" fmla="*/ 0 h 203"/>
                <a:gd name="T10" fmla="*/ 71 w 279"/>
                <a:gd name="T11" fmla="*/ 74 h 203"/>
                <a:gd name="T12" fmla="*/ 0 w 279"/>
                <a:gd name="T13" fmla="*/ 203 h 203"/>
                <a:gd name="T14" fmla="*/ 265 w 279"/>
                <a:gd name="T15" fmla="*/ 203 h 203"/>
                <a:gd name="T16" fmla="*/ 279 w 279"/>
                <a:gd name="T17" fmla="*/ 189 h 203"/>
                <a:gd name="T18" fmla="*/ 279 w 279"/>
                <a:gd name="T19" fmla="*/ 137 h 203"/>
                <a:gd name="T20" fmla="*/ 275 w 279"/>
                <a:gd name="T21" fmla="*/ 127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9" h="203">
                  <a:moveTo>
                    <a:pt x="275" y="127"/>
                  </a:moveTo>
                  <a:cubicBezTo>
                    <a:pt x="212" y="65"/>
                    <a:pt x="135" y="22"/>
                    <a:pt x="52" y="2"/>
                  </a:cubicBezTo>
                  <a:cubicBezTo>
                    <a:pt x="50" y="0"/>
                    <a:pt x="47" y="0"/>
                    <a:pt x="45" y="0"/>
                  </a:cubicBezTo>
                  <a:cubicBezTo>
                    <a:pt x="37" y="0"/>
                    <a:pt x="37" y="0"/>
                    <a:pt x="37" y="0"/>
                  </a:cubicBezTo>
                  <a:cubicBezTo>
                    <a:pt x="37" y="0"/>
                    <a:pt x="37" y="0"/>
                    <a:pt x="37" y="0"/>
                  </a:cubicBezTo>
                  <a:cubicBezTo>
                    <a:pt x="71" y="74"/>
                    <a:pt x="71" y="74"/>
                    <a:pt x="71" y="74"/>
                  </a:cubicBezTo>
                  <a:cubicBezTo>
                    <a:pt x="0" y="203"/>
                    <a:pt x="0" y="203"/>
                    <a:pt x="0" y="203"/>
                  </a:cubicBezTo>
                  <a:cubicBezTo>
                    <a:pt x="265" y="203"/>
                    <a:pt x="265" y="203"/>
                    <a:pt x="265" y="203"/>
                  </a:cubicBezTo>
                  <a:cubicBezTo>
                    <a:pt x="273" y="203"/>
                    <a:pt x="279" y="197"/>
                    <a:pt x="279" y="189"/>
                  </a:cubicBezTo>
                  <a:cubicBezTo>
                    <a:pt x="279" y="137"/>
                    <a:pt x="279" y="137"/>
                    <a:pt x="279" y="137"/>
                  </a:cubicBezTo>
                  <a:cubicBezTo>
                    <a:pt x="279" y="133"/>
                    <a:pt x="278" y="130"/>
                    <a:pt x="275"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18" name="Freeform 111">
              <a:extLst>
                <a:ext uri="{FF2B5EF4-FFF2-40B4-BE49-F238E27FC236}">
                  <a16:creationId xmlns:a16="http://schemas.microsoft.com/office/drawing/2014/main" id="{65A31CE9-2C24-36C3-12C3-B7F5B66915BF}"/>
                </a:ext>
              </a:extLst>
            </p:cNvPr>
            <p:cNvSpPr>
              <a:spLocks/>
            </p:cNvSpPr>
            <p:nvPr/>
          </p:nvSpPr>
          <p:spPr bwMode="auto">
            <a:xfrm>
              <a:off x="1296988" y="1149350"/>
              <a:ext cx="255588" cy="185738"/>
            </a:xfrm>
            <a:custGeom>
              <a:avLst/>
              <a:gdLst>
                <a:gd name="T0" fmla="*/ 243 w 278"/>
                <a:gd name="T1" fmla="*/ 0 h 203"/>
                <a:gd name="T2" fmla="*/ 242 w 278"/>
                <a:gd name="T3" fmla="*/ 0 h 203"/>
                <a:gd name="T4" fmla="*/ 237 w 278"/>
                <a:gd name="T5" fmla="*/ 0 h 203"/>
                <a:gd name="T6" fmla="*/ 233 w 278"/>
                <a:gd name="T7" fmla="*/ 0 h 203"/>
                <a:gd name="T8" fmla="*/ 5 w 278"/>
                <a:gd name="T9" fmla="*/ 127 h 203"/>
                <a:gd name="T10" fmla="*/ 0 w 278"/>
                <a:gd name="T11" fmla="*/ 137 h 203"/>
                <a:gd name="T12" fmla="*/ 0 w 278"/>
                <a:gd name="T13" fmla="*/ 189 h 203"/>
                <a:gd name="T14" fmla="*/ 15 w 278"/>
                <a:gd name="T15" fmla="*/ 203 h 203"/>
                <a:gd name="T16" fmla="*/ 278 w 278"/>
                <a:gd name="T17" fmla="*/ 203 h 203"/>
                <a:gd name="T18" fmla="*/ 208 w 278"/>
                <a:gd name="T19" fmla="*/ 75 h 203"/>
                <a:gd name="T20" fmla="*/ 243 w 278"/>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03">
                  <a:moveTo>
                    <a:pt x="243" y="0"/>
                  </a:moveTo>
                  <a:cubicBezTo>
                    <a:pt x="243" y="0"/>
                    <a:pt x="242" y="0"/>
                    <a:pt x="242" y="0"/>
                  </a:cubicBezTo>
                  <a:cubicBezTo>
                    <a:pt x="237" y="0"/>
                    <a:pt x="237" y="0"/>
                    <a:pt x="237" y="0"/>
                  </a:cubicBezTo>
                  <a:cubicBezTo>
                    <a:pt x="236" y="0"/>
                    <a:pt x="234" y="0"/>
                    <a:pt x="233" y="0"/>
                  </a:cubicBezTo>
                  <a:cubicBezTo>
                    <a:pt x="148" y="20"/>
                    <a:pt x="69" y="64"/>
                    <a:pt x="5" y="127"/>
                  </a:cubicBezTo>
                  <a:cubicBezTo>
                    <a:pt x="2" y="130"/>
                    <a:pt x="0" y="133"/>
                    <a:pt x="0" y="137"/>
                  </a:cubicBezTo>
                  <a:cubicBezTo>
                    <a:pt x="0" y="189"/>
                    <a:pt x="0" y="189"/>
                    <a:pt x="0" y="189"/>
                  </a:cubicBezTo>
                  <a:cubicBezTo>
                    <a:pt x="0" y="197"/>
                    <a:pt x="7" y="203"/>
                    <a:pt x="15" y="203"/>
                  </a:cubicBezTo>
                  <a:cubicBezTo>
                    <a:pt x="278" y="203"/>
                    <a:pt x="278" y="203"/>
                    <a:pt x="278" y="203"/>
                  </a:cubicBezTo>
                  <a:cubicBezTo>
                    <a:pt x="208" y="75"/>
                    <a:pt x="208" y="75"/>
                    <a:pt x="208" y="75"/>
                  </a:cubicBez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sp>
          <p:nvSpPr>
            <p:cNvPr id="21" name="Freeform 112">
              <a:extLst>
                <a:ext uri="{FF2B5EF4-FFF2-40B4-BE49-F238E27FC236}">
                  <a16:creationId xmlns:a16="http://schemas.microsoft.com/office/drawing/2014/main" id="{7CC892C8-05EC-5987-56BF-027DCD85982F}"/>
                </a:ext>
              </a:extLst>
            </p:cNvPr>
            <p:cNvSpPr>
              <a:spLocks/>
            </p:cNvSpPr>
            <p:nvPr/>
          </p:nvSpPr>
          <p:spPr bwMode="auto">
            <a:xfrm>
              <a:off x="1463675" y="723900"/>
              <a:ext cx="296864" cy="463549"/>
            </a:xfrm>
            <a:custGeom>
              <a:avLst/>
              <a:gdLst>
                <a:gd name="T0" fmla="*/ 245 w 324"/>
                <a:gd name="T1" fmla="*/ 427 h 506"/>
                <a:gd name="T2" fmla="*/ 245 w 324"/>
                <a:gd name="T3" fmla="*/ 383 h 506"/>
                <a:gd name="T4" fmla="*/ 297 w 324"/>
                <a:gd name="T5" fmla="*/ 271 h 506"/>
                <a:gd name="T6" fmla="*/ 298 w 324"/>
                <a:gd name="T7" fmla="*/ 271 h 506"/>
                <a:gd name="T8" fmla="*/ 324 w 324"/>
                <a:gd name="T9" fmla="*/ 243 h 506"/>
                <a:gd name="T10" fmla="*/ 309 w 324"/>
                <a:gd name="T11" fmla="*/ 217 h 506"/>
                <a:gd name="T12" fmla="*/ 317 w 324"/>
                <a:gd name="T13" fmla="*/ 164 h 506"/>
                <a:gd name="T14" fmla="*/ 162 w 324"/>
                <a:gd name="T15" fmla="*/ 0 h 506"/>
                <a:gd name="T16" fmla="*/ 7 w 324"/>
                <a:gd name="T17" fmla="*/ 164 h 506"/>
                <a:gd name="T18" fmla="*/ 16 w 324"/>
                <a:gd name="T19" fmla="*/ 217 h 506"/>
                <a:gd name="T20" fmla="*/ 0 w 324"/>
                <a:gd name="T21" fmla="*/ 243 h 506"/>
                <a:gd name="T22" fmla="*/ 27 w 324"/>
                <a:gd name="T23" fmla="*/ 271 h 506"/>
                <a:gd name="T24" fmla="*/ 27 w 324"/>
                <a:gd name="T25" fmla="*/ 271 h 506"/>
                <a:gd name="T26" fmla="*/ 78 w 324"/>
                <a:gd name="T27" fmla="*/ 382 h 506"/>
                <a:gd name="T28" fmla="*/ 78 w 324"/>
                <a:gd name="T29" fmla="*/ 427 h 506"/>
                <a:gd name="T30" fmla="*/ 79 w 324"/>
                <a:gd name="T31" fmla="*/ 432 h 506"/>
                <a:gd name="T32" fmla="*/ 161 w 324"/>
                <a:gd name="T33" fmla="*/ 506 h 506"/>
                <a:gd name="T34" fmla="*/ 162 w 324"/>
                <a:gd name="T35" fmla="*/ 506 h 506"/>
                <a:gd name="T36" fmla="*/ 162 w 324"/>
                <a:gd name="T37" fmla="*/ 506 h 506"/>
                <a:gd name="T38" fmla="*/ 244 w 324"/>
                <a:gd name="T39" fmla="*/ 432 h 506"/>
                <a:gd name="T40" fmla="*/ 245 w 324"/>
                <a:gd name="T41" fmla="*/ 427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4" h="506">
                  <a:moveTo>
                    <a:pt x="245" y="427"/>
                  </a:moveTo>
                  <a:cubicBezTo>
                    <a:pt x="245" y="383"/>
                    <a:pt x="245" y="383"/>
                    <a:pt x="245" y="383"/>
                  </a:cubicBezTo>
                  <a:cubicBezTo>
                    <a:pt x="275" y="354"/>
                    <a:pt x="294" y="313"/>
                    <a:pt x="297" y="271"/>
                  </a:cubicBezTo>
                  <a:cubicBezTo>
                    <a:pt x="297" y="271"/>
                    <a:pt x="298" y="271"/>
                    <a:pt x="298" y="271"/>
                  </a:cubicBezTo>
                  <a:cubicBezTo>
                    <a:pt x="312" y="271"/>
                    <a:pt x="324" y="259"/>
                    <a:pt x="324" y="243"/>
                  </a:cubicBezTo>
                  <a:cubicBezTo>
                    <a:pt x="324" y="232"/>
                    <a:pt x="318" y="222"/>
                    <a:pt x="309" y="217"/>
                  </a:cubicBezTo>
                  <a:cubicBezTo>
                    <a:pt x="314" y="201"/>
                    <a:pt x="317" y="183"/>
                    <a:pt x="317" y="164"/>
                  </a:cubicBezTo>
                  <a:cubicBezTo>
                    <a:pt x="317" y="74"/>
                    <a:pt x="248" y="0"/>
                    <a:pt x="162" y="0"/>
                  </a:cubicBezTo>
                  <a:cubicBezTo>
                    <a:pt x="77" y="0"/>
                    <a:pt x="7" y="74"/>
                    <a:pt x="7" y="164"/>
                  </a:cubicBezTo>
                  <a:cubicBezTo>
                    <a:pt x="7" y="183"/>
                    <a:pt x="10" y="201"/>
                    <a:pt x="16" y="217"/>
                  </a:cubicBezTo>
                  <a:cubicBezTo>
                    <a:pt x="7" y="222"/>
                    <a:pt x="0" y="232"/>
                    <a:pt x="0" y="243"/>
                  </a:cubicBezTo>
                  <a:cubicBezTo>
                    <a:pt x="0" y="259"/>
                    <a:pt x="12" y="271"/>
                    <a:pt x="27" y="271"/>
                  </a:cubicBezTo>
                  <a:cubicBezTo>
                    <a:pt x="27" y="271"/>
                    <a:pt x="27" y="271"/>
                    <a:pt x="27" y="271"/>
                  </a:cubicBezTo>
                  <a:cubicBezTo>
                    <a:pt x="30" y="312"/>
                    <a:pt x="49" y="353"/>
                    <a:pt x="78" y="382"/>
                  </a:cubicBezTo>
                  <a:cubicBezTo>
                    <a:pt x="78" y="427"/>
                    <a:pt x="78" y="427"/>
                    <a:pt x="78" y="427"/>
                  </a:cubicBezTo>
                  <a:cubicBezTo>
                    <a:pt x="78" y="429"/>
                    <a:pt x="78" y="430"/>
                    <a:pt x="79" y="432"/>
                  </a:cubicBezTo>
                  <a:cubicBezTo>
                    <a:pt x="83" y="439"/>
                    <a:pt x="118" y="505"/>
                    <a:pt x="161" y="506"/>
                  </a:cubicBezTo>
                  <a:cubicBezTo>
                    <a:pt x="161" y="506"/>
                    <a:pt x="162" y="506"/>
                    <a:pt x="162" y="506"/>
                  </a:cubicBezTo>
                  <a:cubicBezTo>
                    <a:pt x="162" y="506"/>
                    <a:pt x="162" y="506"/>
                    <a:pt x="162" y="506"/>
                  </a:cubicBezTo>
                  <a:cubicBezTo>
                    <a:pt x="206" y="506"/>
                    <a:pt x="240" y="439"/>
                    <a:pt x="244" y="432"/>
                  </a:cubicBezTo>
                  <a:cubicBezTo>
                    <a:pt x="245" y="430"/>
                    <a:pt x="245" y="429"/>
                    <a:pt x="245" y="4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dirty="0">
                <a:solidFill>
                  <a:schemeClr val="tx1"/>
                </a:solidFill>
                <a:latin typeface="+mj-lt"/>
              </a:endParaRPr>
            </a:p>
          </p:txBody>
        </p:sp>
      </p:grpSp>
      <p:sp>
        <p:nvSpPr>
          <p:cNvPr id="22" name="Rectangle 21">
            <a:extLst>
              <a:ext uri="{FF2B5EF4-FFF2-40B4-BE49-F238E27FC236}">
                <a16:creationId xmlns:a16="http://schemas.microsoft.com/office/drawing/2014/main" id="{8FA3C68C-E2C1-3019-7126-DEAB426B8079}"/>
              </a:ext>
            </a:extLst>
          </p:cNvPr>
          <p:cNvSpPr/>
          <p:nvPr/>
        </p:nvSpPr>
        <p:spPr bwMode="gray">
          <a:xfrm>
            <a:off x="4344746" y="2747009"/>
            <a:ext cx="386892" cy="302647"/>
          </a:xfrm>
          <a:prstGeom prst="rect">
            <a:avLst/>
          </a:prstGeom>
          <a:noFill/>
          <a:ln w="6350">
            <a:noFill/>
          </a:ln>
        </p:spPr>
        <p:txBody>
          <a:bodyPr wrap="none" lIns="36000" tIns="0" rIns="36000" bIns="0" anchor="t">
            <a:spAutoFit/>
          </a:bodyPr>
          <a:lstStyle/>
          <a:p>
            <a:pPr algn="ctr" defTabSz="622300" fontAlgn="base">
              <a:spcBef>
                <a:spcPct val="0"/>
              </a:spcBef>
              <a:spcAft>
                <a:spcPts val="200"/>
              </a:spcAft>
              <a:buSzPct val="70000"/>
              <a:defRPr/>
            </a:pPr>
            <a:r>
              <a:rPr lang="en-GB" sz="900" b="1" dirty="0">
                <a:solidFill>
                  <a:schemeClr val="tx1"/>
                </a:solidFill>
                <a:latin typeface="+mj-lt"/>
              </a:rPr>
              <a:t>Dean</a:t>
            </a:r>
            <a:r>
              <a:rPr lang="en-GB" sz="900" dirty="0">
                <a:solidFill>
                  <a:schemeClr val="tx1"/>
                </a:solidFill>
                <a:latin typeface="+mj-lt"/>
              </a:rPr>
              <a:t> </a:t>
            </a:r>
          </a:p>
          <a:p>
            <a:pPr algn="ctr" defTabSz="622300" fontAlgn="base">
              <a:spcBef>
                <a:spcPct val="0"/>
              </a:spcBef>
              <a:spcAft>
                <a:spcPts val="200"/>
              </a:spcAft>
              <a:buSzPct val="70000"/>
              <a:defRPr/>
            </a:pPr>
            <a:r>
              <a:rPr lang="en-GB" sz="900" dirty="0">
                <a:solidFill>
                  <a:schemeClr val="tx1"/>
                </a:solidFill>
                <a:latin typeface="+mj-lt"/>
              </a:rPr>
              <a:t>BA</a:t>
            </a:r>
          </a:p>
        </p:txBody>
      </p:sp>
      <p:sp>
        <p:nvSpPr>
          <p:cNvPr id="147" name="Line">
            <a:extLst>
              <a:ext uri="{FF2B5EF4-FFF2-40B4-BE49-F238E27FC236}">
                <a16:creationId xmlns:a16="http://schemas.microsoft.com/office/drawing/2014/main" id="{9BBD294C-63DE-A3A1-3CB6-427E646BFC4F}"/>
              </a:ext>
            </a:extLst>
          </p:cNvPr>
          <p:cNvSpPr/>
          <p:nvPr/>
        </p:nvSpPr>
        <p:spPr>
          <a:xfrm>
            <a:off x="4540988" y="2121030"/>
            <a:ext cx="6596911"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cxnSp>
        <p:nvCxnSpPr>
          <p:cNvPr id="149" name="Straight Connector 148">
            <a:extLst>
              <a:ext uri="{FF2B5EF4-FFF2-40B4-BE49-F238E27FC236}">
                <a16:creationId xmlns:a16="http://schemas.microsoft.com/office/drawing/2014/main" id="{026609A2-BBC7-B4CA-5A4D-53F97FB2E899}"/>
              </a:ext>
            </a:extLst>
          </p:cNvPr>
          <p:cNvCxnSpPr>
            <a:cxnSpLocks/>
          </p:cNvCxnSpPr>
          <p:nvPr/>
        </p:nvCxnSpPr>
        <p:spPr>
          <a:xfrm>
            <a:off x="7837067" y="2121030"/>
            <a:ext cx="0" cy="167351"/>
          </a:xfrm>
          <a:prstGeom prst="line">
            <a:avLst/>
          </a:prstGeom>
          <a:noFill/>
          <a:ln w="25400" cap="flat">
            <a:solidFill>
              <a:schemeClr val="bg1">
                <a:lumMod val="85000"/>
              </a:schemeClr>
            </a:solidFill>
            <a:prstDash val="solid"/>
            <a:miter lim="400000"/>
          </a:ln>
          <a:effectLst/>
        </p:spPr>
      </p:cxnSp>
      <p:sp>
        <p:nvSpPr>
          <p:cNvPr id="151" name="Rounded Rectangle 7">
            <a:extLst>
              <a:ext uri="{FF2B5EF4-FFF2-40B4-BE49-F238E27FC236}">
                <a16:creationId xmlns:a16="http://schemas.microsoft.com/office/drawing/2014/main" id="{0D8CC847-B151-896C-E969-553CF798AFA3}"/>
              </a:ext>
            </a:extLst>
          </p:cNvPr>
          <p:cNvSpPr/>
          <p:nvPr/>
        </p:nvSpPr>
        <p:spPr>
          <a:xfrm>
            <a:off x="3829119" y="3284089"/>
            <a:ext cx="7892981" cy="2946898"/>
          </a:xfrm>
          <a:prstGeom prst="roundRect">
            <a:avLst>
              <a:gd name="adj" fmla="val 3402"/>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1"/>
                </a:solidFill>
                <a:effectLst/>
                <a:uLnTx/>
                <a:uFillTx/>
                <a:ea typeface="+mn-ea"/>
                <a:cs typeface="+mn-cs"/>
              </a:rPr>
              <a:t> </a:t>
            </a:r>
          </a:p>
        </p:txBody>
      </p:sp>
      <p:grpSp>
        <p:nvGrpSpPr>
          <p:cNvPr id="162" name="Group 161">
            <a:extLst>
              <a:ext uri="{FF2B5EF4-FFF2-40B4-BE49-F238E27FC236}">
                <a16:creationId xmlns:a16="http://schemas.microsoft.com/office/drawing/2014/main" id="{A3ED6560-623F-337E-1D90-C062319F607C}"/>
              </a:ext>
            </a:extLst>
          </p:cNvPr>
          <p:cNvGrpSpPr/>
          <p:nvPr/>
        </p:nvGrpSpPr>
        <p:grpSpPr>
          <a:xfrm>
            <a:off x="6911751" y="3400313"/>
            <a:ext cx="1672467" cy="377662"/>
            <a:chOff x="6651401" y="3400313"/>
            <a:chExt cx="1672467" cy="377662"/>
          </a:xfrm>
        </p:grpSpPr>
        <p:sp>
          <p:nvSpPr>
            <p:cNvPr id="154" name="Rounded Rectangle 87">
              <a:extLst>
                <a:ext uri="{FF2B5EF4-FFF2-40B4-BE49-F238E27FC236}">
                  <a16:creationId xmlns:a16="http://schemas.microsoft.com/office/drawing/2014/main" id="{45A6749B-B318-D352-B893-619546036459}"/>
                </a:ext>
              </a:extLst>
            </p:cNvPr>
            <p:cNvSpPr/>
            <p:nvPr/>
          </p:nvSpPr>
          <p:spPr>
            <a:xfrm>
              <a:off x="6814969" y="3400313"/>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Rohan</a:t>
              </a:r>
            </a:p>
            <a:p>
              <a:r>
                <a:rPr lang="en-US" sz="900" dirty="0"/>
                <a:t>Engineering Manager </a:t>
              </a:r>
            </a:p>
          </p:txBody>
        </p:sp>
        <p:pic>
          <p:nvPicPr>
            <p:cNvPr id="156" name="Picture Placeholder 7">
              <a:extLst>
                <a:ext uri="{FF2B5EF4-FFF2-40B4-BE49-F238E27FC236}">
                  <a16:creationId xmlns:a16="http://schemas.microsoft.com/office/drawing/2014/main" id="{2EF8F1AB-FD58-2738-6C2C-7DF994BE4E23}"/>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l="5579" t="7226" r="5579" b="15444"/>
            <a:stretch/>
          </p:blipFill>
          <p:spPr>
            <a:xfrm>
              <a:off x="6651401" y="3400313"/>
              <a:ext cx="374904" cy="374904"/>
            </a:xfrm>
            <a:prstGeom prst="ellipse">
              <a:avLst/>
            </a:prstGeom>
            <a:ln>
              <a:solidFill>
                <a:schemeClr val="bg1"/>
              </a:solidFill>
            </a:ln>
          </p:spPr>
        </p:pic>
      </p:grpSp>
      <p:pic>
        <p:nvPicPr>
          <p:cNvPr id="159" name="Picture 158">
            <a:extLst>
              <a:ext uri="{FF2B5EF4-FFF2-40B4-BE49-F238E27FC236}">
                <a16:creationId xmlns:a16="http://schemas.microsoft.com/office/drawing/2014/main" id="{346B8176-AD1D-68C1-3D68-3C95285A677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88169" y="3376354"/>
            <a:ext cx="851015" cy="212273"/>
          </a:xfrm>
          <a:prstGeom prst="rect">
            <a:avLst/>
          </a:prstGeom>
        </p:spPr>
      </p:pic>
      <p:sp>
        <p:nvSpPr>
          <p:cNvPr id="161" name="Rectangular Callout 120">
            <a:extLst>
              <a:ext uri="{FF2B5EF4-FFF2-40B4-BE49-F238E27FC236}">
                <a16:creationId xmlns:a16="http://schemas.microsoft.com/office/drawing/2014/main" id="{6DD66488-8F49-EDA0-6B68-357CBA85EB2D}"/>
              </a:ext>
            </a:extLst>
          </p:cNvPr>
          <p:cNvSpPr/>
          <p:nvPr/>
        </p:nvSpPr>
        <p:spPr>
          <a:xfrm>
            <a:off x="5832474" y="3454291"/>
            <a:ext cx="931377" cy="266947"/>
          </a:xfrm>
          <a:prstGeom prst="wedgeRectCallout">
            <a:avLst>
              <a:gd name="adj1" fmla="val 58483"/>
              <a:gd name="adj2" fmla="val -3510"/>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Primary escalation point</a:t>
            </a:r>
          </a:p>
        </p:txBody>
      </p:sp>
      <p:sp>
        <p:nvSpPr>
          <p:cNvPr id="166" name="Rectangular Callout 120">
            <a:extLst>
              <a:ext uri="{FF2B5EF4-FFF2-40B4-BE49-F238E27FC236}">
                <a16:creationId xmlns:a16="http://schemas.microsoft.com/office/drawing/2014/main" id="{7C474DD0-145C-298C-6056-3B5BEBBA3236}"/>
              </a:ext>
            </a:extLst>
          </p:cNvPr>
          <p:cNvSpPr/>
          <p:nvPr/>
        </p:nvSpPr>
        <p:spPr>
          <a:xfrm>
            <a:off x="8747786" y="3973404"/>
            <a:ext cx="931377" cy="266947"/>
          </a:xfrm>
          <a:prstGeom prst="wedgeRectCallout">
            <a:avLst>
              <a:gd name="adj1" fmla="val -66795"/>
              <a:gd name="adj2" fmla="val -8862"/>
            </a:avLst>
          </a:prstGeom>
          <a:solidFill>
            <a:schemeClr val="accent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a:t>Delivery Facilitator</a:t>
            </a:r>
          </a:p>
        </p:txBody>
      </p:sp>
      <p:grpSp>
        <p:nvGrpSpPr>
          <p:cNvPr id="168" name="Group 167">
            <a:extLst>
              <a:ext uri="{FF2B5EF4-FFF2-40B4-BE49-F238E27FC236}">
                <a16:creationId xmlns:a16="http://schemas.microsoft.com/office/drawing/2014/main" id="{5BE01130-2ACE-A84F-F65A-2DB57E0F80DF}"/>
              </a:ext>
            </a:extLst>
          </p:cNvPr>
          <p:cNvGrpSpPr/>
          <p:nvPr/>
        </p:nvGrpSpPr>
        <p:grpSpPr>
          <a:xfrm>
            <a:off x="6911751" y="3919426"/>
            <a:ext cx="1672467" cy="377662"/>
            <a:chOff x="6651401" y="3919426"/>
            <a:chExt cx="1672467" cy="377662"/>
          </a:xfrm>
        </p:grpSpPr>
        <p:sp>
          <p:nvSpPr>
            <p:cNvPr id="164" name="Rounded Rectangle 87">
              <a:extLst>
                <a:ext uri="{FF2B5EF4-FFF2-40B4-BE49-F238E27FC236}">
                  <a16:creationId xmlns:a16="http://schemas.microsoft.com/office/drawing/2014/main" id="{B799762F-6B30-7BE9-B411-6D569F959DB0}"/>
                </a:ext>
              </a:extLst>
            </p:cNvPr>
            <p:cNvSpPr/>
            <p:nvPr/>
          </p:nvSpPr>
          <p:spPr>
            <a:xfrm>
              <a:off x="6814969" y="3919426"/>
              <a:ext cx="1508899" cy="377662"/>
            </a:xfrm>
            <a:prstGeom prst="roundRect">
              <a:avLst>
                <a:gd name="adj"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BA - Mahanama</a:t>
              </a:r>
            </a:p>
          </p:txBody>
        </p:sp>
        <p:pic>
          <p:nvPicPr>
            <p:cNvPr id="167" name="Picture Placeholder 7">
              <a:extLst>
                <a:ext uri="{FF2B5EF4-FFF2-40B4-BE49-F238E27FC236}">
                  <a16:creationId xmlns:a16="http://schemas.microsoft.com/office/drawing/2014/main" id="{66FAE28E-8162-449A-8492-FB8C9DBAD0D1}"/>
                </a:ext>
              </a:extLst>
            </p:cNvPr>
            <p:cNvPicPr>
              <a:picLocks noChangeAspect="1"/>
            </p:cNvPicPr>
            <p:nvPr/>
          </p:nvPicPr>
          <p:blipFill rotWithShape="1">
            <a:blip r:embed="rId5">
              <a:extLst>
                <a:ext uri="{28A0092B-C50C-407E-A947-70E740481C1C}">
                  <a14:useLocalDpi xmlns:a14="http://schemas.microsoft.com/office/drawing/2010/main" val="0"/>
                </a:ext>
              </a:extLst>
            </a:blip>
            <a:srcRect l="17468" t="-271" r="17468" b="35899"/>
            <a:stretch/>
          </p:blipFill>
          <p:spPr>
            <a:xfrm>
              <a:off x="6651401" y="3919426"/>
              <a:ext cx="374904" cy="374904"/>
            </a:xfrm>
            <a:prstGeom prst="ellipse">
              <a:avLst/>
            </a:prstGeom>
            <a:ln>
              <a:solidFill>
                <a:schemeClr val="bg1"/>
              </a:solidFill>
            </a:ln>
          </p:spPr>
        </p:pic>
      </p:grpSp>
      <p:sp>
        <p:nvSpPr>
          <p:cNvPr id="170" name="Rounded Rectangle 87">
            <a:extLst>
              <a:ext uri="{FF2B5EF4-FFF2-40B4-BE49-F238E27FC236}">
                <a16:creationId xmlns:a16="http://schemas.microsoft.com/office/drawing/2014/main" id="{93B29212-61F7-9210-B366-16D98E2BF0D0}"/>
              </a:ext>
            </a:extLst>
          </p:cNvPr>
          <p:cNvSpPr/>
          <p:nvPr/>
        </p:nvSpPr>
        <p:spPr>
          <a:xfrm>
            <a:off x="4071591" y="4651467"/>
            <a:ext cx="1186209" cy="37766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UI: Mridul</a:t>
            </a:r>
          </a:p>
        </p:txBody>
      </p:sp>
      <p:sp>
        <p:nvSpPr>
          <p:cNvPr id="185" name="Rounded Rectangle 87">
            <a:extLst>
              <a:ext uri="{FF2B5EF4-FFF2-40B4-BE49-F238E27FC236}">
                <a16:creationId xmlns:a16="http://schemas.microsoft.com/office/drawing/2014/main" id="{7CACF0FA-670C-DB74-CE3E-7746ACDFE7C0}"/>
              </a:ext>
            </a:extLst>
          </p:cNvPr>
          <p:cNvSpPr/>
          <p:nvPr/>
        </p:nvSpPr>
        <p:spPr>
          <a:xfrm>
            <a:off x="5648566" y="4651467"/>
            <a:ext cx="1186209" cy="37766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QA: Isuru</a:t>
            </a:r>
          </a:p>
        </p:txBody>
      </p:sp>
      <p:sp>
        <p:nvSpPr>
          <p:cNvPr id="188" name="Rounded Rectangle 87">
            <a:extLst>
              <a:ext uri="{FF2B5EF4-FFF2-40B4-BE49-F238E27FC236}">
                <a16:creationId xmlns:a16="http://schemas.microsoft.com/office/drawing/2014/main" id="{D46C9FD5-72AB-D03C-F01F-C4D012F109D8}"/>
              </a:ext>
            </a:extLst>
          </p:cNvPr>
          <p:cNvSpPr/>
          <p:nvPr/>
        </p:nvSpPr>
        <p:spPr>
          <a:xfrm>
            <a:off x="7225541"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err="1"/>
              <a:t>BackEnd</a:t>
            </a:r>
            <a:r>
              <a:rPr lang="en-US" sz="900" b="1" dirty="0"/>
              <a:t>:  Sasitha</a:t>
            </a:r>
          </a:p>
        </p:txBody>
      </p:sp>
      <p:sp>
        <p:nvSpPr>
          <p:cNvPr id="191" name="Rounded Rectangle 87">
            <a:extLst>
              <a:ext uri="{FF2B5EF4-FFF2-40B4-BE49-F238E27FC236}">
                <a16:creationId xmlns:a16="http://schemas.microsoft.com/office/drawing/2014/main" id="{D7412DD9-2072-0291-7128-2F6324DA4908}"/>
              </a:ext>
            </a:extLst>
          </p:cNvPr>
          <p:cNvSpPr/>
          <p:nvPr/>
        </p:nvSpPr>
        <p:spPr>
          <a:xfrm>
            <a:off x="8802516" y="4651467"/>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t>DS: Navneet</a:t>
            </a:r>
          </a:p>
        </p:txBody>
      </p:sp>
      <p:sp>
        <p:nvSpPr>
          <p:cNvPr id="194" name="Rounded Rectangle 87">
            <a:extLst>
              <a:ext uri="{FF2B5EF4-FFF2-40B4-BE49-F238E27FC236}">
                <a16:creationId xmlns:a16="http://schemas.microsoft.com/office/drawing/2014/main" id="{847B36A6-82DE-EF01-F725-7384B5702CFD}"/>
              </a:ext>
            </a:extLst>
          </p:cNvPr>
          <p:cNvSpPr/>
          <p:nvPr/>
        </p:nvSpPr>
        <p:spPr>
          <a:xfrm>
            <a:off x="10379490" y="4651467"/>
            <a:ext cx="1186209" cy="377662"/>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solidFill>
                  <a:schemeClr val="tx1"/>
                </a:solidFill>
              </a:rPr>
              <a:t>DevOps: Kanika</a:t>
            </a:r>
          </a:p>
        </p:txBody>
      </p:sp>
      <p:cxnSp>
        <p:nvCxnSpPr>
          <p:cNvPr id="196" name="Straight Connector 195">
            <a:extLst>
              <a:ext uri="{FF2B5EF4-FFF2-40B4-BE49-F238E27FC236}">
                <a16:creationId xmlns:a16="http://schemas.microsoft.com/office/drawing/2014/main" id="{E89E86D1-A847-1036-2AF5-BCDE112B48F7}"/>
              </a:ext>
            </a:extLst>
          </p:cNvPr>
          <p:cNvCxnSpPr>
            <a:cxnSpLocks/>
            <a:endCxn id="188" idx="0"/>
          </p:cNvCxnSpPr>
          <p:nvPr/>
        </p:nvCxnSpPr>
        <p:spPr>
          <a:xfrm flipH="1">
            <a:off x="7818646" y="4294330"/>
            <a:ext cx="0" cy="357137"/>
          </a:xfrm>
          <a:prstGeom prst="line">
            <a:avLst/>
          </a:prstGeom>
          <a:noFill/>
          <a:ln w="25400" cap="flat">
            <a:solidFill>
              <a:schemeClr val="bg1">
                <a:lumMod val="85000"/>
              </a:schemeClr>
            </a:solidFill>
            <a:prstDash val="solid"/>
            <a:miter lim="400000"/>
          </a:ln>
          <a:effectLst/>
        </p:spPr>
      </p:cxnSp>
      <p:sp>
        <p:nvSpPr>
          <p:cNvPr id="198" name="Text Placeholder">
            <a:extLst>
              <a:ext uri="{FF2B5EF4-FFF2-40B4-BE49-F238E27FC236}">
                <a16:creationId xmlns:a16="http://schemas.microsoft.com/office/drawing/2014/main" id="{B9EF6257-CCF6-93A5-BBE9-FC3ED64EF275}"/>
              </a:ext>
            </a:extLst>
          </p:cNvPr>
          <p:cNvSpPr txBox="1"/>
          <p:nvPr/>
        </p:nvSpPr>
        <p:spPr>
          <a:xfrm>
            <a:off x="3908023" y="5751116"/>
            <a:ext cx="1353312" cy="205184"/>
          </a:xfrm>
          <a:prstGeom prst="rect">
            <a:avLst/>
          </a:prstGeom>
          <a:noFill/>
          <a:ln w="12700" cap="flat">
            <a:solidFill>
              <a:srgbClr val="7030A0"/>
            </a:solidFill>
            <a:prstDash val="dash"/>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r>
              <a:rPr lang="en-US" sz="1000" b="1" dirty="0">
                <a:latin typeface="+mj-lt"/>
                <a:cs typeface="Poppins SemiBold" pitchFamily="2" charset="77"/>
              </a:rPr>
              <a:t> </a:t>
            </a:r>
          </a:p>
        </p:txBody>
      </p:sp>
      <p:sp>
        <p:nvSpPr>
          <p:cNvPr id="200" name="Text Placeholder">
            <a:extLst>
              <a:ext uri="{FF2B5EF4-FFF2-40B4-BE49-F238E27FC236}">
                <a16:creationId xmlns:a16="http://schemas.microsoft.com/office/drawing/2014/main" id="{D0F60266-08E3-08D6-97EE-5FFC1011CDBE}"/>
              </a:ext>
            </a:extLst>
          </p:cNvPr>
          <p:cNvSpPr txBox="1"/>
          <p:nvPr/>
        </p:nvSpPr>
        <p:spPr>
          <a:xfrm>
            <a:off x="5484998" y="5751116"/>
            <a:ext cx="1353312" cy="205184"/>
          </a:xfrm>
          <a:prstGeom prst="rect">
            <a:avLst/>
          </a:prstGeom>
          <a:noFill/>
          <a:ln w="12700" cap="flat">
            <a:solidFill>
              <a:srgbClr val="7030A0"/>
            </a:solidFill>
            <a:prstDash val="dash"/>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4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2" name="Text Placeholder">
            <a:extLst>
              <a:ext uri="{FF2B5EF4-FFF2-40B4-BE49-F238E27FC236}">
                <a16:creationId xmlns:a16="http://schemas.microsoft.com/office/drawing/2014/main" id="{86C6D683-E240-EA29-9D8B-EDE7C8290751}"/>
              </a:ext>
            </a:extLst>
          </p:cNvPr>
          <p:cNvSpPr txBox="1"/>
          <p:nvPr/>
        </p:nvSpPr>
        <p:spPr>
          <a:xfrm>
            <a:off x="7061973" y="5751116"/>
            <a:ext cx="1353312" cy="205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5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4" name="Text Placeholder">
            <a:extLst>
              <a:ext uri="{FF2B5EF4-FFF2-40B4-BE49-F238E27FC236}">
                <a16:creationId xmlns:a16="http://schemas.microsoft.com/office/drawing/2014/main" id="{4F021C7D-82B4-6C7F-34A4-5D2465FEAF95}"/>
              </a:ext>
            </a:extLst>
          </p:cNvPr>
          <p:cNvSpPr txBox="1"/>
          <p:nvPr/>
        </p:nvSpPr>
        <p:spPr>
          <a:xfrm>
            <a:off x="10215922" y="5751116"/>
            <a:ext cx="1353312" cy="205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3 Member </a:t>
            </a:r>
            <a:r>
              <a:rPr lang="en-US" sz="1000" b="1" dirty="0" err="1">
                <a:latin typeface="+mj-lt"/>
                <a:cs typeface="Poppins SemiBold" pitchFamily="2" charset="77"/>
              </a:rPr>
              <a:t>PoD</a:t>
            </a:r>
            <a:endParaRPr lang="en-US" sz="1000" b="1" dirty="0">
              <a:latin typeface="+mj-lt"/>
              <a:cs typeface="Poppins SemiBold" pitchFamily="2" charset="77"/>
            </a:endParaRPr>
          </a:p>
        </p:txBody>
      </p:sp>
      <p:sp>
        <p:nvSpPr>
          <p:cNvPr id="206" name="Text Placeholder">
            <a:extLst>
              <a:ext uri="{FF2B5EF4-FFF2-40B4-BE49-F238E27FC236}">
                <a16:creationId xmlns:a16="http://schemas.microsoft.com/office/drawing/2014/main" id="{29EBAB9D-5171-472C-8578-7413F53042D0}"/>
              </a:ext>
            </a:extLst>
          </p:cNvPr>
          <p:cNvSpPr txBox="1"/>
          <p:nvPr/>
        </p:nvSpPr>
        <p:spPr>
          <a:xfrm>
            <a:off x="8638948" y="5751116"/>
            <a:ext cx="1353312" cy="205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2.2 Member </a:t>
            </a:r>
            <a:r>
              <a:rPr lang="en-US" sz="1000" b="1" dirty="0" err="1">
                <a:latin typeface="+mj-lt"/>
                <a:cs typeface="Poppins SemiBold" pitchFamily="2" charset="77"/>
              </a:rPr>
              <a:t>PoD</a:t>
            </a:r>
            <a:endParaRPr lang="en-US" sz="1000" b="1" dirty="0">
              <a:latin typeface="+mj-lt"/>
              <a:cs typeface="Poppins SemiBold" pitchFamily="2" charset="77"/>
            </a:endParaRPr>
          </a:p>
        </p:txBody>
      </p:sp>
      <p:cxnSp>
        <p:nvCxnSpPr>
          <p:cNvPr id="207" name="Straight Connector 206">
            <a:extLst>
              <a:ext uri="{FF2B5EF4-FFF2-40B4-BE49-F238E27FC236}">
                <a16:creationId xmlns:a16="http://schemas.microsoft.com/office/drawing/2014/main" id="{65BE64E7-1ADE-38CC-F736-93BA01DA56F2}"/>
              </a:ext>
            </a:extLst>
          </p:cNvPr>
          <p:cNvCxnSpPr>
            <a:cxnSpLocks/>
            <a:stCxn id="170" idx="2"/>
            <a:endCxn id="198" idx="0"/>
          </p:cNvCxnSpPr>
          <p:nvPr/>
        </p:nvCxnSpPr>
        <p:spPr>
          <a:xfrm flipH="1">
            <a:off x="4584679" y="5029129"/>
            <a:ext cx="0" cy="721987"/>
          </a:xfrm>
          <a:prstGeom prst="line">
            <a:avLst/>
          </a:prstGeom>
          <a:noFill/>
          <a:ln w="25400" cap="flat">
            <a:solidFill>
              <a:schemeClr val="bg1">
                <a:lumMod val="85000"/>
              </a:schemeClr>
            </a:solidFill>
            <a:prstDash val="solid"/>
            <a:miter lim="400000"/>
          </a:ln>
          <a:effectLst/>
        </p:spPr>
      </p:cxnSp>
      <p:cxnSp>
        <p:nvCxnSpPr>
          <p:cNvPr id="210" name="Straight Connector 209">
            <a:extLst>
              <a:ext uri="{FF2B5EF4-FFF2-40B4-BE49-F238E27FC236}">
                <a16:creationId xmlns:a16="http://schemas.microsoft.com/office/drawing/2014/main" id="{525C1717-51B9-0909-A27C-79BD66A4FBFF}"/>
              </a:ext>
            </a:extLst>
          </p:cNvPr>
          <p:cNvCxnSpPr>
            <a:cxnSpLocks/>
            <a:stCxn id="185" idx="2"/>
            <a:endCxn id="200" idx="0"/>
          </p:cNvCxnSpPr>
          <p:nvPr/>
        </p:nvCxnSpPr>
        <p:spPr>
          <a:xfrm flipH="1">
            <a:off x="6161654" y="5029129"/>
            <a:ext cx="0" cy="721987"/>
          </a:xfrm>
          <a:prstGeom prst="line">
            <a:avLst/>
          </a:prstGeom>
          <a:noFill/>
          <a:ln w="25400" cap="flat">
            <a:solidFill>
              <a:schemeClr val="bg1">
                <a:lumMod val="85000"/>
              </a:schemeClr>
            </a:solidFill>
            <a:prstDash val="solid"/>
            <a:miter lim="400000"/>
          </a:ln>
          <a:effectLst/>
        </p:spPr>
      </p:cxnSp>
      <p:cxnSp>
        <p:nvCxnSpPr>
          <p:cNvPr id="213" name="Straight Connector 212">
            <a:extLst>
              <a:ext uri="{FF2B5EF4-FFF2-40B4-BE49-F238E27FC236}">
                <a16:creationId xmlns:a16="http://schemas.microsoft.com/office/drawing/2014/main" id="{1D88AEBF-233D-D6B3-4B68-A89A33F52954}"/>
              </a:ext>
            </a:extLst>
          </p:cNvPr>
          <p:cNvCxnSpPr>
            <a:cxnSpLocks/>
            <a:stCxn id="188" idx="2"/>
          </p:cNvCxnSpPr>
          <p:nvPr/>
        </p:nvCxnSpPr>
        <p:spPr>
          <a:xfrm flipH="1">
            <a:off x="7748715" y="5029129"/>
            <a:ext cx="0" cy="721987"/>
          </a:xfrm>
          <a:prstGeom prst="line">
            <a:avLst/>
          </a:prstGeom>
          <a:noFill/>
          <a:ln w="25400" cap="flat">
            <a:solidFill>
              <a:schemeClr val="bg1">
                <a:lumMod val="85000"/>
              </a:schemeClr>
            </a:solidFill>
            <a:prstDash val="solid"/>
            <a:miter lim="400000"/>
          </a:ln>
          <a:effectLst/>
        </p:spPr>
      </p:cxnSp>
      <p:cxnSp>
        <p:nvCxnSpPr>
          <p:cNvPr id="214" name="Straight Connector 213">
            <a:extLst>
              <a:ext uri="{FF2B5EF4-FFF2-40B4-BE49-F238E27FC236}">
                <a16:creationId xmlns:a16="http://schemas.microsoft.com/office/drawing/2014/main" id="{63A6008D-947C-DB6B-1553-328EBED47682}"/>
              </a:ext>
            </a:extLst>
          </p:cNvPr>
          <p:cNvCxnSpPr>
            <a:cxnSpLocks/>
            <a:stCxn id="191" idx="2"/>
          </p:cNvCxnSpPr>
          <p:nvPr/>
        </p:nvCxnSpPr>
        <p:spPr>
          <a:xfrm flipH="1">
            <a:off x="9303290" y="5029129"/>
            <a:ext cx="0" cy="719229"/>
          </a:xfrm>
          <a:prstGeom prst="line">
            <a:avLst/>
          </a:prstGeom>
          <a:noFill/>
          <a:ln w="25400" cap="flat">
            <a:solidFill>
              <a:schemeClr val="bg1">
                <a:lumMod val="85000"/>
              </a:schemeClr>
            </a:solidFill>
            <a:prstDash val="solid"/>
            <a:miter lim="400000"/>
          </a:ln>
          <a:effectLst/>
        </p:spPr>
      </p:cxnSp>
      <p:cxnSp>
        <p:nvCxnSpPr>
          <p:cNvPr id="215" name="Straight Connector 214">
            <a:extLst>
              <a:ext uri="{FF2B5EF4-FFF2-40B4-BE49-F238E27FC236}">
                <a16:creationId xmlns:a16="http://schemas.microsoft.com/office/drawing/2014/main" id="{FA797507-A6D5-7BD9-E912-9DFBC9B017A0}"/>
              </a:ext>
            </a:extLst>
          </p:cNvPr>
          <p:cNvCxnSpPr>
            <a:cxnSpLocks/>
            <a:stCxn id="194" idx="2"/>
            <a:endCxn id="204" idx="0"/>
          </p:cNvCxnSpPr>
          <p:nvPr/>
        </p:nvCxnSpPr>
        <p:spPr>
          <a:xfrm flipH="1">
            <a:off x="10892578" y="5029129"/>
            <a:ext cx="0" cy="721987"/>
          </a:xfrm>
          <a:prstGeom prst="line">
            <a:avLst/>
          </a:prstGeom>
          <a:noFill/>
          <a:ln w="25400" cap="flat">
            <a:solidFill>
              <a:schemeClr val="bg1">
                <a:lumMod val="85000"/>
              </a:schemeClr>
            </a:solidFill>
            <a:prstDash val="solid"/>
            <a:miter lim="400000"/>
          </a:ln>
          <a:effectLst/>
        </p:spPr>
      </p:cxnSp>
      <p:sp>
        <p:nvSpPr>
          <p:cNvPr id="197" name="Text Placeholder">
            <a:extLst>
              <a:ext uri="{FF2B5EF4-FFF2-40B4-BE49-F238E27FC236}">
                <a16:creationId xmlns:a16="http://schemas.microsoft.com/office/drawing/2014/main" id="{67141285-0482-9C1A-0291-AAFA20F10F30}"/>
              </a:ext>
            </a:extLst>
          </p:cNvPr>
          <p:cNvSpPr txBox="1"/>
          <p:nvPr/>
        </p:nvSpPr>
        <p:spPr>
          <a:xfrm>
            <a:off x="3908023" y="5260695"/>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a:t>
            </a:r>
            <a:endParaRPr sz="1000" b="1" dirty="0">
              <a:latin typeface="+mj-lt"/>
              <a:cs typeface="Poppins SemiBold" pitchFamily="2" charset="77"/>
            </a:endParaRPr>
          </a:p>
        </p:txBody>
      </p:sp>
      <p:sp>
        <p:nvSpPr>
          <p:cNvPr id="199" name="Text Placeholder">
            <a:extLst>
              <a:ext uri="{FF2B5EF4-FFF2-40B4-BE49-F238E27FC236}">
                <a16:creationId xmlns:a16="http://schemas.microsoft.com/office/drawing/2014/main" id="{4C0B3DD4-E012-7FEB-32D8-38774AF59C6E}"/>
              </a:ext>
            </a:extLst>
          </p:cNvPr>
          <p:cNvSpPr txBox="1"/>
          <p:nvPr/>
        </p:nvSpPr>
        <p:spPr>
          <a:xfrm>
            <a:off x="5484998" y="5287643"/>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 </a:t>
            </a:r>
          </a:p>
        </p:txBody>
      </p:sp>
      <p:sp>
        <p:nvSpPr>
          <p:cNvPr id="201" name="Text Placeholder">
            <a:extLst>
              <a:ext uri="{FF2B5EF4-FFF2-40B4-BE49-F238E27FC236}">
                <a16:creationId xmlns:a16="http://schemas.microsoft.com/office/drawing/2014/main" id="{5F2FBBB5-3B9B-FFA7-7831-BEABF3C77E46}"/>
              </a:ext>
            </a:extLst>
          </p:cNvPr>
          <p:cNvSpPr txBox="1"/>
          <p:nvPr/>
        </p:nvSpPr>
        <p:spPr>
          <a:xfrm>
            <a:off x="7061973" y="5288803"/>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Colombo</a:t>
            </a:r>
          </a:p>
        </p:txBody>
      </p:sp>
      <p:sp>
        <p:nvSpPr>
          <p:cNvPr id="203" name="Text Placeholder">
            <a:extLst>
              <a:ext uri="{FF2B5EF4-FFF2-40B4-BE49-F238E27FC236}">
                <a16:creationId xmlns:a16="http://schemas.microsoft.com/office/drawing/2014/main" id="{86ED5B61-F2E4-B3E7-6015-826844F4F17D}"/>
              </a:ext>
            </a:extLst>
          </p:cNvPr>
          <p:cNvSpPr txBox="1"/>
          <p:nvPr/>
        </p:nvSpPr>
        <p:spPr>
          <a:xfrm>
            <a:off x="10215922" y="5287643"/>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Gurgaon/ Colombo</a:t>
            </a:r>
          </a:p>
        </p:txBody>
      </p:sp>
      <p:sp>
        <p:nvSpPr>
          <p:cNvPr id="205" name="Text Placeholder">
            <a:extLst>
              <a:ext uri="{FF2B5EF4-FFF2-40B4-BE49-F238E27FC236}">
                <a16:creationId xmlns:a16="http://schemas.microsoft.com/office/drawing/2014/main" id="{73F52712-00FE-FFCE-0813-0CA0667CBE91}"/>
              </a:ext>
            </a:extLst>
          </p:cNvPr>
          <p:cNvSpPr txBox="1"/>
          <p:nvPr/>
        </p:nvSpPr>
        <p:spPr>
          <a:xfrm>
            <a:off x="8638948" y="5292716"/>
            <a:ext cx="1353312" cy="205184"/>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spAutoFit/>
          </a:bodyPr>
          <a:lstStyle>
            <a:lvl1pPr>
              <a:defRPr sz="2200" b="0">
                <a:solidFill>
                  <a:srgbClr val="2D363F"/>
                </a:solidFill>
                <a:latin typeface="Barlow Bold"/>
                <a:ea typeface="Barlow Bold"/>
                <a:cs typeface="Barlow Bold"/>
                <a:sym typeface="Barlow Bold"/>
              </a:defRPr>
            </a:lvl1pPr>
          </a:lstStyle>
          <a:p>
            <a:pPr algn="ctr"/>
            <a:r>
              <a:rPr lang="en-US" sz="1000" b="1" dirty="0">
                <a:latin typeface="+mj-lt"/>
                <a:cs typeface="Poppins SemiBold" pitchFamily="2" charset="77"/>
              </a:rPr>
              <a:t>Bangalore</a:t>
            </a:r>
          </a:p>
        </p:txBody>
      </p:sp>
      <p:sp>
        <p:nvSpPr>
          <p:cNvPr id="222" name="Line">
            <a:extLst>
              <a:ext uri="{FF2B5EF4-FFF2-40B4-BE49-F238E27FC236}">
                <a16:creationId xmlns:a16="http://schemas.microsoft.com/office/drawing/2014/main" id="{DFF5F12E-AC9C-4103-5C4A-57490E33D39B}"/>
              </a:ext>
            </a:extLst>
          </p:cNvPr>
          <p:cNvSpPr/>
          <p:nvPr/>
        </p:nvSpPr>
        <p:spPr>
          <a:xfrm>
            <a:off x="4635115" y="4435291"/>
            <a:ext cx="6257463" cy="165859"/>
          </a:xfrm>
          <a:custGeom>
            <a:avLst/>
            <a:gdLst/>
            <a:ahLst/>
            <a:cxnLst>
              <a:cxn ang="0">
                <a:pos x="wd2" y="hd2"/>
              </a:cxn>
              <a:cxn ang="5400000">
                <a:pos x="wd2" y="hd2"/>
              </a:cxn>
              <a:cxn ang="10800000">
                <a:pos x="wd2" y="hd2"/>
              </a:cxn>
              <a:cxn ang="16200000">
                <a:pos x="wd2" y="hd2"/>
              </a:cxn>
            </a:cxnLst>
            <a:rect l="0" t="0" r="r" b="b"/>
            <a:pathLst>
              <a:path w="21600" h="21473" extrusionOk="0">
                <a:moveTo>
                  <a:pt x="0" y="21295"/>
                </a:moveTo>
                <a:lnTo>
                  <a:pt x="0" y="6662"/>
                </a:lnTo>
                <a:cubicBezTo>
                  <a:pt x="1" y="4864"/>
                  <a:pt x="42" y="3145"/>
                  <a:pt x="114" y="1893"/>
                </a:cubicBezTo>
                <a:cubicBezTo>
                  <a:pt x="191" y="555"/>
                  <a:pt x="297" y="-127"/>
                  <a:pt x="405" y="20"/>
                </a:cubicBezTo>
                <a:lnTo>
                  <a:pt x="21235" y="20"/>
                </a:lnTo>
                <a:cubicBezTo>
                  <a:pt x="21342" y="43"/>
                  <a:pt x="21444" y="897"/>
                  <a:pt x="21513" y="2361"/>
                </a:cubicBezTo>
                <a:cubicBezTo>
                  <a:pt x="21569" y="3526"/>
                  <a:pt x="21599" y="5000"/>
                  <a:pt x="21600" y="6527"/>
                </a:cubicBezTo>
                <a:lnTo>
                  <a:pt x="21600" y="21473"/>
                </a:lnTo>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1600"/>
          </a:p>
        </p:txBody>
      </p:sp>
      <p:pic>
        <p:nvPicPr>
          <p:cNvPr id="225" name="Picture Placeholder 9">
            <a:extLst>
              <a:ext uri="{FF2B5EF4-FFF2-40B4-BE49-F238E27FC236}">
                <a16:creationId xmlns:a16="http://schemas.microsoft.com/office/drawing/2014/main" id="{D2F7EEDE-EC2C-B3CF-E289-FEEA154F759D}"/>
              </a:ext>
            </a:extLst>
          </p:cNvPr>
          <p:cNvPicPr>
            <a:picLocks noChangeAspect="1"/>
          </p:cNvPicPr>
          <p:nvPr/>
        </p:nvPicPr>
        <p:blipFill rotWithShape="1">
          <a:blip r:embed="rId6" cstate="hqprint">
            <a:extLst>
              <a:ext uri="{28A0092B-C50C-407E-A947-70E740481C1C}">
                <a14:useLocalDpi xmlns:a14="http://schemas.microsoft.com/office/drawing/2010/main" val="0"/>
              </a:ext>
            </a:extLst>
          </a:blip>
          <a:srcRect l="5596" t="944" r="5596" b="24503"/>
          <a:stretch/>
        </p:blipFill>
        <p:spPr>
          <a:xfrm>
            <a:off x="3908023" y="4651467"/>
            <a:ext cx="374904" cy="374904"/>
          </a:xfrm>
          <a:prstGeom prst="ellipse">
            <a:avLst/>
          </a:prstGeom>
          <a:ln>
            <a:solidFill>
              <a:schemeClr val="bg1"/>
            </a:solidFill>
          </a:ln>
        </p:spPr>
      </p:pic>
      <p:pic>
        <p:nvPicPr>
          <p:cNvPr id="226" name="Picture Placeholder 11">
            <a:extLst>
              <a:ext uri="{FF2B5EF4-FFF2-40B4-BE49-F238E27FC236}">
                <a16:creationId xmlns:a16="http://schemas.microsoft.com/office/drawing/2014/main" id="{D337D3DF-0CE2-431D-212A-D54A05FD9B6A}"/>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282" t="19120" r="190" b="21564"/>
          <a:stretch/>
        </p:blipFill>
        <p:spPr>
          <a:xfrm>
            <a:off x="5484998" y="4651467"/>
            <a:ext cx="374904" cy="374904"/>
          </a:xfrm>
          <a:prstGeom prst="ellipse">
            <a:avLst/>
          </a:prstGeom>
          <a:ln>
            <a:solidFill>
              <a:schemeClr val="bg1"/>
            </a:solidFill>
          </a:ln>
        </p:spPr>
      </p:pic>
      <p:pic>
        <p:nvPicPr>
          <p:cNvPr id="227" name="Picture Placeholder 13">
            <a:extLst>
              <a:ext uri="{FF2B5EF4-FFF2-40B4-BE49-F238E27FC236}">
                <a16:creationId xmlns:a16="http://schemas.microsoft.com/office/drawing/2014/main" id="{2EBD39E5-7C29-7BE0-FA54-4A92540C1F6D}"/>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7061973" y="4651467"/>
            <a:ext cx="374904" cy="374904"/>
          </a:xfrm>
          <a:prstGeom prst="ellipse">
            <a:avLst/>
          </a:prstGeom>
          <a:ln>
            <a:solidFill>
              <a:schemeClr val="bg1"/>
            </a:solidFill>
          </a:ln>
        </p:spPr>
      </p:pic>
      <p:pic>
        <p:nvPicPr>
          <p:cNvPr id="228" name="Picture Placeholder 15">
            <a:extLst>
              <a:ext uri="{FF2B5EF4-FFF2-40B4-BE49-F238E27FC236}">
                <a16:creationId xmlns:a16="http://schemas.microsoft.com/office/drawing/2014/main" id="{525F7DD6-DC48-E4F7-DE10-3D9E43CFD4EB}"/>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8357" t="3783" r="8357" b="23961"/>
          <a:stretch/>
        </p:blipFill>
        <p:spPr>
          <a:xfrm>
            <a:off x="10215922" y="4651467"/>
            <a:ext cx="374904" cy="374904"/>
          </a:xfrm>
          <a:prstGeom prst="ellipse">
            <a:avLst/>
          </a:prstGeom>
          <a:ln>
            <a:solidFill>
              <a:schemeClr val="bg1"/>
            </a:solidFill>
          </a:ln>
        </p:spPr>
      </p:pic>
      <p:pic>
        <p:nvPicPr>
          <p:cNvPr id="229" name="Picture Placeholder 13">
            <a:extLst>
              <a:ext uri="{FF2B5EF4-FFF2-40B4-BE49-F238E27FC236}">
                <a16:creationId xmlns:a16="http://schemas.microsoft.com/office/drawing/2014/main" id="{E921EF97-D358-B1A3-16C8-F33653000C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8948" y="4643404"/>
            <a:ext cx="374904" cy="382967"/>
          </a:xfrm>
          <a:prstGeom prst="ellipse">
            <a:avLst/>
          </a:prstGeom>
          <a:solidFill>
            <a:schemeClr val="bg1">
              <a:lumMod val="95000"/>
            </a:schemeClr>
          </a:solidFill>
        </p:spPr>
      </p:pic>
    </p:spTree>
    <p:extLst>
      <p:ext uri="{BB962C8B-B14F-4D97-AF65-F5344CB8AC3E}">
        <p14:creationId xmlns:p14="http://schemas.microsoft.com/office/powerpoint/2010/main" val="110228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Mizuho Skills</a:t>
            </a:r>
          </a:p>
        </p:txBody>
      </p:sp>
      <p:graphicFrame>
        <p:nvGraphicFramePr>
          <p:cNvPr id="6" name="Table 5"/>
          <p:cNvGraphicFramePr>
            <a:graphicFrameLocks noGrp="1"/>
          </p:cNvGraphicFramePr>
          <p:nvPr>
            <p:extLst>
              <p:ext uri="{D42A27DB-BD31-4B8C-83A1-F6EECF244321}">
                <p14:modId xmlns:p14="http://schemas.microsoft.com/office/powerpoint/2010/main" val="2703955354"/>
              </p:ext>
            </p:extLst>
          </p:nvPr>
        </p:nvGraphicFramePr>
        <p:xfrm>
          <a:off x="484632" y="1238395"/>
          <a:ext cx="8013417" cy="4927516"/>
        </p:xfrm>
        <a:graphic>
          <a:graphicData uri="http://schemas.openxmlformats.org/drawingml/2006/table">
            <a:tbl>
              <a:tblPr/>
              <a:tblGrid>
                <a:gridCol w="896493">
                  <a:extLst>
                    <a:ext uri="{9D8B030D-6E8A-4147-A177-3AD203B41FA5}">
                      <a16:colId xmlns:a16="http://schemas.microsoft.com/office/drawing/2014/main" val="3744722405"/>
                    </a:ext>
                  </a:extLst>
                </a:gridCol>
                <a:gridCol w="1157844">
                  <a:extLst>
                    <a:ext uri="{9D8B030D-6E8A-4147-A177-3AD203B41FA5}">
                      <a16:colId xmlns:a16="http://schemas.microsoft.com/office/drawing/2014/main" val="302602839"/>
                    </a:ext>
                  </a:extLst>
                </a:gridCol>
                <a:gridCol w="1133871">
                  <a:extLst>
                    <a:ext uri="{9D8B030D-6E8A-4147-A177-3AD203B41FA5}">
                      <a16:colId xmlns:a16="http://schemas.microsoft.com/office/drawing/2014/main" val="2684041214"/>
                    </a:ext>
                  </a:extLst>
                </a:gridCol>
                <a:gridCol w="2797309">
                  <a:extLst>
                    <a:ext uri="{9D8B030D-6E8A-4147-A177-3AD203B41FA5}">
                      <a16:colId xmlns:a16="http://schemas.microsoft.com/office/drawing/2014/main" val="272339537"/>
                    </a:ext>
                  </a:extLst>
                </a:gridCol>
                <a:gridCol w="2027900">
                  <a:extLst>
                    <a:ext uri="{9D8B030D-6E8A-4147-A177-3AD203B41FA5}">
                      <a16:colId xmlns:a16="http://schemas.microsoft.com/office/drawing/2014/main" val="2898588505"/>
                    </a:ext>
                  </a:extLst>
                </a:gridCol>
              </a:tblGrid>
              <a:tr h="347008">
                <a:tc>
                  <a:txBody>
                    <a:bodyPr/>
                    <a:lstStyle/>
                    <a:p>
                      <a:pPr algn="l" fontAlgn="ctr"/>
                      <a:r>
                        <a:rPr lang="en-US" sz="800" b="1" i="0" u="none" strike="noStrike">
                          <a:solidFill>
                            <a:srgbClr val="FFFFFF"/>
                          </a:solidFill>
                          <a:effectLst/>
                          <a:latin typeface="Calibri" panose="020F0502020204030204" pitchFamily="34" charset="0"/>
                        </a:rPr>
                        <a:t>Section</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a:solidFill>
                            <a:srgbClr val="FFFFFF"/>
                          </a:solidFill>
                          <a:effectLst/>
                          <a:latin typeface="Calibri" panose="020F0502020204030204" pitchFamily="34" charset="0"/>
                        </a:rPr>
                        <a:t>Name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a:solidFill>
                            <a:srgbClr val="FFFFFF"/>
                          </a:solidFill>
                          <a:effectLst/>
                          <a:latin typeface="Calibri" panose="020F0502020204030204" pitchFamily="34" charset="0"/>
                        </a:rPr>
                        <a:t>Role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a:solidFill>
                            <a:srgbClr val="FFFFFF"/>
                          </a:solidFill>
                          <a:effectLst/>
                          <a:latin typeface="Calibri" panose="020F0502020204030204" pitchFamily="34" charset="0"/>
                        </a:rPr>
                        <a:t>Expertise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ctr"/>
                      <a:r>
                        <a:rPr lang="en-US" sz="800" b="1" i="0" u="none" strike="noStrike" dirty="0">
                          <a:solidFill>
                            <a:srgbClr val="FFFFFF"/>
                          </a:solidFill>
                          <a:effectLst/>
                          <a:latin typeface="Calibri" panose="020F0502020204030204" pitchFamily="34" charset="0"/>
                        </a:rPr>
                        <a:t>Total Years Of Experience</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76469794"/>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Sasitha Niranjana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Tech Lead</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Kotlin, Java , Kafka, MongoDB, Python,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9</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17080050"/>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Miyuru Dayarathna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Kotlin, Java , Kafka, MongoDB,Python,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11</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468027817"/>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Chinthaka Weerakkody</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Kotlin, Java , Kafka, MongoDB</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12</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053482089"/>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Ruchira Samarawickrama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Kotlin, Java , Kafka, MongoDB, Python, Kubernetes, </a:t>
                      </a:r>
                      <a:r>
                        <a:rPr lang="en-US" sz="800" b="0" i="0" u="none" strike="noStrike" dirty="0" err="1">
                          <a:solidFill>
                            <a:srgbClr val="000000"/>
                          </a:solidFill>
                          <a:effectLst/>
                          <a:latin typeface="Calibri" panose="020F0502020204030204" pitchFamily="34" charset="0"/>
                        </a:rPr>
                        <a:t>databricks</a:t>
                      </a:r>
                      <a:endParaRPr lang="en-US" sz="800" b="0" i="0" u="none" strike="noStrike" dirty="0">
                        <a:solidFill>
                          <a:srgbClr val="000000"/>
                        </a:solidFill>
                        <a:effectLst/>
                        <a:latin typeface="Calibri" panose="020F0502020204030204" pitchFamily="34" charset="0"/>
                      </a:endParaRP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6.75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488725262"/>
                  </a:ext>
                </a:extLst>
              </a:tr>
              <a:tr h="381709">
                <a:tc>
                  <a:txBody>
                    <a:bodyPr/>
                    <a:lstStyle/>
                    <a:p>
                      <a:pPr algn="l" fontAlgn="ctr"/>
                      <a:r>
                        <a:rPr lang="en-US" sz="800" b="0" i="0" u="none" strike="noStrike">
                          <a:solidFill>
                            <a:srgbClr val="000000"/>
                          </a:solidFill>
                          <a:effectLst/>
                          <a:latin typeface="Calibri" panose="020F0502020204030204" pitchFamily="34" charset="0"/>
                        </a:rPr>
                        <a:t>Dev</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Niranjan Thilakarathna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Software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Kotlin, Java , Kafka, MongoDB</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8</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723697742"/>
                  </a:ext>
                </a:extLst>
              </a:tr>
              <a:tr h="381709">
                <a:tc>
                  <a:txBody>
                    <a:bodyPr/>
                    <a:lstStyle/>
                    <a:p>
                      <a:pPr algn="l" fontAlgn="ctr"/>
                      <a:r>
                        <a:rPr lang="en-US" sz="800" b="0" i="0" u="none" strike="noStrike" dirty="0">
                          <a:solidFill>
                            <a:srgbClr val="000000"/>
                          </a:solidFill>
                          <a:effectLst/>
                          <a:latin typeface="Calibri" panose="020F0502020204030204" pitchFamily="34" charset="0"/>
                        </a:rPr>
                        <a:t>Devops</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Kanika Bhargava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Devops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Azure Cloud, Docker,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6</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882242036"/>
                  </a:ext>
                </a:extLst>
              </a:tr>
              <a:tr h="381709">
                <a:tc>
                  <a:txBody>
                    <a:bodyPr/>
                    <a:lstStyle/>
                    <a:p>
                      <a:pPr algn="l" fontAlgn="ctr"/>
                      <a:r>
                        <a:rPr lang="en-US" sz="800" b="0" i="0" u="none" strike="noStrike" dirty="0">
                          <a:solidFill>
                            <a:srgbClr val="000000"/>
                          </a:solidFill>
                          <a:effectLst/>
                          <a:latin typeface="Calibri" panose="020F0502020204030204" pitchFamily="34" charset="0"/>
                        </a:rPr>
                        <a:t>Devops</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Rahul Kumar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Devops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Azure Cloud, Docker,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7</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913274932"/>
                  </a:ext>
                </a:extLst>
              </a:tr>
              <a:tr h="381709">
                <a:tc>
                  <a:txBody>
                    <a:bodyPr/>
                    <a:lstStyle/>
                    <a:p>
                      <a:pPr algn="l" fontAlgn="ctr"/>
                      <a:r>
                        <a:rPr lang="en-US" sz="800" b="0" i="0" u="none" strike="noStrike" dirty="0">
                          <a:solidFill>
                            <a:srgbClr val="000000"/>
                          </a:solidFill>
                          <a:effectLst/>
                          <a:latin typeface="Calibri" panose="020F0502020204030204" pitchFamily="34" charset="0"/>
                        </a:rPr>
                        <a:t>Devops</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Thulitha Nawagamuwa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Devops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Azure Cloud, Docker, Kubernetes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2.5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40130403"/>
                  </a:ext>
                </a:extLst>
              </a:tr>
              <a:tr h="381709">
                <a:tc>
                  <a:txBody>
                    <a:bodyPr/>
                    <a:lstStyle/>
                    <a:p>
                      <a:pPr algn="l" fontAlgn="ctr"/>
                      <a:r>
                        <a:rPr lang="en-US" sz="800" b="0" i="0" u="none" strike="noStrike" dirty="0">
                          <a:solidFill>
                            <a:srgbClr val="000000"/>
                          </a:solidFill>
                          <a:effectLst/>
                          <a:latin typeface="Calibri" panose="020F0502020204030204" pitchFamily="34" charset="0"/>
                        </a:rPr>
                        <a:t>QA</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Isuru Madanayake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Senior QA Engineer</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Test Automation, Karate, Selenium</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15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428890080"/>
                  </a:ext>
                </a:extLst>
              </a:tr>
              <a:tr h="381709">
                <a:tc>
                  <a:txBody>
                    <a:bodyPr/>
                    <a:lstStyle/>
                    <a:p>
                      <a:pPr algn="l" fontAlgn="ctr"/>
                      <a:r>
                        <a:rPr lang="en-US" sz="800" b="0" i="0" u="none" strike="noStrike" dirty="0">
                          <a:solidFill>
                            <a:srgbClr val="000000"/>
                          </a:solidFill>
                          <a:effectLst/>
                          <a:latin typeface="Calibri" panose="020F0502020204030204" pitchFamily="34" charset="0"/>
                        </a:rPr>
                        <a:t>Data Science</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Navneet Teotia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Data Scientist</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Python, Pyspark, Databricks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9</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106262754"/>
                  </a:ext>
                </a:extLst>
              </a:tr>
              <a:tr h="381709">
                <a:tc>
                  <a:txBody>
                    <a:bodyPr/>
                    <a:lstStyle/>
                    <a:p>
                      <a:pPr algn="l" fontAlgn="ctr"/>
                      <a:r>
                        <a:rPr lang="en-US" sz="800" b="0" i="0" u="none" strike="noStrike" dirty="0">
                          <a:solidFill>
                            <a:srgbClr val="000000"/>
                          </a:solidFill>
                          <a:effectLst/>
                          <a:latin typeface="Calibri" panose="020F0502020204030204" pitchFamily="34" charset="0"/>
                        </a:rPr>
                        <a:t>Data Science</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Aman Jaipuria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Data Scientist</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Python, Pyspark, Databricks</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a:solidFill>
                            <a:srgbClr val="000000"/>
                          </a:solidFill>
                          <a:effectLst/>
                          <a:latin typeface="Calibri" panose="020F0502020204030204" pitchFamily="34" charset="0"/>
                        </a:rPr>
                        <a:t>9</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248097868"/>
                  </a:ext>
                </a:extLst>
              </a:tr>
              <a:tr h="381709">
                <a:tc>
                  <a:txBody>
                    <a:bodyPr/>
                    <a:lstStyle/>
                    <a:p>
                      <a:pPr algn="l" fontAlgn="ctr"/>
                      <a:r>
                        <a:rPr lang="en-US" sz="800" b="0" i="0" u="none" strike="noStrike">
                          <a:solidFill>
                            <a:srgbClr val="000000"/>
                          </a:solidFill>
                          <a:effectLst/>
                          <a:latin typeface="Calibri" panose="020F0502020204030204" pitchFamily="34" charset="0"/>
                        </a:rPr>
                        <a:t>BA</a:t>
                      </a:r>
                    </a:p>
                  </a:txBody>
                  <a:tcPr marL="7272" marR="7272" marT="7272" marB="0" anchor="ctr">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Mahanama Gamage</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Calibri" panose="020F0502020204030204" pitchFamily="34" charset="0"/>
                        </a:rPr>
                        <a:t>Fixed Income BA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Calibri" panose="020F0502020204030204" pitchFamily="34" charset="0"/>
                        </a:rPr>
                        <a:t>Project management, SQL, RPA</a:t>
                      </a:r>
                    </a:p>
                  </a:txBody>
                  <a:tcPr marL="7272" marR="7272" marT="7272" marB="0" anchor="ctr">
                    <a:lnL>
                      <a:noFill/>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r" fontAlgn="ctr"/>
                      <a:r>
                        <a:rPr lang="en-US" sz="800" b="0" i="0" u="none" strike="noStrike" dirty="0">
                          <a:solidFill>
                            <a:srgbClr val="000000"/>
                          </a:solidFill>
                          <a:effectLst/>
                          <a:latin typeface="Calibri" panose="020F0502020204030204" pitchFamily="34" charset="0"/>
                        </a:rPr>
                        <a:t>15</a:t>
                      </a:r>
                    </a:p>
                  </a:txBody>
                  <a:tcPr marL="7272" marR="7272" marT="7272" marB="0" anchor="ctr">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4101706041"/>
                  </a:ext>
                </a:extLst>
              </a:tr>
            </a:tbl>
          </a:graphicData>
        </a:graphic>
      </p:graphicFrame>
    </p:spTree>
    <p:extLst>
      <p:ext uri="{BB962C8B-B14F-4D97-AF65-F5344CB8AC3E}">
        <p14:creationId xmlns:p14="http://schemas.microsoft.com/office/powerpoint/2010/main" val="420576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CFA85-FB0C-47FA-3589-EBE16E0B0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0F798-47FA-9934-7256-B8D455FB5583}"/>
              </a:ext>
            </a:extLst>
          </p:cNvPr>
          <p:cNvSpPr>
            <a:spLocks noGrp="1"/>
          </p:cNvSpPr>
          <p:nvPr>
            <p:ph type="title"/>
          </p:nvPr>
        </p:nvSpPr>
        <p:spPr/>
        <p:txBody>
          <a:bodyPr/>
          <a:lstStyle/>
          <a:p>
            <a:r>
              <a:rPr lang="en-US" sz="3200" dirty="0"/>
              <a:t>Mizuho Skills</a:t>
            </a:r>
          </a:p>
        </p:txBody>
      </p:sp>
      <p:sp>
        <p:nvSpPr>
          <p:cNvPr id="5" name="Rectangle: Rounded Corners 4">
            <a:extLst>
              <a:ext uri="{FF2B5EF4-FFF2-40B4-BE49-F238E27FC236}">
                <a16:creationId xmlns:a16="http://schemas.microsoft.com/office/drawing/2014/main" id="{E44D1E3D-7EFE-66F5-D423-A6301AF79D96}"/>
              </a:ext>
            </a:extLst>
          </p:cNvPr>
          <p:cNvSpPr/>
          <p:nvPr/>
        </p:nvSpPr>
        <p:spPr>
          <a:xfrm>
            <a:off x="120073" y="929815"/>
            <a:ext cx="1865488" cy="4908876"/>
          </a:xfrm>
          <a:prstGeom prst="roundRect">
            <a:avLst>
              <a:gd name="adj" fmla="val 8726"/>
            </a:avLst>
          </a:prstGeom>
          <a:gradFill>
            <a:gsLst>
              <a:gs pos="0">
                <a:srgbClr val="A4C7EA"/>
              </a:gs>
              <a:gs pos="100000">
                <a:srgbClr val="E4EEF8"/>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82DDA59-082A-0333-5AF9-DA1F760EF00A}"/>
              </a:ext>
            </a:extLst>
          </p:cNvPr>
          <p:cNvSpPr txBox="1"/>
          <p:nvPr/>
        </p:nvSpPr>
        <p:spPr>
          <a:xfrm>
            <a:off x="607795" y="1092383"/>
            <a:ext cx="160712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Kotlin</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2" name="Rounded Rectangle 87">
            <a:extLst>
              <a:ext uri="{FF2B5EF4-FFF2-40B4-BE49-F238E27FC236}">
                <a16:creationId xmlns:a16="http://schemas.microsoft.com/office/drawing/2014/main" id="{E7CC9792-42D4-19E0-E47B-289C8ED40FF9}"/>
              </a:ext>
            </a:extLst>
          </p:cNvPr>
          <p:cNvSpPr/>
          <p:nvPr/>
        </p:nvSpPr>
        <p:spPr>
          <a:xfrm>
            <a:off x="8802516" y="4307072"/>
            <a:ext cx="1186209" cy="377662"/>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900" b="1" dirty="0">
                <a:latin typeface="Calibri" panose="020F0502020204030204" pitchFamily="34" charset="0"/>
                <a:ea typeface="Calibri" panose="020F0502020204030204" pitchFamily="34" charset="0"/>
                <a:cs typeface="Calibri" panose="020F0502020204030204" pitchFamily="34" charset="0"/>
              </a:rPr>
              <a:t>DS: Navneet</a:t>
            </a:r>
          </a:p>
        </p:txBody>
      </p:sp>
      <p:pic>
        <p:nvPicPr>
          <p:cNvPr id="14" name="Picture Placeholder 13">
            <a:extLst>
              <a:ext uri="{FF2B5EF4-FFF2-40B4-BE49-F238E27FC236}">
                <a16:creationId xmlns:a16="http://schemas.microsoft.com/office/drawing/2014/main" id="{79F8A16B-18E2-12C6-9633-02388929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948" y="4299009"/>
            <a:ext cx="374904" cy="382967"/>
          </a:xfrm>
          <a:prstGeom prst="ellipse">
            <a:avLst/>
          </a:prstGeom>
          <a:solidFill>
            <a:schemeClr val="bg1">
              <a:lumMod val="95000"/>
            </a:schemeClr>
          </a:solidFill>
        </p:spPr>
      </p:pic>
      <p:sp>
        <p:nvSpPr>
          <p:cNvPr id="11" name="Rounded Rectangle 87">
            <a:extLst>
              <a:ext uri="{FF2B5EF4-FFF2-40B4-BE49-F238E27FC236}">
                <a16:creationId xmlns:a16="http://schemas.microsoft.com/office/drawing/2014/main" id="{2232968F-B5AF-C339-9B55-5C22DD717B12}"/>
              </a:ext>
            </a:extLst>
          </p:cNvPr>
          <p:cNvSpPr/>
          <p:nvPr/>
        </p:nvSpPr>
        <p:spPr>
          <a:xfrm>
            <a:off x="183997"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Placeholder 13">
            <a:extLst>
              <a:ext uri="{FF2B5EF4-FFF2-40B4-BE49-F238E27FC236}">
                <a16:creationId xmlns:a16="http://schemas.microsoft.com/office/drawing/2014/main" id="{4588B0B5-EFD4-F4BA-8B40-671329DF478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40042" y="1727924"/>
            <a:ext cx="374904" cy="374904"/>
          </a:xfrm>
          <a:prstGeom prst="ellipse">
            <a:avLst/>
          </a:prstGeom>
          <a:ln>
            <a:solidFill>
              <a:schemeClr val="bg1"/>
            </a:solidFill>
          </a:ln>
        </p:spPr>
      </p:pic>
      <p:sp>
        <p:nvSpPr>
          <p:cNvPr id="15" name="TextBox 14">
            <a:extLst>
              <a:ext uri="{FF2B5EF4-FFF2-40B4-BE49-F238E27FC236}">
                <a16:creationId xmlns:a16="http://schemas.microsoft.com/office/drawing/2014/main" id="{2998A7B7-02C0-1935-6F22-D4D42E05D4DB}"/>
              </a:ext>
            </a:extLst>
          </p:cNvPr>
          <p:cNvSpPr txBox="1"/>
          <p:nvPr/>
        </p:nvSpPr>
        <p:spPr>
          <a:xfrm>
            <a:off x="590357"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A3B6303B-2D8D-6AAA-0ED1-45E3254B7642}"/>
              </a:ext>
            </a:extLst>
          </p:cNvPr>
          <p:cNvSpPr/>
          <p:nvPr/>
        </p:nvSpPr>
        <p:spPr>
          <a:xfrm>
            <a:off x="2139719" y="929815"/>
            <a:ext cx="1865488" cy="4908876"/>
          </a:xfrm>
          <a:prstGeom prst="roundRect">
            <a:avLst>
              <a:gd name="adj" fmla="val 11790"/>
            </a:avLst>
          </a:prstGeom>
          <a:gradFill>
            <a:gsLst>
              <a:gs pos="0">
                <a:schemeClr val="accent1">
                  <a:lumMod val="40000"/>
                  <a:lumOff val="60000"/>
                </a:schemeClr>
              </a:gs>
              <a:gs pos="100000">
                <a:srgbClr val="EDEFF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32B0C4B-B480-A794-5684-79EE434988BC}"/>
              </a:ext>
            </a:extLst>
          </p:cNvPr>
          <p:cNvSpPr txBox="1"/>
          <p:nvPr/>
        </p:nvSpPr>
        <p:spPr>
          <a:xfrm>
            <a:off x="2711455" y="1098526"/>
            <a:ext cx="722015"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Java</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8" name="Rectangle: Rounded Corners 17">
            <a:extLst>
              <a:ext uri="{FF2B5EF4-FFF2-40B4-BE49-F238E27FC236}">
                <a16:creationId xmlns:a16="http://schemas.microsoft.com/office/drawing/2014/main" id="{BB16E9DA-6F81-6966-A8FC-33C42210C2A2}"/>
              </a:ext>
            </a:extLst>
          </p:cNvPr>
          <p:cNvSpPr/>
          <p:nvPr/>
        </p:nvSpPr>
        <p:spPr>
          <a:xfrm>
            <a:off x="4137953" y="929815"/>
            <a:ext cx="1865488" cy="4908876"/>
          </a:xfrm>
          <a:prstGeom prst="roundRect">
            <a:avLst>
              <a:gd name="adj" fmla="val 11790"/>
            </a:avLst>
          </a:prstGeom>
          <a:gradFill>
            <a:gsLst>
              <a:gs pos="0">
                <a:schemeClr val="accent3">
                  <a:lumMod val="40000"/>
                  <a:lumOff val="60000"/>
                </a:schemeClr>
              </a:gs>
              <a:gs pos="100000">
                <a:srgbClr val="FFF9F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9E86363D-43EC-5C32-C1A2-8DCD064ABA5D}"/>
              </a:ext>
            </a:extLst>
          </p:cNvPr>
          <p:cNvSpPr txBox="1"/>
          <p:nvPr/>
        </p:nvSpPr>
        <p:spPr>
          <a:xfrm>
            <a:off x="4733240" y="1078704"/>
            <a:ext cx="795256"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Kafka</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0" name="Rectangle: Rounded Corners 19">
            <a:extLst>
              <a:ext uri="{FF2B5EF4-FFF2-40B4-BE49-F238E27FC236}">
                <a16:creationId xmlns:a16="http://schemas.microsoft.com/office/drawing/2014/main" id="{F0892009-BF8D-46EF-6594-9D95E7B6683D}"/>
              </a:ext>
            </a:extLst>
          </p:cNvPr>
          <p:cNvSpPr/>
          <p:nvPr/>
        </p:nvSpPr>
        <p:spPr>
          <a:xfrm>
            <a:off x="6188560" y="929815"/>
            <a:ext cx="1865488" cy="4908876"/>
          </a:xfrm>
          <a:prstGeom prst="roundRect">
            <a:avLst>
              <a:gd name="adj" fmla="val 11790"/>
            </a:avLst>
          </a:prstGeom>
          <a:gradFill>
            <a:gsLst>
              <a:gs pos="0">
                <a:schemeClr val="accent4">
                  <a:lumMod val="40000"/>
                  <a:lumOff val="60000"/>
                </a:schemeClr>
              </a:gs>
              <a:gs pos="100000">
                <a:srgbClr val="FFF9E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11FFBF7-3975-FED3-5244-A752177DAA4B}"/>
              </a:ext>
            </a:extLst>
          </p:cNvPr>
          <p:cNvSpPr txBox="1"/>
          <p:nvPr/>
        </p:nvSpPr>
        <p:spPr>
          <a:xfrm>
            <a:off x="6581500" y="1078703"/>
            <a:ext cx="160712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MongoDB</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2" name="Rectangle: Rounded Corners 21">
            <a:extLst>
              <a:ext uri="{FF2B5EF4-FFF2-40B4-BE49-F238E27FC236}">
                <a16:creationId xmlns:a16="http://schemas.microsoft.com/office/drawing/2014/main" id="{EE248B98-CFC1-57AF-F87C-1531578B6B76}"/>
              </a:ext>
            </a:extLst>
          </p:cNvPr>
          <p:cNvSpPr/>
          <p:nvPr/>
        </p:nvSpPr>
        <p:spPr>
          <a:xfrm>
            <a:off x="8196778" y="929815"/>
            <a:ext cx="1865488" cy="4908876"/>
          </a:xfrm>
          <a:prstGeom prst="roundRect">
            <a:avLst>
              <a:gd name="adj" fmla="val 11790"/>
            </a:avLst>
          </a:prstGeom>
          <a:gradFill>
            <a:gsLst>
              <a:gs pos="0">
                <a:schemeClr val="accent5">
                  <a:lumMod val="40000"/>
                  <a:lumOff val="60000"/>
                </a:schemeClr>
              </a:gs>
              <a:gs pos="100000">
                <a:srgbClr val="F1F9F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95A8F3A-AFCC-D986-0104-4E40C66957CB}"/>
              </a:ext>
            </a:extLst>
          </p:cNvPr>
          <p:cNvSpPr txBox="1"/>
          <p:nvPr/>
        </p:nvSpPr>
        <p:spPr>
          <a:xfrm>
            <a:off x="8638948" y="1097546"/>
            <a:ext cx="1186210"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Python</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4" name="Rectangle: Rounded Corners 23">
            <a:extLst>
              <a:ext uri="{FF2B5EF4-FFF2-40B4-BE49-F238E27FC236}">
                <a16:creationId xmlns:a16="http://schemas.microsoft.com/office/drawing/2014/main" id="{3E901FA9-DE24-5989-1C80-65EC0C3408CD}"/>
              </a:ext>
            </a:extLst>
          </p:cNvPr>
          <p:cNvSpPr/>
          <p:nvPr/>
        </p:nvSpPr>
        <p:spPr>
          <a:xfrm>
            <a:off x="10220532" y="929814"/>
            <a:ext cx="1865488" cy="5400227"/>
          </a:xfrm>
          <a:prstGeom prst="roundRect">
            <a:avLst>
              <a:gd name="adj" fmla="val 11790"/>
            </a:avLst>
          </a:prstGeom>
          <a:gradFill>
            <a:gsLst>
              <a:gs pos="0">
                <a:srgbClr val="909090"/>
              </a:gs>
              <a:gs pos="100000">
                <a:srgbClr val="E8E8E8"/>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TextBox 24">
            <a:extLst>
              <a:ext uri="{FF2B5EF4-FFF2-40B4-BE49-F238E27FC236}">
                <a16:creationId xmlns:a16="http://schemas.microsoft.com/office/drawing/2014/main" id="{628063BD-B0DD-D9FC-C1AC-7E3E6DA3195A}"/>
              </a:ext>
            </a:extLst>
          </p:cNvPr>
          <p:cNvSpPr txBox="1"/>
          <p:nvPr/>
        </p:nvSpPr>
        <p:spPr>
          <a:xfrm>
            <a:off x="10487044" y="1092383"/>
            <a:ext cx="160712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Kubernetes</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8" name="Rounded Rectangle 87">
            <a:extLst>
              <a:ext uri="{FF2B5EF4-FFF2-40B4-BE49-F238E27FC236}">
                <a16:creationId xmlns:a16="http://schemas.microsoft.com/office/drawing/2014/main" id="{7140543E-C328-9419-6FAC-E0B58B11CCC3}"/>
              </a:ext>
            </a:extLst>
          </p:cNvPr>
          <p:cNvSpPr/>
          <p:nvPr/>
        </p:nvSpPr>
        <p:spPr>
          <a:xfrm>
            <a:off x="183997"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D2330A97-71C9-4F42-BD76-1E664326AFA3}"/>
              </a:ext>
            </a:extLst>
          </p:cNvPr>
          <p:cNvSpPr txBox="1"/>
          <p:nvPr/>
        </p:nvSpPr>
        <p:spPr>
          <a:xfrm>
            <a:off x="590357"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5" name="Picture Placeholder 13">
            <a:extLst>
              <a:ext uri="{FF2B5EF4-FFF2-40B4-BE49-F238E27FC236}">
                <a16:creationId xmlns:a16="http://schemas.microsoft.com/office/drawing/2014/main" id="{AC075292-64A5-74DD-99BE-FE44573CB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18" y="2303540"/>
            <a:ext cx="374904" cy="382967"/>
          </a:xfrm>
          <a:prstGeom prst="ellipse">
            <a:avLst/>
          </a:prstGeom>
          <a:solidFill>
            <a:schemeClr val="bg1">
              <a:lumMod val="95000"/>
            </a:schemeClr>
          </a:solidFill>
        </p:spPr>
      </p:pic>
      <p:sp>
        <p:nvSpPr>
          <p:cNvPr id="46" name="Rounded Rectangle 87">
            <a:extLst>
              <a:ext uri="{FF2B5EF4-FFF2-40B4-BE49-F238E27FC236}">
                <a16:creationId xmlns:a16="http://schemas.microsoft.com/office/drawing/2014/main" id="{0023B8EF-7C99-6342-87B4-A7174BB04C36}"/>
              </a:ext>
            </a:extLst>
          </p:cNvPr>
          <p:cNvSpPr/>
          <p:nvPr/>
        </p:nvSpPr>
        <p:spPr>
          <a:xfrm>
            <a:off x="183997"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01400732-99E9-0021-0664-6F16B4FEFDFC}"/>
              </a:ext>
            </a:extLst>
          </p:cNvPr>
          <p:cNvSpPr txBox="1"/>
          <p:nvPr/>
        </p:nvSpPr>
        <p:spPr>
          <a:xfrm>
            <a:off x="603057" y="3063914"/>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8" name="Picture Placeholder 13">
            <a:extLst>
              <a:ext uri="{FF2B5EF4-FFF2-40B4-BE49-F238E27FC236}">
                <a16:creationId xmlns:a16="http://schemas.microsoft.com/office/drawing/2014/main" id="{703DC57D-DABE-7E4A-D75B-1670E5491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93" y="3108468"/>
            <a:ext cx="374904" cy="382967"/>
          </a:xfrm>
          <a:prstGeom prst="ellipse">
            <a:avLst/>
          </a:prstGeom>
          <a:solidFill>
            <a:schemeClr val="bg1">
              <a:lumMod val="95000"/>
            </a:schemeClr>
          </a:solidFill>
        </p:spPr>
      </p:pic>
      <p:sp>
        <p:nvSpPr>
          <p:cNvPr id="49" name="Rounded Rectangle 87">
            <a:extLst>
              <a:ext uri="{FF2B5EF4-FFF2-40B4-BE49-F238E27FC236}">
                <a16:creationId xmlns:a16="http://schemas.microsoft.com/office/drawing/2014/main" id="{6128F660-E546-6810-D2A7-E842BB358AAE}"/>
              </a:ext>
            </a:extLst>
          </p:cNvPr>
          <p:cNvSpPr/>
          <p:nvPr/>
        </p:nvSpPr>
        <p:spPr>
          <a:xfrm>
            <a:off x="183997"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DAA3B664-ED7D-0FE7-C89F-52293E192EE7}"/>
              </a:ext>
            </a:extLst>
          </p:cNvPr>
          <p:cNvSpPr txBox="1"/>
          <p:nvPr/>
        </p:nvSpPr>
        <p:spPr>
          <a:xfrm>
            <a:off x="564957"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51" name="Picture Placeholder 13">
            <a:extLst>
              <a:ext uri="{FF2B5EF4-FFF2-40B4-BE49-F238E27FC236}">
                <a16:creationId xmlns:a16="http://schemas.microsoft.com/office/drawing/2014/main" id="{D22745AC-C3F5-1B96-D122-35CE17C91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1" y="3935067"/>
            <a:ext cx="374904" cy="382967"/>
          </a:xfrm>
          <a:prstGeom prst="ellipse">
            <a:avLst/>
          </a:prstGeom>
          <a:solidFill>
            <a:schemeClr val="bg1">
              <a:lumMod val="95000"/>
            </a:schemeClr>
          </a:solidFill>
        </p:spPr>
      </p:pic>
      <p:sp>
        <p:nvSpPr>
          <p:cNvPr id="52" name="Rounded Rectangle 87">
            <a:extLst>
              <a:ext uri="{FF2B5EF4-FFF2-40B4-BE49-F238E27FC236}">
                <a16:creationId xmlns:a16="http://schemas.microsoft.com/office/drawing/2014/main" id="{87B91C31-97C2-246C-58EA-23D556FACEAE}"/>
              </a:ext>
            </a:extLst>
          </p:cNvPr>
          <p:cNvSpPr/>
          <p:nvPr/>
        </p:nvSpPr>
        <p:spPr>
          <a:xfrm>
            <a:off x="183997"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C9F25D7E-A09E-B331-11B2-57AFE706A460}"/>
              </a:ext>
            </a:extLst>
          </p:cNvPr>
          <p:cNvSpPr txBox="1"/>
          <p:nvPr/>
        </p:nvSpPr>
        <p:spPr>
          <a:xfrm>
            <a:off x="603057"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54" name="Picture Placeholder 13">
            <a:extLst>
              <a:ext uri="{FF2B5EF4-FFF2-40B4-BE49-F238E27FC236}">
                <a16:creationId xmlns:a16="http://schemas.microsoft.com/office/drawing/2014/main" id="{3B79D918-6541-3404-85FB-2B9CB4DD1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1" y="4749253"/>
            <a:ext cx="374904" cy="382967"/>
          </a:xfrm>
          <a:prstGeom prst="ellipse">
            <a:avLst/>
          </a:prstGeom>
          <a:solidFill>
            <a:schemeClr val="bg1">
              <a:lumMod val="95000"/>
            </a:schemeClr>
          </a:solidFill>
        </p:spPr>
      </p:pic>
      <p:sp>
        <p:nvSpPr>
          <p:cNvPr id="85" name="Rounded Rectangle 87">
            <a:extLst>
              <a:ext uri="{FF2B5EF4-FFF2-40B4-BE49-F238E27FC236}">
                <a16:creationId xmlns:a16="http://schemas.microsoft.com/office/drawing/2014/main" id="{D15DFB63-3DF3-68F5-48CC-58FB543FD7EC}"/>
              </a:ext>
            </a:extLst>
          </p:cNvPr>
          <p:cNvSpPr/>
          <p:nvPr/>
        </p:nvSpPr>
        <p:spPr>
          <a:xfrm>
            <a:off x="2199259"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86" name="Picture Placeholder 13">
            <a:extLst>
              <a:ext uri="{FF2B5EF4-FFF2-40B4-BE49-F238E27FC236}">
                <a16:creationId xmlns:a16="http://schemas.microsoft.com/office/drawing/2014/main" id="{A25B83A9-CFEF-BA86-8C8E-233DD5849CE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55304" y="1727924"/>
            <a:ext cx="374904" cy="374904"/>
          </a:xfrm>
          <a:prstGeom prst="ellipse">
            <a:avLst/>
          </a:prstGeom>
          <a:ln>
            <a:solidFill>
              <a:schemeClr val="bg1"/>
            </a:solidFill>
          </a:ln>
        </p:spPr>
      </p:pic>
      <p:sp>
        <p:nvSpPr>
          <p:cNvPr id="87" name="TextBox 86">
            <a:extLst>
              <a:ext uri="{FF2B5EF4-FFF2-40B4-BE49-F238E27FC236}">
                <a16:creationId xmlns:a16="http://schemas.microsoft.com/office/drawing/2014/main" id="{62BB9070-ED4E-E919-0483-32D1F8B40D1B}"/>
              </a:ext>
            </a:extLst>
          </p:cNvPr>
          <p:cNvSpPr txBox="1"/>
          <p:nvPr/>
        </p:nvSpPr>
        <p:spPr>
          <a:xfrm>
            <a:off x="2605619"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88" name="Rounded Rectangle 87">
            <a:extLst>
              <a:ext uri="{FF2B5EF4-FFF2-40B4-BE49-F238E27FC236}">
                <a16:creationId xmlns:a16="http://schemas.microsoft.com/office/drawing/2014/main" id="{A73A8D0B-D347-8714-EFFB-A85DB6C2EF14}"/>
              </a:ext>
            </a:extLst>
          </p:cNvPr>
          <p:cNvSpPr/>
          <p:nvPr/>
        </p:nvSpPr>
        <p:spPr>
          <a:xfrm>
            <a:off x="2199259"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F391103C-A898-18CB-74C7-A7474B04BC27}"/>
              </a:ext>
            </a:extLst>
          </p:cNvPr>
          <p:cNvSpPr txBox="1"/>
          <p:nvPr/>
        </p:nvSpPr>
        <p:spPr>
          <a:xfrm>
            <a:off x="2605619"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0" name="Picture Placeholder 13">
            <a:extLst>
              <a:ext uri="{FF2B5EF4-FFF2-40B4-BE49-F238E27FC236}">
                <a16:creationId xmlns:a16="http://schemas.microsoft.com/office/drawing/2014/main" id="{C15EE376-4BF3-4566-B1A4-A6A6D0313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380" y="2303540"/>
            <a:ext cx="374904" cy="382967"/>
          </a:xfrm>
          <a:prstGeom prst="ellipse">
            <a:avLst/>
          </a:prstGeom>
          <a:solidFill>
            <a:schemeClr val="bg1">
              <a:lumMod val="95000"/>
            </a:schemeClr>
          </a:solidFill>
        </p:spPr>
      </p:pic>
      <p:sp>
        <p:nvSpPr>
          <p:cNvPr id="91" name="Rounded Rectangle 87">
            <a:extLst>
              <a:ext uri="{FF2B5EF4-FFF2-40B4-BE49-F238E27FC236}">
                <a16:creationId xmlns:a16="http://schemas.microsoft.com/office/drawing/2014/main" id="{6D8EAF22-A853-A173-66CD-143DE729458B}"/>
              </a:ext>
            </a:extLst>
          </p:cNvPr>
          <p:cNvSpPr/>
          <p:nvPr/>
        </p:nvSpPr>
        <p:spPr>
          <a:xfrm>
            <a:off x="2199259"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AFC647E8-093B-7BAA-ABB2-DBA49115E83C}"/>
              </a:ext>
            </a:extLst>
          </p:cNvPr>
          <p:cNvSpPr txBox="1"/>
          <p:nvPr/>
        </p:nvSpPr>
        <p:spPr>
          <a:xfrm>
            <a:off x="2618319" y="3063914"/>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3" name="Picture Placeholder 13">
            <a:extLst>
              <a:ext uri="{FF2B5EF4-FFF2-40B4-BE49-F238E27FC236}">
                <a16:creationId xmlns:a16="http://schemas.microsoft.com/office/drawing/2014/main" id="{CA1AD147-B1BD-C608-3F6D-C6AA750AC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955" y="3108468"/>
            <a:ext cx="374904" cy="382967"/>
          </a:xfrm>
          <a:prstGeom prst="ellipse">
            <a:avLst/>
          </a:prstGeom>
          <a:solidFill>
            <a:schemeClr val="bg1">
              <a:lumMod val="95000"/>
            </a:schemeClr>
          </a:solidFill>
        </p:spPr>
      </p:pic>
      <p:sp>
        <p:nvSpPr>
          <p:cNvPr id="94" name="Rounded Rectangle 87">
            <a:extLst>
              <a:ext uri="{FF2B5EF4-FFF2-40B4-BE49-F238E27FC236}">
                <a16:creationId xmlns:a16="http://schemas.microsoft.com/office/drawing/2014/main" id="{CCD35FB4-B704-53D3-515E-34766A3539E6}"/>
              </a:ext>
            </a:extLst>
          </p:cNvPr>
          <p:cNvSpPr/>
          <p:nvPr/>
        </p:nvSpPr>
        <p:spPr>
          <a:xfrm>
            <a:off x="2199259"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27AED1BB-5B34-2EA1-DADF-CCBC032A7BA4}"/>
              </a:ext>
            </a:extLst>
          </p:cNvPr>
          <p:cNvSpPr txBox="1"/>
          <p:nvPr/>
        </p:nvSpPr>
        <p:spPr>
          <a:xfrm>
            <a:off x="2580219"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6" name="Picture Placeholder 13">
            <a:extLst>
              <a:ext uri="{FF2B5EF4-FFF2-40B4-BE49-F238E27FC236}">
                <a16:creationId xmlns:a16="http://schemas.microsoft.com/office/drawing/2014/main" id="{890F63D2-BDF6-6F1C-752D-ECA557E36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83" y="3935067"/>
            <a:ext cx="374904" cy="382967"/>
          </a:xfrm>
          <a:prstGeom prst="ellipse">
            <a:avLst/>
          </a:prstGeom>
          <a:solidFill>
            <a:schemeClr val="bg1">
              <a:lumMod val="95000"/>
            </a:schemeClr>
          </a:solidFill>
        </p:spPr>
      </p:pic>
      <p:sp>
        <p:nvSpPr>
          <p:cNvPr id="97" name="Rounded Rectangle 87">
            <a:extLst>
              <a:ext uri="{FF2B5EF4-FFF2-40B4-BE49-F238E27FC236}">
                <a16:creationId xmlns:a16="http://schemas.microsoft.com/office/drawing/2014/main" id="{F6E058C1-5DCE-0CE8-857B-B53AF015B0BF}"/>
              </a:ext>
            </a:extLst>
          </p:cNvPr>
          <p:cNvSpPr/>
          <p:nvPr/>
        </p:nvSpPr>
        <p:spPr>
          <a:xfrm>
            <a:off x="2199259"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8" name="TextBox 97">
            <a:extLst>
              <a:ext uri="{FF2B5EF4-FFF2-40B4-BE49-F238E27FC236}">
                <a16:creationId xmlns:a16="http://schemas.microsoft.com/office/drawing/2014/main" id="{93F1DCE8-C859-22EB-0E1F-FDD1E4B4811C}"/>
              </a:ext>
            </a:extLst>
          </p:cNvPr>
          <p:cNvSpPr txBox="1"/>
          <p:nvPr/>
        </p:nvSpPr>
        <p:spPr>
          <a:xfrm>
            <a:off x="2618319"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9" name="Picture Placeholder 13">
            <a:extLst>
              <a:ext uri="{FF2B5EF4-FFF2-40B4-BE49-F238E27FC236}">
                <a16:creationId xmlns:a16="http://schemas.microsoft.com/office/drawing/2014/main" id="{9B1D566B-AD24-6C8D-9188-B43EE4A2A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383" y="4749253"/>
            <a:ext cx="374904" cy="382967"/>
          </a:xfrm>
          <a:prstGeom prst="ellipse">
            <a:avLst/>
          </a:prstGeom>
          <a:solidFill>
            <a:schemeClr val="bg1">
              <a:lumMod val="95000"/>
            </a:schemeClr>
          </a:solidFill>
        </p:spPr>
      </p:pic>
      <p:sp>
        <p:nvSpPr>
          <p:cNvPr id="100" name="Rounded Rectangle 87">
            <a:extLst>
              <a:ext uri="{FF2B5EF4-FFF2-40B4-BE49-F238E27FC236}">
                <a16:creationId xmlns:a16="http://schemas.microsoft.com/office/drawing/2014/main" id="{35B28776-D448-3434-3DF0-DB6ACD2D8931}"/>
              </a:ext>
            </a:extLst>
          </p:cNvPr>
          <p:cNvSpPr/>
          <p:nvPr/>
        </p:nvSpPr>
        <p:spPr>
          <a:xfrm>
            <a:off x="4192621"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01" name="Picture Placeholder 13">
            <a:extLst>
              <a:ext uri="{FF2B5EF4-FFF2-40B4-BE49-F238E27FC236}">
                <a16:creationId xmlns:a16="http://schemas.microsoft.com/office/drawing/2014/main" id="{FDFA7072-1119-7406-D133-72AF5B36C3A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248666" y="1727924"/>
            <a:ext cx="374904" cy="374904"/>
          </a:xfrm>
          <a:prstGeom prst="ellipse">
            <a:avLst/>
          </a:prstGeom>
          <a:ln>
            <a:solidFill>
              <a:schemeClr val="bg1"/>
            </a:solidFill>
          </a:ln>
        </p:spPr>
      </p:pic>
      <p:sp>
        <p:nvSpPr>
          <p:cNvPr id="102" name="TextBox 101">
            <a:extLst>
              <a:ext uri="{FF2B5EF4-FFF2-40B4-BE49-F238E27FC236}">
                <a16:creationId xmlns:a16="http://schemas.microsoft.com/office/drawing/2014/main" id="{A56D8565-4F2F-4F05-C93E-04501E2F3070}"/>
              </a:ext>
            </a:extLst>
          </p:cNvPr>
          <p:cNvSpPr txBox="1"/>
          <p:nvPr/>
        </p:nvSpPr>
        <p:spPr>
          <a:xfrm>
            <a:off x="4598981"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03" name="Rounded Rectangle 87">
            <a:extLst>
              <a:ext uri="{FF2B5EF4-FFF2-40B4-BE49-F238E27FC236}">
                <a16:creationId xmlns:a16="http://schemas.microsoft.com/office/drawing/2014/main" id="{BC544AF0-FBCB-AC5B-7023-0685C2741CB6}"/>
              </a:ext>
            </a:extLst>
          </p:cNvPr>
          <p:cNvSpPr/>
          <p:nvPr/>
        </p:nvSpPr>
        <p:spPr>
          <a:xfrm>
            <a:off x="4192621"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3537FA8D-BC84-423E-E497-63B5043FD8C6}"/>
              </a:ext>
            </a:extLst>
          </p:cNvPr>
          <p:cNvSpPr txBox="1"/>
          <p:nvPr/>
        </p:nvSpPr>
        <p:spPr>
          <a:xfrm>
            <a:off x="4598981"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05" name="Picture Placeholder 13">
            <a:extLst>
              <a:ext uri="{FF2B5EF4-FFF2-40B4-BE49-F238E27FC236}">
                <a16:creationId xmlns:a16="http://schemas.microsoft.com/office/drawing/2014/main" id="{06D446F0-6EDD-1C64-B0D2-667FC0182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742" y="2303540"/>
            <a:ext cx="374904" cy="382967"/>
          </a:xfrm>
          <a:prstGeom prst="ellipse">
            <a:avLst/>
          </a:prstGeom>
          <a:solidFill>
            <a:schemeClr val="bg1">
              <a:lumMod val="95000"/>
            </a:schemeClr>
          </a:solidFill>
        </p:spPr>
      </p:pic>
      <p:sp>
        <p:nvSpPr>
          <p:cNvPr id="106" name="Rounded Rectangle 87">
            <a:extLst>
              <a:ext uri="{FF2B5EF4-FFF2-40B4-BE49-F238E27FC236}">
                <a16:creationId xmlns:a16="http://schemas.microsoft.com/office/drawing/2014/main" id="{896B3D99-C29B-229D-BFA9-23422A16DEBA}"/>
              </a:ext>
            </a:extLst>
          </p:cNvPr>
          <p:cNvSpPr/>
          <p:nvPr/>
        </p:nvSpPr>
        <p:spPr>
          <a:xfrm>
            <a:off x="4192621"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07" name="TextBox 106">
            <a:extLst>
              <a:ext uri="{FF2B5EF4-FFF2-40B4-BE49-F238E27FC236}">
                <a16:creationId xmlns:a16="http://schemas.microsoft.com/office/drawing/2014/main" id="{E8DFC269-C6C3-194E-2B66-52BBDD5A82F6}"/>
              </a:ext>
            </a:extLst>
          </p:cNvPr>
          <p:cNvSpPr txBox="1"/>
          <p:nvPr/>
        </p:nvSpPr>
        <p:spPr>
          <a:xfrm>
            <a:off x="4611681" y="3063914"/>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08" name="Picture Placeholder 13">
            <a:extLst>
              <a:ext uri="{FF2B5EF4-FFF2-40B4-BE49-F238E27FC236}">
                <a16:creationId xmlns:a16="http://schemas.microsoft.com/office/drawing/2014/main" id="{105EB093-3F87-79D7-C07C-8ED100262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1317" y="3108468"/>
            <a:ext cx="374904" cy="382967"/>
          </a:xfrm>
          <a:prstGeom prst="ellipse">
            <a:avLst/>
          </a:prstGeom>
          <a:solidFill>
            <a:schemeClr val="bg1">
              <a:lumMod val="95000"/>
            </a:schemeClr>
          </a:solidFill>
        </p:spPr>
      </p:pic>
      <p:sp>
        <p:nvSpPr>
          <p:cNvPr id="109" name="Rounded Rectangle 87">
            <a:extLst>
              <a:ext uri="{FF2B5EF4-FFF2-40B4-BE49-F238E27FC236}">
                <a16:creationId xmlns:a16="http://schemas.microsoft.com/office/drawing/2014/main" id="{D39515AC-2283-635F-DF09-2D6DE31F73F3}"/>
              </a:ext>
            </a:extLst>
          </p:cNvPr>
          <p:cNvSpPr/>
          <p:nvPr/>
        </p:nvSpPr>
        <p:spPr>
          <a:xfrm>
            <a:off x="4192621"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CFE7DFD6-EC5D-CAB3-4E36-E9199C421F65}"/>
              </a:ext>
            </a:extLst>
          </p:cNvPr>
          <p:cNvSpPr txBox="1"/>
          <p:nvPr/>
        </p:nvSpPr>
        <p:spPr>
          <a:xfrm>
            <a:off x="4573581"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11" name="Picture Placeholder 13">
            <a:extLst>
              <a:ext uri="{FF2B5EF4-FFF2-40B4-BE49-F238E27FC236}">
                <a16:creationId xmlns:a16="http://schemas.microsoft.com/office/drawing/2014/main" id="{DC044AAC-FED2-57B7-9CAC-8089382F8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745" y="3935067"/>
            <a:ext cx="374904" cy="382967"/>
          </a:xfrm>
          <a:prstGeom prst="ellipse">
            <a:avLst/>
          </a:prstGeom>
          <a:solidFill>
            <a:schemeClr val="bg1">
              <a:lumMod val="95000"/>
            </a:schemeClr>
          </a:solidFill>
        </p:spPr>
      </p:pic>
      <p:sp>
        <p:nvSpPr>
          <p:cNvPr id="112" name="Rounded Rectangle 87">
            <a:extLst>
              <a:ext uri="{FF2B5EF4-FFF2-40B4-BE49-F238E27FC236}">
                <a16:creationId xmlns:a16="http://schemas.microsoft.com/office/drawing/2014/main" id="{17D8834A-F875-D5CA-B8B0-311D512E6325}"/>
              </a:ext>
            </a:extLst>
          </p:cNvPr>
          <p:cNvSpPr/>
          <p:nvPr/>
        </p:nvSpPr>
        <p:spPr>
          <a:xfrm>
            <a:off x="4192621"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13" name="TextBox 112">
            <a:extLst>
              <a:ext uri="{FF2B5EF4-FFF2-40B4-BE49-F238E27FC236}">
                <a16:creationId xmlns:a16="http://schemas.microsoft.com/office/drawing/2014/main" id="{34859880-F4CF-E088-5427-A014DE63CC65}"/>
              </a:ext>
            </a:extLst>
          </p:cNvPr>
          <p:cNvSpPr txBox="1"/>
          <p:nvPr/>
        </p:nvSpPr>
        <p:spPr>
          <a:xfrm>
            <a:off x="4611681"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14" name="Picture Placeholder 13">
            <a:extLst>
              <a:ext uri="{FF2B5EF4-FFF2-40B4-BE49-F238E27FC236}">
                <a16:creationId xmlns:a16="http://schemas.microsoft.com/office/drawing/2014/main" id="{95536301-5147-7337-F537-091C9261C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745" y="4749253"/>
            <a:ext cx="374904" cy="382967"/>
          </a:xfrm>
          <a:prstGeom prst="ellipse">
            <a:avLst/>
          </a:prstGeom>
          <a:solidFill>
            <a:schemeClr val="bg1">
              <a:lumMod val="95000"/>
            </a:schemeClr>
          </a:solidFill>
        </p:spPr>
      </p:pic>
      <p:sp>
        <p:nvSpPr>
          <p:cNvPr id="115" name="Rounded Rectangle 87">
            <a:extLst>
              <a:ext uri="{FF2B5EF4-FFF2-40B4-BE49-F238E27FC236}">
                <a16:creationId xmlns:a16="http://schemas.microsoft.com/office/drawing/2014/main" id="{CDEBC444-3EB2-0F80-E8BE-B8AB457B61DC}"/>
              </a:ext>
            </a:extLst>
          </p:cNvPr>
          <p:cNvSpPr/>
          <p:nvPr/>
        </p:nvSpPr>
        <p:spPr>
          <a:xfrm>
            <a:off x="6255209"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16" name="Picture Placeholder 13">
            <a:extLst>
              <a:ext uri="{FF2B5EF4-FFF2-40B4-BE49-F238E27FC236}">
                <a16:creationId xmlns:a16="http://schemas.microsoft.com/office/drawing/2014/main" id="{43BE8998-F6A7-4DBC-5F63-DC1BBDE6A3A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311254" y="1727924"/>
            <a:ext cx="374904" cy="374904"/>
          </a:xfrm>
          <a:prstGeom prst="ellipse">
            <a:avLst/>
          </a:prstGeom>
          <a:ln>
            <a:solidFill>
              <a:schemeClr val="bg1"/>
            </a:solidFill>
          </a:ln>
        </p:spPr>
      </p:pic>
      <p:sp>
        <p:nvSpPr>
          <p:cNvPr id="117" name="TextBox 116">
            <a:extLst>
              <a:ext uri="{FF2B5EF4-FFF2-40B4-BE49-F238E27FC236}">
                <a16:creationId xmlns:a16="http://schemas.microsoft.com/office/drawing/2014/main" id="{F295771D-0EA6-3918-32A3-7E84CDC11469}"/>
              </a:ext>
            </a:extLst>
          </p:cNvPr>
          <p:cNvSpPr txBox="1"/>
          <p:nvPr/>
        </p:nvSpPr>
        <p:spPr>
          <a:xfrm>
            <a:off x="6661569"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18" name="Rounded Rectangle 87">
            <a:extLst>
              <a:ext uri="{FF2B5EF4-FFF2-40B4-BE49-F238E27FC236}">
                <a16:creationId xmlns:a16="http://schemas.microsoft.com/office/drawing/2014/main" id="{64C28AC3-0A80-0C45-2E22-00ECD96C3039}"/>
              </a:ext>
            </a:extLst>
          </p:cNvPr>
          <p:cNvSpPr/>
          <p:nvPr/>
        </p:nvSpPr>
        <p:spPr>
          <a:xfrm>
            <a:off x="6255209"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6196D06A-CE40-8756-F91A-98FEB5CBA523}"/>
              </a:ext>
            </a:extLst>
          </p:cNvPr>
          <p:cNvSpPr txBox="1"/>
          <p:nvPr/>
        </p:nvSpPr>
        <p:spPr>
          <a:xfrm>
            <a:off x="6661569"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0" name="Picture Placeholder 13">
            <a:extLst>
              <a:ext uri="{FF2B5EF4-FFF2-40B4-BE49-F238E27FC236}">
                <a16:creationId xmlns:a16="http://schemas.microsoft.com/office/drawing/2014/main" id="{F9E6E22D-E5D9-4B99-539D-6F727D722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330" y="2303540"/>
            <a:ext cx="374904" cy="382967"/>
          </a:xfrm>
          <a:prstGeom prst="ellipse">
            <a:avLst/>
          </a:prstGeom>
          <a:solidFill>
            <a:schemeClr val="bg1">
              <a:lumMod val="95000"/>
            </a:schemeClr>
          </a:solidFill>
        </p:spPr>
      </p:pic>
      <p:sp>
        <p:nvSpPr>
          <p:cNvPr id="121" name="Rounded Rectangle 87">
            <a:extLst>
              <a:ext uri="{FF2B5EF4-FFF2-40B4-BE49-F238E27FC236}">
                <a16:creationId xmlns:a16="http://schemas.microsoft.com/office/drawing/2014/main" id="{DB17A8A3-A0DC-448D-C97A-35CAA2BBBE33}"/>
              </a:ext>
            </a:extLst>
          </p:cNvPr>
          <p:cNvSpPr/>
          <p:nvPr/>
        </p:nvSpPr>
        <p:spPr>
          <a:xfrm>
            <a:off x="6255209" y="3052257"/>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2" name="TextBox 121">
            <a:extLst>
              <a:ext uri="{FF2B5EF4-FFF2-40B4-BE49-F238E27FC236}">
                <a16:creationId xmlns:a16="http://schemas.microsoft.com/office/drawing/2014/main" id="{0CE1C0E2-CBE9-A7CE-D89A-FF60BE4BC14E}"/>
              </a:ext>
            </a:extLst>
          </p:cNvPr>
          <p:cNvSpPr txBox="1"/>
          <p:nvPr/>
        </p:nvSpPr>
        <p:spPr>
          <a:xfrm>
            <a:off x="6674269" y="3063914"/>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Chinthaka Weerakkody</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12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3" name="Picture Placeholder 13">
            <a:extLst>
              <a:ext uri="{FF2B5EF4-FFF2-40B4-BE49-F238E27FC236}">
                <a16:creationId xmlns:a16="http://schemas.microsoft.com/office/drawing/2014/main" id="{34F4AAD2-A280-6DD8-0229-4457B524C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905" y="3108468"/>
            <a:ext cx="374904" cy="382967"/>
          </a:xfrm>
          <a:prstGeom prst="ellipse">
            <a:avLst/>
          </a:prstGeom>
          <a:solidFill>
            <a:schemeClr val="bg1">
              <a:lumMod val="95000"/>
            </a:schemeClr>
          </a:solidFill>
        </p:spPr>
      </p:pic>
      <p:sp>
        <p:nvSpPr>
          <p:cNvPr id="124" name="Rounded Rectangle 87">
            <a:extLst>
              <a:ext uri="{FF2B5EF4-FFF2-40B4-BE49-F238E27FC236}">
                <a16:creationId xmlns:a16="http://schemas.microsoft.com/office/drawing/2014/main" id="{D18671ED-3C45-471E-BF27-BFEC1503AE9F}"/>
              </a:ext>
            </a:extLst>
          </p:cNvPr>
          <p:cNvSpPr/>
          <p:nvPr/>
        </p:nvSpPr>
        <p:spPr>
          <a:xfrm>
            <a:off x="6255209"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5" name="TextBox 124">
            <a:extLst>
              <a:ext uri="{FF2B5EF4-FFF2-40B4-BE49-F238E27FC236}">
                <a16:creationId xmlns:a16="http://schemas.microsoft.com/office/drawing/2014/main" id="{E5AEF57B-14BC-0B1D-C92D-817A95FA7CBE}"/>
              </a:ext>
            </a:extLst>
          </p:cNvPr>
          <p:cNvSpPr txBox="1"/>
          <p:nvPr/>
        </p:nvSpPr>
        <p:spPr>
          <a:xfrm>
            <a:off x="6636169"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6" name="Picture Placeholder 13">
            <a:extLst>
              <a:ext uri="{FF2B5EF4-FFF2-40B4-BE49-F238E27FC236}">
                <a16:creationId xmlns:a16="http://schemas.microsoft.com/office/drawing/2014/main" id="{496462D7-FEB8-521F-569F-0F5344687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33" y="3935067"/>
            <a:ext cx="374904" cy="382967"/>
          </a:xfrm>
          <a:prstGeom prst="ellipse">
            <a:avLst/>
          </a:prstGeom>
          <a:solidFill>
            <a:schemeClr val="bg1">
              <a:lumMod val="95000"/>
            </a:schemeClr>
          </a:solidFill>
        </p:spPr>
      </p:pic>
      <p:sp>
        <p:nvSpPr>
          <p:cNvPr id="127" name="Rounded Rectangle 87">
            <a:extLst>
              <a:ext uri="{FF2B5EF4-FFF2-40B4-BE49-F238E27FC236}">
                <a16:creationId xmlns:a16="http://schemas.microsoft.com/office/drawing/2014/main" id="{DF68FB1D-7DAB-C8F0-5BFC-FC296F38A9D8}"/>
              </a:ext>
            </a:extLst>
          </p:cNvPr>
          <p:cNvSpPr/>
          <p:nvPr/>
        </p:nvSpPr>
        <p:spPr>
          <a:xfrm>
            <a:off x="6255209" y="4680645"/>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6E71E2B0-4B9D-5272-F2AE-88851021449C}"/>
              </a:ext>
            </a:extLst>
          </p:cNvPr>
          <p:cNvSpPr txBox="1"/>
          <p:nvPr/>
        </p:nvSpPr>
        <p:spPr>
          <a:xfrm>
            <a:off x="6674269" y="4692302"/>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Niranjan Thilakarathna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8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9" name="Picture Placeholder 13">
            <a:extLst>
              <a:ext uri="{FF2B5EF4-FFF2-40B4-BE49-F238E27FC236}">
                <a16:creationId xmlns:a16="http://schemas.microsoft.com/office/drawing/2014/main" id="{83AF67BE-7B41-8277-FC4B-E825458B0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33" y="4749253"/>
            <a:ext cx="374904" cy="382967"/>
          </a:xfrm>
          <a:prstGeom prst="ellipse">
            <a:avLst/>
          </a:prstGeom>
          <a:solidFill>
            <a:schemeClr val="bg1">
              <a:lumMod val="95000"/>
            </a:schemeClr>
          </a:solidFill>
        </p:spPr>
      </p:pic>
      <p:sp>
        <p:nvSpPr>
          <p:cNvPr id="130" name="Rounded Rectangle 87">
            <a:extLst>
              <a:ext uri="{FF2B5EF4-FFF2-40B4-BE49-F238E27FC236}">
                <a16:creationId xmlns:a16="http://schemas.microsoft.com/office/drawing/2014/main" id="{1EBED119-7F41-C681-7B1B-8C7112AA201B}"/>
              </a:ext>
            </a:extLst>
          </p:cNvPr>
          <p:cNvSpPr/>
          <p:nvPr/>
        </p:nvSpPr>
        <p:spPr>
          <a:xfrm>
            <a:off x="8269275" y="1656104"/>
            <a:ext cx="1732503" cy="518544"/>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31" name="Picture Placeholder 13">
            <a:extLst>
              <a:ext uri="{FF2B5EF4-FFF2-40B4-BE49-F238E27FC236}">
                <a16:creationId xmlns:a16="http://schemas.microsoft.com/office/drawing/2014/main" id="{958C1ADC-1D64-FFA8-48D4-3DD9ACE5136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325320" y="1727924"/>
            <a:ext cx="374904" cy="374904"/>
          </a:xfrm>
          <a:prstGeom prst="ellipse">
            <a:avLst/>
          </a:prstGeom>
          <a:ln>
            <a:solidFill>
              <a:schemeClr val="bg1"/>
            </a:solidFill>
          </a:ln>
        </p:spPr>
      </p:pic>
      <p:sp>
        <p:nvSpPr>
          <p:cNvPr id="132" name="TextBox 131">
            <a:extLst>
              <a:ext uri="{FF2B5EF4-FFF2-40B4-BE49-F238E27FC236}">
                <a16:creationId xmlns:a16="http://schemas.microsoft.com/office/drawing/2014/main" id="{E27C92C0-3B36-3158-A740-D4CA315352FA}"/>
              </a:ext>
            </a:extLst>
          </p:cNvPr>
          <p:cNvSpPr txBox="1"/>
          <p:nvPr/>
        </p:nvSpPr>
        <p:spPr>
          <a:xfrm>
            <a:off x="8675635"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33" name="Rounded Rectangle 87">
            <a:extLst>
              <a:ext uri="{FF2B5EF4-FFF2-40B4-BE49-F238E27FC236}">
                <a16:creationId xmlns:a16="http://schemas.microsoft.com/office/drawing/2014/main" id="{2A4CC7E2-0369-9CD2-6C2B-AAFED2C0B06C}"/>
              </a:ext>
            </a:extLst>
          </p:cNvPr>
          <p:cNvSpPr/>
          <p:nvPr/>
        </p:nvSpPr>
        <p:spPr>
          <a:xfrm>
            <a:off x="8269275" y="2228281"/>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34" name="TextBox 133">
            <a:extLst>
              <a:ext uri="{FF2B5EF4-FFF2-40B4-BE49-F238E27FC236}">
                <a16:creationId xmlns:a16="http://schemas.microsoft.com/office/drawing/2014/main" id="{0366A528-3014-BE50-6CD0-7D743C0C61FD}"/>
              </a:ext>
            </a:extLst>
          </p:cNvPr>
          <p:cNvSpPr txBox="1"/>
          <p:nvPr/>
        </p:nvSpPr>
        <p:spPr>
          <a:xfrm>
            <a:off x="8675635"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35" name="Picture Placeholder 13">
            <a:extLst>
              <a:ext uri="{FF2B5EF4-FFF2-40B4-BE49-F238E27FC236}">
                <a16:creationId xmlns:a16="http://schemas.microsoft.com/office/drawing/2014/main" id="{B63B875B-7E38-3185-385F-31A745891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9396" y="2303540"/>
            <a:ext cx="374904" cy="382967"/>
          </a:xfrm>
          <a:prstGeom prst="ellipse">
            <a:avLst/>
          </a:prstGeom>
          <a:solidFill>
            <a:schemeClr val="bg1">
              <a:lumMod val="95000"/>
            </a:schemeClr>
          </a:solidFill>
        </p:spPr>
      </p:pic>
      <p:sp>
        <p:nvSpPr>
          <p:cNvPr id="136" name="Rounded Rectangle 87">
            <a:extLst>
              <a:ext uri="{FF2B5EF4-FFF2-40B4-BE49-F238E27FC236}">
                <a16:creationId xmlns:a16="http://schemas.microsoft.com/office/drawing/2014/main" id="{6C5DFB92-34F1-3608-FF3D-86C7C9835398}"/>
              </a:ext>
            </a:extLst>
          </p:cNvPr>
          <p:cNvSpPr/>
          <p:nvPr/>
        </p:nvSpPr>
        <p:spPr>
          <a:xfrm>
            <a:off x="8269275" y="3052257"/>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37" name="TextBox 136">
            <a:extLst>
              <a:ext uri="{FF2B5EF4-FFF2-40B4-BE49-F238E27FC236}">
                <a16:creationId xmlns:a16="http://schemas.microsoft.com/office/drawing/2014/main" id="{3D4E35A8-9A4A-1E75-9BDE-C21D7DBB5F1D}"/>
              </a:ext>
            </a:extLst>
          </p:cNvPr>
          <p:cNvSpPr txBox="1"/>
          <p:nvPr/>
        </p:nvSpPr>
        <p:spPr>
          <a:xfrm>
            <a:off x="8688335" y="3063914"/>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Navneet Teotia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38" name="Picture Placeholder 13">
            <a:extLst>
              <a:ext uri="{FF2B5EF4-FFF2-40B4-BE49-F238E27FC236}">
                <a16:creationId xmlns:a16="http://schemas.microsoft.com/office/drawing/2014/main" id="{E2A1B2CF-1646-5FD6-537F-36FA51CB4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971" y="3108468"/>
            <a:ext cx="374904" cy="382967"/>
          </a:xfrm>
          <a:prstGeom prst="ellipse">
            <a:avLst/>
          </a:prstGeom>
          <a:solidFill>
            <a:schemeClr val="bg1">
              <a:lumMod val="95000"/>
            </a:schemeClr>
          </a:solidFill>
        </p:spPr>
      </p:pic>
      <p:sp>
        <p:nvSpPr>
          <p:cNvPr id="139" name="Rounded Rectangle 87">
            <a:extLst>
              <a:ext uri="{FF2B5EF4-FFF2-40B4-BE49-F238E27FC236}">
                <a16:creationId xmlns:a16="http://schemas.microsoft.com/office/drawing/2014/main" id="{3F8BE34F-4B36-27C3-4966-702957AC934C}"/>
              </a:ext>
            </a:extLst>
          </p:cNvPr>
          <p:cNvSpPr/>
          <p:nvPr/>
        </p:nvSpPr>
        <p:spPr>
          <a:xfrm>
            <a:off x="8269275" y="3863422"/>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40" name="TextBox 139">
            <a:extLst>
              <a:ext uri="{FF2B5EF4-FFF2-40B4-BE49-F238E27FC236}">
                <a16:creationId xmlns:a16="http://schemas.microsoft.com/office/drawing/2014/main" id="{52AC22FD-5846-DF5B-980E-B790D2CD7376}"/>
              </a:ext>
            </a:extLst>
          </p:cNvPr>
          <p:cNvSpPr txBox="1"/>
          <p:nvPr/>
        </p:nvSpPr>
        <p:spPr>
          <a:xfrm>
            <a:off x="8650235"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41" name="Picture Placeholder 13">
            <a:extLst>
              <a:ext uri="{FF2B5EF4-FFF2-40B4-BE49-F238E27FC236}">
                <a16:creationId xmlns:a16="http://schemas.microsoft.com/office/drawing/2014/main" id="{EF481AA5-3F84-50F3-8FD2-6B2E41A835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99" y="3935067"/>
            <a:ext cx="374904" cy="382967"/>
          </a:xfrm>
          <a:prstGeom prst="ellipse">
            <a:avLst/>
          </a:prstGeom>
          <a:solidFill>
            <a:schemeClr val="bg1">
              <a:lumMod val="95000"/>
            </a:schemeClr>
          </a:solidFill>
        </p:spPr>
      </p:pic>
      <p:sp>
        <p:nvSpPr>
          <p:cNvPr id="142" name="Rounded Rectangle 87">
            <a:extLst>
              <a:ext uri="{FF2B5EF4-FFF2-40B4-BE49-F238E27FC236}">
                <a16:creationId xmlns:a16="http://schemas.microsoft.com/office/drawing/2014/main" id="{4BB926AA-1BFB-32FC-02AB-79F3B21A8125}"/>
              </a:ext>
            </a:extLst>
          </p:cNvPr>
          <p:cNvSpPr/>
          <p:nvPr/>
        </p:nvSpPr>
        <p:spPr>
          <a:xfrm>
            <a:off x="8269275" y="4680645"/>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43" name="TextBox 142">
            <a:extLst>
              <a:ext uri="{FF2B5EF4-FFF2-40B4-BE49-F238E27FC236}">
                <a16:creationId xmlns:a16="http://schemas.microsoft.com/office/drawing/2014/main" id="{268B1685-4249-DD71-6520-D7C0540E863C}"/>
              </a:ext>
            </a:extLst>
          </p:cNvPr>
          <p:cNvSpPr txBox="1"/>
          <p:nvPr/>
        </p:nvSpPr>
        <p:spPr>
          <a:xfrm>
            <a:off x="8688335" y="4692302"/>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Aman Jaipuria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44" name="Picture Placeholder 13">
            <a:extLst>
              <a:ext uri="{FF2B5EF4-FFF2-40B4-BE49-F238E27FC236}">
                <a16:creationId xmlns:a16="http://schemas.microsoft.com/office/drawing/2014/main" id="{CE52AE33-4A8B-C53B-4003-DBF77BE84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3399" y="4749253"/>
            <a:ext cx="374904" cy="382967"/>
          </a:xfrm>
          <a:prstGeom prst="ellipse">
            <a:avLst/>
          </a:prstGeom>
          <a:solidFill>
            <a:schemeClr val="bg1">
              <a:lumMod val="95000"/>
            </a:schemeClr>
          </a:solidFill>
        </p:spPr>
      </p:pic>
      <p:sp>
        <p:nvSpPr>
          <p:cNvPr id="145" name="Rounded Rectangle 87">
            <a:extLst>
              <a:ext uri="{FF2B5EF4-FFF2-40B4-BE49-F238E27FC236}">
                <a16:creationId xmlns:a16="http://schemas.microsoft.com/office/drawing/2014/main" id="{F7D19369-B204-2FE5-508F-53295ECD91D1}"/>
              </a:ext>
            </a:extLst>
          </p:cNvPr>
          <p:cNvSpPr/>
          <p:nvPr/>
        </p:nvSpPr>
        <p:spPr>
          <a:xfrm>
            <a:off x="10270354" y="1656104"/>
            <a:ext cx="1732503" cy="518544"/>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146" name="Picture Placeholder 13">
            <a:extLst>
              <a:ext uri="{FF2B5EF4-FFF2-40B4-BE49-F238E27FC236}">
                <a16:creationId xmlns:a16="http://schemas.microsoft.com/office/drawing/2014/main" id="{5006F2A1-259D-C396-4A30-566FCF9700D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326399" y="1727924"/>
            <a:ext cx="374904" cy="374904"/>
          </a:xfrm>
          <a:prstGeom prst="ellipse">
            <a:avLst/>
          </a:prstGeom>
          <a:ln>
            <a:solidFill>
              <a:schemeClr val="bg1"/>
            </a:solidFill>
          </a:ln>
        </p:spPr>
      </p:pic>
      <p:sp>
        <p:nvSpPr>
          <p:cNvPr id="147" name="TextBox 146">
            <a:extLst>
              <a:ext uri="{FF2B5EF4-FFF2-40B4-BE49-F238E27FC236}">
                <a16:creationId xmlns:a16="http://schemas.microsoft.com/office/drawing/2014/main" id="{FB69690C-558C-2ECF-7EE6-694880A14CB7}"/>
              </a:ext>
            </a:extLst>
          </p:cNvPr>
          <p:cNvSpPr txBox="1"/>
          <p:nvPr/>
        </p:nvSpPr>
        <p:spPr>
          <a:xfrm>
            <a:off x="10676714" y="1655061"/>
            <a:ext cx="1288695" cy="553998"/>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Sasitha Niranjana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Tech Lead</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9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48" name="Rounded Rectangle 87">
            <a:extLst>
              <a:ext uri="{FF2B5EF4-FFF2-40B4-BE49-F238E27FC236}">
                <a16:creationId xmlns:a16="http://schemas.microsoft.com/office/drawing/2014/main" id="{969710CC-2E6F-5EFC-8942-36C47ED0BBCE}"/>
              </a:ext>
            </a:extLst>
          </p:cNvPr>
          <p:cNvSpPr/>
          <p:nvPr/>
        </p:nvSpPr>
        <p:spPr>
          <a:xfrm>
            <a:off x="10270354" y="2228281"/>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52D4DD14-B905-C494-C3C0-4E9BCAA6A191}"/>
              </a:ext>
            </a:extLst>
          </p:cNvPr>
          <p:cNvSpPr txBox="1"/>
          <p:nvPr/>
        </p:nvSpPr>
        <p:spPr>
          <a:xfrm>
            <a:off x="10676714" y="2239938"/>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Miyuru Dayarathna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11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0" name="Picture Placeholder 13">
            <a:extLst>
              <a:ext uri="{FF2B5EF4-FFF2-40B4-BE49-F238E27FC236}">
                <a16:creationId xmlns:a16="http://schemas.microsoft.com/office/drawing/2014/main" id="{19172193-A3C1-C5EA-1147-56843DA41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475" y="2303540"/>
            <a:ext cx="374904" cy="382967"/>
          </a:xfrm>
          <a:prstGeom prst="ellipse">
            <a:avLst/>
          </a:prstGeom>
          <a:solidFill>
            <a:schemeClr val="bg1">
              <a:lumMod val="95000"/>
            </a:schemeClr>
          </a:solidFill>
        </p:spPr>
      </p:pic>
      <p:sp>
        <p:nvSpPr>
          <p:cNvPr id="151" name="Rounded Rectangle 87">
            <a:extLst>
              <a:ext uri="{FF2B5EF4-FFF2-40B4-BE49-F238E27FC236}">
                <a16:creationId xmlns:a16="http://schemas.microsoft.com/office/drawing/2014/main" id="{0A3073EA-1FDA-B54F-B7CA-269E7B448700}"/>
              </a:ext>
            </a:extLst>
          </p:cNvPr>
          <p:cNvSpPr/>
          <p:nvPr/>
        </p:nvSpPr>
        <p:spPr>
          <a:xfrm>
            <a:off x="10270354" y="3052257"/>
            <a:ext cx="1732503" cy="741152"/>
          </a:xfrm>
          <a:prstGeom prst="roundRect">
            <a:avLst>
              <a:gd name="adj" fmla="val 139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52" name="TextBox 151">
            <a:extLst>
              <a:ext uri="{FF2B5EF4-FFF2-40B4-BE49-F238E27FC236}">
                <a16:creationId xmlns:a16="http://schemas.microsoft.com/office/drawing/2014/main" id="{5FCC341D-0411-EAC9-4E14-002BFD5451A7}"/>
              </a:ext>
            </a:extLst>
          </p:cNvPr>
          <p:cNvSpPr txBox="1"/>
          <p:nvPr/>
        </p:nvSpPr>
        <p:spPr>
          <a:xfrm>
            <a:off x="10689414" y="3063914"/>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Kanika Bhargava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3" name="Picture Placeholder 13">
            <a:extLst>
              <a:ext uri="{FF2B5EF4-FFF2-40B4-BE49-F238E27FC236}">
                <a16:creationId xmlns:a16="http://schemas.microsoft.com/office/drawing/2014/main" id="{C598B5F3-74D9-A64E-9C0B-FE3A8CB1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050" y="3108468"/>
            <a:ext cx="374904" cy="382967"/>
          </a:xfrm>
          <a:prstGeom prst="ellipse">
            <a:avLst/>
          </a:prstGeom>
          <a:solidFill>
            <a:schemeClr val="bg1">
              <a:lumMod val="95000"/>
            </a:schemeClr>
          </a:solidFill>
        </p:spPr>
      </p:pic>
      <p:sp>
        <p:nvSpPr>
          <p:cNvPr id="154" name="Rounded Rectangle 87">
            <a:extLst>
              <a:ext uri="{FF2B5EF4-FFF2-40B4-BE49-F238E27FC236}">
                <a16:creationId xmlns:a16="http://schemas.microsoft.com/office/drawing/2014/main" id="{5A0DE935-6BFD-202D-AB81-CF658DBF4CC2}"/>
              </a:ext>
            </a:extLst>
          </p:cNvPr>
          <p:cNvSpPr/>
          <p:nvPr/>
        </p:nvSpPr>
        <p:spPr>
          <a:xfrm>
            <a:off x="10270354" y="3863422"/>
            <a:ext cx="1732503" cy="741152"/>
          </a:xfrm>
          <a:prstGeom prst="roundRect">
            <a:avLst>
              <a:gd name="adj" fmla="val 1398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55" name="TextBox 154">
            <a:extLst>
              <a:ext uri="{FF2B5EF4-FFF2-40B4-BE49-F238E27FC236}">
                <a16:creationId xmlns:a16="http://schemas.microsoft.com/office/drawing/2014/main" id="{6F0440E8-D02C-FDB5-2B55-601924CFE7F9}"/>
              </a:ext>
            </a:extLst>
          </p:cNvPr>
          <p:cNvSpPr txBox="1"/>
          <p:nvPr/>
        </p:nvSpPr>
        <p:spPr>
          <a:xfrm>
            <a:off x="10651314" y="3875079"/>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6" name="Picture Placeholder 13">
            <a:extLst>
              <a:ext uri="{FF2B5EF4-FFF2-40B4-BE49-F238E27FC236}">
                <a16:creationId xmlns:a16="http://schemas.microsoft.com/office/drawing/2014/main" id="{66832019-EEB8-D594-E5E4-F722839E6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478" y="3935067"/>
            <a:ext cx="374904" cy="382967"/>
          </a:xfrm>
          <a:prstGeom prst="ellipse">
            <a:avLst/>
          </a:prstGeom>
          <a:solidFill>
            <a:schemeClr val="bg1">
              <a:lumMod val="95000"/>
            </a:schemeClr>
          </a:solidFill>
        </p:spPr>
      </p:pic>
      <p:sp>
        <p:nvSpPr>
          <p:cNvPr id="157" name="Rounded Rectangle 87">
            <a:extLst>
              <a:ext uri="{FF2B5EF4-FFF2-40B4-BE49-F238E27FC236}">
                <a16:creationId xmlns:a16="http://schemas.microsoft.com/office/drawing/2014/main" id="{66D7168F-268F-7430-28C1-D5844C740055}"/>
              </a:ext>
            </a:extLst>
          </p:cNvPr>
          <p:cNvSpPr/>
          <p:nvPr/>
        </p:nvSpPr>
        <p:spPr>
          <a:xfrm>
            <a:off x="10270354" y="4652070"/>
            <a:ext cx="1732503" cy="741152"/>
          </a:xfrm>
          <a:prstGeom prst="roundRect">
            <a:avLst>
              <a:gd name="adj" fmla="val 139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58" name="TextBox 157">
            <a:extLst>
              <a:ext uri="{FF2B5EF4-FFF2-40B4-BE49-F238E27FC236}">
                <a16:creationId xmlns:a16="http://schemas.microsoft.com/office/drawing/2014/main" id="{F7378314-1513-6C13-7BD8-75518053FF40}"/>
              </a:ext>
            </a:extLst>
          </p:cNvPr>
          <p:cNvSpPr txBox="1"/>
          <p:nvPr/>
        </p:nvSpPr>
        <p:spPr>
          <a:xfrm>
            <a:off x="10689414" y="4663727"/>
            <a:ext cx="1503642"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Rahul Kumar</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7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59" name="Picture Placeholder 13">
            <a:extLst>
              <a:ext uri="{FF2B5EF4-FFF2-40B4-BE49-F238E27FC236}">
                <a16:creationId xmlns:a16="http://schemas.microsoft.com/office/drawing/2014/main" id="{A6378774-5543-9E2C-80ED-08F855F85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478" y="4720678"/>
            <a:ext cx="374904" cy="382967"/>
          </a:xfrm>
          <a:prstGeom prst="ellipse">
            <a:avLst/>
          </a:prstGeom>
          <a:solidFill>
            <a:schemeClr val="bg1">
              <a:lumMod val="95000"/>
            </a:schemeClr>
          </a:solidFill>
        </p:spPr>
      </p:pic>
      <p:sp>
        <p:nvSpPr>
          <p:cNvPr id="3" name="Rounded Rectangle 87">
            <a:extLst>
              <a:ext uri="{FF2B5EF4-FFF2-40B4-BE49-F238E27FC236}">
                <a16:creationId xmlns:a16="http://schemas.microsoft.com/office/drawing/2014/main" id="{791242B1-ECF3-D873-F9F9-72B9F1890BF1}"/>
              </a:ext>
            </a:extLst>
          </p:cNvPr>
          <p:cNvSpPr/>
          <p:nvPr/>
        </p:nvSpPr>
        <p:spPr>
          <a:xfrm>
            <a:off x="10270354" y="5472600"/>
            <a:ext cx="1732503" cy="741152"/>
          </a:xfrm>
          <a:prstGeom prst="roundRect">
            <a:avLst>
              <a:gd name="adj" fmla="val 1398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78F610E-3261-386A-8F3B-EFA2096855DD}"/>
              </a:ext>
            </a:extLst>
          </p:cNvPr>
          <p:cNvSpPr txBox="1"/>
          <p:nvPr/>
        </p:nvSpPr>
        <p:spPr>
          <a:xfrm>
            <a:off x="10689414" y="5484257"/>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Thulitha Nawagamuwa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Devops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2.5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Placeholder 13">
            <a:extLst>
              <a:ext uri="{FF2B5EF4-FFF2-40B4-BE49-F238E27FC236}">
                <a16:creationId xmlns:a16="http://schemas.microsoft.com/office/drawing/2014/main" id="{ABB00BF6-EC53-5793-A053-8520C596D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4478" y="5541208"/>
            <a:ext cx="374904" cy="382967"/>
          </a:xfrm>
          <a:prstGeom prst="ellipse">
            <a:avLst/>
          </a:prstGeom>
          <a:solidFill>
            <a:schemeClr val="bg1">
              <a:lumMod val="95000"/>
            </a:schemeClr>
          </a:solidFill>
        </p:spPr>
      </p:pic>
    </p:spTree>
    <p:extLst>
      <p:ext uri="{BB962C8B-B14F-4D97-AF65-F5344CB8AC3E}">
        <p14:creationId xmlns:p14="http://schemas.microsoft.com/office/powerpoint/2010/main" val="2326036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BC0A6-29E1-28DA-23E5-75AA1520D546}"/>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A678D59-4886-084E-50E3-C5A9E7E77FB6}"/>
              </a:ext>
            </a:extLst>
          </p:cNvPr>
          <p:cNvSpPr/>
          <p:nvPr/>
        </p:nvSpPr>
        <p:spPr>
          <a:xfrm>
            <a:off x="2133468" y="1060444"/>
            <a:ext cx="1865488" cy="3369194"/>
          </a:xfrm>
          <a:prstGeom prst="roundRect">
            <a:avLst>
              <a:gd name="adj" fmla="val 11790"/>
            </a:avLst>
          </a:prstGeom>
          <a:gradFill>
            <a:gsLst>
              <a:gs pos="0">
                <a:schemeClr val="accent2">
                  <a:lumMod val="40000"/>
                  <a:lumOff val="60000"/>
                </a:schemeClr>
              </a:gs>
              <a:gs pos="100000">
                <a:srgbClr val="EAF9FC"/>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87">
            <a:extLst>
              <a:ext uri="{FF2B5EF4-FFF2-40B4-BE49-F238E27FC236}">
                <a16:creationId xmlns:a16="http://schemas.microsoft.com/office/drawing/2014/main" id="{BAB4BD63-7ABB-9649-9D13-A0A5EFFB486C}"/>
              </a:ext>
            </a:extLst>
          </p:cNvPr>
          <p:cNvSpPr/>
          <p:nvPr/>
        </p:nvSpPr>
        <p:spPr>
          <a:xfrm>
            <a:off x="2179945" y="1797965"/>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3653AA4C-E444-013F-58C7-1BC7B8B07C78}"/>
              </a:ext>
            </a:extLst>
          </p:cNvPr>
          <p:cNvSpPr>
            <a:spLocks noGrp="1"/>
          </p:cNvSpPr>
          <p:nvPr>
            <p:ph type="title"/>
          </p:nvPr>
        </p:nvSpPr>
        <p:spPr/>
        <p:txBody>
          <a:bodyPr/>
          <a:lstStyle/>
          <a:p>
            <a:r>
              <a:rPr lang="en-US" sz="3200" dirty="0"/>
              <a:t>Mizuho Skills</a:t>
            </a:r>
          </a:p>
        </p:txBody>
      </p:sp>
      <p:sp>
        <p:nvSpPr>
          <p:cNvPr id="5" name="Rectangle: Rounded Corners 4">
            <a:extLst>
              <a:ext uri="{FF2B5EF4-FFF2-40B4-BE49-F238E27FC236}">
                <a16:creationId xmlns:a16="http://schemas.microsoft.com/office/drawing/2014/main" id="{2E79813D-B008-16B8-A3FB-F49B7EB1B66A}"/>
              </a:ext>
            </a:extLst>
          </p:cNvPr>
          <p:cNvSpPr/>
          <p:nvPr/>
        </p:nvSpPr>
        <p:spPr>
          <a:xfrm>
            <a:off x="113822" y="1060444"/>
            <a:ext cx="1865488" cy="3369194"/>
          </a:xfrm>
          <a:prstGeom prst="roundRect">
            <a:avLst>
              <a:gd name="adj" fmla="val 8726"/>
            </a:avLst>
          </a:prstGeom>
          <a:gradFill>
            <a:gsLst>
              <a:gs pos="0">
                <a:schemeClr val="accent6">
                  <a:lumMod val="20000"/>
                  <a:lumOff val="80000"/>
                </a:schemeClr>
              </a:gs>
              <a:gs pos="100000">
                <a:srgbClr val="FDEDF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B7F2943-EA60-2DB4-6F15-9BAD25D498BC}"/>
              </a:ext>
            </a:extLst>
          </p:cNvPr>
          <p:cNvSpPr txBox="1"/>
          <p:nvPr/>
        </p:nvSpPr>
        <p:spPr>
          <a:xfrm>
            <a:off x="415319" y="1213860"/>
            <a:ext cx="1419690"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Databricks</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7" name="TextBox 16">
            <a:extLst>
              <a:ext uri="{FF2B5EF4-FFF2-40B4-BE49-F238E27FC236}">
                <a16:creationId xmlns:a16="http://schemas.microsoft.com/office/drawing/2014/main" id="{A426BC4A-63AA-AF54-F3B8-FCD3FF66DC8A}"/>
              </a:ext>
            </a:extLst>
          </p:cNvPr>
          <p:cNvSpPr txBox="1"/>
          <p:nvPr/>
        </p:nvSpPr>
        <p:spPr>
          <a:xfrm>
            <a:off x="2357878" y="1228536"/>
            <a:ext cx="1649229"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Azure Cloud</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8" name="Rectangle: Rounded Corners 17">
            <a:extLst>
              <a:ext uri="{FF2B5EF4-FFF2-40B4-BE49-F238E27FC236}">
                <a16:creationId xmlns:a16="http://schemas.microsoft.com/office/drawing/2014/main" id="{8030240E-1B68-937A-6DD5-8E6D02DA58F9}"/>
              </a:ext>
            </a:extLst>
          </p:cNvPr>
          <p:cNvSpPr/>
          <p:nvPr/>
        </p:nvSpPr>
        <p:spPr>
          <a:xfrm>
            <a:off x="4131702" y="1060444"/>
            <a:ext cx="1865488" cy="3369194"/>
          </a:xfrm>
          <a:prstGeom prst="roundRect">
            <a:avLst>
              <a:gd name="adj" fmla="val 11790"/>
            </a:avLst>
          </a:prstGeom>
          <a:gradFill>
            <a:gsLst>
              <a:gs pos="0">
                <a:srgbClr val="9FE6FF"/>
              </a:gs>
              <a:gs pos="100000">
                <a:srgbClr val="EBFA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9CB27B7A-1C43-4779-6606-32D2257B7D8E}"/>
              </a:ext>
            </a:extLst>
          </p:cNvPr>
          <p:cNvSpPr txBox="1"/>
          <p:nvPr/>
        </p:nvSpPr>
        <p:spPr>
          <a:xfrm>
            <a:off x="4655783" y="1223012"/>
            <a:ext cx="1162587"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Docker</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0" name="Rectangle: Rounded Corners 19">
            <a:extLst>
              <a:ext uri="{FF2B5EF4-FFF2-40B4-BE49-F238E27FC236}">
                <a16:creationId xmlns:a16="http://schemas.microsoft.com/office/drawing/2014/main" id="{CFDA9DA6-CDBB-AC82-31D5-A8743A4733CA}"/>
              </a:ext>
            </a:extLst>
          </p:cNvPr>
          <p:cNvSpPr/>
          <p:nvPr/>
        </p:nvSpPr>
        <p:spPr>
          <a:xfrm>
            <a:off x="6182309" y="1060444"/>
            <a:ext cx="1865488" cy="1756692"/>
          </a:xfrm>
          <a:prstGeom prst="roundRect">
            <a:avLst>
              <a:gd name="adj" fmla="val 11790"/>
            </a:avLst>
          </a:prstGeom>
          <a:gradFill>
            <a:gsLst>
              <a:gs pos="0">
                <a:srgbClr val="F58959"/>
              </a:gs>
              <a:gs pos="100000">
                <a:srgbClr val="FDEFE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A71390F9-7341-AB80-86F4-DB5EF23F5824}"/>
              </a:ext>
            </a:extLst>
          </p:cNvPr>
          <p:cNvSpPr txBox="1"/>
          <p:nvPr/>
        </p:nvSpPr>
        <p:spPr>
          <a:xfrm>
            <a:off x="6324543" y="1238231"/>
            <a:ext cx="1996199" cy="430887"/>
          </a:xfrm>
          <a:prstGeom prst="rect">
            <a:avLst/>
          </a:prstGeom>
          <a:noFill/>
        </p:spPr>
        <p:txBody>
          <a:bodyPr wrap="square" rtlCol="0">
            <a:spAutoFit/>
          </a:bodyPr>
          <a:lstStyle/>
          <a:p>
            <a:r>
              <a:rPr lang="en-US" sz="22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Test Automation</a:t>
            </a:r>
            <a:endParaRPr lang="en-US" sz="22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2" name="Rectangle: Rounded Corners 21">
            <a:extLst>
              <a:ext uri="{FF2B5EF4-FFF2-40B4-BE49-F238E27FC236}">
                <a16:creationId xmlns:a16="http://schemas.microsoft.com/office/drawing/2014/main" id="{8333005D-5033-AB3A-354B-8E14A79F5940}"/>
              </a:ext>
            </a:extLst>
          </p:cNvPr>
          <p:cNvSpPr/>
          <p:nvPr/>
        </p:nvSpPr>
        <p:spPr>
          <a:xfrm>
            <a:off x="8190527" y="1060444"/>
            <a:ext cx="1865488" cy="1756692"/>
          </a:xfrm>
          <a:prstGeom prst="roundRect">
            <a:avLst>
              <a:gd name="adj" fmla="val 11790"/>
            </a:avLst>
          </a:prstGeom>
          <a:gradFill>
            <a:gsLst>
              <a:gs pos="0">
                <a:srgbClr val="E6E64C"/>
              </a:gs>
              <a:gs pos="100000">
                <a:srgbClr val="F6F5B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02E3FB9-44F9-03C9-BB7D-1F790771390F}"/>
              </a:ext>
            </a:extLst>
          </p:cNvPr>
          <p:cNvSpPr txBox="1"/>
          <p:nvPr/>
        </p:nvSpPr>
        <p:spPr>
          <a:xfrm>
            <a:off x="8720626" y="1224032"/>
            <a:ext cx="1186210"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karate</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4" name="Rectangle: Rounded Corners 23">
            <a:extLst>
              <a:ext uri="{FF2B5EF4-FFF2-40B4-BE49-F238E27FC236}">
                <a16:creationId xmlns:a16="http://schemas.microsoft.com/office/drawing/2014/main" id="{A5186DB5-D205-798F-1AD5-70C4C9DD0B18}"/>
              </a:ext>
            </a:extLst>
          </p:cNvPr>
          <p:cNvSpPr/>
          <p:nvPr/>
        </p:nvSpPr>
        <p:spPr>
          <a:xfrm>
            <a:off x="10214281" y="1060444"/>
            <a:ext cx="1865488" cy="1756692"/>
          </a:xfrm>
          <a:prstGeom prst="roundRect">
            <a:avLst>
              <a:gd name="adj" fmla="val 11790"/>
            </a:avLst>
          </a:prstGeom>
          <a:gradFill>
            <a:gsLst>
              <a:gs pos="0">
                <a:srgbClr val="9FBFFF"/>
              </a:gs>
              <a:gs pos="100000">
                <a:srgbClr val="D7E4F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TextBox 24">
            <a:extLst>
              <a:ext uri="{FF2B5EF4-FFF2-40B4-BE49-F238E27FC236}">
                <a16:creationId xmlns:a16="http://schemas.microsoft.com/office/drawing/2014/main" id="{77247C3A-5648-A185-4C41-57E85AFA90F9}"/>
              </a:ext>
            </a:extLst>
          </p:cNvPr>
          <p:cNvSpPr txBox="1"/>
          <p:nvPr/>
        </p:nvSpPr>
        <p:spPr>
          <a:xfrm>
            <a:off x="10642141" y="1223012"/>
            <a:ext cx="1289482"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Selenium</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8" name="Rounded Rectangle 87">
            <a:extLst>
              <a:ext uri="{FF2B5EF4-FFF2-40B4-BE49-F238E27FC236}">
                <a16:creationId xmlns:a16="http://schemas.microsoft.com/office/drawing/2014/main" id="{96EE0A72-5D2F-D377-4669-4347D74B1E83}"/>
              </a:ext>
            </a:extLst>
          </p:cNvPr>
          <p:cNvSpPr/>
          <p:nvPr/>
        </p:nvSpPr>
        <p:spPr>
          <a:xfrm>
            <a:off x="177697" y="1792973"/>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p>
        </p:txBody>
      </p:sp>
      <p:sp>
        <p:nvSpPr>
          <p:cNvPr id="30" name="TextBox 29">
            <a:extLst>
              <a:ext uri="{FF2B5EF4-FFF2-40B4-BE49-F238E27FC236}">
                <a16:creationId xmlns:a16="http://schemas.microsoft.com/office/drawing/2014/main" id="{8DF0B042-2FE7-002A-2D58-2CA3DEFDB957}"/>
              </a:ext>
            </a:extLst>
          </p:cNvPr>
          <p:cNvSpPr txBox="1"/>
          <p:nvPr/>
        </p:nvSpPr>
        <p:spPr>
          <a:xfrm>
            <a:off x="584057" y="1804630"/>
            <a:ext cx="1503642" cy="707886"/>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Ruchira Samarawickrama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Dev -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Software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6.75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5" name="Picture Placeholder 13">
            <a:extLst>
              <a:ext uri="{FF2B5EF4-FFF2-40B4-BE49-F238E27FC236}">
                <a16:creationId xmlns:a16="http://schemas.microsoft.com/office/drawing/2014/main" id="{8CB45C98-FFC9-887C-1F10-AC0A9A518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18" y="1868232"/>
            <a:ext cx="374904" cy="382967"/>
          </a:xfrm>
          <a:prstGeom prst="ellipse">
            <a:avLst/>
          </a:prstGeom>
          <a:solidFill>
            <a:schemeClr val="bg1">
              <a:lumMod val="95000"/>
            </a:schemeClr>
          </a:solidFill>
        </p:spPr>
      </p:pic>
      <p:sp>
        <p:nvSpPr>
          <p:cNvPr id="46" name="Rounded Rectangle 87">
            <a:extLst>
              <a:ext uri="{FF2B5EF4-FFF2-40B4-BE49-F238E27FC236}">
                <a16:creationId xmlns:a16="http://schemas.microsoft.com/office/drawing/2014/main" id="{9119D528-A25B-184C-FEAA-9FB4D6A4D4B4}"/>
              </a:ext>
            </a:extLst>
          </p:cNvPr>
          <p:cNvSpPr/>
          <p:nvPr/>
        </p:nvSpPr>
        <p:spPr>
          <a:xfrm>
            <a:off x="177697" y="2616949"/>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p>
        </p:txBody>
      </p:sp>
      <p:sp>
        <p:nvSpPr>
          <p:cNvPr id="47" name="TextBox 46">
            <a:extLst>
              <a:ext uri="{FF2B5EF4-FFF2-40B4-BE49-F238E27FC236}">
                <a16:creationId xmlns:a16="http://schemas.microsoft.com/office/drawing/2014/main" id="{A16496E0-0785-784B-EBB4-21BF7E015120}"/>
              </a:ext>
            </a:extLst>
          </p:cNvPr>
          <p:cNvSpPr txBox="1"/>
          <p:nvPr/>
        </p:nvSpPr>
        <p:spPr>
          <a:xfrm>
            <a:off x="596757" y="2628606"/>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Navneet Teotia</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48" name="Picture Placeholder 13">
            <a:extLst>
              <a:ext uri="{FF2B5EF4-FFF2-40B4-BE49-F238E27FC236}">
                <a16:creationId xmlns:a16="http://schemas.microsoft.com/office/drawing/2014/main" id="{90616A7F-4598-B87B-912A-627B4EF4F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93" y="2673160"/>
            <a:ext cx="374904" cy="382967"/>
          </a:xfrm>
          <a:prstGeom prst="ellipse">
            <a:avLst/>
          </a:prstGeom>
          <a:solidFill>
            <a:schemeClr val="bg1">
              <a:lumMod val="95000"/>
            </a:schemeClr>
          </a:solidFill>
        </p:spPr>
      </p:pic>
      <p:sp>
        <p:nvSpPr>
          <p:cNvPr id="49" name="Rounded Rectangle 87">
            <a:extLst>
              <a:ext uri="{FF2B5EF4-FFF2-40B4-BE49-F238E27FC236}">
                <a16:creationId xmlns:a16="http://schemas.microsoft.com/office/drawing/2014/main" id="{91997EFD-EACD-3409-37BF-BB658FEAC2AE}"/>
              </a:ext>
            </a:extLst>
          </p:cNvPr>
          <p:cNvSpPr/>
          <p:nvPr/>
        </p:nvSpPr>
        <p:spPr>
          <a:xfrm>
            <a:off x="177697" y="3428114"/>
            <a:ext cx="1732503" cy="741152"/>
          </a:xfrm>
          <a:prstGeom prst="roundRect">
            <a:avLst>
              <a:gd name="adj" fmla="val 1398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p>
        </p:txBody>
      </p:sp>
      <p:sp>
        <p:nvSpPr>
          <p:cNvPr id="50" name="TextBox 49">
            <a:extLst>
              <a:ext uri="{FF2B5EF4-FFF2-40B4-BE49-F238E27FC236}">
                <a16:creationId xmlns:a16="http://schemas.microsoft.com/office/drawing/2014/main" id="{CDA6C6C1-4EE1-2B6F-2A3B-EADD44A5699A}"/>
              </a:ext>
            </a:extLst>
          </p:cNvPr>
          <p:cNvSpPr txBox="1"/>
          <p:nvPr/>
        </p:nvSpPr>
        <p:spPr>
          <a:xfrm>
            <a:off x="558657" y="3439771"/>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Aman Jaipuria</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51" name="Picture Placeholder 13">
            <a:extLst>
              <a:ext uri="{FF2B5EF4-FFF2-40B4-BE49-F238E27FC236}">
                <a16:creationId xmlns:a16="http://schemas.microsoft.com/office/drawing/2014/main" id="{0AE18B90-190A-FE1A-EA15-C25E09D47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1" y="3499759"/>
            <a:ext cx="374904" cy="382967"/>
          </a:xfrm>
          <a:prstGeom prst="ellipse">
            <a:avLst/>
          </a:prstGeom>
          <a:solidFill>
            <a:schemeClr val="bg1">
              <a:lumMod val="95000"/>
            </a:schemeClr>
          </a:solidFill>
        </p:spPr>
      </p:pic>
      <p:sp>
        <p:nvSpPr>
          <p:cNvPr id="87" name="TextBox 86">
            <a:extLst>
              <a:ext uri="{FF2B5EF4-FFF2-40B4-BE49-F238E27FC236}">
                <a16:creationId xmlns:a16="http://schemas.microsoft.com/office/drawing/2014/main" id="{53AC3FD7-F0E2-A799-EE7D-B0CF9E894328}"/>
              </a:ext>
            </a:extLst>
          </p:cNvPr>
          <p:cNvSpPr txBox="1"/>
          <p:nvPr/>
        </p:nvSpPr>
        <p:spPr>
          <a:xfrm>
            <a:off x="2626360" y="1810694"/>
            <a:ext cx="1288695"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Kanika Bhargava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88" name="Rounded Rectangle 87">
            <a:extLst>
              <a:ext uri="{FF2B5EF4-FFF2-40B4-BE49-F238E27FC236}">
                <a16:creationId xmlns:a16="http://schemas.microsoft.com/office/drawing/2014/main" id="{B12F6C19-4779-BB6F-241B-55874660ED01}"/>
              </a:ext>
            </a:extLst>
          </p:cNvPr>
          <p:cNvSpPr/>
          <p:nvPr/>
        </p:nvSpPr>
        <p:spPr>
          <a:xfrm>
            <a:off x="2179945" y="2609948"/>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7E2CF935-8DA4-B6F0-7482-208049AE7250}"/>
              </a:ext>
            </a:extLst>
          </p:cNvPr>
          <p:cNvSpPr txBox="1"/>
          <p:nvPr/>
        </p:nvSpPr>
        <p:spPr>
          <a:xfrm>
            <a:off x="2586305" y="2621605"/>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Rahul Kumar</a:t>
            </a:r>
          </a:p>
          <a:p>
            <a:r>
              <a:rPr lang="en-US" sz="1000" dirty="0" err="1">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7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0" name="Picture Placeholder 13">
            <a:extLst>
              <a:ext uri="{FF2B5EF4-FFF2-40B4-BE49-F238E27FC236}">
                <a16:creationId xmlns:a16="http://schemas.microsoft.com/office/drawing/2014/main" id="{BC565BAC-3FC8-199D-C163-201366CCA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123" y="2699691"/>
            <a:ext cx="374904" cy="382967"/>
          </a:xfrm>
          <a:prstGeom prst="ellipse">
            <a:avLst/>
          </a:prstGeom>
          <a:solidFill>
            <a:schemeClr val="bg1">
              <a:lumMod val="95000"/>
            </a:schemeClr>
          </a:solidFill>
        </p:spPr>
      </p:pic>
      <p:sp>
        <p:nvSpPr>
          <p:cNvPr id="91" name="Rounded Rectangle 87">
            <a:extLst>
              <a:ext uri="{FF2B5EF4-FFF2-40B4-BE49-F238E27FC236}">
                <a16:creationId xmlns:a16="http://schemas.microsoft.com/office/drawing/2014/main" id="{58994D69-8C24-7B5F-ACA6-C3F5BBECA194}"/>
              </a:ext>
            </a:extLst>
          </p:cNvPr>
          <p:cNvSpPr/>
          <p:nvPr/>
        </p:nvSpPr>
        <p:spPr>
          <a:xfrm>
            <a:off x="2179945" y="3433924"/>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54C5B627-9A92-4B89-FFA9-1D8591EBA57B}"/>
              </a:ext>
            </a:extLst>
          </p:cNvPr>
          <p:cNvSpPr txBox="1"/>
          <p:nvPr/>
        </p:nvSpPr>
        <p:spPr>
          <a:xfrm>
            <a:off x="2599005" y="3445581"/>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Thulitha Nawagamuwa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2.5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93" name="Picture Placeholder 13">
            <a:extLst>
              <a:ext uri="{FF2B5EF4-FFF2-40B4-BE49-F238E27FC236}">
                <a16:creationId xmlns:a16="http://schemas.microsoft.com/office/drawing/2014/main" id="{2E6E5AE6-1469-85D7-6B95-845A4D729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98" y="3504619"/>
            <a:ext cx="374904" cy="382967"/>
          </a:xfrm>
          <a:prstGeom prst="ellipse">
            <a:avLst/>
          </a:prstGeom>
          <a:solidFill>
            <a:schemeClr val="bg1">
              <a:lumMod val="95000"/>
            </a:schemeClr>
          </a:solidFill>
        </p:spPr>
      </p:pic>
      <p:sp>
        <p:nvSpPr>
          <p:cNvPr id="127" name="Rounded Rectangle 87">
            <a:extLst>
              <a:ext uri="{FF2B5EF4-FFF2-40B4-BE49-F238E27FC236}">
                <a16:creationId xmlns:a16="http://schemas.microsoft.com/office/drawing/2014/main" id="{B2483386-C0CF-4DC9-23CC-823C8621B41D}"/>
              </a:ext>
            </a:extLst>
          </p:cNvPr>
          <p:cNvSpPr/>
          <p:nvPr/>
        </p:nvSpPr>
        <p:spPr>
          <a:xfrm>
            <a:off x="6247699" y="1799624"/>
            <a:ext cx="1732503" cy="741152"/>
          </a:xfrm>
          <a:prstGeom prst="roundRect">
            <a:avLst>
              <a:gd name="adj" fmla="val 13980"/>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CF3F76EC-3E04-EB8F-35EF-D0C61A6AD6B7}"/>
              </a:ext>
            </a:extLst>
          </p:cNvPr>
          <p:cNvSpPr txBox="1"/>
          <p:nvPr/>
        </p:nvSpPr>
        <p:spPr>
          <a:xfrm>
            <a:off x="6666759" y="1811281"/>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Isuru Madanayake</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QA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129" name="Picture Placeholder 13">
            <a:extLst>
              <a:ext uri="{FF2B5EF4-FFF2-40B4-BE49-F238E27FC236}">
                <a16:creationId xmlns:a16="http://schemas.microsoft.com/office/drawing/2014/main" id="{479539A9-CC7B-F081-0091-2164B2EC1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823" y="1868232"/>
            <a:ext cx="374904" cy="382967"/>
          </a:xfrm>
          <a:prstGeom prst="ellipse">
            <a:avLst/>
          </a:prstGeom>
          <a:solidFill>
            <a:schemeClr val="bg1">
              <a:lumMod val="95000"/>
            </a:schemeClr>
          </a:solidFill>
        </p:spPr>
      </p:pic>
      <p:pic>
        <p:nvPicPr>
          <p:cNvPr id="8" name="Picture Placeholder 13">
            <a:extLst>
              <a:ext uri="{FF2B5EF4-FFF2-40B4-BE49-F238E27FC236}">
                <a16:creationId xmlns:a16="http://schemas.microsoft.com/office/drawing/2014/main" id="{098C54D4-79D3-B8C5-089D-91DE22FD5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123" y="1887708"/>
            <a:ext cx="374904" cy="382967"/>
          </a:xfrm>
          <a:prstGeom prst="ellipse">
            <a:avLst/>
          </a:prstGeom>
          <a:solidFill>
            <a:schemeClr val="bg1">
              <a:lumMod val="95000"/>
            </a:schemeClr>
          </a:solidFill>
        </p:spPr>
      </p:pic>
      <p:sp>
        <p:nvSpPr>
          <p:cNvPr id="9" name="Rounded Rectangle 87">
            <a:extLst>
              <a:ext uri="{FF2B5EF4-FFF2-40B4-BE49-F238E27FC236}">
                <a16:creationId xmlns:a16="http://schemas.microsoft.com/office/drawing/2014/main" id="{9EBE7A4F-F73E-C910-145B-3E6E20BC2BA5}"/>
              </a:ext>
            </a:extLst>
          </p:cNvPr>
          <p:cNvSpPr/>
          <p:nvPr/>
        </p:nvSpPr>
        <p:spPr>
          <a:xfrm>
            <a:off x="4199083" y="1797965"/>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1A25269A-3156-22DD-D6BF-7F3C49F979BA}"/>
              </a:ext>
            </a:extLst>
          </p:cNvPr>
          <p:cNvSpPr txBox="1"/>
          <p:nvPr/>
        </p:nvSpPr>
        <p:spPr>
          <a:xfrm>
            <a:off x="4645498" y="1810694"/>
            <a:ext cx="1288695"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Kanika Bhargava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6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87">
            <a:extLst>
              <a:ext uri="{FF2B5EF4-FFF2-40B4-BE49-F238E27FC236}">
                <a16:creationId xmlns:a16="http://schemas.microsoft.com/office/drawing/2014/main" id="{66B83276-5DC0-A063-B97A-E670FD0FD295}"/>
              </a:ext>
            </a:extLst>
          </p:cNvPr>
          <p:cNvSpPr/>
          <p:nvPr/>
        </p:nvSpPr>
        <p:spPr>
          <a:xfrm>
            <a:off x="4199083" y="2609948"/>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3D023516-6966-1A5A-E27F-87D9C619A0C1}"/>
              </a:ext>
            </a:extLst>
          </p:cNvPr>
          <p:cNvSpPr txBox="1"/>
          <p:nvPr/>
        </p:nvSpPr>
        <p:spPr>
          <a:xfrm>
            <a:off x="4605443" y="2621605"/>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Rahul Kumar</a:t>
            </a:r>
          </a:p>
          <a:p>
            <a:r>
              <a:rPr lang="en-US" sz="1000" dirty="0" err="1">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7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31" name="Picture Placeholder 13">
            <a:extLst>
              <a:ext uri="{FF2B5EF4-FFF2-40B4-BE49-F238E27FC236}">
                <a16:creationId xmlns:a16="http://schemas.microsoft.com/office/drawing/2014/main" id="{3593DCDA-9A6A-C23A-1692-2AFD377A8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61" y="2699691"/>
            <a:ext cx="374904" cy="382967"/>
          </a:xfrm>
          <a:prstGeom prst="ellipse">
            <a:avLst/>
          </a:prstGeom>
          <a:solidFill>
            <a:schemeClr val="bg1">
              <a:lumMod val="95000"/>
            </a:schemeClr>
          </a:solidFill>
        </p:spPr>
      </p:pic>
      <p:sp>
        <p:nvSpPr>
          <p:cNvPr id="32" name="Rounded Rectangle 87">
            <a:extLst>
              <a:ext uri="{FF2B5EF4-FFF2-40B4-BE49-F238E27FC236}">
                <a16:creationId xmlns:a16="http://schemas.microsoft.com/office/drawing/2014/main" id="{8D3731EC-B437-FE7C-7B9A-27FCA81543E1}"/>
              </a:ext>
            </a:extLst>
          </p:cNvPr>
          <p:cNvSpPr/>
          <p:nvPr/>
        </p:nvSpPr>
        <p:spPr>
          <a:xfrm>
            <a:off x="4199083" y="3433924"/>
            <a:ext cx="1732503" cy="741152"/>
          </a:xfrm>
          <a:prstGeom prst="roundRect">
            <a:avLst>
              <a:gd name="adj" fmla="val 1398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C33DFEB5-71E1-A17E-D655-40234A9F5BFD}"/>
              </a:ext>
            </a:extLst>
          </p:cNvPr>
          <p:cNvSpPr txBox="1"/>
          <p:nvPr/>
        </p:nvSpPr>
        <p:spPr>
          <a:xfrm>
            <a:off x="4618143" y="3445581"/>
            <a:ext cx="1503642" cy="692497"/>
          </a:xfrm>
          <a:prstGeom prst="rect">
            <a:avLst/>
          </a:prstGeom>
          <a:noFill/>
        </p:spPr>
        <p:txBody>
          <a:bodyPr wrap="square" rtlCol="0">
            <a:spAutoFit/>
          </a:bodyPr>
          <a:lstStyle/>
          <a:p>
            <a:r>
              <a:rPr lang="en-US" sz="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Thulitha Nawagamuwa</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err="1">
                <a:latin typeface="Calibri" panose="020F0502020204030204" pitchFamily="34" charset="0"/>
                <a:ea typeface="Calibri" panose="020F0502020204030204" pitchFamily="34" charset="0"/>
                <a:cs typeface="Calibri" panose="020F0502020204030204" pitchFamily="34" charset="0"/>
              </a:rPr>
              <a:t>Devops</a:t>
            </a:r>
            <a:r>
              <a:rPr lang="en-US" sz="1000" dirty="0">
                <a:latin typeface="Calibri" panose="020F0502020204030204" pitchFamily="34" charset="0"/>
                <a:ea typeface="Calibri" panose="020F0502020204030204" pitchFamily="34" charset="0"/>
                <a:cs typeface="Calibri" panose="020F0502020204030204" pitchFamily="34" charset="0"/>
              </a:rPr>
              <a:t> </a:t>
            </a: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2.5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34" name="Picture Placeholder 13">
            <a:extLst>
              <a:ext uri="{FF2B5EF4-FFF2-40B4-BE49-F238E27FC236}">
                <a16:creationId xmlns:a16="http://schemas.microsoft.com/office/drawing/2014/main" id="{F9EC7945-3894-863E-0304-284E05985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836" y="3504619"/>
            <a:ext cx="374904" cy="382967"/>
          </a:xfrm>
          <a:prstGeom prst="ellipse">
            <a:avLst/>
          </a:prstGeom>
          <a:solidFill>
            <a:schemeClr val="bg1">
              <a:lumMod val="95000"/>
            </a:schemeClr>
          </a:solidFill>
        </p:spPr>
      </p:pic>
      <p:pic>
        <p:nvPicPr>
          <p:cNvPr id="35" name="Picture Placeholder 13">
            <a:extLst>
              <a:ext uri="{FF2B5EF4-FFF2-40B4-BE49-F238E27FC236}">
                <a16:creationId xmlns:a16="http://schemas.microsoft.com/office/drawing/2014/main" id="{A9A9C6CF-B45A-96CC-3613-9598FE636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61" y="1887708"/>
            <a:ext cx="374904" cy="382967"/>
          </a:xfrm>
          <a:prstGeom prst="ellipse">
            <a:avLst/>
          </a:prstGeom>
          <a:solidFill>
            <a:schemeClr val="bg1">
              <a:lumMod val="95000"/>
            </a:schemeClr>
          </a:solidFill>
        </p:spPr>
      </p:pic>
      <p:sp>
        <p:nvSpPr>
          <p:cNvPr id="36" name="Rounded Rectangle 87">
            <a:extLst>
              <a:ext uri="{FF2B5EF4-FFF2-40B4-BE49-F238E27FC236}">
                <a16:creationId xmlns:a16="http://schemas.microsoft.com/office/drawing/2014/main" id="{FF27ACEE-1B13-8E9F-A1FE-56465349178D}"/>
              </a:ext>
            </a:extLst>
          </p:cNvPr>
          <p:cNvSpPr/>
          <p:nvPr/>
        </p:nvSpPr>
        <p:spPr>
          <a:xfrm>
            <a:off x="8267010" y="1799624"/>
            <a:ext cx="1732503" cy="741152"/>
          </a:xfrm>
          <a:prstGeom prst="roundRect">
            <a:avLst>
              <a:gd name="adj" fmla="val 13980"/>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879FDE17-9440-A231-8EE7-0D1BE3F9F429}"/>
              </a:ext>
            </a:extLst>
          </p:cNvPr>
          <p:cNvSpPr txBox="1"/>
          <p:nvPr/>
        </p:nvSpPr>
        <p:spPr>
          <a:xfrm>
            <a:off x="8686070" y="1811281"/>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Isuru Madanayake</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QA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38" name="Picture Placeholder 13">
            <a:extLst>
              <a:ext uri="{FF2B5EF4-FFF2-40B4-BE49-F238E27FC236}">
                <a16:creationId xmlns:a16="http://schemas.microsoft.com/office/drawing/2014/main" id="{B90E421C-0681-C1DA-8EBE-42FF0D08F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134" y="1868232"/>
            <a:ext cx="374904" cy="382967"/>
          </a:xfrm>
          <a:prstGeom prst="ellipse">
            <a:avLst/>
          </a:prstGeom>
          <a:solidFill>
            <a:schemeClr val="bg1">
              <a:lumMod val="95000"/>
            </a:schemeClr>
          </a:solidFill>
        </p:spPr>
      </p:pic>
      <p:sp>
        <p:nvSpPr>
          <p:cNvPr id="39" name="Rounded Rectangle 87">
            <a:extLst>
              <a:ext uri="{FF2B5EF4-FFF2-40B4-BE49-F238E27FC236}">
                <a16:creationId xmlns:a16="http://schemas.microsoft.com/office/drawing/2014/main" id="{1FF85A09-17A6-8C67-5903-07E645E066B2}"/>
              </a:ext>
            </a:extLst>
          </p:cNvPr>
          <p:cNvSpPr/>
          <p:nvPr/>
        </p:nvSpPr>
        <p:spPr>
          <a:xfrm>
            <a:off x="10269298" y="1799624"/>
            <a:ext cx="1732503" cy="741152"/>
          </a:xfrm>
          <a:prstGeom prst="roundRect">
            <a:avLst>
              <a:gd name="adj" fmla="val 13980"/>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90DB015E-9FD2-7B41-259B-A910060A3C3C}"/>
              </a:ext>
            </a:extLst>
          </p:cNvPr>
          <p:cNvSpPr txBox="1"/>
          <p:nvPr/>
        </p:nvSpPr>
        <p:spPr>
          <a:xfrm>
            <a:off x="10688358" y="1811281"/>
            <a:ext cx="1503642" cy="723275"/>
          </a:xfrm>
          <a:prstGeom prst="rect">
            <a:avLst/>
          </a:prstGeom>
          <a:noFill/>
        </p:spPr>
        <p:txBody>
          <a:bodyPr wrap="square" rtlCol="0">
            <a:spAutoFit/>
          </a:bodyPr>
          <a:lstStyle/>
          <a:p>
            <a:r>
              <a:rPr lang="en-US" sz="11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Isuru Madanayake</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QA</a:t>
            </a:r>
            <a:b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Senior QA Engineer</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pic>
        <p:nvPicPr>
          <p:cNvPr id="41" name="Picture Placeholder 13">
            <a:extLst>
              <a:ext uri="{FF2B5EF4-FFF2-40B4-BE49-F238E27FC236}">
                <a16:creationId xmlns:a16="http://schemas.microsoft.com/office/drawing/2014/main" id="{4CDCF9C4-9553-91DD-977A-654029AF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422" y="1868232"/>
            <a:ext cx="374904" cy="382967"/>
          </a:xfrm>
          <a:prstGeom prst="ellipse">
            <a:avLst/>
          </a:prstGeom>
          <a:solidFill>
            <a:schemeClr val="bg1">
              <a:lumMod val="95000"/>
            </a:schemeClr>
          </a:solidFill>
        </p:spPr>
      </p:pic>
    </p:spTree>
    <p:extLst>
      <p:ext uri="{BB962C8B-B14F-4D97-AF65-F5344CB8AC3E}">
        <p14:creationId xmlns:p14="http://schemas.microsoft.com/office/powerpoint/2010/main" val="386904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DD629-A211-D8F0-6419-CB13F92C1B09}"/>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A95197E-9F1A-FC37-A49B-AE21CE89E983}"/>
              </a:ext>
            </a:extLst>
          </p:cNvPr>
          <p:cNvSpPr/>
          <p:nvPr/>
        </p:nvSpPr>
        <p:spPr>
          <a:xfrm>
            <a:off x="2135325" y="1045929"/>
            <a:ext cx="1865488" cy="1756692"/>
          </a:xfrm>
          <a:prstGeom prst="roundRect">
            <a:avLst>
              <a:gd name="adj" fmla="val 11790"/>
            </a:avLst>
          </a:prstGeom>
          <a:gradFill>
            <a:gsLst>
              <a:gs pos="0">
                <a:srgbClr val="9EB8FA"/>
              </a:gs>
              <a:gs pos="100000">
                <a:srgbClr val="DBE5F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87">
            <a:extLst>
              <a:ext uri="{FF2B5EF4-FFF2-40B4-BE49-F238E27FC236}">
                <a16:creationId xmlns:a16="http://schemas.microsoft.com/office/drawing/2014/main" id="{77AD99C2-2BCC-B276-05AA-436820489E11}"/>
              </a:ext>
            </a:extLst>
          </p:cNvPr>
          <p:cNvSpPr/>
          <p:nvPr/>
        </p:nvSpPr>
        <p:spPr>
          <a:xfrm>
            <a:off x="2181802" y="1783450"/>
            <a:ext cx="1732503" cy="741152"/>
          </a:xfrm>
          <a:prstGeom prst="roundRect">
            <a:avLst>
              <a:gd name="adj" fmla="val 13980"/>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631A11E-1BA8-F085-6DEE-4666AA51E788}"/>
              </a:ext>
            </a:extLst>
          </p:cNvPr>
          <p:cNvSpPr>
            <a:spLocks noGrp="1"/>
          </p:cNvSpPr>
          <p:nvPr>
            <p:ph type="title"/>
          </p:nvPr>
        </p:nvSpPr>
        <p:spPr/>
        <p:txBody>
          <a:bodyPr/>
          <a:lstStyle/>
          <a:p>
            <a:r>
              <a:rPr lang="en-US" sz="3200" dirty="0"/>
              <a:t>Mizuho Skills</a:t>
            </a:r>
          </a:p>
        </p:txBody>
      </p:sp>
      <p:sp>
        <p:nvSpPr>
          <p:cNvPr id="5" name="Rectangle: Rounded Corners 4">
            <a:extLst>
              <a:ext uri="{FF2B5EF4-FFF2-40B4-BE49-F238E27FC236}">
                <a16:creationId xmlns:a16="http://schemas.microsoft.com/office/drawing/2014/main" id="{61E41801-FB3A-A048-17D3-4C588F805485}"/>
              </a:ext>
            </a:extLst>
          </p:cNvPr>
          <p:cNvSpPr/>
          <p:nvPr/>
        </p:nvSpPr>
        <p:spPr>
          <a:xfrm>
            <a:off x="115679" y="1045929"/>
            <a:ext cx="1865488" cy="2542727"/>
          </a:xfrm>
          <a:prstGeom prst="roundRect">
            <a:avLst>
              <a:gd name="adj" fmla="val 8726"/>
            </a:avLst>
          </a:prstGeom>
          <a:gradFill>
            <a:gsLst>
              <a:gs pos="0">
                <a:srgbClr val="BDEDBD"/>
              </a:gs>
              <a:gs pos="100000">
                <a:srgbClr val="F2FCF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74D3BF2-EB1C-DD0A-362C-8A261AA36C1E}"/>
              </a:ext>
            </a:extLst>
          </p:cNvPr>
          <p:cNvSpPr txBox="1"/>
          <p:nvPr/>
        </p:nvSpPr>
        <p:spPr>
          <a:xfrm>
            <a:off x="577019" y="1200703"/>
            <a:ext cx="1133908"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rPr>
              <a:t>Pyspark</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7" name="TextBox 16">
            <a:extLst>
              <a:ext uri="{FF2B5EF4-FFF2-40B4-BE49-F238E27FC236}">
                <a16:creationId xmlns:a16="http://schemas.microsoft.com/office/drawing/2014/main" id="{09644B5E-786C-F79E-4B8C-0A4130823ECE}"/>
              </a:ext>
            </a:extLst>
          </p:cNvPr>
          <p:cNvSpPr txBox="1"/>
          <p:nvPr/>
        </p:nvSpPr>
        <p:spPr>
          <a:xfrm>
            <a:off x="2191051" y="1254493"/>
            <a:ext cx="2163025" cy="369332"/>
          </a:xfrm>
          <a:prstGeom prst="rect">
            <a:avLst/>
          </a:prstGeom>
          <a:noFill/>
        </p:spPr>
        <p:txBody>
          <a:bodyPr wrap="square" rtlCol="0">
            <a:spAutoFit/>
          </a:bodyPr>
          <a:lstStyle/>
          <a:p>
            <a:r>
              <a:rPr lang="en-US" b="1" i="0" u="none" strike="noStrike" dirty="0">
                <a:solidFill>
                  <a:srgbClr val="000000"/>
                </a:solidFill>
                <a:effectLst/>
                <a:latin typeface="Agency FB" panose="020B0503020202020204" pitchFamily="34" charset="0"/>
              </a:rPr>
              <a:t>Project Management</a:t>
            </a:r>
            <a:endParaRPr lang="en-US"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18" name="Rectangle: Rounded Corners 17">
            <a:extLst>
              <a:ext uri="{FF2B5EF4-FFF2-40B4-BE49-F238E27FC236}">
                <a16:creationId xmlns:a16="http://schemas.microsoft.com/office/drawing/2014/main" id="{352A8875-759C-6840-94B7-7E8AC99E9EE4}"/>
              </a:ext>
            </a:extLst>
          </p:cNvPr>
          <p:cNvSpPr/>
          <p:nvPr/>
        </p:nvSpPr>
        <p:spPr>
          <a:xfrm>
            <a:off x="4133559" y="1045929"/>
            <a:ext cx="1865488" cy="1756692"/>
          </a:xfrm>
          <a:prstGeom prst="roundRect">
            <a:avLst>
              <a:gd name="adj" fmla="val 11790"/>
            </a:avLst>
          </a:prstGeom>
          <a:gradFill>
            <a:gsLst>
              <a:gs pos="0">
                <a:srgbClr val="FFD44B"/>
              </a:gs>
              <a:gs pos="100000">
                <a:srgbClr val="FFF9E7"/>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DAE4B0D1-6028-0A66-0CC0-C7C19D5B85F1}"/>
              </a:ext>
            </a:extLst>
          </p:cNvPr>
          <p:cNvSpPr txBox="1"/>
          <p:nvPr/>
        </p:nvSpPr>
        <p:spPr>
          <a:xfrm>
            <a:off x="4778474" y="1208497"/>
            <a:ext cx="599453" cy="461665"/>
          </a:xfrm>
          <a:prstGeom prst="rect">
            <a:avLst/>
          </a:prstGeom>
          <a:noFill/>
        </p:spPr>
        <p:txBody>
          <a:bodyPr wrap="square" rtlCol="0">
            <a:spAutoFit/>
          </a:bodyPr>
          <a:lstStyle/>
          <a:p>
            <a:r>
              <a:rPr lang="en-US" sz="24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SQL</a:t>
            </a:r>
            <a:endParaRPr lang="en-US" sz="24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0" name="Rectangle: Rounded Corners 19">
            <a:extLst>
              <a:ext uri="{FF2B5EF4-FFF2-40B4-BE49-F238E27FC236}">
                <a16:creationId xmlns:a16="http://schemas.microsoft.com/office/drawing/2014/main" id="{C79302F7-435C-2BC8-8003-5FE118DCD3CE}"/>
              </a:ext>
            </a:extLst>
          </p:cNvPr>
          <p:cNvSpPr/>
          <p:nvPr/>
        </p:nvSpPr>
        <p:spPr>
          <a:xfrm>
            <a:off x="6184166" y="1045929"/>
            <a:ext cx="1865488" cy="1756692"/>
          </a:xfrm>
          <a:prstGeom prst="roundRect">
            <a:avLst>
              <a:gd name="adj" fmla="val 11790"/>
            </a:avLst>
          </a:prstGeom>
          <a:gradFill>
            <a:gsLst>
              <a:gs pos="0">
                <a:schemeClr val="accent6">
                  <a:lumMod val="60000"/>
                  <a:lumOff val="40000"/>
                </a:schemeClr>
              </a:gs>
              <a:gs pos="100000">
                <a:srgbClr val="FFD9D9"/>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B169831-5DD6-8B97-37DE-E7F4D01A804F}"/>
              </a:ext>
            </a:extLst>
          </p:cNvPr>
          <p:cNvSpPr txBox="1"/>
          <p:nvPr/>
        </p:nvSpPr>
        <p:spPr>
          <a:xfrm>
            <a:off x="6908291" y="1236459"/>
            <a:ext cx="610333" cy="430887"/>
          </a:xfrm>
          <a:prstGeom prst="rect">
            <a:avLst/>
          </a:prstGeom>
          <a:noFill/>
        </p:spPr>
        <p:txBody>
          <a:bodyPr wrap="square" rtlCol="0">
            <a:spAutoFit/>
          </a:bodyPr>
          <a:lstStyle/>
          <a:p>
            <a:r>
              <a:rPr lang="en-US" sz="2200" b="1" i="0" u="none" strike="noStrike" dirty="0">
                <a:solidFill>
                  <a:srgbClr val="000000"/>
                </a:solidFill>
                <a:effectLst/>
                <a:latin typeface="Agency FB" panose="020B0503020202020204" pitchFamily="34" charset="0"/>
                <a:ea typeface="ADLaM Display" panose="020F0502020204030204" pitchFamily="2" charset="0"/>
                <a:cs typeface="ADLaM Display" panose="020F0502020204030204" pitchFamily="2" charset="0"/>
              </a:rPr>
              <a:t>RPA</a:t>
            </a:r>
            <a:endParaRPr lang="en-US" sz="2200" b="1" dirty="0">
              <a:latin typeface="Agency FB" panose="020B0503020202020204" pitchFamily="34" charset="0"/>
              <a:ea typeface="ADLaM Display" panose="020F0502020204030204" pitchFamily="2" charset="0"/>
              <a:cs typeface="ADLaM Display" panose="020F0502020204030204" pitchFamily="2" charset="0"/>
            </a:endParaRPr>
          </a:p>
        </p:txBody>
      </p:sp>
      <p:sp>
        <p:nvSpPr>
          <p:cNvPr id="28" name="Rounded Rectangle 87">
            <a:extLst>
              <a:ext uri="{FF2B5EF4-FFF2-40B4-BE49-F238E27FC236}">
                <a16:creationId xmlns:a16="http://schemas.microsoft.com/office/drawing/2014/main" id="{1153AFB5-0E67-FA15-C01D-3F30C2F2702E}"/>
              </a:ext>
            </a:extLst>
          </p:cNvPr>
          <p:cNvSpPr/>
          <p:nvPr/>
        </p:nvSpPr>
        <p:spPr>
          <a:xfrm>
            <a:off x="179554" y="1778458"/>
            <a:ext cx="1732503" cy="741152"/>
          </a:xfrm>
          <a:prstGeom prst="roundRect">
            <a:avLst>
              <a:gd name="adj" fmla="val 1398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32BF3770-384D-8D93-230A-DED713AB8315}"/>
              </a:ext>
            </a:extLst>
          </p:cNvPr>
          <p:cNvSpPr txBox="1"/>
          <p:nvPr/>
        </p:nvSpPr>
        <p:spPr>
          <a:xfrm>
            <a:off x="585914" y="1790115"/>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Navneet Teotia</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45" name="Picture Placeholder 13">
            <a:extLst>
              <a:ext uri="{FF2B5EF4-FFF2-40B4-BE49-F238E27FC236}">
                <a16:creationId xmlns:a16="http://schemas.microsoft.com/office/drawing/2014/main" id="{7ABD61BE-3D0B-5760-09BF-11FD00E8C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75" y="1853717"/>
            <a:ext cx="374904" cy="382967"/>
          </a:xfrm>
          <a:prstGeom prst="ellipse">
            <a:avLst/>
          </a:prstGeom>
          <a:solidFill>
            <a:schemeClr val="bg1">
              <a:lumMod val="95000"/>
            </a:schemeClr>
          </a:solidFill>
        </p:spPr>
      </p:pic>
      <p:sp>
        <p:nvSpPr>
          <p:cNvPr id="46" name="Rounded Rectangle 87">
            <a:extLst>
              <a:ext uri="{FF2B5EF4-FFF2-40B4-BE49-F238E27FC236}">
                <a16:creationId xmlns:a16="http://schemas.microsoft.com/office/drawing/2014/main" id="{4FCCFF05-C1ED-1635-A60D-648DFF4FE3CD}"/>
              </a:ext>
            </a:extLst>
          </p:cNvPr>
          <p:cNvSpPr/>
          <p:nvPr/>
        </p:nvSpPr>
        <p:spPr>
          <a:xfrm>
            <a:off x="179554" y="2602434"/>
            <a:ext cx="1732503" cy="741152"/>
          </a:xfrm>
          <a:prstGeom prst="roundRect">
            <a:avLst>
              <a:gd name="adj" fmla="val 13980"/>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485377C2-B506-B403-99EA-3CB915A08461}"/>
              </a:ext>
            </a:extLst>
          </p:cNvPr>
          <p:cNvSpPr txBox="1"/>
          <p:nvPr/>
        </p:nvSpPr>
        <p:spPr>
          <a:xfrm>
            <a:off x="598614" y="2614091"/>
            <a:ext cx="1503642" cy="661720"/>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Aman Jaipuria</a:t>
            </a:r>
            <a:br>
              <a:rPr lang="en-US" sz="900" b="1" dirty="0">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Science</a:t>
            </a:r>
            <a:b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Scientist</a:t>
            </a:r>
            <a:br>
              <a:rPr lang="en-US" sz="900" dirty="0">
                <a:latin typeface="Calibri" panose="020F0502020204030204" pitchFamily="34" charset="0"/>
                <a:ea typeface="Calibri" panose="020F0502020204030204" pitchFamily="34" charset="0"/>
                <a:cs typeface="Calibri" panose="020F0502020204030204" pitchFamily="34" charset="0"/>
              </a:rPr>
            </a:br>
            <a:r>
              <a:rPr lang="en-US" sz="900" dirty="0">
                <a:latin typeface="Calibri" panose="020F0502020204030204" pitchFamily="34" charset="0"/>
                <a:ea typeface="Calibri" panose="020F0502020204030204" pitchFamily="34" charset="0"/>
                <a:cs typeface="Calibri" panose="020F0502020204030204" pitchFamily="34" charset="0"/>
              </a:rPr>
              <a:t>Exp: 9 Yrs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pic>
        <p:nvPicPr>
          <p:cNvPr id="48" name="Picture Placeholder 13">
            <a:extLst>
              <a:ext uri="{FF2B5EF4-FFF2-40B4-BE49-F238E27FC236}">
                <a16:creationId xmlns:a16="http://schemas.microsoft.com/office/drawing/2014/main" id="{5A274664-24AA-422B-B09F-96294928D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0" y="2658645"/>
            <a:ext cx="374904" cy="382967"/>
          </a:xfrm>
          <a:prstGeom prst="ellipse">
            <a:avLst/>
          </a:prstGeom>
          <a:solidFill>
            <a:schemeClr val="bg1">
              <a:lumMod val="95000"/>
            </a:schemeClr>
          </a:solidFill>
        </p:spPr>
      </p:pic>
      <p:sp>
        <p:nvSpPr>
          <p:cNvPr id="87" name="TextBox 86">
            <a:extLst>
              <a:ext uri="{FF2B5EF4-FFF2-40B4-BE49-F238E27FC236}">
                <a16:creationId xmlns:a16="http://schemas.microsoft.com/office/drawing/2014/main" id="{386377A5-74F1-378A-0EE9-E813FB26E1C4}"/>
              </a:ext>
            </a:extLst>
          </p:cNvPr>
          <p:cNvSpPr txBox="1"/>
          <p:nvPr/>
        </p:nvSpPr>
        <p:spPr>
          <a:xfrm>
            <a:off x="2628217" y="1796179"/>
            <a:ext cx="1570116" cy="707886"/>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Mahanama Gamage</a:t>
            </a:r>
            <a:br>
              <a:rPr lang="en-US" sz="1000" b="1"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BA</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Fixed Income BA</a:t>
            </a:r>
            <a:br>
              <a:rPr lang="en-US" sz="1000" dirty="0">
                <a:latin typeface="Calibri" panose="020F0502020204030204" pitchFamily="34" charset="0"/>
                <a:ea typeface="Calibri" panose="020F0502020204030204" pitchFamily="34" charset="0"/>
                <a:cs typeface="Calibri" panose="020F0502020204030204" pitchFamily="34" charset="0"/>
              </a:rPr>
            </a:br>
            <a:r>
              <a:rPr lang="en-US" sz="1000" dirty="0">
                <a:latin typeface="Calibri" panose="020F0502020204030204" pitchFamily="34" charset="0"/>
                <a:ea typeface="Calibri" panose="020F0502020204030204" pitchFamily="34" charset="0"/>
                <a:cs typeface="Calibri" panose="020F0502020204030204" pitchFamily="34" charset="0"/>
              </a:rPr>
              <a:t>Exp: 15 Yrs</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127" name="Rounded Rectangle 87">
            <a:extLst>
              <a:ext uri="{FF2B5EF4-FFF2-40B4-BE49-F238E27FC236}">
                <a16:creationId xmlns:a16="http://schemas.microsoft.com/office/drawing/2014/main" id="{7503A0EF-DD60-E32B-0350-2D950564F776}"/>
              </a:ext>
            </a:extLst>
          </p:cNvPr>
          <p:cNvSpPr/>
          <p:nvPr/>
        </p:nvSpPr>
        <p:spPr>
          <a:xfrm>
            <a:off x="6249556" y="1785109"/>
            <a:ext cx="1732503" cy="741152"/>
          </a:xfrm>
          <a:prstGeom prst="roundRect">
            <a:avLst>
              <a:gd name="adj" fmla="val 13980"/>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DF555207-F88B-0A7E-D7D6-BBD3D37E787A}"/>
              </a:ext>
            </a:extLst>
          </p:cNvPr>
          <p:cNvSpPr txBox="1"/>
          <p:nvPr/>
        </p:nvSpPr>
        <p:spPr>
          <a:xfrm>
            <a:off x="6668616" y="1796766"/>
            <a:ext cx="1503642" cy="754053"/>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Mahanama Gamage</a:t>
            </a:r>
            <a:br>
              <a:rPr lang="en-US" sz="1100" b="1"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BA</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Fixed Income BA</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Exp: 15 Yrs</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29" name="Picture Placeholder 13">
            <a:extLst>
              <a:ext uri="{FF2B5EF4-FFF2-40B4-BE49-F238E27FC236}">
                <a16:creationId xmlns:a16="http://schemas.microsoft.com/office/drawing/2014/main" id="{C6B6E927-9AAF-8EA6-C4E8-1EE5293C2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680" y="1853717"/>
            <a:ext cx="374904" cy="382967"/>
          </a:xfrm>
          <a:prstGeom prst="ellipse">
            <a:avLst/>
          </a:prstGeom>
          <a:solidFill>
            <a:schemeClr val="bg1">
              <a:lumMod val="95000"/>
            </a:schemeClr>
          </a:solidFill>
        </p:spPr>
      </p:pic>
      <p:pic>
        <p:nvPicPr>
          <p:cNvPr id="8" name="Picture Placeholder 13">
            <a:extLst>
              <a:ext uri="{FF2B5EF4-FFF2-40B4-BE49-F238E27FC236}">
                <a16:creationId xmlns:a16="http://schemas.microsoft.com/office/drawing/2014/main" id="{32114108-97E3-FB79-31B0-C358453A5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980" y="1873193"/>
            <a:ext cx="374904" cy="382967"/>
          </a:xfrm>
          <a:prstGeom prst="ellipse">
            <a:avLst/>
          </a:prstGeom>
          <a:solidFill>
            <a:schemeClr val="bg1">
              <a:lumMod val="95000"/>
            </a:schemeClr>
          </a:solidFill>
        </p:spPr>
      </p:pic>
      <p:sp>
        <p:nvSpPr>
          <p:cNvPr id="9" name="Rounded Rectangle 87">
            <a:extLst>
              <a:ext uri="{FF2B5EF4-FFF2-40B4-BE49-F238E27FC236}">
                <a16:creationId xmlns:a16="http://schemas.microsoft.com/office/drawing/2014/main" id="{B1139541-EDAC-4E99-5E54-ABDC85CBFAFB}"/>
              </a:ext>
            </a:extLst>
          </p:cNvPr>
          <p:cNvSpPr/>
          <p:nvPr/>
        </p:nvSpPr>
        <p:spPr>
          <a:xfrm>
            <a:off x="4200940" y="1783450"/>
            <a:ext cx="1732503" cy="741152"/>
          </a:xfrm>
          <a:prstGeom prst="roundRect">
            <a:avLst>
              <a:gd name="adj" fmla="val 13980"/>
            </a:avLst>
          </a:prstGeom>
          <a:solidFill>
            <a:srgbClr val="CBCBC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829A4612-8019-A739-6D1A-03BEFB28FA56}"/>
              </a:ext>
            </a:extLst>
          </p:cNvPr>
          <p:cNvSpPr txBox="1"/>
          <p:nvPr/>
        </p:nvSpPr>
        <p:spPr>
          <a:xfrm>
            <a:off x="4647355" y="1796179"/>
            <a:ext cx="1602201" cy="769441"/>
          </a:xfrm>
          <a:prstGeom prst="rect">
            <a:avLst/>
          </a:prstGeom>
          <a:noFill/>
        </p:spPr>
        <p:txBody>
          <a:bodyPr wrap="square" rtlCol="0">
            <a:spAutoFit/>
          </a:bodyPr>
          <a:lstStyle/>
          <a:p>
            <a:r>
              <a:rPr lang="en-US" sz="10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Mahanama Gamage</a:t>
            </a:r>
            <a:br>
              <a:rPr lang="en-US" sz="1100" b="1"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BA</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Fixed Income BA</a:t>
            </a:r>
            <a:br>
              <a:rPr lang="en-US" sz="1100" dirty="0">
                <a:latin typeface="Calibri" panose="020F0502020204030204" pitchFamily="34" charset="0"/>
                <a:ea typeface="Calibri" panose="020F0502020204030204" pitchFamily="34" charset="0"/>
                <a:cs typeface="Calibri" panose="020F0502020204030204" pitchFamily="34" charset="0"/>
              </a:rPr>
            </a:br>
            <a:r>
              <a:rPr lang="en-US" sz="1100" dirty="0">
                <a:latin typeface="Calibri" panose="020F0502020204030204" pitchFamily="34" charset="0"/>
                <a:ea typeface="Calibri" panose="020F0502020204030204" pitchFamily="34" charset="0"/>
                <a:cs typeface="Calibri" panose="020F0502020204030204" pitchFamily="34" charset="0"/>
              </a:rPr>
              <a:t>Exp: 15 Yrs</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35" name="Picture Placeholder 13">
            <a:extLst>
              <a:ext uri="{FF2B5EF4-FFF2-40B4-BE49-F238E27FC236}">
                <a16:creationId xmlns:a16="http://schemas.microsoft.com/office/drawing/2014/main" id="{614612E9-108E-EF91-D2E7-62AAEC714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118" y="1873193"/>
            <a:ext cx="374904" cy="382967"/>
          </a:xfrm>
          <a:prstGeom prst="ellipse">
            <a:avLst/>
          </a:prstGeom>
          <a:solidFill>
            <a:schemeClr val="bg1">
              <a:lumMod val="95000"/>
            </a:schemeClr>
          </a:solidFill>
        </p:spPr>
      </p:pic>
    </p:spTree>
    <p:extLst>
      <p:ext uri="{BB962C8B-B14F-4D97-AF65-F5344CB8AC3E}">
        <p14:creationId xmlns:p14="http://schemas.microsoft.com/office/powerpoint/2010/main" val="208334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openings</a:t>
            </a:r>
          </a:p>
        </p:txBody>
      </p:sp>
      <p:graphicFrame>
        <p:nvGraphicFramePr>
          <p:cNvPr id="6" name="Table 5"/>
          <p:cNvGraphicFramePr>
            <a:graphicFrameLocks noGrp="1"/>
          </p:cNvGraphicFramePr>
          <p:nvPr>
            <p:extLst>
              <p:ext uri="{D42A27DB-BD31-4B8C-83A1-F6EECF244321}">
                <p14:modId xmlns:p14="http://schemas.microsoft.com/office/powerpoint/2010/main" val="3346787746"/>
              </p:ext>
            </p:extLst>
          </p:nvPr>
        </p:nvGraphicFramePr>
        <p:xfrm>
          <a:off x="572898" y="1585912"/>
          <a:ext cx="4812834" cy="952500"/>
        </p:xfrm>
        <a:graphic>
          <a:graphicData uri="http://schemas.openxmlformats.org/drawingml/2006/table">
            <a:tbl>
              <a:tblPr/>
              <a:tblGrid>
                <a:gridCol w="2197100">
                  <a:extLst>
                    <a:ext uri="{9D8B030D-6E8A-4147-A177-3AD203B41FA5}">
                      <a16:colId xmlns:a16="http://schemas.microsoft.com/office/drawing/2014/main" val="2984963699"/>
                    </a:ext>
                  </a:extLst>
                </a:gridCol>
                <a:gridCol w="2615734">
                  <a:extLst>
                    <a:ext uri="{9D8B030D-6E8A-4147-A177-3AD203B41FA5}">
                      <a16:colId xmlns:a16="http://schemas.microsoft.com/office/drawing/2014/main" val="3944434700"/>
                    </a:ext>
                  </a:extLst>
                </a:gridCol>
              </a:tblGrid>
              <a:tr h="190500">
                <a:tc>
                  <a:txBody>
                    <a:bodyPr/>
                    <a:lstStyle/>
                    <a:p>
                      <a:pPr algn="l" fontAlgn="b"/>
                      <a:r>
                        <a:rPr lang="en-US" sz="1100" b="1" i="0" u="none" strike="noStrike">
                          <a:solidFill>
                            <a:srgbClr val="FFFFFF"/>
                          </a:solidFill>
                          <a:effectLst/>
                          <a:latin typeface="Calibri" panose="020F0502020204030204" pitchFamily="34" charset="0"/>
                        </a:rPr>
                        <a:t>Fix Income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17992283"/>
                  </a:ext>
                </a:extLst>
              </a:tr>
              <a:tr h="190500">
                <a:tc>
                  <a:txBody>
                    <a:bodyPr/>
                    <a:lstStyle/>
                    <a:p>
                      <a:pPr algn="l" fontAlgn="b"/>
                      <a:r>
                        <a:rPr lang="en-US" sz="1100" b="0" i="0" u="none" strike="noStrike">
                          <a:solidFill>
                            <a:srgbClr val="000000"/>
                          </a:solidFill>
                          <a:effectLst/>
                          <a:latin typeface="Calibri" panose="020F0502020204030204" pitchFamily="34" charset="0"/>
                        </a:rPr>
                        <a:t>Data Engineer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L1 Interviews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724739285"/>
                  </a:ext>
                </a:extLst>
              </a:tr>
              <a:tr h="190500">
                <a:tc>
                  <a:txBody>
                    <a:bodyPr/>
                    <a:lstStyle/>
                    <a:p>
                      <a:pPr algn="l" fontAlgn="b"/>
                      <a:r>
                        <a:rPr lang="en-US" sz="1100" b="0" i="0" u="none" strike="noStrike">
                          <a:solidFill>
                            <a:srgbClr val="000000"/>
                          </a:solidFill>
                          <a:effectLst/>
                          <a:latin typeface="Calibri" panose="020F0502020204030204" pitchFamily="34" charset="0"/>
                        </a:rPr>
                        <a:t>React Lead (Onsite)</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Waiting for Profiles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483865"/>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QA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HR Process (Hiring)</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00690559"/>
                  </a:ext>
                </a:extLst>
              </a:tr>
              <a:tr h="190500">
                <a:tc>
                  <a:txBody>
                    <a:bodyPr/>
                    <a:lstStyle/>
                    <a:p>
                      <a:pPr algn="l" fontAlgn="b"/>
                      <a:r>
                        <a:rPr lang="en-US" sz="1100" b="0" i="0" u="none" strike="noStrike" dirty="0">
                          <a:solidFill>
                            <a:srgbClr val="000000"/>
                          </a:solidFill>
                          <a:effectLst/>
                          <a:latin typeface="Calibri" panose="020F0502020204030204" pitchFamily="34" charset="0"/>
                        </a:rPr>
                        <a:t>Senior UI engineers (3)</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Finalized </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158580286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90363941"/>
              </p:ext>
            </p:extLst>
          </p:nvPr>
        </p:nvGraphicFramePr>
        <p:xfrm>
          <a:off x="572898" y="2989845"/>
          <a:ext cx="4812834" cy="944592"/>
        </p:xfrm>
        <a:graphic>
          <a:graphicData uri="http://schemas.openxmlformats.org/drawingml/2006/table">
            <a:tbl>
              <a:tblPr/>
              <a:tblGrid>
                <a:gridCol w="2187080">
                  <a:extLst>
                    <a:ext uri="{9D8B030D-6E8A-4147-A177-3AD203B41FA5}">
                      <a16:colId xmlns:a16="http://schemas.microsoft.com/office/drawing/2014/main" val="2934938458"/>
                    </a:ext>
                  </a:extLst>
                </a:gridCol>
                <a:gridCol w="2625754">
                  <a:extLst>
                    <a:ext uri="{9D8B030D-6E8A-4147-A177-3AD203B41FA5}">
                      <a16:colId xmlns:a16="http://schemas.microsoft.com/office/drawing/2014/main" val="2027491488"/>
                    </a:ext>
                  </a:extLst>
                </a:gridCol>
              </a:tblGrid>
              <a:tr h="236148">
                <a:tc>
                  <a:txBody>
                    <a:bodyPr/>
                    <a:lstStyle/>
                    <a:p>
                      <a:pPr algn="l" fontAlgn="b"/>
                      <a:r>
                        <a:rPr lang="en-US" sz="1100" b="1" i="0" u="none" strike="noStrike">
                          <a:solidFill>
                            <a:srgbClr val="FFFFFF"/>
                          </a:solidFill>
                          <a:effectLst/>
                          <a:latin typeface="Calibri" panose="020F0502020204030204" pitchFamily="34" charset="0"/>
                        </a:rPr>
                        <a:t>FX Team</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tc>
                  <a:txBody>
                    <a:bodyPr/>
                    <a:lstStyle/>
                    <a:p>
                      <a:pPr algn="l" fontAlgn="b"/>
                      <a:r>
                        <a:rPr lang="en-US" sz="1100" b="1" i="0" u="none" strike="noStrike">
                          <a:solidFill>
                            <a:srgbClr val="FFFFFF"/>
                          </a:solidFill>
                          <a:effectLst/>
                          <a:latin typeface="Calibri" panose="020F0502020204030204" pitchFamily="34" charset="0"/>
                        </a:rPr>
                        <a:t>Status</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638180055"/>
                  </a:ext>
                </a:extLst>
              </a:tr>
              <a:tr h="236148">
                <a:tc>
                  <a:txBody>
                    <a:bodyPr/>
                    <a:lstStyle/>
                    <a:p>
                      <a:pPr algn="l" fontAlgn="b"/>
                      <a:r>
                        <a:rPr lang="en-US" sz="1100" b="0" i="0" u="none" strike="noStrike" dirty="0">
                          <a:solidFill>
                            <a:srgbClr val="000000"/>
                          </a:solidFill>
                          <a:effectLst/>
                          <a:latin typeface="Calibri" panose="020F0502020204030204" pitchFamily="34" charset="0"/>
                        </a:rPr>
                        <a:t>Business analyst</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39355546"/>
                  </a:ext>
                </a:extLst>
              </a:tr>
              <a:tr h="236148">
                <a:tc>
                  <a:txBody>
                    <a:bodyPr/>
                    <a:lstStyle/>
                    <a:p>
                      <a:pPr algn="l" fontAlgn="b"/>
                      <a:r>
                        <a:rPr lang="en-US" sz="1100" b="0" i="0" u="none" strike="noStrike" dirty="0">
                          <a:solidFill>
                            <a:srgbClr val="000000"/>
                          </a:solidFill>
                          <a:effectLst/>
                          <a:latin typeface="Calibri" panose="020F0502020204030204" pitchFamily="34" charset="0"/>
                        </a:rPr>
                        <a:t>React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Client second round</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448155096"/>
                  </a:ext>
                </a:extLst>
              </a:tr>
              <a:tr h="236148">
                <a:tc>
                  <a:txBody>
                    <a:bodyPr/>
                    <a:lstStyle/>
                    <a:p>
                      <a:pPr algn="l" fontAlgn="b"/>
                      <a:r>
                        <a:rPr lang="en-US" sz="1100" b="0" i="0" u="none" strike="noStrike" dirty="0">
                          <a:solidFill>
                            <a:srgbClr val="000000"/>
                          </a:solidFill>
                          <a:effectLst/>
                          <a:latin typeface="Calibri" panose="020F0502020204030204" pitchFamily="34" charset="0"/>
                        </a:rPr>
                        <a:t>Java Lead</a:t>
                      </a:r>
                    </a:p>
                  </a:txBody>
                  <a:tcPr marL="9525" marR="9525" marT="9525"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Waiting for client</a:t>
                      </a:r>
                    </a:p>
                  </a:txBody>
                  <a:tcPr marL="9525" marR="9525" marT="9525"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606781329"/>
                  </a:ext>
                </a:extLst>
              </a:tr>
            </a:tbl>
          </a:graphicData>
        </a:graphic>
      </p:graphicFrame>
    </p:spTree>
    <p:extLst>
      <p:ext uri="{BB962C8B-B14F-4D97-AF65-F5344CB8AC3E}">
        <p14:creationId xmlns:p14="http://schemas.microsoft.com/office/powerpoint/2010/main" val="1102313217"/>
      </p:ext>
    </p:extLst>
  </p:cSld>
  <p:clrMapOvr>
    <a:masterClrMapping/>
  </p:clrMapOvr>
</p:sld>
</file>

<file path=ppt/theme/theme1.xml><?xml version="1.0" encoding="utf-8"?>
<a:theme xmlns:a="http://schemas.openxmlformats.org/drawingml/2006/main" name="test">
  <a:themeElements>
    <a:clrScheme name="Custom 21">
      <a:dk1>
        <a:srgbClr val="212121"/>
      </a:dk1>
      <a:lt1>
        <a:srgbClr val="FFFFFF"/>
      </a:lt1>
      <a:dk2>
        <a:srgbClr val="616161"/>
      </a:dk2>
      <a:lt2>
        <a:srgbClr val="E0E0E0"/>
      </a:lt2>
      <a:accent1>
        <a:srgbClr val="3949AB"/>
      </a:accent1>
      <a:accent2>
        <a:srgbClr val="26C6DA"/>
      </a:accent2>
      <a:accent3>
        <a:srgbClr val="FF7043"/>
      </a:accent3>
      <a:accent4>
        <a:srgbClr val="FFC107"/>
      </a:accent4>
      <a:accent5>
        <a:srgbClr val="4CAF50"/>
      </a:accent5>
      <a:accent6>
        <a:srgbClr val="E91E63"/>
      </a:accent6>
      <a:hlink>
        <a:srgbClr val="1A237E"/>
      </a:hlink>
      <a:folHlink>
        <a:srgbClr val="E0511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 id="{3AC539CA-1F44-4897-B848-705C3770E9D3}" vid="{AC83CF39-CB39-48E2-8565-33286AE832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2528</Words>
  <Application>Microsoft Office PowerPoint</Application>
  <PresentationFormat>Widescreen</PresentationFormat>
  <Paragraphs>653</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Agency FB</vt:lpstr>
      <vt:lpstr>Arial</vt:lpstr>
      <vt:lpstr>Calibri</vt:lpstr>
      <vt:lpstr>Georgia Pro Light</vt:lpstr>
      <vt:lpstr>Poppins SemiBold</vt:lpstr>
      <vt:lpstr>Wingdings</vt:lpstr>
      <vt:lpstr>Wingdings 2</vt:lpstr>
      <vt:lpstr>Wingdings 3</vt:lpstr>
      <vt:lpstr>test</vt:lpstr>
      <vt:lpstr>Mizuho UK</vt:lpstr>
      <vt:lpstr>Mizuho Global – Open Positions</vt:lpstr>
      <vt:lpstr>Mizuho – 1st of May to Dec (2024)</vt:lpstr>
      <vt:lpstr>PoD structure – Acuity Merlin Team </vt:lpstr>
      <vt:lpstr>Mizuho Skills</vt:lpstr>
      <vt:lpstr>Mizuho Skills</vt:lpstr>
      <vt:lpstr>Mizuho Skills</vt:lpstr>
      <vt:lpstr>Mizuho Skills</vt:lpstr>
      <vt:lpstr>Current openings</vt:lpstr>
      <vt:lpstr>Mizuho UK revenue</vt:lpstr>
      <vt:lpstr>Quality Assurance</vt:lpstr>
      <vt:lpstr>QA Pod structure </vt:lpstr>
      <vt:lpstr>Mizuho client visit Jan - Feb</vt:lpstr>
      <vt:lpstr>Project management - WIP </vt:lpstr>
      <vt:lpstr>Kavinda Gihan</vt:lpstr>
      <vt:lpstr>Pod Commercials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36pt]</dc:title>
  <dc:creator>Vasanthakumar Manoharan</dc:creator>
  <cp:lastModifiedBy>User</cp:lastModifiedBy>
  <cp:revision>129</cp:revision>
  <dcterms:created xsi:type="dcterms:W3CDTF">2024-05-15T07:22:50Z</dcterms:created>
  <dcterms:modified xsi:type="dcterms:W3CDTF">2024-12-18T13:39:51Z</dcterms:modified>
</cp:coreProperties>
</file>