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sldIdLst>
    <p:sldId id="262" r:id="rId2"/>
    <p:sldId id="266" r:id="rId3"/>
    <p:sldId id="275" r:id="rId4"/>
    <p:sldId id="277" r:id="rId5"/>
    <p:sldId id="257" r:id="rId6"/>
    <p:sldId id="260" r:id="rId7"/>
    <p:sldId id="265" r:id="rId8"/>
    <p:sldId id="278" r:id="rId9"/>
    <p:sldId id="281" r:id="rId10"/>
    <p:sldId id="282" r:id="rId11"/>
    <p:sldId id="284" r:id="rId12"/>
    <p:sldId id="264"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7D28D-765D-449E-94A1-AAB75CE484B1}"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07947C9A-3C13-43EB-AF45-045E7CFB678B}">
      <dgm:prSet/>
      <dgm:spPr/>
      <dgm:t>
        <a:bodyPr/>
        <a:lstStyle/>
        <a:p>
          <a:r>
            <a:rPr lang="en-US" b="1" dirty="0">
              <a:latin typeface="Times New Roman" panose="02020603050405020304" pitchFamily="18" charset="0"/>
              <a:cs typeface="Times New Roman" panose="02020603050405020304" pitchFamily="18" charset="0"/>
            </a:rPr>
            <a:t>2.Title: Weed Plant Detection using YOLOv3 Algorithm </a:t>
          </a:r>
          <a:r>
            <a:rPr lang="en-US" dirty="0">
              <a:latin typeface="Times New Roman" panose="02020603050405020304" pitchFamily="18" charset="0"/>
              <a:cs typeface="Times New Roman" panose="02020603050405020304" pitchFamily="18" charset="0"/>
            </a:rPr>
            <a:t>[2022].</a:t>
          </a:r>
        </a:p>
      </dgm:t>
    </dgm:pt>
    <dgm:pt modelId="{EAC33F47-9877-4FA9-A895-6E8B0D9BBE93}" type="parTrans" cxnId="{2B5E2CF9-A69C-40F4-84B0-E44421CF6B7E}">
      <dgm:prSet/>
      <dgm:spPr/>
      <dgm:t>
        <a:bodyPr/>
        <a:lstStyle/>
        <a:p>
          <a:endParaRPr lang="en-US"/>
        </a:p>
      </dgm:t>
    </dgm:pt>
    <dgm:pt modelId="{2E479B17-3D4F-4821-BD55-DAA2E64FD890}" type="sibTrans" cxnId="{2B5E2CF9-A69C-40F4-84B0-E44421CF6B7E}">
      <dgm:prSet/>
      <dgm:spPr/>
      <dgm:t>
        <a:bodyPr/>
        <a:lstStyle/>
        <a:p>
          <a:endParaRPr lang="en-US"/>
        </a:p>
      </dgm:t>
    </dgm:pt>
    <dgm:pt modelId="{9156D133-EC70-4707-8269-8CEDA0971BF6}">
      <dgm:prSet/>
      <dgm:spPr/>
      <dgm:t>
        <a:bodyPr/>
        <a:lstStyle/>
        <a:p>
          <a:r>
            <a:rPr lang="en-US" dirty="0">
              <a:latin typeface="Times New Roman" panose="02020603050405020304" pitchFamily="18" charset="0"/>
              <a:cs typeface="Times New Roman" panose="02020603050405020304" pitchFamily="18" charset="0"/>
            </a:rPr>
            <a:t>Methods: </a:t>
          </a:r>
          <a:r>
            <a:rPr lang="en-IN" dirty="0">
              <a:latin typeface="Times New Roman" panose="02020603050405020304" pitchFamily="18" charset="0"/>
              <a:cs typeface="Times New Roman" panose="02020603050405020304" pitchFamily="18" charset="0"/>
            </a:rPr>
            <a:t>Discuss about YOLO </a:t>
          </a:r>
          <a:r>
            <a:rPr lang="en-US" dirty="0">
              <a:latin typeface="Times New Roman" panose="02020603050405020304" pitchFamily="18" charset="0"/>
              <a:cs typeface="Times New Roman" panose="02020603050405020304" pitchFamily="18" charset="0"/>
            </a:rPr>
            <a:t>Algorithm for classifying the weed photos from the </a:t>
          </a:r>
          <a:r>
            <a:rPr lang="en-IN" dirty="0">
              <a:latin typeface="Times New Roman" panose="02020603050405020304" pitchFamily="18" charset="0"/>
              <a:cs typeface="Times New Roman" panose="02020603050405020304" pitchFamily="18" charset="0"/>
            </a:rPr>
            <a:t>alternative crops.</a:t>
          </a:r>
          <a:endParaRPr lang="en-US" dirty="0">
            <a:latin typeface="Times New Roman" panose="02020603050405020304" pitchFamily="18" charset="0"/>
            <a:cs typeface="Times New Roman" panose="02020603050405020304" pitchFamily="18" charset="0"/>
          </a:endParaRPr>
        </a:p>
      </dgm:t>
    </dgm:pt>
    <dgm:pt modelId="{97178D5F-CDAB-4CFA-9B3B-6F56BDF47A83}" type="parTrans" cxnId="{D3B36123-F863-4D56-A691-00DCCB7F31FA}">
      <dgm:prSet/>
      <dgm:spPr/>
      <dgm:t>
        <a:bodyPr/>
        <a:lstStyle/>
        <a:p>
          <a:endParaRPr lang="en-US"/>
        </a:p>
      </dgm:t>
    </dgm:pt>
    <dgm:pt modelId="{CCA5F939-D5DE-44EF-BF85-3B284056DC2F}" type="sibTrans" cxnId="{D3B36123-F863-4D56-A691-00DCCB7F31FA}">
      <dgm:prSet/>
      <dgm:spPr/>
      <dgm:t>
        <a:bodyPr/>
        <a:lstStyle/>
        <a:p>
          <a:endParaRPr lang="en-US"/>
        </a:p>
      </dgm:t>
    </dgm:pt>
    <dgm:pt modelId="{33E95DE9-9C69-4AB3-BDC2-19A9BFACC29C}">
      <dgm:prSet/>
      <dgm:spPr/>
      <dgm:t>
        <a:bodyPr/>
        <a:lstStyle/>
        <a:p>
          <a:r>
            <a:rPr lang="en-US" b="1" dirty="0">
              <a:latin typeface="Times New Roman" panose="02020603050405020304" pitchFamily="18" charset="0"/>
              <a:cs typeface="Times New Roman" panose="02020603050405020304" pitchFamily="18" charset="0"/>
            </a:rPr>
            <a:t>1.Title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Deep Learning techniques for in-crop weed recognition </a:t>
          </a:r>
          <a:r>
            <a:rPr lang="en-US" dirty="0">
              <a:latin typeface="Times New Roman" panose="02020603050405020304" pitchFamily="18" charset="0"/>
              <a:cs typeface="Times New Roman" panose="02020603050405020304" pitchFamily="18" charset="0"/>
            </a:rPr>
            <a:t>[2023]</a:t>
          </a:r>
        </a:p>
      </dgm:t>
    </dgm:pt>
    <dgm:pt modelId="{1E91B4F0-CA77-4BFD-A19F-B4F71860ABA6}" type="parTrans" cxnId="{CF10B7BF-B7F0-45D8-ABC2-6345198843EF}">
      <dgm:prSet/>
      <dgm:spPr/>
      <dgm:t>
        <a:bodyPr/>
        <a:lstStyle/>
        <a:p>
          <a:endParaRPr lang="en-IN"/>
        </a:p>
      </dgm:t>
    </dgm:pt>
    <dgm:pt modelId="{4F8CB633-EF78-4924-9185-490AD8262823}" type="sibTrans" cxnId="{CF10B7BF-B7F0-45D8-ABC2-6345198843EF}">
      <dgm:prSet/>
      <dgm:spPr/>
      <dgm:t>
        <a:bodyPr/>
        <a:lstStyle/>
        <a:p>
          <a:endParaRPr lang="en-IN"/>
        </a:p>
      </dgm:t>
    </dgm:pt>
    <dgm:pt modelId="{AEB13436-FFEF-447E-9050-5B5678934179}">
      <dgm:prSet/>
      <dgm:spPr/>
      <dgm:t>
        <a:bodyPr/>
        <a:lstStyle/>
        <a:p>
          <a:r>
            <a:rPr lang="en-US" dirty="0">
              <a:latin typeface="Times New Roman" panose="02020603050405020304" pitchFamily="18" charset="0"/>
              <a:cs typeface="Times New Roman" panose="02020603050405020304" pitchFamily="18" charset="0"/>
            </a:rPr>
            <a:t>Methods: Discusses various methods, including pre-processing, feature extraction, and classification on weed images.</a:t>
          </a:r>
        </a:p>
      </dgm:t>
    </dgm:pt>
    <dgm:pt modelId="{34703B21-1E8F-4684-A67E-4BBB2B430063}" type="parTrans" cxnId="{B4271762-B090-4819-8FBB-AEF8CAA8E33A}">
      <dgm:prSet/>
      <dgm:spPr/>
      <dgm:t>
        <a:bodyPr/>
        <a:lstStyle/>
        <a:p>
          <a:endParaRPr lang="en-US"/>
        </a:p>
      </dgm:t>
    </dgm:pt>
    <dgm:pt modelId="{99176048-61CE-4180-B0FD-9F515082D854}" type="sibTrans" cxnId="{B4271762-B090-4819-8FBB-AEF8CAA8E33A}">
      <dgm:prSet/>
      <dgm:spPr/>
      <dgm:t>
        <a:bodyPr/>
        <a:lstStyle/>
        <a:p>
          <a:endParaRPr lang="en-US"/>
        </a:p>
      </dgm:t>
    </dgm:pt>
    <dgm:pt modelId="{062D0EEA-8CE4-4E80-AD09-AF5AB2138675}">
      <dgm:prSet/>
      <dgm:spPr/>
      <dgm:t>
        <a:bodyPr/>
        <a:lstStyle/>
        <a:p>
          <a:r>
            <a:rPr lang="en-US" dirty="0">
              <a:latin typeface="Times New Roman" panose="02020603050405020304" pitchFamily="18" charset="0"/>
              <a:cs typeface="Times New Roman" panose="02020603050405020304" pitchFamily="18" charset="0"/>
            </a:rPr>
            <a:t>Disadvantage: Classification accuracy depends on proper images and image resolution.</a:t>
          </a:r>
        </a:p>
      </dgm:t>
    </dgm:pt>
    <dgm:pt modelId="{E95A3768-FE43-4C7A-8528-95FC59771168}" type="parTrans" cxnId="{B76DE26F-E1A2-4257-A2D3-806517439F5E}">
      <dgm:prSet/>
      <dgm:spPr/>
      <dgm:t>
        <a:bodyPr/>
        <a:lstStyle/>
        <a:p>
          <a:endParaRPr lang="en-US"/>
        </a:p>
      </dgm:t>
    </dgm:pt>
    <dgm:pt modelId="{DFCB00A3-2532-4FB0-9F62-B43122DFD81E}" type="sibTrans" cxnId="{B76DE26F-E1A2-4257-A2D3-806517439F5E}">
      <dgm:prSet/>
      <dgm:spPr/>
      <dgm:t>
        <a:bodyPr/>
        <a:lstStyle/>
        <a:p>
          <a:endParaRPr lang="en-US"/>
        </a:p>
      </dgm:t>
    </dgm:pt>
    <dgm:pt modelId="{9A96D8C4-2DF9-4D61-8991-153ED88EBCEE}">
      <dgm:prSet/>
      <dgm:spPr/>
      <dgm:t>
        <a:bodyPr/>
        <a:lstStyle/>
        <a:p>
          <a:r>
            <a:rPr lang="en-US" dirty="0">
              <a:latin typeface="Times New Roman" panose="02020603050405020304" pitchFamily="18" charset="0"/>
              <a:cs typeface="Times New Roman" panose="02020603050405020304" pitchFamily="18" charset="0"/>
            </a:rPr>
            <a:t>Disadvantage  : Can struggle detect the smaller objects.</a:t>
          </a:r>
        </a:p>
      </dgm:t>
    </dgm:pt>
    <dgm:pt modelId="{8AA4F3A0-76F1-4EAF-95E9-9F575109BE0F}" type="parTrans" cxnId="{6D9EA962-B536-45AA-A60E-427833223B8D}">
      <dgm:prSet/>
      <dgm:spPr/>
      <dgm:t>
        <a:bodyPr/>
        <a:lstStyle/>
        <a:p>
          <a:endParaRPr lang="en-IN"/>
        </a:p>
      </dgm:t>
    </dgm:pt>
    <dgm:pt modelId="{5CFEB8BE-8770-4FDC-BD88-825F0B8A2314}" type="sibTrans" cxnId="{6D9EA962-B536-45AA-A60E-427833223B8D}">
      <dgm:prSet/>
      <dgm:spPr/>
      <dgm:t>
        <a:bodyPr/>
        <a:lstStyle/>
        <a:p>
          <a:endParaRPr lang="en-IN"/>
        </a:p>
      </dgm:t>
    </dgm:pt>
    <dgm:pt modelId="{78553322-8D5B-4818-B6BE-6FCD1F0FE2C2}" type="pres">
      <dgm:prSet presAssocID="{65B7D28D-765D-449E-94A1-AAB75CE484B1}" presName="vert0" presStyleCnt="0">
        <dgm:presLayoutVars>
          <dgm:dir/>
          <dgm:animOne val="branch"/>
          <dgm:animLvl val="lvl"/>
        </dgm:presLayoutVars>
      </dgm:prSet>
      <dgm:spPr/>
    </dgm:pt>
    <dgm:pt modelId="{0C10C6B0-3E50-4327-BB4E-AE7E406547BD}" type="pres">
      <dgm:prSet presAssocID="{33E95DE9-9C69-4AB3-BDC2-19A9BFACC29C}" presName="thickLine" presStyleLbl="alignNode1" presStyleIdx="0" presStyleCnt="6"/>
      <dgm:spPr/>
    </dgm:pt>
    <dgm:pt modelId="{AA657453-93EC-4A47-A97C-D135364A039B}" type="pres">
      <dgm:prSet presAssocID="{33E95DE9-9C69-4AB3-BDC2-19A9BFACC29C}" presName="horz1" presStyleCnt="0"/>
      <dgm:spPr/>
    </dgm:pt>
    <dgm:pt modelId="{A526E7D0-C71A-4218-9C1C-F9BD8726F9D3}" type="pres">
      <dgm:prSet presAssocID="{33E95DE9-9C69-4AB3-BDC2-19A9BFACC29C}" presName="tx1" presStyleLbl="revTx" presStyleIdx="0" presStyleCnt="6"/>
      <dgm:spPr/>
    </dgm:pt>
    <dgm:pt modelId="{11AFF921-78AB-4D49-A1F2-313DCFFB3ACB}" type="pres">
      <dgm:prSet presAssocID="{33E95DE9-9C69-4AB3-BDC2-19A9BFACC29C}" presName="vert1" presStyleCnt="0"/>
      <dgm:spPr/>
    </dgm:pt>
    <dgm:pt modelId="{3D7C6444-1DB6-47A4-A4B0-BE497A6E5D23}" type="pres">
      <dgm:prSet presAssocID="{AEB13436-FFEF-447E-9050-5B5678934179}" presName="thickLine" presStyleLbl="alignNode1" presStyleIdx="1" presStyleCnt="6"/>
      <dgm:spPr/>
    </dgm:pt>
    <dgm:pt modelId="{52662207-267F-4D40-A7F3-4599B61D3A34}" type="pres">
      <dgm:prSet presAssocID="{AEB13436-FFEF-447E-9050-5B5678934179}" presName="horz1" presStyleCnt="0"/>
      <dgm:spPr/>
    </dgm:pt>
    <dgm:pt modelId="{21351522-DBC3-49E8-8A44-E23918DAC2D2}" type="pres">
      <dgm:prSet presAssocID="{AEB13436-FFEF-447E-9050-5B5678934179}" presName="tx1" presStyleLbl="revTx" presStyleIdx="1" presStyleCnt="6"/>
      <dgm:spPr/>
    </dgm:pt>
    <dgm:pt modelId="{E20EEB28-0A84-4B78-BEE2-9AEA45328960}" type="pres">
      <dgm:prSet presAssocID="{AEB13436-FFEF-447E-9050-5B5678934179}" presName="vert1" presStyleCnt="0"/>
      <dgm:spPr/>
    </dgm:pt>
    <dgm:pt modelId="{758727C2-9590-47B2-AA55-A5091C2FF968}" type="pres">
      <dgm:prSet presAssocID="{062D0EEA-8CE4-4E80-AD09-AF5AB2138675}" presName="thickLine" presStyleLbl="alignNode1" presStyleIdx="2" presStyleCnt="6"/>
      <dgm:spPr/>
    </dgm:pt>
    <dgm:pt modelId="{71A32B6D-F3F5-4667-9656-013488E0ACE6}" type="pres">
      <dgm:prSet presAssocID="{062D0EEA-8CE4-4E80-AD09-AF5AB2138675}" presName="horz1" presStyleCnt="0"/>
      <dgm:spPr/>
    </dgm:pt>
    <dgm:pt modelId="{A703C0BC-DAB8-41C5-871F-EC56DF719694}" type="pres">
      <dgm:prSet presAssocID="{062D0EEA-8CE4-4E80-AD09-AF5AB2138675}" presName="tx1" presStyleLbl="revTx" presStyleIdx="2" presStyleCnt="6"/>
      <dgm:spPr/>
    </dgm:pt>
    <dgm:pt modelId="{C4A5C4DE-CDB6-4DEF-96F6-3E9B0E8CD580}" type="pres">
      <dgm:prSet presAssocID="{062D0EEA-8CE4-4E80-AD09-AF5AB2138675}" presName="vert1" presStyleCnt="0"/>
      <dgm:spPr/>
    </dgm:pt>
    <dgm:pt modelId="{006B9F62-B553-4C4B-84E4-F6CDB2486144}" type="pres">
      <dgm:prSet presAssocID="{07947C9A-3C13-43EB-AF45-045E7CFB678B}" presName="thickLine" presStyleLbl="alignNode1" presStyleIdx="3" presStyleCnt="6"/>
      <dgm:spPr/>
    </dgm:pt>
    <dgm:pt modelId="{B5DF0136-8E05-4A4D-82FC-4028DE2C4B01}" type="pres">
      <dgm:prSet presAssocID="{07947C9A-3C13-43EB-AF45-045E7CFB678B}" presName="horz1" presStyleCnt="0"/>
      <dgm:spPr/>
    </dgm:pt>
    <dgm:pt modelId="{3CBF6E5E-D92A-470B-9488-59D4EE090DE7}" type="pres">
      <dgm:prSet presAssocID="{07947C9A-3C13-43EB-AF45-045E7CFB678B}" presName="tx1" presStyleLbl="revTx" presStyleIdx="3" presStyleCnt="6"/>
      <dgm:spPr/>
    </dgm:pt>
    <dgm:pt modelId="{F8A5CC26-C6EF-4EE3-A4C0-4D9C24941A7D}" type="pres">
      <dgm:prSet presAssocID="{07947C9A-3C13-43EB-AF45-045E7CFB678B}" presName="vert1" presStyleCnt="0"/>
      <dgm:spPr/>
    </dgm:pt>
    <dgm:pt modelId="{467F1195-126A-4255-B236-273AB7F8115C}" type="pres">
      <dgm:prSet presAssocID="{9156D133-EC70-4707-8269-8CEDA0971BF6}" presName="thickLine" presStyleLbl="alignNode1" presStyleIdx="4" presStyleCnt="6"/>
      <dgm:spPr/>
    </dgm:pt>
    <dgm:pt modelId="{829CAA8D-47BA-4B0E-B630-1A4CC947FF20}" type="pres">
      <dgm:prSet presAssocID="{9156D133-EC70-4707-8269-8CEDA0971BF6}" presName="horz1" presStyleCnt="0"/>
      <dgm:spPr/>
    </dgm:pt>
    <dgm:pt modelId="{36AF4F9A-4186-4738-8515-AAD09A61E970}" type="pres">
      <dgm:prSet presAssocID="{9156D133-EC70-4707-8269-8CEDA0971BF6}" presName="tx1" presStyleLbl="revTx" presStyleIdx="4" presStyleCnt="6"/>
      <dgm:spPr/>
    </dgm:pt>
    <dgm:pt modelId="{CB4554DE-5ECE-47C2-A865-125D1C125F36}" type="pres">
      <dgm:prSet presAssocID="{9156D133-EC70-4707-8269-8CEDA0971BF6}" presName="vert1" presStyleCnt="0"/>
      <dgm:spPr/>
    </dgm:pt>
    <dgm:pt modelId="{618D435E-4366-401A-99D1-9D4FB927E99E}" type="pres">
      <dgm:prSet presAssocID="{9A96D8C4-2DF9-4D61-8991-153ED88EBCEE}" presName="thickLine" presStyleLbl="alignNode1" presStyleIdx="5" presStyleCnt="6"/>
      <dgm:spPr/>
    </dgm:pt>
    <dgm:pt modelId="{8598B886-7C0A-48A2-A5BA-7271E43948B4}" type="pres">
      <dgm:prSet presAssocID="{9A96D8C4-2DF9-4D61-8991-153ED88EBCEE}" presName="horz1" presStyleCnt="0"/>
      <dgm:spPr/>
    </dgm:pt>
    <dgm:pt modelId="{91B4ECAF-2FEE-41AE-B45B-F5479D5E6FDD}" type="pres">
      <dgm:prSet presAssocID="{9A96D8C4-2DF9-4D61-8991-153ED88EBCEE}" presName="tx1" presStyleLbl="revTx" presStyleIdx="5" presStyleCnt="6"/>
      <dgm:spPr/>
    </dgm:pt>
    <dgm:pt modelId="{D04937ED-0558-4F0E-9D78-00446C9DA1C9}" type="pres">
      <dgm:prSet presAssocID="{9A96D8C4-2DF9-4D61-8991-153ED88EBCEE}" presName="vert1" presStyleCnt="0"/>
      <dgm:spPr/>
    </dgm:pt>
  </dgm:ptLst>
  <dgm:cxnLst>
    <dgm:cxn modelId="{9DB4E81D-9FC5-4302-974D-8EEED5EA39F8}" type="presOf" srcId="{9A96D8C4-2DF9-4D61-8991-153ED88EBCEE}" destId="{91B4ECAF-2FEE-41AE-B45B-F5479D5E6FDD}" srcOrd="0" destOrd="0" presId="urn:microsoft.com/office/officeart/2008/layout/LinedList"/>
    <dgm:cxn modelId="{D3B36123-F863-4D56-A691-00DCCB7F31FA}" srcId="{65B7D28D-765D-449E-94A1-AAB75CE484B1}" destId="{9156D133-EC70-4707-8269-8CEDA0971BF6}" srcOrd="4" destOrd="0" parTransId="{97178D5F-CDAB-4CFA-9B3B-6F56BDF47A83}" sibTransId="{CCA5F939-D5DE-44EF-BF85-3B284056DC2F}"/>
    <dgm:cxn modelId="{B4271762-B090-4819-8FBB-AEF8CAA8E33A}" srcId="{65B7D28D-765D-449E-94A1-AAB75CE484B1}" destId="{AEB13436-FFEF-447E-9050-5B5678934179}" srcOrd="1" destOrd="0" parTransId="{34703B21-1E8F-4684-A67E-4BBB2B430063}" sibTransId="{99176048-61CE-4180-B0FD-9F515082D854}"/>
    <dgm:cxn modelId="{6D9EA962-B536-45AA-A60E-427833223B8D}" srcId="{65B7D28D-765D-449E-94A1-AAB75CE484B1}" destId="{9A96D8C4-2DF9-4D61-8991-153ED88EBCEE}" srcOrd="5" destOrd="0" parTransId="{8AA4F3A0-76F1-4EAF-95E9-9F575109BE0F}" sibTransId="{5CFEB8BE-8770-4FDC-BD88-825F0B8A2314}"/>
    <dgm:cxn modelId="{B76DE26F-E1A2-4257-A2D3-806517439F5E}" srcId="{65B7D28D-765D-449E-94A1-AAB75CE484B1}" destId="{062D0EEA-8CE4-4E80-AD09-AF5AB2138675}" srcOrd="2" destOrd="0" parTransId="{E95A3768-FE43-4C7A-8528-95FC59771168}" sibTransId="{DFCB00A3-2532-4FB0-9F62-B43122DFD81E}"/>
    <dgm:cxn modelId="{7A697396-3D11-4A78-A6C7-6D8C5EBADB23}" type="presOf" srcId="{33E95DE9-9C69-4AB3-BDC2-19A9BFACC29C}" destId="{A526E7D0-C71A-4218-9C1C-F9BD8726F9D3}" srcOrd="0" destOrd="0" presId="urn:microsoft.com/office/officeart/2008/layout/LinedList"/>
    <dgm:cxn modelId="{C956F3A7-A12B-4D8D-AB40-EEAD6E88E69D}" type="presOf" srcId="{062D0EEA-8CE4-4E80-AD09-AF5AB2138675}" destId="{A703C0BC-DAB8-41C5-871F-EC56DF719694}" srcOrd="0" destOrd="0" presId="urn:microsoft.com/office/officeart/2008/layout/LinedList"/>
    <dgm:cxn modelId="{1EB9CFA9-A860-45B3-A5E4-A390D1BF67BE}" type="presOf" srcId="{9156D133-EC70-4707-8269-8CEDA0971BF6}" destId="{36AF4F9A-4186-4738-8515-AAD09A61E970}" srcOrd="0" destOrd="0" presId="urn:microsoft.com/office/officeart/2008/layout/LinedList"/>
    <dgm:cxn modelId="{B1DDDDBE-C018-42E9-B0DB-038F241EFE82}" type="presOf" srcId="{07947C9A-3C13-43EB-AF45-045E7CFB678B}" destId="{3CBF6E5E-D92A-470B-9488-59D4EE090DE7}" srcOrd="0" destOrd="0" presId="urn:microsoft.com/office/officeart/2008/layout/LinedList"/>
    <dgm:cxn modelId="{CF10B7BF-B7F0-45D8-ABC2-6345198843EF}" srcId="{65B7D28D-765D-449E-94A1-AAB75CE484B1}" destId="{33E95DE9-9C69-4AB3-BDC2-19A9BFACC29C}" srcOrd="0" destOrd="0" parTransId="{1E91B4F0-CA77-4BFD-A19F-B4F71860ABA6}" sibTransId="{4F8CB633-EF78-4924-9185-490AD8262823}"/>
    <dgm:cxn modelId="{7B14B7D9-15F9-4482-A449-D34F6CD30EDE}" type="presOf" srcId="{AEB13436-FFEF-447E-9050-5B5678934179}" destId="{21351522-DBC3-49E8-8A44-E23918DAC2D2}" srcOrd="0" destOrd="0" presId="urn:microsoft.com/office/officeart/2008/layout/LinedList"/>
    <dgm:cxn modelId="{2B5E2CF9-A69C-40F4-84B0-E44421CF6B7E}" srcId="{65B7D28D-765D-449E-94A1-AAB75CE484B1}" destId="{07947C9A-3C13-43EB-AF45-045E7CFB678B}" srcOrd="3" destOrd="0" parTransId="{EAC33F47-9877-4FA9-A895-6E8B0D9BBE93}" sibTransId="{2E479B17-3D4F-4821-BD55-DAA2E64FD890}"/>
    <dgm:cxn modelId="{8AFCC3F9-B732-46E9-B62D-298AB18358EA}" type="presOf" srcId="{65B7D28D-765D-449E-94A1-AAB75CE484B1}" destId="{78553322-8D5B-4818-B6BE-6FCD1F0FE2C2}" srcOrd="0" destOrd="0" presId="urn:microsoft.com/office/officeart/2008/layout/LinedList"/>
    <dgm:cxn modelId="{29A454B6-2B82-4D5D-B290-C25CA18B15D4}" type="presParOf" srcId="{78553322-8D5B-4818-B6BE-6FCD1F0FE2C2}" destId="{0C10C6B0-3E50-4327-BB4E-AE7E406547BD}" srcOrd="0" destOrd="0" presId="urn:microsoft.com/office/officeart/2008/layout/LinedList"/>
    <dgm:cxn modelId="{7EF2A48C-87AB-49AC-8414-DBF67326517D}" type="presParOf" srcId="{78553322-8D5B-4818-B6BE-6FCD1F0FE2C2}" destId="{AA657453-93EC-4A47-A97C-D135364A039B}" srcOrd="1" destOrd="0" presId="urn:microsoft.com/office/officeart/2008/layout/LinedList"/>
    <dgm:cxn modelId="{2FA603E5-8E86-43EA-8164-29CBDA4D393C}" type="presParOf" srcId="{AA657453-93EC-4A47-A97C-D135364A039B}" destId="{A526E7D0-C71A-4218-9C1C-F9BD8726F9D3}" srcOrd="0" destOrd="0" presId="urn:microsoft.com/office/officeart/2008/layout/LinedList"/>
    <dgm:cxn modelId="{29C8BA1A-DE42-4177-A92C-7C7E73820E90}" type="presParOf" srcId="{AA657453-93EC-4A47-A97C-D135364A039B}" destId="{11AFF921-78AB-4D49-A1F2-313DCFFB3ACB}" srcOrd="1" destOrd="0" presId="urn:microsoft.com/office/officeart/2008/layout/LinedList"/>
    <dgm:cxn modelId="{D83811A9-1FFD-40AA-8B5D-250B9EFF31EE}" type="presParOf" srcId="{78553322-8D5B-4818-B6BE-6FCD1F0FE2C2}" destId="{3D7C6444-1DB6-47A4-A4B0-BE497A6E5D23}" srcOrd="2" destOrd="0" presId="urn:microsoft.com/office/officeart/2008/layout/LinedList"/>
    <dgm:cxn modelId="{E7B8E566-D4CD-47DD-8B4C-4718A3F4CE78}" type="presParOf" srcId="{78553322-8D5B-4818-B6BE-6FCD1F0FE2C2}" destId="{52662207-267F-4D40-A7F3-4599B61D3A34}" srcOrd="3" destOrd="0" presId="urn:microsoft.com/office/officeart/2008/layout/LinedList"/>
    <dgm:cxn modelId="{7C3A6768-A35E-43D1-AA88-5099C143E439}" type="presParOf" srcId="{52662207-267F-4D40-A7F3-4599B61D3A34}" destId="{21351522-DBC3-49E8-8A44-E23918DAC2D2}" srcOrd="0" destOrd="0" presId="urn:microsoft.com/office/officeart/2008/layout/LinedList"/>
    <dgm:cxn modelId="{8E3CF33E-DE37-474C-8FC5-679C16333AEB}" type="presParOf" srcId="{52662207-267F-4D40-A7F3-4599B61D3A34}" destId="{E20EEB28-0A84-4B78-BEE2-9AEA45328960}" srcOrd="1" destOrd="0" presId="urn:microsoft.com/office/officeart/2008/layout/LinedList"/>
    <dgm:cxn modelId="{7F8BF867-8E60-4DEF-9DED-868FA974461D}" type="presParOf" srcId="{78553322-8D5B-4818-B6BE-6FCD1F0FE2C2}" destId="{758727C2-9590-47B2-AA55-A5091C2FF968}" srcOrd="4" destOrd="0" presId="urn:microsoft.com/office/officeart/2008/layout/LinedList"/>
    <dgm:cxn modelId="{025F31D3-FB50-4C83-8363-151A10D85209}" type="presParOf" srcId="{78553322-8D5B-4818-B6BE-6FCD1F0FE2C2}" destId="{71A32B6D-F3F5-4667-9656-013488E0ACE6}" srcOrd="5" destOrd="0" presId="urn:microsoft.com/office/officeart/2008/layout/LinedList"/>
    <dgm:cxn modelId="{6AFBCA01-7A8F-4C48-9E13-8DB3DE260D9B}" type="presParOf" srcId="{71A32B6D-F3F5-4667-9656-013488E0ACE6}" destId="{A703C0BC-DAB8-41C5-871F-EC56DF719694}" srcOrd="0" destOrd="0" presId="urn:microsoft.com/office/officeart/2008/layout/LinedList"/>
    <dgm:cxn modelId="{288F6287-2B37-47A5-A92A-EA2DAD74FB8B}" type="presParOf" srcId="{71A32B6D-F3F5-4667-9656-013488E0ACE6}" destId="{C4A5C4DE-CDB6-4DEF-96F6-3E9B0E8CD580}" srcOrd="1" destOrd="0" presId="urn:microsoft.com/office/officeart/2008/layout/LinedList"/>
    <dgm:cxn modelId="{EAEE9085-7C4E-4A0E-9A2D-98E833FE0102}" type="presParOf" srcId="{78553322-8D5B-4818-B6BE-6FCD1F0FE2C2}" destId="{006B9F62-B553-4C4B-84E4-F6CDB2486144}" srcOrd="6" destOrd="0" presId="urn:microsoft.com/office/officeart/2008/layout/LinedList"/>
    <dgm:cxn modelId="{6CAA8332-AF7B-4200-B27B-D80D1C2CD6B2}" type="presParOf" srcId="{78553322-8D5B-4818-B6BE-6FCD1F0FE2C2}" destId="{B5DF0136-8E05-4A4D-82FC-4028DE2C4B01}" srcOrd="7" destOrd="0" presId="urn:microsoft.com/office/officeart/2008/layout/LinedList"/>
    <dgm:cxn modelId="{10563586-C687-46DA-8265-4D7340C3A780}" type="presParOf" srcId="{B5DF0136-8E05-4A4D-82FC-4028DE2C4B01}" destId="{3CBF6E5E-D92A-470B-9488-59D4EE090DE7}" srcOrd="0" destOrd="0" presId="urn:microsoft.com/office/officeart/2008/layout/LinedList"/>
    <dgm:cxn modelId="{E9C5DA98-3235-402A-9111-3E8480B1AFE8}" type="presParOf" srcId="{B5DF0136-8E05-4A4D-82FC-4028DE2C4B01}" destId="{F8A5CC26-C6EF-4EE3-A4C0-4D9C24941A7D}" srcOrd="1" destOrd="0" presId="urn:microsoft.com/office/officeart/2008/layout/LinedList"/>
    <dgm:cxn modelId="{8B6D8B36-82CD-4A3F-B4EB-A82CE5BE36D2}" type="presParOf" srcId="{78553322-8D5B-4818-B6BE-6FCD1F0FE2C2}" destId="{467F1195-126A-4255-B236-273AB7F8115C}" srcOrd="8" destOrd="0" presId="urn:microsoft.com/office/officeart/2008/layout/LinedList"/>
    <dgm:cxn modelId="{239F46C3-378B-4AD7-B9A9-32083AA3FC3C}" type="presParOf" srcId="{78553322-8D5B-4818-B6BE-6FCD1F0FE2C2}" destId="{829CAA8D-47BA-4B0E-B630-1A4CC947FF20}" srcOrd="9" destOrd="0" presId="urn:microsoft.com/office/officeart/2008/layout/LinedList"/>
    <dgm:cxn modelId="{692CAD69-0BD9-46C2-8CC4-0DF4B9F56F27}" type="presParOf" srcId="{829CAA8D-47BA-4B0E-B630-1A4CC947FF20}" destId="{36AF4F9A-4186-4738-8515-AAD09A61E970}" srcOrd="0" destOrd="0" presId="urn:microsoft.com/office/officeart/2008/layout/LinedList"/>
    <dgm:cxn modelId="{148F2C2D-2FE4-4477-981E-B14496D28CD8}" type="presParOf" srcId="{829CAA8D-47BA-4B0E-B630-1A4CC947FF20}" destId="{CB4554DE-5ECE-47C2-A865-125D1C125F36}" srcOrd="1" destOrd="0" presId="urn:microsoft.com/office/officeart/2008/layout/LinedList"/>
    <dgm:cxn modelId="{49FE4AC4-82CB-4D5B-AF6E-7C2C3C973494}" type="presParOf" srcId="{78553322-8D5B-4818-B6BE-6FCD1F0FE2C2}" destId="{618D435E-4366-401A-99D1-9D4FB927E99E}" srcOrd="10" destOrd="0" presId="urn:microsoft.com/office/officeart/2008/layout/LinedList"/>
    <dgm:cxn modelId="{D8FBD441-99D4-4353-B7BC-4714279EA4A1}" type="presParOf" srcId="{78553322-8D5B-4818-B6BE-6FCD1F0FE2C2}" destId="{8598B886-7C0A-48A2-A5BA-7271E43948B4}" srcOrd="11" destOrd="0" presId="urn:microsoft.com/office/officeart/2008/layout/LinedList"/>
    <dgm:cxn modelId="{7C8F0DA4-EAC0-432B-86FB-FA90C2985A84}" type="presParOf" srcId="{8598B886-7C0A-48A2-A5BA-7271E43948B4}" destId="{91B4ECAF-2FEE-41AE-B45B-F5479D5E6FDD}" srcOrd="0" destOrd="0" presId="urn:microsoft.com/office/officeart/2008/layout/LinedList"/>
    <dgm:cxn modelId="{0FCD1405-5449-4704-9C70-C17917DA5AB9}" type="presParOf" srcId="{8598B886-7C0A-48A2-A5BA-7271E43948B4}" destId="{D04937ED-0558-4F0E-9D78-00446C9DA1C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AD22E-1AA8-439A-B672-F939DB894D2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7421890-1F7C-4FD3-B4A6-D2A9E27DF7C0}">
      <dgm:prSet/>
      <dgm:spPr/>
      <dgm:t>
        <a:bodyPr/>
        <a:lstStyle/>
        <a:p>
          <a:pPr>
            <a:lnSpc>
              <a:spcPct val="100000"/>
            </a:lnSpc>
          </a:pPr>
          <a:r>
            <a:rPr lang="en-IN" b="1" dirty="0">
              <a:latin typeface="Times New Roman" panose="02020603050405020304" pitchFamily="18" charset="0"/>
              <a:cs typeface="Times New Roman" panose="02020603050405020304" pitchFamily="18" charset="0"/>
            </a:rPr>
            <a:t>Model Trained on</a:t>
          </a:r>
          <a:r>
            <a:rPr lang="en-IN" dirty="0">
              <a:latin typeface="Times New Roman" panose="02020603050405020304" pitchFamily="18" charset="0"/>
              <a:cs typeface="Times New Roman" panose="02020603050405020304" pitchFamily="18" charset="0"/>
            </a:rPr>
            <a:t>: Google </a:t>
          </a:r>
          <a:r>
            <a:rPr lang="en-IN" dirty="0" err="1">
              <a:latin typeface="Times New Roman" panose="02020603050405020304" pitchFamily="18" charset="0"/>
              <a:cs typeface="Times New Roman" panose="02020603050405020304" pitchFamily="18" charset="0"/>
            </a:rPr>
            <a:t>Colab</a:t>
          </a:r>
          <a:endParaRPr lang="en-US" dirty="0">
            <a:latin typeface="Times New Roman" panose="02020603050405020304" pitchFamily="18" charset="0"/>
            <a:cs typeface="Times New Roman" panose="02020603050405020304" pitchFamily="18" charset="0"/>
          </a:endParaRPr>
        </a:p>
      </dgm:t>
    </dgm:pt>
    <dgm:pt modelId="{4DC13756-0505-44A9-8C21-7C9AFE9B86CB}" type="parTrans" cxnId="{F96B89F6-17FC-47C8-9D49-70D43E8E4806}">
      <dgm:prSet/>
      <dgm:spPr/>
      <dgm:t>
        <a:bodyPr/>
        <a:lstStyle/>
        <a:p>
          <a:endParaRPr lang="en-US"/>
        </a:p>
      </dgm:t>
    </dgm:pt>
    <dgm:pt modelId="{8156C216-C396-4F45-8DB8-F560FBA179E4}" type="sibTrans" cxnId="{F96B89F6-17FC-47C8-9D49-70D43E8E4806}">
      <dgm:prSet/>
      <dgm:spPr/>
      <dgm:t>
        <a:bodyPr/>
        <a:lstStyle/>
        <a:p>
          <a:endParaRPr lang="en-US"/>
        </a:p>
      </dgm:t>
    </dgm:pt>
    <dgm:pt modelId="{5CC3C45D-EAE5-4FD7-A395-D4B8695AF1F6}">
      <dgm:prSet/>
      <dgm:spPr/>
      <dgm:t>
        <a:bodyPr/>
        <a:lstStyle/>
        <a:p>
          <a:pPr>
            <a:lnSpc>
              <a:spcPct val="100000"/>
            </a:lnSpc>
          </a:pPr>
          <a:r>
            <a:rPr lang="en-IN" b="1" dirty="0">
              <a:latin typeface="Times New Roman" panose="02020603050405020304" pitchFamily="18" charset="0"/>
              <a:cs typeface="Times New Roman" panose="02020603050405020304" pitchFamily="18" charset="0"/>
            </a:rPr>
            <a:t>Software Requirements</a:t>
          </a:r>
          <a:r>
            <a:rPr lang="en-IN" dirty="0">
              <a:latin typeface="Times New Roman" panose="02020603050405020304" pitchFamily="18" charset="0"/>
              <a:cs typeface="Times New Roman" panose="02020603050405020304" pitchFamily="18" charset="0"/>
            </a:rPr>
            <a:t>: Windows 7 or Higher, Python and it’s related packages(PyQT6, </a:t>
          </a:r>
          <a:r>
            <a:rPr lang="en-IN" dirty="0" err="1">
              <a:latin typeface="Times New Roman" panose="02020603050405020304" pitchFamily="18" charset="0"/>
              <a:cs typeface="Times New Roman" panose="02020603050405020304" pitchFamily="18" charset="0"/>
            </a:rPr>
            <a:t>PyTorch</a:t>
          </a:r>
          <a:r>
            <a:rPr lang="en-IN" dirty="0">
              <a:latin typeface="Times New Roman" panose="02020603050405020304" pitchFamily="18" charset="0"/>
              <a:cs typeface="Times New Roman" panose="02020603050405020304" pitchFamily="18" charset="0"/>
            </a:rPr>
            <a:t> … etc)</a:t>
          </a:r>
          <a:endParaRPr lang="en-US" dirty="0">
            <a:latin typeface="Times New Roman" panose="02020603050405020304" pitchFamily="18" charset="0"/>
            <a:cs typeface="Times New Roman" panose="02020603050405020304" pitchFamily="18" charset="0"/>
          </a:endParaRPr>
        </a:p>
      </dgm:t>
    </dgm:pt>
    <dgm:pt modelId="{49BBAC0C-C6FF-4911-AE6B-67A75CD60CA8}" type="parTrans" cxnId="{ED169659-422C-443C-8250-AAF1DBC7C366}">
      <dgm:prSet/>
      <dgm:spPr/>
      <dgm:t>
        <a:bodyPr/>
        <a:lstStyle/>
        <a:p>
          <a:endParaRPr lang="en-US"/>
        </a:p>
      </dgm:t>
    </dgm:pt>
    <dgm:pt modelId="{0A3D94A2-7C16-4EF4-A7D2-E546BCB9EF16}" type="sibTrans" cxnId="{ED169659-422C-443C-8250-AAF1DBC7C366}">
      <dgm:prSet/>
      <dgm:spPr/>
      <dgm:t>
        <a:bodyPr/>
        <a:lstStyle/>
        <a:p>
          <a:endParaRPr lang="en-US"/>
        </a:p>
      </dgm:t>
    </dgm:pt>
    <dgm:pt modelId="{C22E24BE-33C5-4F1C-8E5A-A71225492015}">
      <dgm:prSet/>
      <dgm:spPr/>
      <dgm:t>
        <a:bodyPr/>
        <a:lstStyle/>
        <a:p>
          <a:pPr>
            <a:lnSpc>
              <a:spcPct val="100000"/>
            </a:lnSpc>
          </a:pPr>
          <a:r>
            <a:rPr lang="en-IN" b="1" dirty="0">
              <a:latin typeface="Times New Roman" panose="02020603050405020304" pitchFamily="18" charset="0"/>
              <a:cs typeface="Times New Roman" panose="02020603050405020304" pitchFamily="18" charset="0"/>
            </a:rPr>
            <a:t>Hardware Requirements</a:t>
          </a:r>
          <a:r>
            <a:rPr lang="en-IN" dirty="0">
              <a:latin typeface="Times New Roman" panose="02020603050405020304" pitchFamily="18" charset="0"/>
              <a:cs typeface="Times New Roman" panose="02020603050405020304" pitchFamily="18" charset="0"/>
            </a:rPr>
            <a:t>: Minimum 4gb Ram, 200 Mb storage space required.</a:t>
          </a:r>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dgm:t>
    </dgm:pt>
    <dgm:pt modelId="{FD024D4C-4AF9-4FA1-A595-710753CB144C}" type="parTrans" cxnId="{E3DB0AAA-D304-41B1-B81C-192276FE7537}">
      <dgm:prSet/>
      <dgm:spPr/>
      <dgm:t>
        <a:bodyPr/>
        <a:lstStyle/>
        <a:p>
          <a:endParaRPr lang="en-US"/>
        </a:p>
      </dgm:t>
    </dgm:pt>
    <dgm:pt modelId="{B82D3BA5-8CA8-4876-B197-A862F11891FA}" type="sibTrans" cxnId="{E3DB0AAA-D304-41B1-B81C-192276FE7537}">
      <dgm:prSet/>
      <dgm:spPr/>
      <dgm:t>
        <a:bodyPr/>
        <a:lstStyle/>
        <a:p>
          <a:endParaRPr lang="en-US"/>
        </a:p>
      </dgm:t>
    </dgm:pt>
    <dgm:pt modelId="{EC9BDAE6-D703-4CE1-B6A4-B769E250E516}" type="pres">
      <dgm:prSet presAssocID="{75FAD22E-1AA8-439A-B672-F939DB894D28}" presName="root" presStyleCnt="0">
        <dgm:presLayoutVars>
          <dgm:dir/>
          <dgm:resizeHandles val="exact"/>
        </dgm:presLayoutVars>
      </dgm:prSet>
      <dgm:spPr/>
    </dgm:pt>
    <dgm:pt modelId="{D1351331-8505-433F-ABFB-D841F15F9160}" type="pres">
      <dgm:prSet presAssocID="{27421890-1F7C-4FD3-B4A6-D2A9E27DF7C0}" presName="compNode" presStyleCnt="0"/>
      <dgm:spPr/>
    </dgm:pt>
    <dgm:pt modelId="{1FFF1A44-A368-47FC-996B-F43DFF68CEF1}" type="pres">
      <dgm:prSet presAssocID="{27421890-1F7C-4FD3-B4A6-D2A9E27DF7C0}" presName="bgRect" presStyleLbl="bgShp" presStyleIdx="0" presStyleCnt="3"/>
      <dgm:spPr/>
    </dgm:pt>
    <dgm:pt modelId="{442FC57F-0737-42EB-9550-BB1378700074}" type="pres">
      <dgm:prSet presAssocID="{27421890-1F7C-4FD3-B4A6-D2A9E27DF7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544033F9-43B1-4855-B0B4-1391026055B9}" type="pres">
      <dgm:prSet presAssocID="{27421890-1F7C-4FD3-B4A6-D2A9E27DF7C0}" presName="spaceRect" presStyleCnt="0"/>
      <dgm:spPr/>
    </dgm:pt>
    <dgm:pt modelId="{C0DA1AC4-D55A-4DA3-A623-60334EAAA128}" type="pres">
      <dgm:prSet presAssocID="{27421890-1F7C-4FD3-B4A6-D2A9E27DF7C0}" presName="parTx" presStyleLbl="revTx" presStyleIdx="0" presStyleCnt="3">
        <dgm:presLayoutVars>
          <dgm:chMax val="0"/>
          <dgm:chPref val="0"/>
        </dgm:presLayoutVars>
      </dgm:prSet>
      <dgm:spPr/>
    </dgm:pt>
    <dgm:pt modelId="{656BD976-F3A5-417E-8335-996F4FD429C7}" type="pres">
      <dgm:prSet presAssocID="{8156C216-C396-4F45-8DB8-F560FBA179E4}" presName="sibTrans" presStyleCnt="0"/>
      <dgm:spPr/>
    </dgm:pt>
    <dgm:pt modelId="{3A516745-E50D-4902-8DD4-242BEAFF5E60}" type="pres">
      <dgm:prSet presAssocID="{5CC3C45D-EAE5-4FD7-A395-D4B8695AF1F6}" presName="compNode" presStyleCnt="0"/>
      <dgm:spPr/>
    </dgm:pt>
    <dgm:pt modelId="{0EFBDFE8-218D-4220-8A5F-13AA98530368}" type="pres">
      <dgm:prSet presAssocID="{5CC3C45D-EAE5-4FD7-A395-D4B8695AF1F6}" presName="bgRect" presStyleLbl="bgShp" presStyleIdx="1" presStyleCnt="3"/>
      <dgm:spPr/>
    </dgm:pt>
    <dgm:pt modelId="{08F6EC9A-6020-479F-A9A6-B058471C7D72}" type="pres">
      <dgm:prSet presAssocID="{5CC3C45D-EAE5-4FD7-A395-D4B8695AF1F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D7357D68-1AAB-4880-916C-BAA5F3EA6DC1}" type="pres">
      <dgm:prSet presAssocID="{5CC3C45D-EAE5-4FD7-A395-D4B8695AF1F6}" presName="spaceRect" presStyleCnt="0"/>
      <dgm:spPr/>
    </dgm:pt>
    <dgm:pt modelId="{90285A66-73F5-43B7-9799-3AA0170E3D7F}" type="pres">
      <dgm:prSet presAssocID="{5CC3C45D-EAE5-4FD7-A395-D4B8695AF1F6}" presName="parTx" presStyleLbl="revTx" presStyleIdx="1" presStyleCnt="3">
        <dgm:presLayoutVars>
          <dgm:chMax val="0"/>
          <dgm:chPref val="0"/>
        </dgm:presLayoutVars>
      </dgm:prSet>
      <dgm:spPr/>
    </dgm:pt>
    <dgm:pt modelId="{848BAF57-3329-4FA8-9197-44BD29DB00D8}" type="pres">
      <dgm:prSet presAssocID="{0A3D94A2-7C16-4EF4-A7D2-E546BCB9EF16}" presName="sibTrans" presStyleCnt="0"/>
      <dgm:spPr/>
    </dgm:pt>
    <dgm:pt modelId="{FF994B80-12E6-452F-B3C9-C3356C2BFD59}" type="pres">
      <dgm:prSet presAssocID="{C22E24BE-33C5-4F1C-8E5A-A71225492015}" presName="compNode" presStyleCnt="0"/>
      <dgm:spPr/>
    </dgm:pt>
    <dgm:pt modelId="{F91BB92A-4E48-4B2A-9842-32C20330F068}" type="pres">
      <dgm:prSet presAssocID="{C22E24BE-33C5-4F1C-8E5A-A71225492015}" presName="bgRect" presStyleLbl="bgShp" presStyleIdx="2" presStyleCnt="3"/>
      <dgm:spPr/>
    </dgm:pt>
    <dgm:pt modelId="{1A3ABE38-5C6E-4D8E-B355-9DF0524E784C}" type="pres">
      <dgm:prSet presAssocID="{C22E24BE-33C5-4F1C-8E5A-A7122549201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0D72A992-BBC5-4CEA-A63B-96BC6A9CA3FE}" type="pres">
      <dgm:prSet presAssocID="{C22E24BE-33C5-4F1C-8E5A-A71225492015}" presName="spaceRect" presStyleCnt="0"/>
      <dgm:spPr/>
    </dgm:pt>
    <dgm:pt modelId="{E6557BAA-81CD-4A5B-BA9B-44A45B4100A8}" type="pres">
      <dgm:prSet presAssocID="{C22E24BE-33C5-4F1C-8E5A-A71225492015}" presName="parTx" presStyleLbl="revTx" presStyleIdx="2" presStyleCnt="3">
        <dgm:presLayoutVars>
          <dgm:chMax val="0"/>
          <dgm:chPref val="0"/>
        </dgm:presLayoutVars>
      </dgm:prSet>
      <dgm:spPr/>
    </dgm:pt>
  </dgm:ptLst>
  <dgm:cxnLst>
    <dgm:cxn modelId="{8C43FD2B-DA44-45F5-8B76-FAEB05546759}" type="presOf" srcId="{C22E24BE-33C5-4F1C-8E5A-A71225492015}" destId="{E6557BAA-81CD-4A5B-BA9B-44A45B4100A8}" srcOrd="0" destOrd="0" presId="urn:microsoft.com/office/officeart/2018/2/layout/IconVerticalSolidList"/>
    <dgm:cxn modelId="{5CD83531-33F3-48B8-ABBD-09447A5C1B4D}" type="presOf" srcId="{27421890-1F7C-4FD3-B4A6-D2A9E27DF7C0}" destId="{C0DA1AC4-D55A-4DA3-A623-60334EAAA128}" srcOrd="0" destOrd="0" presId="urn:microsoft.com/office/officeart/2018/2/layout/IconVerticalSolidList"/>
    <dgm:cxn modelId="{ED169659-422C-443C-8250-AAF1DBC7C366}" srcId="{75FAD22E-1AA8-439A-B672-F939DB894D28}" destId="{5CC3C45D-EAE5-4FD7-A395-D4B8695AF1F6}" srcOrd="1" destOrd="0" parTransId="{49BBAC0C-C6FF-4911-AE6B-67A75CD60CA8}" sibTransId="{0A3D94A2-7C16-4EF4-A7D2-E546BCB9EF16}"/>
    <dgm:cxn modelId="{3300AAA7-53ED-40D1-9632-2B0FEBB2420B}" type="presOf" srcId="{75FAD22E-1AA8-439A-B672-F939DB894D28}" destId="{EC9BDAE6-D703-4CE1-B6A4-B769E250E516}" srcOrd="0" destOrd="0" presId="urn:microsoft.com/office/officeart/2018/2/layout/IconVerticalSolidList"/>
    <dgm:cxn modelId="{E3DB0AAA-D304-41B1-B81C-192276FE7537}" srcId="{75FAD22E-1AA8-439A-B672-F939DB894D28}" destId="{C22E24BE-33C5-4F1C-8E5A-A71225492015}" srcOrd="2" destOrd="0" parTransId="{FD024D4C-4AF9-4FA1-A595-710753CB144C}" sibTransId="{B82D3BA5-8CA8-4876-B197-A862F11891FA}"/>
    <dgm:cxn modelId="{85B7CAB2-B1EB-4C75-BA58-C248A46D3CDC}" type="presOf" srcId="{5CC3C45D-EAE5-4FD7-A395-D4B8695AF1F6}" destId="{90285A66-73F5-43B7-9799-3AA0170E3D7F}" srcOrd="0" destOrd="0" presId="urn:microsoft.com/office/officeart/2018/2/layout/IconVerticalSolidList"/>
    <dgm:cxn modelId="{F96B89F6-17FC-47C8-9D49-70D43E8E4806}" srcId="{75FAD22E-1AA8-439A-B672-F939DB894D28}" destId="{27421890-1F7C-4FD3-B4A6-D2A9E27DF7C0}" srcOrd="0" destOrd="0" parTransId="{4DC13756-0505-44A9-8C21-7C9AFE9B86CB}" sibTransId="{8156C216-C396-4F45-8DB8-F560FBA179E4}"/>
    <dgm:cxn modelId="{B3B06423-D5AD-47DF-BF31-31DD4F22BC6A}" type="presParOf" srcId="{EC9BDAE6-D703-4CE1-B6A4-B769E250E516}" destId="{D1351331-8505-433F-ABFB-D841F15F9160}" srcOrd="0" destOrd="0" presId="urn:microsoft.com/office/officeart/2018/2/layout/IconVerticalSolidList"/>
    <dgm:cxn modelId="{A81C3178-CB28-4FEC-8241-A8809221B683}" type="presParOf" srcId="{D1351331-8505-433F-ABFB-D841F15F9160}" destId="{1FFF1A44-A368-47FC-996B-F43DFF68CEF1}" srcOrd="0" destOrd="0" presId="urn:microsoft.com/office/officeart/2018/2/layout/IconVerticalSolidList"/>
    <dgm:cxn modelId="{24AF6886-ED8F-413C-80B1-3A66678DFE12}" type="presParOf" srcId="{D1351331-8505-433F-ABFB-D841F15F9160}" destId="{442FC57F-0737-42EB-9550-BB1378700074}" srcOrd="1" destOrd="0" presId="urn:microsoft.com/office/officeart/2018/2/layout/IconVerticalSolidList"/>
    <dgm:cxn modelId="{74AF2CA5-7C7E-42F0-B752-E2A4CEC1109D}" type="presParOf" srcId="{D1351331-8505-433F-ABFB-D841F15F9160}" destId="{544033F9-43B1-4855-B0B4-1391026055B9}" srcOrd="2" destOrd="0" presId="urn:microsoft.com/office/officeart/2018/2/layout/IconVerticalSolidList"/>
    <dgm:cxn modelId="{BA4E36B2-2E53-449F-AF2C-76A94CB021B8}" type="presParOf" srcId="{D1351331-8505-433F-ABFB-D841F15F9160}" destId="{C0DA1AC4-D55A-4DA3-A623-60334EAAA128}" srcOrd="3" destOrd="0" presId="urn:microsoft.com/office/officeart/2018/2/layout/IconVerticalSolidList"/>
    <dgm:cxn modelId="{D2011E17-DF28-4105-B8DF-3F9765C63E96}" type="presParOf" srcId="{EC9BDAE6-D703-4CE1-B6A4-B769E250E516}" destId="{656BD976-F3A5-417E-8335-996F4FD429C7}" srcOrd="1" destOrd="0" presId="urn:microsoft.com/office/officeart/2018/2/layout/IconVerticalSolidList"/>
    <dgm:cxn modelId="{5EF91529-15D0-4F77-B0C5-D91A23DA5A3D}" type="presParOf" srcId="{EC9BDAE6-D703-4CE1-B6A4-B769E250E516}" destId="{3A516745-E50D-4902-8DD4-242BEAFF5E60}" srcOrd="2" destOrd="0" presId="urn:microsoft.com/office/officeart/2018/2/layout/IconVerticalSolidList"/>
    <dgm:cxn modelId="{A84BC129-795D-4973-841E-8DE77DF028D1}" type="presParOf" srcId="{3A516745-E50D-4902-8DD4-242BEAFF5E60}" destId="{0EFBDFE8-218D-4220-8A5F-13AA98530368}" srcOrd="0" destOrd="0" presId="urn:microsoft.com/office/officeart/2018/2/layout/IconVerticalSolidList"/>
    <dgm:cxn modelId="{2AF1129C-7505-41C9-8F25-C55EAF36C520}" type="presParOf" srcId="{3A516745-E50D-4902-8DD4-242BEAFF5E60}" destId="{08F6EC9A-6020-479F-A9A6-B058471C7D72}" srcOrd="1" destOrd="0" presId="urn:microsoft.com/office/officeart/2018/2/layout/IconVerticalSolidList"/>
    <dgm:cxn modelId="{64A91A2A-1FBB-47B5-9207-F781C5CEB80B}" type="presParOf" srcId="{3A516745-E50D-4902-8DD4-242BEAFF5E60}" destId="{D7357D68-1AAB-4880-916C-BAA5F3EA6DC1}" srcOrd="2" destOrd="0" presId="urn:microsoft.com/office/officeart/2018/2/layout/IconVerticalSolidList"/>
    <dgm:cxn modelId="{E14E9528-4F2F-49E9-AC94-D5AE9F6669BE}" type="presParOf" srcId="{3A516745-E50D-4902-8DD4-242BEAFF5E60}" destId="{90285A66-73F5-43B7-9799-3AA0170E3D7F}" srcOrd="3" destOrd="0" presId="urn:microsoft.com/office/officeart/2018/2/layout/IconVerticalSolidList"/>
    <dgm:cxn modelId="{D5684D60-322F-45AE-A558-30F06630FCBB}" type="presParOf" srcId="{EC9BDAE6-D703-4CE1-B6A4-B769E250E516}" destId="{848BAF57-3329-4FA8-9197-44BD29DB00D8}" srcOrd="3" destOrd="0" presId="urn:microsoft.com/office/officeart/2018/2/layout/IconVerticalSolidList"/>
    <dgm:cxn modelId="{81BB900E-B1CA-4BBB-97E7-5A3C924FE1F1}" type="presParOf" srcId="{EC9BDAE6-D703-4CE1-B6A4-B769E250E516}" destId="{FF994B80-12E6-452F-B3C9-C3356C2BFD59}" srcOrd="4" destOrd="0" presId="urn:microsoft.com/office/officeart/2018/2/layout/IconVerticalSolidList"/>
    <dgm:cxn modelId="{35A6371A-A7BD-4049-BDB0-C402B7030E39}" type="presParOf" srcId="{FF994B80-12E6-452F-B3C9-C3356C2BFD59}" destId="{F91BB92A-4E48-4B2A-9842-32C20330F068}" srcOrd="0" destOrd="0" presId="urn:microsoft.com/office/officeart/2018/2/layout/IconVerticalSolidList"/>
    <dgm:cxn modelId="{789EB0AA-3F3A-463C-9009-9AF81BD88DD4}" type="presParOf" srcId="{FF994B80-12E6-452F-B3C9-C3356C2BFD59}" destId="{1A3ABE38-5C6E-4D8E-B355-9DF0524E784C}" srcOrd="1" destOrd="0" presId="urn:microsoft.com/office/officeart/2018/2/layout/IconVerticalSolidList"/>
    <dgm:cxn modelId="{2E5887FF-1BC9-48BA-B341-16CB84616657}" type="presParOf" srcId="{FF994B80-12E6-452F-B3C9-C3356C2BFD59}" destId="{0D72A992-BBC5-4CEA-A63B-96BC6A9CA3FE}" srcOrd="2" destOrd="0" presId="urn:microsoft.com/office/officeart/2018/2/layout/IconVerticalSolidList"/>
    <dgm:cxn modelId="{8B4B6FAF-1365-44CD-8F7A-1F60118C917B}" type="presParOf" srcId="{FF994B80-12E6-452F-B3C9-C3356C2BFD59}" destId="{E6557BAA-81CD-4A5B-BA9B-44A45B4100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0C6B0-3E50-4327-BB4E-AE7E406547BD}">
      <dsp:nvSpPr>
        <dsp:cNvPr id="0" name=""/>
        <dsp:cNvSpPr/>
      </dsp:nvSpPr>
      <dsp:spPr>
        <a:xfrm>
          <a:off x="0" y="1403"/>
          <a:ext cx="9601196"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26E7D0-C71A-4218-9C1C-F9BD8726F9D3}">
      <dsp:nvSpPr>
        <dsp:cNvPr id="0" name=""/>
        <dsp:cNvSpPr/>
      </dsp:nvSpPr>
      <dsp:spPr>
        <a:xfrm>
          <a:off x="0" y="1403"/>
          <a:ext cx="9601196" cy="478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1.Title</a:t>
          </a:r>
          <a:r>
            <a:rPr lang="en-US" sz="1500" kern="1200" dirty="0">
              <a:latin typeface="Times New Roman" panose="02020603050405020304" pitchFamily="18" charset="0"/>
              <a:cs typeface="Times New Roman" panose="02020603050405020304" pitchFamily="18" charset="0"/>
            </a:rPr>
            <a:t>: </a:t>
          </a:r>
          <a:r>
            <a:rPr lang="en-US" sz="1500" b="1" kern="1200" dirty="0">
              <a:latin typeface="Times New Roman" panose="02020603050405020304" pitchFamily="18" charset="0"/>
              <a:cs typeface="Times New Roman" panose="02020603050405020304" pitchFamily="18" charset="0"/>
            </a:rPr>
            <a:t>Deep Learning techniques for in-crop weed recognition </a:t>
          </a:r>
          <a:r>
            <a:rPr lang="en-US" sz="1500" kern="1200" dirty="0">
              <a:latin typeface="Times New Roman" panose="02020603050405020304" pitchFamily="18" charset="0"/>
              <a:cs typeface="Times New Roman" panose="02020603050405020304" pitchFamily="18" charset="0"/>
            </a:rPr>
            <a:t>[2023]</a:t>
          </a:r>
        </a:p>
      </dsp:txBody>
      <dsp:txXfrm>
        <a:off x="0" y="1403"/>
        <a:ext cx="9601196" cy="478679"/>
      </dsp:txXfrm>
    </dsp:sp>
    <dsp:sp modelId="{3D7C6444-1DB6-47A4-A4B0-BE497A6E5D23}">
      <dsp:nvSpPr>
        <dsp:cNvPr id="0" name=""/>
        <dsp:cNvSpPr/>
      </dsp:nvSpPr>
      <dsp:spPr>
        <a:xfrm>
          <a:off x="0" y="480083"/>
          <a:ext cx="9601196"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351522-DBC3-49E8-8A44-E23918DAC2D2}">
      <dsp:nvSpPr>
        <dsp:cNvPr id="0" name=""/>
        <dsp:cNvSpPr/>
      </dsp:nvSpPr>
      <dsp:spPr>
        <a:xfrm>
          <a:off x="0" y="480083"/>
          <a:ext cx="9601196" cy="478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Methods: Discusses various methods, including pre-processing, feature extraction, and classification on weed images.</a:t>
          </a:r>
        </a:p>
      </dsp:txBody>
      <dsp:txXfrm>
        <a:off x="0" y="480083"/>
        <a:ext cx="9601196" cy="478679"/>
      </dsp:txXfrm>
    </dsp:sp>
    <dsp:sp modelId="{758727C2-9590-47B2-AA55-A5091C2FF968}">
      <dsp:nvSpPr>
        <dsp:cNvPr id="0" name=""/>
        <dsp:cNvSpPr/>
      </dsp:nvSpPr>
      <dsp:spPr>
        <a:xfrm>
          <a:off x="0" y="958762"/>
          <a:ext cx="9601196"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03C0BC-DAB8-41C5-871F-EC56DF719694}">
      <dsp:nvSpPr>
        <dsp:cNvPr id="0" name=""/>
        <dsp:cNvSpPr/>
      </dsp:nvSpPr>
      <dsp:spPr>
        <a:xfrm>
          <a:off x="0" y="958762"/>
          <a:ext cx="9601196" cy="478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Disadvantage: Classification accuracy depends on proper images and image resolution.</a:t>
          </a:r>
        </a:p>
      </dsp:txBody>
      <dsp:txXfrm>
        <a:off x="0" y="958762"/>
        <a:ext cx="9601196" cy="478679"/>
      </dsp:txXfrm>
    </dsp:sp>
    <dsp:sp modelId="{006B9F62-B553-4C4B-84E4-F6CDB2486144}">
      <dsp:nvSpPr>
        <dsp:cNvPr id="0" name=""/>
        <dsp:cNvSpPr/>
      </dsp:nvSpPr>
      <dsp:spPr>
        <a:xfrm>
          <a:off x="0" y="1437441"/>
          <a:ext cx="9601196"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BF6E5E-D92A-470B-9488-59D4EE090DE7}">
      <dsp:nvSpPr>
        <dsp:cNvPr id="0" name=""/>
        <dsp:cNvSpPr/>
      </dsp:nvSpPr>
      <dsp:spPr>
        <a:xfrm>
          <a:off x="0" y="1437441"/>
          <a:ext cx="9601196" cy="478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2.Title: Weed Plant Detection using YOLOv3 Algorithm </a:t>
          </a:r>
          <a:r>
            <a:rPr lang="en-US" sz="1500" kern="1200" dirty="0">
              <a:latin typeface="Times New Roman" panose="02020603050405020304" pitchFamily="18" charset="0"/>
              <a:cs typeface="Times New Roman" panose="02020603050405020304" pitchFamily="18" charset="0"/>
            </a:rPr>
            <a:t>[2022].</a:t>
          </a:r>
        </a:p>
      </dsp:txBody>
      <dsp:txXfrm>
        <a:off x="0" y="1437441"/>
        <a:ext cx="9601196" cy="478679"/>
      </dsp:txXfrm>
    </dsp:sp>
    <dsp:sp modelId="{467F1195-126A-4255-B236-273AB7F8115C}">
      <dsp:nvSpPr>
        <dsp:cNvPr id="0" name=""/>
        <dsp:cNvSpPr/>
      </dsp:nvSpPr>
      <dsp:spPr>
        <a:xfrm>
          <a:off x="0" y="1916120"/>
          <a:ext cx="9601196"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AF4F9A-4186-4738-8515-AAD09A61E970}">
      <dsp:nvSpPr>
        <dsp:cNvPr id="0" name=""/>
        <dsp:cNvSpPr/>
      </dsp:nvSpPr>
      <dsp:spPr>
        <a:xfrm>
          <a:off x="0" y="1916120"/>
          <a:ext cx="9601196" cy="478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Methods: </a:t>
          </a:r>
          <a:r>
            <a:rPr lang="en-IN" sz="1500" kern="1200" dirty="0">
              <a:latin typeface="Times New Roman" panose="02020603050405020304" pitchFamily="18" charset="0"/>
              <a:cs typeface="Times New Roman" panose="02020603050405020304" pitchFamily="18" charset="0"/>
            </a:rPr>
            <a:t>Discuss about YOLO </a:t>
          </a:r>
          <a:r>
            <a:rPr lang="en-US" sz="1500" kern="1200" dirty="0">
              <a:latin typeface="Times New Roman" panose="02020603050405020304" pitchFamily="18" charset="0"/>
              <a:cs typeface="Times New Roman" panose="02020603050405020304" pitchFamily="18" charset="0"/>
            </a:rPr>
            <a:t>Algorithm for classifying the weed photos from the </a:t>
          </a:r>
          <a:r>
            <a:rPr lang="en-IN" sz="1500" kern="1200" dirty="0">
              <a:latin typeface="Times New Roman" panose="02020603050405020304" pitchFamily="18" charset="0"/>
              <a:cs typeface="Times New Roman" panose="02020603050405020304" pitchFamily="18" charset="0"/>
            </a:rPr>
            <a:t>alternative crops.</a:t>
          </a:r>
          <a:endParaRPr lang="en-US" sz="1500" kern="1200" dirty="0">
            <a:latin typeface="Times New Roman" panose="02020603050405020304" pitchFamily="18" charset="0"/>
            <a:cs typeface="Times New Roman" panose="02020603050405020304" pitchFamily="18" charset="0"/>
          </a:endParaRPr>
        </a:p>
      </dsp:txBody>
      <dsp:txXfrm>
        <a:off x="0" y="1916120"/>
        <a:ext cx="9601196" cy="478679"/>
      </dsp:txXfrm>
    </dsp:sp>
    <dsp:sp modelId="{618D435E-4366-401A-99D1-9D4FB927E99E}">
      <dsp:nvSpPr>
        <dsp:cNvPr id="0" name=""/>
        <dsp:cNvSpPr/>
      </dsp:nvSpPr>
      <dsp:spPr>
        <a:xfrm>
          <a:off x="0" y="2394799"/>
          <a:ext cx="9601196"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B4ECAF-2FEE-41AE-B45B-F5479D5E6FDD}">
      <dsp:nvSpPr>
        <dsp:cNvPr id="0" name=""/>
        <dsp:cNvSpPr/>
      </dsp:nvSpPr>
      <dsp:spPr>
        <a:xfrm>
          <a:off x="0" y="2394799"/>
          <a:ext cx="9601196" cy="478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Disadvantage  : Can struggle detect the smaller objects.</a:t>
          </a:r>
        </a:p>
      </dsp:txBody>
      <dsp:txXfrm>
        <a:off x="0" y="2394799"/>
        <a:ext cx="9601196" cy="4786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FF1A44-A368-47FC-996B-F43DFF68CEF1}">
      <dsp:nvSpPr>
        <dsp:cNvPr id="0" name=""/>
        <dsp:cNvSpPr/>
      </dsp:nvSpPr>
      <dsp:spPr>
        <a:xfrm>
          <a:off x="0" y="378"/>
          <a:ext cx="10261599" cy="886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2FC57F-0737-42EB-9550-BB1378700074}">
      <dsp:nvSpPr>
        <dsp:cNvPr id="0" name=""/>
        <dsp:cNvSpPr/>
      </dsp:nvSpPr>
      <dsp:spPr>
        <a:xfrm>
          <a:off x="268033" y="199742"/>
          <a:ext cx="487334" cy="4873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DA1AC4-D55A-4DA3-A623-60334EAAA128}">
      <dsp:nvSpPr>
        <dsp:cNvPr id="0" name=""/>
        <dsp:cNvSpPr/>
      </dsp:nvSpPr>
      <dsp:spPr>
        <a:xfrm>
          <a:off x="1023401" y="378"/>
          <a:ext cx="9238198" cy="8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977900">
            <a:lnSpc>
              <a:spcPct val="100000"/>
            </a:lnSpc>
            <a:spcBef>
              <a:spcPct val="0"/>
            </a:spcBef>
            <a:spcAft>
              <a:spcPct val="35000"/>
            </a:spcAft>
            <a:buNone/>
          </a:pPr>
          <a:r>
            <a:rPr lang="en-IN" sz="2200" b="1" kern="1200" dirty="0">
              <a:latin typeface="Times New Roman" panose="02020603050405020304" pitchFamily="18" charset="0"/>
              <a:cs typeface="Times New Roman" panose="02020603050405020304" pitchFamily="18" charset="0"/>
            </a:rPr>
            <a:t>Model Trained on</a:t>
          </a:r>
          <a:r>
            <a:rPr lang="en-IN" sz="2200" kern="1200" dirty="0">
              <a:latin typeface="Times New Roman" panose="02020603050405020304" pitchFamily="18" charset="0"/>
              <a:cs typeface="Times New Roman" panose="02020603050405020304" pitchFamily="18" charset="0"/>
            </a:rPr>
            <a:t>: Google </a:t>
          </a:r>
          <a:r>
            <a:rPr lang="en-IN" sz="2200" kern="1200" dirty="0" err="1">
              <a:latin typeface="Times New Roman" panose="02020603050405020304" pitchFamily="18" charset="0"/>
              <a:cs typeface="Times New Roman" panose="02020603050405020304" pitchFamily="18" charset="0"/>
            </a:rPr>
            <a:t>Colab</a:t>
          </a:r>
          <a:endParaRPr lang="en-US" sz="2200" kern="1200" dirty="0">
            <a:latin typeface="Times New Roman" panose="02020603050405020304" pitchFamily="18" charset="0"/>
            <a:cs typeface="Times New Roman" panose="02020603050405020304" pitchFamily="18" charset="0"/>
          </a:endParaRPr>
        </a:p>
      </dsp:txBody>
      <dsp:txXfrm>
        <a:off x="1023401" y="378"/>
        <a:ext cx="9238198" cy="886062"/>
      </dsp:txXfrm>
    </dsp:sp>
    <dsp:sp modelId="{0EFBDFE8-218D-4220-8A5F-13AA98530368}">
      <dsp:nvSpPr>
        <dsp:cNvPr id="0" name=""/>
        <dsp:cNvSpPr/>
      </dsp:nvSpPr>
      <dsp:spPr>
        <a:xfrm>
          <a:off x="0" y="1107956"/>
          <a:ext cx="10261599" cy="886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F6EC9A-6020-479F-A9A6-B058471C7D72}">
      <dsp:nvSpPr>
        <dsp:cNvPr id="0" name=""/>
        <dsp:cNvSpPr/>
      </dsp:nvSpPr>
      <dsp:spPr>
        <a:xfrm>
          <a:off x="268033" y="1307320"/>
          <a:ext cx="487334" cy="4873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285A66-73F5-43B7-9799-3AA0170E3D7F}">
      <dsp:nvSpPr>
        <dsp:cNvPr id="0" name=""/>
        <dsp:cNvSpPr/>
      </dsp:nvSpPr>
      <dsp:spPr>
        <a:xfrm>
          <a:off x="1023401" y="1107956"/>
          <a:ext cx="9238198" cy="8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977900">
            <a:lnSpc>
              <a:spcPct val="100000"/>
            </a:lnSpc>
            <a:spcBef>
              <a:spcPct val="0"/>
            </a:spcBef>
            <a:spcAft>
              <a:spcPct val="35000"/>
            </a:spcAft>
            <a:buNone/>
          </a:pPr>
          <a:r>
            <a:rPr lang="en-IN" sz="2200" b="1" kern="1200" dirty="0">
              <a:latin typeface="Times New Roman" panose="02020603050405020304" pitchFamily="18" charset="0"/>
              <a:cs typeface="Times New Roman" panose="02020603050405020304" pitchFamily="18" charset="0"/>
            </a:rPr>
            <a:t>Software Requirements</a:t>
          </a:r>
          <a:r>
            <a:rPr lang="en-IN" sz="2200" kern="1200" dirty="0">
              <a:latin typeface="Times New Roman" panose="02020603050405020304" pitchFamily="18" charset="0"/>
              <a:cs typeface="Times New Roman" panose="02020603050405020304" pitchFamily="18" charset="0"/>
            </a:rPr>
            <a:t>: Windows 7 or Higher, Python and it’s related packages(PyQT6, </a:t>
          </a:r>
          <a:r>
            <a:rPr lang="en-IN" sz="2200" kern="1200" dirty="0" err="1">
              <a:latin typeface="Times New Roman" panose="02020603050405020304" pitchFamily="18" charset="0"/>
              <a:cs typeface="Times New Roman" panose="02020603050405020304" pitchFamily="18" charset="0"/>
            </a:rPr>
            <a:t>PyTorch</a:t>
          </a:r>
          <a:r>
            <a:rPr lang="en-IN" sz="2200" kern="1200" dirty="0">
              <a:latin typeface="Times New Roman" panose="02020603050405020304" pitchFamily="18" charset="0"/>
              <a:cs typeface="Times New Roman" panose="02020603050405020304" pitchFamily="18" charset="0"/>
            </a:rPr>
            <a:t> … etc)</a:t>
          </a:r>
          <a:endParaRPr lang="en-US" sz="2200" kern="1200" dirty="0">
            <a:latin typeface="Times New Roman" panose="02020603050405020304" pitchFamily="18" charset="0"/>
            <a:cs typeface="Times New Roman" panose="02020603050405020304" pitchFamily="18" charset="0"/>
          </a:endParaRPr>
        </a:p>
      </dsp:txBody>
      <dsp:txXfrm>
        <a:off x="1023401" y="1107956"/>
        <a:ext cx="9238198" cy="886062"/>
      </dsp:txXfrm>
    </dsp:sp>
    <dsp:sp modelId="{F91BB92A-4E48-4B2A-9842-32C20330F068}">
      <dsp:nvSpPr>
        <dsp:cNvPr id="0" name=""/>
        <dsp:cNvSpPr/>
      </dsp:nvSpPr>
      <dsp:spPr>
        <a:xfrm>
          <a:off x="0" y="2215534"/>
          <a:ext cx="10261599" cy="886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3ABE38-5C6E-4D8E-B355-9DF0524E784C}">
      <dsp:nvSpPr>
        <dsp:cNvPr id="0" name=""/>
        <dsp:cNvSpPr/>
      </dsp:nvSpPr>
      <dsp:spPr>
        <a:xfrm>
          <a:off x="268033" y="2414898"/>
          <a:ext cx="487334" cy="4873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557BAA-81CD-4A5B-BA9B-44A45B4100A8}">
      <dsp:nvSpPr>
        <dsp:cNvPr id="0" name=""/>
        <dsp:cNvSpPr/>
      </dsp:nvSpPr>
      <dsp:spPr>
        <a:xfrm>
          <a:off x="1023401" y="2215534"/>
          <a:ext cx="9238198" cy="8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977900">
            <a:lnSpc>
              <a:spcPct val="100000"/>
            </a:lnSpc>
            <a:spcBef>
              <a:spcPct val="0"/>
            </a:spcBef>
            <a:spcAft>
              <a:spcPct val="35000"/>
            </a:spcAft>
            <a:buNone/>
          </a:pPr>
          <a:r>
            <a:rPr lang="en-IN" sz="2200" b="1" kern="1200" dirty="0">
              <a:latin typeface="Times New Roman" panose="02020603050405020304" pitchFamily="18" charset="0"/>
              <a:cs typeface="Times New Roman" panose="02020603050405020304" pitchFamily="18" charset="0"/>
            </a:rPr>
            <a:t>Hardware Requirements</a:t>
          </a:r>
          <a:r>
            <a:rPr lang="en-IN" sz="2200" kern="1200" dirty="0">
              <a:latin typeface="Times New Roman" panose="02020603050405020304" pitchFamily="18" charset="0"/>
              <a:cs typeface="Times New Roman" panose="02020603050405020304" pitchFamily="18" charset="0"/>
            </a:rPr>
            <a:t>: Minimum 4gb Ram, 200 Mb storage space required.</a:t>
          </a:r>
          <a:br>
            <a:rPr lang="en-IN" sz="2200" kern="1200" dirty="0">
              <a:latin typeface="Times New Roman" panose="02020603050405020304" pitchFamily="18" charset="0"/>
              <a:cs typeface="Times New Roman" panose="02020603050405020304" pitchFamily="18" charset="0"/>
            </a:rPr>
          </a:br>
          <a:endParaRPr lang="en-US" sz="2200" kern="1200" dirty="0">
            <a:latin typeface="Times New Roman" panose="02020603050405020304" pitchFamily="18" charset="0"/>
            <a:cs typeface="Times New Roman" panose="02020603050405020304" pitchFamily="18" charset="0"/>
          </a:endParaRPr>
        </a:p>
      </dsp:txBody>
      <dsp:txXfrm>
        <a:off x="1023401" y="2215534"/>
        <a:ext cx="9238198" cy="8860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A408271-0865-4449-9A02-0F390DCDE998}" type="datetimeFigureOut">
              <a:rPr lang="en-IN" smtClean="0"/>
              <a:pPr/>
              <a:t>02-05-2024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36E500A-77EE-4189-92B0-EF8A79EBA655}"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358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408271-0865-4449-9A02-0F390DCDE998}" type="datetimeFigureOut">
              <a:rPr lang="en-IN" smtClean="0"/>
              <a:pPr/>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6E500A-77EE-4189-92B0-EF8A79EBA655}" type="slidenum">
              <a:rPr lang="en-IN" smtClean="0"/>
              <a:pPr/>
              <a:t>‹#›</a:t>
            </a:fld>
            <a:endParaRPr lang="en-IN"/>
          </a:p>
        </p:txBody>
      </p:sp>
    </p:spTree>
    <p:extLst>
      <p:ext uri="{BB962C8B-B14F-4D97-AF65-F5344CB8AC3E}">
        <p14:creationId xmlns:p14="http://schemas.microsoft.com/office/powerpoint/2010/main" val="1601946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08271-0865-4449-9A02-0F390DCDE998}" type="datetimeFigureOut">
              <a:rPr lang="en-IN" smtClean="0"/>
              <a:pPr/>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6E500A-77EE-4189-92B0-EF8A79EBA655}"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0344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08271-0865-4449-9A02-0F390DCDE998}" type="datetimeFigureOut">
              <a:rPr lang="en-IN" smtClean="0"/>
              <a:pPr/>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6E500A-77EE-4189-92B0-EF8A79EBA655}"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0692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08271-0865-4449-9A02-0F390DCDE998}" type="datetimeFigureOut">
              <a:rPr lang="en-IN" smtClean="0"/>
              <a:pPr/>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6E500A-77EE-4189-92B0-EF8A79EBA655}" type="slidenum">
              <a:rPr lang="en-IN" smtClean="0"/>
              <a:pPr/>
              <a:t>‹#›</a:t>
            </a:fld>
            <a:endParaRPr lang="en-IN"/>
          </a:p>
        </p:txBody>
      </p:sp>
    </p:spTree>
    <p:extLst>
      <p:ext uri="{BB962C8B-B14F-4D97-AF65-F5344CB8AC3E}">
        <p14:creationId xmlns:p14="http://schemas.microsoft.com/office/powerpoint/2010/main" val="2770946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08271-0865-4449-9A02-0F390DCDE998}" type="datetimeFigureOut">
              <a:rPr lang="en-IN" smtClean="0"/>
              <a:pPr/>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6E500A-77EE-4189-92B0-EF8A79EBA655}"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5212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08271-0865-4449-9A02-0F390DCDE998}" type="datetimeFigureOut">
              <a:rPr lang="en-IN" smtClean="0"/>
              <a:pPr/>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6E500A-77EE-4189-92B0-EF8A79EBA655}"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475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08271-0865-4449-9A02-0F390DCDE998}" type="datetimeFigureOut">
              <a:rPr lang="en-IN" smtClean="0"/>
              <a:pPr/>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6E500A-77EE-4189-92B0-EF8A79EBA655}"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6432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08271-0865-4449-9A02-0F390DCDE998}" type="datetimeFigureOut">
              <a:rPr lang="en-IN" smtClean="0"/>
              <a:pPr/>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6E500A-77EE-4189-92B0-EF8A79EBA655}"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33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08271-0865-4449-9A02-0F390DCDE998}" type="datetimeFigureOut">
              <a:rPr lang="en-IN" smtClean="0"/>
              <a:pPr/>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6E500A-77EE-4189-92B0-EF8A79EBA655}" type="slidenum">
              <a:rPr lang="en-IN" smtClean="0"/>
              <a:pPr/>
              <a:t>‹#›</a:t>
            </a:fld>
            <a:endParaRPr lang="en-IN"/>
          </a:p>
        </p:txBody>
      </p:sp>
    </p:spTree>
    <p:extLst>
      <p:ext uri="{BB962C8B-B14F-4D97-AF65-F5344CB8AC3E}">
        <p14:creationId xmlns:p14="http://schemas.microsoft.com/office/powerpoint/2010/main" val="4215701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08271-0865-4449-9A02-0F390DCDE998}" type="datetimeFigureOut">
              <a:rPr lang="en-IN" smtClean="0"/>
              <a:pPr/>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6E500A-77EE-4189-92B0-EF8A79EBA655}"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3075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408271-0865-4449-9A02-0F390DCDE998}" type="datetimeFigureOut">
              <a:rPr lang="en-IN" smtClean="0"/>
              <a:pPr/>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6E500A-77EE-4189-92B0-EF8A79EBA655}" type="slidenum">
              <a:rPr lang="en-IN" smtClean="0"/>
              <a:pPr/>
              <a:t>‹#›</a:t>
            </a:fld>
            <a:endParaRPr lang="en-IN"/>
          </a:p>
        </p:txBody>
      </p:sp>
    </p:spTree>
    <p:extLst>
      <p:ext uri="{BB962C8B-B14F-4D97-AF65-F5344CB8AC3E}">
        <p14:creationId xmlns:p14="http://schemas.microsoft.com/office/powerpoint/2010/main" val="2454672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408271-0865-4449-9A02-0F390DCDE998}" type="datetimeFigureOut">
              <a:rPr lang="en-IN" smtClean="0"/>
              <a:pPr/>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6E500A-77EE-4189-92B0-EF8A79EBA655}"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060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408271-0865-4449-9A02-0F390DCDE998}" type="datetimeFigureOut">
              <a:rPr lang="en-IN" smtClean="0"/>
              <a:pPr/>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6E500A-77EE-4189-92B0-EF8A79EBA655}"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983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408271-0865-4449-9A02-0F390DCDE998}" type="datetimeFigureOut">
              <a:rPr lang="en-IN" smtClean="0"/>
              <a:pPr/>
              <a:t>02-05-2024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6E500A-77EE-4189-92B0-EF8A79EBA655}" type="slidenum">
              <a:rPr lang="en-IN" smtClean="0"/>
              <a:pPr/>
              <a:t>‹#›</a:t>
            </a:fld>
            <a:endParaRPr lang="en-IN"/>
          </a:p>
        </p:txBody>
      </p:sp>
    </p:spTree>
    <p:extLst>
      <p:ext uri="{BB962C8B-B14F-4D97-AF65-F5344CB8AC3E}">
        <p14:creationId xmlns:p14="http://schemas.microsoft.com/office/powerpoint/2010/main" val="3848231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408271-0865-4449-9A02-0F390DCDE998}" type="datetimeFigureOut">
              <a:rPr lang="en-IN" smtClean="0"/>
              <a:pPr/>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6E500A-77EE-4189-92B0-EF8A79EBA655}"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219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408271-0865-4449-9A02-0F390DCDE998}" type="datetimeFigureOut">
              <a:rPr lang="en-IN" smtClean="0"/>
              <a:pPr/>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6E500A-77EE-4189-92B0-EF8A79EBA655}" type="slidenum">
              <a:rPr lang="en-IN" smtClean="0"/>
              <a:pPr/>
              <a:t>‹#›</a:t>
            </a:fld>
            <a:endParaRPr lang="en-IN"/>
          </a:p>
        </p:txBody>
      </p:sp>
    </p:spTree>
    <p:extLst>
      <p:ext uri="{BB962C8B-B14F-4D97-AF65-F5344CB8AC3E}">
        <p14:creationId xmlns:p14="http://schemas.microsoft.com/office/powerpoint/2010/main" val="129851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408271-0865-4449-9A02-0F390DCDE998}" type="datetimeFigureOut">
              <a:rPr lang="en-IN" smtClean="0"/>
              <a:pPr/>
              <a:t>02-05-2024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6E500A-77EE-4189-92B0-EF8A79EBA655}" type="slidenum">
              <a:rPr lang="en-IN" smtClean="0"/>
              <a:pPr/>
              <a:t>‹#›</a:t>
            </a:fld>
            <a:endParaRPr lang="en-IN"/>
          </a:p>
        </p:txBody>
      </p:sp>
    </p:spTree>
    <p:extLst>
      <p:ext uri="{BB962C8B-B14F-4D97-AF65-F5344CB8AC3E}">
        <p14:creationId xmlns:p14="http://schemas.microsoft.com/office/powerpoint/2010/main" val="3864163384"/>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ravirajsinh45/crop-and-weed-detection-data-with-bounding-box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1DCE-4A75-4F56-82AC-C7EBB5375A2A}"/>
              </a:ext>
            </a:extLst>
          </p:cNvPr>
          <p:cNvSpPr>
            <a:spLocks noGrp="1"/>
          </p:cNvSpPr>
          <p:nvPr>
            <p:ph type="title"/>
          </p:nvPr>
        </p:nvSpPr>
        <p:spPr>
          <a:xfrm>
            <a:off x="1036320" y="982062"/>
            <a:ext cx="10119360" cy="1188720"/>
          </a:xfrm>
        </p:spPr>
        <p:txBody>
          <a:bodyPr vert="horz" lIns="182880" tIns="182880" rIns="182880" bIns="182880" rtlCol="0" anchor="ctr">
            <a:normAutofit fontScale="90000"/>
          </a:bodyPr>
          <a:lstStyle/>
          <a:p>
            <a:r>
              <a:rPr lang="en-US" b="1" i="0" dirty="0">
                <a:effectLst/>
                <a:latin typeface="Times New Roman" panose="02020603050405020304" pitchFamily="18" charset="0"/>
                <a:cs typeface="Times New Roman" panose="02020603050405020304" pitchFamily="18" charset="0"/>
              </a:rPr>
              <a:t>Weed Detection System Using Faster</a:t>
            </a:r>
            <a:br>
              <a:rPr lang="en-US" b="1"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 R-CNN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38BA2A-7E16-40E5-8540-4CDB388AE8BA}"/>
              </a:ext>
            </a:extLst>
          </p:cNvPr>
          <p:cNvSpPr>
            <a:spLocks/>
          </p:cNvSpPr>
          <p:nvPr/>
        </p:nvSpPr>
        <p:spPr>
          <a:xfrm>
            <a:off x="1170187" y="2811295"/>
            <a:ext cx="2410332" cy="3212386"/>
          </a:xfrm>
          <a:prstGeom prst="rect">
            <a:avLst/>
          </a:prstGeom>
        </p:spPr>
        <p:txBody>
          <a:bodyPr>
            <a:noAutofit/>
          </a:bodyPr>
          <a:lstStyle/>
          <a:p>
            <a:pPr defTabSz="200364">
              <a:lnSpc>
                <a:spcPct val="90000"/>
              </a:lnSpc>
              <a:spcAft>
                <a:spcPts val="299"/>
              </a:spcAft>
            </a:pPr>
            <a:r>
              <a:rPr lang="en-IN" sz="2000" b="1" kern="1200" dirty="0">
                <a:solidFill>
                  <a:schemeClr val="tx1"/>
                </a:solidFill>
                <a:latin typeface="Times New Roman" panose="02020603050405020304" pitchFamily="18" charset="0"/>
                <a:ea typeface="+mn-ea"/>
                <a:cs typeface="Times New Roman" panose="02020603050405020304" pitchFamily="18" charset="0"/>
              </a:rPr>
              <a:t>Batch No:A16</a:t>
            </a:r>
          </a:p>
          <a:p>
            <a:pPr defTabSz="200364">
              <a:lnSpc>
                <a:spcPct val="90000"/>
              </a:lnSpc>
              <a:spcAft>
                <a:spcPts val="299"/>
              </a:spcAft>
            </a:pPr>
            <a:endParaRPr lang="en-IN" sz="2000" b="1" kern="1200" dirty="0">
              <a:solidFill>
                <a:schemeClr val="tx1"/>
              </a:solidFill>
              <a:latin typeface="Times New Roman" panose="02020603050405020304" pitchFamily="18" charset="0"/>
              <a:ea typeface="+mn-ea"/>
              <a:cs typeface="Times New Roman" panose="02020603050405020304" pitchFamily="18" charset="0"/>
            </a:endParaRPr>
          </a:p>
          <a:p>
            <a:pPr defTabSz="200364">
              <a:lnSpc>
                <a:spcPct val="90000"/>
              </a:lnSpc>
              <a:spcAft>
                <a:spcPts val="299"/>
              </a:spcAft>
            </a:pPr>
            <a:endParaRPr lang="en-IN" sz="2000" b="1" dirty="0">
              <a:latin typeface="Times New Roman" panose="02020603050405020304" pitchFamily="18" charset="0"/>
              <a:cs typeface="Times New Roman" panose="02020603050405020304" pitchFamily="18" charset="0"/>
            </a:endParaRPr>
          </a:p>
          <a:p>
            <a:pPr defTabSz="200364">
              <a:lnSpc>
                <a:spcPct val="90000"/>
              </a:lnSpc>
              <a:spcAft>
                <a:spcPts val="299"/>
              </a:spcAft>
            </a:pPr>
            <a:endParaRPr lang="en-IN" sz="2000" b="1" kern="1200" dirty="0">
              <a:solidFill>
                <a:schemeClr val="tx1"/>
              </a:solidFill>
              <a:latin typeface="Times New Roman" panose="02020603050405020304" pitchFamily="18" charset="0"/>
              <a:ea typeface="+mn-ea"/>
              <a:cs typeface="Times New Roman" panose="02020603050405020304" pitchFamily="18" charset="0"/>
            </a:endParaRPr>
          </a:p>
          <a:p>
            <a:pPr defTabSz="200364">
              <a:lnSpc>
                <a:spcPct val="90000"/>
              </a:lnSpc>
              <a:spcAft>
                <a:spcPts val="299"/>
              </a:spcAft>
            </a:pPr>
            <a:endParaRPr lang="en-IN" sz="2000" b="1" dirty="0">
              <a:latin typeface="Times New Roman" panose="02020603050405020304" pitchFamily="18" charset="0"/>
              <a:cs typeface="Times New Roman" panose="02020603050405020304" pitchFamily="18" charset="0"/>
            </a:endParaRPr>
          </a:p>
          <a:p>
            <a:pPr defTabSz="200364">
              <a:lnSpc>
                <a:spcPct val="90000"/>
              </a:lnSpc>
              <a:spcAft>
                <a:spcPts val="299"/>
              </a:spcAft>
            </a:pPr>
            <a:endParaRPr lang="en-IN" sz="2000" b="1" kern="1200" dirty="0">
              <a:solidFill>
                <a:schemeClr val="tx1"/>
              </a:solidFill>
              <a:latin typeface="Times New Roman" panose="02020603050405020304" pitchFamily="18" charset="0"/>
              <a:ea typeface="+mn-ea"/>
              <a:cs typeface="Times New Roman" panose="02020603050405020304" pitchFamily="18" charset="0"/>
            </a:endParaRPr>
          </a:p>
          <a:p>
            <a:pPr defTabSz="200364">
              <a:lnSpc>
                <a:spcPct val="90000"/>
              </a:lnSpc>
              <a:spcAft>
                <a:spcPts val="299"/>
              </a:spcAft>
            </a:pPr>
            <a:endParaRPr lang="en-IN" sz="2000" b="1" kern="1200" dirty="0">
              <a:solidFill>
                <a:schemeClr val="tx1"/>
              </a:solidFill>
              <a:latin typeface="Times New Roman" panose="02020603050405020304" pitchFamily="18" charset="0"/>
              <a:ea typeface="+mn-ea"/>
              <a:cs typeface="Times New Roman" panose="02020603050405020304" pitchFamily="18" charset="0"/>
            </a:endParaRPr>
          </a:p>
          <a:p>
            <a:pPr defTabSz="200364">
              <a:lnSpc>
                <a:spcPct val="90000"/>
              </a:lnSpc>
              <a:spcAft>
                <a:spcPts val="299"/>
              </a:spcAft>
            </a:pPr>
            <a:endParaRPr lang="en-IN" sz="2000" b="1" dirty="0">
              <a:latin typeface="Times New Roman" panose="02020603050405020304" pitchFamily="18" charset="0"/>
              <a:cs typeface="Times New Roman" panose="02020603050405020304" pitchFamily="18" charset="0"/>
            </a:endParaRPr>
          </a:p>
          <a:p>
            <a:pPr defTabSz="200364">
              <a:lnSpc>
                <a:spcPct val="90000"/>
              </a:lnSpc>
              <a:spcAft>
                <a:spcPts val="299"/>
              </a:spcAft>
            </a:pPr>
            <a:r>
              <a:rPr lang="en-IN" sz="2000" b="1" kern="1200" dirty="0">
                <a:solidFill>
                  <a:schemeClr val="tx1"/>
                </a:solidFill>
                <a:latin typeface="Times New Roman" panose="02020603050405020304" pitchFamily="18" charset="0"/>
                <a:ea typeface="+mn-ea"/>
                <a:cs typeface="Times New Roman" panose="02020603050405020304" pitchFamily="18" charset="0"/>
              </a:rPr>
              <a:t>Guided by:</a:t>
            </a:r>
          </a:p>
          <a:p>
            <a:pPr defTabSz="200364">
              <a:lnSpc>
                <a:spcPct val="90000"/>
              </a:lnSpc>
              <a:spcAft>
                <a:spcPts val="299"/>
              </a:spcAft>
            </a:pPr>
            <a:r>
              <a:rPr lang="en-IN" sz="2000" b="1" kern="1200" dirty="0">
                <a:solidFill>
                  <a:schemeClr val="tx1"/>
                </a:solidFill>
                <a:latin typeface="Times New Roman" panose="02020603050405020304" pitchFamily="18" charset="0"/>
                <a:ea typeface="+mn-ea"/>
                <a:cs typeface="Times New Roman" panose="02020603050405020304" pitchFamily="18" charset="0"/>
              </a:rPr>
              <a:t>Y. </a:t>
            </a:r>
            <a:r>
              <a:rPr lang="en-IN" sz="2000" b="1" kern="1200" dirty="0" err="1">
                <a:solidFill>
                  <a:schemeClr val="tx1"/>
                </a:solidFill>
                <a:latin typeface="Times New Roman" panose="02020603050405020304" pitchFamily="18" charset="0"/>
                <a:ea typeface="+mn-ea"/>
                <a:cs typeface="Times New Roman" panose="02020603050405020304" pitchFamily="18" charset="0"/>
              </a:rPr>
              <a:t>Mastanih</a:t>
            </a:r>
            <a:r>
              <a:rPr lang="en-IN" sz="2000" b="1" kern="1200" dirty="0">
                <a:solidFill>
                  <a:schemeClr val="tx1"/>
                </a:solidFill>
                <a:latin typeface="Times New Roman" panose="02020603050405020304" pitchFamily="18" charset="0"/>
                <a:ea typeface="+mn-ea"/>
                <a:cs typeface="Times New Roman" panose="02020603050405020304" pitchFamily="18" charset="0"/>
              </a:rPr>
              <a:t> Naidu</a:t>
            </a:r>
          </a:p>
          <a:p>
            <a:pPr marL="0" indent="0">
              <a:lnSpc>
                <a:spcPct val="90000"/>
              </a:lnSpc>
              <a:spcAft>
                <a:spcPts val="600"/>
              </a:spcAft>
              <a:buNone/>
            </a:pPr>
            <a:endParaRPr lang="en-IN" sz="2000" dirty="0">
              <a:latin typeface="Times New Roman" panose="02020603050405020304" pitchFamily="18" charset="0"/>
              <a:cs typeface="Times New Roman" panose="02020603050405020304" pitchFamily="18" charset="0"/>
            </a:endParaRPr>
          </a:p>
          <a:p>
            <a:pPr marL="0" indent="0">
              <a:lnSpc>
                <a:spcPct val="90000"/>
              </a:lnSpc>
              <a:spcAft>
                <a:spcPts val="600"/>
              </a:spcAft>
              <a:buNone/>
            </a:pPr>
            <a:endParaRPr lang="en-IN" sz="2000" dirty="0">
              <a:latin typeface="Times New Roman" panose="02020603050405020304" pitchFamily="18" charset="0"/>
              <a:cs typeface="Times New Roman" panose="02020603050405020304" pitchFamily="18" charset="0"/>
            </a:endParaRPr>
          </a:p>
          <a:p>
            <a:pPr marL="0" indent="0">
              <a:lnSpc>
                <a:spcPct val="90000"/>
              </a:lnSpc>
              <a:spcAft>
                <a:spcPts val="600"/>
              </a:spcAft>
              <a:buNone/>
            </a:pPr>
            <a:endParaRPr lang="en-IN" sz="2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9D8D912-77EA-49AA-B5EA-3B53D0C8B5DA}"/>
              </a:ext>
            </a:extLst>
          </p:cNvPr>
          <p:cNvSpPr>
            <a:spLocks/>
          </p:cNvSpPr>
          <p:nvPr/>
        </p:nvSpPr>
        <p:spPr>
          <a:xfrm>
            <a:off x="6248400" y="3021106"/>
            <a:ext cx="4962435" cy="3077108"/>
          </a:xfrm>
          <a:prstGeom prst="rect">
            <a:avLst/>
          </a:prstGeom>
        </p:spPr>
        <p:txBody>
          <a:bodyPr>
            <a:noAutofit/>
          </a:bodyPr>
          <a:lstStyle/>
          <a:p>
            <a:pPr defTabSz="200364">
              <a:lnSpc>
                <a:spcPct val="90000"/>
              </a:lnSpc>
              <a:spcAft>
                <a:spcPts val="299"/>
              </a:spcAft>
            </a:pPr>
            <a:endParaRPr lang="en-IN" sz="2000" kern="1200" dirty="0">
              <a:solidFill>
                <a:schemeClr val="tx1"/>
              </a:solidFill>
              <a:latin typeface="Times New Roman" panose="02020603050405020304" pitchFamily="18" charset="0"/>
              <a:ea typeface="+mn-ea"/>
              <a:cs typeface="Times New Roman" panose="02020603050405020304" pitchFamily="18" charset="0"/>
            </a:endParaRPr>
          </a:p>
          <a:p>
            <a:pPr defTabSz="200364">
              <a:lnSpc>
                <a:spcPct val="90000"/>
              </a:lnSpc>
              <a:spcAft>
                <a:spcPts val="299"/>
              </a:spcAft>
            </a:pPr>
            <a:r>
              <a:rPr lang="en-IN" sz="2000" b="1" kern="1200" dirty="0">
                <a:solidFill>
                  <a:schemeClr val="tx1"/>
                </a:solidFill>
                <a:latin typeface="Times New Roman" panose="02020603050405020304" pitchFamily="18" charset="0"/>
                <a:ea typeface="+mn-ea"/>
                <a:cs typeface="Times New Roman" panose="02020603050405020304" pitchFamily="18" charset="0"/>
              </a:rPr>
              <a:t>Team Members:</a:t>
            </a:r>
          </a:p>
          <a:p>
            <a:pPr defTabSz="200364">
              <a:lnSpc>
                <a:spcPct val="90000"/>
              </a:lnSpc>
              <a:spcAft>
                <a:spcPts val="299"/>
              </a:spcAft>
              <a:buFont typeface="Wingdings" panose="05000000000000000000" pitchFamily="2" charset="2"/>
              <a:buChar char="Ø"/>
            </a:pPr>
            <a:r>
              <a:rPr lang="en-IN" sz="2000" b="1" kern="1200" dirty="0">
                <a:solidFill>
                  <a:schemeClr val="tx1"/>
                </a:solidFill>
                <a:latin typeface="Times New Roman" panose="02020603050405020304" pitchFamily="18" charset="0"/>
                <a:ea typeface="+mn-ea"/>
                <a:cs typeface="Times New Roman" panose="02020603050405020304" pitchFamily="18" charset="0"/>
              </a:rPr>
              <a:t>CH. </a:t>
            </a:r>
            <a:r>
              <a:rPr lang="en-IN" sz="2000" b="1" kern="1200" dirty="0" err="1">
                <a:solidFill>
                  <a:schemeClr val="tx1"/>
                </a:solidFill>
                <a:latin typeface="Times New Roman" panose="02020603050405020304" pitchFamily="18" charset="0"/>
                <a:ea typeface="+mn-ea"/>
                <a:cs typeface="Times New Roman" panose="02020603050405020304" pitchFamily="18" charset="0"/>
              </a:rPr>
              <a:t>Lakshmipriya</a:t>
            </a:r>
            <a:r>
              <a:rPr lang="en-IN" sz="2000" b="1" kern="1200" dirty="0">
                <a:solidFill>
                  <a:schemeClr val="tx1"/>
                </a:solidFill>
                <a:latin typeface="Times New Roman" panose="02020603050405020304" pitchFamily="18" charset="0"/>
                <a:ea typeface="+mn-ea"/>
                <a:cs typeface="Times New Roman" panose="02020603050405020304" pitchFamily="18" charset="0"/>
              </a:rPr>
              <a:t>  (Y20AIT418)</a:t>
            </a:r>
          </a:p>
          <a:p>
            <a:pPr defTabSz="200364">
              <a:lnSpc>
                <a:spcPct val="90000"/>
              </a:lnSpc>
              <a:spcAft>
                <a:spcPts val="299"/>
              </a:spcAft>
              <a:buFont typeface="Wingdings" panose="05000000000000000000" pitchFamily="2" charset="2"/>
              <a:buChar char="Ø"/>
            </a:pPr>
            <a:r>
              <a:rPr lang="en-IN" sz="2000" b="1" kern="1200" dirty="0">
                <a:solidFill>
                  <a:schemeClr val="tx1"/>
                </a:solidFill>
                <a:latin typeface="Times New Roman" panose="02020603050405020304" pitchFamily="18" charset="0"/>
                <a:ea typeface="+mn-ea"/>
                <a:cs typeface="Times New Roman" panose="02020603050405020304" pitchFamily="18" charset="0"/>
              </a:rPr>
              <a:t>D. </a:t>
            </a:r>
            <a:r>
              <a:rPr lang="en-IN" sz="2000" b="1" kern="1200" dirty="0" err="1">
                <a:solidFill>
                  <a:schemeClr val="tx1"/>
                </a:solidFill>
                <a:latin typeface="Times New Roman" panose="02020603050405020304" pitchFamily="18" charset="0"/>
                <a:ea typeface="+mn-ea"/>
                <a:cs typeface="Times New Roman" panose="02020603050405020304" pitchFamily="18" charset="0"/>
              </a:rPr>
              <a:t>Sasikala</a:t>
            </a:r>
            <a:r>
              <a:rPr lang="en-IN" sz="2000" b="1" kern="1200" dirty="0">
                <a:solidFill>
                  <a:schemeClr val="tx1"/>
                </a:solidFill>
                <a:latin typeface="Times New Roman" panose="02020603050405020304" pitchFamily="18" charset="0"/>
                <a:ea typeface="+mn-ea"/>
                <a:cs typeface="Times New Roman" panose="02020603050405020304" pitchFamily="18" charset="0"/>
              </a:rPr>
              <a:t>               (Y20AIT425)</a:t>
            </a:r>
          </a:p>
          <a:p>
            <a:pPr defTabSz="200364">
              <a:lnSpc>
                <a:spcPct val="90000"/>
              </a:lnSpc>
              <a:spcAft>
                <a:spcPts val="299"/>
              </a:spcAft>
              <a:buFont typeface="Wingdings" panose="05000000000000000000" pitchFamily="2" charset="2"/>
              <a:buChar char="Ø"/>
            </a:pPr>
            <a:r>
              <a:rPr lang="en-IN" sz="2000" b="1" kern="1200" dirty="0">
                <a:solidFill>
                  <a:schemeClr val="tx1"/>
                </a:solidFill>
                <a:latin typeface="Times New Roman" panose="02020603050405020304" pitchFamily="18" charset="0"/>
                <a:ea typeface="+mn-ea"/>
                <a:cs typeface="Times New Roman" panose="02020603050405020304" pitchFamily="18" charset="0"/>
              </a:rPr>
              <a:t>M. </a:t>
            </a:r>
            <a:r>
              <a:rPr lang="en-IN" sz="2000" b="1" kern="1200" dirty="0" err="1">
                <a:solidFill>
                  <a:schemeClr val="tx1"/>
                </a:solidFill>
                <a:latin typeface="Times New Roman" panose="02020603050405020304" pitchFamily="18" charset="0"/>
                <a:ea typeface="+mn-ea"/>
                <a:cs typeface="Times New Roman" panose="02020603050405020304" pitchFamily="18" charset="0"/>
              </a:rPr>
              <a:t>Himavanth</a:t>
            </a:r>
            <a:r>
              <a:rPr lang="en-IN" sz="2000" b="1" kern="1200" dirty="0">
                <a:solidFill>
                  <a:schemeClr val="tx1"/>
                </a:solidFill>
                <a:latin typeface="Times New Roman" panose="02020603050405020304" pitchFamily="18" charset="0"/>
                <a:ea typeface="+mn-ea"/>
                <a:cs typeface="Times New Roman" panose="02020603050405020304" pitchFamily="18" charset="0"/>
              </a:rPr>
              <a:t>         (L21AIT411)</a:t>
            </a:r>
          </a:p>
          <a:p>
            <a:pPr defTabSz="200364">
              <a:lnSpc>
                <a:spcPct val="90000"/>
              </a:lnSpc>
              <a:spcAft>
                <a:spcPts val="299"/>
              </a:spcAft>
              <a:buFont typeface="Wingdings" panose="05000000000000000000" pitchFamily="2" charset="2"/>
              <a:buChar char="Ø"/>
            </a:pPr>
            <a:r>
              <a:rPr lang="en-IN" sz="2000" b="1" kern="1200" dirty="0">
                <a:solidFill>
                  <a:schemeClr val="tx1"/>
                </a:solidFill>
                <a:latin typeface="Times New Roman" panose="02020603050405020304" pitchFamily="18" charset="0"/>
                <a:ea typeface="+mn-ea"/>
                <a:cs typeface="Times New Roman" panose="02020603050405020304" pitchFamily="18" charset="0"/>
              </a:rPr>
              <a:t>D. </a:t>
            </a:r>
            <a:r>
              <a:rPr lang="en-IN" sz="2000" b="1" kern="1200" dirty="0" err="1">
                <a:solidFill>
                  <a:schemeClr val="tx1"/>
                </a:solidFill>
                <a:latin typeface="Times New Roman" panose="02020603050405020304" pitchFamily="18" charset="0"/>
                <a:ea typeface="+mn-ea"/>
                <a:cs typeface="Times New Roman" panose="02020603050405020304" pitchFamily="18" charset="0"/>
              </a:rPr>
              <a:t>Srujana</a:t>
            </a:r>
            <a:r>
              <a:rPr lang="en-IN" sz="2000" b="1" kern="1200" dirty="0">
                <a:solidFill>
                  <a:schemeClr val="tx1"/>
                </a:solidFill>
                <a:latin typeface="Times New Roman" panose="02020603050405020304" pitchFamily="18" charset="0"/>
                <a:ea typeface="+mn-ea"/>
                <a:cs typeface="Times New Roman" panose="02020603050405020304" pitchFamily="18" charset="0"/>
              </a:rPr>
              <a:t>               (Y20AIT428)</a:t>
            </a:r>
          </a:p>
          <a:p>
            <a:pPr defTabSz="200364">
              <a:lnSpc>
                <a:spcPct val="90000"/>
              </a:lnSpc>
              <a:spcAft>
                <a:spcPts val="299"/>
              </a:spcAft>
              <a:buFont typeface="Wingdings" panose="05000000000000000000" pitchFamily="2" charset="2"/>
              <a:buChar char="Ø"/>
            </a:pPr>
            <a:endParaRPr lang="en-IN" sz="2000" kern="1200" dirty="0">
              <a:solidFill>
                <a:schemeClr val="tx1"/>
              </a:solidFill>
              <a:latin typeface="Times New Roman" panose="02020603050405020304" pitchFamily="18" charset="0"/>
              <a:ea typeface="+mn-ea"/>
              <a:cs typeface="Times New Roman" panose="02020603050405020304" pitchFamily="18" charset="0"/>
            </a:endParaRPr>
          </a:p>
          <a:p>
            <a:pPr>
              <a:lnSpc>
                <a:spcPct val="90000"/>
              </a:lnSpc>
              <a:spcAft>
                <a:spcPts val="600"/>
              </a:spcAf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177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B1D8-DBDC-43CD-B467-4E9944D7391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After detection </a:t>
            </a:r>
          </a:p>
        </p:txBody>
      </p:sp>
      <p:pic>
        <p:nvPicPr>
          <p:cNvPr id="4" name="image15.jpeg">
            <a:extLst>
              <a:ext uri="{FF2B5EF4-FFF2-40B4-BE49-F238E27FC236}">
                <a16:creationId xmlns:a16="http://schemas.microsoft.com/office/drawing/2014/main" id="{A6A75EDE-3D65-4879-9811-C214B0CFD45D}"/>
              </a:ext>
            </a:extLst>
          </p:cNvPr>
          <p:cNvPicPr>
            <a:picLocks noGrp="1"/>
          </p:cNvPicPr>
          <p:nvPr>
            <p:ph idx="1"/>
          </p:nvPr>
        </p:nvPicPr>
        <p:blipFill>
          <a:blip r:embed="rId2" cstate="print"/>
          <a:stretch>
            <a:fillRect/>
          </a:stretch>
        </p:blipFill>
        <p:spPr>
          <a:xfrm>
            <a:off x="2151529" y="2474260"/>
            <a:ext cx="8238565" cy="3639670"/>
          </a:xfrm>
          <a:prstGeom prst="rect">
            <a:avLst/>
          </a:prstGeom>
        </p:spPr>
      </p:pic>
    </p:spTree>
    <p:extLst>
      <p:ext uri="{BB962C8B-B14F-4D97-AF65-F5344CB8AC3E}">
        <p14:creationId xmlns:p14="http://schemas.microsoft.com/office/powerpoint/2010/main" val="354291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6041-8D49-4B91-9C4C-686D17C2093B}"/>
              </a:ext>
            </a:extLst>
          </p:cNvPr>
          <p:cNvSpPr>
            <a:spLocks noGrp="1"/>
          </p:cNvSpPr>
          <p:nvPr>
            <p:ph type="title"/>
          </p:nvPr>
        </p:nvSpPr>
        <p:spPr/>
        <p:txBody>
          <a:bodyPr/>
          <a:lstStyle/>
          <a:p>
            <a:endParaRPr lang="en-IN" dirty="0"/>
          </a:p>
        </p:txBody>
      </p:sp>
      <p:pic>
        <p:nvPicPr>
          <p:cNvPr id="4" name="image16.jpeg">
            <a:extLst>
              <a:ext uri="{FF2B5EF4-FFF2-40B4-BE49-F238E27FC236}">
                <a16:creationId xmlns:a16="http://schemas.microsoft.com/office/drawing/2014/main" id="{BB51E239-7F69-41CD-8F8F-244582A6E9EB}"/>
              </a:ext>
            </a:extLst>
          </p:cNvPr>
          <p:cNvPicPr>
            <a:picLocks noGrp="1"/>
          </p:cNvPicPr>
          <p:nvPr>
            <p:ph idx="1"/>
          </p:nvPr>
        </p:nvPicPr>
        <p:blipFill>
          <a:blip r:embed="rId2" cstate="print"/>
          <a:stretch>
            <a:fillRect/>
          </a:stretch>
        </p:blipFill>
        <p:spPr>
          <a:xfrm>
            <a:off x="1913964" y="2348753"/>
            <a:ext cx="8364071" cy="3630706"/>
          </a:xfrm>
          <a:prstGeom prst="rect">
            <a:avLst/>
          </a:prstGeom>
        </p:spPr>
      </p:pic>
    </p:spTree>
    <p:extLst>
      <p:ext uri="{BB962C8B-B14F-4D97-AF65-F5344CB8AC3E}">
        <p14:creationId xmlns:p14="http://schemas.microsoft.com/office/powerpoint/2010/main" val="411349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F8BB-349C-40F1-8600-7F4B3F06F72E}"/>
              </a:ext>
            </a:extLst>
          </p:cNvPr>
          <p:cNvSpPr>
            <a:spLocks noGrp="1"/>
          </p:cNvSpPr>
          <p:nvPr>
            <p:ph type="title"/>
          </p:nvPr>
        </p:nvSpPr>
        <p:spPr/>
        <p:txBody>
          <a:bodyPr>
            <a:normAutofit/>
          </a:bodyPr>
          <a:lstStyle/>
          <a:p>
            <a:r>
              <a:rPr lang="en-IN" b="1" dirty="0">
                <a:latin typeface="Times New Roman" pitchFamily="18" charset="0"/>
                <a:cs typeface="Times New Roman" pitchFamily="18" charset="0"/>
              </a:rPr>
              <a:t>System Requirements</a:t>
            </a:r>
          </a:p>
        </p:txBody>
      </p:sp>
      <p:graphicFrame>
        <p:nvGraphicFramePr>
          <p:cNvPr id="5" name="Content Placeholder 2">
            <a:extLst>
              <a:ext uri="{FF2B5EF4-FFF2-40B4-BE49-F238E27FC236}">
                <a16:creationId xmlns:a16="http://schemas.microsoft.com/office/drawing/2014/main" id="{187A0BC0-7D00-D6ED-C31A-7C5902C7453D}"/>
              </a:ext>
            </a:extLst>
          </p:cNvPr>
          <p:cNvGraphicFramePr>
            <a:graphicFrameLocks noGrp="1"/>
          </p:cNvGraphicFramePr>
          <p:nvPr>
            <p:ph idx="1"/>
            <p:extLst>
              <p:ext uri="{D42A27DB-BD31-4B8C-83A1-F6EECF244321}">
                <p14:modId xmlns:p14="http://schemas.microsoft.com/office/powerpoint/2010/main" val="1267851898"/>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8388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3A4D-38C9-9418-65E4-67245599249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BCE06E-3F90-8497-EE12-DCF6BB59CCC9}"/>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Seeing insights from two seminal papers on weed detection through image processing and deep learning, our implementation of the Faster R-CNN model has culminated in an effective method for differentiating weeds from crops, enhancing the precision of agricultural practices.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416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algn="just"/>
            <a:r>
              <a:rPr lang="en-US" dirty="0"/>
              <a:t>[</a:t>
            </a:r>
            <a:r>
              <a:rPr lang="en-US" sz="1800" dirty="0">
                <a:latin typeface="Times New Roman" pitchFamily="18" charset="0"/>
                <a:cs typeface="Times New Roman" pitchFamily="18" charset="0"/>
              </a:rPr>
              <a:t>1] </a:t>
            </a:r>
            <a:r>
              <a:rPr lang="en-US" sz="1800" dirty="0" err="1">
                <a:latin typeface="Times New Roman" pitchFamily="18" charset="0"/>
                <a:cs typeface="Times New Roman" pitchFamily="18" charset="0"/>
              </a:rPr>
              <a:t>Vijaykumar</a:t>
            </a:r>
            <a:r>
              <a:rPr lang="en-US" sz="1800" dirty="0">
                <a:latin typeface="Times New Roman" pitchFamily="18" charset="0"/>
                <a:cs typeface="Times New Roman" pitchFamily="18" charset="0"/>
              </a:rPr>
              <a:t> Bidve1, </a:t>
            </a:r>
            <a:r>
              <a:rPr lang="en-US" sz="1800" dirty="0" err="1">
                <a:latin typeface="Times New Roman" pitchFamily="18" charset="0"/>
                <a:cs typeface="Times New Roman" pitchFamily="18" charset="0"/>
              </a:rPr>
              <a:t>Sulakshana</a:t>
            </a:r>
            <a:r>
              <a:rPr lang="en-US" sz="1800" dirty="0">
                <a:latin typeface="Times New Roman" pitchFamily="18" charset="0"/>
                <a:cs typeface="Times New Roman" pitchFamily="18" charset="0"/>
              </a:rPr>
              <a:t> Mane2, </a:t>
            </a:r>
            <a:r>
              <a:rPr lang="en-US" sz="1800" dirty="0" err="1">
                <a:latin typeface="Times New Roman" pitchFamily="18" charset="0"/>
                <a:cs typeface="Times New Roman" pitchFamily="18" charset="0"/>
              </a:rPr>
              <a:t>Pradip</a:t>
            </a:r>
            <a:r>
              <a:rPr lang="en-US" sz="1800" dirty="0">
                <a:latin typeface="Times New Roman" pitchFamily="18" charset="0"/>
                <a:cs typeface="Times New Roman" pitchFamily="18" charset="0"/>
              </a:rPr>
              <a:t> Tamkhade3, </a:t>
            </a:r>
            <a:r>
              <a:rPr lang="en-US" sz="1800" dirty="0" err="1">
                <a:latin typeface="Times New Roman" pitchFamily="18" charset="0"/>
                <a:cs typeface="Times New Roman" pitchFamily="18" charset="0"/>
              </a:rPr>
              <a:t>Ganesh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Pakle</a:t>
            </a:r>
            <a:r>
              <a:rPr lang="en-US" sz="1800" dirty="0">
                <a:latin typeface="Times New Roman" pitchFamily="18" charset="0"/>
                <a:cs typeface="Times New Roman" pitchFamily="18" charset="0"/>
              </a:rPr>
              <a:t> Weed detection by using image processing 4 Indonesian Journal of Electrical Engineering and Computer Science Vol. 30, No. 1, April 2023, pp. 341~349 ISSN: 2502-4752, DOI: 10.11591/ijeecs.v30.i1.pp341-349</a:t>
            </a:r>
          </a:p>
          <a:p>
            <a:pPr algn="just"/>
            <a:r>
              <a:rPr lang="en-US" sz="1800" dirty="0">
                <a:latin typeface="Times New Roman" pitchFamily="18" charset="0"/>
                <a:cs typeface="Times New Roman" pitchFamily="18" charset="0"/>
              </a:rPr>
              <a:t>[2] Kun </a:t>
            </a:r>
            <a:r>
              <a:rPr lang="en-US" sz="1800" dirty="0" err="1">
                <a:latin typeface="Times New Roman" pitchFamily="18" charset="0"/>
                <a:cs typeface="Times New Roman" pitchFamily="18" charset="0"/>
              </a:rPr>
              <a:t>Hua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Zhiyong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Wanga</a:t>
            </a:r>
            <a:r>
              <a:rPr lang="en-US" sz="1800" dirty="0">
                <a:latin typeface="Times New Roman" pitchFamily="18" charset="0"/>
                <a:cs typeface="Times New Roman" pitchFamily="18" charset="0"/>
              </a:rPr>
              <a:t>, Guy </a:t>
            </a:r>
            <a:r>
              <a:rPr lang="en-US" sz="1800" dirty="0" err="1">
                <a:latin typeface="Times New Roman" pitchFamily="18" charset="0"/>
                <a:cs typeface="Times New Roman" pitchFamily="18" charset="0"/>
              </a:rPr>
              <a:t>Colemanb</a:t>
            </a:r>
            <a:r>
              <a:rPr lang="en-US" sz="1800" dirty="0">
                <a:latin typeface="Times New Roman" pitchFamily="18" charset="0"/>
                <a:cs typeface="Times New Roman" pitchFamily="18" charset="0"/>
              </a:rPr>
              <a:t>, Asher </a:t>
            </a:r>
            <a:r>
              <a:rPr lang="en-US" sz="1800" dirty="0" err="1">
                <a:latin typeface="Times New Roman" pitchFamily="18" charset="0"/>
                <a:cs typeface="Times New Roman" pitchFamily="18" charset="0"/>
              </a:rPr>
              <a:t>Benderc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Tingting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Yaod</a:t>
            </a:r>
            <a:r>
              <a:rPr lang="en-US" sz="1800" dirty="0">
                <a:latin typeface="Times New Roman" pitchFamily="18" charset="0"/>
                <a:cs typeface="Times New Roman" pitchFamily="18" charset="0"/>
              </a:rPr>
              <a:t>, Shan </a:t>
            </a:r>
            <a:r>
              <a:rPr lang="en-US" sz="1800" dirty="0" err="1">
                <a:latin typeface="Times New Roman" pitchFamily="18" charset="0"/>
                <a:cs typeface="Times New Roman" pitchFamily="18" charset="0"/>
              </a:rPr>
              <a:t>Zenge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Dezhen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Songf</a:t>
            </a:r>
            <a:r>
              <a:rPr lang="en-US" sz="1800" dirty="0">
                <a:latin typeface="Times New Roman" pitchFamily="18" charset="0"/>
                <a:cs typeface="Times New Roman" pitchFamily="18" charset="0"/>
              </a:rPr>
              <a:t>, Arnold </a:t>
            </a:r>
            <a:r>
              <a:rPr lang="en-US" sz="1800" dirty="0" err="1">
                <a:latin typeface="Times New Roman" pitchFamily="18" charset="0"/>
                <a:cs typeface="Times New Roman" pitchFamily="18" charset="0"/>
              </a:rPr>
              <a:t>Schumanng</a:t>
            </a:r>
            <a:r>
              <a:rPr lang="en-US" sz="1800" dirty="0">
                <a:latin typeface="Times New Roman" pitchFamily="18" charset="0"/>
                <a:cs typeface="Times New Roman" pitchFamily="18" charset="0"/>
              </a:rPr>
              <a:t>, Michael </a:t>
            </a:r>
            <a:r>
              <a:rPr lang="en-US" sz="1800" dirty="0" err="1">
                <a:latin typeface="Times New Roman" pitchFamily="18" charset="0"/>
                <a:cs typeface="Times New Roman" pitchFamily="18" charset="0"/>
              </a:rPr>
              <a:t>Walshb</a:t>
            </a:r>
            <a:r>
              <a:rPr lang="en-US" sz="1800" dirty="0">
                <a:latin typeface="Times New Roman" pitchFamily="18" charset="0"/>
                <a:cs typeface="Times New Roman" pitchFamily="18" charset="0"/>
              </a:rPr>
              <a:t> Deep Learning Techniques for In-Crop Weed Identification: A Review</a:t>
            </a:r>
          </a:p>
          <a:p>
            <a:pPr algn="just"/>
            <a:r>
              <a:rPr lang="en-US" sz="1800" dirty="0">
                <a:latin typeface="Times New Roman" pitchFamily="18" charset="0"/>
                <a:cs typeface="Times New Roman" pitchFamily="18" charset="0"/>
              </a:rPr>
              <a:t>[3] </a:t>
            </a:r>
            <a:r>
              <a:rPr lang="en-US" sz="1800" dirty="0" err="1">
                <a:latin typeface="Times New Roman" pitchFamily="18" charset="0"/>
                <a:cs typeface="Times New Roman" pitchFamily="18" charset="0"/>
              </a:rPr>
              <a:t>Shaoqing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Ren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Kaiming</a:t>
            </a:r>
            <a:r>
              <a:rPr lang="en-US" sz="1800" dirty="0">
                <a:latin typeface="Times New Roman" pitchFamily="18" charset="0"/>
                <a:cs typeface="Times New Roman" pitchFamily="18" charset="0"/>
              </a:rPr>
              <a:t> He, Ross </a:t>
            </a:r>
            <a:r>
              <a:rPr lang="en-US" sz="1800" dirty="0" err="1">
                <a:latin typeface="Times New Roman" pitchFamily="18" charset="0"/>
                <a:cs typeface="Times New Roman" pitchFamily="18" charset="0"/>
              </a:rPr>
              <a:t>Girshick</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Jian</a:t>
            </a:r>
            <a:r>
              <a:rPr lang="en-US" sz="1800" dirty="0">
                <a:latin typeface="Times New Roman" pitchFamily="18" charset="0"/>
                <a:cs typeface="Times New Roman" pitchFamily="18" charset="0"/>
              </a:rPr>
              <a:t> Sun Faster R-CNN: Towards Real-Time Object Detection with Region Proposal Networks</a:t>
            </a:r>
          </a:p>
          <a:p>
            <a:pPr algn="just"/>
            <a:r>
              <a:rPr lang="en-US" sz="1800" dirty="0">
                <a:latin typeface="Times New Roman" pitchFamily="18" charset="0"/>
                <a:cs typeface="Times New Roman" pitchFamily="18" charset="0"/>
              </a:rPr>
              <a:t>[4] https://pytorch.org/vision/main/models/faster_rcnn.html</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9ACC27-7DFA-4EFE-AFBB-8CAA83A473CA}"/>
              </a:ext>
            </a:extLst>
          </p:cNvPr>
          <p:cNvSpPr txBox="1"/>
          <p:nvPr/>
        </p:nvSpPr>
        <p:spPr>
          <a:xfrm>
            <a:off x="3171825" y="2819399"/>
            <a:ext cx="5505450" cy="1015663"/>
          </a:xfrm>
          <a:prstGeom prst="rect">
            <a:avLst/>
          </a:prstGeom>
          <a:noFill/>
        </p:spPr>
        <p:txBody>
          <a:bodyPr wrap="square" rtlCol="0">
            <a:spAutoFit/>
          </a:bodyPr>
          <a:lstStyle/>
          <a:p>
            <a:r>
              <a:rPr lang="en-IN" sz="6000" dirty="0">
                <a:latin typeface="Cooper Black" panose="0208090404030B020404" pitchFamily="18" charset="0"/>
                <a:cs typeface="Times New Roman" panose="02020603050405020304" pitchFamily="18" charset="0"/>
              </a:rPr>
              <a:t>Thank you</a:t>
            </a:r>
          </a:p>
        </p:txBody>
      </p:sp>
    </p:spTree>
    <p:extLst>
      <p:ext uri="{BB962C8B-B14F-4D97-AF65-F5344CB8AC3E}">
        <p14:creationId xmlns:p14="http://schemas.microsoft.com/office/powerpoint/2010/main" val="34345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019A-E8E2-4E95-A408-D973590FD4C2}"/>
              </a:ext>
            </a:extLst>
          </p:cNvPr>
          <p:cNvSpPr>
            <a:spLocks noGrp="1"/>
          </p:cNvSpPr>
          <p:nvPr>
            <p:ph type="title"/>
          </p:nvPr>
        </p:nvSpPr>
        <p:spPr>
          <a:xfrm>
            <a:off x="2166936" y="1075085"/>
            <a:ext cx="7858125" cy="952469"/>
          </a:xfrm>
        </p:spPr>
        <p:txBody>
          <a:bodyPr vert="horz" lIns="182880" tIns="182880" rIns="182880" bIns="182880" rtlCol="0" anchor="ctr">
            <a:normAutofit fontScale="90000"/>
          </a:bodyPr>
          <a:lstStyle/>
          <a:p>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77D24FE-AA47-43A1-9593-D7EC9967998A}"/>
              </a:ext>
            </a:extLst>
          </p:cNvPr>
          <p:cNvSpPr>
            <a:spLocks noGrp="1"/>
          </p:cNvSpPr>
          <p:nvPr>
            <p:ph sz="half" idx="1"/>
          </p:nvPr>
        </p:nvSpPr>
        <p:spPr>
          <a:xfrm>
            <a:off x="1397726" y="2651760"/>
            <a:ext cx="9183187" cy="3537555"/>
          </a:xfrm>
        </p:spPr>
        <p:txBody>
          <a:bodyPr vert="horz" lIns="91440" tIns="45720" rIns="91440" bIns="45720" rtlCol="0">
            <a:noAutofit/>
          </a:bodyPr>
          <a:lstStyle/>
          <a:p>
            <a:pPr marL="0" algn="just"/>
            <a:r>
              <a:rPr lang="en-US" sz="2000" dirty="0">
                <a:latin typeface="Times New Roman" pitchFamily="18" charset="0"/>
                <a:cs typeface="Times New Roman" pitchFamily="18" charset="0"/>
              </a:rPr>
              <a:t>In agricultural regions, the procedure of weed removal is crucial. Weed removal in the classic way, takes longer and requires greater physical effort. The idea is to eliminate weeds from agricultural fields automatically. The proposed study uses a deep learning algorithm to detect weeds growing between crops. Deep learning method is used to analyze the main properties of agricultural photographs. Weeds and crops have been identified using the dataset. </a:t>
            </a:r>
            <a:r>
              <a:rPr lang="en-US" sz="2000" dirty="0" err="1">
                <a:latin typeface="Times New Roman" pitchFamily="18" charset="0"/>
                <a:cs typeface="Times New Roman" pitchFamily="18" charset="0"/>
              </a:rPr>
              <a:t>Convolutional</a:t>
            </a:r>
            <a:r>
              <a:rPr lang="en-US" sz="2000" dirty="0">
                <a:latin typeface="Times New Roman" pitchFamily="18" charset="0"/>
                <a:cs typeface="Times New Roman" pitchFamily="18" charset="0"/>
              </a:rPr>
              <a:t> neural network (CNN) extracts features of crop and weed using deep learning, and the features are used to identify the weed.</a:t>
            </a:r>
          </a:p>
        </p:txBody>
      </p:sp>
    </p:spTree>
    <p:extLst>
      <p:ext uri="{BB962C8B-B14F-4D97-AF65-F5344CB8AC3E}">
        <p14:creationId xmlns:p14="http://schemas.microsoft.com/office/powerpoint/2010/main" val="412995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D282-456A-4DB5-9617-A799B484CA8D}"/>
              </a:ext>
            </a:extLst>
          </p:cNvPr>
          <p:cNvSpPr>
            <a:spLocks noGrp="1"/>
          </p:cNvSpPr>
          <p:nvPr>
            <p:ph type="title"/>
          </p:nvPr>
        </p:nvSpPr>
        <p:spPr/>
        <p:txBody>
          <a:bodyPr>
            <a:normAutofit fontScale="90000"/>
          </a:bodyPr>
          <a:lstStyle/>
          <a:p>
            <a:r>
              <a:rPr lang="en-IN" sz="4900" b="1" dirty="0"/>
              <a:t>Data</a:t>
            </a:r>
            <a:r>
              <a:rPr lang="en-IN" b="1" dirty="0"/>
              <a:t>set</a:t>
            </a:r>
            <a:br>
              <a:rPr lang="en-IN" dirty="0"/>
            </a:br>
            <a:endParaRPr lang="en-IN" dirty="0"/>
          </a:p>
        </p:txBody>
      </p:sp>
      <p:sp>
        <p:nvSpPr>
          <p:cNvPr id="3" name="Content Placeholder 2">
            <a:extLst>
              <a:ext uri="{FF2B5EF4-FFF2-40B4-BE49-F238E27FC236}">
                <a16:creationId xmlns:a16="http://schemas.microsoft.com/office/drawing/2014/main" id="{30273A63-0473-4754-B857-C04E2CF66E47}"/>
              </a:ext>
            </a:extLst>
          </p:cNvPr>
          <p:cNvSpPr>
            <a:spLocks noGrp="1"/>
          </p:cNvSpPr>
          <p:nvPr>
            <p:ph idx="1"/>
          </p:nvPr>
        </p:nvSpPr>
        <p:spPr/>
        <p:txBody>
          <a:bodyPr/>
          <a:lstStyle/>
          <a:p>
            <a:pPr algn="just"/>
            <a:r>
              <a:rPr lang="en-IN" sz="2000" dirty="0">
                <a:latin typeface="Times New Roman" panose="02020603050405020304" pitchFamily="18" charset="0"/>
                <a:cs typeface="Times New Roman" panose="02020603050405020304" pitchFamily="18" charset="0"/>
              </a:rPr>
              <a:t>Reference :</a:t>
            </a:r>
          </a:p>
          <a:p>
            <a:pPr marL="0" indent="0" algn="just">
              <a:buNone/>
            </a:pPr>
            <a:r>
              <a:rPr lang="en-IN" sz="2000" dirty="0">
                <a:latin typeface="Times New Roman" panose="02020603050405020304" pitchFamily="18" charset="0"/>
                <a:cs typeface="Times New Roman" panose="02020603050405020304" pitchFamily="18" charset="0"/>
                <a:hlinkClick r:id="rId2"/>
              </a:rPr>
              <a:t>      https://www.kaggle.com/datasets/ravirajsinh45/crop-and-weed-detection-data-with-bounding-boxes</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b="1" dirty="0">
                <a:latin typeface="Times New Roman" panose="02020603050405020304" pitchFamily="18" charset="0"/>
                <a:cs typeface="Times New Roman" panose="02020603050405020304" pitchFamily="18" charset="0"/>
              </a:rPr>
              <a:t>Analysis on dataset:</a:t>
            </a:r>
          </a:p>
          <a:p>
            <a:pPr algn="just"/>
            <a:r>
              <a:rPr lang="en-US" sz="2000" b="0" i="0" dirty="0">
                <a:solidFill>
                  <a:srgbClr val="3C4043"/>
                </a:solidFill>
                <a:effectLst/>
                <a:latin typeface="Times New Roman" panose="02020603050405020304" pitchFamily="18" charset="0"/>
                <a:cs typeface="Times New Roman" panose="02020603050405020304" pitchFamily="18" charset="0"/>
              </a:rPr>
              <a:t>This dataset contains 1300 images of  crops and different types of weeds with each image labels.[626-crop</a:t>
            </a:r>
            <a:r>
              <a:rPr lang="en-US" sz="2000" b="0" i="0">
                <a:solidFill>
                  <a:srgbClr val="3C4043"/>
                </a:solidFill>
                <a:effectLst/>
                <a:latin typeface="Times New Roman" panose="02020603050405020304" pitchFamily="18" charset="0"/>
                <a:cs typeface="Times New Roman" panose="02020603050405020304" pitchFamily="18" charset="0"/>
              </a:rPr>
              <a:t>, 674-weed</a:t>
            </a:r>
            <a:r>
              <a:rPr lang="en-US" sz="2000" b="0" i="0" dirty="0">
                <a:solidFill>
                  <a:srgbClr val="3C4043"/>
                </a:solidFill>
                <a:effectLst/>
                <a:latin typeface="Times New Roman" panose="02020603050405020304" pitchFamily="18" charset="0"/>
                <a:cs typeface="Times New Roman" panose="02020603050405020304" pitchFamily="18" charset="0"/>
              </a:rPr>
              <a:t>]</a:t>
            </a:r>
          </a:p>
          <a:p>
            <a:pPr algn="just"/>
            <a:r>
              <a:rPr lang="en-US" sz="1600" b="0" i="0" dirty="0">
                <a:solidFill>
                  <a:srgbClr val="3C4043"/>
                </a:solidFill>
                <a:effectLst/>
                <a:latin typeface="Inter"/>
              </a:rPr>
              <a:t> </a:t>
            </a:r>
            <a:r>
              <a:rPr lang="en-US" sz="2000" dirty="0">
                <a:solidFill>
                  <a:srgbClr val="3C4043"/>
                </a:solidFill>
                <a:latin typeface="Times New Roman" panose="02020603050405020304" pitchFamily="18" charset="0"/>
                <a:cs typeface="Times New Roman" panose="02020603050405020304" pitchFamily="18" charset="0"/>
              </a:rPr>
              <a:t>The </a:t>
            </a:r>
            <a:r>
              <a:rPr lang="en-US" sz="2000" b="0" i="0" dirty="0">
                <a:solidFill>
                  <a:srgbClr val="3C4043"/>
                </a:solidFill>
                <a:effectLst/>
                <a:latin typeface="Times New Roman" panose="02020603050405020304" pitchFamily="18" charset="0"/>
                <a:cs typeface="Times New Roman" panose="02020603050405020304" pitchFamily="18" charset="0"/>
              </a:rPr>
              <a:t>photo size is 4000X3000 color which is very large and model will take very long time for training so we convert all images to 512X512 size.</a:t>
            </a:r>
            <a:endParaRPr lang="en-IN" sz="2000" dirty="0">
              <a:latin typeface="Times New Roman" panose="02020603050405020304" pitchFamily="18"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276738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91D2-F75A-4E2A-8530-938ECC4B1A29}"/>
              </a:ext>
            </a:extLst>
          </p:cNvPr>
          <p:cNvSpPr>
            <a:spLocks noGrp="1"/>
          </p:cNvSpPr>
          <p:nvPr>
            <p:ph type="title"/>
          </p:nvPr>
        </p:nvSpPr>
        <p:spPr>
          <a:xfrm>
            <a:off x="1295402" y="564777"/>
            <a:ext cx="9601196" cy="726142"/>
          </a:xfrm>
        </p:spPr>
        <p:txBody>
          <a:bodyPr>
            <a:normAutofit fontScale="90000"/>
          </a:bodyPr>
          <a:lstStyle/>
          <a:p>
            <a:r>
              <a:rPr lang="en-IN" b="1" dirty="0">
                <a:latin typeface="Times New Roman" panose="02020603050405020304" pitchFamily="18" charset="0"/>
                <a:cs typeface="Times New Roman" panose="02020603050405020304" pitchFamily="18" charset="0"/>
              </a:rPr>
              <a:t>Sample Images</a:t>
            </a:r>
          </a:p>
        </p:txBody>
      </p:sp>
      <p:pic>
        <p:nvPicPr>
          <p:cNvPr id="5" name="Content Placeholder 4">
            <a:extLst>
              <a:ext uri="{FF2B5EF4-FFF2-40B4-BE49-F238E27FC236}">
                <a16:creationId xmlns:a16="http://schemas.microsoft.com/office/drawing/2014/main" id="{7A4024FA-AFB3-4567-BF21-936B3E36D0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7062" y="2557463"/>
            <a:ext cx="2411973" cy="2411973"/>
          </a:xfrm>
        </p:spPr>
      </p:pic>
      <p:pic>
        <p:nvPicPr>
          <p:cNvPr id="7" name="Picture 6">
            <a:extLst>
              <a:ext uri="{FF2B5EF4-FFF2-40B4-BE49-F238E27FC236}">
                <a16:creationId xmlns:a16="http://schemas.microsoft.com/office/drawing/2014/main" id="{5A866A45-6188-4123-B71F-683CF3709FEA}"/>
              </a:ext>
            </a:extLst>
          </p:cNvPr>
          <p:cNvPicPr>
            <a:picLocks noChangeAspect="1"/>
          </p:cNvPicPr>
          <p:nvPr/>
        </p:nvPicPr>
        <p:blipFill>
          <a:blip r:embed="rId3"/>
          <a:stretch>
            <a:fillRect/>
          </a:stretch>
        </p:blipFill>
        <p:spPr>
          <a:xfrm>
            <a:off x="3164541" y="1586754"/>
            <a:ext cx="6409765" cy="4490566"/>
          </a:xfrm>
          <a:prstGeom prst="rect">
            <a:avLst/>
          </a:prstGeom>
        </p:spPr>
      </p:pic>
    </p:spTree>
    <p:extLst>
      <p:ext uri="{BB962C8B-B14F-4D97-AF65-F5344CB8AC3E}">
        <p14:creationId xmlns:p14="http://schemas.microsoft.com/office/powerpoint/2010/main" val="3607955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B749-946C-4E58-AB8E-F0A6BF4273D6}"/>
              </a:ext>
            </a:extLst>
          </p:cNvPr>
          <p:cNvSpPr>
            <a:spLocks noGrp="1"/>
          </p:cNvSpPr>
          <p:nvPr>
            <p:ph type="title"/>
          </p:nvPr>
        </p:nvSpPr>
        <p:spPr>
          <a:xfrm>
            <a:off x="1295402" y="982132"/>
            <a:ext cx="9601196" cy="1303867"/>
          </a:xfrm>
        </p:spPr>
        <p:txBody>
          <a:bodyPr>
            <a:normAutofit/>
          </a:bodyPr>
          <a:lstStyle/>
          <a:p>
            <a:r>
              <a:rPr lang="en-IN" dirty="0">
                <a:solidFill>
                  <a:srgbClr val="262626"/>
                </a:solidFill>
                <a:latin typeface="Times New Roman" panose="02020603050405020304" pitchFamily="18" charset="0"/>
                <a:cs typeface="Times New Roman" panose="02020603050405020304" pitchFamily="18" charset="0"/>
              </a:rPr>
              <a:t> </a:t>
            </a:r>
            <a:r>
              <a:rPr lang="en-IN" b="1" dirty="0">
                <a:solidFill>
                  <a:srgbClr val="262626"/>
                </a:solidFill>
                <a:latin typeface="Times New Roman" panose="02020603050405020304" pitchFamily="18" charset="0"/>
                <a:cs typeface="Times New Roman" panose="02020603050405020304" pitchFamily="18" charset="0"/>
              </a:rPr>
              <a:t>Literature Survey</a:t>
            </a:r>
          </a:p>
        </p:txBody>
      </p:sp>
      <p:graphicFrame>
        <p:nvGraphicFramePr>
          <p:cNvPr id="5" name="Content Placeholder 2">
            <a:extLst>
              <a:ext uri="{FF2B5EF4-FFF2-40B4-BE49-F238E27FC236}">
                <a16:creationId xmlns:a16="http://schemas.microsoft.com/office/drawing/2014/main" id="{139724B2-1DD3-B3DC-E36B-9D218C29877A}"/>
              </a:ext>
            </a:extLst>
          </p:cNvPr>
          <p:cNvGraphicFramePr>
            <a:graphicFrameLocks noGrp="1"/>
          </p:cNvGraphicFramePr>
          <p:nvPr>
            <p:ph idx="1"/>
            <p:extLst>
              <p:ext uri="{D42A27DB-BD31-4B8C-83A1-F6EECF244321}">
                <p14:modId xmlns:p14="http://schemas.microsoft.com/office/powerpoint/2010/main" val="3190085422"/>
              </p:ext>
            </p:extLst>
          </p:nvPr>
        </p:nvGraphicFramePr>
        <p:xfrm>
          <a:off x="1295400" y="2826171"/>
          <a:ext cx="9601197" cy="2874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88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25D1-9370-4AB0-ACD3-05E7C042BE63}"/>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BCDFCE97-9F8B-48F4-85E7-302355CBCD9C}"/>
              </a:ext>
            </a:extLst>
          </p:cNvPr>
          <p:cNvSpPr>
            <a:spLocks noGrp="1"/>
          </p:cNvSpPr>
          <p:nvPr>
            <p:ph idx="4294967295"/>
          </p:nvPr>
        </p:nvSpPr>
        <p:spPr>
          <a:xfrm>
            <a:off x="2230437" y="2782888"/>
            <a:ext cx="7731125" cy="3017837"/>
          </a:xfrm>
        </p:spPr>
        <p:txBody>
          <a:bodyPr>
            <a:normAutofit/>
          </a:bodyPr>
          <a:lstStyle/>
          <a:p>
            <a:pPr algn="just"/>
            <a:r>
              <a:rPr lang="en-US" sz="2000" b="0" i="0" dirty="0">
                <a:effectLst/>
                <a:latin typeface="Times New Roman" panose="02020603050405020304" pitchFamily="18" charset="0"/>
                <a:cs typeface="Times New Roman" panose="02020603050405020304" pitchFamily="18" charset="0"/>
              </a:rPr>
              <a:t>Faster R-CNN short for “Faster Region-Convolutional Neural Network” is a state-of-the-art </a:t>
            </a:r>
            <a:r>
              <a:rPr lang="en-US" sz="2000" b="0" i="0" dirty="0">
                <a:solidFill>
                  <a:schemeClr val="tx1"/>
                </a:solidFill>
                <a:effectLst/>
                <a:latin typeface="Times New Roman" panose="02020603050405020304" pitchFamily="18" charset="0"/>
                <a:cs typeface="Times New Roman" panose="02020603050405020304" pitchFamily="18" charset="0"/>
              </a:rPr>
              <a:t>object detection </a:t>
            </a:r>
            <a:r>
              <a:rPr lang="en-US" sz="2000" b="0" i="0" dirty="0">
                <a:effectLst/>
                <a:latin typeface="Times New Roman" panose="02020603050405020304" pitchFamily="18" charset="0"/>
                <a:cs typeface="Times New Roman" panose="02020603050405020304" pitchFamily="18" charset="0"/>
              </a:rPr>
              <a:t>architecture of the R-CNN family, introduced in 2015. The primary goal of the Faster R-CNN network is to develop a unified architecture that not only detects objects within an image but also locates the objects precisely in the image. It combines the benefits of convolutional neural networks (CNNs), and region proposal networks(RPNs).Which significantly improves the speed and accuracy of the model.</a:t>
            </a:r>
          </a:p>
        </p:txBody>
      </p:sp>
      <p:sp>
        <p:nvSpPr>
          <p:cNvPr id="8" name="AutoShape 4" descr="User">
            <a:extLst>
              <a:ext uri="{FF2B5EF4-FFF2-40B4-BE49-F238E27FC236}">
                <a16:creationId xmlns:a16="http://schemas.microsoft.com/office/drawing/2014/main" id="{B7786911-0AEE-42CA-AA81-AFE11DE53B8D}"/>
              </a:ext>
            </a:extLst>
          </p:cNvPr>
          <p:cNvSpPr>
            <a:spLocks noChangeAspect="1" noChangeArrowheads="1"/>
          </p:cNvSpPr>
          <p:nvPr/>
        </p:nvSpPr>
        <p:spPr bwMode="auto">
          <a:xfrm>
            <a:off x="127000" y="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33098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51E9-50C9-D5B4-34BF-F95D1B00B3E0}"/>
              </a:ext>
            </a:extLst>
          </p:cNvPr>
          <p:cNvSpPr>
            <a:spLocks noGrp="1"/>
          </p:cNvSpPr>
          <p:nvPr>
            <p:ph type="title"/>
          </p:nvPr>
        </p:nvSpPr>
        <p:spPr>
          <a:ln>
            <a:solidFill>
              <a:srgbClr val="404040"/>
            </a:solidFill>
          </a:ln>
        </p:spPr>
        <p:txBody>
          <a:bodyPr vert="horz" lIns="182880" tIns="182880" rIns="182880" bIns="182880" rtlCol="0" anchor="ctr" anchorCtr="1">
            <a:normAutofit/>
          </a:bodyPr>
          <a:lstStyle/>
          <a:p>
            <a:r>
              <a:rPr lang="en-US" b="1" dirty="0">
                <a:latin typeface="Times New Roman" panose="02020603050405020304" pitchFamily="18" charset="0"/>
                <a:cs typeface="Times New Roman" panose="02020603050405020304" pitchFamily="18" charset="0"/>
              </a:rPr>
              <a:t>Proposed System architecture</a:t>
            </a:r>
          </a:p>
        </p:txBody>
      </p:sp>
      <p:pic>
        <p:nvPicPr>
          <p:cNvPr id="7" name="Content Placeholder 6" descr="A diagram of a plant&#10;&#10;Description automatically generated">
            <a:extLst>
              <a:ext uri="{FF2B5EF4-FFF2-40B4-BE49-F238E27FC236}">
                <a16:creationId xmlns:a16="http://schemas.microsoft.com/office/drawing/2014/main" id="{E62FFF97-B788-B659-3B12-F29A9E268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328" y="2638832"/>
            <a:ext cx="6679343" cy="3410394"/>
          </a:xfrm>
          <a:prstGeom prst="rect">
            <a:avLst/>
          </a:prstGeom>
        </p:spPr>
      </p:pic>
    </p:spTree>
    <p:extLst>
      <p:ext uri="{BB962C8B-B14F-4D97-AF65-F5344CB8AC3E}">
        <p14:creationId xmlns:p14="http://schemas.microsoft.com/office/powerpoint/2010/main" val="405563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System Implementation</a:t>
            </a:r>
          </a:p>
        </p:txBody>
      </p:sp>
      <p:pic>
        <p:nvPicPr>
          <p:cNvPr id="12" name="Content Placeholder 11">
            <a:extLst>
              <a:ext uri="{FF2B5EF4-FFF2-40B4-BE49-F238E27FC236}">
                <a16:creationId xmlns:a16="http://schemas.microsoft.com/office/drawing/2014/main" id="{B19F6415-1C06-4EDE-8E59-CC2B773175EF}"/>
              </a:ext>
            </a:extLst>
          </p:cNvPr>
          <p:cNvPicPr>
            <a:picLocks noGrp="1" noChangeAspect="1"/>
          </p:cNvPicPr>
          <p:nvPr>
            <p:ph idx="1"/>
          </p:nvPr>
        </p:nvPicPr>
        <p:blipFill>
          <a:blip r:embed="rId2"/>
          <a:stretch>
            <a:fillRect/>
          </a:stretch>
        </p:blipFill>
        <p:spPr>
          <a:xfrm>
            <a:off x="1435325" y="2447365"/>
            <a:ext cx="9321350" cy="363967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0B4C6-CFDF-4548-A765-C91ED8E64ADC}"/>
              </a:ext>
            </a:extLst>
          </p:cNvPr>
          <p:cNvSpPr>
            <a:spLocks noGrp="1"/>
          </p:cNvSpPr>
          <p:nvPr>
            <p:ph type="title"/>
          </p:nvPr>
        </p:nvSpPr>
        <p:spPr>
          <a:xfrm>
            <a:off x="1295402" y="982661"/>
            <a:ext cx="9601196" cy="1070257"/>
          </a:xfrm>
        </p:spPr>
        <p:txBody>
          <a:bodyPr>
            <a:normAutofit/>
          </a:bodyPr>
          <a:lstStyle/>
          <a:p>
            <a:r>
              <a:rPr lang="en-IN" b="1" dirty="0">
                <a:latin typeface="Times New Roman" panose="02020603050405020304" pitchFamily="18" charset="0"/>
                <a:cs typeface="Times New Roman" panose="02020603050405020304" pitchFamily="18" charset="0"/>
              </a:rPr>
              <a:t>User Interfaces </a:t>
            </a:r>
          </a:p>
        </p:txBody>
      </p:sp>
      <p:pic>
        <p:nvPicPr>
          <p:cNvPr id="4" name="image13.jpeg">
            <a:extLst>
              <a:ext uri="{FF2B5EF4-FFF2-40B4-BE49-F238E27FC236}">
                <a16:creationId xmlns:a16="http://schemas.microsoft.com/office/drawing/2014/main" id="{72A4FD81-156B-4113-8C66-96D9444A460A}"/>
              </a:ext>
            </a:extLst>
          </p:cNvPr>
          <p:cNvPicPr>
            <a:picLocks noGrp="1"/>
          </p:cNvPicPr>
          <p:nvPr>
            <p:ph idx="1"/>
          </p:nvPr>
        </p:nvPicPr>
        <p:blipFill>
          <a:blip r:embed="rId2" cstate="print"/>
          <a:stretch>
            <a:fillRect/>
          </a:stretch>
        </p:blipFill>
        <p:spPr>
          <a:xfrm>
            <a:off x="2223247" y="2494711"/>
            <a:ext cx="7691718" cy="3601289"/>
          </a:xfrm>
          <a:prstGeom prst="rect">
            <a:avLst/>
          </a:prstGeom>
        </p:spPr>
      </p:pic>
    </p:spTree>
    <p:extLst>
      <p:ext uri="{BB962C8B-B14F-4D97-AF65-F5344CB8AC3E}">
        <p14:creationId xmlns:p14="http://schemas.microsoft.com/office/powerpoint/2010/main" val="6524318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1135</TotalTime>
  <Words>639</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Cooper Black</vt:lpstr>
      <vt:lpstr>Garamond</vt:lpstr>
      <vt:lpstr>Inter</vt:lpstr>
      <vt:lpstr>Times New Roman</vt:lpstr>
      <vt:lpstr>Wingdings</vt:lpstr>
      <vt:lpstr>Organic</vt:lpstr>
      <vt:lpstr>Weed Detection System Using Faster  R-CNN</vt:lpstr>
      <vt:lpstr>Abstract</vt:lpstr>
      <vt:lpstr>Dataset </vt:lpstr>
      <vt:lpstr>Sample Images</vt:lpstr>
      <vt:lpstr> Literature Survey</vt:lpstr>
      <vt:lpstr>Proposed System</vt:lpstr>
      <vt:lpstr>Proposed System architecture</vt:lpstr>
      <vt:lpstr>System Implementation</vt:lpstr>
      <vt:lpstr>User Interfaces </vt:lpstr>
      <vt:lpstr>After detection </vt:lpstr>
      <vt:lpstr>PowerPoint Presentation</vt:lpstr>
      <vt:lpstr>System Requirements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Weed Detection</dc:title>
  <dc:creator>Sasikala Degala</dc:creator>
  <cp:lastModifiedBy>Sasikala Degala</cp:lastModifiedBy>
  <cp:revision>56</cp:revision>
  <dcterms:created xsi:type="dcterms:W3CDTF">2024-02-21T03:41:47Z</dcterms:created>
  <dcterms:modified xsi:type="dcterms:W3CDTF">2024-05-02T04:49:13Z</dcterms:modified>
</cp:coreProperties>
</file>