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74" r:id="rId3"/>
    <p:sldId id="266" r:id="rId4"/>
    <p:sldId id="275" r:id="rId5"/>
    <p:sldId id="267" r:id="rId6"/>
    <p:sldId id="268" r:id="rId7"/>
    <p:sldId id="269" r:id="rId8"/>
    <p:sldId id="270" r:id="rId9"/>
    <p:sldId id="260" r:id="rId10"/>
    <p:sldId id="271" r:id="rId11"/>
    <p:sldId id="276" r:id="rId12"/>
    <p:sldId id="277" r:id="rId13"/>
    <p:sldId id="272" r:id="rId14"/>
    <p:sldId id="273" r:id="rId15"/>
    <p:sldId id="263" r:id="rId16"/>
    <p:sldId id="26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JSajPAOOD9fRFthapz9TWmiU1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 name="Google Shape;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7" name="Google Shape;17;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51" name="Google Shape;5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76" name="Google Shape;7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41" descr="A close up of a sign&#10;&#10;Description automatically generated"/>
          <p:cNvPicPr preferRelativeResize="0"/>
          <p:nvPr/>
        </p:nvPicPr>
        <p:blipFill rotWithShape="1">
          <a:blip r:embed="rId5">
            <a:alphaModFix/>
          </a:blip>
          <a:srcRect/>
          <a:stretch/>
        </p:blipFill>
        <p:spPr>
          <a:xfrm>
            <a:off x="10072688" y="78002"/>
            <a:ext cx="1800225" cy="575514"/>
          </a:xfrm>
          <a:prstGeom prst="rect">
            <a:avLst/>
          </a:prstGeom>
          <a:noFill/>
          <a:ln>
            <a:noFill/>
          </a:ln>
        </p:spPr>
      </p:pic>
      <p:sp>
        <p:nvSpPr>
          <p:cNvPr id="7" name="Google Shape;7;p41"/>
          <p:cNvSpPr/>
          <p:nvPr/>
        </p:nvSpPr>
        <p:spPr>
          <a:xfrm>
            <a:off x="1" y="0"/>
            <a:ext cx="9829800" cy="71763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 name="Google Shape;8;p41"/>
          <p:cNvSpPr/>
          <p:nvPr/>
        </p:nvSpPr>
        <p:spPr>
          <a:xfrm>
            <a:off x="9888967" y="-419"/>
            <a:ext cx="112283" cy="732357"/>
          </a:xfrm>
          <a:prstGeom prst="rect">
            <a:avLst/>
          </a:prstGeom>
          <a:solidFill>
            <a:srgbClr val="7FBA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9" name="Google Shape;9;p41" descr="A blue and white background&#10;&#10;Description automatically generated with medium confidence"/>
          <p:cNvPicPr preferRelativeResize="0"/>
          <p:nvPr/>
        </p:nvPicPr>
        <p:blipFill rotWithShape="1">
          <a:blip r:embed="rId6">
            <a:alphaModFix amt="16000"/>
          </a:blip>
          <a:srcRect t="24724" r="1618" b="63695"/>
          <a:stretch/>
        </p:blipFill>
        <p:spPr>
          <a:xfrm>
            <a:off x="0" y="-1"/>
            <a:ext cx="9839325" cy="723901"/>
          </a:xfrm>
          <a:prstGeom prst="rect">
            <a:avLst/>
          </a:prstGeom>
          <a:noFill/>
          <a:ln>
            <a:noFill/>
          </a:ln>
        </p:spPr>
      </p:pic>
      <p:sp>
        <p:nvSpPr>
          <p:cNvPr id="10" name="Google Shape;10;p41"/>
          <p:cNvSpPr/>
          <p:nvPr/>
        </p:nvSpPr>
        <p:spPr>
          <a:xfrm>
            <a:off x="11925300" y="-419"/>
            <a:ext cx="266700" cy="732357"/>
          </a:xfrm>
          <a:prstGeom prst="rect">
            <a:avLst/>
          </a:prstGeom>
          <a:solidFill>
            <a:srgbClr val="FED5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pic>
        <p:nvPicPr>
          <p:cNvPr id="19" name="Google Shape;19;p5" descr="A person sitting at a desk with a computer&#10;&#10;Description automatically generated"/>
          <p:cNvPicPr preferRelativeResize="0"/>
          <p:nvPr/>
        </p:nvPicPr>
        <p:blipFill rotWithShape="1">
          <a:blip r:embed="rId3">
            <a:alphaModFix/>
          </a:blip>
          <a:srcRect/>
          <a:stretch/>
        </p:blipFill>
        <p:spPr>
          <a:xfrm>
            <a:off x="-443195" y="0"/>
            <a:ext cx="12192000" cy="6858000"/>
          </a:xfrm>
          <a:prstGeom prst="rect">
            <a:avLst/>
          </a:prstGeom>
          <a:noFill/>
          <a:ln>
            <a:noFill/>
          </a:ln>
        </p:spPr>
      </p:pic>
      <p:sp>
        <p:nvSpPr>
          <p:cNvPr id="20" name="Google Shape;20;p5"/>
          <p:cNvSpPr/>
          <p:nvPr/>
        </p:nvSpPr>
        <p:spPr>
          <a:xfrm>
            <a:off x="5873750" y="584200"/>
            <a:ext cx="4673600" cy="977900"/>
          </a:xfrm>
          <a:prstGeom prst="roundRect">
            <a:avLst>
              <a:gd name="adj" fmla="val 16667"/>
            </a:avLst>
          </a:prstGeom>
          <a:solidFill>
            <a:srgbClr val="EBEEF9"/>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 name="Google Shape;21;p5"/>
          <p:cNvSpPr txBox="1"/>
          <p:nvPr/>
        </p:nvSpPr>
        <p:spPr>
          <a:xfrm>
            <a:off x="4172408" y="2146300"/>
            <a:ext cx="6543770" cy="83095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4800" b="1" dirty="0">
                <a:solidFill>
                  <a:schemeClr val="accent5">
                    <a:lumMod val="40000"/>
                    <a:lumOff val="60000"/>
                  </a:schemeClr>
                </a:solidFill>
                <a:latin typeface="Algerian" panose="04020705040A02060702" pitchFamily="82" charset="0"/>
              </a:rPr>
              <a:t>Weather Prediction</a:t>
            </a:r>
            <a:endParaRPr lang="en-IN" b="1" dirty="0">
              <a:solidFill>
                <a:schemeClr val="accent5">
                  <a:lumMod val="40000"/>
                  <a:lumOff val="60000"/>
                </a:schemeClr>
              </a:solidFill>
              <a:latin typeface="Algerian" panose="04020705040A02060702" pitchFamily="82" charset="0"/>
            </a:endParaRPr>
          </a:p>
        </p:txBody>
      </p:sp>
      <p:grpSp>
        <p:nvGrpSpPr>
          <p:cNvPr id="22" name="Google Shape;22;p5"/>
          <p:cNvGrpSpPr/>
          <p:nvPr/>
        </p:nvGrpSpPr>
        <p:grpSpPr>
          <a:xfrm>
            <a:off x="6096000" y="707886"/>
            <a:ext cx="4218482" cy="664378"/>
            <a:chOff x="2375536" y="1112060"/>
            <a:chExt cx="5261230" cy="828603"/>
          </a:xfrm>
        </p:grpSpPr>
        <p:pic>
          <p:nvPicPr>
            <p:cNvPr id="23" name="Google Shape;23;p5" descr="A close up of a logo&#10;&#10;Description automatically generated"/>
            <p:cNvPicPr preferRelativeResize="0"/>
            <p:nvPr/>
          </p:nvPicPr>
          <p:blipFill rotWithShape="1">
            <a:blip r:embed="rId4">
              <a:alphaModFix/>
            </a:blip>
            <a:srcRect/>
            <a:stretch/>
          </p:blipFill>
          <p:spPr>
            <a:xfrm>
              <a:off x="6061375" y="1270168"/>
              <a:ext cx="1575391" cy="512386"/>
            </a:xfrm>
            <a:prstGeom prst="rect">
              <a:avLst/>
            </a:prstGeom>
            <a:noFill/>
            <a:ln>
              <a:noFill/>
            </a:ln>
          </p:spPr>
        </p:pic>
        <p:pic>
          <p:nvPicPr>
            <p:cNvPr id="24" name="Google Shape;24;p5" descr="A yellow and red shell logo&#10;&#10;Description automatically generated"/>
            <p:cNvPicPr preferRelativeResize="0"/>
            <p:nvPr/>
          </p:nvPicPr>
          <p:blipFill rotWithShape="1">
            <a:blip r:embed="rId5">
              <a:alphaModFix/>
            </a:blip>
            <a:srcRect/>
            <a:stretch/>
          </p:blipFill>
          <p:spPr>
            <a:xfrm>
              <a:off x="2375536" y="1112060"/>
              <a:ext cx="985475" cy="828603"/>
            </a:xfrm>
            <a:prstGeom prst="rect">
              <a:avLst/>
            </a:prstGeom>
            <a:noFill/>
            <a:ln>
              <a:noFill/>
            </a:ln>
          </p:spPr>
        </p:pic>
      </p:grpSp>
      <p:sp>
        <p:nvSpPr>
          <p:cNvPr id="25" name="Google Shape;25;p5"/>
          <p:cNvSpPr txBox="1"/>
          <p:nvPr/>
        </p:nvSpPr>
        <p:spPr>
          <a:xfrm>
            <a:off x="7436959" y="3561456"/>
            <a:ext cx="3228731"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dirty="0">
                <a:solidFill>
                  <a:schemeClr val="lt1"/>
                </a:solidFill>
                <a:latin typeface="Comic Sans MS" panose="030F0702030302020204" pitchFamily="66" charset="0"/>
              </a:rPr>
              <a:t>GOVT Arts and Science </a:t>
            </a:r>
            <a:r>
              <a:rPr lang="en" sz="2000" b="0" i="0" u="none" strike="noStrike" cap="none" dirty="0">
                <a:solidFill>
                  <a:schemeClr val="lt1"/>
                </a:solidFill>
                <a:latin typeface="Comic Sans MS" panose="030F0702030302020204" pitchFamily="66" charset="0"/>
                <a:sym typeface="Arial"/>
              </a:rPr>
              <a:t>College – Hosur.</a:t>
            </a:r>
            <a:endParaRPr lang="en" sz="2000" dirty="0">
              <a:solidFill>
                <a:schemeClr val="lt1"/>
              </a:solidFill>
              <a:latin typeface="Comic Sans MS" panose="030F0702030302020204" pitchFamily="66" charset="0"/>
            </a:endParaRPr>
          </a:p>
          <a:p>
            <a:pPr marL="0" marR="0" lvl="0" indent="0" algn="l" rtl="0">
              <a:lnSpc>
                <a:spcPct val="100000"/>
              </a:lnSpc>
              <a:spcBef>
                <a:spcPts val="0"/>
              </a:spcBef>
              <a:spcAft>
                <a:spcPts val="0"/>
              </a:spcAft>
              <a:buNone/>
            </a:pPr>
            <a:endParaRPr sz="2000" dirty="0">
              <a:latin typeface="Comic Sans MS" panose="030F0702030302020204" pitchFamily="66" charset="0"/>
            </a:endParaRPr>
          </a:p>
          <a:p>
            <a:pPr marL="0" marR="0" lvl="0" indent="0" algn="l" rtl="0">
              <a:lnSpc>
                <a:spcPct val="100000"/>
              </a:lnSpc>
              <a:spcBef>
                <a:spcPts val="0"/>
              </a:spcBef>
              <a:spcAft>
                <a:spcPts val="0"/>
              </a:spcAft>
              <a:buNone/>
            </a:pPr>
            <a:r>
              <a:rPr lang="en" sz="2000" b="0" i="0" u="none" strike="noStrike" cap="none" dirty="0">
                <a:solidFill>
                  <a:schemeClr val="lt1"/>
                </a:solidFill>
                <a:latin typeface="Comic Sans MS" panose="030F0702030302020204" pitchFamily="66" charset="0"/>
                <a:sym typeface="Arial"/>
              </a:rPr>
              <a:t>        G.Puvitha</a:t>
            </a:r>
          </a:p>
          <a:p>
            <a:pPr marL="0" marR="0" lvl="0" indent="0" algn="l" rtl="0">
              <a:lnSpc>
                <a:spcPct val="100000"/>
              </a:lnSpc>
              <a:spcBef>
                <a:spcPts val="0"/>
              </a:spcBef>
              <a:spcAft>
                <a:spcPts val="0"/>
              </a:spcAft>
              <a:buNone/>
            </a:pPr>
            <a:r>
              <a:rPr lang="en" sz="2000" dirty="0">
                <a:solidFill>
                  <a:schemeClr val="lt1"/>
                </a:solidFill>
                <a:latin typeface="Comic Sans MS" panose="030F0702030302020204" pitchFamily="66" charset="0"/>
              </a:rPr>
              <a:t>        S.Sasikala.</a:t>
            </a:r>
          </a:p>
          <a:p>
            <a:pPr marL="0" marR="0" lvl="0" indent="0" algn="l" rtl="0">
              <a:lnSpc>
                <a:spcPct val="100000"/>
              </a:lnSpc>
              <a:spcBef>
                <a:spcPts val="0"/>
              </a:spcBef>
              <a:spcAft>
                <a:spcPts val="0"/>
              </a:spcAft>
              <a:buNone/>
            </a:pPr>
            <a:r>
              <a:rPr lang="en" sz="2000" dirty="0">
                <a:solidFill>
                  <a:schemeClr val="lt1"/>
                </a:solidFill>
                <a:latin typeface="Comic Sans MS" panose="030F0702030302020204" pitchFamily="66" charset="0"/>
              </a:rPr>
              <a:t>        S.Aswini.</a:t>
            </a:r>
            <a:endParaRPr sz="2000" b="0" i="0" u="none" strike="noStrike" cap="none" dirty="0">
              <a:solidFill>
                <a:schemeClr val="lt1"/>
              </a:solidFill>
              <a:latin typeface="Comic Sans MS" panose="030F0702030302020204" pitchFamily="66"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80C08-C5A3-B526-9DFF-30FA840B335D}"/>
              </a:ext>
            </a:extLst>
          </p:cNvPr>
          <p:cNvSpPr txBox="1"/>
          <p:nvPr/>
        </p:nvSpPr>
        <p:spPr>
          <a:xfrm>
            <a:off x="1377315" y="941180"/>
            <a:ext cx="9108788" cy="400110"/>
          </a:xfrm>
          <a:prstGeom prst="rect">
            <a:avLst/>
          </a:prstGeom>
          <a:noFill/>
        </p:spPr>
        <p:txBody>
          <a:bodyPr wrap="square">
            <a:spAutoFit/>
          </a:bodyPr>
          <a:lstStyle/>
          <a:p>
            <a:r>
              <a:rPr lang="en-US" sz="2000" b="1" u="sng" dirty="0">
                <a:solidFill>
                  <a:srgbClr val="7030A0"/>
                </a:solidFill>
                <a:latin typeface="Comic Sans MS" panose="030F0702030302020204" pitchFamily="66" charset="0"/>
              </a:rPr>
              <a:t>ALOGRITHM FOR LINEAR REGRESSION (Temperature prediction)</a:t>
            </a:r>
            <a:endParaRPr lang="en-IN" sz="2000" b="1" u="sng" dirty="0">
              <a:solidFill>
                <a:srgbClr val="7030A0"/>
              </a:solidFill>
              <a:latin typeface="Comic Sans MS" panose="030F0702030302020204" pitchFamily="66" charset="0"/>
            </a:endParaRPr>
          </a:p>
        </p:txBody>
      </p:sp>
      <p:sp>
        <p:nvSpPr>
          <p:cNvPr id="5" name="TextBox 4">
            <a:extLst>
              <a:ext uri="{FF2B5EF4-FFF2-40B4-BE49-F238E27FC236}">
                <a16:creationId xmlns:a16="http://schemas.microsoft.com/office/drawing/2014/main" id="{7BBCA2AB-062F-E544-DF0B-1C7C103CB328}"/>
              </a:ext>
            </a:extLst>
          </p:cNvPr>
          <p:cNvSpPr txBox="1"/>
          <p:nvPr/>
        </p:nvSpPr>
        <p:spPr>
          <a:xfrm>
            <a:off x="1377314" y="1822103"/>
            <a:ext cx="10303409" cy="4708981"/>
          </a:xfrm>
          <a:prstGeom prst="rect">
            <a:avLst/>
          </a:prstGeom>
          <a:noFill/>
        </p:spPr>
        <p:txBody>
          <a:bodyPr wrap="square">
            <a:spAutoFit/>
          </a:bodyPr>
          <a:lstStyle/>
          <a:p>
            <a:r>
              <a:rPr lang="en-US" sz="2000" dirty="0">
                <a:latin typeface="Comic Sans MS" panose="030F0702030302020204" pitchFamily="66" charset="0"/>
              </a:rPr>
              <a:t>STEP 1: Load the dataset into the python and import the libraries </a:t>
            </a:r>
          </a:p>
          <a:p>
            <a:r>
              <a:rPr lang="en-US" sz="2000" dirty="0">
                <a:latin typeface="Comic Sans MS" panose="030F0702030302020204" pitchFamily="66" charset="0"/>
              </a:rPr>
              <a:t>STEP 2: Data pre-processing </a:t>
            </a:r>
          </a:p>
          <a:p>
            <a:r>
              <a:rPr lang="en-US" sz="2000" dirty="0">
                <a:latin typeface="Comic Sans MS" panose="030F0702030302020204" pitchFamily="66" charset="0"/>
              </a:rPr>
              <a:t>   Step 2.1: Drop the unnecessary column from the dataset </a:t>
            </a:r>
          </a:p>
          <a:p>
            <a:r>
              <a:rPr lang="en-US" sz="2000" dirty="0">
                <a:latin typeface="Comic Sans MS" panose="030F0702030302020204" pitchFamily="66" charset="0"/>
              </a:rPr>
              <a:t>   Step 2.2: Delete all values from </a:t>
            </a:r>
            <a:r>
              <a:rPr lang="en-US" sz="2000" dirty="0" err="1">
                <a:latin typeface="Comic Sans MS" panose="030F0702030302020204" pitchFamily="66" charset="0"/>
              </a:rPr>
              <a:t>te</a:t>
            </a:r>
            <a:r>
              <a:rPr lang="en-US" sz="2000" dirty="0">
                <a:latin typeface="Comic Sans MS" panose="030F0702030302020204" pitchFamily="66" charset="0"/>
              </a:rPr>
              <a:t> pressure which has a value -9999</a:t>
            </a:r>
          </a:p>
          <a:p>
            <a:r>
              <a:rPr lang="en-US" sz="2000" dirty="0">
                <a:latin typeface="Comic Sans MS" panose="030F0702030302020204" pitchFamily="66" charset="0"/>
              </a:rPr>
              <a:t>   Step 2.3: Taking all the features into x variable and y for prediction   </a:t>
            </a:r>
          </a:p>
          <a:p>
            <a:r>
              <a:rPr lang="en-US" sz="2000" dirty="0">
                <a:latin typeface="Comic Sans MS" panose="030F0702030302020204" pitchFamily="66" charset="0"/>
              </a:rPr>
              <a:t>   Step 2.4: Set the dummies value as a level for the weather classification </a:t>
            </a:r>
          </a:p>
          <a:p>
            <a:r>
              <a:rPr lang="en-US" sz="2000" dirty="0">
                <a:latin typeface="Comic Sans MS" panose="030F0702030302020204" pitchFamily="66" charset="0"/>
              </a:rPr>
              <a:t>   Step 2.5: Delete last dummies value which is null</a:t>
            </a:r>
          </a:p>
          <a:p>
            <a:r>
              <a:rPr lang="en-US" sz="2000" dirty="0">
                <a:latin typeface="Comic Sans MS" panose="030F0702030302020204" pitchFamily="66" charset="0"/>
              </a:rPr>
              <a:t>   Step 2.6: Concatenate the dummies value with the input feature X </a:t>
            </a:r>
          </a:p>
          <a:p>
            <a:r>
              <a:rPr lang="en-US" sz="2000" dirty="0">
                <a:latin typeface="Comic Sans MS" panose="030F0702030302020204" pitchFamily="66" charset="0"/>
              </a:rPr>
              <a:t>   Step 2.7: Created the new dataset after apply the preprocess </a:t>
            </a:r>
          </a:p>
          <a:p>
            <a:r>
              <a:rPr lang="en-US" sz="2000" dirty="0">
                <a:latin typeface="Comic Sans MS" panose="030F0702030302020204" pitchFamily="66" charset="0"/>
              </a:rPr>
              <a:t>STEP 3: Train and test the data </a:t>
            </a:r>
          </a:p>
          <a:p>
            <a:r>
              <a:rPr lang="en-US" sz="2000" dirty="0">
                <a:latin typeface="Comic Sans MS" panose="030F0702030302020204" pitchFamily="66" charset="0"/>
              </a:rPr>
              <a:t>    Step 3.1: Splitting Dataset into train set and test set </a:t>
            </a:r>
          </a:p>
          <a:p>
            <a:r>
              <a:rPr lang="en-US" sz="2000" dirty="0">
                <a:latin typeface="Comic Sans MS" panose="030F0702030302020204" pitchFamily="66" charset="0"/>
              </a:rPr>
              <a:t>STEP 4: Fitting the Linear Regression model </a:t>
            </a:r>
          </a:p>
          <a:p>
            <a:r>
              <a:rPr lang="en-US" sz="2000" dirty="0">
                <a:latin typeface="Comic Sans MS" panose="030F0702030302020204" pitchFamily="66" charset="0"/>
              </a:rPr>
              <a:t>STEP 5: Histogram of data (visualization) </a:t>
            </a:r>
          </a:p>
          <a:p>
            <a:r>
              <a:rPr lang="en-US" sz="2000" dirty="0">
                <a:latin typeface="Comic Sans MS" panose="030F0702030302020204" pitchFamily="66" charset="0"/>
              </a:rPr>
              <a:t>STEP 6: Analyze the original with predicted data (using visualize) </a:t>
            </a:r>
          </a:p>
          <a:p>
            <a:r>
              <a:rPr lang="en-US" sz="2000" dirty="0">
                <a:latin typeface="Comic Sans MS" panose="030F0702030302020204" pitchFamily="66" charset="0"/>
              </a:rPr>
              <a:t>STEP 7: Output</a:t>
            </a:r>
            <a:endParaRPr lang="en-IN" sz="2000" dirty="0">
              <a:latin typeface="Comic Sans MS" panose="030F0702030302020204" pitchFamily="66" charset="0"/>
            </a:endParaRPr>
          </a:p>
        </p:txBody>
      </p:sp>
    </p:spTree>
    <p:extLst>
      <p:ext uri="{BB962C8B-B14F-4D97-AF65-F5344CB8AC3E}">
        <p14:creationId xmlns:p14="http://schemas.microsoft.com/office/powerpoint/2010/main" val="225040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658601-CFF6-DA31-AC46-F53EBAC3F92F}"/>
              </a:ext>
            </a:extLst>
          </p:cNvPr>
          <p:cNvSpPr txBox="1"/>
          <p:nvPr/>
        </p:nvSpPr>
        <p:spPr>
          <a:xfrm>
            <a:off x="1243780" y="820420"/>
            <a:ext cx="10731910" cy="5909310"/>
          </a:xfrm>
          <a:prstGeom prst="rect">
            <a:avLst/>
          </a:prstGeom>
          <a:noFill/>
        </p:spPr>
        <p:txBody>
          <a:bodyPr wrap="square">
            <a:spAutoFit/>
          </a:bodyPr>
          <a:lstStyle/>
          <a:p>
            <a:r>
              <a:rPr lang="en-IN" sz="1800" dirty="0">
                <a:latin typeface="Comic Sans MS" panose="030F0702030302020204" pitchFamily="66" charset="0"/>
              </a:rPr>
              <a:t>import </a:t>
            </a:r>
            <a:r>
              <a:rPr lang="en-IN" sz="1800" dirty="0" err="1">
                <a:latin typeface="Comic Sans MS" panose="030F0702030302020204" pitchFamily="66" charset="0"/>
              </a:rPr>
              <a:t>LinearRegression</a:t>
            </a:r>
            <a:endParaRPr lang="en-IN" sz="1800" dirty="0">
              <a:latin typeface="Comic Sans MS" panose="030F0702030302020204" pitchFamily="66" charset="0"/>
            </a:endParaRPr>
          </a:p>
          <a:p>
            <a:endParaRPr lang="en-IN" sz="1800" dirty="0">
              <a:latin typeface="Comic Sans MS" panose="030F0702030302020204" pitchFamily="66" charset="0"/>
            </a:endParaRPr>
          </a:p>
          <a:p>
            <a:r>
              <a:rPr lang="en-IN" sz="1800" dirty="0">
                <a:latin typeface="Comic Sans MS" panose="030F0702030302020204" pitchFamily="66" charset="0"/>
              </a:rPr>
              <a:t>from </a:t>
            </a:r>
            <a:r>
              <a:rPr lang="en-IN" sz="1800" dirty="0" err="1">
                <a:latin typeface="Comic Sans MS" panose="030F0702030302020204" pitchFamily="66" charset="0"/>
              </a:rPr>
              <a:t>sklearn.model_selection</a:t>
            </a:r>
            <a:r>
              <a:rPr lang="en-IN" sz="1800" dirty="0">
                <a:latin typeface="Comic Sans MS" panose="030F0702030302020204" pitchFamily="66" charset="0"/>
              </a:rPr>
              <a:t> import </a:t>
            </a:r>
            <a:r>
              <a:rPr lang="en-IN" sz="1800" dirty="0" err="1">
                <a:latin typeface="Comic Sans MS" panose="030F0702030302020204" pitchFamily="66" charset="0"/>
              </a:rPr>
              <a:t>train_test_split</a:t>
            </a:r>
            <a:endParaRPr lang="en-IN" sz="1800" dirty="0">
              <a:latin typeface="Comic Sans MS" panose="030F0702030302020204" pitchFamily="66" charset="0"/>
            </a:endParaRPr>
          </a:p>
          <a:p>
            <a:r>
              <a:rPr lang="en-IN" sz="1800" dirty="0">
                <a:latin typeface="Comic Sans MS" panose="030F0702030302020204" pitchFamily="66" charset="0"/>
              </a:rPr>
              <a:t>from </a:t>
            </a:r>
            <a:r>
              <a:rPr lang="en-IN" sz="1800" dirty="0" err="1">
                <a:latin typeface="Comic Sans MS" panose="030F0702030302020204" pitchFamily="66" charset="0"/>
              </a:rPr>
              <a:t>sklearn.linear_model</a:t>
            </a:r>
            <a:r>
              <a:rPr lang="en-IN" sz="1800" dirty="0">
                <a:latin typeface="Comic Sans MS" panose="030F0702030302020204" pitchFamily="66" charset="0"/>
              </a:rPr>
              <a:t> import </a:t>
            </a:r>
            <a:r>
              <a:rPr lang="en-IN" sz="1800" dirty="0" err="1">
                <a:latin typeface="Comic Sans MS" panose="030F0702030302020204" pitchFamily="66" charset="0"/>
              </a:rPr>
              <a:t>LinearRegression</a:t>
            </a:r>
            <a:endParaRPr lang="en-IN" sz="1800" dirty="0">
              <a:latin typeface="Comic Sans MS" panose="030F0702030302020204" pitchFamily="66" charset="0"/>
            </a:endParaRPr>
          </a:p>
          <a:p>
            <a:r>
              <a:rPr lang="en-IN" sz="1800" dirty="0">
                <a:latin typeface="Comic Sans MS" panose="030F0702030302020204" pitchFamily="66" charset="0"/>
              </a:rPr>
              <a:t>import pickle</a:t>
            </a:r>
          </a:p>
          <a:p>
            <a:endParaRPr lang="en-IN" sz="1800" dirty="0">
              <a:latin typeface="Comic Sans MS" panose="030F0702030302020204" pitchFamily="66" charset="0"/>
            </a:endParaRPr>
          </a:p>
          <a:p>
            <a:r>
              <a:rPr lang="en-IN" sz="1800" dirty="0" err="1">
                <a:latin typeface="Comic Sans MS" panose="030F0702030302020204" pitchFamily="66" charset="0"/>
              </a:rPr>
              <a:t>x_train,x_test,y_train,y_test</a:t>
            </a:r>
            <a:r>
              <a:rPr lang="en-IN" sz="1800" dirty="0">
                <a:latin typeface="Comic Sans MS" panose="030F0702030302020204" pitchFamily="66" charset="0"/>
              </a:rPr>
              <a:t>=</a:t>
            </a:r>
            <a:r>
              <a:rPr lang="en-IN" sz="1800" dirty="0" err="1">
                <a:latin typeface="Comic Sans MS" panose="030F0702030302020204" pitchFamily="66" charset="0"/>
              </a:rPr>
              <a:t>train_test_split</a:t>
            </a:r>
            <a:r>
              <a:rPr lang="en-IN" sz="1800" dirty="0">
                <a:latin typeface="Comic Sans MS" panose="030F0702030302020204" pitchFamily="66" charset="0"/>
              </a:rPr>
              <a:t>(</a:t>
            </a:r>
            <a:r>
              <a:rPr lang="en-IN" sz="1800" dirty="0" err="1">
                <a:latin typeface="Comic Sans MS" panose="030F0702030302020204" pitchFamily="66" charset="0"/>
              </a:rPr>
              <a:t>df</a:t>
            </a:r>
            <a:r>
              <a:rPr lang="en-IN" sz="1800" dirty="0">
                <a:latin typeface="Comic Sans MS" panose="030F0702030302020204" pitchFamily="66" charset="0"/>
              </a:rPr>
              <a:t>[['Temperature (C)', 'Wind Speed (km/h)', 'Apparent Temperature (C)', 'Humidity', 'Wind Bearing (degrees)', 'Visibility (km)' ,'Pressure (millibars)']],</a:t>
            </a:r>
            <a:r>
              <a:rPr lang="en-IN" sz="1800" dirty="0" err="1">
                <a:latin typeface="Comic Sans MS" panose="030F0702030302020204" pitchFamily="66" charset="0"/>
              </a:rPr>
              <a:t>df</a:t>
            </a:r>
            <a:r>
              <a:rPr lang="en-IN" sz="1800" dirty="0">
                <a:latin typeface="Comic Sans MS" panose="030F0702030302020204" pitchFamily="66" charset="0"/>
              </a:rPr>
              <a:t>['Pressure (millibars)'],</a:t>
            </a:r>
            <a:r>
              <a:rPr lang="en-IN" sz="1800" dirty="0" err="1">
                <a:latin typeface="Comic Sans MS" panose="030F0702030302020204" pitchFamily="66" charset="0"/>
              </a:rPr>
              <a:t>test_size</a:t>
            </a:r>
            <a:r>
              <a:rPr lang="en-IN" sz="1800" dirty="0">
                <a:latin typeface="Comic Sans MS" panose="030F0702030302020204" pitchFamily="66" charset="0"/>
              </a:rPr>
              <a:t>=0.3,random_state=109) </a:t>
            </a:r>
          </a:p>
          <a:p>
            <a:endParaRPr lang="en-IN" sz="1800" dirty="0">
              <a:latin typeface="Comic Sans MS" panose="030F0702030302020204" pitchFamily="66" charset="0"/>
            </a:endParaRPr>
          </a:p>
          <a:p>
            <a:r>
              <a:rPr lang="en-IN" sz="1800" dirty="0" err="1">
                <a:latin typeface="Comic Sans MS" panose="030F0702030302020204" pitchFamily="66" charset="0"/>
              </a:rPr>
              <a:t>linearRegr</a:t>
            </a:r>
            <a:r>
              <a:rPr lang="en-IN" sz="1800" dirty="0">
                <a:latin typeface="Comic Sans MS" panose="030F0702030302020204" pitchFamily="66" charset="0"/>
              </a:rPr>
              <a:t> = </a:t>
            </a:r>
            <a:r>
              <a:rPr lang="en-IN" sz="1800" dirty="0" err="1">
                <a:latin typeface="Comic Sans MS" panose="030F0702030302020204" pitchFamily="66" charset="0"/>
              </a:rPr>
              <a:t>LinearRegression</a:t>
            </a:r>
            <a:r>
              <a:rPr lang="en-IN" sz="1800" dirty="0">
                <a:latin typeface="Comic Sans MS" panose="030F0702030302020204" pitchFamily="66" charset="0"/>
              </a:rPr>
              <a:t>()</a:t>
            </a:r>
          </a:p>
          <a:p>
            <a:r>
              <a:rPr lang="en-IN" sz="1800" dirty="0" err="1">
                <a:latin typeface="Comic Sans MS" panose="030F0702030302020204" pitchFamily="66" charset="0"/>
              </a:rPr>
              <a:t>linearRegr.fit</a:t>
            </a:r>
            <a:r>
              <a:rPr lang="en-IN" sz="1800" dirty="0">
                <a:latin typeface="Comic Sans MS" panose="030F0702030302020204" pitchFamily="66" charset="0"/>
              </a:rPr>
              <a:t>(</a:t>
            </a:r>
            <a:r>
              <a:rPr lang="en-IN" sz="1800" dirty="0" err="1">
                <a:latin typeface="Comic Sans MS" panose="030F0702030302020204" pitchFamily="66" charset="0"/>
              </a:rPr>
              <a:t>x_train</a:t>
            </a:r>
            <a:r>
              <a:rPr lang="en-IN" sz="1800" dirty="0">
                <a:latin typeface="Comic Sans MS" panose="030F0702030302020204" pitchFamily="66" charset="0"/>
              </a:rPr>
              <a:t>, </a:t>
            </a:r>
            <a:r>
              <a:rPr lang="en-IN" sz="1800" dirty="0" err="1">
                <a:latin typeface="Comic Sans MS" panose="030F0702030302020204" pitchFamily="66" charset="0"/>
              </a:rPr>
              <a:t>y_train</a:t>
            </a:r>
            <a:r>
              <a:rPr lang="en-IN" sz="1800" dirty="0">
                <a:latin typeface="Comic Sans MS" panose="030F0702030302020204" pitchFamily="66" charset="0"/>
              </a:rPr>
              <a:t>)</a:t>
            </a:r>
          </a:p>
          <a:p>
            <a:r>
              <a:rPr lang="en-IN" sz="1800" dirty="0" err="1">
                <a:latin typeface="Comic Sans MS" panose="030F0702030302020204" pitchFamily="66" charset="0"/>
              </a:rPr>
              <a:t>y_pred</a:t>
            </a:r>
            <a:r>
              <a:rPr lang="en-IN" sz="1800" dirty="0">
                <a:latin typeface="Comic Sans MS" panose="030F0702030302020204" pitchFamily="66" charset="0"/>
              </a:rPr>
              <a:t> = </a:t>
            </a:r>
            <a:r>
              <a:rPr lang="en-IN" sz="1800" dirty="0" err="1">
                <a:latin typeface="Comic Sans MS" panose="030F0702030302020204" pitchFamily="66" charset="0"/>
              </a:rPr>
              <a:t>linearRegr.predict</a:t>
            </a:r>
            <a:r>
              <a:rPr lang="en-IN" sz="1800" dirty="0">
                <a:latin typeface="Comic Sans MS" panose="030F0702030302020204" pitchFamily="66" charset="0"/>
              </a:rPr>
              <a:t>(</a:t>
            </a:r>
            <a:r>
              <a:rPr lang="en-IN" sz="1800" dirty="0" err="1">
                <a:latin typeface="Comic Sans MS" panose="030F0702030302020204" pitchFamily="66" charset="0"/>
              </a:rPr>
              <a:t>x_test</a:t>
            </a:r>
            <a:r>
              <a:rPr lang="en-IN" sz="1800" dirty="0">
                <a:latin typeface="Comic Sans MS" panose="030F0702030302020204" pitchFamily="66" charset="0"/>
              </a:rPr>
              <a:t>)</a:t>
            </a:r>
          </a:p>
          <a:p>
            <a:endParaRPr lang="en-IN" sz="1800" dirty="0">
              <a:latin typeface="Comic Sans MS" panose="030F0702030302020204" pitchFamily="66" charset="0"/>
            </a:endParaRPr>
          </a:p>
          <a:p>
            <a:r>
              <a:rPr lang="en-IN" sz="1800" dirty="0">
                <a:latin typeface="Comic Sans MS" panose="030F0702030302020204" pitchFamily="66" charset="0"/>
              </a:rPr>
              <a:t>from </a:t>
            </a:r>
            <a:r>
              <a:rPr lang="en-IN" sz="1800" dirty="0" err="1">
                <a:latin typeface="Comic Sans MS" panose="030F0702030302020204" pitchFamily="66" charset="0"/>
              </a:rPr>
              <a:t>sklearn.metrics</a:t>
            </a:r>
            <a:r>
              <a:rPr lang="en-IN" sz="1800" dirty="0">
                <a:latin typeface="Comic Sans MS" panose="030F0702030302020204" pitchFamily="66" charset="0"/>
              </a:rPr>
              <a:t> import mean_squared_error,r2_score </a:t>
            </a:r>
            <a:r>
              <a:rPr lang="en-IN" sz="1800" dirty="0" err="1">
                <a:latin typeface="Comic Sans MS" panose="030F0702030302020204" pitchFamily="66" charset="0"/>
              </a:rPr>
              <a:t>mse</a:t>
            </a:r>
            <a:r>
              <a:rPr lang="en-IN" sz="1800" dirty="0">
                <a:latin typeface="Comic Sans MS" panose="030F0702030302020204" pitchFamily="66" charset="0"/>
              </a:rPr>
              <a:t>=</a:t>
            </a:r>
            <a:r>
              <a:rPr lang="en-IN" sz="1800" dirty="0" err="1">
                <a:latin typeface="Comic Sans MS" panose="030F0702030302020204" pitchFamily="66" charset="0"/>
              </a:rPr>
              <a:t>mean_squared_error</a:t>
            </a:r>
            <a:r>
              <a:rPr lang="en-IN" sz="1800" dirty="0">
                <a:latin typeface="Comic Sans MS" panose="030F0702030302020204" pitchFamily="66" charset="0"/>
              </a:rPr>
              <a:t>(</a:t>
            </a:r>
            <a:r>
              <a:rPr lang="en-IN" sz="1800" dirty="0" err="1">
                <a:latin typeface="Comic Sans MS" panose="030F0702030302020204" pitchFamily="66" charset="0"/>
              </a:rPr>
              <a:t>y_test</a:t>
            </a:r>
            <a:r>
              <a:rPr lang="en-IN" sz="1800" dirty="0">
                <a:latin typeface="Comic Sans MS" panose="030F0702030302020204" pitchFamily="66" charset="0"/>
              </a:rPr>
              <a:t>, </a:t>
            </a:r>
            <a:r>
              <a:rPr lang="en-IN" sz="1800" dirty="0" err="1">
                <a:latin typeface="Comic Sans MS" panose="030F0702030302020204" pitchFamily="66" charset="0"/>
              </a:rPr>
              <a:t>y_pred</a:t>
            </a:r>
            <a:r>
              <a:rPr lang="en-IN" sz="1800" dirty="0">
                <a:latin typeface="Comic Sans MS" panose="030F0702030302020204" pitchFamily="66" charset="0"/>
              </a:rPr>
              <a:t>)</a:t>
            </a:r>
          </a:p>
          <a:p>
            <a:r>
              <a:rPr lang="en-IN" sz="1800" dirty="0">
                <a:latin typeface="Comic Sans MS" panose="030F0702030302020204" pitchFamily="66" charset="0"/>
              </a:rPr>
              <a:t>print('Mean Squared Error:',</a:t>
            </a:r>
            <a:r>
              <a:rPr lang="en-IN" sz="1800" dirty="0" err="1">
                <a:latin typeface="Comic Sans MS" panose="030F0702030302020204" pitchFamily="66" charset="0"/>
              </a:rPr>
              <a:t>mse</a:t>
            </a:r>
            <a:r>
              <a:rPr lang="en-IN" sz="1800" dirty="0">
                <a:latin typeface="Comic Sans MS" panose="030F0702030302020204" pitchFamily="66" charset="0"/>
              </a:rPr>
              <a:t>)r2=r2_score(</a:t>
            </a:r>
            <a:r>
              <a:rPr lang="en-IN" sz="1800" dirty="0" err="1">
                <a:latin typeface="Comic Sans MS" panose="030F0702030302020204" pitchFamily="66" charset="0"/>
              </a:rPr>
              <a:t>y_test</a:t>
            </a:r>
            <a:r>
              <a:rPr lang="en-IN" sz="1800" dirty="0">
                <a:latin typeface="Comic Sans MS" panose="030F0702030302020204" pitchFamily="66" charset="0"/>
              </a:rPr>
              <a:t>, </a:t>
            </a:r>
            <a:r>
              <a:rPr lang="en-IN" sz="1800" dirty="0" err="1">
                <a:latin typeface="Comic Sans MS" panose="030F0702030302020204" pitchFamily="66" charset="0"/>
              </a:rPr>
              <a:t>y_pred</a:t>
            </a:r>
            <a:r>
              <a:rPr lang="en-IN" sz="1800" dirty="0">
                <a:latin typeface="Comic Sans MS" panose="030F0702030302020204" pitchFamily="66" charset="0"/>
              </a:rPr>
              <a:t>)</a:t>
            </a:r>
          </a:p>
          <a:p>
            <a:r>
              <a:rPr lang="en-IN" sz="1800" dirty="0">
                <a:latin typeface="Comic Sans MS" panose="030F0702030302020204" pitchFamily="66" charset="0"/>
              </a:rPr>
              <a:t>print('R-Squared:',r2)</a:t>
            </a:r>
          </a:p>
          <a:p>
            <a:endParaRPr lang="en-IN" sz="1800" dirty="0">
              <a:latin typeface="Comic Sans MS" panose="030F0702030302020204" pitchFamily="66" charset="0"/>
            </a:endParaRPr>
          </a:p>
          <a:p>
            <a:endParaRPr lang="en-IN" sz="1800" dirty="0">
              <a:latin typeface="Comic Sans MS" panose="030F0702030302020204" pitchFamily="66" charset="0"/>
            </a:endParaRPr>
          </a:p>
          <a:p>
            <a:endParaRPr lang="en-IN" sz="1800" dirty="0">
              <a:latin typeface="Comic Sans MS" panose="030F0702030302020204" pitchFamily="66" charset="0"/>
            </a:endParaRPr>
          </a:p>
        </p:txBody>
      </p:sp>
      <p:sp>
        <p:nvSpPr>
          <p:cNvPr id="6" name="Rectangle 1">
            <a:extLst>
              <a:ext uri="{FF2B5EF4-FFF2-40B4-BE49-F238E27FC236}">
                <a16:creationId xmlns:a16="http://schemas.microsoft.com/office/drawing/2014/main" id="{0872A691-9DAB-950C-DA88-EF7DD8A93EF8}"/>
              </a:ext>
            </a:extLst>
          </p:cNvPr>
          <p:cNvSpPr>
            <a:spLocks noChangeArrowheads="1"/>
          </p:cNvSpPr>
          <p:nvPr/>
        </p:nvSpPr>
        <p:spPr bwMode="auto">
          <a:xfrm>
            <a:off x="1292574" y="6174817"/>
            <a:ext cx="531716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var(--jp-code-font-family)"/>
              </a:rPr>
              <a:t>Mean Squared Error: 2.0107689207190002e-26 R-Squared: 1.0</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12DE42D-6F56-A102-63FE-A087045D8BC8}"/>
              </a:ext>
            </a:extLst>
          </p:cNvPr>
          <p:cNvSpPr>
            <a:spLocks noChangeArrowheads="1"/>
          </p:cNvSpPr>
          <p:nvPr/>
        </p:nvSpPr>
        <p:spPr bwMode="auto">
          <a:xfrm>
            <a:off x="-398207" y="-1615827"/>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Mean Squared Error: 2.0107689207190002e-26 R-Squared: 1.0</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6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779FDB-F153-2AF4-92FA-89F5CF9ACC65}"/>
              </a:ext>
            </a:extLst>
          </p:cNvPr>
          <p:cNvSpPr txBox="1"/>
          <p:nvPr/>
        </p:nvSpPr>
        <p:spPr>
          <a:xfrm>
            <a:off x="2566220" y="2151727"/>
            <a:ext cx="6400800" cy="2554545"/>
          </a:xfrm>
          <a:prstGeom prst="rect">
            <a:avLst/>
          </a:prstGeom>
          <a:noFill/>
        </p:spPr>
        <p:txBody>
          <a:bodyPr wrap="square">
            <a:spAutoFit/>
          </a:bodyPr>
          <a:lstStyle/>
          <a:p>
            <a:r>
              <a:rPr lang="en-IN" sz="2000" u="sng" dirty="0">
                <a:solidFill>
                  <a:srgbClr val="7030A0"/>
                </a:solidFill>
                <a:latin typeface="Comic Sans MS" panose="030F0702030302020204" pitchFamily="66" charset="0"/>
              </a:rPr>
              <a:t>GITHUB URL:</a:t>
            </a:r>
          </a:p>
          <a:p>
            <a:endParaRPr lang="en-IN" sz="2000" dirty="0">
              <a:latin typeface="Comic Sans MS" panose="030F0702030302020204" pitchFamily="66" charset="0"/>
            </a:endParaRPr>
          </a:p>
          <a:p>
            <a:endParaRPr lang="en-IN" sz="2000" dirty="0">
              <a:latin typeface="Comic Sans MS" panose="030F0702030302020204" pitchFamily="66" charset="0"/>
            </a:endParaRPr>
          </a:p>
          <a:p>
            <a:endParaRPr lang="en-IN" sz="2000" dirty="0">
              <a:latin typeface="Comic Sans MS" panose="030F0702030302020204" pitchFamily="66" charset="0"/>
            </a:endParaRPr>
          </a:p>
          <a:p>
            <a:endParaRPr lang="en-IN" sz="2000" dirty="0">
              <a:latin typeface="Comic Sans MS" panose="030F0702030302020204" pitchFamily="66" charset="0"/>
            </a:endParaRPr>
          </a:p>
          <a:p>
            <a:endParaRPr lang="en-IN" sz="2000" dirty="0">
              <a:latin typeface="Comic Sans MS" panose="030F0702030302020204" pitchFamily="66" charset="0"/>
            </a:endParaRPr>
          </a:p>
          <a:p>
            <a:r>
              <a:rPr lang="en-IN" sz="2000" dirty="0">
                <a:latin typeface="Comic Sans MS" panose="030F0702030302020204" pitchFamily="66" charset="0"/>
              </a:rPr>
              <a:t>https://github.com/sasikala-hub/weather-prediction/tree/main</a:t>
            </a:r>
          </a:p>
        </p:txBody>
      </p:sp>
    </p:spTree>
    <p:extLst>
      <p:ext uri="{BB962C8B-B14F-4D97-AF65-F5344CB8AC3E}">
        <p14:creationId xmlns:p14="http://schemas.microsoft.com/office/powerpoint/2010/main" val="128082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72F1E0-DE87-D60E-91BC-E27501D66930}"/>
              </a:ext>
            </a:extLst>
          </p:cNvPr>
          <p:cNvSpPr txBox="1"/>
          <p:nvPr/>
        </p:nvSpPr>
        <p:spPr>
          <a:xfrm>
            <a:off x="668655" y="1240572"/>
            <a:ext cx="6092190" cy="584775"/>
          </a:xfrm>
          <a:prstGeom prst="rect">
            <a:avLst/>
          </a:prstGeom>
          <a:noFill/>
        </p:spPr>
        <p:txBody>
          <a:bodyPr wrap="square">
            <a:spAutoFit/>
          </a:bodyPr>
          <a:lstStyle/>
          <a:p>
            <a:r>
              <a:rPr lang="en-IN" sz="3200" u="sng" dirty="0">
                <a:solidFill>
                  <a:srgbClr val="7030A0"/>
                </a:solidFill>
                <a:latin typeface="Comic Sans MS" panose="030F0702030302020204" pitchFamily="66" charset="0"/>
              </a:rPr>
              <a:t>CONCLUSION</a:t>
            </a:r>
          </a:p>
        </p:txBody>
      </p:sp>
      <p:sp>
        <p:nvSpPr>
          <p:cNvPr id="5" name="TextBox 4">
            <a:extLst>
              <a:ext uri="{FF2B5EF4-FFF2-40B4-BE49-F238E27FC236}">
                <a16:creationId xmlns:a16="http://schemas.microsoft.com/office/drawing/2014/main" id="{F3A74B21-A374-DDC1-C446-10C55031040C}"/>
              </a:ext>
            </a:extLst>
          </p:cNvPr>
          <p:cNvSpPr txBox="1"/>
          <p:nvPr/>
        </p:nvSpPr>
        <p:spPr>
          <a:xfrm>
            <a:off x="965834" y="2099876"/>
            <a:ext cx="7027791" cy="4093428"/>
          </a:xfrm>
          <a:prstGeom prst="rect">
            <a:avLst/>
          </a:prstGeom>
          <a:noFill/>
        </p:spPr>
        <p:txBody>
          <a:bodyPr wrap="square">
            <a:spAutoFit/>
          </a:bodyPr>
          <a:lstStyle/>
          <a:p>
            <a:r>
              <a:rPr lang="en-US" sz="2000" dirty="0">
                <a:latin typeface="Comic Sans MS" panose="030F0702030302020204" pitchFamily="66" charset="0"/>
              </a:rPr>
              <a:t>Weather forecasting using the linear regression algorithm and the Naïve Bayes algorithm is critical for improving people’s future results. The linear regression algorithm and the Naïve Bayes algorithm were used to forecast the weather using weather datasets. Using some selected input variables obtained from </a:t>
            </a:r>
            <a:r>
              <a:rPr lang="en-US" sz="2000" dirty="0" err="1">
                <a:latin typeface="Comic Sans MS" panose="030F0702030302020204" pitchFamily="66" charset="0"/>
              </a:rPr>
              <a:t>kaggle</a:t>
            </a:r>
            <a:r>
              <a:rPr lang="en-US" sz="2000" dirty="0">
                <a:latin typeface="Comic Sans MS" panose="030F0702030302020204" pitchFamily="66" charset="0"/>
              </a:rPr>
              <a:t>, GitHub we created a model to predict the weather. The issue with the current weather situation is that we are unable to organize ourselves and complete essential tasks. As a result, this model was developed in order to know the weather scenario with high precision while taking into account all of the factors that influence the weather scenario.</a:t>
            </a:r>
            <a:endParaRPr lang="en-IN" sz="2000" dirty="0">
              <a:latin typeface="Comic Sans MS" panose="030F0702030302020204" pitchFamily="66" charset="0"/>
            </a:endParaRPr>
          </a:p>
        </p:txBody>
      </p:sp>
      <p:pic>
        <p:nvPicPr>
          <p:cNvPr id="6" name="Google Shape;73;p38" descr="A light bulb with a black background&#10;&#10;Description automatically generated">
            <a:extLst>
              <a:ext uri="{FF2B5EF4-FFF2-40B4-BE49-F238E27FC236}">
                <a16:creationId xmlns:a16="http://schemas.microsoft.com/office/drawing/2014/main" id="{2A269A89-588C-BAC8-7D31-331EA32ED39F}"/>
              </a:ext>
            </a:extLst>
          </p:cNvPr>
          <p:cNvPicPr preferRelativeResize="0"/>
          <p:nvPr/>
        </p:nvPicPr>
        <p:blipFill rotWithShape="1">
          <a:blip r:embed="rId2">
            <a:alphaModFix/>
          </a:blip>
          <a:srcRect l="7117" t="5427" r="7294" b="7473"/>
          <a:stretch/>
        </p:blipFill>
        <p:spPr>
          <a:xfrm>
            <a:off x="8421329" y="2614119"/>
            <a:ext cx="3596311" cy="3465052"/>
          </a:xfrm>
          <a:prstGeom prst="rect">
            <a:avLst/>
          </a:prstGeom>
          <a:noFill/>
          <a:ln>
            <a:noFill/>
          </a:ln>
        </p:spPr>
      </p:pic>
    </p:spTree>
    <p:extLst>
      <p:ext uri="{BB962C8B-B14F-4D97-AF65-F5344CB8AC3E}">
        <p14:creationId xmlns:p14="http://schemas.microsoft.com/office/powerpoint/2010/main" val="280130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1857EF-3E6A-CAFD-E355-05B46C035841}"/>
              </a:ext>
            </a:extLst>
          </p:cNvPr>
          <p:cNvSpPr txBox="1"/>
          <p:nvPr/>
        </p:nvSpPr>
        <p:spPr>
          <a:xfrm>
            <a:off x="668655" y="1286292"/>
            <a:ext cx="6092190" cy="584775"/>
          </a:xfrm>
          <a:prstGeom prst="rect">
            <a:avLst/>
          </a:prstGeom>
          <a:noFill/>
        </p:spPr>
        <p:txBody>
          <a:bodyPr wrap="square">
            <a:spAutoFit/>
          </a:bodyPr>
          <a:lstStyle/>
          <a:p>
            <a:r>
              <a:rPr lang="en-IN" sz="3200" u="sng" dirty="0">
                <a:solidFill>
                  <a:srgbClr val="7030A0"/>
                </a:solidFill>
                <a:latin typeface="Comic Sans MS" panose="030F0702030302020204" pitchFamily="66" charset="0"/>
              </a:rPr>
              <a:t>FUTURE WORK</a:t>
            </a:r>
          </a:p>
        </p:txBody>
      </p:sp>
      <p:sp>
        <p:nvSpPr>
          <p:cNvPr id="5" name="TextBox 4">
            <a:extLst>
              <a:ext uri="{FF2B5EF4-FFF2-40B4-BE49-F238E27FC236}">
                <a16:creationId xmlns:a16="http://schemas.microsoft.com/office/drawing/2014/main" id="{BC10AC19-00D3-C713-CB11-23B17CE2993B}"/>
              </a:ext>
            </a:extLst>
          </p:cNvPr>
          <p:cNvSpPr txBox="1"/>
          <p:nvPr/>
        </p:nvSpPr>
        <p:spPr>
          <a:xfrm>
            <a:off x="668655" y="2305615"/>
            <a:ext cx="7143750" cy="4093428"/>
          </a:xfrm>
          <a:prstGeom prst="rect">
            <a:avLst/>
          </a:prstGeom>
          <a:noFill/>
        </p:spPr>
        <p:txBody>
          <a:bodyPr wrap="square">
            <a:spAutoFit/>
          </a:bodyPr>
          <a:lstStyle/>
          <a:p>
            <a:r>
              <a:rPr lang="en-US" sz="2000" dirty="0">
                <a:latin typeface="Comic Sans MS" panose="030F0702030302020204" pitchFamily="66" charset="0"/>
              </a:rPr>
              <a:t>A weather prediction technology can stipulate university growth and development. The scope magnitude of change that are occurring in department today are both exciting and daunting, very particularly we are contemplating how we will manage the many streams of technological innovations pouring into our department and networked information world. All the social medias combine to create one. This application should need to know to avoid natural disaster. To overcome that problem we have improve this to advanced features included. And then using speech recognition we need to pronounce correctly or else it will not work correctly. So that need to improve without this critical.</a:t>
            </a:r>
            <a:endParaRPr lang="en-IN" sz="2000" dirty="0">
              <a:latin typeface="Comic Sans MS" panose="030F0702030302020204" pitchFamily="66" charset="0"/>
            </a:endParaRPr>
          </a:p>
        </p:txBody>
      </p:sp>
      <p:pic>
        <p:nvPicPr>
          <p:cNvPr id="6" name="Google Shape;73;p38" descr="A light bulb with a black background&#10;&#10;Description automatically generated">
            <a:extLst>
              <a:ext uri="{FF2B5EF4-FFF2-40B4-BE49-F238E27FC236}">
                <a16:creationId xmlns:a16="http://schemas.microsoft.com/office/drawing/2014/main" id="{BD3F0BF8-975C-9197-E43B-95E2EC7E3283}"/>
              </a:ext>
            </a:extLst>
          </p:cNvPr>
          <p:cNvPicPr preferRelativeResize="0"/>
          <p:nvPr/>
        </p:nvPicPr>
        <p:blipFill rotWithShape="1">
          <a:blip r:embed="rId2">
            <a:alphaModFix/>
          </a:blip>
          <a:srcRect l="7117" t="5427" r="7294" b="7473"/>
          <a:stretch/>
        </p:blipFill>
        <p:spPr>
          <a:xfrm>
            <a:off x="7920539" y="1983096"/>
            <a:ext cx="3883025" cy="4093429"/>
          </a:xfrm>
          <a:prstGeom prst="rect">
            <a:avLst/>
          </a:prstGeom>
          <a:noFill/>
          <a:ln>
            <a:noFill/>
          </a:ln>
        </p:spPr>
      </p:pic>
    </p:spTree>
    <p:extLst>
      <p:ext uri="{BB962C8B-B14F-4D97-AF65-F5344CB8AC3E}">
        <p14:creationId xmlns:p14="http://schemas.microsoft.com/office/powerpoint/2010/main" val="143640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9"/>
          <p:cNvSpPr txBox="1"/>
          <p:nvPr/>
        </p:nvSpPr>
        <p:spPr>
          <a:xfrm>
            <a:off x="212231" y="962377"/>
            <a:ext cx="590409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3200" i="0" u="sng" strike="noStrike" cap="none" dirty="0">
                <a:solidFill>
                  <a:srgbClr val="7030A0"/>
                </a:solidFill>
                <a:latin typeface="Comic Sans MS" panose="030F0702030302020204" pitchFamily="66" charset="0"/>
                <a:sym typeface="Arial"/>
              </a:rPr>
              <a:t>References</a:t>
            </a:r>
            <a:endParaRPr sz="3200" i="0" u="sng" strike="noStrike" cap="none" dirty="0">
              <a:solidFill>
                <a:srgbClr val="7030A0"/>
              </a:solidFill>
              <a:latin typeface="Comic Sans MS" panose="030F0702030302020204" pitchFamily="66" charset="0"/>
              <a:sym typeface="Arial"/>
            </a:endParaRPr>
          </a:p>
        </p:txBody>
      </p:sp>
      <p:sp>
        <p:nvSpPr>
          <p:cNvPr id="79" name="Google Shape;79;p39"/>
          <p:cNvSpPr txBox="1"/>
          <p:nvPr/>
        </p:nvSpPr>
        <p:spPr>
          <a:xfrm>
            <a:off x="1455815" y="1755391"/>
            <a:ext cx="7983152" cy="4708941"/>
          </a:xfrm>
          <a:prstGeom prst="rect">
            <a:avLst/>
          </a:prstGeom>
          <a:noFill/>
          <a:ln>
            <a:noFill/>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rgbClr val="000000"/>
              </a:buClr>
              <a:buSzPts val="1800"/>
              <a:buFont typeface="Arial"/>
              <a:buChar char="•"/>
            </a:pPr>
            <a:r>
              <a:rPr lang="en-IN" sz="2000" dirty="0">
                <a:latin typeface="Comic Sans MS" panose="030F0702030302020204" pitchFamily="66" charset="0"/>
              </a:rPr>
              <a:t>Weather: Forecasting from the Beginning". </a:t>
            </a:r>
            <a:r>
              <a:rPr lang="en-IN" sz="2000" dirty="0" err="1">
                <a:latin typeface="Comic Sans MS" panose="030F0702030302020204" pitchFamily="66" charset="0"/>
              </a:rPr>
              <a:t>InfoPlease</a:t>
            </a:r>
            <a:r>
              <a:rPr lang="en-IN" sz="2000" dirty="0">
                <a:latin typeface="Comic Sans MS" panose="030F0702030302020204" pitchFamily="66" charset="0"/>
              </a:rPr>
              <a:t>. Retrieved January 14, 2020. </a:t>
            </a:r>
          </a:p>
          <a:p>
            <a:pPr marL="228600" marR="0" lvl="0" indent="-228600" algn="l" rtl="0">
              <a:lnSpc>
                <a:spcPct val="100000"/>
              </a:lnSpc>
              <a:spcBef>
                <a:spcPts val="0"/>
              </a:spcBef>
              <a:spcAft>
                <a:spcPts val="0"/>
              </a:spcAft>
              <a:buClr>
                <a:srgbClr val="000000"/>
              </a:buClr>
              <a:buSzPts val="1800"/>
              <a:buFont typeface="Arial"/>
              <a:buChar char="•"/>
            </a:pPr>
            <a:r>
              <a:rPr lang="en-IN" sz="2000" dirty="0">
                <a:latin typeface="Comic Sans MS" panose="030F0702030302020204" pitchFamily="66" charset="0"/>
              </a:rPr>
              <a:t> University of California Museum of </a:t>
            </a:r>
            <a:r>
              <a:rPr lang="en-IN" sz="2000" dirty="0" err="1">
                <a:latin typeface="Comic Sans MS" panose="030F0702030302020204" pitchFamily="66" charset="0"/>
              </a:rPr>
              <a:t>Paleontology</a:t>
            </a:r>
            <a:r>
              <a:rPr lang="en-IN" sz="2000" dirty="0">
                <a:latin typeface="Comic Sans MS" panose="030F0702030302020204" pitchFamily="66" charset="0"/>
              </a:rPr>
              <a:t>."Aristotle (384 322 B.C.E.) Archived November 20, 2016, at the Wayback Machine". Retrieved January 12, 2008.</a:t>
            </a:r>
          </a:p>
          <a:p>
            <a:pPr marL="228600" marR="0" lvl="0" indent="-228600" algn="l" rtl="0">
              <a:lnSpc>
                <a:spcPct val="100000"/>
              </a:lnSpc>
              <a:spcBef>
                <a:spcPts val="0"/>
              </a:spcBef>
              <a:spcAft>
                <a:spcPts val="0"/>
              </a:spcAft>
              <a:buClr>
                <a:srgbClr val="000000"/>
              </a:buClr>
              <a:buSzPts val="1800"/>
              <a:buFont typeface="Arial"/>
              <a:buChar char="•"/>
            </a:pPr>
            <a:r>
              <a:rPr lang="en-IN" sz="2000" dirty="0">
                <a:latin typeface="Comic Sans MS" panose="030F0702030302020204" pitchFamily="66" charset="0"/>
              </a:rPr>
              <a:t>  David Pingree (December 14, 2017). "The Indian and Pseudo-</a:t>
            </a:r>
            <a:r>
              <a:rPr lang="en-IN" sz="2000" dirty="0" err="1">
                <a:latin typeface="Comic Sans MS" panose="030F0702030302020204" pitchFamily="66" charset="0"/>
              </a:rPr>
              <a:t>indian</a:t>
            </a:r>
            <a:r>
              <a:rPr lang="en-IN" sz="2000" dirty="0">
                <a:latin typeface="Comic Sans MS" panose="030F0702030302020204" pitchFamily="66" charset="0"/>
              </a:rPr>
              <a:t> Passages in Greek and Latin Astronomical and Astrological Texts"(PDF).</a:t>
            </a:r>
          </a:p>
          <a:p>
            <a:pPr marL="228600" marR="0" lvl="0" indent="-228600" algn="l" rtl="0">
              <a:lnSpc>
                <a:spcPct val="100000"/>
              </a:lnSpc>
              <a:spcBef>
                <a:spcPts val="0"/>
              </a:spcBef>
              <a:spcAft>
                <a:spcPts val="0"/>
              </a:spcAft>
              <a:buClr>
                <a:srgbClr val="000000"/>
              </a:buClr>
              <a:buSzPts val="1800"/>
              <a:buFont typeface="Arial"/>
              <a:buChar char="•"/>
            </a:pPr>
            <a:r>
              <a:rPr lang="en-IN" sz="2000" dirty="0">
                <a:latin typeface="Comic Sans MS" panose="030F0702030302020204" pitchFamily="66" charset="0"/>
              </a:rPr>
              <a:t>  pp. 141–195 [143–4]. Retrieved March 1, 2010.[permanent dead link] </a:t>
            </a:r>
          </a:p>
          <a:p>
            <a:pPr marR="0" lvl="0" algn="l" rtl="0">
              <a:lnSpc>
                <a:spcPct val="100000"/>
              </a:lnSpc>
              <a:spcBef>
                <a:spcPts val="0"/>
              </a:spcBef>
              <a:spcAft>
                <a:spcPts val="0"/>
              </a:spcAft>
              <a:buClr>
                <a:srgbClr val="000000"/>
              </a:buClr>
              <a:buSzPts val="1800"/>
            </a:pPr>
            <a:r>
              <a:rPr lang="en-IN" sz="2000" dirty="0">
                <a:latin typeface="Comic Sans MS" panose="030F0702030302020204" pitchFamily="66" charset="0"/>
              </a:rPr>
              <a:t>   Bible Gateway passage: Matthew 16:2-3 - English Standard Version".    Bible Gateway. Retrieved December 1, 2016.</a:t>
            </a:r>
          </a:p>
          <a:p>
            <a:pPr marL="228600" marR="0" lvl="0" indent="-228600" algn="l" rtl="0">
              <a:lnSpc>
                <a:spcPct val="100000"/>
              </a:lnSpc>
              <a:spcBef>
                <a:spcPts val="0"/>
              </a:spcBef>
              <a:spcAft>
                <a:spcPts val="0"/>
              </a:spcAft>
              <a:buClr>
                <a:srgbClr val="000000"/>
              </a:buClr>
              <a:buSzPts val="1800"/>
              <a:buFont typeface="Arial"/>
              <a:buChar char="•"/>
            </a:pPr>
            <a:r>
              <a:rPr lang="en-IN" sz="2000" dirty="0">
                <a:latin typeface="Comic Sans MS" panose="030F0702030302020204" pitchFamily="66" charset="0"/>
              </a:rPr>
              <a:t> Further Reading - Ian </a:t>
            </a:r>
            <a:r>
              <a:rPr lang="en-IN" sz="2000" dirty="0" err="1">
                <a:latin typeface="Comic Sans MS" panose="030F0702030302020204" pitchFamily="66" charset="0"/>
              </a:rPr>
              <a:t>Roulstone</a:t>
            </a:r>
            <a:r>
              <a:rPr lang="en-IN" sz="2000" dirty="0">
                <a:latin typeface="Comic Sans MS" panose="030F0702030302020204" pitchFamily="66" charset="0"/>
              </a:rPr>
              <a:t> &amp; John Norbury (2013). Invisible in the Storm: the role of mathematics in understanding weather. </a:t>
            </a:r>
            <a:endParaRPr sz="2000" dirty="0">
              <a:latin typeface="Comic Sans MS" panose="030F0702030302020204"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0"/>
          <p:cNvSpPr txBox="1"/>
          <p:nvPr/>
        </p:nvSpPr>
        <p:spPr>
          <a:xfrm>
            <a:off x="3893575" y="3037580"/>
            <a:ext cx="6916993" cy="147542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6000" i="1" u="none" strike="noStrike" cap="none" dirty="0">
                <a:solidFill>
                  <a:srgbClr val="213163"/>
                </a:solidFill>
                <a:effectLst>
                  <a:outerShdw blurRad="38100" dist="38100" dir="2700000" algn="tl">
                    <a:srgbClr val="000000">
                      <a:alpha val="43137"/>
                    </a:srgbClr>
                  </a:outerShdw>
                </a:effectLst>
                <a:latin typeface="Jokerman" panose="04090605060D06020702" pitchFamily="82" charset="0"/>
                <a:sym typeface="Arial"/>
              </a:rPr>
              <a:t>Thank You…</a:t>
            </a:r>
            <a:endParaRPr sz="6000" i="1" u="none" strike="noStrike" cap="none" dirty="0">
              <a:solidFill>
                <a:srgbClr val="000000"/>
              </a:solidFill>
              <a:effectLst>
                <a:outerShdw blurRad="38100" dist="38100" dir="2700000" algn="tl">
                  <a:srgbClr val="000000">
                    <a:alpha val="43137"/>
                  </a:srgbClr>
                </a:outerShdw>
              </a:effectLst>
              <a:latin typeface="Jokerman" panose="04090605060D06020702" pitchFamily="82"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DE8D3D-A1E3-B23A-1B82-F62D28772A32}"/>
              </a:ext>
            </a:extLst>
          </p:cNvPr>
          <p:cNvSpPr txBox="1"/>
          <p:nvPr/>
        </p:nvSpPr>
        <p:spPr>
          <a:xfrm>
            <a:off x="1120876" y="1194852"/>
            <a:ext cx="5736877" cy="584775"/>
          </a:xfrm>
          <a:prstGeom prst="rect">
            <a:avLst/>
          </a:prstGeom>
          <a:noFill/>
        </p:spPr>
        <p:txBody>
          <a:bodyPr wrap="square">
            <a:spAutoFit/>
          </a:bodyPr>
          <a:lstStyle/>
          <a:p>
            <a:r>
              <a:rPr lang="en-IN" sz="3200" u="sng" dirty="0">
                <a:solidFill>
                  <a:srgbClr val="7030A0"/>
                </a:solidFill>
                <a:latin typeface="Comic Sans MS" panose="030F0702030302020204" pitchFamily="66" charset="0"/>
              </a:rPr>
              <a:t>OBJECTIVE</a:t>
            </a:r>
          </a:p>
        </p:txBody>
      </p:sp>
      <p:sp>
        <p:nvSpPr>
          <p:cNvPr id="5" name="TextBox 4">
            <a:extLst>
              <a:ext uri="{FF2B5EF4-FFF2-40B4-BE49-F238E27FC236}">
                <a16:creationId xmlns:a16="http://schemas.microsoft.com/office/drawing/2014/main" id="{9E3CD2B8-901A-EB73-9D72-2CC1CCA35897}"/>
              </a:ext>
            </a:extLst>
          </p:cNvPr>
          <p:cNvSpPr txBox="1"/>
          <p:nvPr/>
        </p:nvSpPr>
        <p:spPr>
          <a:xfrm>
            <a:off x="2333748" y="2654825"/>
            <a:ext cx="7031478" cy="1938992"/>
          </a:xfrm>
          <a:prstGeom prst="rect">
            <a:avLst/>
          </a:prstGeom>
          <a:noFill/>
        </p:spPr>
        <p:txBody>
          <a:bodyPr wrap="square">
            <a:spAutoFit/>
          </a:bodyPr>
          <a:lstStyle/>
          <a:p>
            <a:r>
              <a:rPr lang="en-US" sz="2400" dirty="0">
                <a:latin typeface="Comic Sans MS" panose="030F0702030302020204" pitchFamily="66" charset="0"/>
              </a:rPr>
              <a:t>The objective of this application is that it saves time, simple and efficient. It is mainly to avoid scared about weather related problems. All  people can easily handle this application, including blind people.</a:t>
            </a:r>
            <a:endParaRPr lang="en-IN" sz="2400" dirty="0">
              <a:latin typeface="Comic Sans MS" panose="030F0702030302020204" pitchFamily="66" charset="0"/>
            </a:endParaRPr>
          </a:p>
        </p:txBody>
      </p:sp>
    </p:spTree>
    <p:extLst>
      <p:ext uri="{BB962C8B-B14F-4D97-AF65-F5344CB8AC3E}">
        <p14:creationId xmlns:p14="http://schemas.microsoft.com/office/powerpoint/2010/main" val="26477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43773-1313-9F01-D1A1-26BD31A96C8A}"/>
              </a:ext>
            </a:extLst>
          </p:cNvPr>
          <p:cNvSpPr txBox="1"/>
          <p:nvPr/>
        </p:nvSpPr>
        <p:spPr>
          <a:xfrm>
            <a:off x="2279917" y="2338509"/>
            <a:ext cx="7748986" cy="3785652"/>
          </a:xfrm>
          <a:prstGeom prst="rect">
            <a:avLst/>
          </a:prstGeom>
          <a:noFill/>
        </p:spPr>
        <p:txBody>
          <a:bodyPr wrap="square">
            <a:spAutoFit/>
          </a:bodyPr>
          <a:lstStyle/>
          <a:p>
            <a:r>
              <a:rPr lang="en-US" sz="2000" dirty="0">
                <a:latin typeface="Comic Sans MS" panose="030F0702030302020204" pitchFamily="66" charset="0"/>
              </a:rPr>
              <a:t>We have developed the system in such a way that it can be used efficiently by all the users. Let’s Assume all the webpages and logics related to admin and users as separate modules. We have two modules and each of these modules have their own unique functions. Important thing is that it is not designed for particular type peoples. This application can help all the users to access the weather report details through internet or intranet that means anytime and anywhere. We wanted to create a tool that fits into modern age, but still stays true to the “concepts of studying”. So, this process also helps in maintaining consistency and integrity. This system helps the user to generate the dynamic legwork.</a:t>
            </a:r>
            <a:endParaRPr lang="en-IN" sz="2000" dirty="0">
              <a:latin typeface="Comic Sans MS" panose="030F0702030302020204" pitchFamily="66" charset="0"/>
            </a:endParaRPr>
          </a:p>
        </p:txBody>
      </p:sp>
      <p:sp>
        <p:nvSpPr>
          <p:cNvPr id="5" name="TextBox 4">
            <a:extLst>
              <a:ext uri="{FF2B5EF4-FFF2-40B4-BE49-F238E27FC236}">
                <a16:creationId xmlns:a16="http://schemas.microsoft.com/office/drawing/2014/main" id="{E8460888-8F60-4671-8FA7-AD598F602376}"/>
              </a:ext>
            </a:extLst>
          </p:cNvPr>
          <p:cNvSpPr txBox="1"/>
          <p:nvPr/>
        </p:nvSpPr>
        <p:spPr>
          <a:xfrm>
            <a:off x="843424" y="1160867"/>
            <a:ext cx="6092190" cy="584775"/>
          </a:xfrm>
          <a:prstGeom prst="rect">
            <a:avLst/>
          </a:prstGeom>
          <a:noFill/>
        </p:spPr>
        <p:txBody>
          <a:bodyPr wrap="square">
            <a:spAutoFit/>
          </a:bodyPr>
          <a:lstStyle/>
          <a:p>
            <a:r>
              <a:rPr lang="en-IN" sz="3200" u="sng" dirty="0">
                <a:solidFill>
                  <a:srgbClr val="7030A0"/>
                </a:solidFill>
                <a:latin typeface="Comic Sans MS" panose="030F0702030302020204" pitchFamily="66" charset="0"/>
              </a:rPr>
              <a:t>OVERVIEW OF THE PROJECT</a:t>
            </a:r>
          </a:p>
        </p:txBody>
      </p:sp>
    </p:spTree>
    <p:extLst>
      <p:ext uri="{BB962C8B-B14F-4D97-AF65-F5344CB8AC3E}">
        <p14:creationId xmlns:p14="http://schemas.microsoft.com/office/powerpoint/2010/main" val="81624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F06F1-C27B-1511-5201-E9DFF7BBB700}"/>
              </a:ext>
            </a:extLst>
          </p:cNvPr>
          <p:cNvSpPr txBox="1"/>
          <p:nvPr/>
        </p:nvSpPr>
        <p:spPr>
          <a:xfrm>
            <a:off x="622197" y="1043731"/>
            <a:ext cx="8507054" cy="584775"/>
          </a:xfrm>
          <a:prstGeom prst="rect">
            <a:avLst/>
          </a:prstGeom>
          <a:noFill/>
        </p:spPr>
        <p:txBody>
          <a:bodyPr wrap="square">
            <a:spAutoFit/>
          </a:bodyPr>
          <a:lstStyle/>
          <a:p>
            <a:r>
              <a:rPr lang="en-IN" sz="3200" u="sng" dirty="0">
                <a:solidFill>
                  <a:srgbClr val="7030A0"/>
                </a:solidFill>
                <a:latin typeface="Comic Sans MS" panose="030F0702030302020204" pitchFamily="66" charset="0"/>
              </a:rPr>
              <a:t>DIS ADVANTAGE OF CURRENT SYSTEM</a:t>
            </a:r>
          </a:p>
        </p:txBody>
      </p:sp>
      <p:sp>
        <p:nvSpPr>
          <p:cNvPr id="5" name="TextBox 4">
            <a:extLst>
              <a:ext uri="{FF2B5EF4-FFF2-40B4-BE49-F238E27FC236}">
                <a16:creationId xmlns:a16="http://schemas.microsoft.com/office/drawing/2014/main" id="{495CE197-2FD8-8BAC-8317-BB02B163C412}"/>
              </a:ext>
            </a:extLst>
          </p:cNvPr>
          <p:cNvSpPr txBox="1"/>
          <p:nvPr/>
        </p:nvSpPr>
        <p:spPr>
          <a:xfrm>
            <a:off x="2485656" y="2174765"/>
            <a:ext cx="5670202" cy="4093428"/>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Comic Sans MS" panose="030F0702030302020204" pitchFamily="66" charset="0"/>
              </a:rPr>
              <a:t>Time : </a:t>
            </a:r>
            <a:r>
              <a:rPr lang="en-US" sz="2000" dirty="0">
                <a:latin typeface="Comic Sans MS" panose="030F0702030302020204" pitchFamily="66" charset="0"/>
              </a:rPr>
              <a:t>this takes lot of time because it sorts the entire list, which as a time complexity .</a:t>
            </a:r>
          </a:p>
          <a:p>
            <a:endParaRPr lang="en-US" sz="2000" dirty="0">
              <a:latin typeface="Comic Sans MS" panose="030F0702030302020204" pitchFamily="66" charset="0"/>
            </a:endParaRPr>
          </a:p>
          <a:p>
            <a:pPr marL="342900" indent="-342900">
              <a:buFont typeface="Arial" panose="020B0604020202020204" pitchFamily="34" charset="0"/>
              <a:buChar char="•"/>
            </a:pPr>
            <a:r>
              <a:rPr lang="en-US" sz="2000" b="1" dirty="0">
                <a:latin typeface="Comic Sans MS" panose="030F0702030302020204" pitchFamily="66" charset="0"/>
              </a:rPr>
              <a:t>Less Accurate </a:t>
            </a:r>
            <a:r>
              <a:rPr lang="en-US" sz="2000" dirty="0">
                <a:latin typeface="Comic Sans MS" panose="030F0702030302020204" pitchFamily="66" charset="0"/>
              </a:rPr>
              <a:t>: this is less accurate . because it removes duplicates by converting the list to a set.</a:t>
            </a:r>
          </a:p>
          <a:p>
            <a:endParaRPr lang="en-US" sz="2000" dirty="0">
              <a:latin typeface="Comic Sans MS" panose="030F0702030302020204" pitchFamily="66" charset="0"/>
            </a:endParaRPr>
          </a:p>
          <a:p>
            <a:pPr marL="342900" indent="-342900">
              <a:buFont typeface="Arial" panose="020B0604020202020204" pitchFamily="34" charset="0"/>
              <a:buChar char="•"/>
            </a:pPr>
            <a:r>
              <a:rPr lang="en-US" sz="2000" b="1" dirty="0">
                <a:latin typeface="Comic Sans MS" panose="030F0702030302020204" pitchFamily="66" charset="0"/>
              </a:rPr>
              <a:t>Information : </a:t>
            </a:r>
            <a:r>
              <a:rPr lang="en-US" sz="2000" dirty="0">
                <a:latin typeface="Comic Sans MS" panose="030F0702030302020204" pitchFamily="66" charset="0"/>
              </a:rPr>
              <a:t>Its  not capable to contain all the information.</a:t>
            </a:r>
          </a:p>
          <a:p>
            <a:endParaRPr lang="en-US" sz="2000" dirty="0">
              <a:latin typeface="Comic Sans MS" panose="030F0702030302020204" pitchFamily="66" charset="0"/>
            </a:endParaRPr>
          </a:p>
          <a:p>
            <a:pPr marL="342900" indent="-342900">
              <a:buFont typeface="Arial" panose="020B0604020202020204" pitchFamily="34" charset="0"/>
              <a:buChar char="•"/>
            </a:pPr>
            <a:r>
              <a:rPr lang="en-US" sz="2000" b="1" dirty="0">
                <a:latin typeface="Comic Sans MS" panose="030F0702030302020204" pitchFamily="66" charset="0"/>
              </a:rPr>
              <a:t>Complexity : </a:t>
            </a:r>
            <a:r>
              <a:rPr lang="en-US" sz="2000" dirty="0">
                <a:latin typeface="Comic Sans MS" panose="030F0702030302020204" pitchFamily="66" charset="0"/>
              </a:rPr>
              <a:t>High complexity and additional setting efforts. </a:t>
            </a:r>
            <a:endParaRPr lang="en-IN" sz="2000" dirty="0">
              <a:latin typeface="Comic Sans MS" panose="030F0702030302020204" pitchFamily="66" charset="0"/>
            </a:endParaRPr>
          </a:p>
        </p:txBody>
      </p:sp>
    </p:spTree>
    <p:extLst>
      <p:ext uri="{BB962C8B-B14F-4D97-AF65-F5344CB8AC3E}">
        <p14:creationId xmlns:p14="http://schemas.microsoft.com/office/powerpoint/2010/main" val="46108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8C384A-FAA3-10F3-ACA6-9F0B8BBC97DC}"/>
              </a:ext>
            </a:extLst>
          </p:cNvPr>
          <p:cNvSpPr txBox="1"/>
          <p:nvPr/>
        </p:nvSpPr>
        <p:spPr>
          <a:xfrm>
            <a:off x="420144" y="1027777"/>
            <a:ext cx="8502631" cy="584775"/>
          </a:xfrm>
          <a:prstGeom prst="rect">
            <a:avLst/>
          </a:prstGeom>
          <a:noFill/>
        </p:spPr>
        <p:txBody>
          <a:bodyPr wrap="square">
            <a:spAutoFit/>
          </a:bodyPr>
          <a:lstStyle/>
          <a:p>
            <a:r>
              <a:rPr lang="en-IN" sz="3200" u="sng" dirty="0">
                <a:solidFill>
                  <a:srgbClr val="7030A0"/>
                </a:solidFill>
                <a:latin typeface="Comic Sans MS" panose="030F0702030302020204" pitchFamily="66" charset="0"/>
              </a:rPr>
              <a:t>ADVANTAGES OVER CURRENT SYSTEM</a:t>
            </a:r>
          </a:p>
        </p:txBody>
      </p:sp>
      <p:sp>
        <p:nvSpPr>
          <p:cNvPr id="5" name="TextBox 4">
            <a:extLst>
              <a:ext uri="{FF2B5EF4-FFF2-40B4-BE49-F238E27FC236}">
                <a16:creationId xmlns:a16="http://schemas.microsoft.com/office/drawing/2014/main" id="{FE6168F1-93C3-C8D3-78EC-A14997B9A18C}"/>
              </a:ext>
            </a:extLst>
          </p:cNvPr>
          <p:cNvSpPr txBox="1"/>
          <p:nvPr/>
        </p:nvSpPr>
        <p:spPr>
          <a:xfrm>
            <a:off x="2046892" y="2022119"/>
            <a:ext cx="7716540" cy="440120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Comic Sans MS" panose="030F0702030302020204" pitchFamily="66" charset="0"/>
              </a:rPr>
              <a:t>It can be easy to handle and operate.</a:t>
            </a:r>
          </a:p>
          <a:p>
            <a:endParaRPr lang="en-US" sz="2000" dirty="0">
              <a:latin typeface="Comic Sans MS" panose="030F0702030302020204" pitchFamily="66" charset="0"/>
            </a:endParaRPr>
          </a:p>
          <a:p>
            <a:pPr marL="342900" indent="-342900">
              <a:buFont typeface="Arial" panose="020B0604020202020204" pitchFamily="34" charset="0"/>
              <a:buChar char="•"/>
            </a:pPr>
            <a:r>
              <a:rPr lang="en-US" sz="2000" dirty="0">
                <a:latin typeface="Comic Sans MS" panose="030F0702030302020204" pitchFamily="66" charset="0"/>
              </a:rPr>
              <a:t>This provides a friendly interface . Because , it is simple and easy to access.</a:t>
            </a:r>
          </a:p>
          <a:p>
            <a:endParaRPr lang="en-US" sz="2000" dirty="0">
              <a:latin typeface="Comic Sans MS" panose="030F0702030302020204" pitchFamily="66" charset="0"/>
            </a:endParaRPr>
          </a:p>
          <a:p>
            <a:pPr marL="342900" indent="-342900">
              <a:buFont typeface="Arial" panose="020B0604020202020204" pitchFamily="34" charset="0"/>
              <a:buChar char="•"/>
            </a:pPr>
            <a:r>
              <a:rPr lang="en-US" sz="2000" dirty="0">
                <a:latin typeface="Comic Sans MS" panose="030F0702030302020204" pitchFamily="66" charset="0"/>
              </a:rPr>
              <a:t>Fast and its very convenient. </a:t>
            </a:r>
          </a:p>
          <a:p>
            <a:endParaRPr lang="en-US" sz="2000" dirty="0">
              <a:latin typeface="Comic Sans MS" panose="030F0702030302020204" pitchFamily="66" charset="0"/>
            </a:endParaRPr>
          </a:p>
          <a:p>
            <a:pPr marL="342900" indent="-342900">
              <a:buFont typeface="Arial" panose="020B0604020202020204" pitchFamily="34" charset="0"/>
              <a:buChar char="•"/>
            </a:pPr>
            <a:r>
              <a:rPr lang="en-US" sz="2000" dirty="0">
                <a:latin typeface="Comic Sans MS" panose="030F0702030302020204" pitchFamily="66" charset="0"/>
              </a:rPr>
              <a:t>Easy to update.</a:t>
            </a:r>
          </a:p>
          <a:p>
            <a:endParaRPr lang="en-US" sz="2000" dirty="0">
              <a:latin typeface="Comic Sans MS" panose="030F0702030302020204" pitchFamily="66" charset="0"/>
            </a:endParaRPr>
          </a:p>
          <a:p>
            <a:pPr marL="342900" indent="-342900">
              <a:buFont typeface="Arial" panose="020B0604020202020204" pitchFamily="34" charset="0"/>
              <a:buChar char="•"/>
            </a:pPr>
            <a:r>
              <a:rPr lang="en-US" sz="2000" dirty="0">
                <a:latin typeface="Comic Sans MS" panose="030F0702030302020204" pitchFamily="66" charset="0"/>
              </a:rPr>
              <a:t>Its allows to easy message passing. </a:t>
            </a:r>
          </a:p>
          <a:p>
            <a:endParaRPr lang="en-US" sz="2000" dirty="0">
              <a:latin typeface="Comic Sans MS" panose="030F0702030302020204" pitchFamily="66" charset="0"/>
            </a:endParaRPr>
          </a:p>
          <a:p>
            <a:pPr marL="342900" indent="-342900">
              <a:buFont typeface="Arial" panose="020B0604020202020204" pitchFamily="34" charset="0"/>
              <a:buChar char="•"/>
            </a:pPr>
            <a:r>
              <a:rPr lang="en-US" sz="2000" dirty="0">
                <a:latin typeface="Comic Sans MS" panose="030F0702030302020204" pitchFamily="66" charset="0"/>
              </a:rPr>
              <a:t>Smart way of communication</a:t>
            </a:r>
          </a:p>
          <a:p>
            <a:endParaRPr lang="en-US" sz="2000" dirty="0">
              <a:latin typeface="Comic Sans MS" panose="030F0702030302020204" pitchFamily="66" charset="0"/>
            </a:endParaRPr>
          </a:p>
          <a:p>
            <a:pPr marL="342900" indent="-342900">
              <a:buFont typeface="Arial" panose="020B0604020202020204" pitchFamily="34" charset="0"/>
              <a:buChar char="•"/>
            </a:pPr>
            <a:r>
              <a:rPr lang="en-US" sz="2000" dirty="0">
                <a:latin typeface="Comic Sans MS" panose="030F0702030302020204" pitchFamily="66" charset="0"/>
              </a:rPr>
              <a:t>Its provides Secure and safe.</a:t>
            </a:r>
            <a:endParaRPr lang="en-IN" sz="2000" dirty="0">
              <a:latin typeface="Comic Sans MS" panose="030F0702030302020204" pitchFamily="66" charset="0"/>
            </a:endParaRPr>
          </a:p>
        </p:txBody>
      </p:sp>
    </p:spTree>
    <p:extLst>
      <p:ext uri="{BB962C8B-B14F-4D97-AF65-F5344CB8AC3E}">
        <p14:creationId xmlns:p14="http://schemas.microsoft.com/office/powerpoint/2010/main" val="295706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7EB18D-19BA-7CE1-E52D-D1266B6497CF}"/>
              </a:ext>
            </a:extLst>
          </p:cNvPr>
          <p:cNvSpPr txBox="1"/>
          <p:nvPr/>
        </p:nvSpPr>
        <p:spPr>
          <a:xfrm>
            <a:off x="117987" y="1499231"/>
            <a:ext cx="11931445" cy="5747727"/>
          </a:xfrm>
          <a:prstGeom prst="rect">
            <a:avLst/>
          </a:prstGeom>
          <a:noFill/>
        </p:spPr>
        <p:txBody>
          <a:bodyPr wrap="square">
            <a:spAutoFit/>
          </a:bodyPr>
          <a:lstStyle/>
          <a:p>
            <a:r>
              <a:rPr lang="en-US" sz="2000" b="0" i="0" dirty="0">
                <a:solidFill>
                  <a:srgbClr val="001D35"/>
                </a:solidFill>
                <a:effectLst/>
                <a:latin typeface="Comic Sans MS" panose="030F0702030302020204" pitchFamily="66" charset="0"/>
              </a:rPr>
              <a:t>For a weather prediction project in India, you can leverage datasets containing historical weather data, including temperature, precipitation, humidity, wind speed, and more, from sources like Kaggle, India Meteorological Department (IMD), and research papers. </a:t>
            </a:r>
          </a:p>
          <a:p>
            <a:pPr algn="l" fontAlgn="ctr">
              <a:spcBef>
                <a:spcPts val="750"/>
              </a:spcBef>
              <a:spcAft>
                <a:spcPts val="1500"/>
              </a:spcAft>
            </a:pPr>
            <a:r>
              <a:rPr lang="en-US" sz="2000" b="0" i="0" dirty="0">
                <a:solidFill>
                  <a:srgbClr val="001D35"/>
                </a:solidFill>
                <a:effectLst/>
                <a:latin typeface="Comic Sans MS" panose="030F0702030302020204" pitchFamily="66" charset="0"/>
              </a:rPr>
              <a:t>Here's a more detailed overview of datasets and resources:</a:t>
            </a:r>
          </a:p>
          <a:p>
            <a:pPr algn="l">
              <a:spcBef>
                <a:spcPts val="1500"/>
              </a:spcBef>
              <a:spcAft>
                <a:spcPts val="750"/>
              </a:spcAft>
            </a:pPr>
            <a:r>
              <a:rPr lang="en-US" sz="2000" b="0" i="0" dirty="0">
                <a:solidFill>
                  <a:srgbClr val="001D35"/>
                </a:solidFill>
                <a:effectLst/>
                <a:latin typeface="Comic Sans MS" panose="030F0702030302020204" pitchFamily="66" charset="0"/>
              </a:rPr>
              <a:t>1. Data Sources:</a:t>
            </a:r>
          </a:p>
          <a:p>
            <a:pPr algn="l">
              <a:spcBef>
                <a:spcPts val="750"/>
              </a:spcBef>
              <a:spcAft>
                <a:spcPts val="600"/>
              </a:spcAft>
              <a:buFont typeface="Arial" panose="020B0604020202020204" pitchFamily="34" charset="0"/>
              <a:buChar char="•"/>
            </a:pPr>
            <a:r>
              <a:rPr lang="en-US" sz="2000" b="1" i="0" dirty="0">
                <a:solidFill>
                  <a:srgbClr val="001D35"/>
                </a:solidFill>
                <a:effectLst/>
                <a:latin typeface="Comic Sans MS" panose="030F0702030302020204" pitchFamily="66" charset="0"/>
              </a:rPr>
              <a:t>Kaggle:</a:t>
            </a:r>
            <a:endParaRPr lang="en-US" sz="2000" b="0" i="0" dirty="0">
              <a:solidFill>
                <a:srgbClr val="001D35"/>
              </a:solidFill>
              <a:effectLst/>
              <a:latin typeface="Comic Sans MS" panose="030F0702030302020204" pitchFamily="66" charset="0"/>
            </a:endParaRPr>
          </a:p>
          <a:p>
            <a:pPr algn="l" fontAlgn="ctr">
              <a:spcBef>
                <a:spcPts val="600"/>
              </a:spcBef>
              <a:spcAft>
                <a:spcPts val="600"/>
              </a:spcAft>
              <a:buFont typeface="Arial" panose="020B0604020202020204" pitchFamily="34" charset="0"/>
              <a:buChar char="•"/>
            </a:pPr>
            <a:r>
              <a:rPr lang="en-US" sz="2000" b="1" i="0" dirty="0">
                <a:solidFill>
                  <a:srgbClr val="001D35"/>
                </a:solidFill>
                <a:effectLst/>
                <a:latin typeface="Comic Sans MS" panose="030F0702030302020204" pitchFamily="66" charset="0"/>
              </a:rPr>
              <a:t>Indian Weather Data:</a:t>
            </a:r>
            <a:r>
              <a:rPr lang="en-US" sz="2000" b="0" i="0" dirty="0">
                <a:solidFill>
                  <a:srgbClr val="001D35"/>
                </a:solidFill>
                <a:effectLst/>
                <a:latin typeface="Comic Sans MS" panose="030F0702030302020204" pitchFamily="66" charset="0"/>
              </a:rPr>
              <a:t> This dataset provides a comprehensive collection of historical weather data for various locations in India, including temperature, air quality metrics, precipitation levels, wind speed and direction, humidity, and weather conditions. </a:t>
            </a:r>
          </a:p>
          <a:p>
            <a:pPr algn="l" fontAlgn="ctr">
              <a:spcBef>
                <a:spcPts val="600"/>
              </a:spcBef>
              <a:spcAft>
                <a:spcPts val="600"/>
              </a:spcAft>
              <a:buFont typeface="Arial" panose="020B0604020202020204" pitchFamily="34" charset="0"/>
              <a:buChar char="•"/>
            </a:pPr>
            <a:r>
              <a:rPr lang="en-US" sz="2000" b="1" i="0" dirty="0">
                <a:solidFill>
                  <a:srgbClr val="001D35"/>
                </a:solidFill>
                <a:effectLst/>
                <a:latin typeface="Comic Sans MS" panose="030F0702030302020204" pitchFamily="66" charset="0"/>
              </a:rPr>
              <a:t>Weather data Indian cities (1990 to 2022):</a:t>
            </a:r>
            <a:r>
              <a:rPr lang="en-US" sz="2000" b="0" i="0" dirty="0">
                <a:solidFill>
                  <a:srgbClr val="001D35"/>
                </a:solidFill>
                <a:effectLst/>
                <a:latin typeface="Comic Sans MS" panose="030F0702030302020204" pitchFamily="66" charset="0"/>
              </a:rPr>
              <a:t> Contains daily temperature and precipitation data for cities like Delhi, Bangalore, Chennai, Lucknow, Mumbai, etc. </a:t>
            </a:r>
          </a:p>
          <a:p>
            <a:pPr algn="l">
              <a:spcBef>
                <a:spcPts val="600"/>
              </a:spcBef>
              <a:spcAft>
                <a:spcPts val="1500"/>
              </a:spcAft>
              <a:buFont typeface="Arial" panose="020B0604020202020204" pitchFamily="34" charset="0"/>
              <a:buChar char="•"/>
            </a:pPr>
            <a:r>
              <a:rPr lang="en-US" sz="2000" b="1" i="0" dirty="0">
                <a:solidFill>
                  <a:srgbClr val="001D35"/>
                </a:solidFill>
                <a:effectLst/>
                <a:latin typeface="Comic Sans MS" panose="030F0702030302020204" pitchFamily="66" charset="0"/>
              </a:rPr>
              <a:t>Daily Climate time series data:</a:t>
            </a:r>
            <a:r>
              <a:rPr lang="en-US" sz="2000" b="0" i="0" dirty="0">
                <a:solidFill>
                  <a:srgbClr val="001D35"/>
                </a:solidFill>
                <a:effectLst/>
                <a:latin typeface="Comic Sans MS" panose="030F0702030302020204" pitchFamily="66" charset="0"/>
              </a:rPr>
              <a:t> Provides data from 2013 to 2017 for Delhi, including parameters like mean temperature, humidity, wind speed, and mean pressure. </a:t>
            </a:r>
          </a:p>
          <a:p>
            <a:endParaRPr lang="en-IN" sz="2000" dirty="0">
              <a:latin typeface="Comic Sans MS" panose="030F0702030302020204" pitchFamily="66" charset="0"/>
            </a:endParaRPr>
          </a:p>
        </p:txBody>
      </p:sp>
      <p:sp>
        <p:nvSpPr>
          <p:cNvPr id="5" name="TextBox 4">
            <a:extLst>
              <a:ext uri="{FF2B5EF4-FFF2-40B4-BE49-F238E27FC236}">
                <a16:creationId xmlns:a16="http://schemas.microsoft.com/office/drawing/2014/main" id="{668A65B4-2FE1-7F01-3423-CE4BB04CD056}"/>
              </a:ext>
            </a:extLst>
          </p:cNvPr>
          <p:cNvSpPr txBox="1"/>
          <p:nvPr/>
        </p:nvSpPr>
        <p:spPr>
          <a:xfrm>
            <a:off x="428256" y="771602"/>
            <a:ext cx="6092190" cy="584775"/>
          </a:xfrm>
          <a:prstGeom prst="rect">
            <a:avLst/>
          </a:prstGeom>
          <a:noFill/>
        </p:spPr>
        <p:txBody>
          <a:bodyPr wrap="square">
            <a:spAutoFit/>
          </a:bodyPr>
          <a:lstStyle/>
          <a:p>
            <a:pPr algn="l" fontAlgn="ctr">
              <a:spcBef>
                <a:spcPts val="750"/>
              </a:spcBef>
              <a:spcAft>
                <a:spcPts val="1500"/>
              </a:spcAft>
            </a:pPr>
            <a:r>
              <a:rPr lang="en-US" sz="3200" b="0" i="0" u="sng" dirty="0">
                <a:solidFill>
                  <a:srgbClr val="7030A0"/>
                </a:solidFill>
                <a:effectLst/>
                <a:latin typeface="Comic Sans MS" panose="030F0702030302020204" pitchFamily="66" charset="0"/>
              </a:rPr>
              <a:t>Dataset overview</a:t>
            </a:r>
          </a:p>
        </p:txBody>
      </p:sp>
    </p:spTree>
    <p:extLst>
      <p:ext uri="{BB962C8B-B14F-4D97-AF65-F5344CB8AC3E}">
        <p14:creationId xmlns:p14="http://schemas.microsoft.com/office/powerpoint/2010/main" val="389470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CDEF4-9591-742D-022F-10BC3E691C1E}"/>
              </a:ext>
            </a:extLst>
          </p:cNvPr>
          <p:cNvSpPr txBox="1"/>
          <p:nvPr/>
        </p:nvSpPr>
        <p:spPr>
          <a:xfrm>
            <a:off x="1276288" y="1313036"/>
            <a:ext cx="8383906" cy="3739485"/>
          </a:xfrm>
          <a:prstGeom prst="rect">
            <a:avLst/>
          </a:prstGeom>
          <a:noFill/>
        </p:spPr>
        <p:txBody>
          <a:bodyPr wrap="square">
            <a:spAutoFit/>
          </a:bodyPr>
          <a:lstStyle/>
          <a:p>
            <a:pPr algn="l"/>
            <a:r>
              <a:rPr lang="en-IN" sz="3200" b="1" i="0" u="sng" dirty="0">
                <a:solidFill>
                  <a:srgbClr val="7030A0"/>
                </a:solidFill>
                <a:effectLst/>
                <a:latin typeface="Comic Sans MS" panose="030F0702030302020204" pitchFamily="66" charset="0"/>
              </a:rPr>
              <a:t>India Meteorological Department (IMD):</a:t>
            </a:r>
          </a:p>
          <a:p>
            <a:pPr algn="l"/>
            <a:endParaRPr lang="en-IN" sz="2000" b="0" i="0" dirty="0">
              <a:solidFill>
                <a:srgbClr val="001D35"/>
              </a:solidFill>
              <a:effectLst/>
              <a:latin typeface="Comic Sans MS" panose="030F0702030302020204" pitchFamily="66" charset="0"/>
            </a:endParaRPr>
          </a:p>
          <a:p>
            <a:pPr algn="l" fontAlgn="ctr">
              <a:spcBef>
                <a:spcPts val="600"/>
              </a:spcBef>
              <a:spcAft>
                <a:spcPts val="600"/>
              </a:spcAft>
              <a:buFont typeface="Arial" panose="020B0604020202020204" pitchFamily="34" charset="0"/>
              <a:buChar char="•"/>
            </a:pPr>
            <a:r>
              <a:rPr lang="en-IN" sz="2000" b="1" i="0" dirty="0">
                <a:effectLst/>
                <a:latin typeface="Comic Sans MS" panose="030F0702030302020204" pitchFamily="66" charset="0"/>
              </a:rPr>
              <a:t>Data Portal:</a:t>
            </a:r>
            <a:r>
              <a:rPr lang="en-IN" sz="2000" b="0" i="0" dirty="0">
                <a:effectLst/>
                <a:latin typeface="Comic Sans MS" panose="030F0702030302020204" pitchFamily="66" charset="0"/>
              </a:rPr>
              <a:t> The IMD's data portal offers various datasets, including climatology data of important cities, rainfall data, and data on cyclones and depressions. </a:t>
            </a:r>
          </a:p>
          <a:p>
            <a:pPr algn="l" fontAlgn="ctr">
              <a:spcBef>
                <a:spcPts val="600"/>
              </a:spcBef>
              <a:spcAft>
                <a:spcPts val="600"/>
              </a:spcAft>
              <a:buFont typeface="Arial" panose="020B0604020202020204" pitchFamily="34" charset="0"/>
              <a:buChar char="•"/>
            </a:pPr>
            <a:r>
              <a:rPr lang="en-IN" sz="2000" b="1" i="0" dirty="0">
                <a:effectLst/>
                <a:latin typeface="Comic Sans MS" panose="030F0702030302020204" pitchFamily="66" charset="0"/>
              </a:rPr>
              <a:t>Climatology Data:</a:t>
            </a:r>
            <a:r>
              <a:rPr lang="en-IN" sz="2000" b="0" i="0" dirty="0">
                <a:effectLst/>
                <a:latin typeface="Comic Sans MS" panose="030F0702030302020204" pitchFamily="66" charset="0"/>
              </a:rPr>
              <a:t> Contains station and period-wise data on mean temperature (max and mean) and mean rainfall. </a:t>
            </a:r>
          </a:p>
          <a:p>
            <a:pPr algn="l">
              <a:spcBef>
                <a:spcPts val="600"/>
              </a:spcBef>
              <a:spcAft>
                <a:spcPts val="1500"/>
              </a:spcAft>
              <a:buFont typeface="Arial" panose="020B0604020202020204" pitchFamily="34" charset="0"/>
              <a:buChar char="•"/>
            </a:pPr>
            <a:r>
              <a:rPr lang="en-IN" sz="2000" b="1" i="0" dirty="0">
                <a:effectLst/>
                <a:latin typeface="Comic Sans MS" panose="030F0702030302020204" pitchFamily="66" charset="0"/>
              </a:rPr>
              <a:t>All India Seasonal and Annual Min/Max Temperature Series:</a:t>
            </a:r>
            <a:r>
              <a:rPr lang="en-IN" sz="2000" b="0" i="0" dirty="0">
                <a:effectLst/>
                <a:latin typeface="Comic Sans MS" panose="030F0702030302020204" pitchFamily="66" charset="0"/>
              </a:rPr>
              <a:t> Provides time series data showing warming trends over India.</a:t>
            </a:r>
          </a:p>
        </p:txBody>
      </p:sp>
    </p:spTree>
    <p:extLst>
      <p:ext uri="{BB962C8B-B14F-4D97-AF65-F5344CB8AC3E}">
        <p14:creationId xmlns:p14="http://schemas.microsoft.com/office/powerpoint/2010/main" val="105039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D5B740-C489-A782-50EA-70C7A86EBE3D}"/>
              </a:ext>
            </a:extLst>
          </p:cNvPr>
          <p:cNvSpPr txBox="1"/>
          <p:nvPr/>
        </p:nvSpPr>
        <p:spPr>
          <a:xfrm>
            <a:off x="771832" y="860333"/>
            <a:ext cx="10648335" cy="6119624"/>
          </a:xfrm>
          <a:prstGeom prst="rect">
            <a:avLst/>
          </a:prstGeom>
          <a:noFill/>
        </p:spPr>
        <p:txBody>
          <a:bodyPr wrap="square">
            <a:spAutoFit/>
          </a:bodyPr>
          <a:lstStyle/>
          <a:p>
            <a:pPr algn="l">
              <a:spcBef>
                <a:spcPts val="1500"/>
              </a:spcBef>
              <a:spcAft>
                <a:spcPts val="750"/>
              </a:spcAft>
            </a:pPr>
            <a:r>
              <a:rPr lang="en-US" b="0" i="0" dirty="0">
                <a:solidFill>
                  <a:srgbClr val="001D35"/>
                </a:solidFill>
                <a:effectLst/>
                <a:latin typeface="Google Sans"/>
              </a:rPr>
              <a:t> </a:t>
            </a:r>
            <a:r>
              <a:rPr lang="en-US" sz="3200" b="0" i="0" u="sng" dirty="0">
                <a:solidFill>
                  <a:srgbClr val="7030A0"/>
                </a:solidFill>
                <a:effectLst/>
                <a:latin typeface="Comic Sans MS" panose="030F0702030302020204" pitchFamily="66" charset="0"/>
              </a:rPr>
              <a:t>Data Types and Features:</a:t>
            </a:r>
          </a:p>
          <a:p>
            <a:pPr algn="l">
              <a:spcBef>
                <a:spcPts val="750"/>
              </a:spcBef>
              <a:spcAft>
                <a:spcPts val="600"/>
              </a:spcAft>
            </a:pPr>
            <a:endParaRPr lang="en-US" sz="2000" b="0" i="0" dirty="0">
              <a:solidFill>
                <a:srgbClr val="001D35"/>
              </a:solidFill>
              <a:effectLst/>
              <a:latin typeface="Comic Sans MS" panose="030F0702030302020204" pitchFamily="66" charset="0"/>
            </a:endParaRPr>
          </a:p>
          <a:p>
            <a:pPr>
              <a:spcBef>
                <a:spcPts val="750"/>
              </a:spcBef>
              <a:spcAft>
                <a:spcPts val="600"/>
              </a:spcAft>
              <a:buFont typeface="Arial" panose="020B0604020202020204" pitchFamily="34" charset="0"/>
              <a:buChar char="•"/>
            </a:pPr>
            <a:r>
              <a:rPr lang="en-US" sz="2000" b="1" i="0" dirty="0">
                <a:solidFill>
                  <a:srgbClr val="001D35"/>
                </a:solidFill>
                <a:effectLst/>
                <a:latin typeface="Comic Sans MS" panose="030F0702030302020204" pitchFamily="66" charset="0"/>
              </a:rPr>
              <a:t>Time Series Data:</a:t>
            </a:r>
            <a:r>
              <a:rPr lang="en-US" sz="2000" b="0" i="0" dirty="0">
                <a:solidFill>
                  <a:srgbClr val="001D35"/>
                </a:solidFill>
                <a:effectLst/>
                <a:latin typeface="Comic Sans MS" panose="030F0702030302020204" pitchFamily="66" charset="0"/>
              </a:rPr>
              <a:t> Data is often available on a daily, </a:t>
            </a:r>
          </a:p>
          <a:p>
            <a:pPr>
              <a:spcBef>
                <a:spcPts val="750"/>
              </a:spcBef>
              <a:spcAft>
                <a:spcPts val="600"/>
              </a:spcAft>
              <a:buFont typeface="Arial" panose="020B0604020202020204" pitchFamily="34" charset="0"/>
              <a:buChar char="•"/>
            </a:pPr>
            <a:r>
              <a:rPr lang="en-US" sz="2000" b="1" dirty="0">
                <a:solidFill>
                  <a:srgbClr val="001D35"/>
                </a:solidFill>
                <a:latin typeface="Comic Sans MS" panose="030F0702030302020204" pitchFamily="66" charset="0"/>
              </a:rPr>
              <a:t>Temperature:</a:t>
            </a:r>
            <a:r>
              <a:rPr lang="en-US" sz="2000" dirty="0">
                <a:solidFill>
                  <a:srgbClr val="001D35"/>
                </a:solidFill>
                <a:latin typeface="Comic Sans MS" panose="030F0702030302020204" pitchFamily="66" charset="0"/>
              </a:rPr>
              <a:t> Minimum, maximum, average, and mean temperatures (in Celsius or Fahrenheit).</a:t>
            </a:r>
          </a:p>
          <a:p>
            <a:pPr>
              <a:spcBef>
                <a:spcPts val="750"/>
              </a:spcBef>
              <a:spcAft>
                <a:spcPts val="600"/>
              </a:spcAft>
              <a:buFont typeface="Arial" panose="020B0604020202020204" pitchFamily="34" charset="0"/>
              <a:buChar char="•"/>
            </a:pPr>
            <a:r>
              <a:rPr lang="en-US" sz="2000" b="1" dirty="0">
                <a:solidFill>
                  <a:srgbClr val="001D35"/>
                </a:solidFill>
                <a:latin typeface="Comic Sans MS" panose="030F0702030302020204" pitchFamily="66" charset="0"/>
              </a:rPr>
              <a:t>Precipitation:</a:t>
            </a:r>
            <a:r>
              <a:rPr lang="en-US" sz="2000" dirty="0">
                <a:solidFill>
                  <a:srgbClr val="001D35"/>
                </a:solidFill>
                <a:latin typeface="Comic Sans MS" panose="030F0702030302020204" pitchFamily="66" charset="0"/>
              </a:rPr>
              <a:t> Rainfall data in millimeters (mm).</a:t>
            </a:r>
          </a:p>
          <a:p>
            <a:pPr>
              <a:spcBef>
                <a:spcPts val="750"/>
              </a:spcBef>
              <a:spcAft>
                <a:spcPts val="600"/>
              </a:spcAft>
              <a:buFont typeface="Arial" panose="020B0604020202020204" pitchFamily="34" charset="0"/>
              <a:buChar char="•"/>
            </a:pPr>
            <a:r>
              <a:rPr lang="en-US" sz="2000" b="1" dirty="0">
                <a:solidFill>
                  <a:srgbClr val="001D35"/>
                </a:solidFill>
                <a:latin typeface="Comic Sans MS" panose="030F0702030302020204" pitchFamily="66" charset="0"/>
              </a:rPr>
              <a:t>Humidity:</a:t>
            </a:r>
            <a:r>
              <a:rPr lang="en-US" sz="2000" dirty="0">
                <a:solidFill>
                  <a:srgbClr val="001D35"/>
                </a:solidFill>
                <a:latin typeface="Comic Sans MS" panose="030F0702030302020204" pitchFamily="66" charset="0"/>
              </a:rPr>
              <a:t> Relative humidity or absolute humidity.</a:t>
            </a:r>
          </a:p>
          <a:p>
            <a:pPr>
              <a:spcBef>
                <a:spcPts val="750"/>
              </a:spcBef>
              <a:spcAft>
                <a:spcPts val="600"/>
              </a:spcAft>
              <a:buFont typeface="Arial" panose="020B0604020202020204" pitchFamily="34" charset="0"/>
              <a:buChar char="•"/>
            </a:pPr>
            <a:r>
              <a:rPr lang="en-US" sz="2000" b="1" dirty="0">
                <a:solidFill>
                  <a:srgbClr val="001D35"/>
                </a:solidFill>
                <a:latin typeface="Comic Sans MS" panose="030F0702030302020204" pitchFamily="66" charset="0"/>
              </a:rPr>
              <a:t>Wind:</a:t>
            </a:r>
            <a:r>
              <a:rPr lang="en-US" sz="2000" dirty="0">
                <a:solidFill>
                  <a:srgbClr val="001D35"/>
                </a:solidFill>
                <a:latin typeface="Comic Sans MS" panose="030F0702030302020204" pitchFamily="66" charset="0"/>
              </a:rPr>
              <a:t> Wind speed, direction, and gust speed.</a:t>
            </a:r>
          </a:p>
          <a:p>
            <a:pPr>
              <a:spcBef>
                <a:spcPts val="750"/>
              </a:spcBef>
              <a:spcAft>
                <a:spcPts val="600"/>
              </a:spcAft>
              <a:buFont typeface="Arial" panose="020B0604020202020204" pitchFamily="34" charset="0"/>
              <a:buChar char="•"/>
            </a:pPr>
            <a:r>
              <a:rPr lang="en-US" sz="2000" b="1" dirty="0">
                <a:solidFill>
                  <a:srgbClr val="001D35"/>
                </a:solidFill>
                <a:latin typeface="Comic Sans MS" panose="030F0702030302020204" pitchFamily="66" charset="0"/>
              </a:rPr>
              <a:t>Pressure:</a:t>
            </a:r>
            <a:r>
              <a:rPr lang="en-US" sz="2000" dirty="0">
                <a:solidFill>
                  <a:srgbClr val="001D35"/>
                </a:solidFill>
                <a:latin typeface="Comic Sans MS" panose="030F0702030302020204" pitchFamily="66" charset="0"/>
              </a:rPr>
              <a:t> Atmospheric pressure.</a:t>
            </a:r>
          </a:p>
          <a:p>
            <a:pPr>
              <a:spcBef>
                <a:spcPts val="750"/>
              </a:spcBef>
              <a:spcAft>
                <a:spcPts val="600"/>
              </a:spcAft>
              <a:buFont typeface="Arial" panose="020B0604020202020204" pitchFamily="34" charset="0"/>
              <a:buChar char="•"/>
            </a:pPr>
            <a:r>
              <a:rPr lang="en-US" sz="2000" b="1" dirty="0">
                <a:solidFill>
                  <a:srgbClr val="001D35"/>
                </a:solidFill>
                <a:latin typeface="Comic Sans MS" panose="030F0702030302020204" pitchFamily="66" charset="0"/>
              </a:rPr>
              <a:t>Weather Conditions:</a:t>
            </a:r>
            <a:r>
              <a:rPr lang="en-US" sz="2000" dirty="0">
                <a:solidFill>
                  <a:srgbClr val="001D35"/>
                </a:solidFill>
                <a:latin typeface="Comic Sans MS" panose="030F0702030302020204" pitchFamily="66" charset="0"/>
              </a:rPr>
              <a:t> Cloud cover, visibility, and other weather phenomena.</a:t>
            </a:r>
          </a:p>
          <a:p>
            <a:pPr>
              <a:spcBef>
                <a:spcPts val="750"/>
              </a:spcBef>
              <a:spcAft>
                <a:spcPts val="600"/>
              </a:spcAft>
              <a:buFont typeface="Arial" panose="020B0604020202020204" pitchFamily="34" charset="0"/>
              <a:buChar char="•"/>
            </a:pPr>
            <a:r>
              <a:rPr lang="en-US" sz="2000" b="1" dirty="0">
                <a:solidFill>
                  <a:srgbClr val="001D35"/>
                </a:solidFill>
                <a:latin typeface="Comic Sans MS" panose="030F0702030302020204" pitchFamily="66" charset="0"/>
              </a:rPr>
              <a:t>Air Quality:</a:t>
            </a:r>
            <a:r>
              <a:rPr lang="en-US" sz="2000" dirty="0">
                <a:solidFill>
                  <a:srgbClr val="001D35"/>
                </a:solidFill>
                <a:latin typeface="Comic Sans MS" panose="030F0702030302020204" pitchFamily="66" charset="0"/>
              </a:rPr>
              <a:t> Metrics like PM2.5, PM10, </a:t>
            </a:r>
            <a:r>
              <a:rPr lang="en-US" sz="2000" dirty="0" err="1">
                <a:solidFill>
                  <a:srgbClr val="001D35"/>
                </a:solidFill>
                <a:latin typeface="Comic Sans MS" panose="030F0702030302020204" pitchFamily="66" charset="0"/>
              </a:rPr>
              <a:t>ozone</a:t>
            </a:r>
            <a:r>
              <a:rPr lang="en-US" sz="2000" b="0" i="0" dirty="0" err="1">
                <a:solidFill>
                  <a:srgbClr val="001D35"/>
                </a:solidFill>
                <a:effectLst/>
                <a:latin typeface="Comic Sans MS" panose="030F0702030302020204" pitchFamily="66" charset="0"/>
              </a:rPr>
              <a:t>monthly</a:t>
            </a:r>
            <a:r>
              <a:rPr lang="en-US" sz="2000" b="0" i="0" dirty="0">
                <a:solidFill>
                  <a:srgbClr val="001D35"/>
                </a:solidFill>
                <a:effectLst/>
                <a:latin typeface="Comic Sans MS" panose="030F0702030302020204" pitchFamily="66" charset="0"/>
              </a:rPr>
              <a:t>, or hourly basis, allowing for time series analysis and forecasting. </a:t>
            </a:r>
          </a:p>
          <a:p>
            <a:br>
              <a:rPr lang="en-US" b="0" i="0" dirty="0">
                <a:solidFill>
                  <a:srgbClr val="001D35"/>
                </a:solidFill>
                <a:effectLst/>
                <a:latin typeface="Google Sans"/>
              </a:rPr>
            </a:br>
            <a:endParaRPr lang="en-IN" dirty="0"/>
          </a:p>
        </p:txBody>
      </p:sp>
    </p:spTree>
    <p:extLst>
      <p:ext uri="{BB962C8B-B14F-4D97-AF65-F5344CB8AC3E}">
        <p14:creationId xmlns:p14="http://schemas.microsoft.com/office/powerpoint/2010/main" val="170332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7"/>
          <p:cNvSpPr txBox="1"/>
          <p:nvPr/>
        </p:nvSpPr>
        <p:spPr>
          <a:xfrm>
            <a:off x="210314" y="1451569"/>
            <a:ext cx="10435915" cy="2441694"/>
          </a:xfrm>
          <a:prstGeom prst="rect">
            <a:avLst/>
          </a:prstGeom>
          <a:noFill/>
          <a:ln>
            <a:noFill/>
          </a:ln>
        </p:spPr>
        <p:txBody>
          <a:bodyPr spcFirstLastPara="1" wrap="square" lIns="91425" tIns="45700" rIns="91425" bIns="45700" anchor="t" anchorCtr="0">
            <a:spAutoFit/>
          </a:bodyPr>
          <a:lstStyle/>
          <a:p>
            <a:pPr marL="231641" marR="0" lvl="0" indent="-231641"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Approach:</a:t>
            </a:r>
            <a:endParaRPr/>
          </a:p>
          <a:p>
            <a:pPr marL="231641" marR="0" lvl="0" indent="-231641" algn="l" rtl="0">
              <a:lnSpc>
                <a:spcPct val="100000"/>
              </a:lnSpc>
              <a:spcBef>
                <a:spcPts val="80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(Explain the steps taken to solve the problem)</a:t>
            </a:r>
            <a:endParaRPr/>
          </a:p>
          <a:p>
            <a:pPr marL="231641" marR="0" lvl="0" indent="-117341" algn="l" rtl="0">
              <a:lnSpc>
                <a:spcPct val="100000"/>
              </a:lnSpc>
              <a:spcBef>
                <a:spcPts val="80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31641" marR="0" lvl="0" indent="-117341" algn="l" rtl="0">
              <a:lnSpc>
                <a:spcPct val="100000"/>
              </a:lnSpc>
              <a:spcBef>
                <a:spcPts val="80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31641" marR="0" lvl="0" indent="-231641" algn="l" rtl="0">
              <a:lnSpc>
                <a:spcPct val="100000"/>
              </a:lnSpc>
              <a:spcBef>
                <a:spcPts val="80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Algorithms Used:</a:t>
            </a:r>
            <a:br>
              <a:rPr lang="en" sz="1800" b="0" i="0" u="none" strike="noStrike" cap="none">
                <a:solidFill>
                  <a:srgbClr val="000000"/>
                </a:solidFill>
                <a:latin typeface="Arial"/>
                <a:ea typeface="Arial"/>
                <a:cs typeface="Arial"/>
                <a:sym typeface="Arial"/>
              </a:rPr>
            </a:br>
            <a:r>
              <a:rPr lang="en" sz="1800" b="0" i="0" u="none" strike="noStrike" cap="none">
                <a:solidFill>
                  <a:srgbClr val="000000"/>
                </a:solidFill>
                <a:latin typeface="Arial"/>
                <a:ea typeface="Arial"/>
                <a:cs typeface="Arial"/>
                <a:sym typeface="Arial"/>
              </a:rPr>
              <a:t>(List the ML/AI algorithms or techniques applied and why)</a:t>
            </a:r>
            <a:br>
              <a:rPr lang="en"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
        <p:nvSpPr>
          <p:cNvPr id="54" name="Google Shape;54;p37"/>
          <p:cNvSpPr txBox="1"/>
          <p:nvPr/>
        </p:nvSpPr>
        <p:spPr>
          <a:xfrm>
            <a:off x="202071" y="972537"/>
            <a:ext cx="590409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213163"/>
                </a:solidFill>
                <a:latin typeface="Arial"/>
                <a:ea typeface="Arial"/>
                <a:cs typeface="Arial"/>
                <a:sym typeface="Arial"/>
              </a:rPr>
              <a:t>Methodology</a:t>
            </a:r>
            <a:endParaRPr sz="2000" b="0" i="0" u="none" strike="noStrike" cap="none">
              <a:solidFill>
                <a:srgbClr val="213163"/>
              </a:solidFill>
              <a:latin typeface="Arial"/>
              <a:ea typeface="Arial"/>
              <a:cs typeface="Arial"/>
              <a:sym typeface="Arial"/>
            </a:endParaRPr>
          </a:p>
        </p:txBody>
      </p:sp>
      <p:sp>
        <p:nvSpPr>
          <p:cNvPr id="55" name="Google Shape;55;p37"/>
          <p:cNvSpPr txBox="1"/>
          <p:nvPr/>
        </p:nvSpPr>
        <p:spPr>
          <a:xfrm>
            <a:off x="199809" y="6135329"/>
            <a:ext cx="79587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1" i="0" u="none" strike="noStrike" cap="none">
                <a:solidFill>
                  <a:srgbClr val="000000"/>
                </a:solidFill>
                <a:latin typeface="Arial"/>
                <a:ea typeface="Arial"/>
                <a:cs typeface="Arial"/>
                <a:sym typeface="Arial"/>
              </a:rPr>
              <a:t>Source : </a:t>
            </a:r>
            <a:endParaRPr/>
          </a:p>
        </p:txBody>
      </p:sp>
      <p:sp>
        <p:nvSpPr>
          <p:cNvPr id="56" name="Google Shape;56;p37"/>
          <p:cNvSpPr txBox="1"/>
          <p:nvPr/>
        </p:nvSpPr>
        <p:spPr>
          <a:xfrm>
            <a:off x="880529" y="6135329"/>
            <a:ext cx="184235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FF"/>
                </a:solidFill>
                <a:latin typeface="Arial"/>
                <a:ea typeface="Arial"/>
                <a:cs typeface="Arial"/>
                <a:sym typeface="Arial"/>
                <a:hlinkClick r:id="rId3">
                  <a:extLst>
                    <a:ext uri="{A12FA001-AC4F-418D-AE19-62706E023703}">
                      <ahyp:hlinkClr xmlns:ahyp="http://schemas.microsoft.com/office/drawing/2018/hyperlinkcolor" val="tx"/>
                    </a:ext>
                  </a:extLst>
                </a:hlinkClick>
              </a:rPr>
              <a:t>www.freepik.com/</a:t>
            </a:r>
            <a:endParaRPr sz="1200" b="0" i="0" u="none" strike="noStrike" cap="none">
              <a:solidFill>
                <a:srgbClr val="0000FF"/>
              </a:solidFill>
              <a:latin typeface="Arial"/>
              <a:ea typeface="Arial"/>
              <a:cs typeface="Arial"/>
              <a:sym typeface="Arial"/>
            </a:endParaRPr>
          </a:p>
        </p:txBody>
      </p:sp>
      <p:cxnSp>
        <p:nvCxnSpPr>
          <p:cNvPr id="57" name="Google Shape;57;p37"/>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1466</Words>
  <Application>Microsoft Office PowerPoint</Application>
  <PresentationFormat>Widescreen</PresentationFormat>
  <Paragraphs>119</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Comic Sans MS</vt:lpstr>
      <vt:lpstr>Google Sans</vt:lpstr>
      <vt:lpstr>Jokerman</vt:lpstr>
      <vt:lpstr>Times New Roman</vt:lpstr>
      <vt:lpstr>var(--jp-code-font-family)</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lastModifiedBy>lenovo</cp:lastModifiedBy>
  <cp:revision>7</cp:revision>
  <dcterms:modified xsi:type="dcterms:W3CDTF">2025-03-27T07:43:15Z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