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75" r:id="rId6"/>
    <p:sldId id="276" r:id="rId7"/>
    <p:sldId id="277" r:id="rId8"/>
    <p:sldId id="279" r:id="rId9"/>
    <p:sldId id="294" r:id="rId10"/>
    <p:sldId id="281" r:id="rId11"/>
    <p:sldId id="282" r:id="rId12"/>
    <p:sldId id="283" r:id="rId13"/>
    <p:sldId id="28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5634"/>
  </p:normalViewPr>
  <p:slideViewPr>
    <p:cSldViewPr snapToGrid="0" showGuides="1">
      <p:cViewPr>
        <p:scale>
          <a:sx n="66" d="100"/>
          <a:sy n="66" d="100"/>
        </p:scale>
        <p:origin x="-900" y="-25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912D9D-DB9A-4C6B-9541-2D778EA3C80B}" type="doc">
      <dgm:prSet loTypeId="urn:microsoft.com/office/officeart/2005/8/layout/radial6" loCatId="cycle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19943B67-317D-4CD3-A14C-0CBBF084DA8D}">
      <dgm:prSet phldrT="[Text]" custT="1"/>
      <dgm:spPr/>
      <dgm:t>
        <a:bodyPr/>
        <a:lstStyle/>
        <a:p>
          <a:r>
            <a: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Meters &amp; </a:t>
          </a:r>
          <a:r>
            <a:rPr lang="en-US" sz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Sensors</a:t>
          </a:r>
          <a:endParaRPr lang="en-US" sz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487964-E5F0-4889-869C-33342427ACC7}" type="parTrans" cxnId="{AFABA1E6-ABA9-4716-9737-C9D3434B86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5097952-8084-4DCF-B919-9BFFC0600400}" type="sibTrans" cxnId="{AFABA1E6-ABA9-4716-9737-C9D3434B86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C12EEE8-CCCA-4954-8118-E654D96E6C02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Flow </a:t>
          </a:r>
        </a:p>
      </dgm:t>
    </dgm:pt>
    <dgm:pt modelId="{ED3A1243-54FF-4A88-86A0-B1CBE7FDAC62}" type="parTrans" cxnId="{8E5B3F32-1F43-41A6-BC5B-68716283A2A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B494BE9-4C98-422B-A736-EDEACC56DB87}" type="sibTrans" cxnId="{8E5B3F32-1F43-41A6-BC5B-68716283A2AA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D9C5F276-DBFA-439A-A091-579BA731B7C9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Pressure</a:t>
          </a:r>
        </a:p>
      </dgm:t>
    </dgm:pt>
    <dgm:pt modelId="{6D0A62BC-3132-4DD6-BADF-9E47B238DF63}" type="parTrans" cxnId="{7536413D-C979-4CBD-A5CD-F10AB2EE60A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A991E6E-3CEE-40BA-A34E-3466F006EB71}" type="sibTrans" cxnId="{7536413D-C979-4CBD-A5CD-F10AB2EE60AD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956382B0-B355-48E7-9498-A0BDFD134C87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Quality</a:t>
          </a:r>
        </a:p>
      </dgm:t>
    </dgm:pt>
    <dgm:pt modelId="{7E82774D-B086-41C1-9640-98BB884FEF37}" type="parTrans" cxnId="{0A11084C-6DBD-4776-813A-D5631EE1FAA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102167C-6D9C-4DAB-9DAB-6268B7F65134}" type="sibTrans" cxnId="{0A11084C-6DBD-4776-813A-D5631EE1FAA1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B4DDD853-80FA-40D2-B2AF-4FFAF45F125F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SCADA</a:t>
          </a:r>
        </a:p>
      </dgm:t>
    </dgm:pt>
    <dgm:pt modelId="{8E031C78-7D21-4BA4-89FD-D2277A910BF4}" type="parTrans" cxnId="{574255B2-BC30-4B1C-AF89-72C83186CA3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7544E5-2198-4965-B756-0A7A2F6EB63D}" type="sibTrans" cxnId="{574255B2-BC30-4B1C-AF89-72C83186CA34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E65C8692-B218-47C2-96C9-66600F0F2676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Consumption </a:t>
          </a:r>
        </a:p>
      </dgm:t>
    </dgm:pt>
    <dgm:pt modelId="{8F85FA5E-383F-46BD-80E9-4569BE92C8B9}" type="parTrans" cxnId="{F18F8971-CAE1-43A3-8879-E648637722D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5B7E83-41AE-4BD5-B373-03F6A43CC0D0}" type="sibTrans" cxnId="{F18F8971-CAE1-43A3-8879-E648637722D5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B6BA0C96-FD2C-42AA-9469-B81EC70DDDDF}">
      <dgm:prSet phldrT="[Text]" custT="1"/>
      <dgm:spPr/>
      <dgm:t>
        <a:bodyPr/>
        <a:lstStyle/>
        <a:p>
          <a:r>
            <a:rPr lang="en-US" sz="1100" dirty="0">
              <a:solidFill>
                <a:schemeClr val="tx1"/>
              </a:solidFill>
            </a:rPr>
            <a:t>Leak </a:t>
          </a:r>
          <a:r>
            <a:rPr lang="en-US" sz="1100" dirty="0" err="1">
              <a:solidFill>
                <a:schemeClr val="tx1"/>
              </a:solidFill>
            </a:rPr>
            <a:t>Detction</a:t>
          </a:r>
          <a:endParaRPr lang="en-US" sz="1100" dirty="0">
            <a:solidFill>
              <a:schemeClr val="tx1"/>
            </a:solidFill>
          </a:endParaRPr>
        </a:p>
      </dgm:t>
    </dgm:pt>
    <dgm:pt modelId="{BECC2863-FE80-4FC4-B0B4-CE876BF6BFF1}" type="parTrans" cxnId="{24D4AD90-4CB9-4C32-AA61-2B6CF90F18A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3E1DE2-F798-4877-9790-3400C73CDE58}" type="sibTrans" cxnId="{24D4AD90-4CB9-4C32-AA61-2B6CF90F18AF}">
      <dgm:prSet/>
      <dgm:spPr/>
      <dgm:t>
        <a:bodyPr/>
        <a:lstStyle/>
        <a:p>
          <a:endParaRPr lang="en-US" sz="1100">
            <a:solidFill>
              <a:schemeClr val="tx1"/>
            </a:solidFill>
          </a:endParaRPr>
        </a:p>
      </dgm:t>
    </dgm:pt>
    <dgm:pt modelId="{6569B90B-4B37-48D6-88D2-68AE8287E841}" type="pres">
      <dgm:prSet presAssocID="{93912D9D-DB9A-4C6B-9541-2D778EA3C80B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03245D-6294-4ACE-ABCF-3456FF404E04}" type="pres">
      <dgm:prSet presAssocID="{19943B67-317D-4CD3-A14C-0CBBF084DA8D}" presName="centerShape" presStyleLbl="node0" presStyleIdx="0" presStyleCnt="1" custScaleX="79647" custScaleY="78920"/>
      <dgm:spPr/>
      <dgm:t>
        <a:bodyPr/>
        <a:lstStyle/>
        <a:p>
          <a:endParaRPr lang="en-US"/>
        </a:p>
      </dgm:t>
    </dgm:pt>
    <dgm:pt modelId="{056EEF5E-3319-4667-923C-21F5FE0F3DA1}" type="pres">
      <dgm:prSet presAssocID="{8C12EEE8-CCCA-4954-8118-E654D96E6C02}" presName="node" presStyleLbl="node1" presStyleIdx="0" presStyleCnt="6" custScaleX="1145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7B6D54-7E5A-4986-8A77-F993DA1C7051}" type="pres">
      <dgm:prSet presAssocID="{8C12EEE8-CCCA-4954-8118-E654D96E6C02}" presName="dummy" presStyleCnt="0"/>
      <dgm:spPr/>
      <dgm:t>
        <a:bodyPr/>
        <a:lstStyle/>
        <a:p>
          <a:endParaRPr lang="en-US"/>
        </a:p>
      </dgm:t>
    </dgm:pt>
    <dgm:pt modelId="{30B25B96-8C72-4A31-8AAE-B615C889033B}" type="pres">
      <dgm:prSet presAssocID="{FB494BE9-4C98-422B-A736-EDEACC56DB87}" presName="sibTrans" presStyleLbl="sibTrans2D1" presStyleIdx="0" presStyleCnt="6" custScaleX="98452"/>
      <dgm:spPr/>
      <dgm:t>
        <a:bodyPr/>
        <a:lstStyle/>
        <a:p>
          <a:endParaRPr lang="en-US"/>
        </a:p>
      </dgm:t>
    </dgm:pt>
    <dgm:pt modelId="{F570737D-B7A9-4E60-BBF7-40D03AD33733}" type="pres">
      <dgm:prSet presAssocID="{D9C5F276-DBFA-439A-A091-579BA731B7C9}" presName="node" presStyleLbl="node1" presStyleIdx="1" presStyleCnt="6" custScaleX="1175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E996AE-5F93-4440-807B-7697E9B2662F}" type="pres">
      <dgm:prSet presAssocID="{D9C5F276-DBFA-439A-A091-579BA731B7C9}" presName="dummy" presStyleCnt="0"/>
      <dgm:spPr/>
      <dgm:t>
        <a:bodyPr/>
        <a:lstStyle/>
        <a:p>
          <a:endParaRPr lang="en-US"/>
        </a:p>
      </dgm:t>
    </dgm:pt>
    <dgm:pt modelId="{8FB47E26-2215-4C5C-B227-97033A88E6EA}" type="pres">
      <dgm:prSet presAssocID="{6A991E6E-3CEE-40BA-A34E-3466F006EB71}" presName="sibTrans" presStyleLbl="sibTrans2D1" presStyleIdx="1" presStyleCnt="6" custScaleX="101429"/>
      <dgm:spPr/>
      <dgm:t>
        <a:bodyPr/>
        <a:lstStyle/>
        <a:p>
          <a:endParaRPr lang="en-US"/>
        </a:p>
      </dgm:t>
    </dgm:pt>
    <dgm:pt modelId="{ABEF12DB-1F86-4D62-A4FC-EF3BEB2B889E}" type="pres">
      <dgm:prSet presAssocID="{956382B0-B355-48E7-9498-A0BDFD134C87}" presName="node" presStyleLbl="node1" presStyleIdx="2" presStyleCnt="6" custScaleX="1175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FB1E09-3B84-4E69-B755-72A423ACD876}" type="pres">
      <dgm:prSet presAssocID="{956382B0-B355-48E7-9498-A0BDFD134C87}" presName="dummy" presStyleCnt="0"/>
      <dgm:spPr/>
      <dgm:t>
        <a:bodyPr/>
        <a:lstStyle/>
        <a:p>
          <a:endParaRPr lang="en-US"/>
        </a:p>
      </dgm:t>
    </dgm:pt>
    <dgm:pt modelId="{B6F10DE8-A521-477B-9370-92A776F5FD98}" type="pres">
      <dgm:prSet presAssocID="{1102167C-6D9C-4DAB-9DAB-6268B7F65134}" presName="sibTrans" presStyleLbl="sibTrans2D1" presStyleIdx="2" presStyleCnt="6"/>
      <dgm:spPr/>
      <dgm:t>
        <a:bodyPr/>
        <a:lstStyle/>
        <a:p>
          <a:endParaRPr lang="en-US"/>
        </a:p>
      </dgm:t>
    </dgm:pt>
    <dgm:pt modelId="{03F5A784-716D-4082-BDE0-83FD53E56F93}" type="pres">
      <dgm:prSet presAssocID="{B4DDD853-80FA-40D2-B2AF-4FFAF45F125F}" presName="node" presStyleLbl="node1" presStyleIdx="3" presStyleCnt="6" custScaleX="1193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53266F-AD14-4BD4-9115-11E70686B139}" type="pres">
      <dgm:prSet presAssocID="{B4DDD853-80FA-40D2-B2AF-4FFAF45F125F}" presName="dummy" presStyleCnt="0"/>
      <dgm:spPr/>
      <dgm:t>
        <a:bodyPr/>
        <a:lstStyle/>
        <a:p>
          <a:endParaRPr lang="en-US"/>
        </a:p>
      </dgm:t>
    </dgm:pt>
    <dgm:pt modelId="{E350C500-744A-4DE3-BBAF-5F1383ABB56D}" type="pres">
      <dgm:prSet presAssocID="{6C7544E5-2198-4965-B756-0A7A2F6EB63D}" presName="sibTrans" presStyleLbl="sibTrans2D1" presStyleIdx="3" presStyleCnt="6"/>
      <dgm:spPr/>
      <dgm:t>
        <a:bodyPr/>
        <a:lstStyle/>
        <a:p>
          <a:endParaRPr lang="en-US"/>
        </a:p>
      </dgm:t>
    </dgm:pt>
    <dgm:pt modelId="{7E12D1E1-C5D7-49FE-9E74-ACB1B3997882}" type="pres">
      <dgm:prSet presAssocID="{E65C8692-B218-47C2-96C9-66600F0F2676}" presName="node" presStyleLbl="node1" presStyleIdx="4" presStyleCnt="6" custScaleX="1641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77129E-E145-48F9-B732-36ABE710DBBF}" type="pres">
      <dgm:prSet presAssocID="{E65C8692-B218-47C2-96C9-66600F0F2676}" presName="dummy" presStyleCnt="0"/>
      <dgm:spPr/>
      <dgm:t>
        <a:bodyPr/>
        <a:lstStyle/>
        <a:p>
          <a:endParaRPr lang="en-US"/>
        </a:p>
      </dgm:t>
    </dgm:pt>
    <dgm:pt modelId="{5AB0FD3E-7331-4908-9C1A-1C590B30CDE3}" type="pres">
      <dgm:prSet presAssocID="{5F5B7E83-41AE-4BD5-B373-03F6A43CC0D0}" presName="sibTrans" presStyleLbl="sibTrans2D1" presStyleIdx="4" presStyleCnt="6"/>
      <dgm:spPr/>
      <dgm:t>
        <a:bodyPr/>
        <a:lstStyle/>
        <a:p>
          <a:endParaRPr lang="en-US"/>
        </a:p>
      </dgm:t>
    </dgm:pt>
    <dgm:pt modelId="{13702DB0-177D-4F67-AE52-476132BE12ED}" type="pres">
      <dgm:prSet presAssocID="{B6BA0C96-FD2C-42AA-9469-B81EC70DDDDF}" presName="node" presStyleLbl="node1" presStyleIdx="5" presStyleCnt="6" custScaleX="11689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527C0E-D422-4B4C-87D6-9670C3BC8D36}" type="pres">
      <dgm:prSet presAssocID="{B6BA0C96-FD2C-42AA-9469-B81EC70DDDDF}" presName="dummy" presStyleCnt="0"/>
      <dgm:spPr/>
      <dgm:t>
        <a:bodyPr/>
        <a:lstStyle/>
        <a:p>
          <a:endParaRPr lang="en-US"/>
        </a:p>
      </dgm:t>
    </dgm:pt>
    <dgm:pt modelId="{5355B699-49CF-47E0-8B0F-035DBE28A0A6}" type="pres">
      <dgm:prSet presAssocID="{CF3E1DE2-F798-4877-9790-3400C73CDE58}" presName="sibTrans" presStyleLbl="sibTrans2D1" presStyleIdx="5" presStyleCnt="6"/>
      <dgm:spPr/>
      <dgm:t>
        <a:bodyPr/>
        <a:lstStyle/>
        <a:p>
          <a:endParaRPr lang="en-US"/>
        </a:p>
      </dgm:t>
    </dgm:pt>
  </dgm:ptLst>
  <dgm:cxnLst>
    <dgm:cxn modelId="{F18F8971-CAE1-43A3-8879-E648637722D5}" srcId="{19943B67-317D-4CD3-A14C-0CBBF084DA8D}" destId="{E65C8692-B218-47C2-96C9-66600F0F2676}" srcOrd="4" destOrd="0" parTransId="{8F85FA5E-383F-46BD-80E9-4569BE92C8B9}" sibTransId="{5F5B7E83-41AE-4BD5-B373-03F6A43CC0D0}"/>
    <dgm:cxn modelId="{574255B2-BC30-4B1C-AF89-72C83186CA34}" srcId="{19943B67-317D-4CD3-A14C-0CBBF084DA8D}" destId="{B4DDD853-80FA-40D2-B2AF-4FFAF45F125F}" srcOrd="3" destOrd="0" parTransId="{8E031C78-7D21-4BA4-89FD-D2277A910BF4}" sibTransId="{6C7544E5-2198-4965-B756-0A7A2F6EB63D}"/>
    <dgm:cxn modelId="{80799780-0741-40AC-BCCC-6EEAE3397A55}" type="presOf" srcId="{93912D9D-DB9A-4C6B-9541-2D778EA3C80B}" destId="{6569B90B-4B37-48D6-88D2-68AE8287E841}" srcOrd="0" destOrd="0" presId="urn:microsoft.com/office/officeart/2005/8/layout/radial6"/>
    <dgm:cxn modelId="{28C02CE3-1121-4DFA-9259-3EA3DD5076AF}" type="presOf" srcId="{D9C5F276-DBFA-439A-A091-579BA731B7C9}" destId="{F570737D-B7A9-4E60-BBF7-40D03AD33733}" srcOrd="0" destOrd="0" presId="urn:microsoft.com/office/officeart/2005/8/layout/radial6"/>
    <dgm:cxn modelId="{0A11084C-6DBD-4776-813A-D5631EE1FAA1}" srcId="{19943B67-317D-4CD3-A14C-0CBBF084DA8D}" destId="{956382B0-B355-48E7-9498-A0BDFD134C87}" srcOrd="2" destOrd="0" parTransId="{7E82774D-B086-41C1-9640-98BB884FEF37}" sibTransId="{1102167C-6D9C-4DAB-9DAB-6268B7F65134}"/>
    <dgm:cxn modelId="{AFABA1E6-ABA9-4716-9737-C9D3434B86D9}" srcId="{93912D9D-DB9A-4C6B-9541-2D778EA3C80B}" destId="{19943B67-317D-4CD3-A14C-0CBBF084DA8D}" srcOrd="0" destOrd="0" parTransId="{4C487964-E5F0-4889-869C-33342427ACC7}" sibTransId="{C5097952-8084-4DCF-B919-9BFFC0600400}"/>
    <dgm:cxn modelId="{AB0126F0-98C1-4850-90E5-72DA344C6006}" type="presOf" srcId="{E65C8692-B218-47C2-96C9-66600F0F2676}" destId="{7E12D1E1-C5D7-49FE-9E74-ACB1B3997882}" srcOrd="0" destOrd="0" presId="urn:microsoft.com/office/officeart/2005/8/layout/radial6"/>
    <dgm:cxn modelId="{F0A3C905-A7AA-4C93-93B0-26A08B6DE710}" type="presOf" srcId="{CF3E1DE2-F798-4877-9790-3400C73CDE58}" destId="{5355B699-49CF-47E0-8B0F-035DBE28A0A6}" srcOrd="0" destOrd="0" presId="urn:microsoft.com/office/officeart/2005/8/layout/radial6"/>
    <dgm:cxn modelId="{744422CC-7272-413D-BBAF-956E12722268}" type="presOf" srcId="{6A991E6E-3CEE-40BA-A34E-3466F006EB71}" destId="{8FB47E26-2215-4C5C-B227-97033A88E6EA}" srcOrd="0" destOrd="0" presId="urn:microsoft.com/office/officeart/2005/8/layout/radial6"/>
    <dgm:cxn modelId="{6BEF78E3-BC88-4D54-A605-444BCEB1AD91}" type="presOf" srcId="{B6BA0C96-FD2C-42AA-9469-B81EC70DDDDF}" destId="{13702DB0-177D-4F67-AE52-476132BE12ED}" srcOrd="0" destOrd="0" presId="urn:microsoft.com/office/officeart/2005/8/layout/radial6"/>
    <dgm:cxn modelId="{0FEB1FA0-E087-4D09-8681-A1C7160D2288}" type="presOf" srcId="{FB494BE9-4C98-422B-A736-EDEACC56DB87}" destId="{30B25B96-8C72-4A31-8AAE-B615C889033B}" srcOrd="0" destOrd="0" presId="urn:microsoft.com/office/officeart/2005/8/layout/radial6"/>
    <dgm:cxn modelId="{E5AA44F4-8AF6-451C-A60D-0768EAF429EA}" type="presOf" srcId="{5F5B7E83-41AE-4BD5-B373-03F6A43CC0D0}" destId="{5AB0FD3E-7331-4908-9C1A-1C590B30CDE3}" srcOrd="0" destOrd="0" presId="urn:microsoft.com/office/officeart/2005/8/layout/radial6"/>
    <dgm:cxn modelId="{89FE63E4-8DF3-45F8-95AE-3D15612B1603}" type="presOf" srcId="{956382B0-B355-48E7-9498-A0BDFD134C87}" destId="{ABEF12DB-1F86-4D62-A4FC-EF3BEB2B889E}" srcOrd="0" destOrd="0" presId="urn:microsoft.com/office/officeart/2005/8/layout/radial6"/>
    <dgm:cxn modelId="{E77C2B1A-395A-4808-9085-A94017100B8B}" type="presOf" srcId="{8C12EEE8-CCCA-4954-8118-E654D96E6C02}" destId="{056EEF5E-3319-4667-923C-21F5FE0F3DA1}" srcOrd="0" destOrd="0" presId="urn:microsoft.com/office/officeart/2005/8/layout/radial6"/>
    <dgm:cxn modelId="{7536413D-C979-4CBD-A5CD-F10AB2EE60AD}" srcId="{19943B67-317D-4CD3-A14C-0CBBF084DA8D}" destId="{D9C5F276-DBFA-439A-A091-579BA731B7C9}" srcOrd="1" destOrd="0" parTransId="{6D0A62BC-3132-4DD6-BADF-9E47B238DF63}" sibTransId="{6A991E6E-3CEE-40BA-A34E-3466F006EB71}"/>
    <dgm:cxn modelId="{7F765DC3-5433-46E7-8C10-70796481F10E}" type="presOf" srcId="{1102167C-6D9C-4DAB-9DAB-6268B7F65134}" destId="{B6F10DE8-A521-477B-9370-92A776F5FD98}" srcOrd="0" destOrd="0" presId="urn:microsoft.com/office/officeart/2005/8/layout/radial6"/>
    <dgm:cxn modelId="{24D4AD90-4CB9-4C32-AA61-2B6CF90F18AF}" srcId="{19943B67-317D-4CD3-A14C-0CBBF084DA8D}" destId="{B6BA0C96-FD2C-42AA-9469-B81EC70DDDDF}" srcOrd="5" destOrd="0" parTransId="{BECC2863-FE80-4FC4-B0B4-CE876BF6BFF1}" sibTransId="{CF3E1DE2-F798-4877-9790-3400C73CDE58}"/>
    <dgm:cxn modelId="{1CA2F40D-4C01-41E0-AC3A-C43BAAAA4204}" type="presOf" srcId="{6C7544E5-2198-4965-B756-0A7A2F6EB63D}" destId="{E350C500-744A-4DE3-BBAF-5F1383ABB56D}" srcOrd="0" destOrd="0" presId="urn:microsoft.com/office/officeart/2005/8/layout/radial6"/>
    <dgm:cxn modelId="{C36550A1-4ADF-48DA-84B6-1E74BA160222}" type="presOf" srcId="{19943B67-317D-4CD3-A14C-0CBBF084DA8D}" destId="{2403245D-6294-4ACE-ABCF-3456FF404E04}" srcOrd="0" destOrd="0" presId="urn:microsoft.com/office/officeart/2005/8/layout/radial6"/>
    <dgm:cxn modelId="{B761EE75-4C3F-4344-B8C4-9E25D6227359}" type="presOf" srcId="{B4DDD853-80FA-40D2-B2AF-4FFAF45F125F}" destId="{03F5A784-716D-4082-BDE0-83FD53E56F93}" srcOrd="0" destOrd="0" presId="urn:microsoft.com/office/officeart/2005/8/layout/radial6"/>
    <dgm:cxn modelId="{8E5B3F32-1F43-41A6-BC5B-68716283A2AA}" srcId="{19943B67-317D-4CD3-A14C-0CBBF084DA8D}" destId="{8C12EEE8-CCCA-4954-8118-E654D96E6C02}" srcOrd="0" destOrd="0" parTransId="{ED3A1243-54FF-4A88-86A0-B1CBE7FDAC62}" sibTransId="{FB494BE9-4C98-422B-A736-EDEACC56DB87}"/>
    <dgm:cxn modelId="{C4BCD09C-B538-469F-9E74-9D5F0EEEADBB}" type="presParOf" srcId="{6569B90B-4B37-48D6-88D2-68AE8287E841}" destId="{2403245D-6294-4ACE-ABCF-3456FF404E04}" srcOrd="0" destOrd="0" presId="urn:microsoft.com/office/officeart/2005/8/layout/radial6"/>
    <dgm:cxn modelId="{8277C0E9-6D0A-4867-905F-4754CFAAC462}" type="presParOf" srcId="{6569B90B-4B37-48D6-88D2-68AE8287E841}" destId="{056EEF5E-3319-4667-923C-21F5FE0F3DA1}" srcOrd="1" destOrd="0" presId="urn:microsoft.com/office/officeart/2005/8/layout/radial6"/>
    <dgm:cxn modelId="{B9015270-83F3-4057-9EEF-503EB6231117}" type="presParOf" srcId="{6569B90B-4B37-48D6-88D2-68AE8287E841}" destId="{9F7B6D54-7E5A-4986-8A77-F993DA1C7051}" srcOrd="2" destOrd="0" presId="urn:microsoft.com/office/officeart/2005/8/layout/radial6"/>
    <dgm:cxn modelId="{378A6484-2F94-4A25-B55E-A47FCE9E681B}" type="presParOf" srcId="{6569B90B-4B37-48D6-88D2-68AE8287E841}" destId="{30B25B96-8C72-4A31-8AAE-B615C889033B}" srcOrd="3" destOrd="0" presId="urn:microsoft.com/office/officeart/2005/8/layout/radial6"/>
    <dgm:cxn modelId="{9959C2F5-24B2-4922-A75A-E1A03EC2DE49}" type="presParOf" srcId="{6569B90B-4B37-48D6-88D2-68AE8287E841}" destId="{F570737D-B7A9-4E60-BBF7-40D03AD33733}" srcOrd="4" destOrd="0" presId="urn:microsoft.com/office/officeart/2005/8/layout/radial6"/>
    <dgm:cxn modelId="{F70DDEA2-AD3C-4764-BB13-4566B449A497}" type="presParOf" srcId="{6569B90B-4B37-48D6-88D2-68AE8287E841}" destId="{5CE996AE-5F93-4440-807B-7697E9B2662F}" srcOrd="5" destOrd="0" presId="urn:microsoft.com/office/officeart/2005/8/layout/radial6"/>
    <dgm:cxn modelId="{95113A57-E03C-48C7-9E57-4031A2B59C3C}" type="presParOf" srcId="{6569B90B-4B37-48D6-88D2-68AE8287E841}" destId="{8FB47E26-2215-4C5C-B227-97033A88E6EA}" srcOrd="6" destOrd="0" presId="urn:microsoft.com/office/officeart/2005/8/layout/radial6"/>
    <dgm:cxn modelId="{8E126E7A-A74F-467E-A488-1B9F5B757A3F}" type="presParOf" srcId="{6569B90B-4B37-48D6-88D2-68AE8287E841}" destId="{ABEF12DB-1F86-4D62-A4FC-EF3BEB2B889E}" srcOrd="7" destOrd="0" presId="urn:microsoft.com/office/officeart/2005/8/layout/radial6"/>
    <dgm:cxn modelId="{1F720E88-1303-4B7B-A194-08ECF3BFF16A}" type="presParOf" srcId="{6569B90B-4B37-48D6-88D2-68AE8287E841}" destId="{69FB1E09-3B84-4E69-B755-72A423ACD876}" srcOrd="8" destOrd="0" presId="urn:microsoft.com/office/officeart/2005/8/layout/radial6"/>
    <dgm:cxn modelId="{B5D15EBE-81D0-4887-81FA-C059491D4A18}" type="presParOf" srcId="{6569B90B-4B37-48D6-88D2-68AE8287E841}" destId="{B6F10DE8-A521-477B-9370-92A776F5FD98}" srcOrd="9" destOrd="0" presId="urn:microsoft.com/office/officeart/2005/8/layout/radial6"/>
    <dgm:cxn modelId="{90CE35BA-CCB0-454A-9DFA-A040092EB51A}" type="presParOf" srcId="{6569B90B-4B37-48D6-88D2-68AE8287E841}" destId="{03F5A784-716D-4082-BDE0-83FD53E56F93}" srcOrd="10" destOrd="0" presId="urn:microsoft.com/office/officeart/2005/8/layout/radial6"/>
    <dgm:cxn modelId="{1E30AE4B-64D4-45E9-A7B7-C5E6D95BFE95}" type="presParOf" srcId="{6569B90B-4B37-48D6-88D2-68AE8287E841}" destId="{FB53266F-AD14-4BD4-9115-11E70686B139}" srcOrd="11" destOrd="0" presId="urn:microsoft.com/office/officeart/2005/8/layout/radial6"/>
    <dgm:cxn modelId="{A3F86CEE-DAB6-4301-BE57-106037C6E9E2}" type="presParOf" srcId="{6569B90B-4B37-48D6-88D2-68AE8287E841}" destId="{E350C500-744A-4DE3-BBAF-5F1383ABB56D}" srcOrd="12" destOrd="0" presId="urn:microsoft.com/office/officeart/2005/8/layout/radial6"/>
    <dgm:cxn modelId="{33208422-3029-4D38-B9DE-979EC2A725C4}" type="presParOf" srcId="{6569B90B-4B37-48D6-88D2-68AE8287E841}" destId="{7E12D1E1-C5D7-49FE-9E74-ACB1B3997882}" srcOrd="13" destOrd="0" presId="urn:microsoft.com/office/officeart/2005/8/layout/radial6"/>
    <dgm:cxn modelId="{E0E1C8C8-78AE-45E1-8CFC-2A398960E1B2}" type="presParOf" srcId="{6569B90B-4B37-48D6-88D2-68AE8287E841}" destId="{6577129E-E145-48F9-B732-36ABE710DBBF}" srcOrd="14" destOrd="0" presId="urn:microsoft.com/office/officeart/2005/8/layout/radial6"/>
    <dgm:cxn modelId="{DB44C968-7ECF-4A2D-BC88-9BC119FE0B12}" type="presParOf" srcId="{6569B90B-4B37-48D6-88D2-68AE8287E841}" destId="{5AB0FD3E-7331-4908-9C1A-1C590B30CDE3}" srcOrd="15" destOrd="0" presId="urn:microsoft.com/office/officeart/2005/8/layout/radial6"/>
    <dgm:cxn modelId="{2DE31DE7-A9E3-4DFE-8E88-29558A6635E0}" type="presParOf" srcId="{6569B90B-4B37-48D6-88D2-68AE8287E841}" destId="{13702DB0-177D-4F67-AE52-476132BE12ED}" srcOrd="16" destOrd="0" presId="urn:microsoft.com/office/officeart/2005/8/layout/radial6"/>
    <dgm:cxn modelId="{A88B63B0-9584-450F-84B9-EE22E8801FF2}" type="presParOf" srcId="{6569B90B-4B37-48D6-88D2-68AE8287E841}" destId="{0C527C0E-D422-4B4C-87D6-9670C3BC8D36}" srcOrd="17" destOrd="0" presId="urn:microsoft.com/office/officeart/2005/8/layout/radial6"/>
    <dgm:cxn modelId="{A8FC3D6C-96B6-4954-99DC-C459072FD82A}" type="presParOf" srcId="{6569B90B-4B37-48D6-88D2-68AE8287E841}" destId="{5355B699-49CF-47E0-8B0F-035DBE28A0A6}" srcOrd="18" destOrd="0" presId="urn:microsoft.com/office/officeart/2005/8/layout/radial6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xmlns="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xmlns="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pPr/>
              <a:t>9/30/2023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xmlns="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20147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143929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464722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1337937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153774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809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2296002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107746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279307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99123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xmlns="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xmlns="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xmlns="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6649517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xmlns="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xmlns="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xmlns="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xmlns="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xmlns="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xmlns="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xmlns="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xmlns="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xmlns="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xmlns="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xmlns="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xmlns="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xmlns="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xmlns="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xmlns="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xmlns="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xmlns="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xmlns="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xmlns="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xmlns="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xmlns="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xmlns="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xmlns="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xmlns="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xmlns="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xmlns="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xmlns="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xmlns="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xmlns="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xmlns="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xmlns="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xmlns="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xmlns="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xmlns="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xmlns="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xmlns="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xmlns="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xmlns="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xmlns="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xmlns="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xmlns="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xmlns="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xmlns="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xmlns="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xmlns="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xmlns="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xmlns="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xmlns="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xmlns="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xmlns="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xmlns="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xmlns="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xmlns="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xmlns="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xmlns="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xmlns="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xmlns="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xmlns="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xmlns="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xmlns="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xmlns="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xmlns="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xmlns="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xmlns="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xmlns="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xmlns="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xmlns="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xmlns="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xmlns="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xmlns="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xmlns="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xmlns="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xmlns="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xmlns="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xmlns="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xmlns="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xmlns="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xmlns="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xmlns="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xmlns="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xmlns="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xmlns="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xmlns="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xmlns="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xmlns="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xmlns="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xmlns="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xmlns="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xmlns="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xmlns="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xmlns="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xmlns="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xmlns="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xmlns="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xmlns="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xmlns="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xmlns="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862097048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xmlns="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xmlns="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xmlns="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xmlns="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xmlns="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xmlns="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xmlns="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xmlns="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xmlns="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xmlns="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xmlns="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xmlns="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xmlns="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xmlns="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xmlns="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xmlns="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xmlns="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xmlns="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xmlns="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xmlns="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xmlns="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xmlns="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xmlns="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xmlns="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xmlns="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xmlns="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xmlns="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xmlns="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xmlns="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xmlns="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xmlns="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xmlns="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xmlns="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xmlns="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xmlns="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xmlns="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xmlns="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xmlns="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xmlns="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xmlns="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xmlns="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xmlns="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xmlns="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xmlns="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xmlns="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xmlns="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xmlns="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xmlns="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xmlns="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xmlns="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xmlns="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xmlns="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xmlns="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xmlns="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xmlns="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2414794"/>
            <a:ext cx="8563429" cy="2057441"/>
          </a:xfrm>
        </p:spPr>
        <p:txBody>
          <a:bodyPr/>
          <a:lstStyle/>
          <a:p>
            <a:r>
              <a:rPr lang="en-US" sz="3600" b="0" dirty="0" smtClean="0">
                <a:latin typeface="Bahnschrift Light" pitchFamily="34" charset="0"/>
              </a:rPr>
              <a:t>SMART WATER MANAGEMENT</a:t>
            </a:r>
            <a:endParaRPr lang="en-US" sz="3600" b="0" dirty="0">
              <a:latin typeface="Bahnschrift Light" pitchFamily="34" charset="0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xmlns="" id="{01A79B69-242C-3AEB-4A42-7A606A54C6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xmlns="" id="{E5D4DE6D-89C8-6FFF-287D-3F3BAD416C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9" name="Picture Placeholder 8" descr="World-Water-Day-880x480.jpg"/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5297" r="5297"/>
          <a:stretch>
            <a:fillRect/>
          </a:stretch>
        </p:blipFill>
        <p:spPr/>
      </p:pic>
      <p:sp>
        <p:nvSpPr>
          <p:cNvPr id="12" name="TextBox 11"/>
          <p:cNvSpPr txBox="1"/>
          <p:nvPr/>
        </p:nvSpPr>
        <p:spPr>
          <a:xfrm>
            <a:off x="1553030" y="4049483"/>
            <a:ext cx="4426856" cy="86177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 smtClean="0">
              <a:latin typeface="Bahnschrift Light" pitchFamily="34" charset="0"/>
            </a:endParaRPr>
          </a:p>
          <a:p>
            <a:r>
              <a:rPr lang="en-US" sz="1600" dirty="0" smtClean="0">
                <a:latin typeface="Bahnschrift Light" pitchFamily="34" charset="0"/>
              </a:rPr>
              <a:t> </a:t>
            </a:r>
            <a:r>
              <a:rPr lang="en-US" sz="1600" dirty="0" smtClean="0">
                <a:latin typeface="Bahnschrift Light" pitchFamily="34" charset="0"/>
              </a:rPr>
              <a:t>                         </a:t>
            </a:r>
            <a:r>
              <a:rPr lang="en-US" sz="1600" b="1" dirty="0" smtClean="0">
                <a:latin typeface="Bahnschrift Light" pitchFamily="34" charset="0"/>
              </a:rPr>
              <a:t>PHASE </a:t>
            </a:r>
            <a:r>
              <a:rPr lang="en-US" sz="1600" b="1" dirty="0" smtClean="0">
                <a:latin typeface="Bahnschrift Light" pitchFamily="34" charset="0"/>
              </a:rPr>
              <a:t>1</a:t>
            </a:r>
          </a:p>
          <a:p>
            <a:r>
              <a:rPr lang="en-US" sz="1600" dirty="0" smtClean="0">
                <a:latin typeface="Bahnschrift Light" pitchFamily="34" charset="0"/>
              </a:rPr>
              <a:t>Problem definition and design thinking</a:t>
            </a:r>
            <a:endParaRPr lang="en-US" sz="1600" dirty="0" smtClean="0">
              <a:solidFill>
                <a:prstClr val="white"/>
              </a:solidFill>
              <a:latin typeface="Bahnschrift Light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xmlns="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21253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xmlns="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/>
      </p:pic>
      <p:pic>
        <p:nvPicPr>
          <p:cNvPr id="9" name="Picture Placeholder 8" descr="WhatsApp Image 2023-09-30 at 2.11.01 PM.jpeg"/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 l="12107" r="12107"/>
          <a:stretch>
            <a:fillRect/>
          </a:stretch>
        </p:blipFill>
        <p:spPr/>
      </p:pic>
      <p:pic>
        <p:nvPicPr>
          <p:cNvPr id="11" name="Picture Placeholder 10" descr="WhatsApp Image 2023-09-30 at 2.17.32 PM.jpeg"/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8706" r="8706"/>
          <a:stretch>
            <a:fillRect/>
          </a:stretch>
        </p:blipFill>
        <p:spPr/>
      </p:pic>
      <p:pic>
        <p:nvPicPr>
          <p:cNvPr id="13" name="Picture Placeholder 12" descr="WhatsApp Image 2023-09-30 at 2.11.02 PM.jpeg"/>
          <p:cNvPicPr>
            <a:picLocks noGrp="1" noChangeAspect="1"/>
          </p:cNvPicPr>
          <p:nvPr>
            <p:ph type="pic" sz="quarter" idx="49"/>
          </p:nvPr>
        </p:nvPicPr>
        <p:blipFill>
          <a:blip r:embed="rId6"/>
          <a:srcRect l="9319" r="931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8" y="793947"/>
            <a:ext cx="4253399" cy="1740114"/>
          </a:xfrm>
        </p:spPr>
        <p:txBody>
          <a:bodyPr/>
          <a:lstStyle/>
          <a:p>
            <a:r>
              <a:rPr lang="en-US" sz="4000" dirty="0" smtClean="0"/>
              <a:t>Titles</a:t>
            </a:r>
            <a:endParaRPr lang="en-US" sz="4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IN" b="1" dirty="0"/>
              <a:t>Project</a:t>
            </a:r>
            <a:r>
              <a:rPr lang="en-IN" dirty="0"/>
              <a:t> </a:t>
            </a:r>
            <a:r>
              <a:rPr lang="en-IN" b="1" dirty="0"/>
              <a:t>definition</a:t>
            </a:r>
            <a:endParaRPr lang="en-US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IN" b="1" dirty="0"/>
              <a:t>Problem</a:t>
            </a:r>
            <a:r>
              <a:rPr lang="en-IN" dirty="0"/>
              <a:t> </a:t>
            </a:r>
            <a:r>
              <a:rPr lang="en-IN" b="1" dirty="0"/>
              <a:t>of</a:t>
            </a:r>
            <a:r>
              <a:rPr lang="en-IN" dirty="0"/>
              <a:t> </a:t>
            </a:r>
            <a:r>
              <a:rPr lang="en-IN" b="1" dirty="0"/>
              <a:t>Water</a:t>
            </a:r>
            <a:r>
              <a:rPr lang="en-IN" dirty="0"/>
              <a:t> </a:t>
            </a:r>
            <a:r>
              <a:rPr lang="en-IN" b="1" dirty="0"/>
              <a:t>scarcity</a:t>
            </a:r>
            <a:endParaRPr lang="en-US" b="1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Intro</a:t>
            </a:r>
            <a:r>
              <a:rPr lang="en-IN" dirty="0"/>
              <a:t> </a:t>
            </a:r>
            <a:r>
              <a:rPr lang="en-IN" b="1" dirty="0"/>
              <a:t>to</a:t>
            </a:r>
            <a:r>
              <a:rPr lang="en-IN" dirty="0"/>
              <a:t> </a:t>
            </a:r>
            <a:r>
              <a:rPr lang="en-IN" b="1" dirty="0"/>
              <a:t>Smart</a:t>
            </a:r>
            <a:r>
              <a:rPr lang="en-IN" dirty="0"/>
              <a:t> </a:t>
            </a:r>
            <a:r>
              <a:rPr lang="en-IN" b="1" dirty="0"/>
              <a:t>water</a:t>
            </a:r>
            <a:r>
              <a:rPr lang="en-IN" dirty="0"/>
              <a:t> </a:t>
            </a:r>
            <a:r>
              <a:rPr lang="en-IN" b="1" dirty="0"/>
              <a:t>management</a:t>
            </a:r>
            <a:endParaRPr lang="en-US" b="1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23798" y="2826795"/>
            <a:ext cx="1913128" cy="1107124"/>
          </a:xfrm>
        </p:spPr>
        <p:txBody>
          <a:bodyPr/>
          <a:lstStyle/>
          <a:p>
            <a:r>
              <a:rPr lang="en-IN" b="1" dirty="0"/>
              <a:t>Challenges</a:t>
            </a:r>
            <a:endParaRPr lang="en-US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b="1" dirty="0"/>
              <a:t>Design</a:t>
            </a:r>
            <a:r>
              <a:rPr lang="en-IN" dirty="0"/>
              <a:t> </a:t>
            </a:r>
            <a:r>
              <a:rPr lang="en-IN" b="1" dirty="0"/>
              <a:t>Thinking</a:t>
            </a:r>
            <a:endParaRPr lang="en-US" b="1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xmlns="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4" y="1908206"/>
            <a:ext cx="5117162" cy="1325563"/>
          </a:xfrm>
        </p:spPr>
        <p:txBody>
          <a:bodyPr/>
          <a:lstStyle/>
          <a:p>
            <a:r>
              <a:rPr lang="en-IN" dirty="0"/>
              <a:t>Project Definition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2746449"/>
            <a:ext cx="4260180" cy="1294530"/>
          </a:xfrm>
        </p:spPr>
        <p:txBody>
          <a:bodyPr/>
          <a:lstStyle/>
          <a:p>
            <a:endParaRPr lang="en-US" dirty="0">
              <a:latin typeface="Bahnschrift Light" pitchFamily="34" charset="0"/>
            </a:endParaRPr>
          </a:p>
          <a:p>
            <a:pPr marL="285750" indent="-285750"/>
            <a:r>
              <a:rPr lang="en-IN" b="1" dirty="0">
                <a:latin typeface="Bahnschrift Light" pitchFamily="34" charset="0"/>
              </a:rPr>
              <a:t>Objective:</a:t>
            </a:r>
            <a:r>
              <a:rPr lang="en-IN" dirty="0">
                <a:latin typeface="Bahnschrift Light" pitchFamily="34" charset="0"/>
              </a:rPr>
              <a:t> </a:t>
            </a:r>
            <a:endParaRPr lang="en-IN" dirty="0" smtClean="0">
              <a:latin typeface="Bahnschrift Light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Bahnschrift Light" pitchFamily="34" charset="0"/>
              </a:rPr>
              <a:t>The </a:t>
            </a:r>
            <a:r>
              <a:rPr lang="en-IN" dirty="0">
                <a:latin typeface="Bahnschrift Light" pitchFamily="34" charset="0"/>
              </a:rPr>
              <a:t>project aims to promote water conservation by implementing IoT sensors for real-time water consumption monitoring in public </a:t>
            </a:r>
            <a:r>
              <a:rPr lang="en-IN" dirty="0" smtClean="0">
                <a:latin typeface="Bahnschrift Light" pitchFamily="34" charset="0"/>
              </a:rPr>
              <a:t>places.</a:t>
            </a:r>
          </a:p>
          <a:p>
            <a:pPr marL="285750" indent="-285750"/>
            <a:r>
              <a:rPr lang="en-IN" b="1" dirty="0" smtClean="0">
                <a:latin typeface="Bahnschrift Light" pitchFamily="34" charset="0"/>
              </a:rPr>
              <a:t>Key </a:t>
            </a:r>
            <a:r>
              <a:rPr lang="en-IN" b="1" dirty="0">
                <a:latin typeface="Bahnschrift Light" pitchFamily="34" charset="0"/>
              </a:rPr>
              <a:t>Goals:</a:t>
            </a:r>
            <a:r>
              <a:rPr lang="en-IN" dirty="0">
                <a:latin typeface="Bahnschrift Light" pitchFamily="34" charset="0"/>
              </a:rPr>
              <a:t> </a:t>
            </a:r>
          </a:p>
          <a:p>
            <a:pPr marL="971550" lvl="1" indent="-285750">
              <a:buFont typeface="Wingdings" pitchFamily="2" charset="2"/>
              <a:buChar char="§"/>
            </a:pPr>
            <a:r>
              <a:rPr lang="en-IN" sz="1500" dirty="0">
                <a:latin typeface="Bahnschrift Light" pitchFamily="34" charset="0"/>
              </a:rPr>
              <a:t>Monitor water usage in real-time.
Raise public awareness about water conservation.
Enable sustainable resource management.
Scope: Public places such as parks and gardens.</a:t>
            </a:r>
            <a:endParaRPr lang="en-US" sz="1500" dirty="0">
              <a:latin typeface="Bahnschrift Light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91FB993-29E1-3DBD-8335-7970016F8D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15" name="Picture Placeholder 14" descr="Smart-Water-Management-System-9.png"/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l="11509" r="11509"/>
          <a:stretch>
            <a:fillRect/>
          </a:stretch>
        </p:blipFill>
        <p:spPr>
          <a:xfrm>
            <a:off x="5745002" y="101598"/>
            <a:ext cx="6174110" cy="6567714"/>
          </a:xfrm>
        </p:spPr>
      </p:pic>
    </p:spTree>
    <p:extLst>
      <p:ext uri="{BB962C8B-B14F-4D97-AF65-F5344CB8AC3E}">
        <p14:creationId xmlns:p14="http://schemas.microsoft.com/office/powerpoint/2010/main" xmlns="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xmlns="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174172"/>
            <a:ext cx="10396955" cy="1785257"/>
          </a:xfrm>
        </p:spPr>
        <p:txBody>
          <a:bodyPr/>
          <a:lstStyle/>
          <a:p>
            <a:r>
              <a:rPr lang="en-US" dirty="0" smtClean="0"/>
              <a:t>Intro</a:t>
            </a:r>
            <a:r>
              <a:rPr lang="en-US" dirty="0" smtClean="0"/>
              <a:t> </a:t>
            </a:r>
            <a:r>
              <a:rPr lang="en-US" dirty="0" smtClean="0"/>
              <a:t>To Smart water Management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9315" y="1886855"/>
            <a:ext cx="7561942" cy="369331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hnschrift Light" pitchFamily="34" charset="0"/>
              </a:rPr>
              <a:t>Smart water management combines </a:t>
            </a:r>
            <a:r>
              <a:rPr lang="en-US" dirty="0" smtClean="0">
                <a:latin typeface="Bahnschrift Light" pitchFamily="34" charset="0"/>
              </a:rPr>
              <a:t>advanced technologies </a:t>
            </a:r>
            <a:r>
              <a:rPr lang="en-US" dirty="0" smtClean="0">
                <a:latin typeface="Bahnschrift Light" pitchFamily="34" charset="0"/>
              </a:rPr>
              <a:t>with traditional water management strategies </a:t>
            </a:r>
            <a:r>
              <a:rPr lang="en-US" dirty="0" smtClean="0">
                <a:latin typeface="Bahnschrift Light" pitchFamily="34" charset="0"/>
              </a:rPr>
              <a:t>to optimize </a:t>
            </a:r>
            <a:r>
              <a:rPr lang="en-US" dirty="0" smtClean="0">
                <a:latin typeface="Bahnschrift Light" pitchFamily="34" charset="0"/>
              </a:rPr>
              <a:t>resource usage and minimize water wastage</a:t>
            </a:r>
            <a:r>
              <a:rPr lang="en-US" dirty="0" smtClean="0">
                <a:latin typeface="Bahnschrift Light" pitchFamily="34" charset="0"/>
              </a:rPr>
              <a:t>.</a:t>
            </a:r>
          </a:p>
          <a:p>
            <a:endParaRPr lang="en-US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smtClean="0">
                <a:latin typeface="Bahnschrift Light" pitchFamily="34" charset="0"/>
              </a:rPr>
              <a:t>By leveraging </a:t>
            </a:r>
            <a:r>
              <a:rPr lang="en-US" dirty="0" err="1" smtClean="0">
                <a:latin typeface="Bahnschrift Light" pitchFamily="34" charset="0"/>
              </a:rPr>
              <a:t>IoT</a:t>
            </a:r>
            <a:r>
              <a:rPr lang="en-US" dirty="0" smtClean="0">
                <a:latin typeface="Bahnschrift Light" pitchFamily="34" charset="0"/>
              </a:rPr>
              <a:t>, water systems can be monitored and</a:t>
            </a:r>
          </a:p>
          <a:p>
            <a:r>
              <a:rPr lang="en-US" dirty="0" smtClean="0">
                <a:latin typeface="Bahnschrift Light" pitchFamily="34" charset="0"/>
              </a:rPr>
              <a:t>managed in real-time, enabling proactive decision-making for sustainable water management</a:t>
            </a:r>
            <a:r>
              <a:rPr lang="en-US" dirty="0" smtClean="0">
                <a:latin typeface="Bahnschrift Light" pitchFamily="34" charset="0"/>
              </a:rPr>
              <a:t>.</a:t>
            </a:r>
          </a:p>
          <a:p>
            <a:endParaRPr lang="en-US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hnschrift Light" pitchFamily="34" charset="0"/>
              </a:rPr>
              <a:t>Smart water management relies on sensors and Internet of Things (</a:t>
            </a:r>
            <a:r>
              <a:rPr lang="en-US" dirty="0" err="1" smtClean="0">
                <a:latin typeface="Bahnschrift Light" pitchFamily="34" charset="0"/>
              </a:rPr>
              <a:t>IoT</a:t>
            </a:r>
            <a:r>
              <a:rPr lang="en-US" dirty="0" smtClean="0">
                <a:latin typeface="Bahnschrift Light" pitchFamily="34" charset="0"/>
              </a:rPr>
              <a:t>) devices strategically placed throughout water infrastructure. These sensors collect real-time data on water quality, quantity, pressure, and usage patterns.</a:t>
            </a:r>
            <a:endParaRPr lang="en-US" dirty="0" smtClean="0">
              <a:latin typeface="Bahnschrift Light" pitchFamily="34" charset="0"/>
            </a:endParaRPr>
          </a:p>
          <a:p>
            <a:endParaRPr lang="en-US" sz="1800" dirty="0" smtClean="0">
              <a:solidFill>
                <a:prstClr val="white"/>
              </a:solidFill>
              <a:latin typeface="Bahnschrift Light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31" name="Picture 30" descr="Screenshot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658" y="2159001"/>
            <a:ext cx="4251027" cy="2430688"/>
          </a:xfrm>
          <a:prstGeom prst="roundRect">
            <a:avLst>
              <a:gd name="adj" fmla="val 2352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7" y="939253"/>
            <a:ext cx="10889796" cy="1418998"/>
          </a:xfrm>
        </p:spPr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10" name="Table Placeholder 9"/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xmlns="" val="2826135107"/>
              </p:ext>
            </p:extLst>
          </p:nvPr>
        </p:nvGraphicFramePr>
        <p:xfrm>
          <a:off x="6125028" y="1422400"/>
          <a:ext cx="4968875" cy="4118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/>
          <p:cNvSpPr/>
          <p:nvPr/>
        </p:nvSpPr>
        <p:spPr>
          <a:xfrm>
            <a:off x="624115" y="1872342"/>
            <a:ext cx="51961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latin typeface="Bahnschrift Light" pitchFamily="34" charset="0"/>
              </a:rPr>
              <a:t>Despite </a:t>
            </a:r>
            <a:r>
              <a:rPr lang="en-US" dirty="0" smtClean="0">
                <a:latin typeface="Bahnschrift Light" pitchFamily="34" charset="0"/>
              </a:rPr>
              <a:t>the benefits, implementing smart water management systems requires overcoming </a:t>
            </a:r>
            <a:r>
              <a:rPr lang="en-US" dirty="0" smtClean="0">
                <a:latin typeface="Bahnschrift Light" pitchFamily="34" charset="0"/>
              </a:rPr>
              <a:t>certain challenges</a:t>
            </a:r>
            <a:r>
              <a:rPr lang="en-US" dirty="0" smtClean="0">
                <a:latin typeface="Bahnschrift Light" pitchFamily="34" charset="0"/>
              </a:rPr>
              <a:t>. </a:t>
            </a:r>
          </a:p>
          <a:p>
            <a:endParaRPr lang="en-US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hnschrift Light" pitchFamily="34" charset="0"/>
              </a:rPr>
              <a:t> Common </a:t>
            </a:r>
            <a:r>
              <a:rPr lang="en-US" dirty="0" smtClean="0">
                <a:latin typeface="Bahnschrift Light" pitchFamily="34" charset="0"/>
              </a:rPr>
              <a:t>obstacles include high upfront costs, complex data integration, </a:t>
            </a:r>
            <a:r>
              <a:rPr lang="en-US" dirty="0" err="1" smtClean="0">
                <a:latin typeface="Bahnschrift Light" pitchFamily="34" charset="0"/>
              </a:rPr>
              <a:t>cybersecurity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err="1" smtClean="0">
                <a:latin typeface="Bahnschrift Light" pitchFamily="34" charset="0"/>
              </a:rPr>
              <a:t>concerns,and</a:t>
            </a:r>
            <a:r>
              <a:rPr lang="en-US" dirty="0" smtClean="0">
                <a:latin typeface="Bahnschrift Light" pitchFamily="34" charset="0"/>
              </a:rPr>
              <a:t> </a:t>
            </a:r>
            <a:r>
              <a:rPr lang="en-US" dirty="0" smtClean="0">
                <a:latin typeface="Bahnschrift Light" pitchFamily="34" charset="0"/>
              </a:rPr>
              <a:t>resistance to adopting new technologies. </a:t>
            </a:r>
            <a:endParaRPr lang="en-US" dirty="0" smtClean="0">
              <a:latin typeface="Bahnschrift Light" pitchFamily="34" charset="0"/>
            </a:endParaRPr>
          </a:p>
          <a:p>
            <a:endParaRPr lang="en-US" dirty="0" smtClean="0">
              <a:latin typeface="Bahnschrift Light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Bahnschrift Light" pitchFamily="34" charset="0"/>
              </a:rPr>
              <a:t> Overcoming </a:t>
            </a:r>
            <a:r>
              <a:rPr lang="en-US" dirty="0" smtClean="0">
                <a:latin typeface="Bahnschrift Light" pitchFamily="34" charset="0"/>
              </a:rPr>
              <a:t>these challenges is crucial for </a:t>
            </a:r>
            <a:r>
              <a:rPr lang="en-US" dirty="0" smtClean="0">
                <a:latin typeface="Bahnschrift Light" pitchFamily="34" charset="0"/>
              </a:rPr>
              <a:t>successful implementation </a:t>
            </a:r>
            <a:r>
              <a:rPr lang="en-US" dirty="0" smtClean="0">
                <a:latin typeface="Bahnschrift Light" pitchFamily="34" charset="0"/>
              </a:rPr>
              <a:t>and long-term sustainability.</a:t>
            </a:r>
            <a:endParaRPr lang="en-US" dirty="0">
              <a:latin typeface="Bahnschrift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4602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935" y="0"/>
            <a:ext cx="5222064" cy="1688906"/>
          </a:xfrm>
        </p:spPr>
        <p:txBody>
          <a:bodyPr/>
          <a:lstStyle/>
          <a:p>
            <a:r>
              <a:rPr lang="en-US" sz="4400" dirty="0" smtClean="0"/>
              <a:t>Design Thinking</a:t>
            </a:r>
            <a:endParaRPr lang="en-US" sz="4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08913" y="2011358"/>
            <a:ext cx="5050973" cy="1688906"/>
          </a:xfrm>
        </p:spPr>
        <p:txBody>
          <a:bodyPr/>
          <a:lstStyle/>
          <a:p>
            <a:r>
              <a:rPr lang="en-GB" sz="1800" b="1" dirty="0" smtClean="0">
                <a:solidFill>
                  <a:schemeClr val="tx1"/>
                </a:solidFill>
                <a:latin typeface="Bahnschrift Light" pitchFamily="34" charset="0"/>
              </a:rPr>
              <a:t>Project Objectives:</a:t>
            </a:r>
            <a:endParaRPr lang="en-US" sz="1800" b="1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900" dirty="0" smtClean="0">
                <a:solidFill>
                  <a:schemeClr val="tx1"/>
                </a:solidFill>
                <a:latin typeface="Bahnschrift Light" pitchFamily="34" charset="0"/>
              </a:rPr>
              <a:t>Real-time Monitoring: Develop a system to continuously monitor </a:t>
            </a:r>
            <a:r>
              <a:rPr lang="en-GB" sz="1900" dirty="0" err="1" smtClean="0">
                <a:solidFill>
                  <a:schemeClr val="tx1"/>
                </a:solidFill>
                <a:latin typeface="Bahnschrift Light" pitchFamily="34" charset="0"/>
              </a:rPr>
              <a:t>waterconsumption</a:t>
            </a:r>
            <a:r>
              <a:rPr lang="en-GB" sz="1900" dirty="0" smtClean="0">
                <a:solidFill>
                  <a:schemeClr val="tx1"/>
                </a:solidFill>
                <a:latin typeface="Bahnschrift Light" pitchFamily="34" charset="0"/>
              </a:rPr>
              <a:t>.</a:t>
            </a:r>
            <a:endParaRPr lang="en-US" sz="19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900" dirty="0" smtClean="0">
                <a:solidFill>
                  <a:schemeClr val="tx1"/>
                </a:solidFill>
                <a:latin typeface="Bahnschrift Light" pitchFamily="34" charset="0"/>
              </a:rPr>
              <a:t>Public Awareness: </a:t>
            </a:r>
            <a:r>
              <a:rPr lang="en-GB" sz="1900" dirty="0" smtClean="0">
                <a:solidFill>
                  <a:schemeClr val="tx1"/>
                </a:solidFill>
                <a:latin typeface="Bahnschrift Light" pitchFamily="34" charset="0"/>
              </a:rPr>
              <a:t>Create </a:t>
            </a:r>
            <a:r>
              <a:rPr lang="en-GB" sz="1900" dirty="0" smtClean="0">
                <a:solidFill>
                  <a:schemeClr val="tx1"/>
                </a:solidFill>
                <a:latin typeface="Bahnschrift Light" pitchFamily="34" charset="0"/>
              </a:rPr>
              <a:t>a platform to share consumption data with the public.</a:t>
            </a:r>
            <a:endParaRPr lang="en-US" sz="19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900" dirty="0" smtClean="0">
                <a:solidFill>
                  <a:schemeClr val="tx1"/>
                </a:solidFill>
                <a:latin typeface="Bahnschrift Light" pitchFamily="34" charset="0"/>
              </a:rPr>
              <a:t>Water Conservation: Implement alerts and notifications for excessive water use.</a:t>
            </a:r>
            <a:endParaRPr lang="en-US" sz="19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900" dirty="0" smtClean="0">
                <a:solidFill>
                  <a:schemeClr val="tx1"/>
                </a:solidFill>
                <a:latin typeface="Bahnschrift Light" pitchFamily="34" charset="0"/>
              </a:rPr>
              <a:t>Resource </a:t>
            </a:r>
            <a:r>
              <a:rPr lang="en-GB" sz="1900" dirty="0" err="1" smtClean="0">
                <a:solidFill>
                  <a:schemeClr val="tx1"/>
                </a:solidFill>
                <a:latin typeface="Bahnschrift Light" pitchFamily="34" charset="0"/>
              </a:rPr>
              <a:t>Management:Analyze</a:t>
            </a:r>
            <a:r>
              <a:rPr lang="en-GB" sz="1900" dirty="0" smtClean="0">
                <a:solidFill>
                  <a:schemeClr val="tx1"/>
                </a:solidFill>
                <a:latin typeface="Bahnschrift Light" pitchFamily="34" charset="0"/>
              </a:rPr>
              <a:t> data to identify trends and optimize water usage</a:t>
            </a:r>
            <a:r>
              <a:rPr lang="en-GB" sz="1900" dirty="0" smtClean="0">
                <a:solidFill>
                  <a:schemeClr val="tx1"/>
                </a:solidFill>
              </a:rPr>
              <a:t>.</a:t>
            </a:r>
            <a:endParaRPr lang="en-US" sz="1900" dirty="0" smtClean="0">
              <a:solidFill>
                <a:schemeClr val="tx1"/>
              </a:solidFill>
            </a:endParaRP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xmlns="" val="3295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527BA33-7687-746F-7A99-5769ACAA19D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8342" y="783770"/>
            <a:ext cx="6371771" cy="1374721"/>
          </a:xfrm>
        </p:spPr>
        <p:txBody>
          <a:bodyPr/>
          <a:lstStyle/>
          <a:p>
            <a:pPr algn="l"/>
            <a:r>
              <a:rPr lang="en-GB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err="1" smtClean="0">
                <a:solidFill>
                  <a:schemeClr val="tx1"/>
                </a:solidFill>
              </a:rPr>
              <a:t>IoT</a:t>
            </a:r>
            <a:r>
              <a:rPr lang="en-GB" sz="4400" b="1" dirty="0" smtClean="0">
                <a:solidFill>
                  <a:schemeClr val="tx1"/>
                </a:solidFill>
              </a:rPr>
              <a:t> </a:t>
            </a:r>
            <a:r>
              <a:rPr lang="en-GB" sz="4400" b="1" dirty="0" smtClean="0">
                <a:solidFill>
                  <a:schemeClr val="tx1"/>
                </a:solidFill>
              </a:rPr>
              <a:t>Sensor Design</a:t>
            </a:r>
            <a:r>
              <a:rPr lang="en-GB" sz="4400" b="1" dirty="0" smtClean="0">
                <a:solidFill>
                  <a:schemeClr val="tx1"/>
                </a:solidFill>
              </a:rPr>
              <a:t>:</a:t>
            </a:r>
            <a:endParaRPr lang="en-GB" sz="1800" b="1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lvl="0" algn="l"/>
            <a:r>
              <a:rPr lang="en-GB" sz="1800" b="1" dirty="0" smtClean="0">
                <a:solidFill>
                  <a:schemeClr val="tx1"/>
                </a:solidFill>
                <a:latin typeface="Bahnschrift Light" pitchFamily="34" charset="0"/>
              </a:rPr>
              <a:t>Sensor Selection</a:t>
            </a:r>
            <a:r>
              <a:rPr lang="en-GB" b="1" dirty="0" smtClean="0">
                <a:solidFill>
                  <a:schemeClr val="tx1"/>
                </a:solidFill>
                <a:latin typeface="Bahnschrift Light" pitchFamily="34" charset="0"/>
              </a:rPr>
              <a:t>:</a:t>
            </a:r>
            <a:r>
              <a:rPr lang="en-GB" dirty="0" smtClean="0">
                <a:solidFill>
                  <a:schemeClr val="tx1"/>
                </a:solidFill>
                <a:latin typeface="Bahnschrift Light" pitchFamily="34" charset="0"/>
              </a:rPr>
              <a:t> </a:t>
            </a:r>
          </a:p>
          <a:p>
            <a:pPr lvl="0" algn="l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Bahnschrift Light" pitchFamily="34" charset="0"/>
              </a:rPr>
              <a:t>Choose appropriate </a:t>
            </a:r>
            <a:r>
              <a:rPr lang="en-GB" sz="1800" dirty="0" err="1" smtClean="0">
                <a:solidFill>
                  <a:schemeClr val="tx1"/>
                </a:solidFill>
                <a:latin typeface="Bahnschrift Light" pitchFamily="34" charset="0"/>
              </a:rPr>
              <a:t>IoT</a:t>
            </a:r>
            <a:r>
              <a:rPr lang="en-GB" sz="1800" dirty="0" smtClean="0">
                <a:solidFill>
                  <a:schemeClr val="tx1"/>
                </a:solidFill>
                <a:latin typeface="Bahnschrift Light" pitchFamily="34" charset="0"/>
              </a:rPr>
              <a:t> sensors for water consumption measurement</a:t>
            </a:r>
            <a:r>
              <a:rPr lang="en-GB" dirty="0" smtClean="0">
                <a:solidFill>
                  <a:schemeClr val="tx1"/>
                </a:solidFill>
                <a:latin typeface="Bahnschrift Light" pitchFamily="34" charset="0"/>
              </a:rPr>
              <a:t>.</a:t>
            </a:r>
            <a:endParaRPr lang="en-US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lvl="0" algn="l"/>
            <a:r>
              <a:rPr lang="en-GB" sz="1800" b="1" dirty="0" smtClean="0">
                <a:solidFill>
                  <a:schemeClr val="tx1"/>
                </a:solidFill>
                <a:latin typeface="Bahnschrift Light" pitchFamily="34" charset="0"/>
              </a:rPr>
              <a:t>Deployment Strategy</a:t>
            </a:r>
            <a:r>
              <a:rPr lang="en-GB" b="1" dirty="0" smtClean="0">
                <a:solidFill>
                  <a:schemeClr val="tx1"/>
                </a:solidFill>
                <a:latin typeface="Bahnschrift Light" pitchFamily="34" charset="0"/>
              </a:rPr>
              <a:t>:</a:t>
            </a:r>
            <a:r>
              <a:rPr lang="en-GB" dirty="0" smtClean="0">
                <a:solidFill>
                  <a:schemeClr val="tx1"/>
                </a:solidFill>
                <a:latin typeface="Bahnschrift Light" pitchFamily="34" charset="0"/>
              </a:rPr>
              <a:t> </a:t>
            </a:r>
            <a:endParaRPr lang="en-GB" sz="18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lvl="0" algn="l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Bahnschrift Light" pitchFamily="34" charset="0"/>
              </a:rPr>
              <a:t>Determine sensor placement in public areas.</a:t>
            </a:r>
            <a:endParaRPr lang="en-US" sz="1800" dirty="0" smtClean="0">
              <a:solidFill>
                <a:schemeClr val="tx1"/>
              </a:solidFill>
              <a:latin typeface="Bahnschrift Light" pitchFamily="34" charset="0"/>
            </a:endParaRPr>
          </a:p>
          <a:p>
            <a:pPr lvl="0" algn="l"/>
            <a:r>
              <a:rPr lang="en-GB" sz="1800" b="1" dirty="0" smtClean="0">
                <a:solidFill>
                  <a:schemeClr val="tx1"/>
                </a:solidFill>
                <a:latin typeface="Bahnschrift Light" pitchFamily="34" charset="0"/>
              </a:rPr>
              <a:t>Data Accuracy:</a:t>
            </a:r>
            <a:r>
              <a:rPr lang="en-GB" sz="1800" dirty="0" smtClean="0">
                <a:solidFill>
                  <a:schemeClr val="tx1"/>
                </a:solidFill>
                <a:latin typeface="Bahnschrift Light" pitchFamily="34" charset="0"/>
              </a:rPr>
              <a:t> </a:t>
            </a:r>
          </a:p>
          <a:p>
            <a:pPr lvl="0" algn="l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Bahnschrift Light" pitchFamily="34" charset="0"/>
              </a:rPr>
              <a:t>Ensure sensors provide accurate consumption data</a:t>
            </a:r>
            <a:r>
              <a:rPr lang="en-GB" sz="1800" dirty="0" smtClean="0">
                <a:solidFill>
                  <a:schemeClr val="tx1"/>
                </a:solidFill>
              </a:rPr>
              <a:t>.</a:t>
            </a:r>
            <a:endParaRPr lang="en-US" sz="1800" dirty="0" smtClean="0">
              <a:solidFill>
                <a:schemeClr val="tx1"/>
              </a:solidFill>
            </a:endParaRPr>
          </a:p>
          <a:p>
            <a:pPr lvl="0" algn="l"/>
            <a:r>
              <a:rPr lang="en-GB" sz="1800" b="1" dirty="0" smtClean="0">
                <a:solidFill>
                  <a:schemeClr val="tx1"/>
                </a:solidFill>
              </a:rPr>
              <a:t>Power </a:t>
            </a:r>
            <a:r>
              <a:rPr lang="en-GB" sz="1800" b="1" dirty="0" smtClean="0">
                <a:solidFill>
                  <a:schemeClr val="tx1"/>
                </a:solidFill>
              </a:rPr>
              <a:t>Management:</a:t>
            </a:r>
            <a:r>
              <a:rPr lang="en-GB" sz="1800" dirty="0" smtClean="0">
                <a:solidFill>
                  <a:schemeClr val="tx1"/>
                </a:solidFill>
              </a:rPr>
              <a:t> </a:t>
            </a:r>
            <a:endParaRPr lang="en-GB" sz="1800" dirty="0" smtClean="0">
              <a:solidFill>
                <a:schemeClr val="tx1"/>
              </a:solidFill>
            </a:endParaRPr>
          </a:p>
          <a:p>
            <a:pPr lvl="0" algn="l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1"/>
                </a:solidFill>
                <a:latin typeface="Bahnschrift Light" pitchFamily="34" charset="0"/>
              </a:rPr>
              <a:t>Plan </a:t>
            </a:r>
            <a:r>
              <a:rPr lang="en-GB" sz="1800" dirty="0" smtClean="0">
                <a:solidFill>
                  <a:schemeClr val="tx1"/>
                </a:solidFill>
                <a:latin typeface="Bahnschrift Light" pitchFamily="34" charset="0"/>
              </a:rPr>
              <a:t>for sensor power supply and energy-efficient operation</a:t>
            </a:r>
            <a:r>
              <a:rPr lang="en-GB" sz="1800" dirty="0" smtClean="0">
                <a:solidFill>
                  <a:schemeClr val="tx1"/>
                </a:solidFill>
                <a:latin typeface="Bahnschrift Light" pitchFamily="34" charset="0"/>
              </a:rPr>
              <a:t>.</a:t>
            </a:r>
            <a:endParaRPr lang="en-US" sz="1800" dirty="0" smtClean="0">
              <a:solidFill>
                <a:schemeClr val="tx1"/>
              </a:solidFill>
              <a:latin typeface="Bahnschrift Light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930A8DD-65EB-D1E9-81DF-DAAA9451B1A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37" name="Picture Placeholder 36" descr="water-13-01729-g002.webp"/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tretch>
            <a:fillRect/>
          </a:stretch>
        </p:blipFill>
        <p:spPr>
          <a:xfrm>
            <a:off x="7558792" y="1160464"/>
            <a:ext cx="3527192" cy="3848481"/>
          </a:xfrm>
          <a:prstGeom prst="roundRect">
            <a:avLst>
              <a:gd name="adj" fmla="val 1023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10788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xmlns="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375" y="725714"/>
            <a:ext cx="7545855" cy="4531058"/>
          </a:xfrm>
        </p:spPr>
        <p:txBody>
          <a:bodyPr/>
          <a:lstStyle/>
          <a:p>
            <a:r>
              <a:rPr lang="en-GB" dirty="0" smtClean="0"/>
              <a:t>Real-Time Data Platform:</a:t>
            </a:r>
            <a:br>
              <a:rPr lang="en-GB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66"/>
          </p:nvPr>
        </p:nvSpPr>
        <p:spPr>
          <a:xfrm>
            <a:off x="566057" y="1509486"/>
            <a:ext cx="7052193" cy="4898508"/>
          </a:xfrm>
        </p:spPr>
        <p:txBody>
          <a:bodyPr/>
          <a:lstStyle/>
          <a:p>
            <a:pPr lvl="0"/>
            <a:r>
              <a:rPr lang="en-GB" sz="1800" b="1" dirty="0" smtClean="0">
                <a:latin typeface="Bahnschrift Light" pitchFamily="34" charset="0"/>
              </a:rPr>
              <a:t>Development</a:t>
            </a:r>
            <a:r>
              <a:rPr lang="en-GB" sz="1800" b="1" dirty="0" smtClean="0">
                <a:latin typeface="Bahnschrift Light" pitchFamily="34" charset="0"/>
              </a:rPr>
              <a:t>:</a:t>
            </a:r>
            <a:r>
              <a:rPr lang="en-GB" sz="1800" dirty="0" smtClean="0">
                <a:latin typeface="Bahnschrift Light" pitchFamily="34" charset="0"/>
              </a:rPr>
              <a:t> </a:t>
            </a:r>
            <a:endParaRPr lang="en-GB" sz="1800" dirty="0" smtClean="0">
              <a:latin typeface="Bahnschrift 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800" dirty="0" smtClean="0">
                <a:latin typeface="Bahnschrift Light" pitchFamily="34" charset="0"/>
              </a:rPr>
              <a:t>Create </a:t>
            </a:r>
            <a:r>
              <a:rPr lang="en-GB" sz="1800" dirty="0" smtClean="0">
                <a:latin typeface="Bahnschrift Light" pitchFamily="34" charset="0"/>
              </a:rPr>
              <a:t>a data-sharing platform for public access.</a:t>
            </a:r>
            <a:endParaRPr sz="1800" smtClean="0">
              <a:latin typeface="Bahnschrift Light" pitchFamily="34" charset="0"/>
            </a:endParaRPr>
          </a:p>
          <a:p>
            <a:pPr lvl="0"/>
            <a:r>
              <a:rPr lang="en-GB" sz="1800" b="1" dirty="0" smtClean="0">
                <a:latin typeface="Bahnschrift Light" pitchFamily="34" charset="0"/>
              </a:rPr>
              <a:t>User Interface:</a:t>
            </a:r>
            <a:r>
              <a:rPr lang="en-GB" sz="1800" dirty="0" smtClean="0">
                <a:latin typeface="Bahnschrift Light" pitchFamily="34" charset="0"/>
              </a:rPr>
              <a:t> </a:t>
            </a:r>
            <a:endParaRPr lang="en-GB" sz="1800" dirty="0" smtClean="0">
              <a:latin typeface="Bahnschrift 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800" dirty="0" smtClean="0">
                <a:latin typeface="Bahnschrift Light" pitchFamily="34" charset="0"/>
              </a:rPr>
              <a:t>Design </a:t>
            </a:r>
            <a:r>
              <a:rPr lang="en-GB" sz="1800" dirty="0" smtClean="0">
                <a:latin typeface="Bahnschrift Light" pitchFamily="34" charset="0"/>
              </a:rPr>
              <a:t>a user-friendly mobile app to display real-time data.</a:t>
            </a:r>
            <a:endParaRPr sz="1800" smtClean="0">
              <a:latin typeface="Bahnschrift Light" pitchFamily="34" charset="0"/>
            </a:endParaRPr>
          </a:p>
          <a:p>
            <a:pPr lvl="0"/>
            <a:r>
              <a:rPr lang="en-GB" sz="1800" b="1" dirty="0" smtClean="0">
                <a:latin typeface="Bahnschrift Light" pitchFamily="34" charset="0"/>
              </a:rPr>
              <a:t>Data Presentation:</a:t>
            </a:r>
            <a:r>
              <a:rPr lang="en-GB" sz="1800" dirty="0" smtClean="0">
                <a:latin typeface="Bahnschrift Light" pitchFamily="34" charset="0"/>
              </a:rPr>
              <a:t> </a:t>
            </a:r>
            <a:endParaRPr lang="en-GB" sz="1800" dirty="0" smtClean="0">
              <a:latin typeface="Bahnschrift 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800" dirty="0" smtClean="0">
                <a:latin typeface="Bahnschrift Light" pitchFamily="34" charset="0"/>
              </a:rPr>
              <a:t>Visualize </a:t>
            </a:r>
            <a:r>
              <a:rPr lang="en-GB" sz="1800" dirty="0" smtClean="0">
                <a:latin typeface="Bahnschrift Light" pitchFamily="34" charset="0"/>
              </a:rPr>
              <a:t>consumption data in a comprehensible manner.</a:t>
            </a:r>
            <a:endParaRPr sz="1800" smtClean="0">
              <a:latin typeface="Bahnschrift Light" pitchFamily="34" charset="0"/>
            </a:endParaRPr>
          </a:p>
          <a:p>
            <a:pPr lvl="0"/>
            <a:r>
              <a:rPr lang="en-GB" sz="1800" b="1" dirty="0" smtClean="0">
                <a:latin typeface="Bahnschrift Light" pitchFamily="34" charset="0"/>
              </a:rPr>
              <a:t>User Engagement:</a:t>
            </a:r>
            <a:r>
              <a:rPr lang="en-GB" sz="1800" dirty="0" smtClean="0">
                <a:latin typeface="Bahnschrift Light" pitchFamily="34" charset="0"/>
              </a:rPr>
              <a:t> </a:t>
            </a:r>
            <a:endParaRPr lang="en-GB" sz="1800" dirty="0" smtClean="0">
              <a:latin typeface="Bahnschrift Light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GB" sz="1800" dirty="0" smtClean="0">
                <a:latin typeface="Bahnschrift Light" pitchFamily="34" charset="0"/>
              </a:rPr>
              <a:t>Include </a:t>
            </a:r>
            <a:r>
              <a:rPr lang="en-GB" sz="1800" dirty="0" smtClean="0">
                <a:latin typeface="Bahnschrift Light" pitchFamily="34" charset="0"/>
              </a:rPr>
              <a:t>features for user feedback and reporting.</a:t>
            </a:r>
            <a:endParaRPr sz="1800" smtClean="0">
              <a:latin typeface="Bahnschrift Light" pitchFamily="34" charset="0"/>
            </a:endParaRPr>
          </a:p>
          <a:p>
            <a:endParaRPr lang="en-US" sz="1800" dirty="0">
              <a:latin typeface="Bahnschrift Light" pitchFamily="34" charset="0"/>
            </a:endParaRPr>
          </a:p>
        </p:txBody>
      </p:sp>
      <p:pic>
        <p:nvPicPr>
          <p:cNvPr id="59" name="Picture Placeholder 58" descr="sensors-19-00276-g001-550.jpg"/>
          <p:cNvPicPr>
            <a:picLocks noGrp="1" noChangeAspect="1"/>
          </p:cNvPicPr>
          <p:nvPr>
            <p:ph type="pic" sz="quarter" idx="71"/>
          </p:nvPr>
        </p:nvPicPr>
        <p:blipFill>
          <a:blip r:embed="rId3"/>
          <a:srcRect l="15845" r="15845"/>
          <a:stretch>
            <a:fillRect/>
          </a:stretch>
        </p:blipFill>
        <p:spPr>
          <a:xfrm>
            <a:off x="6951663" y="2887663"/>
            <a:ext cx="2671762" cy="27876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61" name="Picture Placeholder 60" descr="Smart-Water-Management.png"/>
          <p:cNvPicPr>
            <a:picLocks noGrp="1" noChangeAspect="1"/>
          </p:cNvPicPr>
          <p:nvPr>
            <p:ph type="pic" sz="quarter" idx="71"/>
          </p:nvPr>
        </p:nvPicPr>
        <p:blipFill>
          <a:blip r:embed="rId4"/>
          <a:srcRect l="14389" r="14389"/>
          <a:stretch>
            <a:fillRect/>
          </a:stretch>
        </p:blipFill>
        <p:spPr>
          <a:xfrm>
            <a:off x="9115425" y="2932113"/>
            <a:ext cx="2540000" cy="29098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8" name="Picture Placeholder 57" descr="63e96b7cbe8e5c3216e5d179_EDAR_BLOG_SUSTRATO.jpg"/>
          <p:cNvPicPr>
            <a:picLocks noGrp="1" noChangeAspect="1"/>
          </p:cNvPicPr>
          <p:nvPr>
            <p:ph type="pic" sz="quarter" idx="71"/>
          </p:nvPr>
        </p:nvPicPr>
        <p:blipFill>
          <a:blip r:embed="rId5"/>
          <a:srcRect l="19984" r="19984"/>
          <a:stretch>
            <a:fillRect/>
          </a:stretch>
        </p:blipFill>
        <p:spPr>
          <a:xfrm>
            <a:off x="8128000" y="1044575"/>
            <a:ext cx="2554288" cy="285908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315710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85">
            <a:extLst>
              <a:ext uri="{FF2B5EF4-FFF2-40B4-BE49-F238E27FC236}">
                <a16:creationId xmlns:a16="http://schemas.microsoft.com/office/drawing/2014/main" xmlns="" id="{1E3F7726-AC85-55B8-BDED-51E7BA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Project Execution </a:t>
            </a:r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0" name="Text Placeholder">
            <a:extLst>
              <a:ext uri="{FF2B5EF4-FFF2-40B4-BE49-F238E27FC236}">
                <a16:creationId xmlns:a16="http://schemas.microsoft.com/office/drawing/2014/main" xmlns="" id="{99E3B6AA-5679-428D-B466-0173CBC5572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2628" y="1799771"/>
            <a:ext cx="8840972" cy="4019138"/>
          </a:xfrm>
        </p:spPr>
        <p:txBody>
          <a:bodyPr/>
          <a:lstStyle/>
          <a:p>
            <a:pPr marL="342900" indent="-342900" algn="l">
              <a:buSzPct val="104000"/>
              <a:buFont typeface="Arial" pitchFamily="34" charset="0"/>
              <a:buChar char="•"/>
            </a:pPr>
            <a:r>
              <a:rPr sz="1900" smtClean="0">
                <a:latin typeface="Bahnschrift Light" pitchFamily="34" charset="0"/>
              </a:rPr>
              <a:t>Conduct </a:t>
            </a:r>
            <a:r>
              <a:rPr sz="1900" smtClean="0">
                <a:latin typeface="Bahnschrift Light" pitchFamily="34" charset="0"/>
              </a:rPr>
              <a:t>a thorough site survey to identify suitable locations for sensor deployment</a:t>
            </a:r>
            <a:r>
              <a:rPr sz="1900" smtClean="0">
                <a:latin typeface="Bahnschrift Light" pitchFamily="34" charset="0"/>
              </a:rPr>
              <a:t>.</a:t>
            </a:r>
          </a:p>
          <a:p>
            <a:pPr marL="342900" indent="-342900" algn="l">
              <a:buSzPct val="104000"/>
              <a:buFont typeface="Arial" pitchFamily="34" charset="0"/>
              <a:buChar char="•"/>
            </a:pPr>
            <a:r>
              <a:rPr sz="1900" smtClean="0">
                <a:latin typeface="Bahnschrift Light" pitchFamily="34" charset="0"/>
              </a:rPr>
              <a:t> </a:t>
            </a:r>
            <a:r>
              <a:rPr sz="1900" smtClean="0">
                <a:latin typeface="Bahnschrift Light" pitchFamily="34" charset="0"/>
              </a:rPr>
              <a:t>Procure and install IoT sensors according to the deployment plan</a:t>
            </a:r>
            <a:r>
              <a:rPr sz="1900" smtClean="0">
                <a:latin typeface="Bahnschrift Light" pitchFamily="34" charset="0"/>
              </a:rPr>
              <a:t>.</a:t>
            </a:r>
          </a:p>
          <a:p>
            <a:pPr marL="342900" indent="-342900" algn="l">
              <a:buSzPct val="104000"/>
              <a:buFont typeface="Arial" pitchFamily="34" charset="0"/>
              <a:buChar char="•"/>
            </a:pPr>
            <a:r>
              <a:rPr sz="1900" smtClean="0">
                <a:latin typeface="Bahnschrift Light" pitchFamily="34" charset="0"/>
              </a:rPr>
              <a:t>Develop the mobile app and data-sharing platform with real-time data display and user interaction features</a:t>
            </a:r>
            <a:r>
              <a:rPr sz="1900" smtClean="0">
                <a:latin typeface="Bahnschrift Light" pitchFamily="34" charset="0"/>
              </a:rPr>
              <a:t>.</a:t>
            </a:r>
          </a:p>
          <a:p>
            <a:pPr marL="342900" indent="-342900" algn="l">
              <a:buSzPct val="104000"/>
              <a:buFont typeface="Arial" pitchFamily="34" charset="0"/>
              <a:buChar char="•"/>
            </a:pPr>
            <a:r>
              <a:rPr sz="1900" smtClean="0">
                <a:latin typeface="Bahnschrift Light" pitchFamily="34" charset="0"/>
              </a:rPr>
              <a:t>Implement data transmission and processing </a:t>
            </a:r>
            <a:r>
              <a:rPr sz="1900" smtClean="0">
                <a:latin typeface="Bahnschrift Light" pitchFamily="34" charset="0"/>
              </a:rPr>
              <a:t>mechanisms.</a:t>
            </a:r>
            <a:r>
              <a:rPr sz="1900" smtClean="0">
                <a:latin typeface="Bahnschrift Light" pitchFamily="34" charset="0"/>
              </a:rPr>
              <a:t> Conduct user testing and gather feedback for refinement</a:t>
            </a:r>
            <a:r>
              <a:rPr sz="1900" smtClean="0">
                <a:latin typeface="Bahnschrift Light" pitchFamily="34" charset="0"/>
              </a:rPr>
              <a:t>.</a:t>
            </a:r>
          </a:p>
          <a:p>
            <a:pPr marL="342900" indent="-342900" algn="l">
              <a:buSzPct val="104000"/>
              <a:buFont typeface="Arial" pitchFamily="34" charset="0"/>
              <a:buChar char="•"/>
            </a:pPr>
            <a:r>
              <a:rPr sz="1900" smtClean="0">
                <a:latin typeface="Bahnschrift Light" pitchFamily="34" charset="0"/>
              </a:rPr>
              <a:t>Launch the IoT water consumption monitoring system in public places</a:t>
            </a:r>
            <a:r>
              <a:rPr sz="1900" smtClean="0">
                <a:latin typeface="Bahnschrift Light" pitchFamily="34" charset="0"/>
              </a:rPr>
              <a:t>.</a:t>
            </a:r>
          </a:p>
          <a:p>
            <a:pPr marL="342900" indent="-342900" algn="l">
              <a:buSzPct val="104000"/>
              <a:buFont typeface="Arial" pitchFamily="34" charset="0"/>
              <a:buChar char="•"/>
            </a:pPr>
            <a:r>
              <a:rPr sz="1900" smtClean="0">
                <a:latin typeface="Bahnschrift Light" pitchFamily="34" charset="0"/>
              </a:rPr>
              <a:t>Continuously monitor and maintain the system, addressing any issues promptly</a:t>
            </a:r>
            <a:endParaRPr sz="1900" b="1" smtClean="0">
              <a:latin typeface="Bahnschrift Light" pitchFamily="34" charset="0"/>
            </a:endParaRPr>
          </a:p>
          <a:p>
            <a:pPr marL="342900" indent="-342900" algn="l"/>
            <a:endParaRPr lang="zh-CN" altLang="en-US" sz="1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8D9DED-0D81-19D6-DF40-E6B4B5BFEF9E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5171403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AD51DF-C727-4608-B606-5D6C957D4C4D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457</Words>
  <Application>Microsoft Office PowerPoint</Application>
  <PresentationFormat>Custom</PresentationFormat>
  <Paragraphs>85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SMART WATER MANAGEMENT</vt:lpstr>
      <vt:lpstr>Titles</vt:lpstr>
      <vt:lpstr>Project Definition</vt:lpstr>
      <vt:lpstr>Intro To Smart water Management</vt:lpstr>
      <vt:lpstr>Challenges</vt:lpstr>
      <vt:lpstr>Design Thinking</vt:lpstr>
      <vt:lpstr>Slide 7</vt:lpstr>
      <vt:lpstr>Real-Time Data Platform:  </vt:lpstr>
      <vt:lpstr>Project Execution Plan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Water Management</dc:title>
  <dc:creator/>
  <cp:lastModifiedBy/>
  <cp:revision>2</cp:revision>
  <dcterms:created xsi:type="dcterms:W3CDTF">2023-09-14T06:03:51Z</dcterms:created>
  <dcterms:modified xsi:type="dcterms:W3CDTF">2023-09-30T12:58:46Z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