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5" r:id="rId2"/>
    <p:sldId id="266" r:id="rId3"/>
    <p:sldId id="256" r:id="rId4"/>
    <p:sldId id="264" r:id="rId5"/>
    <p:sldId id="257" r:id="rId6"/>
    <p:sldId id="258" r:id="rId7"/>
    <p:sldId id="259" r:id="rId8"/>
    <p:sldId id="267" r:id="rId9"/>
    <p:sldId id="263" r:id="rId10"/>
    <p:sldId id="268"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25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an Mohan Reddy Kamasani" userId="584a8a8e9e525b43" providerId="LiveId" clId="{863EE214-6E20-4899-A837-FD4C80AF8C86}"/>
    <pc:docChg chg="custSel modSld">
      <pc:chgData name="Madhan Mohan Reddy Kamasani" userId="584a8a8e9e525b43" providerId="LiveId" clId="{863EE214-6E20-4899-A837-FD4C80AF8C86}" dt="2024-09-10T13:35:13.506" v="153" actId="20577"/>
      <pc:docMkLst>
        <pc:docMk/>
      </pc:docMkLst>
      <pc:sldChg chg="modSp mod">
        <pc:chgData name="Madhan Mohan Reddy Kamasani" userId="584a8a8e9e525b43" providerId="LiveId" clId="{863EE214-6E20-4899-A837-FD4C80AF8C86}" dt="2024-09-10T13:24:30.845" v="64" actId="20577"/>
        <pc:sldMkLst>
          <pc:docMk/>
          <pc:sldMk cId="0" sldId="263"/>
        </pc:sldMkLst>
        <pc:spChg chg="mod">
          <ac:chgData name="Madhan Mohan Reddy Kamasani" userId="584a8a8e9e525b43" providerId="LiveId" clId="{863EE214-6E20-4899-A837-FD4C80AF8C86}" dt="2024-09-10T13:24:30.845" v="64" actId="20577"/>
          <ac:spMkLst>
            <pc:docMk/>
            <pc:sldMk cId="0" sldId="263"/>
            <ac:spMk id="13" creationId="{00000000-0000-0000-0000-000000000000}"/>
          </ac:spMkLst>
        </pc:spChg>
      </pc:sldChg>
      <pc:sldChg chg="delSp modSp mod">
        <pc:chgData name="Madhan Mohan Reddy Kamasani" userId="584a8a8e9e525b43" providerId="LiveId" clId="{863EE214-6E20-4899-A837-FD4C80AF8C86}" dt="2024-09-10T13:35:13.506" v="153" actId="20577"/>
        <pc:sldMkLst>
          <pc:docMk/>
          <pc:sldMk cId="349496831" sldId="265"/>
        </pc:sldMkLst>
        <pc:spChg chg="mod">
          <ac:chgData name="Madhan Mohan Reddy Kamasani" userId="584a8a8e9e525b43" providerId="LiveId" clId="{863EE214-6E20-4899-A837-FD4C80AF8C86}" dt="2024-09-10T13:34:28.880" v="81" actId="1076"/>
          <ac:spMkLst>
            <pc:docMk/>
            <pc:sldMk cId="349496831" sldId="265"/>
            <ac:spMk id="2" creationId="{738E7254-DE9F-6D46-10AA-4D6349A2ACF1}"/>
          </ac:spMkLst>
        </pc:spChg>
        <pc:spChg chg="mod">
          <ac:chgData name="Madhan Mohan Reddy Kamasani" userId="584a8a8e9e525b43" providerId="LiveId" clId="{863EE214-6E20-4899-A837-FD4C80AF8C86}" dt="2024-09-10T13:26:07.340" v="68" actId="14100"/>
          <ac:spMkLst>
            <pc:docMk/>
            <pc:sldMk cId="349496831" sldId="265"/>
            <ac:spMk id="7" creationId="{986D5B06-4FE2-8764-65A7-43E46E9AABAB}"/>
          </ac:spMkLst>
        </pc:spChg>
        <pc:spChg chg="mod">
          <ac:chgData name="Madhan Mohan Reddy Kamasani" userId="584a8a8e9e525b43" providerId="LiveId" clId="{863EE214-6E20-4899-A837-FD4C80AF8C86}" dt="2024-09-10T13:35:13.506" v="153" actId="20577"/>
          <ac:spMkLst>
            <pc:docMk/>
            <pc:sldMk cId="349496831" sldId="265"/>
            <ac:spMk id="8" creationId="{8A975F3B-3217-63CC-9CD7-35DBE7FA997B}"/>
          </ac:spMkLst>
        </pc:spChg>
        <pc:spChg chg="mod">
          <ac:chgData name="Madhan Mohan Reddy Kamasani" userId="584a8a8e9e525b43" providerId="LiveId" clId="{863EE214-6E20-4899-A837-FD4C80AF8C86}" dt="2024-09-10T13:28:03.630" v="80" actId="20577"/>
          <ac:spMkLst>
            <pc:docMk/>
            <pc:sldMk cId="349496831" sldId="265"/>
            <ac:spMk id="9" creationId="{263F78E1-3813-4926-DA69-D616C5711BDB}"/>
          </ac:spMkLst>
        </pc:spChg>
        <pc:picChg chg="del">
          <ac:chgData name="Madhan Mohan Reddy Kamasani" userId="584a8a8e9e525b43" providerId="LiveId" clId="{863EE214-6E20-4899-A837-FD4C80AF8C86}" dt="2024-09-10T13:24:53.825" v="65" actId="478"/>
          <ac:picMkLst>
            <pc:docMk/>
            <pc:sldMk cId="349496831" sldId="265"/>
            <ac:picMk id="3" creationId="{23A1154A-9D0A-F051-3456-5319750240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35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xmlns="" id="{738E7254-DE9F-6D46-10AA-4D6349A2ACF1}"/>
              </a:ext>
            </a:extLst>
          </p:cNvPr>
          <p:cNvSpPr/>
          <p:nvPr/>
        </p:nvSpPr>
        <p:spPr>
          <a:xfrm>
            <a:off x="0" y="0"/>
            <a:ext cx="14630400" cy="8229600"/>
          </a:xfrm>
          <a:prstGeom prst="rect">
            <a:avLst/>
          </a:prstGeom>
          <a:solidFill>
            <a:srgbClr val="F9F4BE"/>
          </a:solidFill>
          <a:ln/>
        </p:spPr>
        <p:txBody>
          <a:bodyPr/>
          <a:lstStyle/>
          <a:p>
            <a:endParaRPr lang="en-IN" dirty="0"/>
          </a:p>
        </p:txBody>
      </p:sp>
      <p:sp>
        <p:nvSpPr>
          <p:cNvPr id="7" name="object 6">
            <a:extLst>
              <a:ext uri="{FF2B5EF4-FFF2-40B4-BE49-F238E27FC236}">
                <a16:creationId xmlns:a16="http://schemas.microsoft.com/office/drawing/2014/main" xmlns="" id="{986D5B06-4FE2-8764-65A7-43E46E9AABAB}"/>
              </a:ext>
            </a:extLst>
          </p:cNvPr>
          <p:cNvSpPr txBox="1">
            <a:spLocks/>
          </p:cNvSpPr>
          <p:nvPr/>
        </p:nvSpPr>
        <p:spPr>
          <a:xfrm>
            <a:off x="-104172" y="139046"/>
            <a:ext cx="13044951" cy="1367682"/>
          </a:xfrm>
          <a:prstGeom prst="rect">
            <a:avLst/>
          </a:prstGeom>
        </p:spPr>
        <p:txBody>
          <a:bodyPr vert="horz" wrap="square" lIns="0" tIns="1333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26105" marR="5080" indent="-1334135">
              <a:spcBef>
                <a:spcPts val="105"/>
              </a:spcBef>
            </a:pPr>
            <a:r>
              <a:rPr lang="en-US" spc="-60" dirty="0">
                <a:solidFill>
                  <a:srgbClr val="00AF50"/>
                </a:solidFill>
                <a:latin typeface="Times New Roman"/>
                <a:cs typeface="Times New Roman"/>
              </a:rPr>
              <a:t>SAVEETHA</a:t>
            </a:r>
            <a:r>
              <a:rPr lang="en-US" spc="-145" dirty="0">
                <a:solidFill>
                  <a:srgbClr val="00AF50"/>
                </a:solidFill>
                <a:latin typeface="Times New Roman"/>
                <a:cs typeface="Times New Roman"/>
              </a:rPr>
              <a:t> </a:t>
            </a:r>
            <a:r>
              <a:rPr lang="en-US" spc="-275" dirty="0">
                <a:solidFill>
                  <a:srgbClr val="00AF50"/>
                </a:solidFill>
                <a:latin typeface="Times New Roman"/>
                <a:cs typeface="Times New Roman"/>
              </a:rPr>
              <a:t>SCHOOL</a:t>
            </a:r>
            <a:r>
              <a:rPr lang="en-US" spc="-10" dirty="0">
                <a:solidFill>
                  <a:srgbClr val="00AF50"/>
                </a:solidFill>
                <a:latin typeface="Times New Roman"/>
                <a:cs typeface="Times New Roman"/>
              </a:rPr>
              <a:t> </a:t>
            </a:r>
            <a:r>
              <a:rPr lang="en-US" spc="-150" dirty="0">
                <a:solidFill>
                  <a:srgbClr val="00AF50"/>
                </a:solidFill>
                <a:latin typeface="Times New Roman"/>
                <a:cs typeface="Times New Roman"/>
              </a:rPr>
              <a:t>OF</a:t>
            </a:r>
            <a:r>
              <a:rPr lang="en-US" spc="-45" dirty="0">
                <a:solidFill>
                  <a:srgbClr val="00AF50"/>
                </a:solidFill>
                <a:latin typeface="Times New Roman"/>
                <a:cs typeface="Times New Roman"/>
              </a:rPr>
              <a:t> </a:t>
            </a:r>
            <a:r>
              <a:rPr lang="en-US" spc="-145" dirty="0">
                <a:solidFill>
                  <a:srgbClr val="00AF50"/>
                </a:solidFill>
                <a:latin typeface="Times New Roman"/>
                <a:cs typeface="Times New Roman"/>
              </a:rPr>
              <a:t>ENGINEERING </a:t>
            </a:r>
            <a:r>
              <a:rPr lang="en-US" spc="-85" dirty="0">
                <a:latin typeface="Times New Roman"/>
                <a:cs typeface="Times New Roman"/>
              </a:rPr>
              <a:t>SIMATS,</a:t>
            </a:r>
            <a:r>
              <a:rPr lang="en-US" spc="-120" dirty="0">
                <a:latin typeface="Times New Roman"/>
                <a:cs typeface="Times New Roman"/>
              </a:rPr>
              <a:t> </a:t>
            </a:r>
            <a:r>
              <a:rPr lang="en-US" spc="-210" dirty="0">
                <a:latin typeface="Times New Roman"/>
                <a:cs typeface="Times New Roman"/>
              </a:rPr>
              <a:t>CHENNAI</a:t>
            </a:r>
            <a:r>
              <a:rPr lang="en-US" spc="-20" dirty="0">
                <a:latin typeface="Times New Roman"/>
                <a:cs typeface="Times New Roman"/>
              </a:rPr>
              <a:t> </a:t>
            </a:r>
            <a:r>
              <a:rPr lang="en-US" dirty="0">
                <a:latin typeface="Times New Roman"/>
                <a:cs typeface="Times New Roman"/>
              </a:rPr>
              <a:t>-</a:t>
            </a:r>
            <a:r>
              <a:rPr lang="en-US" spc="-50" dirty="0">
                <a:latin typeface="Times New Roman"/>
                <a:cs typeface="Times New Roman"/>
              </a:rPr>
              <a:t> </a:t>
            </a:r>
            <a:r>
              <a:rPr lang="en-US" spc="310" dirty="0">
                <a:latin typeface="Times New Roman"/>
                <a:cs typeface="Times New Roman"/>
              </a:rPr>
              <a:t>602105</a:t>
            </a:r>
          </a:p>
        </p:txBody>
      </p:sp>
      <p:sp>
        <p:nvSpPr>
          <p:cNvPr id="8" name="object 7">
            <a:extLst>
              <a:ext uri="{FF2B5EF4-FFF2-40B4-BE49-F238E27FC236}">
                <a16:creationId xmlns:a16="http://schemas.microsoft.com/office/drawing/2014/main" xmlns="" id="{8A975F3B-3217-63CC-9CD7-35DBE7FA997B}"/>
              </a:ext>
            </a:extLst>
          </p:cNvPr>
          <p:cNvSpPr txBox="1"/>
          <p:nvPr/>
        </p:nvSpPr>
        <p:spPr>
          <a:xfrm>
            <a:off x="10311971" y="5739806"/>
            <a:ext cx="3881754" cy="1410643"/>
          </a:xfrm>
          <a:prstGeom prst="rect">
            <a:avLst/>
          </a:prstGeom>
        </p:spPr>
        <p:txBody>
          <a:bodyPr vert="horz" wrap="square" lIns="0" tIns="12700" rIns="0" bIns="0" rtlCol="0">
            <a:spAutoFit/>
          </a:bodyPr>
          <a:lstStyle/>
          <a:p>
            <a:pPr marL="12700">
              <a:lnSpc>
                <a:spcPct val="100000"/>
              </a:lnSpc>
              <a:spcBef>
                <a:spcPts val="100"/>
              </a:spcBef>
            </a:pPr>
            <a:r>
              <a:rPr lang="en-US" spc="-20" dirty="0">
                <a:latin typeface="Times New Roman"/>
                <a:cs typeface="Times New Roman"/>
              </a:rPr>
              <a:t>               Presented by:-</a:t>
            </a:r>
          </a:p>
          <a:p>
            <a:pPr marL="12700">
              <a:lnSpc>
                <a:spcPct val="100000"/>
              </a:lnSpc>
              <a:spcBef>
                <a:spcPts val="100"/>
              </a:spcBef>
            </a:pPr>
            <a:r>
              <a:rPr lang="en-US" spc="-20" dirty="0">
                <a:latin typeface="Times New Roman"/>
                <a:cs typeface="Times New Roman"/>
              </a:rPr>
              <a:t>               </a:t>
            </a:r>
            <a:r>
              <a:rPr lang="en-US" spc="-20" dirty="0" err="1">
                <a:latin typeface="Times New Roman"/>
                <a:cs typeface="Times New Roman"/>
              </a:rPr>
              <a:t>K.Sasi</a:t>
            </a:r>
            <a:r>
              <a:rPr lang="en-US" spc="-20" dirty="0">
                <a:latin typeface="Times New Roman"/>
                <a:cs typeface="Times New Roman"/>
              </a:rPr>
              <a:t> </a:t>
            </a:r>
            <a:r>
              <a:rPr lang="en-US" spc="-20" dirty="0" err="1">
                <a:latin typeface="Times New Roman"/>
                <a:cs typeface="Times New Roman"/>
              </a:rPr>
              <a:t>kiran</a:t>
            </a:r>
            <a:endParaRPr sz="1800" dirty="0">
              <a:latin typeface="Times New Roman"/>
              <a:cs typeface="Times New Roman"/>
            </a:endParaRPr>
          </a:p>
          <a:p>
            <a:pPr algn="just" rtl="0">
              <a:spcBef>
                <a:spcPts val="0"/>
              </a:spcBef>
              <a:spcAft>
                <a:spcPts val="0"/>
              </a:spcAft>
            </a:pPr>
            <a:r>
              <a:rPr lang="en-US" sz="1800" b="1" dirty="0">
                <a:latin typeface="Times New Roman" panose="02020603050405020304" pitchFamily="18" charset="0"/>
                <a:ea typeface="Times New Roman"/>
                <a:cs typeface="Times New Roman"/>
                <a:sym typeface="Times New Roman"/>
              </a:rPr>
              <a:t>               CSE DEPARTMENT</a:t>
            </a:r>
            <a:endParaRPr lang="en-US" sz="1800" b="1" dirty="0">
              <a:latin typeface="Times New Roman" panose="02020603050405020304" pitchFamily="18" charset="0"/>
              <a:ea typeface="Times New Roman"/>
              <a:cs typeface="Times New Roman" panose="02020603050405020304" pitchFamily="18" charset="0"/>
              <a:sym typeface="Times New Roman"/>
            </a:endParaRPr>
          </a:p>
          <a:p>
            <a:pPr algn="just"/>
            <a:r>
              <a:rPr lang="en-US" b="1" dirty="0">
                <a:latin typeface="Times New Roman" panose="02020603050405020304" pitchFamily="18" charset="0"/>
                <a:cs typeface="Times New Roman" panose="02020603050405020304" pitchFamily="18" charset="0"/>
              </a:rPr>
              <a:t>               SSE,SIMATS</a:t>
            </a:r>
            <a:endParaRPr lang="en-IN" sz="1800" b="1" dirty="0">
              <a:latin typeface="Times New Roman" panose="02020603050405020304" pitchFamily="18" charset="0"/>
              <a:cs typeface="Times New Roman" panose="02020603050405020304" pitchFamily="18" charset="0"/>
            </a:endParaRPr>
          </a:p>
          <a:p>
            <a:pPr marL="296545" indent="-283845">
              <a:lnSpc>
                <a:spcPct val="100000"/>
              </a:lnSpc>
              <a:buAutoNum type="arabicPeriod"/>
              <a:tabLst>
                <a:tab pos="296545" algn="l"/>
              </a:tabLst>
            </a:pPr>
            <a:endParaRPr sz="1800" dirty="0">
              <a:latin typeface="Times New Roman"/>
              <a:cs typeface="Times New Roman"/>
            </a:endParaRPr>
          </a:p>
        </p:txBody>
      </p:sp>
      <p:sp>
        <p:nvSpPr>
          <p:cNvPr id="9" name="object 8">
            <a:extLst>
              <a:ext uri="{FF2B5EF4-FFF2-40B4-BE49-F238E27FC236}">
                <a16:creationId xmlns:a16="http://schemas.microsoft.com/office/drawing/2014/main" xmlns="" id="{263F78E1-3813-4926-DA69-D616C5711BDB}"/>
              </a:ext>
            </a:extLst>
          </p:cNvPr>
          <p:cNvSpPr txBox="1"/>
          <p:nvPr/>
        </p:nvSpPr>
        <p:spPr>
          <a:xfrm>
            <a:off x="2208092" y="2489794"/>
            <a:ext cx="9631348" cy="1090683"/>
          </a:xfrm>
          <a:prstGeom prst="rect">
            <a:avLst/>
          </a:prstGeom>
        </p:spPr>
        <p:txBody>
          <a:bodyPr vert="horz" wrap="square" lIns="0" tIns="13335" rIns="0" bIns="0" rtlCol="0">
            <a:spAutoFit/>
          </a:bodyPr>
          <a:lstStyle/>
          <a:p>
            <a:pPr marL="2431415" marR="5080" indent="-2419350">
              <a:lnSpc>
                <a:spcPct val="100000"/>
              </a:lnSpc>
              <a:spcBef>
                <a:spcPts val="105"/>
              </a:spcBef>
            </a:pPr>
            <a:r>
              <a:rPr sz="3500" b="1" spc="125" dirty="0">
                <a:solidFill>
                  <a:schemeClr val="tx1">
                    <a:lumMod val="95000"/>
                    <a:lumOff val="5000"/>
                  </a:schemeClr>
                </a:solidFill>
                <a:latin typeface="Trebuchet MS" panose="020B0603020202020204" pitchFamily="34" charset="0"/>
                <a:cs typeface="Times New Roman"/>
              </a:rPr>
              <a:t>CSA</a:t>
            </a:r>
            <a:r>
              <a:rPr lang="en-US" sz="3500" b="1" spc="125" dirty="0">
                <a:solidFill>
                  <a:schemeClr val="tx1">
                    <a:lumMod val="95000"/>
                    <a:lumOff val="5000"/>
                  </a:schemeClr>
                </a:solidFill>
                <a:latin typeface="Trebuchet MS" panose="020B0603020202020204" pitchFamily="34" charset="0"/>
                <a:cs typeface="Times New Roman"/>
              </a:rPr>
              <a:t>0695</a:t>
            </a:r>
            <a:r>
              <a:rPr sz="3500" b="1" spc="125" dirty="0">
                <a:solidFill>
                  <a:schemeClr val="tx1">
                    <a:lumMod val="95000"/>
                    <a:lumOff val="5000"/>
                  </a:schemeClr>
                </a:solidFill>
                <a:latin typeface="Trebuchet MS" panose="020B0603020202020204" pitchFamily="34" charset="0"/>
                <a:cs typeface="Times New Roman"/>
              </a:rPr>
              <a:t>-</a:t>
            </a:r>
            <a:r>
              <a:rPr lang="en-US" sz="3500" b="1" spc="-185" dirty="0">
                <a:solidFill>
                  <a:schemeClr val="tx1">
                    <a:lumMod val="95000"/>
                    <a:lumOff val="5000"/>
                  </a:schemeClr>
                </a:solidFill>
                <a:latin typeface="Trebuchet MS" panose="020B0603020202020204" pitchFamily="34" charset="0"/>
                <a:cs typeface="Times New Roman"/>
              </a:rPr>
              <a:t>DESIGN AND ANALYSIS ALGORITHMS FOR OPEN ADRESSING  TECHNIQUES</a:t>
            </a:r>
            <a:endParaRPr sz="3500" b="1" dirty="0">
              <a:solidFill>
                <a:schemeClr val="tx1">
                  <a:lumMod val="95000"/>
                  <a:lumOff val="5000"/>
                </a:schemeClr>
              </a:solidFill>
              <a:latin typeface="Trebuchet MS" panose="020B0603020202020204" pitchFamily="34" charset="0"/>
              <a:cs typeface="Times New Roman"/>
            </a:endParaRPr>
          </a:p>
        </p:txBody>
      </p:sp>
      <p:sp>
        <p:nvSpPr>
          <p:cNvPr id="10" name="object 9">
            <a:extLst>
              <a:ext uri="{FF2B5EF4-FFF2-40B4-BE49-F238E27FC236}">
                <a16:creationId xmlns:a16="http://schemas.microsoft.com/office/drawing/2014/main" xmlns="" id="{A7F5AED9-8B4F-DA8E-C2A9-5B1D568A07B1}"/>
              </a:ext>
            </a:extLst>
          </p:cNvPr>
          <p:cNvSpPr txBox="1"/>
          <p:nvPr/>
        </p:nvSpPr>
        <p:spPr>
          <a:xfrm>
            <a:off x="3141377" y="5342022"/>
            <a:ext cx="6804834" cy="1674817"/>
          </a:xfrm>
          <a:prstGeom prst="rect">
            <a:avLst/>
          </a:prstGeom>
          <a:solidFill>
            <a:schemeClr val="accent2">
              <a:lumMod val="20000"/>
              <a:lumOff val="80000"/>
            </a:schemeClr>
          </a:solidFill>
        </p:spPr>
        <p:txBody>
          <a:bodyPr vert="horz" wrap="square" lIns="0" tIns="12700" rIns="0" bIns="0" rtlCol="0">
            <a:spAutoFit/>
          </a:bodyPr>
          <a:lstStyle/>
          <a:p>
            <a:pPr marL="12700" algn="ctr">
              <a:lnSpc>
                <a:spcPct val="100000"/>
              </a:lnSpc>
              <a:spcBef>
                <a:spcPts val="100"/>
              </a:spcBef>
            </a:pPr>
            <a:r>
              <a:rPr lang="en-US" sz="3600" dirty="0">
                <a:solidFill>
                  <a:schemeClr val="accent6"/>
                </a:solidFill>
              </a:rPr>
              <a:t>DIVIDE AND CONQUER-Minimizing the Cost to Connect All Points on a 2D Plane Using Manhattan Distance</a:t>
            </a:r>
            <a:endParaRPr lang="en-US" sz="3500" spc="-25" dirty="0">
              <a:solidFill>
                <a:schemeClr val="accent6"/>
              </a:solidFill>
              <a:highlight>
                <a:srgbClr val="FFFF00"/>
              </a:highlight>
              <a:latin typeface="Times New Roman"/>
              <a:cs typeface="Times New Roman"/>
            </a:endParaRPr>
          </a:p>
        </p:txBody>
      </p:sp>
      <p:sp>
        <p:nvSpPr>
          <p:cNvPr id="11" name="object 7">
            <a:extLst>
              <a:ext uri="{FF2B5EF4-FFF2-40B4-BE49-F238E27FC236}">
                <a16:creationId xmlns:a16="http://schemas.microsoft.com/office/drawing/2014/main" xmlns="" id="{56FB5ACD-5B47-CFFB-7095-6CEC20E0109E}"/>
              </a:ext>
            </a:extLst>
          </p:cNvPr>
          <p:cNvSpPr txBox="1"/>
          <p:nvPr/>
        </p:nvSpPr>
        <p:spPr>
          <a:xfrm>
            <a:off x="790712" y="5922686"/>
            <a:ext cx="3881754" cy="856645"/>
          </a:xfrm>
          <a:prstGeom prst="rect">
            <a:avLst/>
          </a:prstGeom>
        </p:spPr>
        <p:txBody>
          <a:bodyPr vert="horz" wrap="square" lIns="0" tIns="12700" rIns="0" bIns="0" rtlCol="0">
            <a:spAutoFit/>
          </a:bodyPr>
          <a:lstStyle/>
          <a:p>
            <a:pPr algn="just" rtl="0">
              <a:spcBef>
                <a:spcPts val="0"/>
              </a:spcBef>
              <a:spcAft>
                <a:spcPts val="0"/>
              </a:spcAft>
            </a:pPr>
            <a:r>
              <a:rPr lang="en-US" b="1" dirty="0">
                <a:latin typeface="Times New Roman" panose="02020603050405020304" pitchFamily="18" charset="0"/>
                <a:cs typeface="Times New Roman" panose="02020603050405020304" pitchFamily="18" charset="0"/>
              </a:rPr>
              <a:t>Guided BY,</a:t>
            </a:r>
          </a:p>
          <a:p>
            <a:pPr algn="just" rtl="0">
              <a:spcBef>
                <a:spcPts val="0"/>
              </a:spcBef>
              <a:spcAft>
                <a:spcPts val="0"/>
              </a:spcAft>
            </a:pPr>
            <a:r>
              <a:rPr lang="en-US" b="1" dirty="0">
                <a:latin typeface="Times New Roman" panose="02020603050405020304" pitchFamily="18" charset="0"/>
                <a:cs typeface="Times New Roman" panose="02020603050405020304" pitchFamily="18" charset="0"/>
              </a:rPr>
              <a:t>Dr . </a:t>
            </a:r>
            <a:r>
              <a:rPr lang="en-US" b="1" dirty="0" err="1">
                <a:latin typeface="Times New Roman" panose="02020603050405020304" pitchFamily="18" charset="0"/>
                <a:cs typeface="Times New Roman" panose="02020603050405020304" pitchFamily="18" charset="0"/>
              </a:rPr>
              <a:t>Dhanalakshmi</a:t>
            </a:r>
            <a:endParaRPr lang="en-IN" sz="1800" b="1"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sz="1800" dirty="0">
              <a:latin typeface="Times New Roman"/>
              <a:cs typeface="Times New Roman"/>
            </a:endParaRPr>
          </a:p>
        </p:txBody>
      </p:sp>
    </p:spTree>
    <p:extLst>
      <p:ext uri="{BB962C8B-B14F-4D97-AF65-F5344CB8AC3E}">
        <p14:creationId xmlns:p14="http://schemas.microsoft.com/office/powerpoint/2010/main" val="34949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9625"/>
            <a:ext cx="14630400" cy="8229600"/>
          </a:xfrm>
          <a:prstGeom prst="rect">
            <a:avLst/>
          </a:prstGeom>
          <a:solidFill>
            <a:srgbClr val="FFFDE6"/>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735" y="1010915"/>
            <a:ext cx="11050929" cy="6188520"/>
          </a:xfrm>
          <a:prstGeom prst="rect">
            <a:avLst/>
          </a:prstGeom>
        </p:spPr>
      </p:pic>
    </p:spTree>
    <p:extLst>
      <p:ext uri="{BB962C8B-B14F-4D97-AF65-F5344CB8AC3E}">
        <p14:creationId xmlns:p14="http://schemas.microsoft.com/office/powerpoint/2010/main" val="385609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411480"/>
            <a:ext cx="14630400" cy="9052560"/>
          </a:xfrm>
          <a:prstGeom prst="rect">
            <a:avLst/>
          </a:prstGeom>
          <a:solidFill>
            <a:srgbClr val="FFFDE6"/>
          </a:solidFill>
          <a:ln/>
        </p:spPr>
        <p:txBody>
          <a:bodyPr/>
          <a:lstStyle/>
          <a:p>
            <a:endParaRPr lang="en-US" dirty="0"/>
          </a:p>
          <a:p>
            <a:endParaRPr lang="en-US" dirty="0"/>
          </a:p>
          <a:p>
            <a:endParaRPr lang="en-US" dirty="0"/>
          </a:p>
          <a:p>
            <a:endParaRPr lang="en-US" dirty="0"/>
          </a:p>
          <a:p>
            <a:r>
              <a:rPr lang="en-US" b="1" dirty="0">
                <a:solidFill>
                  <a:srgbClr val="233939"/>
                </a:solidFill>
                <a:latin typeface="Times New Roman" panose="02020603050405020304" pitchFamily="18" charset="0"/>
                <a:ea typeface="Syne" pitchFamily="34" charset="-122"/>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Min Cost to Connect All Points An array points representing integer coordinates of some points on a 2D-plane, where points[</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[xi,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cost of connecting two points [xi,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xj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yj</a:t>
            </a:r>
            <a:r>
              <a:rPr lang="en-US" dirty="0">
                <a:latin typeface="Times New Roman" panose="02020603050405020304" pitchFamily="18" charset="0"/>
                <a:cs typeface="Times New Roman" panose="02020603050405020304" pitchFamily="18" charset="0"/>
              </a:rPr>
              <a:t>] is the </a:t>
            </a:r>
            <a:r>
              <a:rPr lang="en-US" dirty="0" err="1">
                <a:latin typeface="Times New Roman" panose="02020603050405020304" pitchFamily="18" charset="0"/>
                <a:cs typeface="Times New Roman" panose="02020603050405020304" pitchFamily="18" charset="0"/>
              </a:rPr>
              <a:t>manhattan</a:t>
            </a:r>
            <a:r>
              <a:rPr lang="en-US" dirty="0">
                <a:latin typeface="Times New Roman" panose="02020603050405020304" pitchFamily="18" charset="0"/>
                <a:cs typeface="Times New Roman" panose="02020603050405020304" pitchFamily="18" charset="0"/>
              </a:rPr>
              <a:t> distance between them: </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|xi - </a:t>
            </a:r>
            <a:r>
              <a:rPr lang="en-US" dirty="0" err="1">
                <a:latin typeface="Times New Roman" panose="02020603050405020304" pitchFamily="18" charset="0"/>
                <a:cs typeface="Times New Roman" panose="02020603050405020304" pitchFamily="18" charset="0"/>
              </a:rPr>
              <a:t>xj</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yj</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denotes the absolute value of val. Return the minimum cost to make all points connected. All points are connected if there is exactly one simple path between any two points.</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Example 1: Input: points = [[0,0],[2,2],[3,10],[5,2],[7,0]] Output: 20 Explanation: We can connect the points as shown above to get the minimum cost of 20. Notice that there is a unique path between every pair of points.</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039" y="2385275"/>
            <a:ext cx="2414822" cy="289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13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411480"/>
            <a:ext cx="14630400" cy="9052560"/>
          </a:xfrm>
          <a:prstGeom prst="rect">
            <a:avLst/>
          </a:prstGeom>
          <a:solidFill>
            <a:srgbClr val="FFFDE6"/>
          </a:solidFill>
          <a:ln/>
        </p:spPr>
        <p:txBody>
          <a:bodyPr/>
          <a:lstStyle/>
          <a:p>
            <a:endParaRPr lang="en-IN" dirty="0"/>
          </a:p>
        </p:txBody>
      </p:sp>
      <p:sp>
        <p:nvSpPr>
          <p:cNvPr id="5" name="Text 2"/>
          <p:cNvSpPr/>
          <p:nvPr/>
        </p:nvSpPr>
        <p:spPr>
          <a:xfrm>
            <a:off x="1020280" y="606392"/>
            <a:ext cx="9569748" cy="3438463"/>
          </a:xfrm>
          <a:prstGeom prst="rect">
            <a:avLst/>
          </a:prstGeom>
          <a:noFill/>
          <a:ln/>
        </p:spPr>
        <p:txBody>
          <a:bodyPr wrap="square" rtlCol="0" anchor="t"/>
          <a:lstStyle/>
          <a:p>
            <a:pPr marL="0" indent="0">
              <a:lnSpc>
                <a:spcPts val="8384"/>
              </a:lnSpc>
              <a:buNone/>
            </a:pPr>
            <a:r>
              <a:rPr lang="en-US" sz="6707" b="1" dirty="0">
                <a:solidFill>
                  <a:srgbClr val="233939"/>
                </a:solidFill>
                <a:latin typeface="Syne" pitchFamily="34" charset="0"/>
                <a:ea typeface="Syne" pitchFamily="34" charset="-122"/>
              </a:rPr>
              <a:t>ABSTRACT:</a:t>
            </a:r>
            <a:endParaRPr lang="en-US" sz="6707" dirty="0"/>
          </a:p>
        </p:txBody>
      </p:sp>
      <p:sp>
        <p:nvSpPr>
          <p:cNvPr id="6" name="Text 3"/>
          <p:cNvSpPr/>
          <p:nvPr/>
        </p:nvSpPr>
        <p:spPr>
          <a:xfrm>
            <a:off x="1020279" y="2367815"/>
            <a:ext cx="12746086" cy="3964406"/>
          </a:xfrm>
          <a:prstGeom prst="rect">
            <a:avLst/>
          </a:prstGeom>
          <a:noFill/>
          <a:ln/>
        </p:spPr>
        <p:txBody>
          <a:bodyPr wrap="square" rtlCol="0" anchor="t"/>
          <a:lstStyle/>
          <a:p>
            <a:pPr>
              <a:lnSpc>
                <a:spcPts val="3110"/>
              </a:lnSpc>
            </a:pPr>
            <a:r>
              <a:rPr lang="en-US" sz="2000" dirty="0"/>
              <a:t>The problem focuses on finding the minimum cost to connect a set of points in a 2D plane using the Manhattan distance between them. The task is to ensure that all points are connected such that there is only one simple path between any two points. This is equivalent to finding the Minimum Spanning Tree (MST) of the points using the Manhattan distance as the edge weights. In this solution, we will use Prim's algorithm for MST calculation, along with an efficient priority queue-based implementation. This paper discusses the approach, algorithm, C implementation, and time-space complexity for worst, best, and average cases</a:t>
            </a:r>
            <a:endParaRPr lang="en-US" sz="1944" dirty="0"/>
          </a:p>
        </p:txBody>
      </p:sp>
      <p:sp>
        <p:nvSpPr>
          <p:cNvPr id="7" name="Shape 4"/>
          <p:cNvSpPr/>
          <p:nvPr/>
        </p:nvSpPr>
        <p:spPr>
          <a:xfrm>
            <a:off x="6350437" y="6628328"/>
            <a:ext cx="394930" cy="394930"/>
          </a:xfrm>
          <a:prstGeom prst="roundRect">
            <a:avLst>
              <a:gd name="adj" fmla="val 23151155"/>
            </a:avLst>
          </a:prstGeom>
          <a:noFill/>
          <a:ln w="7620">
            <a:solidFill>
              <a:srgbClr val="FFFFFF"/>
            </a:solidFill>
            <a:prstDash val="soli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DE6">
              <a:alpha val="85000"/>
            </a:srgbClr>
          </a:solidFill>
          <a:ln/>
        </p:spPr>
      </p:sp>
      <p:sp>
        <p:nvSpPr>
          <p:cNvPr id="6" name="Text 3"/>
          <p:cNvSpPr/>
          <p:nvPr/>
        </p:nvSpPr>
        <p:spPr>
          <a:xfrm>
            <a:off x="430901" y="622008"/>
            <a:ext cx="11908750" cy="771525"/>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rPr>
              <a:t>INTRODUCTION:</a:t>
            </a:r>
            <a:endParaRPr lang="en-US" sz="4860" dirty="0"/>
          </a:p>
        </p:txBody>
      </p:sp>
      <p:sp>
        <p:nvSpPr>
          <p:cNvPr id="7" name="Text 4"/>
          <p:cNvSpPr/>
          <p:nvPr/>
        </p:nvSpPr>
        <p:spPr>
          <a:xfrm>
            <a:off x="430901" y="1867301"/>
            <a:ext cx="13335463" cy="3410978"/>
          </a:xfrm>
          <a:prstGeom prst="rect">
            <a:avLst/>
          </a:prstGeom>
          <a:noFill/>
          <a:ln/>
        </p:spPr>
        <p:txBody>
          <a:bodyPr wrap="square" rtlCol="0" anchor="t"/>
          <a:lstStyle/>
          <a:p>
            <a:pPr marL="342900" indent="-342900">
              <a:buFont typeface="Wingdings" panose="05000000000000000000" pitchFamily="2" charset="2"/>
              <a:buChar char="§"/>
            </a:pPr>
            <a:r>
              <a:rPr lang="en-US" sz="2000" dirty="0"/>
              <a:t>The problem of connecting points on a 2D plane with minimal cost has applications in areas such as network design, urban planning, and computer graphics. The key challenge is to compute the minimum cost to connect all points such that no cycles are formed, resulting in exactly one simple path between any two points.</a:t>
            </a:r>
          </a:p>
          <a:p>
            <a:endParaRPr lang="en-US" sz="2000" dirty="0"/>
          </a:p>
          <a:p>
            <a:endParaRPr lang="en-US" sz="2000" dirty="0"/>
          </a:p>
          <a:p>
            <a:pPr marL="342900" indent="-342900">
              <a:buFont typeface="Wingdings" panose="05000000000000000000" pitchFamily="2" charset="2"/>
              <a:buChar char="§"/>
            </a:pPr>
            <a:r>
              <a:rPr lang="en-US" sz="2000" dirty="0"/>
              <a:t>Given that the distance metric between two points [</a:t>
            </a:r>
            <a:r>
              <a:rPr lang="en-US" sz="2000" dirty="0" err="1"/>
              <a:t>xi,yi</a:t>
            </a:r>
            <a:r>
              <a:rPr lang="en-US" sz="2000" dirty="0"/>
              <a:t>][</a:t>
            </a:r>
            <a:r>
              <a:rPr lang="en-US" sz="2000" dirty="0" err="1"/>
              <a:t>x_i</a:t>
            </a:r>
            <a:r>
              <a:rPr lang="en-US" sz="2000" dirty="0"/>
              <a:t>, </a:t>
            </a:r>
            <a:r>
              <a:rPr lang="en-US" sz="2000" dirty="0" err="1"/>
              <a:t>y_i</a:t>
            </a:r>
            <a:r>
              <a:rPr lang="en-US" sz="2000" dirty="0"/>
              <a:t>][xi​,</a:t>
            </a:r>
            <a:r>
              <a:rPr lang="en-US" sz="2000" dirty="0" err="1"/>
              <a:t>yi</a:t>
            </a:r>
            <a:r>
              <a:rPr lang="en-US" sz="2000" dirty="0"/>
              <a:t>​] and [</a:t>
            </a:r>
            <a:r>
              <a:rPr lang="en-US" sz="2000" dirty="0" err="1"/>
              <a:t>xj,yj</a:t>
            </a:r>
            <a:r>
              <a:rPr lang="en-US" sz="2000" dirty="0"/>
              <a:t>][</a:t>
            </a:r>
            <a:r>
              <a:rPr lang="en-US" sz="2000" dirty="0" err="1"/>
              <a:t>x_j</a:t>
            </a:r>
            <a:r>
              <a:rPr lang="en-US" sz="2000" dirty="0"/>
              <a:t>, </a:t>
            </a:r>
            <a:r>
              <a:rPr lang="en-US" sz="2000" dirty="0" err="1"/>
              <a:t>y_j</a:t>
            </a:r>
            <a:r>
              <a:rPr lang="en-US" sz="2000" dirty="0"/>
              <a:t>][</a:t>
            </a:r>
            <a:r>
              <a:rPr lang="en-US" sz="2000" dirty="0" err="1"/>
              <a:t>xj</a:t>
            </a:r>
            <a:r>
              <a:rPr lang="en-US" sz="2000" dirty="0"/>
              <a:t>​,</a:t>
            </a:r>
            <a:r>
              <a:rPr lang="en-US" sz="2000" dirty="0" err="1"/>
              <a:t>yj</a:t>
            </a:r>
            <a:r>
              <a:rPr lang="en-US" sz="2000" dirty="0"/>
              <a:t>​] is the Manhattan distance, calculated as:</a:t>
            </a:r>
          </a:p>
          <a:p>
            <a:endParaRPr lang="en-US" sz="2000" dirty="0"/>
          </a:p>
          <a:p>
            <a:endParaRPr lang="en-US" sz="2000" dirty="0"/>
          </a:p>
          <a:p>
            <a:endParaRPr lang="en-US" sz="2000" dirty="0"/>
          </a:p>
          <a:p>
            <a:pPr marL="342900" indent="-342900">
              <a:buFont typeface="Wingdings" panose="05000000000000000000" pitchFamily="2" charset="2"/>
              <a:buChar char="§"/>
            </a:pPr>
            <a:r>
              <a:rPr lang="en-US" sz="2000" dirty="0"/>
              <a:t>Manhattan Distance=∣xi−</a:t>
            </a:r>
            <a:r>
              <a:rPr lang="en-US" sz="2000" dirty="0" err="1"/>
              <a:t>xj</a:t>
            </a:r>
            <a:r>
              <a:rPr lang="en-US" sz="2000" dirty="0"/>
              <a:t>∣+∣</a:t>
            </a:r>
            <a:r>
              <a:rPr lang="en-US" sz="2000" dirty="0" err="1"/>
              <a:t>yi−yj</a:t>
            </a:r>
            <a:r>
              <a:rPr lang="en-US" sz="2000" dirty="0"/>
              <a:t>∣\text{Manhattan Distance} = |</a:t>
            </a:r>
            <a:r>
              <a:rPr lang="en-US" sz="2000" dirty="0" err="1"/>
              <a:t>x_i</a:t>
            </a:r>
            <a:r>
              <a:rPr lang="en-US" sz="2000" dirty="0"/>
              <a:t> - </a:t>
            </a:r>
            <a:r>
              <a:rPr lang="en-US" sz="2000" dirty="0" err="1"/>
              <a:t>x_j</a:t>
            </a:r>
            <a:r>
              <a:rPr lang="en-US" sz="2000" dirty="0"/>
              <a:t>| + |</a:t>
            </a:r>
            <a:r>
              <a:rPr lang="en-US" sz="2000" dirty="0" err="1"/>
              <a:t>y_i</a:t>
            </a:r>
            <a:r>
              <a:rPr lang="en-US" sz="2000" dirty="0"/>
              <a:t> - </a:t>
            </a:r>
            <a:r>
              <a:rPr lang="en-US" sz="2000" dirty="0" err="1"/>
              <a:t>y_j|Manhattan</a:t>
            </a:r>
            <a:r>
              <a:rPr lang="en-US" sz="2000" dirty="0"/>
              <a:t> Distance=∣xi​−</a:t>
            </a:r>
            <a:r>
              <a:rPr lang="en-US" sz="2000" dirty="0" err="1"/>
              <a:t>xj</a:t>
            </a:r>
            <a:r>
              <a:rPr lang="en-US" sz="2000" dirty="0"/>
              <a:t>​∣+∣</a:t>
            </a:r>
            <a:r>
              <a:rPr lang="en-US" sz="2000" dirty="0" err="1"/>
              <a:t>yi</a:t>
            </a:r>
            <a:r>
              <a:rPr lang="en-US" sz="2000" dirty="0"/>
              <a:t>​−</a:t>
            </a:r>
            <a:r>
              <a:rPr lang="en-US" sz="2000" dirty="0" err="1"/>
              <a:t>yj</a:t>
            </a:r>
            <a:r>
              <a:rPr lang="en-US" sz="2000" dirty="0"/>
              <a:t>​∣We can model the points as a complete graph where each edge between two points has a weight equal to the Manhattan distance between them. The task is to find the minimum cost to connect all points using a Minimum Spanning Tree (MST) algorithm, such as Prim's or </a:t>
            </a:r>
            <a:r>
              <a:rPr lang="en-US" sz="2000" dirty="0" err="1"/>
              <a:t>Kruskal's</a:t>
            </a:r>
            <a:r>
              <a:rPr lang="en-US" sz="2000" dirty="0"/>
              <a:t> 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5" name="Text 2"/>
          <p:cNvSpPr/>
          <p:nvPr/>
        </p:nvSpPr>
        <p:spPr>
          <a:xfrm>
            <a:off x="864037" y="1240155"/>
            <a:ext cx="9244727" cy="1543050"/>
          </a:xfrm>
          <a:prstGeom prst="rect">
            <a:avLst/>
          </a:prstGeom>
          <a:noFill/>
          <a:ln/>
        </p:spPr>
        <p:txBody>
          <a:bodyPr wrap="square" rtlCol="0" anchor="t"/>
          <a:lstStyle/>
          <a:p>
            <a:pPr marL="0" indent="0">
              <a:lnSpc>
                <a:spcPts val="6075"/>
              </a:lnSpc>
              <a:buNone/>
            </a:pPr>
            <a:r>
              <a:rPr lang="en-US" sz="4860" b="1" dirty="0">
                <a:solidFill>
                  <a:srgbClr val="233939"/>
                </a:solidFill>
                <a:latin typeface="Syne" pitchFamily="34" charset="0"/>
                <a:ea typeface="Syne" pitchFamily="34" charset="-122"/>
              </a:rPr>
              <a:t>ALGORITHM:</a:t>
            </a:r>
            <a:endParaRPr lang="en-US" sz="4860" dirty="0"/>
          </a:p>
        </p:txBody>
      </p:sp>
      <p:sp>
        <p:nvSpPr>
          <p:cNvPr id="7" name="Text 4"/>
          <p:cNvSpPr/>
          <p:nvPr/>
        </p:nvSpPr>
        <p:spPr>
          <a:xfrm>
            <a:off x="1069538" y="3523655"/>
            <a:ext cx="144423" cy="370284"/>
          </a:xfrm>
          <a:prstGeom prst="rect">
            <a:avLst/>
          </a:prstGeom>
          <a:noFill/>
          <a:ln/>
        </p:spPr>
        <p:txBody>
          <a:bodyPr wrap="none" rtlCol="0" anchor="t"/>
          <a:lstStyle/>
          <a:p>
            <a:pPr marL="0" indent="0" algn="ctr">
              <a:lnSpc>
                <a:spcPts val="2916"/>
              </a:lnSpc>
              <a:buNone/>
            </a:pPr>
            <a:endParaRPr lang="en-US" sz="2916" dirty="0"/>
          </a:p>
        </p:txBody>
      </p:sp>
      <p:sp>
        <p:nvSpPr>
          <p:cNvPr id="8" name="Text 5"/>
          <p:cNvSpPr/>
          <p:nvPr/>
        </p:nvSpPr>
        <p:spPr>
          <a:xfrm>
            <a:off x="1666280" y="3431143"/>
            <a:ext cx="3696772" cy="771525"/>
          </a:xfrm>
          <a:prstGeom prst="rect">
            <a:avLst/>
          </a:prstGeom>
          <a:noFill/>
          <a:ln/>
        </p:spPr>
        <p:txBody>
          <a:bodyPr wrap="square" rtlCol="0" anchor="t"/>
          <a:lstStyle/>
          <a:p>
            <a:pPr marL="0" indent="0">
              <a:lnSpc>
                <a:spcPts val="3038"/>
              </a:lnSpc>
              <a:buNone/>
            </a:pPr>
            <a:endParaRPr lang="en-US" sz="2430" dirty="0"/>
          </a:p>
        </p:txBody>
      </p:sp>
      <p:sp>
        <p:nvSpPr>
          <p:cNvPr id="9" name="Text 6"/>
          <p:cNvSpPr/>
          <p:nvPr/>
        </p:nvSpPr>
        <p:spPr>
          <a:xfrm>
            <a:off x="731519" y="2444817"/>
            <a:ext cx="10607041" cy="4543124"/>
          </a:xfrm>
          <a:prstGeom prst="rect">
            <a:avLst/>
          </a:prstGeom>
          <a:noFill/>
          <a:ln/>
        </p:spPr>
        <p:txBody>
          <a:bodyPr wrap="square" rtlCol="0" anchor="t"/>
          <a:lstStyle/>
          <a:p>
            <a:pPr marL="342900" indent="-342900">
              <a:buFont typeface="Wingdings" panose="05000000000000000000" pitchFamily="2" charset="2"/>
              <a:buChar char="v"/>
            </a:pPr>
            <a:r>
              <a:rPr lang="en-US" sz="2000" b="1" dirty="0"/>
              <a:t>Input:</a:t>
            </a:r>
            <a:r>
              <a:rPr lang="en-US" sz="2000" dirty="0"/>
              <a:t> A list of points points[</a:t>
            </a:r>
            <a:r>
              <a:rPr lang="en-US" sz="2000" dirty="0" err="1"/>
              <a:t>i</a:t>
            </a:r>
            <a:r>
              <a:rPr lang="en-US" sz="2000" dirty="0"/>
              <a:t>]=[</a:t>
            </a:r>
            <a:r>
              <a:rPr lang="en-US" sz="2000" dirty="0" err="1"/>
              <a:t>xi,yi</a:t>
            </a:r>
            <a:r>
              <a:rPr lang="en-US" sz="2000" dirty="0"/>
              <a:t>]\text{points}[</a:t>
            </a:r>
            <a:r>
              <a:rPr lang="en-US" sz="2000" dirty="0" err="1"/>
              <a:t>i</a:t>
            </a:r>
            <a:r>
              <a:rPr lang="en-US" sz="2000" dirty="0"/>
              <a:t>] = [</a:t>
            </a:r>
            <a:r>
              <a:rPr lang="en-US" sz="2000" dirty="0" err="1"/>
              <a:t>x_i</a:t>
            </a:r>
            <a:r>
              <a:rPr lang="en-US" sz="2000" dirty="0"/>
              <a:t>, </a:t>
            </a:r>
            <a:r>
              <a:rPr lang="en-US" sz="2000" dirty="0" err="1"/>
              <a:t>y_i</a:t>
            </a:r>
            <a:r>
              <a:rPr lang="en-US" sz="2000" dirty="0"/>
              <a:t>]points[</a:t>
            </a:r>
            <a:r>
              <a:rPr lang="en-US" sz="2000" dirty="0" err="1"/>
              <a:t>i</a:t>
            </a:r>
            <a:r>
              <a:rPr lang="en-US" sz="2000" dirty="0"/>
              <a:t>]=[xi​,</a:t>
            </a:r>
            <a:r>
              <a:rPr lang="en-US" sz="2000" dirty="0" err="1"/>
              <a:t>yi</a:t>
            </a:r>
            <a:r>
              <a:rPr lang="en-US" sz="2000" dirty="0"/>
              <a:t>​], where each point represents a coordinate on the 2D plane.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b="1" dirty="0"/>
              <a:t>Modeling as a Graph:</a:t>
            </a:r>
            <a:r>
              <a:rPr lang="en-US" sz="2000" dirty="0"/>
              <a:t> Treat each point as a node, and the edge between any two nodes has a weight equal to the Manhattan distance.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b="1" dirty="0"/>
              <a:t>Prim’s </a:t>
            </a:r>
            <a:r>
              <a:rPr lang="en-US" sz="2000" b="1" dirty="0" err="1"/>
              <a:t>Algorithm:</a:t>
            </a:r>
            <a:r>
              <a:rPr lang="en-US" sz="2000" dirty="0" err="1"/>
              <a:t>Initialize</a:t>
            </a:r>
            <a:r>
              <a:rPr lang="en-US" sz="2000" dirty="0"/>
              <a:t> the MST with one random point</a:t>
            </a:r>
          </a:p>
          <a:p>
            <a:endParaRPr lang="en-US" sz="2000" dirty="0"/>
          </a:p>
          <a:p>
            <a:pPr marL="342900" indent="-342900">
              <a:buFont typeface="Wingdings" panose="05000000000000000000" pitchFamily="2" charset="2"/>
              <a:buChar char="v"/>
            </a:pPr>
            <a:r>
              <a:rPr lang="en-US" sz="2000" dirty="0"/>
              <a:t>Use a priority queue (min-heap) to select the edge with the minimum cost.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Add the selected point to the MST and update the priority queue with the distances of the newly added point to all remaining points.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Continue until all points are added to the MST.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b="1" dirty="0"/>
              <a:t>Return the total cost of the MST.</a:t>
            </a:r>
            <a:endParaRPr lang="en-US" sz="1944" dirty="0"/>
          </a:p>
        </p:txBody>
      </p:sp>
      <p:sp>
        <p:nvSpPr>
          <p:cNvPr id="11" name="Text 8"/>
          <p:cNvSpPr/>
          <p:nvPr/>
        </p:nvSpPr>
        <p:spPr>
          <a:xfrm>
            <a:off x="5772031" y="3523655"/>
            <a:ext cx="231100" cy="370284"/>
          </a:xfrm>
          <a:prstGeom prst="rect">
            <a:avLst/>
          </a:prstGeom>
          <a:noFill/>
          <a:ln/>
        </p:spPr>
        <p:txBody>
          <a:bodyPr wrap="none" rtlCol="0" anchor="t"/>
          <a:lstStyle/>
          <a:p>
            <a:pPr marL="0" indent="0" algn="ctr">
              <a:lnSpc>
                <a:spcPts val="2916"/>
              </a:lnSpc>
              <a:buNone/>
            </a:pPr>
            <a:endParaRPr lang="en-US" sz="2916" dirty="0"/>
          </a:p>
        </p:txBody>
      </p:sp>
      <p:sp>
        <p:nvSpPr>
          <p:cNvPr id="12" name="Text 9"/>
          <p:cNvSpPr/>
          <p:nvPr/>
        </p:nvSpPr>
        <p:spPr>
          <a:xfrm>
            <a:off x="6412111" y="3431143"/>
            <a:ext cx="3086100" cy="385763"/>
          </a:xfrm>
          <a:prstGeom prst="rect">
            <a:avLst/>
          </a:prstGeom>
          <a:noFill/>
          <a:ln/>
        </p:spPr>
        <p:txBody>
          <a:bodyPr wrap="none" rtlCol="0" anchor="t"/>
          <a:lstStyle/>
          <a:p>
            <a:pPr marL="0" indent="0">
              <a:lnSpc>
                <a:spcPts val="3038"/>
              </a:lnSpc>
              <a:buNone/>
            </a:pPr>
            <a:endParaRPr lang="en-US" sz="2430" dirty="0"/>
          </a:p>
        </p:txBody>
      </p:sp>
      <p:sp>
        <p:nvSpPr>
          <p:cNvPr id="15" name="Text 12"/>
          <p:cNvSpPr/>
          <p:nvPr/>
        </p:nvSpPr>
        <p:spPr>
          <a:xfrm>
            <a:off x="1022985" y="6152912"/>
            <a:ext cx="237411" cy="370284"/>
          </a:xfrm>
          <a:prstGeom prst="rect">
            <a:avLst/>
          </a:prstGeom>
          <a:noFill/>
          <a:ln/>
        </p:spPr>
        <p:txBody>
          <a:bodyPr wrap="none" rtlCol="0" anchor="t"/>
          <a:lstStyle/>
          <a:p>
            <a:pPr marL="0" indent="0" algn="ctr">
              <a:lnSpc>
                <a:spcPts val="2916"/>
              </a:lnSpc>
              <a:buNone/>
            </a:pPr>
            <a:endParaRPr lang="en-US" sz="2916" dirty="0"/>
          </a:p>
        </p:txBody>
      </p:sp>
      <p:sp>
        <p:nvSpPr>
          <p:cNvPr id="16" name="Text 13"/>
          <p:cNvSpPr/>
          <p:nvPr/>
        </p:nvSpPr>
        <p:spPr>
          <a:xfrm>
            <a:off x="1666280" y="6060400"/>
            <a:ext cx="4609148" cy="385763"/>
          </a:xfrm>
          <a:prstGeom prst="rect">
            <a:avLst/>
          </a:prstGeom>
          <a:noFill/>
          <a:ln/>
        </p:spPr>
        <p:txBody>
          <a:bodyPr wrap="none" rtlCol="0" anchor="t"/>
          <a:lstStyle/>
          <a:p>
            <a:pPr marL="0" indent="0">
              <a:lnSpc>
                <a:spcPts val="3038"/>
              </a:lnSpc>
              <a:buNone/>
            </a:pPr>
            <a:endParaRPr lang="en-US" sz="24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 2"/>
          <p:cNvSpPr/>
          <p:nvPr/>
        </p:nvSpPr>
        <p:spPr>
          <a:xfrm>
            <a:off x="864037" y="548640"/>
            <a:ext cx="12902327" cy="2233061"/>
          </a:xfrm>
          <a:prstGeom prst="rect">
            <a:avLst/>
          </a:prstGeom>
          <a:noFill/>
          <a:ln/>
        </p:spPr>
        <p:txBody>
          <a:bodyPr wrap="square" rtlCol="0" anchor="t"/>
          <a:lstStyle/>
          <a:p>
            <a:pPr marL="0" indent="0">
              <a:lnSpc>
                <a:spcPts val="6075"/>
              </a:lnSpc>
              <a:buNone/>
            </a:pPr>
            <a:r>
              <a:rPr lang="en-US" sz="4860" b="1" dirty="0">
                <a:solidFill>
                  <a:srgbClr val="233939"/>
                </a:solidFill>
                <a:latin typeface="Syne" pitchFamily="34" charset="0"/>
                <a:ea typeface="Syne" pitchFamily="34" charset="-122"/>
              </a:rPr>
              <a:t>CODING AND OUTPUT:</a:t>
            </a:r>
            <a:endParaRPr lang="en-US" sz="4860" dirty="0"/>
          </a:p>
        </p:txBody>
      </p:sp>
      <p:sp>
        <p:nvSpPr>
          <p:cNvPr id="7" name="Text 5"/>
          <p:cNvSpPr/>
          <p:nvPr/>
        </p:nvSpPr>
        <p:spPr>
          <a:xfrm>
            <a:off x="5372695" y="4174927"/>
            <a:ext cx="3086100" cy="385763"/>
          </a:xfrm>
          <a:prstGeom prst="rect">
            <a:avLst/>
          </a:prstGeom>
          <a:noFill/>
          <a:ln/>
        </p:spPr>
        <p:txBody>
          <a:bodyPr wrap="none" rtlCol="0" anchor="t"/>
          <a:lstStyle/>
          <a:p>
            <a:pPr marL="0" indent="0">
              <a:lnSpc>
                <a:spcPts val="3038"/>
              </a:lnSpc>
              <a:buNone/>
            </a:pPr>
            <a:endParaRPr lang="en-US" sz="243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288" y="1665170"/>
            <a:ext cx="11781323" cy="61505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DE6">
              <a:alpha val="85000"/>
            </a:srgbClr>
          </a:solidFill>
          <a:ln/>
        </p:spPr>
      </p:sp>
      <p:sp>
        <p:nvSpPr>
          <p:cNvPr id="6" name="Text 3"/>
          <p:cNvSpPr/>
          <p:nvPr/>
        </p:nvSpPr>
        <p:spPr>
          <a:xfrm>
            <a:off x="864037" y="1843683"/>
            <a:ext cx="12902327" cy="1543050"/>
          </a:xfrm>
          <a:prstGeom prst="rect">
            <a:avLst/>
          </a:prstGeom>
          <a:noFill/>
          <a:ln/>
        </p:spPr>
        <p:txBody>
          <a:bodyPr wrap="square" rtlCol="0" anchor="t"/>
          <a:lstStyle/>
          <a:p>
            <a:pPr marL="0" indent="0">
              <a:lnSpc>
                <a:spcPts val="6075"/>
              </a:lnSpc>
              <a:buNone/>
            </a:pPr>
            <a:endParaRPr lang="en-US" sz="4860" dirty="0"/>
          </a:p>
        </p:txBody>
      </p:sp>
      <p:sp>
        <p:nvSpPr>
          <p:cNvPr id="9" name="Text 6"/>
          <p:cNvSpPr/>
          <p:nvPr/>
        </p:nvSpPr>
        <p:spPr>
          <a:xfrm>
            <a:off x="616017" y="856648"/>
            <a:ext cx="12888290" cy="6179419"/>
          </a:xfrm>
          <a:prstGeom prst="rect">
            <a:avLst/>
          </a:prstGeom>
          <a:noFill/>
          <a:ln/>
        </p:spPr>
        <p:txBody>
          <a:bodyPr wrap="square" rtlCol="0" anchor="t"/>
          <a:lstStyle/>
          <a:p>
            <a:pPr marL="342900" indent="-342900">
              <a:buFont typeface="Wingdings" panose="05000000000000000000" pitchFamily="2" charset="2"/>
              <a:buChar char="Ø"/>
            </a:pPr>
            <a:r>
              <a:rPr lang="en-US" sz="2000" b="1" dirty="0"/>
              <a:t>Worst Case:</a:t>
            </a:r>
          </a:p>
          <a:p>
            <a:pPr marL="342900" indent="-342900">
              <a:buFont typeface="Wingdings" panose="05000000000000000000" pitchFamily="2" charset="2"/>
              <a:buChar char="Ø"/>
            </a:pPr>
            <a:r>
              <a:rPr lang="en-US" sz="2000" b="1" dirty="0"/>
              <a:t>Time Complexity</a:t>
            </a:r>
            <a:r>
              <a:rPr lang="en-US" sz="2000" dirty="0"/>
              <a:t>: In the worst-case scenario, all points are distinct and must be connected. Each iteration of Prim’s algorithm takes O(n)O(n)O(n) time to find the closest point to the MST, and the Manhattan distance between every pair of points is calculated, resulting in a time complexity of O(n2)O(n^2)O(n2).</a:t>
            </a:r>
          </a:p>
          <a:p>
            <a:pPr marL="342900" indent="-342900">
              <a:buFont typeface="Wingdings" panose="05000000000000000000" pitchFamily="2" charset="2"/>
              <a:buChar char="Ø"/>
            </a:pPr>
            <a:r>
              <a:rPr lang="en-US" sz="2000" b="1" dirty="0"/>
              <a:t>Space Complexity</a:t>
            </a:r>
            <a:r>
              <a:rPr lang="en-US" sz="2000" dirty="0"/>
              <a:t>: We store the distances of all points and a priority queue to select the smallest edge, resulting in O(n)O(n)O(n) space complexity for the distance array and other auxiliary data structures.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Best Case:</a:t>
            </a:r>
          </a:p>
          <a:p>
            <a:pPr marL="342900" indent="-342900">
              <a:buFont typeface="Wingdings" panose="05000000000000000000" pitchFamily="2" charset="2"/>
              <a:buChar char="Ø"/>
            </a:pPr>
            <a:r>
              <a:rPr lang="en-US" sz="2000" b="1" dirty="0"/>
              <a:t>Time Complexity</a:t>
            </a:r>
            <a:r>
              <a:rPr lang="en-US" sz="2000" dirty="0"/>
              <a:t>: The best-case scenario occurs when all points lie on a straight line, reducing the number of necessary connections. However, the algorithm still needs to compute distances between every pair of points, resulting in the same time complexity O(n2)O(n^2)O(n2).</a:t>
            </a:r>
          </a:p>
          <a:p>
            <a:pPr marL="342900" indent="-342900">
              <a:buFont typeface="Wingdings" panose="05000000000000000000" pitchFamily="2" charset="2"/>
              <a:buChar char="Ø"/>
            </a:pPr>
            <a:r>
              <a:rPr lang="en-US" sz="2000" b="1" dirty="0"/>
              <a:t>Space Complexity</a:t>
            </a:r>
            <a:r>
              <a:rPr lang="en-US" sz="2000" dirty="0"/>
              <a:t>: The space complexity remains O(n)O(n)O(n) since we need to store distances and other auxiliary data structures.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Average Case:</a:t>
            </a:r>
          </a:p>
          <a:p>
            <a:pPr marL="342900" indent="-342900">
              <a:buFont typeface="Wingdings" panose="05000000000000000000" pitchFamily="2" charset="2"/>
              <a:buChar char="Ø"/>
            </a:pPr>
            <a:r>
              <a:rPr lang="en-US" sz="2000" b="1" dirty="0"/>
              <a:t>Time Complexity</a:t>
            </a:r>
            <a:r>
              <a:rPr lang="en-US" sz="2000" dirty="0"/>
              <a:t>: In the average case, where points are randomly distributed in the plane, the time complexity will still be dominated by the distance calculations, resulting in O(n2)O(n^2)O(n2) complexity.</a:t>
            </a:r>
          </a:p>
          <a:p>
            <a:pPr marL="342900" indent="-342900">
              <a:buFont typeface="Wingdings" panose="05000000000000000000" pitchFamily="2" charset="2"/>
              <a:buChar char="Ø"/>
            </a:pPr>
            <a:r>
              <a:rPr lang="en-US" sz="2000" b="1" dirty="0"/>
              <a:t>Space Complexity</a:t>
            </a:r>
            <a:r>
              <a:rPr lang="en-US" sz="2000" dirty="0"/>
              <a:t>: The space complexity is O(n)O(n)O(n), as we need to store auxiliary arrays and data structures to compute the MST.</a:t>
            </a:r>
          </a:p>
          <a:p>
            <a:pPr marL="0" indent="0">
              <a:lnSpc>
                <a:spcPts val="3110"/>
              </a:lnSpc>
              <a:buNone/>
            </a:pPr>
            <a:endParaRPr lang="en-US" sz="1944" dirty="0"/>
          </a:p>
        </p:txBody>
      </p:sp>
      <p:sp>
        <p:nvSpPr>
          <p:cNvPr id="14" name="Text 11"/>
          <p:cNvSpPr/>
          <p:nvPr/>
        </p:nvSpPr>
        <p:spPr>
          <a:xfrm>
            <a:off x="9892189" y="4019074"/>
            <a:ext cx="3612118" cy="771525"/>
          </a:xfrm>
          <a:prstGeom prst="rect">
            <a:avLst/>
          </a:prstGeom>
          <a:noFill/>
          <a:ln/>
        </p:spPr>
        <p:txBody>
          <a:bodyPr wrap="square" rtlCol="0" anchor="t"/>
          <a:lstStyle/>
          <a:p>
            <a:pPr marL="0" indent="0">
              <a:lnSpc>
                <a:spcPts val="3038"/>
              </a:lnSpc>
              <a:buNone/>
            </a:pPr>
            <a:endParaRPr lang="en-US" sz="2430" dirty="0"/>
          </a:p>
        </p:txBody>
      </p:sp>
      <p:sp>
        <p:nvSpPr>
          <p:cNvPr id="15" name="Text 12"/>
          <p:cNvSpPr/>
          <p:nvPr/>
        </p:nvSpPr>
        <p:spPr>
          <a:xfrm>
            <a:off x="9892189" y="4938713"/>
            <a:ext cx="3612118" cy="1185148"/>
          </a:xfrm>
          <a:prstGeom prst="rect">
            <a:avLst/>
          </a:prstGeom>
          <a:noFill/>
          <a:ln/>
        </p:spPr>
        <p:txBody>
          <a:bodyPr wrap="square" rtlCol="0" anchor="t"/>
          <a:lstStyle/>
          <a:p>
            <a:pPr marL="0" indent="0">
              <a:lnSpc>
                <a:spcPts val="3110"/>
              </a:lnSpc>
              <a:buNone/>
            </a:pP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9625"/>
            <a:ext cx="14630400" cy="8229600"/>
          </a:xfrm>
          <a:prstGeom prst="rect">
            <a:avLst/>
          </a:prstGeom>
          <a:solidFill>
            <a:srgbClr val="FFFDE6"/>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p:cNvSpPr txBox="1"/>
          <p:nvPr/>
        </p:nvSpPr>
        <p:spPr>
          <a:xfrm>
            <a:off x="138896" y="2720051"/>
            <a:ext cx="34330511" cy="2215991"/>
          </a:xfrm>
          <a:prstGeom prst="rect">
            <a:avLst/>
          </a:prstGeom>
          <a:noFill/>
        </p:spPr>
        <p:txBody>
          <a:bodyPr wrap="square" rtlCol="0">
            <a:spAutoFit/>
          </a:bodyPr>
          <a:lstStyle/>
          <a:p>
            <a:endParaRPr lang="en-US" dirty="0" smtClean="0"/>
          </a:p>
          <a:p>
            <a:r>
              <a:rPr lang="en-US" sz="2000" b="1" dirty="0" smtClean="0"/>
              <a:t>FUTURE </a:t>
            </a:r>
            <a:r>
              <a:rPr lang="en-US" sz="2000" b="1" dirty="0"/>
              <a:t>CASE: </a:t>
            </a:r>
            <a:r>
              <a:rPr lang="en-US" sz="2000" dirty="0"/>
              <a:t>In the future, this problem could serve as a basis for more complex optimizations in fields like networking, logistics, and </a:t>
            </a:r>
            <a:endParaRPr lang="en-US" sz="2000" dirty="0" smtClean="0"/>
          </a:p>
          <a:p>
            <a:r>
              <a:rPr lang="en-US" sz="2000" dirty="0" smtClean="0"/>
              <a:t>urban </a:t>
            </a:r>
            <a:r>
              <a:rPr lang="en-US" sz="2000" dirty="0"/>
              <a:t>planning. For example, the algorithm could be adapted to more sophisticated models of transportation networks, where </a:t>
            </a:r>
            <a:r>
              <a:rPr lang="en-US" sz="2000" dirty="0" smtClean="0"/>
              <a:t>factors</a:t>
            </a:r>
          </a:p>
          <a:p>
            <a:r>
              <a:rPr lang="en-US" sz="2000" dirty="0" smtClean="0"/>
              <a:t> </a:t>
            </a:r>
            <a:r>
              <a:rPr lang="en-US" sz="2000" dirty="0"/>
              <a:t>like congestion, capacity, and dynamic costs are involved. Additionally, this problem connects to real-world scenarios in </a:t>
            </a:r>
            <a:r>
              <a:rPr lang="en-US" sz="2000" dirty="0" smtClean="0"/>
              <a:t>wireless</a:t>
            </a:r>
          </a:p>
          <a:p>
            <a:r>
              <a:rPr lang="en-US" sz="2000" dirty="0" smtClean="0"/>
              <a:t> </a:t>
            </a:r>
            <a:r>
              <a:rPr lang="en-US" sz="2000" dirty="0"/>
              <a:t>communication, where minimizing the cost of connecting nodes in a sensor network or designing efficient transportation paths for </a:t>
            </a:r>
            <a:r>
              <a:rPr lang="en-US" sz="2000" dirty="0" smtClean="0"/>
              <a:t>vehicles</a:t>
            </a:r>
          </a:p>
          <a:p>
            <a:r>
              <a:rPr lang="en-US" sz="2000" dirty="0" smtClean="0"/>
              <a:t> </a:t>
            </a:r>
            <a:r>
              <a:rPr lang="en-US" sz="2000" dirty="0"/>
              <a:t>in smart cities could leverage similar principles. In data science, it can be applied to clustering problems, where the objective is to group </a:t>
            </a:r>
            <a:endParaRPr lang="en-US" sz="2000" dirty="0" smtClean="0"/>
          </a:p>
          <a:p>
            <a:r>
              <a:rPr lang="en-US" sz="2000" dirty="0" smtClean="0"/>
              <a:t>similar </a:t>
            </a:r>
            <a:r>
              <a:rPr lang="en-US" sz="2000" dirty="0"/>
              <a:t>data points with minimum connection costs, forming cohesive networks or communities with minimal expenses. </a:t>
            </a:r>
          </a:p>
        </p:txBody>
      </p:sp>
    </p:spTree>
    <p:extLst>
      <p:ext uri="{BB962C8B-B14F-4D97-AF65-F5344CB8AC3E}">
        <p14:creationId xmlns:p14="http://schemas.microsoft.com/office/powerpoint/2010/main" val="211095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9625"/>
            <a:ext cx="14630400" cy="8229600"/>
          </a:xfrm>
          <a:prstGeom prst="rect">
            <a:avLst/>
          </a:prstGeom>
          <a:solidFill>
            <a:srgbClr val="FFFDE6"/>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 2"/>
          <p:cNvSpPr/>
          <p:nvPr/>
        </p:nvSpPr>
        <p:spPr>
          <a:xfrm>
            <a:off x="654518" y="693019"/>
            <a:ext cx="10168383" cy="798897"/>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rPr>
              <a:t>CONCLUSION:</a:t>
            </a:r>
            <a:endParaRPr lang="en-US" sz="4860" dirty="0"/>
          </a:p>
        </p:txBody>
      </p:sp>
      <p:sp>
        <p:nvSpPr>
          <p:cNvPr id="5" name="Shape 3"/>
          <p:cNvSpPr/>
          <p:nvPr/>
        </p:nvSpPr>
        <p:spPr>
          <a:xfrm>
            <a:off x="864037" y="3672364"/>
            <a:ext cx="12902327" cy="2150031"/>
          </a:xfrm>
          <a:prstGeom prst="roundRect">
            <a:avLst>
              <a:gd name="adj" fmla="val 5167"/>
            </a:avLst>
          </a:prstGeom>
          <a:noFill/>
          <a:ln w="15240">
            <a:solidFill>
              <a:srgbClr val="000000">
                <a:alpha val="8000"/>
              </a:srgbClr>
            </a:solidFill>
            <a:prstDash val="solid"/>
          </a:ln>
        </p:spPr>
      </p:sp>
      <p:sp>
        <p:nvSpPr>
          <p:cNvPr id="12" name="Shape 10"/>
          <p:cNvSpPr/>
          <p:nvPr/>
        </p:nvSpPr>
        <p:spPr>
          <a:xfrm>
            <a:off x="654518" y="5681273"/>
            <a:ext cx="12871847" cy="706517"/>
          </a:xfrm>
          <a:prstGeom prst="rect">
            <a:avLst/>
          </a:prstGeom>
          <a:solidFill>
            <a:srgbClr val="FFFFFF">
              <a:alpha val="4000"/>
            </a:srgbClr>
          </a:solidFill>
          <a:ln/>
        </p:spPr>
      </p:sp>
      <p:sp>
        <p:nvSpPr>
          <p:cNvPr id="13" name="Text 11"/>
          <p:cNvSpPr/>
          <p:nvPr/>
        </p:nvSpPr>
        <p:spPr>
          <a:xfrm>
            <a:off x="433136" y="1790300"/>
            <a:ext cx="13523495" cy="4992540"/>
          </a:xfrm>
          <a:prstGeom prst="rect">
            <a:avLst/>
          </a:prstGeom>
          <a:noFill/>
          <a:ln/>
        </p:spPr>
        <p:txBody>
          <a:bodyPr wrap="none" rtlCol="0" anchor="t"/>
          <a:lstStyle/>
          <a:p>
            <a:pPr marL="342900" indent="-342900">
              <a:buFont typeface="Arial" panose="020B0604020202020204" pitchFamily="34" charset="0"/>
              <a:buChar char="•"/>
            </a:pPr>
            <a:r>
              <a:rPr lang="en-US" sz="2000" dirty="0"/>
              <a:t>The problem of finding the minimum cost to connect all points in a 2D plane using the Manhattan distance can be effectively </a:t>
            </a:r>
          </a:p>
          <a:p>
            <a:r>
              <a:rPr lang="en-US" sz="2000" dirty="0"/>
              <a:t>       solved using Prim’s algorithm for computing the Minimum Spanning Tree (MST). </a:t>
            </a:r>
          </a:p>
          <a:p>
            <a:endParaRPr lang="en-US" sz="2000" dirty="0"/>
          </a:p>
          <a:p>
            <a:pPr marL="342900" indent="-342900">
              <a:buFont typeface="Arial" panose="020B0604020202020204" pitchFamily="34" charset="0"/>
              <a:buChar char="•"/>
            </a:pPr>
            <a:r>
              <a:rPr lang="en-US" sz="2000" dirty="0"/>
              <a:t>The algorithm iteratively adds the minimum-cost edges while avoiding cycles, ensuring that the points are connected in a simple path.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While the algorithm has a time complexity of O(n2)O(n^2)O(n2), which is feasible for moderate input sizes, it can be further </a:t>
            </a:r>
          </a:p>
          <a:p>
            <a:r>
              <a:rPr lang="en-US" sz="2000" dirty="0"/>
              <a:t>       optimized using more advanced data structures like Fibonacci heaps.</a:t>
            </a:r>
          </a:p>
          <a:p>
            <a:endParaRPr lang="en-US" sz="2000" dirty="0"/>
          </a:p>
          <a:p>
            <a:pPr marL="342900" indent="-342900">
              <a:buFont typeface="Arial" panose="020B0604020202020204" pitchFamily="34" charset="0"/>
              <a:buChar char="•"/>
            </a:pPr>
            <a:r>
              <a:rPr lang="en-US" sz="2000" dirty="0"/>
              <a:t> Kruskal's algorithm with a Union-Find data structure for larger datasets. The consistent time complexity across best,</a:t>
            </a:r>
          </a:p>
          <a:p>
            <a:r>
              <a:rPr lang="en-US" sz="2000" dirty="0"/>
              <a:t>       worst, and average cases reflects the need to explore all pairs of points to guarantee the minimum connection cost.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1071</Words>
  <Application>Microsoft Office PowerPoint</Application>
  <PresentationFormat>Custom</PresentationFormat>
  <Paragraphs>260</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anoop chandar</cp:lastModifiedBy>
  <cp:revision>12</cp:revision>
  <dcterms:created xsi:type="dcterms:W3CDTF">2024-06-26T17:13:32Z</dcterms:created>
  <dcterms:modified xsi:type="dcterms:W3CDTF">2024-09-11T03:24:42Z</dcterms:modified>
</cp:coreProperties>
</file>