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64" r:id="rId4"/>
    <p:sldId id="259" r:id="rId5"/>
    <p:sldId id="270" r:id="rId6"/>
    <p:sldId id="271" r:id="rId7"/>
    <p:sldId id="272" r:id="rId8"/>
    <p:sldId id="265" r:id="rId9"/>
    <p:sldId id="273" r:id="rId10"/>
    <p:sldId id="274" r:id="rId11"/>
    <p:sldId id="263" r:id="rId12"/>
    <p:sldId id="275" r:id="rId13"/>
    <p:sldId id="276" r:id="rId14"/>
    <p:sldId id="277" r:id="rId15"/>
    <p:sldId id="278" r:id="rId16"/>
    <p:sldId id="279" r:id="rId17"/>
    <p:sldId id="280" r:id="rId18"/>
    <p:sldId id="281" r:id="rId19"/>
    <p:sldId id="282" r:id="rId20"/>
    <p:sldId id="261"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aswati Mukherjee" initials="DSM" lastIdx="2" clrIdx="0">
    <p:extLst>
      <p:ext uri="{19B8F6BF-5375-455C-9EA6-DF929625EA0E}">
        <p15:presenceInfo xmlns:p15="http://schemas.microsoft.com/office/powerpoint/2012/main" xmlns="" userId="7730fe13c4f7b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9"/>
    <p:restoredTop sz="94674"/>
  </p:normalViewPr>
  <p:slideViewPr>
    <p:cSldViewPr snapToGrid="0">
      <p:cViewPr varScale="1">
        <p:scale>
          <a:sx n="80" d="100"/>
          <a:sy n="80" d="100"/>
        </p:scale>
        <p:origin x="-336"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1T11:44:19.520" idx="2">
    <p:pos x="6952" y="-4"/>
    <p:text>Sources may be any of the followings with the restrictions that it MUST BE AVAILABLE IN THE INTERNET and the URL must be provided by the student: (1) Existing Project by an Industry or any Indian or foreign University  (2) Blog (3) Term Paper published by an University or Industry or an individual (4) White Paper (5) Magazines (For example IEEE Magazine or any other published by a technical forum) (6) Peer Reviewed Research Paper.</p:text>
    <p:extLst mod="1">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E3BF4-0C4D-46CE-BF78-A8F587CD8602}" type="datetimeFigureOut">
              <a:rPr lang="en-IN" smtClean="0"/>
              <a:t>29-05-2022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4B1D-1149-4A79-A93F-F6651E7DC98A}" type="slidenum">
              <a:rPr lang="en-IN" smtClean="0"/>
              <a:t>‹#›</a:t>
            </a:fld>
            <a:endParaRPr lang="en-IN"/>
          </a:p>
        </p:txBody>
      </p:sp>
    </p:spTree>
    <p:extLst>
      <p:ext uri="{BB962C8B-B14F-4D97-AF65-F5344CB8AC3E}">
        <p14:creationId xmlns:p14="http://schemas.microsoft.com/office/powerpoint/2010/main" val="1323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9DED0628-834A-458A-AD27-E8023E29157F}" type="datetimeFigureOut">
              <a:rPr lang="en-IN" smtClean="0"/>
              <a:t>29-05-2022</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0E9531BD-1C7E-40BE-A3DF-A43E6EB0589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D0628-834A-458A-AD27-E8023E29157F}" type="datetimeFigureOut">
              <a:rPr lang="en-IN" smtClean="0"/>
              <a:t>29-05-2022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E9531BD-1C7E-40BE-A3DF-A43E6EB0589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9DED0628-834A-458A-AD27-E8023E29157F}" type="datetimeFigureOut">
              <a:rPr lang="en-IN" smtClean="0"/>
              <a:t>29-05-2022</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0E9531BD-1C7E-40BE-A3DF-A43E6EB0589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D0628-834A-458A-AD27-E8023E29157F}" type="datetimeFigureOut">
              <a:rPr lang="en-IN" smtClean="0"/>
              <a:t>29-05-2022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E9531BD-1C7E-40BE-A3DF-A43E6EB0589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9DED0628-834A-458A-AD27-E8023E29157F}" type="datetimeFigureOut">
              <a:rPr lang="en-IN" smtClean="0"/>
              <a:t>29-05-2022</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0E9531BD-1C7E-40BE-A3DF-A43E6EB0589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ED0628-834A-458A-AD27-E8023E29157F}" type="datetimeFigureOut">
              <a:rPr lang="en-IN" smtClean="0"/>
              <a:t>29-05-2022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E9531BD-1C7E-40BE-A3DF-A43E6EB0589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ED0628-834A-458A-AD27-E8023E29157F}" type="datetimeFigureOut">
              <a:rPr lang="en-IN" smtClean="0"/>
              <a:t>29-05-2022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E9531BD-1C7E-40BE-A3DF-A43E6EB0589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DED0628-834A-458A-AD27-E8023E29157F}" type="datetimeFigureOut">
              <a:rPr lang="en-IN" smtClean="0"/>
              <a:t>29-05-2022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E9531BD-1C7E-40BE-A3DF-A43E6EB0589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DED0628-834A-458A-AD27-E8023E29157F}" type="datetimeFigureOut">
              <a:rPr lang="en-IN" smtClean="0"/>
              <a:t>29-05-2022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0E9531BD-1C7E-40BE-A3DF-A43E6EB0589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ED0628-834A-458A-AD27-E8023E29157F}" type="datetimeFigureOut">
              <a:rPr lang="en-IN" smtClean="0"/>
              <a:t>29-05-2022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E9531BD-1C7E-40BE-A3DF-A43E6EB0589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DED0628-834A-458A-AD27-E8023E29157F}" type="datetimeFigureOut">
              <a:rPr lang="en-IN" smtClean="0"/>
              <a:t>29-05-2022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E9531BD-1C7E-40BE-A3DF-A43E6EB05895}" type="slidenum">
              <a:rPr lang="en-IN" smtClean="0"/>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9DED0628-834A-458A-AD27-E8023E29157F}" type="datetimeFigureOut">
              <a:rPr lang="en-IN" smtClean="0"/>
              <a:t>29-05-2022</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E9531BD-1C7E-40BE-A3DF-A43E6EB0589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kaggle.com/code/sercanyesiloz/book-recommendation-system#Preprocessing" TargetMode="External"/><Relationship Id="rId3" Type="http://schemas.openxmlformats.org/officeDocument/2006/relationships/hyperlink" Target="https://arxiv.org/ftp/arxiv/papers/1403/1403.3185.pdf" TargetMode="External"/><Relationship Id="rId7" Type="http://schemas.openxmlformats.org/officeDocument/2006/relationships/hyperlink" Target="https://www.kaggle.com/datasets/arashnic/book-recommendation-dataset" TargetMode="External"/><Relationship Id="rId2" Type="http://schemas.openxmlformats.org/officeDocument/2006/relationships/hyperlink" Target="https://data-science-blog.com/en/blog/2018/11/04/sentiment-analysis-using-python/" TargetMode="External"/><Relationship Id="rId1" Type="http://schemas.openxmlformats.org/officeDocument/2006/relationships/slideLayout" Target="../slideLayouts/slideLayout2.xml"/><Relationship Id="rId6" Type="http://schemas.openxmlformats.org/officeDocument/2006/relationships/hyperlink" Target="https://libguides.library.cqu.edu.au/c.php?g=760913&amp;p=5456502" TargetMode="External"/><Relationship Id="rId11" Type="http://schemas.openxmlformats.org/officeDocument/2006/relationships/hyperlink" Target="https://www.researchgate.net/profile/Haque-Nawaz-Lashari-2/publication/332731286_Student_Feedback_Sentiment_Analysis_Model_Using_Various_Machine_Learning_Schemes_A_Review/links/5d961d2c299bf1c363f5759a/Student-Feedback-Sentiment-Analysis-Model-Using-Various-Machine-Learning-Schemes-A-Review.pdf" TargetMode="External"/><Relationship Id="rId5" Type="http://schemas.openxmlformats.org/officeDocument/2006/relationships/hyperlink" Target="https://ieeexplore.ieee.org/abstract/document/6965073?casa_token=smrJx4qFy1wAAAAA:H4oCy03htAEqXuLqlV3lumBMTYGQjBjC4OHi5MVq44jo1ozKGklwmk63lQ9AAvLtuNxfWZvggg" TargetMode="External"/><Relationship Id="rId10" Type="http://schemas.openxmlformats.org/officeDocument/2006/relationships/hyperlink" Target="https://www.mdpi.com/2076-3417/11/9/3986" TargetMode="External"/><Relationship Id="rId4" Type="http://schemas.openxmlformats.org/officeDocument/2006/relationships/hyperlink" Target="https://link.springer.com/chapter/10.1007/978-3-540-72079-9_10" TargetMode="External"/><Relationship Id="rId9" Type="http://schemas.openxmlformats.org/officeDocument/2006/relationships/hyperlink" Target="https://journalofbigdata.springeropen.com/articles/10.1186/s40537-015-0015-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6889" y="917089"/>
            <a:ext cx="8098971" cy="2563229"/>
          </a:xfrm>
        </p:spPr>
        <p:txBody>
          <a:bodyPr>
            <a:normAutofit fontScale="90000"/>
          </a:bodyPr>
          <a:lstStyle/>
          <a:p>
            <a:pPr algn="ctr"/>
            <a:r>
              <a:rPr lang="en-US" sz="4800" b="1" dirty="0" err="1"/>
              <a:t>Ebooks</a:t>
            </a:r>
            <a:r>
              <a:rPr lang="en-US" sz="4800" b="1" dirty="0"/>
              <a:t> recommendation system </a:t>
            </a:r>
            <a:r>
              <a:rPr lang="en-US" sz="4800" b="1" dirty="0" smtClean="0"/>
              <a:t/>
            </a:r>
            <a:br>
              <a:rPr lang="en-US" sz="4800" b="1" dirty="0" smtClean="0"/>
            </a:br>
            <a:r>
              <a:rPr lang="en-US" sz="4800" b="1" dirty="0" smtClean="0"/>
              <a:t>using </a:t>
            </a:r>
            <a:r>
              <a:rPr lang="en-US" sz="4800" b="1" dirty="0"/>
              <a:t>reviewer </a:t>
            </a:r>
            <a:r>
              <a:rPr lang="en-US" sz="4800" b="1" dirty="0" smtClean="0"/>
              <a:t>ratings</a:t>
            </a:r>
            <a:br>
              <a:rPr lang="en-US" sz="4800" b="1" dirty="0" smtClean="0"/>
            </a:br>
            <a:r>
              <a:rPr lang="en-US" sz="4800" dirty="0" smtClean="0"/>
              <a:t>&amp;</a:t>
            </a:r>
            <a:br>
              <a:rPr lang="en-US" sz="4800" dirty="0" smtClean="0"/>
            </a:br>
            <a:r>
              <a:rPr lang="en-US" sz="4800" dirty="0" smtClean="0"/>
              <a:t>Feedback</a:t>
            </a:r>
            <a:endParaRPr lang="en-IN" sz="4800" dirty="0"/>
          </a:p>
        </p:txBody>
      </p:sp>
      <p:sp>
        <p:nvSpPr>
          <p:cNvPr id="3" name="Subtitle 2"/>
          <p:cNvSpPr>
            <a:spLocks noGrp="1"/>
          </p:cNvSpPr>
          <p:nvPr>
            <p:ph type="subTitle" idx="1"/>
          </p:nvPr>
        </p:nvSpPr>
        <p:spPr>
          <a:xfrm>
            <a:off x="-1" y="4710945"/>
            <a:ext cx="3573625" cy="1655762"/>
          </a:xfrm>
        </p:spPr>
        <p:txBody>
          <a:bodyPr>
            <a:noAutofit/>
          </a:bodyPr>
          <a:lstStyle/>
          <a:p>
            <a:pPr algn="just"/>
            <a:r>
              <a:rPr lang="en-IN" sz="2800" dirty="0" smtClean="0">
                <a:solidFill>
                  <a:schemeClr val="tx1"/>
                </a:solidFill>
                <a:latin typeface="Algerian" pitchFamily="82" charset="0"/>
              </a:rPr>
              <a:t>GUIDE DETAILS</a:t>
            </a:r>
          </a:p>
          <a:p>
            <a:pPr algn="l"/>
            <a:r>
              <a:rPr lang="en-US" sz="2800" b="1" dirty="0" err="1">
                <a:solidFill>
                  <a:schemeClr val="tx1"/>
                </a:solidFill>
              </a:rPr>
              <a:t>Ms.S.Kanimozhi</a:t>
            </a:r>
            <a:r>
              <a:rPr lang="en-US" sz="2800" b="1" dirty="0">
                <a:solidFill>
                  <a:schemeClr val="tx1"/>
                </a:solidFill>
              </a:rPr>
              <a:t>,</a:t>
            </a:r>
          </a:p>
          <a:p>
            <a:pPr algn="l"/>
            <a:r>
              <a:rPr lang="en-US" sz="2800" b="1" dirty="0">
                <a:solidFill>
                  <a:schemeClr val="tx1"/>
                </a:solidFill>
              </a:rPr>
              <a:t>Teaching Fellow</a:t>
            </a:r>
          </a:p>
          <a:p>
            <a:pPr algn="l"/>
            <a:r>
              <a:rPr lang="en-IN" sz="2800" dirty="0" smtClean="0">
                <a:solidFill>
                  <a:schemeClr val="tx1"/>
                </a:solidFill>
              </a:rPr>
              <a:t>	</a:t>
            </a:r>
          </a:p>
          <a:p>
            <a:pPr algn="just"/>
            <a:endParaRPr lang="en-IN" sz="2800" dirty="0" smtClean="0">
              <a:solidFill>
                <a:schemeClr val="tx1"/>
              </a:solidFill>
            </a:endParaRPr>
          </a:p>
          <a:p>
            <a:pPr algn="just"/>
            <a:r>
              <a:rPr lang="en-IN" sz="2800" dirty="0" smtClean="0">
                <a:solidFill>
                  <a:schemeClr val="tx1"/>
                </a:solidFill>
              </a:rPr>
              <a:t>				</a:t>
            </a:r>
            <a:endParaRPr lang="en-US" sz="2800" b="1" dirty="0" smtClean="0">
              <a:solidFill>
                <a:schemeClr val="tx1"/>
              </a:solidFill>
            </a:endParaRPr>
          </a:p>
          <a:p>
            <a:pPr algn="l"/>
            <a:endParaRPr lang="en-US" sz="2800" b="1" dirty="0">
              <a:solidFill>
                <a:schemeClr val="tx1"/>
              </a:solidFill>
            </a:endParaRPr>
          </a:p>
          <a:p>
            <a:pPr algn="l"/>
            <a:endParaRPr lang="en-US" sz="2800" b="1" dirty="0">
              <a:solidFill>
                <a:schemeClr val="tx1"/>
              </a:solidFill>
            </a:endParaRPr>
          </a:p>
          <a:p>
            <a:pPr algn="just"/>
            <a:endParaRPr lang="en-US" sz="2800" b="1" dirty="0">
              <a:solidFill>
                <a:schemeClr val="tx1"/>
              </a:solidFill>
            </a:endParaRPr>
          </a:p>
          <a:p>
            <a:pPr algn="just"/>
            <a:endParaRPr lang="en-IN" sz="2800" dirty="0">
              <a:solidFill>
                <a:schemeClr val="tx1"/>
              </a:solidFill>
            </a:endParaRPr>
          </a:p>
        </p:txBody>
      </p:sp>
      <p:sp>
        <p:nvSpPr>
          <p:cNvPr id="4" name="TextBox 3"/>
          <p:cNvSpPr txBox="1"/>
          <p:nvPr/>
        </p:nvSpPr>
        <p:spPr>
          <a:xfrm>
            <a:off x="8808098" y="4273420"/>
            <a:ext cx="3769567" cy="2246769"/>
          </a:xfrm>
          <a:prstGeom prst="rect">
            <a:avLst/>
          </a:prstGeom>
          <a:noFill/>
        </p:spPr>
        <p:txBody>
          <a:bodyPr wrap="square" rtlCol="0">
            <a:spAutoFit/>
          </a:bodyPr>
          <a:lstStyle/>
          <a:p>
            <a:endParaRPr lang="en-US" sz="2800" b="1" dirty="0" smtClean="0"/>
          </a:p>
          <a:p>
            <a:r>
              <a:rPr lang="en-US" sz="2800" b="1" dirty="0" smtClean="0">
                <a:latin typeface="Algerian" pitchFamily="82" charset="0"/>
              </a:rPr>
              <a:t>STUDENT DETAILS</a:t>
            </a:r>
            <a:endParaRPr lang="en-US" sz="2800" b="1" dirty="0">
              <a:latin typeface="Algerian" pitchFamily="82" charset="0"/>
            </a:endParaRPr>
          </a:p>
          <a:p>
            <a:r>
              <a:rPr lang="en-US" sz="2800" b="1" dirty="0" smtClean="0"/>
              <a:t> </a:t>
            </a:r>
            <a:r>
              <a:rPr lang="en-US" sz="2800" b="1" dirty="0" err="1" smtClean="0"/>
              <a:t>K.Sasi</a:t>
            </a:r>
            <a:r>
              <a:rPr lang="en-US" sz="2800" b="1" dirty="0" smtClean="0"/>
              <a:t> </a:t>
            </a:r>
            <a:r>
              <a:rPr lang="en-US" sz="2800" b="1" dirty="0" err="1"/>
              <a:t>Kiran</a:t>
            </a:r>
            <a:endParaRPr lang="en-US" sz="2800" b="1" dirty="0"/>
          </a:p>
          <a:p>
            <a:r>
              <a:rPr lang="en-US" sz="2800" b="1" dirty="0"/>
              <a:t> 2019202049</a:t>
            </a:r>
          </a:p>
          <a:p>
            <a:endParaRPr lang="en-IN" sz="2800" dirty="0"/>
          </a:p>
        </p:txBody>
      </p:sp>
    </p:spTree>
    <p:extLst>
      <p:ext uri="{BB962C8B-B14F-4D97-AF65-F5344CB8AC3E}">
        <p14:creationId xmlns:p14="http://schemas.microsoft.com/office/powerpoint/2010/main" val="302147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938" y="152089"/>
            <a:ext cx="9652000" cy="613021"/>
          </a:xfrm>
        </p:spPr>
        <p:txBody>
          <a:bodyPr/>
          <a:lstStyle/>
          <a:p>
            <a:r>
              <a:rPr lang="en-IN" dirty="0"/>
              <a:t>SENTIMENT ANALYSIS MODULE</a:t>
            </a:r>
            <a:endParaRPr lang="en-IN" dirty="0"/>
          </a:p>
        </p:txBody>
      </p:sp>
      <p:sp>
        <p:nvSpPr>
          <p:cNvPr id="3" name="Content Placeholder 2"/>
          <p:cNvSpPr>
            <a:spLocks noGrp="1"/>
          </p:cNvSpPr>
          <p:nvPr>
            <p:ph idx="1"/>
          </p:nvPr>
        </p:nvSpPr>
        <p:spPr>
          <a:xfrm>
            <a:off x="199053" y="1049305"/>
            <a:ext cx="6705600" cy="5547438"/>
          </a:xfrm>
        </p:spPr>
        <p:txBody>
          <a:bodyPr>
            <a:normAutofit fontScale="85000" lnSpcReduction="20000"/>
          </a:bodyPr>
          <a:lstStyle/>
          <a:p>
            <a:pPr marL="0" indent="0">
              <a:buNone/>
            </a:pPr>
            <a:r>
              <a:rPr lang="en-IN" dirty="0" smtClean="0"/>
              <a:t> </a:t>
            </a:r>
            <a:r>
              <a:rPr lang="en-IN" u="sng" dirty="0" smtClean="0">
                <a:solidFill>
                  <a:srgbClr val="00B0F0"/>
                </a:solidFill>
                <a:latin typeface="Algerian" pitchFamily="82" charset="0"/>
              </a:rPr>
              <a:t>Description</a:t>
            </a:r>
            <a:r>
              <a:rPr lang="en-IN" dirty="0" smtClean="0">
                <a:solidFill>
                  <a:srgbClr val="00B0F0"/>
                </a:solidFill>
              </a:rPr>
              <a:t> </a:t>
            </a:r>
            <a:r>
              <a:rPr lang="en-IN" dirty="0" smtClean="0"/>
              <a:t>:</a:t>
            </a:r>
          </a:p>
          <a:p>
            <a:pPr marL="0" indent="0">
              <a:buNone/>
            </a:pPr>
            <a:endParaRPr lang="en-IN" dirty="0" smtClean="0"/>
          </a:p>
          <a:p>
            <a:pPr marL="514350" indent="-514350">
              <a:buFont typeface="Wingdings 2"/>
              <a:buAutoNum type="arabicPeriod"/>
            </a:pPr>
            <a:r>
              <a:rPr lang="en-US" dirty="0"/>
              <a:t>Sentiment Analysis identifies the sentiment expressed in a text then analyzes it</a:t>
            </a:r>
            <a:r>
              <a:rPr lang="en-US" dirty="0" smtClean="0"/>
              <a:t>.</a:t>
            </a:r>
          </a:p>
          <a:p>
            <a:pPr marL="514350" indent="-514350">
              <a:buFont typeface="Wingdings 2"/>
              <a:buAutoNum type="arabicPeriod"/>
            </a:pPr>
            <a:r>
              <a:rPr lang="en-US" dirty="0" smtClean="0"/>
              <a:t> </a:t>
            </a:r>
            <a:r>
              <a:rPr lang="en-US" dirty="0"/>
              <a:t>Therefore, the target of SA is to find opinions, identify the sentiments they express, and then classify their polarity. </a:t>
            </a:r>
            <a:endParaRPr lang="en-US" dirty="0" smtClean="0"/>
          </a:p>
          <a:p>
            <a:pPr marL="514350" indent="-514350">
              <a:buFont typeface="Wingdings 2"/>
              <a:buAutoNum type="arabicPeriod"/>
            </a:pPr>
            <a:r>
              <a:rPr lang="en-US" dirty="0" smtClean="0"/>
              <a:t>The </a:t>
            </a:r>
            <a:r>
              <a:rPr lang="en-US" dirty="0"/>
              <a:t>data sets used in SA are an important issue in this field</a:t>
            </a:r>
            <a:r>
              <a:rPr lang="en-US" dirty="0" smtClean="0"/>
              <a:t>.</a:t>
            </a:r>
          </a:p>
          <a:p>
            <a:pPr marL="514350" indent="-514350">
              <a:buFont typeface="Wingdings 2"/>
              <a:buAutoNum type="arabicPeriod"/>
            </a:pPr>
            <a:r>
              <a:rPr lang="en-US" dirty="0" smtClean="0"/>
              <a:t>These </a:t>
            </a:r>
            <a:r>
              <a:rPr lang="en-US" dirty="0"/>
              <a:t>reviews are important to the business holders as they can take business decisions according to the analysis results of users’ opinions about their products. </a:t>
            </a:r>
            <a:endParaRPr lang="en-US" dirty="0" smtClean="0"/>
          </a:p>
          <a:p>
            <a:pPr marL="514350" indent="-514350">
              <a:buFont typeface="Wingdings 2"/>
              <a:buAutoNum type="arabicPeriod"/>
            </a:pPr>
            <a:r>
              <a:rPr lang="en-US" dirty="0" smtClean="0"/>
              <a:t>The </a:t>
            </a:r>
            <a:r>
              <a:rPr lang="en-US" dirty="0"/>
              <a:t>reviews sources are mainly review sites. SA is not only applied on product reviews but can also be applied on stock markets, news articles,  political debates. </a:t>
            </a:r>
            <a:endParaRPr lang="en-IN" dirty="0"/>
          </a:p>
        </p:txBody>
      </p:sp>
      <p:pic>
        <p:nvPicPr>
          <p:cNvPr id="5" name="Picture 4" descr="Sentiment analysis process on product reviews."/>
          <p:cNvPicPr/>
          <p:nvPr/>
        </p:nvPicPr>
        <p:blipFill>
          <a:blip r:embed="rId2">
            <a:extLst>
              <a:ext uri="{28A0092B-C50C-407E-A947-70E740481C1C}">
                <a14:useLocalDpi xmlns:a14="http://schemas.microsoft.com/office/drawing/2010/main" val="0"/>
              </a:ext>
            </a:extLst>
          </a:blip>
          <a:srcRect/>
          <a:stretch>
            <a:fillRect/>
          </a:stretch>
        </p:blipFill>
        <p:spPr bwMode="auto">
          <a:xfrm>
            <a:off x="7016620" y="817990"/>
            <a:ext cx="3634124" cy="5470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3251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277" y="-71845"/>
            <a:ext cx="9652000" cy="1143000"/>
          </a:xfrm>
        </p:spPr>
        <p:txBody>
          <a:bodyPr/>
          <a:lstStyle/>
          <a:p>
            <a:r>
              <a:rPr lang="en-IN" dirty="0" smtClean="0"/>
              <a:t>Data </a:t>
            </a:r>
            <a:r>
              <a:rPr lang="en-IN" dirty="0" err="1" smtClean="0"/>
              <a:t>preprocessing</a:t>
            </a:r>
            <a:r>
              <a:rPr lang="en-IN" dirty="0" smtClean="0"/>
              <a:t> outputs</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8301"/>
            <a:ext cx="10729912"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300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75" y="207995"/>
            <a:ext cx="9259888"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290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21" y="371184"/>
            <a:ext cx="6645275" cy="477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862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71" y="608174"/>
            <a:ext cx="9358312"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474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5531"/>
            <a:ext cx="10675938"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394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4" name="Picture 3"/>
          <p:cNvPicPr/>
          <p:nvPr/>
        </p:nvPicPr>
        <p:blipFill>
          <a:blip r:embed="rId2"/>
          <a:stretch>
            <a:fillRect/>
          </a:stretch>
        </p:blipFill>
        <p:spPr>
          <a:xfrm>
            <a:off x="875133" y="460012"/>
            <a:ext cx="8539454" cy="4233287"/>
          </a:xfrm>
          <a:prstGeom prst="rect">
            <a:avLst/>
          </a:prstGeom>
        </p:spPr>
      </p:pic>
    </p:spTree>
    <p:extLst>
      <p:ext uri="{BB962C8B-B14F-4D97-AF65-F5344CB8AC3E}">
        <p14:creationId xmlns:p14="http://schemas.microsoft.com/office/powerpoint/2010/main" val="253189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1037"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854" y="1009180"/>
            <a:ext cx="4784725" cy="14398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106" y="3492598"/>
            <a:ext cx="4884738" cy="26590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4"/>
          <p:cNvSpPr>
            <a:spLocks noChangeArrowheads="1"/>
          </p:cNvSpPr>
          <p:nvPr/>
        </p:nvSpPr>
        <p:spPr bwMode="auto">
          <a:xfrm>
            <a:off x="1063690" y="70310"/>
            <a:ext cx="426270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Sentiment Analysis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Importing the </a:t>
            </a:r>
            <a:r>
              <a:rPr kumimoji="0" lang="en-US"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nltk</a:t>
            </a:r>
            <a:r>
              <a:rPr kumimoji="0" lang="en-US"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required sentiment libraries for the analysis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5"/>
          <p:cNvSpPr>
            <a:spLocks noChangeArrowheads="1"/>
          </p:cNvSpPr>
          <p:nvPr/>
        </p:nvSpPr>
        <p:spPr bwMode="auto">
          <a:xfrm>
            <a:off x="1129004" y="28394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Neutral Score: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6"/>
          <p:cNvSpPr>
            <a:spLocks noChangeArrowheads="1"/>
          </p:cNvSpPr>
          <p:nvPr/>
        </p:nvSpPr>
        <p:spPr bwMode="auto">
          <a:xfrm>
            <a:off x="0" y="5013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2789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205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2" y="550506"/>
            <a:ext cx="4191000" cy="24304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081" y="3573463"/>
            <a:ext cx="5730875" cy="31321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20364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Positive Score: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1203649" y="31021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Negative Score: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6477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959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4" name="Rectangle 2"/>
          <p:cNvSpPr>
            <a:spLocks noChangeArrowheads="1"/>
          </p:cNvSpPr>
          <p:nvPr/>
        </p:nvSpPr>
        <p:spPr bwMode="auto">
          <a:xfrm>
            <a:off x="1246091" y="6344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Getting the polarity columns: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641" y="1627219"/>
            <a:ext cx="8272826" cy="45164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58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300" b="1"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7163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939" y="0"/>
            <a:ext cx="9652000" cy="858416"/>
          </a:xfrm>
        </p:spPr>
        <p:txBody>
          <a:bodyPr/>
          <a:lstStyle/>
          <a:p>
            <a:r>
              <a:rPr lang="en-IN" dirty="0"/>
              <a:t>MOTIVATION &amp; OBJECTIVE</a:t>
            </a:r>
          </a:p>
        </p:txBody>
      </p:sp>
      <p:sp>
        <p:nvSpPr>
          <p:cNvPr id="3" name="Content Placeholder 2"/>
          <p:cNvSpPr>
            <a:spLocks noGrp="1"/>
          </p:cNvSpPr>
          <p:nvPr>
            <p:ph idx="1"/>
          </p:nvPr>
        </p:nvSpPr>
        <p:spPr>
          <a:xfrm>
            <a:off x="609600" y="1119674"/>
            <a:ext cx="9652000" cy="5290458"/>
          </a:xfrm>
        </p:spPr>
        <p:txBody>
          <a:bodyPr>
            <a:normAutofit fontScale="70000" lnSpcReduction="20000"/>
          </a:bodyPr>
          <a:lstStyle/>
          <a:p>
            <a:pPr marL="0" indent="0">
              <a:lnSpc>
                <a:spcPct val="170000"/>
              </a:lnSpc>
              <a:buNone/>
            </a:pPr>
            <a:r>
              <a:rPr lang="en-IN" b="1" dirty="0" smtClean="0"/>
              <a:t>MOTIVATION</a:t>
            </a:r>
            <a:r>
              <a:rPr lang="en-IN" dirty="0" smtClean="0"/>
              <a:t> :</a:t>
            </a:r>
          </a:p>
          <a:p>
            <a:pPr>
              <a:lnSpc>
                <a:spcPct val="170000"/>
              </a:lnSpc>
              <a:buFont typeface="Wingdings" pitchFamily="2" charset="2"/>
              <a:buChar char="§"/>
            </a:pPr>
            <a:r>
              <a:rPr lang="en-IN" dirty="0" smtClean="0"/>
              <a:t>The major reason for such a recommendation system is to provide user interaction utilizing utmost with the system.</a:t>
            </a:r>
          </a:p>
          <a:p>
            <a:pPr>
              <a:lnSpc>
                <a:spcPct val="170000"/>
              </a:lnSpc>
              <a:buFont typeface="Wingdings" pitchFamily="2" charset="2"/>
              <a:buChar char="§"/>
            </a:pPr>
            <a:r>
              <a:rPr lang="en-IN" dirty="0" smtClean="0"/>
              <a:t>Also it provides intersection of software engineering, machine learning, and statistics.</a:t>
            </a:r>
          </a:p>
          <a:p>
            <a:pPr marL="0" indent="0">
              <a:lnSpc>
                <a:spcPct val="170000"/>
              </a:lnSpc>
              <a:buNone/>
            </a:pPr>
            <a:endParaRPr lang="en-IN" dirty="0"/>
          </a:p>
          <a:p>
            <a:pPr marL="0" indent="0">
              <a:lnSpc>
                <a:spcPct val="170000"/>
              </a:lnSpc>
              <a:buNone/>
            </a:pPr>
            <a:r>
              <a:rPr lang="en-IN" b="1" dirty="0" smtClean="0"/>
              <a:t>OBJECTIVE</a:t>
            </a:r>
            <a:r>
              <a:rPr lang="en-IN" dirty="0" smtClean="0"/>
              <a:t> :</a:t>
            </a:r>
          </a:p>
          <a:p>
            <a:pPr>
              <a:lnSpc>
                <a:spcPct val="170000"/>
              </a:lnSpc>
              <a:buFont typeface="Wingdings" pitchFamily="2" charset="2"/>
              <a:buChar char="§"/>
            </a:pPr>
            <a:r>
              <a:rPr lang="en-US" dirty="0"/>
              <a:t>The objective of recommender systems is to provide recommendations based on recorded information on the users' </a:t>
            </a:r>
            <a:r>
              <a:rPr lang="en-US" dirty="0" smtClean="0"/>
              <a:t>reviews and ratings. </a:t>
            </a:r>
            <a:endParaRPr lang="en-US" dirty="0" smtClean="0"/>
          </a:p>
          <a:p>
            <a:pPr>
              <a:lnSpc>
                <a:spcPct val="170000"/>
              </a:lnSpc>
              <a:buFont typeface="Wingdings" pitchFamily="2" charset="2"/>
              <a:buChar char="§"/>
            </a:pPr>
            <a:r>
              <a:rPr lang="en-US" dirty="0" smtClean="0"/>
              <a:t>There will be 2 cases, where the user will be able to search the books by keywords and recommendation is made and displayed based on ratings. The other case will be to search a sentence which displays the recommended books based on the positivity rate.</a:t>
            </a:r>
            <a:endParaRPr lang="en-US" dirty="0" smtClean="0"/>
          </a:p>
        </p:txBody>
      </p:sp>
    </p:spTree>
    <p:extLst>
      <p:ext uri="{BB962C8B-B14F-4D97-AF65-F5344CB8AC3E}">
        <p14:creationId xmlns:p14="http://schemas.microsoft.com/office/powerpoint/2010/main" val="1359848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70000" lnSpcReduction="20000"/>
          </a:bodyPr>
          <a:lstStyle/>
          <a:p>
            <a:pPr lvl="0"/>
            <a:r>
              <a:rPr lang="en-US" u="sng" dirty="0">
                <a:hlinkClick r:id="rId2"/>
              </a:rPr>
              <a:t>https://data-science-blog.com/en/blog/2018/11/04/sentiment-analysis-using-python/</a:t>
            </a:r>
            <a:endParaRPr lang="en-IN" dirty="0"/>
          </a:p>
          <a:p>
            <a:pPr lvl="0"/>
            <a:r>
              <a:rPr lang="en-US" u="sng" dirty="0">
                <a:hlinkClick r:id="rId3"/>
              </a:rPr>
              <a:t>https://arxiv.org/ftp/arxiv/papers/1403/1403.3185.pdf</a:t>
            </a:r>
            <a:endParaRPr lang="en-IN" dirty="0"/>
          </a:p>
          <a:p>
            <a:pPr lvl="0"/>
            <a:r>
              <a:rPr lang="en-US" u="sng" dirty="0">
                <a:hlinkClick r:id="rId4"/>
              </a:rPr>
              <a:t>https://link.springer.com/chapter/10.1007/978-3-540-72079-9_10</a:t>
            </a:r>
            <a:endParaRPr lang="en-IN" dirty="0"/>
          </a:p>
          <a:p>
            <a:pPr lvl="0"/>
            <a:r>
              <a:rPr lang="en-US" u="sng" dirty="0">
                <a:hlinkClick r:id="rId5"/>
              </a:rPr>
              <a:t>https://ieeexplore.ieee.org/abstract/document/6965073?casa_token=smrJx4qFy1wAAAAA:H4oCy03htAEqXuLqlV3lumBMTYGQjBjC4OHi5MVq44jo1ozKGklwmk63lQ9AAvLtuNxfWZvggg</a:t>
            </a:r>
            <a:endParaRPr lang="en-IN" dirty="0"/>
          </a:p>
          <a:p>
            <a:pPr lvl="0"/>
            <a:r>
              <a:rPr lang="en-US" u="sng" dirty="0">
                <a:hlinkClick r:id="rId6"/>
              </a:rPr>
              <a:t>https://libguides.library.cqu.edu.au/c.php?g=760913&amp;p=5456502</a:t>
            </a:r>
            <a:endParaRPr lang="en-IN" dirty="0"/>
          </a:p>
          <a:p>
            <a:pPr lvl="0"/>
            <a:r>
              <a:rPr lang="en-US" u="sng" dirty="0">
                <a:hlinkClick r:id="rId7"/>
              </a:rPr>
              <a:t>https://www.kaggle.com/datasets/arashnic/book-recommendation-dataset</a:t>
            </a:r>
            <a:endParaRPr lang="en-IN" dirty="0"/>
          </a:p>
          <a:p>
            <a:pPr lvl="0"/>
            <a:r>
              <a:rPr lang="en-US" u="sng" dirty="0">
                <a:hlinkClick r:id="rId8"/>
              </a:rPr>
              <a:t>https://www.kaggle.com/code/sercanyesiloz/book-recommendation-system#Preprocessing</a:t>
            </a:r>
            <a:endParaRPr lang="en-IN" dirty="0"/>
          </a:p>
          <a:p>
            <a:pPr lvl="0"/>
            <a:r>
              <a:rPr lang="en-US" u="sng" dirty="0">
                <a:hlinkClick r:id="rId9"/>
              </a:rPr>
              <a:t>https://journalofbigdata.springeropen.com/articles/10.1186/s40537-015-0015-2</a:t>
            </a:r>
            <a:endParaRPr lang="en-IN" dirty="0"/>
          </a:p>
          <a:p>
            <a:pPr lvl="0"/>
            <a:r>
              <a:rPr lang="en-US" u="sng" dirty="0">
                <a:hlinkClick r:id="rId10"/>
              </a:rPr>
              <a:t>https://www.mdpi.com/2076-3417/11/9/3986</a:t>
            </a:r>
            <a:endParaRPr lang="en-IN" dirty="0"/>
          </a:p>
          <a:p>
            <a:pPr lvl="0"/>
            <a:r>
              <a:rPr lang="en-US" u="sng" dirty="0">
                <a:hlinkClick r:id="rId11"/>
              </a:rPr>
              <a:t>https://www.researchgate.net/profile/Haque-Nawaz-Lashari-2/publication/332731286_Student_Feedback_Sentiment_Analysis_Model_Using_Various_Machine_Learning_Schemes_A_Review/links/5d961d2c299bf1c363f5759a/Student-Feedback-Sentiment-Analysis-Model-Using-Various-Machine-Learning-Schemes-A-Review.pdf</a:t>
            </a:r>
            <a:endParaRPr lang="en-IN" dirty="0"/>
          </a:p>
          <a:p>
            <a:r>
              <a:rPr lang="en-US" dirty="0"/>
              <a:t> </a:t>
            </a:r>
            <a:endParaRPr lang="en-IN" dirty="0"/>
          </a:p>
        </p:txBody>
      </p:sp>
    </p:spTree>
    <p:extLst>
      <p:ext uri="{BB962C8B-B14F-4D97-AF65-F5344CB8AC3E}">
        <p14:creationId xmlns:p14="http://schemas.microsoft.com/office/powerpoint/2010/main" val="1455292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81" y="2061143"/>
            <a:ext cx="10515600" cy="1325563"/>
          </a:xfrm>
        </p:spPr>
        <p:txBody>
          <a:bodyPr/>
          <a:lstStyle/>
          <a:p>
            <a:pPr algn="ctr"/>
            <a:r>
              <a:rPr lang="en-IN" b="1" dirty="0" smtClean="0"/>
              <a:t>THANK YOU</a:t>
            </a:r>
            <a:endParaRPr lang="en-IN" b="1" dirty="0"/>
          </a:p>
        </p:txBody>
      </p:sp>
    </p:spTree>
    <p:extLst>
      <p:ext uri="{BB962C8B-B14F-4D97-AF65-F5344CB8AC3E}">
        <p14:creationId xmlns:p14="http://schemas.microsoft.com/office/powerpoint/2010/main" val="358119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584" y="0"/>
            <a:ext cx="9652000" cy="1143000"/>
          </a:xfrm>
        </p:spPr>
        <p:txBody>
          <a:bodyPr/>
          <a:lstStyle/>
          <a:p>
            <a:r>
              <a:rPr lang="en-IN" dirty="0" smtClean="0"/>
              <a:t>INTRODUCTION</a:t>
            </a:r>
            <a:endParaRPr lang="en-IN" dirty="0"/>
          </a:p>
        </p:txBody>
      </p:sp>
      <p:sp>
        <p:nvSpPr>
          <p:cNvPr id="3" name="Content Placeholder 2"/>
          <p:cNvSpPr>
            <a:spLocks noGrp="1"/>
          </p:cNvSpPr>
          <p:nvPr>
            <p:ph idx="1"/>
          </p:nvPr>
        </p:nvSpPr>
        <p:spPr>
          <a:xfrm>
            <a:off x="609600" y="1609416"/>
            <a:ext cx="9652000" cy="4520796"/>
          </a:xfrm>
        </p:spPr>
        <p:txBody>
          <a:bodyPr>
            <a:normAutofit fontScale="85000" lnSpcReduction="10000"/>
          </a:bodyPr>
          <a:lstStyle/>
          <a:p>
            <a:pPr>
              <a:lnSpc>
                <a:spcPct val="150000"/>
              </a:lnSpc>
              <a:buFont typeface="Wingdings" pitchFamily="2" charset="2"/>
              <a:buChar char="§"/>
            </a:pPr>
            <a:r>
              <a:rPr lang="en-US" dirty="0"/>
              <a:t>Recommender systems aim to predict users' interests and recommend product items that quite likely are interesting for them. </a:t>
            </a:r>
            <a:endParaRPr lang="en-US" dirty="0" smtClean="0"/>
          </a:p>
          <a:p>
            <a:pPr>
              <a:lnSpc>
                <a:spcPct val="150000"/>
              </a:lnSpc>
              <a:buFont typeface="Wingdings" pitchFamily="2" charset="2"/>
              <a:buChar char="§"/>
            </a:pPr>
            <a:r>
              <a:rPr lang="en-US" dirty="0" smtClean="0"/>
              <a:t>They </a:t>
            </a:r>
            <a:r>
              <a:rPr lang="en-US" dirty="0"/>
              <a:t>are among the most powerful machine learning systems that online retailers implement in order to drive sales</a:t>
            </a:r>
            <a:r>
              <a:rPr lang="en-US" dirty="0" smtClean="0"/>
              <a:t>.</a:t>
            </a:r>
          </a:p>
          <a:p>
            <a:pPr>
              <a:lnSpc>
                <a:spcPct val="150000"/>
              </a:lnSpc>
              <a:buFont typeface="Wingdings" pitchFamily="2" charset="2"/>
              <a:buChar char="§"/>
            </a:pPr>
            <a:r>
              <a:rPr lang="en-US" dirty="0" smtClean="0"/>
              <a:t>The impact is very huge which helps in marketing the products worldwide.</a:t>
            </a:r>
          </a:p>
          <a:p>
            <a:pPr>
              <a:lnSpc>
                <a:spcPct val="150000"/>
              </a:lnSpc>
              <a:buFont typeface="Wingdings" pitchFamily="2" charset="2"/>
              <a:buChar char="§"/>
            </a:pPr>
            <a:r>
              <a:rPr lang="en-US" dirty="0"/>
              <a:t>Recommender systems are beneficial to both service providers and users </a:t>
            </a:r>
            <a:endParaRPr lang="en-IN" dirty="0"/>
          </a:p>
        </p:txBody>
      </p:sp>
    </p:spTree>
    <p:extLst>
      <p:ext uri="{BB962C8B-B14F-4D97-AF65-F5344CB8AC3E}">
        <p14:creationId xmlns:p14="http://schemas.microsoft.com/office/powerpoint/2010/main" val="2032685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106" y="0"/>
            <a:ext cx="9652000" cy="718457"/>
          </a:xfrm>
        </p:spPr>
        <p:txBody>
          <a:bodyPr/>
          <a:lstStyle/>
          <a:p>
            <a:r>
              <a:rPr lang="en-IN" dirty="0" smtClean="0"/>
              <a:t>LITERATURE REVIEW</a:t>
            </a:r>
            <a:endParaRPr lang="en-IN" dirty="0"/>
          </a:p>
        </p:txBody>
      </p:sp>
      <p:sp>
        <p:nvSpPr>
          <p:cNvPr id="3" name="Content Placeholder 2"/>
          <p:cNvSpPr>
            <a:spLocks noGrp="1"/>
          </p:cNvSpPr>
          <p:nvPr>
            <p:ph idx="1"/>
          </p:nvPr>
        </p:nvSpPr>
        <p:spPr>
          <a:xfrm>
            <a:off x="488302" y="862967"/>
            <a:ext cx="9652000" cy="5827082"/>
          </a:xfrm>
        </p:spPr>
        <p:txBody>
          <a:bodyPr>
            <a:normAutofit/>
          </a:bodyPr>
          <a:lstStyle/>
          <a:p>
            <a:r>
              <a:rPr lang="en-US" b="1" dirty="0"/>
              <a:t>Data Preprocessing</a:t>
            </a:r>
            <a:endParaRPr lang="en-IN" dirty="0"/>
          </a:p>
          <a:p>
            <a:pPr marL="0" indent="0">
              <a:buNone/>
            </a:pPr>
            <a:r>
              <a:rPr lang="en-IN" dirty="0"/>
              <a:t> </a:t>
            </a:r>
            <a:r>
              <a:rPr lang="en-IN" dirty="0" smtClean="0"/>
              <a:t>                 </a:t>
            </a:r>
            <a:r>
              <a:rPr lang="en-US" dirty="0" err="1" smtClean="0"/>
              <a:t>Namrata</a:t>
            </a:r>
            <a:r>
              <a:rPr lang="en-US" dirty="0" smtClean="0"/>
              <a:t> </a:t>
            </a:r>
            <a:r>
              <a:rPr lang="en-US" dirty="0" err="1"/>
              <a:t>Chaudhary</a:t>
            </a:r>
            <a:r>
              <a:rPr lang="en-US" dirty="0"/>
              <a:t> proposed the general Sources of Errors and Data Cleaning Strategies in which python </a:t>
            </a:r>
            <a:r>
              <a:rPr lang="en-US" dirty="0" err="1"/>
              <a:t>jupyter</a:t>
            </a:r>
            <a:r>
              <a:rPr lang="en-US" dirty="0"/>
              <a:t> is used in order to perform data cleaning using pandas library. </a:t>
            </a:r>
            <a:endParaRPr lang="en-US" dirty="0" smtClean="0"/>
          </a:p>
          <a:p>
            <a:r>
              <a:rPr lang="en-IN" b="1" dirty="0"/>
              <a:t>Word Mapping</a:t>
            </a:r>
            <a:endParaRPr lang="en-IN" dirty="0"/>
          </a:p>
          <a:p>
            <a:pPr marL="0" indent="0">
              <a:buNone/>
            </a:pPr>
            <a:r>
              <a:rPr lang="en-IN" dirty="0"/>
              <a:t> </a:t>
            </a:r>
            <a:r>
              <a:rPr lang="en-IN" dirty="0" smtClean="0"/>
              <a:t>                 </a:t>
            </a:r>
            <a:r>
              <a:rPr lang="en-US" dirty="0" smtClean="0"/>
              <a:t>Keywords </a:t>
            </a:r>
            <a:r>
              <a:rPr lang="en-US" dirty="0"/>
              <a:t>are words that come to you naturally, or that may be part of a specific discipline vocabulary (e.g. terms used only by midwives), or that you brainstorm when planning your search. </a:t>
            </a:r>
            <a:endParaRPr lang="en-US" dirty="0" smtClean="0"/>
          </a:p>
          <a:p>
            <a:r>
              <a:rPr lang="en-IN" b="1" dirty="0"/>
              <a:t>Filtering User </a:t>
            </a:r>
            <a:r>
              <a:rPr lang="en-IN" b="1" dirty="0" smtClean="0"/>
              <a:t>Feedback</a:t>
            </a:r>
            <a:r>
              <a:rPr lang="en-IN" dirty="0"/>
              <a:t> </a:t>
            </a:r>
          </a:p>
          <a:p>
            <a:pPr marL="0" indent="0">
              <a:buNone/>
            </a:pPr>
            <a:r>
              <a:rPr lang="en-IN" dirty="0"/>
              <a:t> </a:t>
            </a:r>
            <a:r>
              <a:rPr lang="en-IN" dirty="0" smtClean="0"/>
              <a:t>                 This </a:t>
            </a:r>
            <a:r>
              <a:rPr lang="en-IN" dirty="0"/>
              <a:t>approach is nothing but to get the positive, neutral and negative of the user feedback and to filter them based on their matter of behaviours. </a:t>
            </a:r>
            <a:endParaRPr lang="en-IN" dirty="0"/>
          </a:p>
        </p:txBody>
      </p:sp>
    </p:spTree>
    <p:extLst>
      <p:ext uri="{BB962C8B-B14F-4D97-AF65-F5344CB8AC3E}">
        <p14:creationId xmlns:p14="http://schemas.microsoft.com/office/powerpoint/2010/main" val="3552481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931" y="0"/>
            <a:ext cx="9652000" cy="886408"/>
          </a:xfrm>
        </p:spPr>
        <p:txBody>
          <a:bodyPr/>
          <a:lstStyle/>
          <a:p>
            <a:r>
              <a:rPr lang="en-IN" dirty="0" smtClean="0"/>
              <a:t>DATASET DETAILS</a:t>
            </a:r>
            <a:endParaRPr lang="en-IN" dirty="0"/>
          </a:p>
        </p:txBody>
      </p:sp>
      <p:sp>
        <p:nvSpPr>
          <p:cNvPr id="3" name="Content Placeholder 2"/>
          <p:cNvSpPr>
            <a:spLocks noGrp="1"/>
          </p:cNvSpPr>
          <p:nvPr>
            <p:ph idx="1"/>
          </p:nvPr>
        </p:nvSpPr>
        <p:spPr>
          <a:xfrm>
            <a:off x="609600" y="1073021"/>
            <a:ext cx="9652000" cy="5682342"/>
          </a:xfrm>
        </p:spPr>
        <p:txBody>
          <a:bodyPr>
            <a:normAutofit fontScale="85000" lnSpcReduction="20000"/>
          </a:bodyPr>
          <a:lstStyle/>
          <a:p>
            <a:pPr>
              <a:lnSpc>
                <a:spcPct val="150000"/>
              </a:lnSpc>
              <a:buFont typeface="Wingdings" pitchFamily="2" charset="2"/>
              <a:buChar char="§"/>
            </a:pPr>
            <a:r>
              <a:rPr lang="en-IN" b="1" i="1" dirty="0">
                <a:solidFill>
                  <a:srgbClr val="FF0000"/>
                </a:solidFill>
              </a:rPr>
              <a:t>Books.csv</a:t>
            </a:r>
            <a:r>
              <a:rPr lang="en-IN" dirty="0">
                <a:solidFill>
                  <a:srgbClr val="FF0000"/>
                </a:solidFill>
              </a:rPr>
              <a:t> </a:t>
            </a:r>
            <a:r>
              <a:rPr lang="en-IN" dirty="0"/>
              <a:t>(https://www.kaggle.com/datasets/arashnic/book-recommendation-dataset</a:t>
            </a:r>
            <a:r>
              <a:rPr lang="en-IN" dirty="0" smtClean="0"/>
              <a:t>)</a:t>
            </a:r>
          </a:p>
          <a:p>
            <a:pPr marL="0" indent="0">
              <a:lnSpc>
                <a:spcPct val="150000"/>
              </a:lnSpc>
              <a:buNone/>
            </a:pPr>
            <a:r>
              <a:rPr lang="en-IN" b="1" dirty="0" smtClean="0"/>
              <a:t>Columns</a:t>
            </a:r>
            <a:r>
              <a:rPr lang="en-IN" dirty="0" smtClean="0"/>
              <a:t> </a:t>
            </a:r>
            <a:r>
              <a:rPr lang="en-IN" dirty="0"/>
              <a:t>: 'ISBN', '</a:t>
            </a:r>
            <a:r>
              <a:rPr lang="en-IN" dirty="0" err="1"/>
              <a:t>bookTitle</a:t>
            </a:r>
            <a:r>
              <a:rPr lang="en-IN" dirty="0"/>
              <a:t>', '</a:t>
            </a:r>
            <a:r>
              <a:rPr lang="en-IN" dirty="0" err="1"/>
              <a:t>bookAuthor</a:t>
            </a:r>
            <a:r>
              <a:rPr lang="en-IN" dirty="0"/>
              <a:t>', '</a:t>
            </a:r>
            <a:r>
              <a:rPr lang="en-IN" dirty="0" err="1"/>
              <a:t>yearOfPublication</a:t>
            </a:r>
            <a:r>
              <a:rPr lang="en-IN" dirty="0"/>
              <a:t>', 'publisher', '</a:t>
            </a:r>
            <a:r>
              <a:rPr lang="en-IN" dirty="0" err="1"/>
              <a:t>imageUrlS</a:t>
            </a:r>
            <a:r>
              <a:rPr lang="en-IN" dirty="0"/>
              <a:t>', '</a:t>
            </a:r>
            <a:r>
              <a:rPr lang="en-IN" dirty="0" err="1"/>
              <a:t>imageUrlM</a:t>
            </a:r>
            <a:r>
              <a:rPr lang="en-IN" dirty="0"/>
              <a:t>', </a:t>
            </a:r>
            <a:r>
              <a:rPr lang="en-IN" dirty="0" smtClean="0"/>
              <a:t>'</a:t>
            </a:r>
            <a:r>
              <a:rPr lang="en-IN" dirty="0" err="1" smtClean="0"/>
              <a:t>imageUrlL</a:t>
            </a:r>
            <a:r>
              <a:rPr lang="en-IN" dirty="0" smtClean="0"/>
              <a:t>‘</a:t>
            </a:r>
          </a:p>
          <a:p>
            <a:pPr marL="0" indent="0">
              <a:lnSpc>
                <a:spcPct val="150000"/>
              </a:lnSpc>
              <a:buNone/>
            </a:pPr>
            <a:r>
              <a:rPr lang="en-IN" b="1" dirty="0" smtClean="0"/>
              <a:t>Size</a:t>
            </a:r>
            <a:r>
              <a:rPr lang="en-IN" dirty="0" smtClean="0"/>
              <a:t> : 2,71,379</a:t>
            </a:r>
          </a:p>
          <a:p>
            <a:pPr>
              <a:lnSpc>
                <a:spcPct val="150000"/>
              </a:lnSpc>
              <a:buFont typeface="Wingdings" pitchFamily="2" charset="2"/>
              <a:buChar char="§"/>
            </a:pPr>
            <a:r>
              <a:rPr lang="en-IN" b="1" i="1" dirty="0" smtClean="0">
                <a:solidFill>
                  <a:srgbClr val="FF0000"/>
                </a:solidFill>
              </a:rPr>
              <a:t>Users.csv</a:t>
            </a:r>
            <a:endParaRPr lang="en-IN" dirty="0" smtClean="0"/>
          </a:p>
          <a:p>
            <a:pPr marL="0" indent="0">
              <a:lnSpc>
                <a:spcPct val="150000"/>
              </a:lnSpc>
              <a:buNone/>
            </a:pPr>
            <a:r>
              <a:rPr lang="en-IN" b="1" dirty="0"/>
              <a:t>Columns</a:t>
            </a:r>
            <a:r>
              <a:rPr lang="en-IN" dirty="0"/>
              <a:t> : '</a:t>
            </a:r>
            <a:r>
              <a:rPr lang="en-IN" dirty="0" err="1"/>
              <a:t>userID</a:t>
            </a:r>
            <a:r>
              <a:rPr lang="en-IN" dirty="0"/>
              <a:t>', 'Location', </a:t>
            </a:r>
            <a:r>
              <a:rPr lang="en-IN" dirty="0" smtClean="0"/>
              <a:t>'Age‘</a:t>
            </a:r>
          </a:p>
          <a:p>
            <a:pPr marL="0" indent="0">
              <a:lnSpc>
                <a:spcPct val="150000"/>
              </a:lnSpc>
              <a:buNone/>
            </a:pPr>
            <a:r>
              <a:rPr lang="en-IN" b="1" dirty="0" smtClean="0"/>
              <a:t>Size</a:t>
            </a:r>
            <a:r>
              <a:rPr lang="en-IN" dirty="0" smtClean="0"/>
              <a:t> : 2,78,858</a:t>
            </a:r>
          </a:p>
          <a:p>
            <a:pPr>
              <a:lnSpc>
                <a:spcPct val="150000"/>
              </a:lnSpc>
              <a:buFont typeface="Wingdings" pitchFamily="2" charset="2"/>
              <a:buChar char="§"/>
            </a:pPr>
            <a:r>
              <a:rPr lang="en-IN" b="1" i="1" dirty="0">
                <a:solidFill>
                  <a:srgbClr val="FF0000"/>
                </a:solidFill>
              </a:rPr>
              <a:t>Ratings.csv</a:t>
            </a:r>
            <a:r>
              <a:rPr lang="en-IN" dirty="0">
                <a:solidFill>
                  <a:srgbClr val="FF0000"/>
                </a:solidFill>
              </a:rPr>
              <a:t> </a:t>
            </a:r>
            <a:endParaRPr lang="en-IN" dirty="0" smtClean="0">
              <a:solidFill>
                <a:srgbClr val="FF0000"/>
              </a:solidFill>
            </a:endParaRPr>
          </a:p>
          <a:p>
            <a:pPr marL="0" indent="0">
              <a:lnSpc>
                <a:spcPct val="150000"/>
              </a:lnSpc>
              <a:buNone/>
            </a:pPr>
            <a:r>
              <a:rPr lang="en-IN" b="1" dirty="0" smtClean="0"/>
              <a:t>Columns</a:t>
            </a:r>
            <a:r>
              <a:rPr lang="en-IN" dirty="0" smtClean="0"/>
              <a:t> </a:t>
            </a:r>
            <a:r>
              <a:rPr lang="en-IN" dirty="0"/>
              <a:t>: '</a:t>
            </a:r>
            <a:r>
              <a:rPr lang="en-IN" dirty="0" err="1"/>
              <a:t>userID</a:t>
            </a:r>
            <a:r>
              <a:rPr lang="en-IN" dirty="0"/>
              <a:t>', 'ISBN', </a:t>
            </a:r>
            <a:r>
              <a:rPr lang="en-IN" dirty="0" smtClean="0"/>
              <a:t>'</a:t>
            </a:r>
            <a:r>
              <a:rPr lang="en-IN" dirty="0" err="1" smtClean="0"/>
              <a:t>bookRating</a:t>
            </a:r>
            <a:r>
              <a:rPr lang="en-IN" dirty="0" smtClean="0"/>
              <a:t>‘</a:t>
            </a:r>
          </a:p>
          <a:p>
            <a:pPr marL="0" indent="0">
              <a:lnSpc>
                <a:spcPct val="150000"/>
              </a:lnSpc>
              <a:buNone/>
            </a:pPr>
            <a:r>
              <a:rPr lang="en-IN" b="1" dirty="0" smtClean="0"/>
              <a:t>Size</a:t>
            </a:r>
            <a:r>
              <a:rPr lang="en-IN" dirty="0" smtClean="0"/>
              <a:t> : 11,49,780</a:t>
            </a:r>
            <a:endParaRPr lang="en-IN" dirty="0"/>
          </a:p>
        </p:txBody>
      </p:sp>
    </p:spTree>
    <p:extLst>
      <p:ext uri="{BB962C8B-B14F-4D97-AF65-F5344CB8AC3E}">
        <p14:creationId xmlns:p14="http://schemas.microsoft.com/office/powerpoint/2010/main" val="2087298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70" y="198742"/>
            <a:ext cx="9652000" cy="1143000"/>
          </a:xfrm>
        </p:spPr>
        <p:txBody>
          <a:bodyPr>
            <a:normAutofit fontScale="90000"/>
          </a:bodyPr>
          <a:lstStyle/>
          <a:p>
            <a:r>
              <a:rPr lang="en-IN" dirty="0" smtClean="0"/>
              <a:t>IMPLEMENTATION PLATFORM / FRAMEWORK</a:t>
            </a:r>
            <a:endParaRPr lang="en-IN" dirty="0"/>
          </a:p>
        </p:txBody>
      </p:sp>
      <p:sp>
        <p:nvSpPr>
          <p:cNvPr id="3" name="Content Placeholder 2"/>
          <p:cNvSpPr>
            <a:spLocks noGrp="1"/>
          </p:cNvSpPr>
          <p:nvPr>
            <p:ph idx="1"/>
          </p:nvPr>
        </p:nvSpPr>
        <p:spPr>
          <a:xfrm>
            <a:off x="609600" y="2011680"/>
            <a:ext cx="9652000" cy="4846320"/>
          </a:xfrm>
        </p:spPr>
        <p:txBody>
          <a:bodyPr/>
          <a:lstStyle/>
          <a:p>
            <a:r>
              <a:rPr lang="en-IN" dirty="0" smtClean="0"/>
              <a:t>Dataset Pre-processing is done in python </a:t>
            </a:r>
            <a:r>
              <a:rPr lang="en-IN" dirty="0" err="1" smtClean="0"/>
              <a:t>jupyter</a:t>
            </a:r>
            <a:r>
              <a:rPr lang="en-IN" dirty="0" smtClean="0"/>
              <a:t> platform.</a:t>
            </a:r>
          </a:p>
          <a:p>
            <a:pPr marL="0" indent="0">
              <a:buNone/>
            </a:pPr>
            <a:endParaRPr lang="en-IN" dirty="0" smtClean="0"/>
          </a:p>
          <a:p>
            <a:r>
              <a:rPr lang="en-IN" dirty="0" smtClean="0"/>
              <a:t>For Data visualization, Pandas, </a:t>
            </a:r>
            <a:r>
              <a:rPr lang="en-IN" dirty="0" err="1" smtClean="0"/>
              <a:t>numpy</a:t>
            </a:r>
            <a:r>
              <a:rPr lang="en-IN" dirty="0" smtClean="0"/>
              <a:t> and </a:t>
            </a:r>
            <a:r>
              <a:rPr lang="en-IN" dirty="0" err="1" smtClean="0"/>
              <a:t>matplotLib</a:t>
            </a:r>
            <a:r>
              <a:rPr lang="en-IN" dirty="0" smtClean="0"/>
              <a:t> is used.</a:t>
            </a:r>
          </a:p>
          <a:p>
            <a:pPr marL="0" indent="0">
              <a:buNone/>
            </a:pPr>
            <a:endParaRPr lang="en-IN" dirty="0" smtClean="0"/>
          </a:p>
          <a:p>
            <a:r>
              <a:rPr lang="en-IN" dirty="0" smtClean="0"/>
              <a:t>For user interaction and algorithm java </a:t>
            </a:r>
            <a:r>
              <a:rPr lang="en-IN" dirty="0" err="1" smtClean="0"/>
              <a:t>netbeans</a:t>
            </a:r>
            <a:r>
              <a:rPr lang="en-IN" dirty="0" smtClean="0"/>
              <a:t> is used and for database, </a:t>
            </a:r>
            <a:r>
              <a:rPr lang="en-IN" dirty="0" err="1" smtClean="0"/>
              <a:t>mysql</a:t>
            </a:r>
            <a:r>
              <a:rPr lang="en-IN" dirty="0" smtClean="0"/>
              <a:t> is used.</a:t>
            </a:r>
            <a:endParaRPr lang="en-IN" dirty="0" smtClean="0"/>
          </a:p>
          <a:p>
            <a:pPr marL="0" indent="0">
              <a:buNone/>
            </a:pPr>
            <a:endParaRPr lang="en-IN" dirty="0" smtClean="0"/>
          </a:p>
        </p:txBody>
      </p:sp>
    </p:spTree>
    <p:extLst>
      <p:ext uri="{BB962C8B-B14F-4D97-AF65-F5344CB8AC3E}">
        <p14:creationId xmlns:p14="http://schemas.microsoft.com/office/powerpoint/2010/main" val="3765302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51" y="1"/>
            <a:ext cx="10515600" cy="1250302"/>
          </a:xfrm>
        </p:spPr>
        <p:txBody>
          <a:bodyPr>
            <a:normAutofit/>
          </a:bodyPr>
          <a:lstStyle/>
          <a:p>
            <a:r>
              <a:rPr lang="en-US" dirty="0" smtClean="0"/>
              <a:t>OVERALL ARCHITECTURE </a:t>
            </a:r>
            <a:br>
              <a:rPr lang="en-US" dirty="0" smtClean="0"/>
            </a:b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11" name="Picture 10"/>
          <p:cNvPicPr/>
          <p:nvPr/>
        </p:nvPicPr>
        <p:blipFill>
          <a:blip r:embed="rId2"/>
          <a:stretch>
            <a:fillRect/>
          </a:stretch>
        </p:blipFill>
        <p:spPr>
          <a:xfrm>
            <a:off x="317241" y="809579"/>
            <a:ext cx="10291665" cy="5833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522514" y="690465"/>
            <a:ext cx="8033657" cy="15115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9048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32" y="-90507"/>
            <a:ext cx="9652000" cy="1143000"/>
          </a:xfrm>
        </p:spPr>
        <p:txBody>
          <a:bodyPr/>
          <a:lstStyle/>
          <a:p>
            <a:r>
              <a:rPr lang="en-IN" dirty="0" smtClean="0"/>
              <a:t>LIST OF MODULES </a:t>
            </a:r>
            <a:endParaRPr lang="en-IN" dirty="0"/>
          </a:p>
        </p:txBody>
      </p:sp>
      <p:sp>
        <p:nvSpPr>
          <p:cNvPr id="3" name="Content Placeholder 2"/>
          <p:cNvSpPr>
            <a:spLocks noGrp="1"/>
          </p:cNvSpPr>
          <p:nvPr>
            <p:ph idx="1"/>
          </p:nvPr>
        </p:nvSpPr>
        <p:spPr>
          <a:xfrm>
            <a:off x="231710" y="1424408"/>
            <a:ext cx="4982308" cy="5135011"/>
          </a:xfrm>
        </p:spPr>
        <p:txBody>
          <a:bodyPr>
            <a:normAutofit lnSpcReduction="10000"/>
          </a:bodyPr>
          <a:lstStyle/>
          <a:p>
            <a:pPr marL="0" indent="0">
              <a:buNone/>
            </a:pPr>
            <a:r>
              <a:rPr lang="en-IN" b="1" dirty="0" smtClean="0"/>
              <a:t>Data </a:t>
            </a:r>
            <a:r>
              <a:rPr lang="en-IN" b="1" dirty="0" err="1" smtClean="0"/>
              <a:t>Preprocessing</a:t>
            </a:r>
            <a:r>
              <a:rPr lang="en-IN" b="1" dirty="0" smtClean="0"/>
              <a:t> </a:t>
            </a:r>
            <a:r>
              <a:rPr lang="en-IN" dirty="0" smtClean="0"/>
              <a:t>: </a:t>
            </a:r>
          </a:p>
          <a:p>
            <a:pPr marL="0" indent="0">
              <a:buNone/>
            </a:pPr>
            <a:endParaRPr lang="en-IN" dirty="0"/>
          </a:p>
          <a:p>
            <a:pPr marL="0" indent="0">
              <a:buNone/>
            </a:pPr>
            <a:r>
              <a:rPr lang="en-IN" b="1" dirty="0" smtClean="0"/>
              <a:t>Input</a:t>
            </a:r>
            <a:r>
              <a:rPr lang="en-IN" dirty="0" smtClean="0"/>
              <a:t> : All three (Books, Users, Ratings) CSV files.</a:t>
            </a:r>
          </a:p>
          <a:p>
            <a:pPr marL="0" indent="0">
              <a:buNone/>
            </a:pPr>
            <a:endParaRPr lang="en-IN" dirty="0"/>
          </a:p>
          <a:p>
            <a:pPr marL="0" indent="0">
              <a:buNone/>
            </a:pPr>
            <a:r>
              <a:rPr lang="en-IN" dirty="0" smtClean="0"/>
              <a:t>Process the data, manipulate it, clean it using Pandas, </a:t>
            </a:r>
            <a:r>
              <a:rPr lang="en-IN" dirty="0" err="1" smtClean="0"/>
              <a:t>Numpy</a:t>
            </a:r>
            <a:r>
              <a:rPr lang="en-IN" dirty="0" smtClean="0"/>
              <a:t> in </a:t>
            </a:r>
            <a:r>
              <a:rPr lang="en-IN" dirty="0" err="1" smtClean="0"/>
              <a:t>jupyter</a:t>
            </a:r>
            <a:r>
              <a:rPr lang="en-IN" dirty="0" smtClean="0"/>
              <a:t> platform.</a:t>
            </a:r>
          </a:p>
          <a:p>
            <a:pPr marL="0" indent="0">
              <a:buNone/>
            </a:pPr>
            <a:endParaRPr lang="en-IN" dirty="0"/>
          </a:p>
          <a:p>
            <a:pPr marL="0" indent="0">
              <a:buNone/>
            </a:pPr>
            <a:r>
              <a:rPr lang="en-IN" b="1" dirty="0" smtClean="0"/>
              <a:t>Output</a:t>
            </a:r>
            <a:r>
              <a:rPr lang="en-IN" dirty="0" smtClean="0"/>
              <a:t> : Cleaned and processed Data which is loaded into another CSV file</a:t>
            </a:r>
          </a:p>
        </p:txBody>
      </p:sp>
      <p:sp>
        <p:nvSpPr>
          <p:cNvPr id="4" name="TextBox 3"/>
          <p:cNvSpPr txBox="1"/>
          <p:nvPr/>
        </p:nvSpPr>
        <p:spPr>
          <a:xfrm>
            <a:off x="5701004" y="1371599"/>
            <a:ext cx="4683967" cy="5601533"/>
          </a:xfrm>
          <a:prstGeom prst="rect">
            <a:avLst/>
          </a:prstGeom>
          <a:noFill/>
        </p:spPr>
        <p:txBody>
          <a:bodyPr wrap="square" rtlCol="0">
            <a:spAutoFit/>
          </a:bodyPr>
          <a:lstStyle/>
          <a:p>
            <a:r>
              <a:rPr lang="en-US" sz="2600" b="1" dirty="0">
                <a:latin typeface="Times New Roman" pitchFamily="18" charset="0"/>
                <a:cs typeface="Times New Roman" pitchFamily="18" charset="0"/>
              </a:rPr>
              <a:t>Sentiment </a:t>
            </a:r>
            <a:r>
              <a:rPr lang="en-US" sz="2600" b="1" dirty="0" smtClean="0">
                <a:latin typeface="Times New Roman" pitchFamily="18" charset="0"/>
                <a:cs typeface="Times New Roman" pitchFamily="18" charset="0"/>
              </a:rPr>
              <a:t>Analysis:</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600" b="1" dirty="0">
                <a:latin typeface="Times New Roman" pitchFamily="18" charset="0"/>
                <a:cs typeface="Times New Roman" pitchFamily="18" charset="0"/>
              </a:rPr>
              <a:t>Input</a:t>
            </a:r>
            <a:r>
              <a:rPr lang="en-US" sz="2000" b="1" i="1" dirty="0">
                <a:latin typeface="Times New Roman" pitchFamily="18" charset="0"/>
                <a:cs typeface="Times New Roman" pitchFamily="18" charset="0"/>
              </a:rPr>
              <a:t> :</a:t>
            </a:r>
            <a:r>
              <a:rPr lang="en-US" sz="2000" dirty="0">
                <a:latin typeface="Times New Roman" pitchFamily="18" charset="0"/>
                <a:cs typeface="Times New Roman" pitchFamily="18" charset="0"/>
              </a:rPr>
              <a:t> The preprocessed </a:t>
            </a:r>
            <a:r>
              <a:rPr lang="en-US" sz="2000" dirty="0" err="1">
                <a:latin typeface="Times New Roman" pitchFamily="18" charset="0"/>
                <a:cs typeface="Times New Roman" pitchFamily="18" charset="0"/>
              </a:rPr>
              <a:t>csv</a:t>
            </a:r>
            <a:r>
              <a:rPr lang="en-US" sz="2000" dirty="0">
                <a:latin typeface="Times New Roman" pitchFamily="18" charset="0"/>
                <a:cs typeface="Times New Roman" pitchFamily="18" charset="0"/>
              </a:rPr>
              <a:t> file.</a:t>
            </a:r>
            <a:endParaRPr lang="en-IN"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Import </a:t>
            </a:r>
            <a:r>
              <a:rPr lang="en-US" sz="2000" dirty="0" err="1">
                <a:latin typeface="Times New Roman" pitchFamily="18" charset="0"/>
                <a:cs typeface="Times New Roman" pitchFamily="18" charset="0"/>
              </a:rPr>
              <a:t>nltk</a:t>
            </a:r>
            <a:r>
              <a:rPr lang="en-US" sz="2000" dirty="0">
                <a:latin typeface="Times New Roman" pitchFamily="18" charset="0"/>
                <a:cs typeface="Times New Roman" pitchFamily="18" charset="0"/>
              </a:rPr>
              <a:t> sentiment </a:t>
            </a:r>
            <a:r>
              <a:rPr lang="en-US" sz="2000" dirty="0" err="1">
                <a:latin typeface="Times New Roman" pitchFamily="18" charset="0"/>
                <a:cs typeface="Times New Roman" pitchFamily="18" charset="0"/>
              </a:rPr>
              <a:t>vader</a:t>
            </a:r>
            <a:r>
              <a:rPr lang="en-US" sz="2000" dirty="0">
                <a:latin typeface="Times New Roman" pitchFamily="18" charset="0"/>
                <a:cs typeface="Times New Roman" pitchFamily="18" charset="0"/>
              </a:rPr>
              <a:t> library and loop the column for which the polarity needs to be given to.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polarity is found for positivity, neutral and negativity for the feedback column and combined with the </a:t>
            </a:r>
            <a:r>
              <a:rPr lang="en-US" sz="2000" dirty="0" err="1">
                <a:latin typeface="Times New Roman" pitchFamily="18" charset="0"/>
                <a:cs typeface="Times New Roman" pitchFamily="18" charset="0"/>
              </a:rPr>
              <a:t>csv</a:t>
            </a:r>
            <a:r>
              <a:rPr lang="en-US" sz="2000" dirty="0">
                <a:latin typeface="Times New Roman" pitchFamily="18" charset="0"/>
                <a:cs typeface="Times New Roman" pitchFamily="18" charset="0"/>
              </a:rPr>
              <a:t> file with respect to the User-ID.</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600" b="1" dirty="0">
                <a:latin typeface="Times New Roman" pitchFamily="18" charset="0"/>
                <a:cs typeface="Times New Roman" pitchFamily="18" charset="0"/>
              </a:rPr>
              <a:t>Output</a:t>
            </a:r>
            <a:r>
              <a:rPr lang="en-US" sz="2000" b="1" i="1" dirty="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The polarities for each column is found and they’re included in the dataset, i.e. compound, positive, neutral and negative columns</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14095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24" y="0"/>
            <a:ext cx="9652000" cy="886408"/>
          </a:xfrm>
        </p:spPr>
        <p:txBody>
          <a:bodyPr>
            <a:normAutofit/>
          </a:bodyPr>
          <a:lstStyle/>
          <a:p>
            <a:r>
              <a:rPr lang="en-US" dirty="0" smtClean="0"/>
              <a:t>design </a:t>
            </a:r>
            <a:r>
              <a:rPr lang="en-US" dirty="0"/>
              <a:t>of </a:t>
            </a:r>
            <a:r>
              <a:rPr lang="en-US" dirty="0" smtClean="0"/>
              <a:t>Data preprocessing module</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061" y="1206964"/>
            <a:ext cx="6426062" cy="5259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10547" y="1054360"/>
            <a:ext cx="5094514" cy="5816977"/>
          </a:xfrm>
          <a:prstGeom prst="rect">
            <a:avLst/>
          </a:prstGeom>
          <a:noFill/>
        </p:spPr>
        <p:txBody>
          <a:bodyPr wrap="square" rtlCol="0">
            <a:spAutoFit/>
          </a:bodyPr>
          <a:lstStyle/>
          <a:p>
            <a:pPr>
              <a:lnSpc>
                <a:spcPct val="150000"/>
              </a:lnSpc>
            </a:pPr>
            <a:r>
              <a:rPr lang="en-IN" sz="2400" u="sng" dirty="0" smtClean="0">
                <a:solidFill>
                  <a:srgbClr val="0070C0"/>
                </a:solidFill>
                <a:latin typeface="Algerian" pitchFamily="82" charset="0"/>
              </a:rPr>
              <a:t>Description</a:t>
            </a:r>
            <a:r>
              <a:rPr lang="en-IN" sz="2400" u="sng" dirty="0" smtClean="0">
                <a:solidFill>
                  <a:srgbClr val="0070C0"/>
                </a:solidFill>
              </a:rPr>
              <a:t> </a:t>
            </a:r>
            <a:r>
              <a:rPr lang="en-IN" sz="1600" u="sng" dirty="0" smtClean="0"/>
              <a:t>:</a:t>
            </a:r>
            <a:endParaRPr lang="en-IN" sz="1600" u="sng" dirty="0"/>
          </a:p>
          <a:p>
            <a:pPr marL="342900" indent="-342900">
              <a:lnSpc>
                <a:spcPct val="150000"/>
              </a:lnSpc>
              <a:buAutoNum type="arabicPeriod"/>
            </a:pPr>
            <a:r>
              <a:rPr lang="en-IN" sz="1600" b="1" dirty="0" smtClean="0"/>
              <a:t>Data Cleaning -&gt; </a:t>
            </a:r>
          </a:p>
          <a:p>
            <a:pPr marL="285750" indent="-285750">
              <a:lnSpc>
                <a:spcPct val="150000"/>
              </a:lnSpc>
              <a:buFont typeface="Arial" pitchFamily="34" charset="0"/>
              <a:buChar char="•"/>
            </a:pPr>
            <a:r>
              <a:rPr lang="en-IN" sz="1600" dirty="0" smtClean="0"/>
              <a:t>The CSV files will have more null values, so they must be eliminated.</a:t>
            </a:r>
          </a:p>
          <a:p>
            <a:pPr marL="285750" indent="-285750">
              <a:lnSpc>
                <a:spcPct val="150000"/>
              </a:lnSpc>
              <a:buFont typeface="Arial" pitchFamily="34" charset="0"/>
              <a:buChar char="•"/>
            </a:pPr>
            <a:r>
              <a:rPr lang="en-IN" sz="1600" dirty="0" smtClean="0"/>
              <a:t>Remove the duplicates (rows and columns)</a:t>
            </a:r>
          </a:p>
          <a:p>
            <a:pPr marL="342900" indent="-342900">
              <a:lnSpc>
                <a:spcPct val="150000"/>
              </a:lnSpc>
              <a:buAutoNum type="arabicPeriod" startAt="2"/>
            </a:pPr>
            <a:r>
              <a:rPr lang="en-IN" sz="1600" b="1" dirty="0" smtClean="0"/>
              <a:t>Data Transformation -&gt;</a:t>
            </a:r>
          </a:p>
          <a:p>
            <a:pPr marL="285750" indent="-285750">
              <a:lnSpc>
                <a:spcPct val="150000"/>
              </a:lnSpc>
              <a:buFont typeface="Arial" pitchFamily="34" charset="0"/>
              <a:buChar char="•"/>
            </a:pPr>
            <a:r>
              <a:rPr lang="en-IN" sz="1600" dirty="0" smtClean="0"/>
              <a:t>Find the zero ratings data and include a separate column as price.</a:t>
            </a:r>
          </a:p>
          <a:p>
            <a:pPr marL="285750" indent="-285750">
              <a:lnSpc>
                <a:spcPct val="150000"/>
              </a:lnSpc>
              <a:buFont typeface="Arial" pitchFamily="34" charset="0"/>
              <a:buChar char="•"/>
            </a:pPr>
            <a:r>
              <a:rPr lang="en-IN" sz="1600" dirty="0" smtClean="0"/>
              <a:t>Genre column has multi label genres, so they must be eliminated.</a:t>
            </a:r>
          </a:p>
          <a:p>
            <a:pPr marL="342900" indent="-342900">
              <a:lnSpc>
                <a:spcPct val="150000"/>
              </a:lnSpc>
              <a:buAutoNum type="arabicPeriod" startAt="3"/>
            </a:pPr>
            <a:r>
              <a:rPr lang="en-IN" sz="1600" b="1" dirty="0" smtClean="0"/>
              <a:t>Data Reduction -&gt;</a:t>
            </a:r>
          </a:p>
          <a:p>
            <a:pPr marL="285750" indent="-285750">
              <a:lnSpc>
                <a:spcPct val="150000"/>
              </a:lnSpc>
              <a:buFont typeface="Arial" pitchFamily="34" charset="0"/>
              <a:buChar char="•"/>
            </a:pPr>
            <a:r>
              <a:rPr lang="en-IN" sz="1600" dirty="0" smtClean="0"/>
              <a:t>For any data study to make, the unwanted rows/columns must be deleted.</a:t>
            </a:r>
          </a:p>
          <a:p>
            <a:pPr marL="285750" indent="-285750">
              <a:lnSpc>
                <a:spcPct val="150000"/>
              </a:lnSpc>
              <a:buFont typeface="Arial" pitchFamily="34" charset="0"/>
              <a:buChar char="•"/>
            </a:pPr>
            <a:r>
              <a:rPr lang="en-IN" sz="1600" dirty="0" smtClean="0"/>
              <a:t>Also the subset values must be eliminated.</a:t>
            </a:r>
          </a:p>
          <a:p>
            <a:pPr>
              <a:lnSpc>
                <a:spcPct val="150000"/>
              </a:lnSpc>
            </a:pPr>
            <a:endParaRPr lang="en-IN" sz="1600" dirty="0"/>
          </a:p>
        </p:txBody>
      </p:sp>
    </p:spTree>
    <p:extLst>
      <p:ext uri="{BB962C8B-B14F-4D97-AF65-F5344CB8AC3E}">
        <p14:creationId xmlns:p14="http://schemas.microsoft.com/office/powerpoint/2010/main" val="3376640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1052</TotalTime>
  <Words>625</Words>
  <Application>Microsoft Office PowerPoint</Application>
  <PresentationFormat>Custom</PresentationFormat>
  <Paragraphs>127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Ebooks recommendation system  using reviewer ratings &amp; Feedback</vt:lpstr>
      <vt:lpstr>MOTIVATION &amp; OBJECTIVE</vt:lpstr>
      <vt:lpstr>INTRODUCTION</vt:lpstr>
      <vt:lpstr>LITERATURE REVIEW</vt:lpstr>
      <vt:lpstr>DATASET DETAILS</vt:lpstr>
      <vt:lpstr>IMPLEMENTATION PLATFORM / FRAMEWORK</vt:lpstr>
      <vt:lpstr>OVERALL ARCHITECTURE  </vt:lpstr>
      <vt:lpstr>LIST OF MODULES </vt:lpstr>
      <vt:lpstr>design of Data preprocessing module</vt:lpstr>
      <vt:lpstr>SENTIMENT ANALYSIS MODULE</vt:lpstr>
      <vt:lpstr>Data preprocessing outputs</vt:lpstr>
      <vt:lpstr> </vt:lpstr>
      <vt:lpstr>  </vt:lpstr>
      <vt:lpstr>  </vt:lpstr>
      <vt:lpstr>  </vt:lpstr>
      <vt:lpstr>  </vt:lpstr>
      <vt:lpstr>  </vt:lpstr>
      <vt:lpstr>  </vt:lpstr>
      <vt:lpstr>  </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sasi</cp:lastModifiedBy>
  <cp:revision>115</cp:revision>
  <dcterms:created xsi:type="dcterms:W3CDTF">2021-09-27T08:45:48Z</dcterms:created>
  <dcterms:modified xsi:type="dcterms:W3CDTF">2022-05-29T06:27:08Z</dcterms:modified>
</cp:coreProperties>
</file>