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9" r:id="rId2"/>
    <p:sldId id="292" r:id="rId3"/>
    <p:sldId id="293" r:id="rId4"/>
    <p:sldId id="294" r:id="rId5"/>
    <p:sldId id="291" r:id="rId6"/>
    <p:sldId id="290" r:id="rId7"/>
    <p:sldId id="29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585A4-649B-4EDE-BB58-D4E0BD9AC9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862C98-219B-4940-B1CC-43AEC0C5DB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D8522F-1D53-47CD-B650-0FAE7D3B2CD8}"/>
              </a:ext>
            </a:extLst>
          </p:cNvPr>
          <p:cNvSpPr>
            <a:spLocks noGrp="1"/>
          </p:cNvSpPr>
          <p:nvPr>
            <p:ph type="dt" sz="half" idx="10"/>
          </p:nvPr>
        </p:nvSpPr>
        <p:spPr/>
        <p:txBody>
          <a:bodyPr/>
          <a:lstStyle/>
          <a:p>
            <a:fld id="{A15563CF-C0BC-40D9-A266-84EF903C40E4}" type="datetimeFigureOut">
              <a:rPr lang="en-IN" smtClean="0"/>
              <a:t>14-07-2020</a:t>
            </a:fld>
            <a:endParaRPr lang="en-IN"/>
          </a:p>
        </p:txBody>
      </p:sp>
      <p:sp>
        <p:nvSpPr>
          <p:cNvPr id="5" name="Footer Placeholder 4">
            <a:extLst>
              <a:ext uri="{FF2B5EF4-FFF2-40B4-BE49-F238E27FC236}">
                <a16:creationId xmlns:a16="http://schemas.microsoft.com/office/drawing/2014/main" id="{7F888B1F-61CA-4CF1-AF8A-17C3F34FC7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FEA510-5BD5-4316-A48D-673B58DB9995}"/>
              </a:ext>
            </a:extLst>
          </p:cNvPr>
          <p:cNvSpPr>
            <a:spLocks noGrp="1"/>
          </p:cNvSpPr>
          <p:nvPr>
            <p:ph type="sldNum" sz="quarter" idx="12"/>
          </p:nvPr>
        </p:nvSpPr>
        <p:spPr/>
        <p:txBody>
          <a:bodyPr/>
          <a:lstStyle/>
          <a:p>
            <a:fld id="{EB9FAC2C-E304-44DC-8483-ED6FDC3C95D6}" type="slidenum">
              <a:rPr lang="en-IN" smtClean="0"/>
              <a:t>‹#›</a:t>
            </a:fld>
            <a:endParaRPr lang="en-IN"/>
          </a:p>
        </p:txBody>
      </p:sp>
    </p:spTree>
    <p:extLst>
      <p:ext uri="{BB962C8B-B14F-4D97-AF65-F5344CB8AC3E}">
        <p14:creationId xmlns:p14="http://schemas.microsoft.com/office/powerpoint/2010/main" val="255200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E016-8A92-4FC1-BF26-B5AD37A4F9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65EC61-D31C-4C8B-9468-19FF65F495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C49679-04B3-4C24-A353-F52F93653135}"/>
              </a:ext>
            </a:extLst>
          </p:cNvPr>
          <p:cNvSpPr>
            <a:spLocks noGrp="1"/>
          </p:cNvSpPr>
          <p:nvPr>
            <p:ph type="dt" sz="half" idx="10"/>
          </p:nvPr>
        </p:nvSpPr>
        <p:spPr/>
        <p:txBody>
          <a:bodyPr/>
          <a:lstStyle/>
          <a:p>
            <a:fld id="{A15563CF-C0BC-40D9-A266-84EF903C40E4}" type="datetimeFigureOut">
              <a:rPr lang="en-IN" smtClean="0"/>
              <a:t>14-07-2020</a:t>
            </a:fld>
            <a:endParaRPr lang="en-IN"/>
          </a:p>
        </p:txBody>
      </p:sp>
      <p:sp>
        <p:nvSpPr>
          <p:cNvPr id="5" name="Footer Placeholder 4">
            <a:extLst>
              <a:ext uri="{FF2B5EF4-FFF2-40B4-BE49-F238E27FC236}">
                <a16:creationId xmlns:a16="http://schemas.microsoft.com/office/drawing/2014/main" id="{144B4FB1-1FE7-4E97-B281-5F6C01174B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7DBA07-C6B0-4D9E-BDFD-A38B045472E6}"/>
              </a:ext>
            </a:extLst>
          </p:cNvPr>
          <p:cNvSpPr>
            <a:spLocks noGrp="1"/>
          </p:cNvSpPr>
          <p:nvPr>
            <p:ph type="sldNum" sz="quarter" idx="12"/>
          </p:nvPr>
        </p:nvSpPr>
        <p:spPr/>
        <p:txBody>
          <a:bodyPr/>
          <a:lstStyle/>
          <a:p>
            <a:fld id="{EB9FAC2C-E304-44DC-8483-ED6FDC3C95D6}" type="slidenum">
              <a:rPr lang="en-IN" smtClean="0"/>
              <a:t>‹#›</a:t>
            </a:fld>
            <a:endParaRPr lang="en-IN"/>
          </a:p>
        </p:txBody>
      </p:sp>
    </p:spTree>
    <p:extLst>
      <p:ext uri="{BB962C8B-B14F-4D97-AF65-F5344CB8AC3E}">
        <p14:creationId xmlns:p14="http://schemas.microsoft.com/office/powerpoint/2010/main" val="349521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96E8AB-CCD6-4C40-BEFE-9ABCE88552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36DC95-5CFB-48D9-AE72-F2BBE400C4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E56D24-A289-4A96-82E5-F697534EDE9B}"/>
              </a:ext>
            </a:extLst>
          </p:cNvPr>
          <p:cNvSpPr>
            <a:spLocks noGrp="1"/>
          </p:cNvSpPr>
          <p:nvPr>
            <p:ph type="dt" sz="half" idx="10"/>
          </p:nvPr>
        </p:nvSpPr>
        <p:spPr/>
        <p:txBody>
          <a:bodyPr/>
          <a:lstStyle/>
          <a:p>
            <a:fld id="{A15563CF-C0BC-40D9-A266-84EF903C40E4}" type="datetimeFigureOut">
              <a:rPr lang="en-IN" smtClean="0"/>
              <a:t>14-07-2020</a:t>
            </a:fld>
            <a:endParaRPr lang="en-IN"/>
          </a:p>
        </p:txBody>
      </p:sp>
      <p:sp>
        <p:nvSpPr>
          <p:cNvPr id="5" name="Footer Placeholder 4">
            <a:extLst>
              <a:ext uri="{FF2B5EF4-FFF2-40B4-BE49-F238E27FC236}">
                <a16:creationId xmlns:a16="http://schemas.microsoft.com/office/drawing/2014/main" id="{5A5952A1-3BD8-4020-AA32-70BBA1E2C8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EFDA28-1DEA-424E-8C80-811541A23C3A}"/>
              </a:ext>
            </a:extLst>
          </p:cNvPr>
          <p:cNvSpPr>
            <a:spLocks noGrp="1"/>
          </p:cNvSpPr>
          <p:nvPr>
            <p:ph type="sldNum" sz="quarter" idx="12"/>
          </p:nvPr>
        </p:nvSpPr>
        <p:spPr/>
        <p:txBody>
          <a:bodyPr/>
          <a:lstStyle/>
          <a:p>
            <a:fld id="{EB9FAC2C-E304-44DC-8483-ED6FDC3C95D6}" type="slidenum">
              <a:rPr lang="en-IN" smtClean="0"/>
              <a:t>‹#›</a:t>
            </a:fld>
            <a:endParaRPr lang="en-IN"/>
          </a:p>
        </p:txBody>
      </p:sp>
    </p:spTree>
    <p:extLst>
      <p:ext uri="{BB962C8B-B14F-4D97-AF65-F5344CB8AC3E}">
        <p14:creationId xmlns:p14="http://schemas.microsoft.com/office/powerpoint/2010/main" val="60701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AFFB-A082-474B-8F7C-130EF40B23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53C5A3-C4FA-4439-A935-2D8A1BF415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7561C6-A18B-4269-B72A-F31E726584E4}"/>
              </a:ext>
            </a:extLst>
          </p:cNvPr>
          <p:cNvSpPr>
            <a:spLocks noGrp="1"/>
          </p:cNvSpPr>
          <p:nvPr>
            <p:ph type="dt" sz="half" idx="10"/>
          </p:nvPr>
        </p:nvSpPr>
        <p:spPr/>
        <p:txBody>
          <a:bodyPr/>
          <a:lstStyle/>
          <a:p>
            <a:fld id="{A15563CF-C0BC-40D9-A266-84EF903C40E4}" type="datetimeFigureOut">
              <a:rPr lang="en-IN" smtClean="0"/>
              <a:t>14-07-2020</a:t>
            </a:fld>
            <a:endParaRPr lang="en-IN"/>
          </a:p>
        </p:txBody>
      </p:sp>
      <p:sp>
        <p:nvSpPr>
          <p:cNvPr id="5" name="Footer Placeholder 4">
            <a:extLst>
              <a:ext uri="{FF2B5EF4-FFF2-40B4-BE49-F238E27FC236}">
                <a16:creationId xmlns:a16="http://schemas.microsoft.com/office/drawing/2014/main" id="{2571A17D-FFC3-464E-9150-75DADF9849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719F00-BD6F-43D2-B0AF-C29DFEBB5A87}"/>
              </a:ext>
            </a:extLst>
          </p:cNvPr>
          <p:cNvSpPr>
            <a:spLocks noGrp="1"/>
          </p:cNvSpPr>
          <p:nvPr>
            <p:ph type="sldNum" sz="quarter" idx="12"/>
          </p:nvPr>
        </p:nvSpPr>
        <p:spPr/>
        <p:txBody>
          <a:bodyPr/>
          <a:lstStyle/>
          <a:p>
            <a:fld id="{EB9FAC2C-E304-44DC-8483-ED6FDC3C95D6}" type="slidenum">
              <a:rPr lang="en-IN" smtClean="0"/>
              <a:t>‹#›</a:t>
            </a:fld>
            <a:endParaRPr lang="en-IN"/>
          </a:p>
        </p:txBody>
      </p:sp>
    </p:spTree>
    <p:extLst>
      <p:ext uri="{BB962C8B-B14F-4D97-AF65-F5344CB8AC3E}">
        <p14:creationId xmlns:p14="http://schemas.microsoft.com/office/powerpoint/2010/main" val="775804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7ED0D-9836-4D8D-A8CF-27B58A3761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903303-B4F4-40D1-88E1-4120BF3F0E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3806BC-7024-4361-8DF9-DD3FA2980C77}"/>
              </a:ext>
            </a:extLst>
          </p:cNvPr>
          <p:cNvSpPr>
            <a:spLocks noGrp="1"/>
          </p:cNvSpPr>
          <p:nvPr>
            <p:ph type="dt" sz="half" idx="10"/>
          </p:nvPr>
        </p:nvSpPr>
        <p:spPr/>
        <p:txBody>
          <a:bodyPr/>
          <a:lstStyle/>
          <a:p>
            <a:fld id="{A15563CF-C0BC-40D9-A266-84EF903C40E4}" type="datetimeFigureOut">
              <a:rPr lang="en-IN" smtClean="0"/>
              <a:t>14-07-2020</a:t>
            </a:fld>
            <a:endParaRPr lang="en-IN"/>
          </a:p>
        </p:txBody>
      </p:sp>
      <p:sp>
        <p:nvSpPr>
          <p:cNvPr id="5" name="Footer Placeholder 4">
            <a:extLst>
              <a:ext uri="{FF2B5EF4-FFF2-40B4-BE49-F238E27FC236}">
                <a16:creationId xmlns:a16="http://schemas.microsoft.com/office/drawing/2014/main" id="{03FFAB26-207B-42B7-B06B-D545EECCD3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07988F-E2FB-48D5-B0C6-CF2EC5170248}"/>
              </a:ext>
            </a:extLst>
          </p:cNvPr>
          <p:cNvSpPr>
            <a:spLocks noGrp="1"/>
          </p:cNvSpPr>
          <p:nvPr>
            <p:ph type="sldNum" sz="quarter" idx="12"/>
          </p:nvPr>
        </p:nvSpPr>
        <p:spPr/>
        <p:txBody>
          <a:bodyPr/>
          <a:lstStyle/>
          <a:p>
            <a:fld id="{EB9FAC2C-E304-44DC-8483-ED6FDC3C95D6}" type="slidenum">
              <a:rPr lang="en-IN" smtClean="0"/>
              <a:t>‹#›</a:t>
            </a:fld>
            <a:endParaRPr lang="en-IN"/>
          </a:p>
        </p:txBody>
      </p:sp>
    </p:spTree>
    <p:extLst>
      <p:ext uri="{BB962C8B-B14F-4D97-AF65-F5344CB8AC3E}">
        <p14:creationId xmlns:p14="http://schemas.microsoft.com/office/powerpoint/2010/main" val="309883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A42CA-4C3B-441F-B671-B075624C42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167875-5EAA-48B9-A6F3-36CC8B0AF9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DD7EEA-B172-4B66-A52F-514016BDDC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989C6B-CFFE-4EDF-A678-3DDA37748911}"/>
              </a:ext>
            </a:extLst>
          </p:cNvPr>
          <p:cNvSpPr>
            <a:spLocks noGrp="1"/>
          </p:cNvSpPr>
          <p:nvPr>
            <p:ph type="dt" sz="half" idx="10"/>
          </p:nvPr>
        </p:nvSpPr>
        <p:spPr/>
        <p:txBody>
          <a:bodyPr/>
          <a:lstStyle/>
          <a:p>
            <a:fld id="{A15563CF-C0BC-40D9-A266-84EF903C40E4}" type="datetimeFigureOut">
              <a:rPr lang="en-IN" smtClean="0"/>
              <a:t>14-07-2020</a:t>
            </a:fld>
            <a:endParaRPr lang="en-IN"/>
          </a:p>
        </p:txBody>
      </p:sp>
      <p:sp>
        <p:nvSpPr>
          <p:cNvPr id="6" name="Footer Placeholder 5">
            <a:extLst>
              <a:ext uri="{FF2B5EF4-FFF2-40B4-BE49-F238E27FC236}">
                <a16:creationId xmlns:a16="http://schemas.microsoft.com/office/drawing/2014/main" id="{A6D26D90-DFB4-403B-A5B9-B87296EC75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20B5AD-BCDE-40B4-886A-EA604A269560}"/>
              </a:ext>
            </a:extLst>
          </p:cNvPr>
          <p:cNvSpPr>
            <a:spLocks noGrp="1"/>
          </p:cNvSpPr>
          <p:nvPr>
            <p:ph type="sldNum" sz="quarter" idx="12"/>
          </p:nvPr>
        </p:nvSpPr>
        <p:spPr/>
        <p:txBody>
          <a:bodyPr/>
          <a:lstStyle/>
          <a:p>
            <a:fld id="{EB9FAC2C-E304-44DC-8483-ED6FDC3C95D6}" type="slidenum">
              <a:rPr lang="en-IN" smtClean="0"/>
              <a:t>‹#›</a:t>
            </a:fld>
            <a:endParaRPr lang="en-IN"/>
          </a:p>
        </p:txBody>
      </p:sp>
    </p:spTree>
    <p:extLst>
      <p:ext uri="{BB962C8B-B14F-4D97-AF65-F5344CB8AC3E}">
        <p14:creationId xmlns:p14="http://schemas.microsoft.com/office/powerpoint/2010/main" val="1700499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A1DF6-E334-41FA-829B-5A8B646022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2C1624-99C6-4B01-9B0F-D75B63F72B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5C2329-7F15-4216-B062-0D4033A4E1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E79027A-49EF-43B4-AF7D-BE72F5B486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C4A387-5BE6-4447-9C45-F91C8E3DF9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C8A400-1C0F-40DA-8C52-6AA08EDA1825}"/>
              </a:ext>
            </a:extLst>
          </p:cNvPr>
          <p:cNvSpPr>
            <a:spLocks noGrp="1"/>
          </p:cNvSpPr>
          <p:nvPr>
            <p:ph type="dt" sz="half" idx="10"/>
          </p:nvPr>
        </p:nvSpPr>
        <p:spPr/>
        <p:txBody>
          <a:bodyPr/>
          <a:lstStyle/>
          <a:p>
            <a:fld id="{A15563CF-C0BC-40D9-A266-84EF903C40E4}" type="datetimeFigureOut">
              <a:rPr lang="en-IN" smtClean="0"/>
              <a:t>14-07-2020</a:t>
            </a:fld>
            <a:endParaRPr lang="en-IN"/>
          </a:p>
        </p:txBody>
      </p:sp>
      <p:sp>
        <p:nvSpPr>
          <p:cNvPr id="8" name="Footer Placeholder 7">
            <a:extLst>
              <a:ext uri="{FF2B5EF4-FFF2-40B4-BE49-F238E27FC236}">
                <a16:creationId xmlns:a16="http://schemas.microsoft.com/office/drawing/2014/main" id="{324B7067-2F86-4F99-88D1-B2E0ECB2C5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C10D65-1033-466B-B399-CC42882584C9}"/>
              </a:ext>
            </a:extLst>
          </p:cNvPr>
          <p:cNvSpPr>
            <a:spLocks noGrp="1"/>
          </p:cNvSpPr>
          <p:nvPr>
            <p:ph type="sldNum" sz="quarter" idx="12"/>
          </p:nvPr>
        </p:nvSpPr>
        <p:spPr/>
        <p:txBody>
          <a:bodyPr/>
          <a:lstStyle/>
          <a:p>
            <a:fld id="{EB9FAC2C-E304-44DC-8483-ED6FDC3C95D6}" type="slidenum">
              <a:rPr lang="en-IN" smtClean="0"/>
              <a:t>‹#›</a:t>
            </a:fld>
            <a:endParaRPr lang="en-IN"/>
          </a:p>
        </p:txBody>
      </p:sp>
    </p:spTree>
    <p:extLst>
      <p:ext uri="{BB962C8B-B14F-4D97-AF65-F5344CB8AC3E}">
        <p14:creationId xmlns:p14="http://schemas.microsoft.com/office/powerpoint/2010/main" val="1486808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BAA71-E44D-46EB-B56B-6FDDFF4D4A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666F49-B1E4-4A62-8083-4B415250A162}"/>
              </a:ext>
            </a:extLst>
          </p:cNvPr>
          <p:cNvSpPr>
            <a:spLocks noGrp="1"/>
          </p:cNvSpPr>
          <p:nvPr>
            <p:ph type="dt" sz="half" idx="10"/>
          </p:nvPr>
        </p:nvSpPr>
        <p:spPr/>
        <p:txBody>
          <a:bodyPr/>
          <a:lstStyle/>
          <a:p>
            <a:fld id="{A15563CF-C0BC-40D9-A266-84EF903C40E4}" type="datetimeFigureOut">
              <a:rPr lang="en-IN" smtClean="0"/>
              <a:t>14-07-2020</a:t>
            </a:fld>
            <a:endParaRPr lang="en-IN"/>
          </a:p>
        </p:txBody>
      </p:sp>
      <p:sp>
        <p:nvSpPr>
          <p:cNvPr id="4" name="Footer Placeholder 3">
            <a:extLst>
              <a:ext uri="{FF2B5EF4-FFF2-40B4-BE49-F238E27FC236}">
                <a16:creationId xmlns:a16="http://schemas.microsoft.com/office/drawing/2014/main" id="{DFDF6D30-9AA9-4A2F-BDC9-74378AB762D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61B256-DC09-49AD-885C-2E22C9B7675A}"/>
              </a:ext>
            </a:extLst>
          </p:cNvPr>
          <p:cNvSpPr>
            <a:spLocks noGrp="1"/>
          </p:cNvSpPr>
          <p:nvPr>
            <p:ph type="sldNum" sz="quarter" idx="12"/>
          </p:nvPr>
        </p:nvSpPr>
        <p:spPr/>
        <p:txBody>
          <a:bodyPr/>
          <a:lstStyle/>
          <a:p>
            <a:fld id="{EB9FAC2C-E304-44DC-8483-ED6FDC3C95D6}" type="slidenum">
              <a:rPr lang="en-IN" smtClean="0"/>
              <a:t>‹#›</a:t>
            </a:fld>
            <a:endParaRPr lang="en-IN"/>
          </a:p>
        </p:txBody>
      </p:sp>
    </p:spTree>
    <p:extLst>
      <p:ext uri="{BB962C8B-B14F-4D97-AF65-F5344CB8AC3E}">
        <p14:creationId xmlns:p14="http://schemas.microsoft.com/office/powerpoint/2010/main" val="1560112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C42D12-1414-48F3-933C-92F7FF16AF59}"/>
              </a:ext>
            </a:extLst>
          </p:cNvPr>
          <p:cNvSpPr>
            <a:spLocks noGrp="1"/>
          </p:cNvSpPr>
          <p:nvPr>
            <p:ph type="dt" sz="half" idx="10"/>
          </p:nvPr>
        </p:nvSpPr>
        <p:spPr/>
        <p:txBody>
          <a:bodyPr/>
          <a:lstStyle/>
          <a:p>
            <a:fld id="{A15563CF-C0BC-40D9-A266-84EF903C40E4}" type="datetimeFigureOut">
              <a:rPr lang="en-IN" smtClean="0"/>
              <a:t>14-07-2020</a:t>
            </a:fld>
            <a:endParaRPr lang="en-IN"/>
          </a:p>
        </p:txBody>
      </p:sp>
      <p:sp>
        <p:nvSpPr>
          <p:cNvPr id="3" name="Footer Placeholder 2">
            <a:extLst>
              <a:ext uri="{FF2B5EF4-FFF2-40B4-BE49-F238E27FC236}">
                <a16:creationId xmlns:a16="http://schemas.microsoft.com/office/drawing/2014/main" id="{70FB1A6C-15B1-4D6D-9D5F-489A679F23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C6968E-7975-4B0B-B922-402CF14B4395}"/>
              </a:ext>
            </a:extLst>
          </p:cNvPr>
          <p:cNvSpPr>
            <a:spLocks noGrp="1"/>
          </p:cNvSpPr>
          <p:nvPr>
            <p:ph type="sldNum" sz="quarter" idx="12"/>
          </p:nvPr>
        </p:nvSpPr>
        <p:spPr/>
        <p:txBody>
          <a:bodyPr/>
          <a:lstStyle/>
          <a:p>
            <a:fld id="{EB9FAC2C-E304-44DC-8483-ED6FDC3C95D6}" type="slidenum">
              <a:rPr lang="en-IN" smtClean="0"/>
              <a:t>‹#›</a:t>
            </a:fld>
            <a:endParaRPr lang="en-IN"/>
          </a:p>
        </p:txBody>
      </p:sp>
    </p:spTree>
    <p:extLst>
      <p:ext uri="{BB962C8B-B14F-4D97-AF65-F5344CB8AC3E}">
        <p14:creationId xmlns:p14="http://schemas.microsoft.com/office/powerpoint/2010/main" val="1394642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7CDF-DD19-454B-88D0-F5E2C94767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B270B4-8B90-44C2-8368-F2FA285BD3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9B2581-35EB-4D0C-8240-4B10F9B2EC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14C37B-6AAA-435F-87F4-F964FFC922FC}"/>
              </a:ext>
            </a:extLst>
          </p:cNvPr>
          <p:cNvSpPr>
            <a:spLocks noGrp="1"/>
          </p:cNvSpPr>
          <p:nvPr>
            <p:ph type="dt" sz="half" idx="10"/>
          </p:nvPr>
        </p:nvSpPr>
        <p:spPr/>
        <p:txBody>
          <a:bodyPr/>
          <a:lstStyle/>
          <a:p>
            <a:fld id="{A15563CF-C0BC-40D9-A266-84EF903C40E4}" type="datetimeFigureOut">
              <a:rPr lang="en-IN" smtClean="0"/>
              <a:t>14-07-2020</a:t>
            </a:fld>
            <a:endParaRPr lang="en-IN"/>
          </a:p>
        </p:txBody>
      </p:sp>
      <p:sp>
        <p:nvSpPr>
          <p:cNvPr id="6" name="Footer Placeholder 5">
            <a:extLst>
              <a:ext uri="{FF2B5EF4-FFF2-40B4-BE49-F238E27FC236}">
                <a16:creationId xmlns:a16="http://schemas.microsoft.com/office/drawing/2014/main" id="{6D0B3D5B-A5FE-4BF6-9FC2-F316922E9C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E94A0A-F286-436D-9318-B67DA54E5C64}"/>
              </a:ext>
            </a:extLst>
          </p:cNvPr>
          <p:cNvSpPr>
            <a:spLocks noGrp="1"/>
          </p:cNvSpPr>
          <p:nvPr>
            <p:ph type="sldNum" sz="quarter" idx="12"/>
          </p:nvPr>
        </p:nvSpPr>
        <p:spPr/>
        <p:txBody>
          <a:bodyPr/>
          <a:lstStyle/>
          <a:p>
            <a:fld id="{EB9FAC2C-E304-44DC-8483-ED6FDC3C95D6}" type="slidenum">
              <a:rPr lang="en-IN" smtClean="0"/>
              <a:t>‹#›</a:t>
            </a:fld>
            <a:endParaRPr lang="en-IN"/>
          </a:p>
        </p:txBody>
      </p:sp>
    </p:spTree>
    <p:extLst>
      <p:ext uri="{BB962C8B-B14F-4D97-AF65-F5344CB8AC3E}">
        <p14:creationId xmlns:p14="http://schemas.microsoft.com/office/powerpoint/2010/main" val="933278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8720-B1C8-42BD-BC92-719D06CBC6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93078B-866B-41E5-A993-868D3A9289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01CA77F-DB69-4B58-B6E5-B55A41DC26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D943F9-4F3B-4E7A-AEE1-5DF576C023A8}"/>
              </a:ext>
            </a:extLst>
          </p:cNvPr>
          <p:cNvSpPr>
            <a:spLocks noGrp="1"/>
          </p:cNvSpPr>
          <p:nvPr>
            <p:ph type="dt" sz="half" idx="10"/>
          </p:nvPr>
        </p:nvSpPr>
        <p:spPr/>
        <p:txBody>
          <a:bodyPr/>
          <a:lstStyle/>
          <a:p>
            <a:fld id="{A15563CF-C0BC-40D9-A266-84EF903C40E4}" type="datetimeFigureOut">
              <a:rPr lang="en-IN" smtClean="0"/>
              <a:t>14-07-2020</a:t>
            </a:fld>
            <a:endParaRPr lang="en-IN"/>
          </a:p>
        </p:txBody>
      </p:sp>
      <p:sp>
        <p:nvSpPr>
          <p:cNvPr id="6" name="Footer Placeholder 5">
            <a:extLst>
              <a:ext uri="{FF2B5EF4-FFF2-40B4-BE49-F238E27FC236}">
                <a16:creationId xmlns:a16="http://schemas.microsoft.com/office/drawing/2014/main" id="{7D61EA47-B89A-4037-89C1-951B539ECB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AD9239-D5EF-4CA7-A485-A6771FC4349D}"/>
              </a:ext>
            </a:extLst>
          </p:cNvPr>
          <p:cNvSpPr>
            <a:spLocks noGrp="1"/>
          </p:cNvSpPr>
          <p:nvPr>
            <p:ph type="sldNum" sz="quarter" idx="12"/>
          </p:nvPr>
        </p:nvSpPr>
        <p:spPr/>
        <p:txBody>
          <a:bodyPr/>
          <a:lstStyle/>
          <a:p>
            <a:fld id="{EB9FAC2C-E304-44DC-8483-ED6FDC3C95D6}" type="slidenum">
              <a:rPr lang="en-IN" smtClean="0"/>
              <a:t>‹#›</a:t>
            </a:fld>
            <a:endParaRPr lang="en-IN"/>
          </a:p>
        </p:txBody>
      </p:sp>
    </p:spTree>
    <p:extLst>
      <p:ext uri="{BB962C8B-B14F-4D97-AF65-F5344CB8AC3E}">
        <p14:creationId xmlns:p14="http://schemas.microsoft.com/office/powerpoint/2010/main" val="1326232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9A9238-00F7-4A5B-9F7D-B6C78BBDB4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E1E604-C910-42CB-9BB3-541B41C9DB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425EE5-9086-4A70-993A-403EADF529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5563CF-C0BC-40D9-A266-84EF903C40E4}" type="datetimeFigureOut">
              <a:rPr lang="en-IN" smtClean="0"/>
              <a:t>14-07-2020</a:t>
            </a:fld>
            <a:endParaRPr lang="en-IN"/>
          </a:p>
        </p:txBody>
      </p:sp>
      <p:sp>
        <p:nvSpPr>
          <p:cNvPr id="5" name="Footer Placeholder 4">
            <a:extLst>
              <a:ext uri="{FF2B5EF4-FFF2-40B4-BE49-F238E27FC236}">
                <a16:creationId xmlns:a16="http://schemas.microsoft.com/office/drawing/2014/main" id="{003F4AA2-B642-4F0A-A5E3-919B2E845C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E8972A-A500-4746-AEC5-A85A78703F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FAC2C-E304-44DC-8483-ED6FDC3C95D6}" type="slidenum">
              <a:rPr lang="en-IN" smtClean="0"/>
              <a:t>‹#›</a:t>
            </a:fld>
            <a:endParaRPr lang="en-IN"/>
          </a:p>
        </p:txBody>
      </p:sp>
    </p:spTree>
    <p:extLst>
      <p:ext uri="{BB962C8B-B14F-4D97-AF65-F5344CB8AC3E}">
        <p14:creationId xmlns:p14="http://schemas.microsoft.com/office/powerpoint/2010/main" val="2141127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39764-61F4-4BE9-B048-F32B85349939}"/>
              </a:ext>
            </a:extLst>
          </p:cNvPr>
          <p:cNvSpPr>
            <a:spLocks noGrp="1"/>
          </p:cNvSpPr>
          <p:nvPr>
            <p:ph type="title"/>
          </p:nvPr>
        </p:nvSpPr>
        <p:spPr>
          <a:xfrm>
            <a:off x="0" y="1"/>
            <a:ext cx="12192000" cy="595422"/>
          </a:xfrm>
          <a:solidFill>
            <a:schemeClr val="accent2">
              <a:lumMod val="60000"/>
              <a:lumOff val="40000"/>
            </a:schemeClr>
          </a:solidFill>
        </p:spPr>
        <p:txBody>
          <a:bodyPr vert="horz" lIns="91440" tIns="45720" rIns="91440" bIns="45720" rtlCol="0" anchor="b">
            <a:noAutofit/>
          </a:bodyPr>
          <a:lstStyle/>
          <a:p>
            <a:pPr algn="ctr"/>
            <a:r>
              <a:rPr lang="en-US" sz="4000" b="1" dirty="0"/>
              <a:t>User Management </a:t>
            </a:r>
          </a:p>
        </p:txBody>
      </p:sp>
      <p:sp>
        <p:nvSpPr>
          <p:cNvPr id="5" name="Content Placeholder 4">
            <a:extLst>
              <a:ext uri="{FF2B5EF4-FFF2-40B4-BE49-F238E27FC236}">
                <a16:creationId xmlns:a16="http://schemas.microsoft.com/office/drawing/2014/main" id="{9DF95B98-5D2A-4D5E-A8D8-90CE1A064B29}"/>
              </a:ext>
            </a:extLst>
          </p:cNvPr>
          <p:cNvSpPr>
            <a:spLocks noGrp="1"/>
          </p:cNvSpPr>
          <p:nvPr>
            <p:ph idx="1"/>
          </p:nvPr>
        </p:nvSpPr>
        <p:spPr>
          <a:xfrm>
            <a:off x="0" y="595423"/>
            <a:ext cx="12192000" cy="6262576"/>
          </a:xfrm>
        </p:spPr>
        <p:txBody>
          <a:bodyPr>
            <a:normAutofit/>
          </a:bodyPr>
          <a:lstStyle/>
          <a:p>
            <a:r>
              <a:rPr lang="en-US" dirty="0"/>
              <a:t>User Management</a:t>
            </a:r>
          </a:p>
          <a:p>
            <a:pPr lvl="1"/>
            <a:r>
              <a:rPr lang="en-US" dirty="0"/>
              <a:t>Only security administrators (i.e. users with the SECURITYADMIN role) or higher can create, alter, or drop users.</a:t>
            </a:r>
          </a:p>
          <a:p>
            <a:pPr lvl="1"/>
            <a:r>
              <a:rPr lang="en-US" dirty="0"/>
              <a:t>Snowflake Password Policy</a:t>
            </a:r>
          </a:p>
          <a:p>
            <a:pPr lvl="2"/>
            <a:r>
              <a:rPr lang="en-US" dirty="0"/>
              <a:t>Must be at least 8 characters long.</a:t>
            </a:r>
          </a:p>
          <a:p>
            <a:pPr lvl="2"/>
            <a:r>
              <a:rPr lang="en-US" dirty="0"/>
              <a:t>Must contain at least 1 digit.</a:t>
            </a:r>
          </a:p>
          <a:p>
            <a:pPr lvl="2"/>
            <a:r>
              <a:rPr lang="en-US" dirty="0"/>
              <a:t>Must contain at least 1 uppercase letter and 1 lowercase letter.</a:t>
            </a:r>
          </a:p>
          <a:p>
            <a:pPr lvl="1"/>
            <a:r>
              <a:rPr lang="en-US" dirty="0"/>
              <a:t>User Roles</a:t>
            </a:r>
          </a:p>
          <a:p>
            <a:pPr lvl="2"/>
            <a:r>
              <a:rPr lang="en-US" dirty="0"/>
              <a:t>All Snowflake users are automatically assigned the predefined PUBLIC role</a:t>
            </a:r>
          </a:p>
          <a:p>
            <a:pPr lvl="2"/>
            <a:r>
              <a:rPr lang="en-US" dirty="0"/>
              <a:t>A user can be assigned a default role while creation or later. If there is no default role assigned when the user logs in public role is assigned </a:t>
            </a:r>
          </a:p>
          <a:p>
            <a:pPr lvl="1"/>
            <a:r>
              <a:rPr lang="en-US" dirty="0"/>
              <a:t>Create User</a:t>
            </a:r>
          </a:p>
          <a:p>
            <a:pPr lvl="1"/>
            <a:r>
              <a:rPr lang="en-US" dirty="0"/>
              <a:t>Web-UI (Role Security Admin or Higher )</a:t>
            </a:r>
          </a:p>
          <a:p>
            <a:pPr lvl="2"/>
            <a:r>
              <a:rPr lang="en-US" dirty="0"/>
              <a:t>Click on Account </a:t>
            </a:r>
          </a:p>
          <a:p>
            <a:pPr lvl="2"/>
            <a:r>
              <a:rPr lang="en-US" dirty="0"/>
              <a:t>Click on Users</a:t>
            </a:r>
          </a:p>
          <a:p>
            <a:pPr lvl="2"/>
            <a:r>
              <a:rPr lang="en-US" dirty="0"/>
              <a:t>Enter the Username</a:t>
            </a:r>
          </a:p>
        </p:txBody>
      </p:sp>
      <p:sp>
        <p:nvSpPr>
          <p:cNvPr id="3" name="Slide Number Placeholder 2">
            <a:extLst>
              <a:ext uri="{FF2B5EF4-FFF2-40B4-BE49-F238E27FC236}">
                <a16:creationId xmlns:a16="http://schemas.microsoft.com/office/drawing/2014/main" id="{75CF3829-EA81-45EB-947D-291FC958EFBC}"/>
              </a:ext>
            </a:extLst>
          </p:cNvPr>
          <p:cNvSpPr>
            <a:spLocks noGrp="1"/>
          </p:cNvSpPr>
          <p:nvPr>
            <p:ph type="sldNum" sz="quarter" idx="12"/>
          </p:nvPr>
        </p:nvSpPr>
        <p:spPr/>
        <p:txBody>
          <a:bodyPr/>
          <a:lstStyle/>
          <a:p>
            <a:fld id="{060AAC0B-B341-49E9-AE32-72C55166E7B3}" type="slidenum">
              <a:rPr lang="en-US" smtClean="0"/>
              <a:t>1</a:t>
            </a:fld>
            <a:endParaRPr lang="en-US"/>
          </a:p>
        </p:txBody>
      </p:sp>
    </p:spTree>
    <p:extLst>
      <p:ext uri="{BB962C8B-B14F-4D97-AF65-F5344CB8AC3E}">
        <p14:creationId xmlns:p14="http://schemas.microsoft.com/office/powerpoint/2010/main" val="609132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39764-61F4-4BE9-B048-F32B85349939}"/>
              </a:ext>
            </a:extLst>
          </p:cNvPr>
          <p:cNvSpPr>
            <a:spLocks noGrp="1"/>
          </p:cNvSpPr>
          <p:nvPr>
            <p:ph type="title"/>
          </p:nvPr>
        </p:nvSpPr>
        <p:spPr>
          <a:xfrm>
            <a:off x="0" y="1"/>
            <a:ext cx="12192000" cy="595422"/>
          </a:xfrm>
          <a:solidFill>
            <a:schemeClr val="accent2">
              <a:lumMod val="60000"/>
              <a:lumOff val="40000"/>
            </a:schemeClr>
          </a:solidFill>
        </p:spPr>
        <p:txBody>
          <a:bodyPr vert="horz" lIns="91440" tIns="45720" rIns="91440" bIns="45720" rtlCol="0" anchor="b">
            <a:noAutofit/>
          </a:bodyPr>
          <a:lstStyle/>
          <a:p>
            <a:pPr algn="ctr"/>
            <a:r>
              <a:rPr lang="en-US" sz="4000" b="1" dirty="0"/>
              <a:t>User Management</a:t>
            </a:r>
          </a:p>
        </p:txBody>
      </p:sp>
      <p:sp>
        <p:nvSpPr>
          <p:cNvPr id="5" name="Content Placeholder 4">
            <a:extLst>
              <a:ext uri="{FF2B5EF4-FFF2-40B4-BE49-F238E27FC236}">
                <a16:creationId xmlns:a16="http://schemas.microsoft.com/office/drawing/2014/main" id="{9DF95B98-5D2A-4D5E-A8D8-90CE1A064B29}"/>
              </a:ext>
            </a:extLst>
          </p:cNvPr>
          <p:cNvSpPr>
            <a:spLocks noGrp="1"/>
          </p:cNvSpPr>
          <p:nvPr>
            <p:ph idx="1"/>
          </p:nvPr>
        </p:nvSpPr>
        <p:spPr>
          <a:xfrm>
            <a:off x="0" y="595423"/>
            <a:ext cx="12192000" cy="6262576"/>
          </a:xfrm>
        </p:spPr>
        <p:txBody>
          <a:bodyPr>
            <a:normAutofit/>
          </a:bodyPr>
          <a:lstStyle/>
          <a:p>
            <a:r>
              <a:rPr lang="en-US" dirty="0"/>
              <a:t>User Management</a:t>
            </a:r>
          </a:p>
          <a:p>
            <a:pPr lvl="1"/>
            <a:r>
              <a:rPr lang="en-US" dirty="0"/>
              <a:t>Web-UI (Role Security Admin or Higher )</a:t>
            </a:r>
          </a:p>
          <a:p>
            <a:pPr lvl="2"/>
            <a:r>
              <a:rPr lang="en-US" dirty="0"/>
              <a:t>Username is the unique identifier for the user in Snowflake. It is not the user’s login name (i.e. the name the user enters when logging into Snowflake). Snowflake allows users to have different usernames and login names, if desired. You specify a login name for the user on the next screen.</a:t>
            </a:r>
          </a:p>
          <a:p>
            <a:pPr lvl="2"/>
            <a:r>
              <a:rPr lang="en-US" dirty="0"/>
              <a:t>In the Password and Confirm Password fields, enter the login password for the user.</a:t>
            </a:r>
          </a:p>
          <a:p>
            <a:pPr lvl="2"/>
            <a:r>
              <a:rPr lang="en-US" dirty="0"/>
              <a:t>Leave the Force Password Change checkbox selected to force the user to change their password on their next login; otherwise, clear the checkbox</a:t>
            </a:r>
          </a:p>
          <a:p>
            <a:pPr lvl="2"/>
            <a:r>
              <a:rPr lang="en-US" dirty="0"/>
              <a:t>Click the Next button. The Advanced screen opens.</a:t>
            </a:r>
          </a:p>
          <a:p>
            <a:pPr lvl="2"/>
            <a:r>
              <a:rPr lang="en-US" dirty="0"/>
              <a:t>Optionally enter the Login Name, Display Name, and personal information for the user.</a:t>
            </a:r>
          </a:p>
          <a:p>
            <a:pPr lvl="2"/>
            <a:r>
              <a:rPr lang="en-US" dirty="0"/>
              <a:t>Users require a login name to log into Snowflake; if you don’t explicitly provide a login name, Snowflake uses their username as the login name</a:t>
            </a:r>
          </a:p>
          <a:p>
            <a:pPr lvl="2"/>
            <a:r>
              <a:rPr lang="en-US" dirty="0"/>
              <a:t>Click the Next button. The Preferences screen opens</a:t>
            </a:r>
          </a:p>
          <a:p>
            <a:pPr lvl="2"/>
            <a:r>
              <a:rPr lang="en-US" dirty="0"/>
              <a:t>Optionally enter defaults for the user:</a:t>
            </a:r>
          </a:p>
          <a:p>
            <a:pPr lvl="3"/>
            <a:r>
              <a:rPr lang="en-US" dirty="0"/>
              <a:t>Virtual warehouse</a:t>
            </a:r>
          </a:p>
          <a:p>
            <a:pPr lvl="3"/>
            <a:r>
              <a:rPr lang="en-US" dirty="0"/>
              <a:t>Namespace in the form of </a:t>
            </a:r>
            <a:r>
              <a:rPr lang="en-US" dirty="0" err="1"/>
              <a:t>db_name</a:t>
            </a:r>
            <a:r>
              <a:rPr lang="en-US" dirty="0"/>
              <a:t> or </a:t>
            </a:r>
            <a:r>
              <a:rPr lang="en-US" dirty="0" err="1"/>
              <a:t>db_name.schema_name</a:t>
            </a:r>
            <a:endParaRPr lang="en-US" dirty="0"/>
          </a:p>
          <a:p>
            <a:pPr lvl="3"/>
            <a:r>
              <a:rPr lang="en-US" dirty="0"/>
              <a:t>Role</a:t>
            </a:r>
          </a:p>
          <a:p>
            <a:pPr lvl="2"/>
            <a:r>
              <a:rPr lang="en-US" dirty="0"/>
              <a:t>Click the Finish button. Snowflake displays a success message</a:t>
            </a:r>
          </a:p>
        </p:txBody>
      </p:sp>
      <p:sp>
        <p:nvSpPr>
          <p:cNvPr id="3" name="Slide Number Placeholder 2">
            <a:extLst>
              <a:ext uri="{FF2B5EF4-FFF2-40B4-BE49-F238E27FC236}">
                <a16:creationId xmlns:a16="http://schemas.microsoft.com/office/drawing/2014/main" id="{75CF3829-EA81-45EB-947D-291FC958EFBC}"/>
              </a:ext>
            </a:extLst>
          </p:cNvPr>
          <p:cNvSpPr>
            <a:spLocks noGrp="1"/>
          </p:cNvSpPr>
          <p:nvPr>
            <p:ph type="sldNum" sz="quarter" idx="12"/>
          </p:nvPr>
        </p:nvSpPr>
        <p:spPr/>
        <p:txBody>
          <a:bodyPr/>
          <a:lstStyle/>
          <a:p>
            <a:fld id="{060AAC0B-B341-49E9-AE32-72C55166E7B3}" type="slidenum">
              <a:rPr lang="en-US" smtClean="0"/>
              <a:t>2</a:t>
            </a:fld>
            <a:endParaRPr lang="en-US"/>
          </a:p>
        </p:txBody>
      </p:sp>
    </p:spTree>
    <p:extLst>
      <p:ext uri="{BB962C8B-B14F-4D97-AF65-F5344CB8AC3E}">
        <p14:creationId xmlns:p14="http://schemas.microsoft.com/office/powerpoint/2010/main" val="3544689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39764-61F4-4BE9-B048-F32B85349939}"/>
              </a:ext>
            </a:extLst>
          </p:cNvPr>
          <p:cNvSpPr>
            <a:spLocks noGrp="1"/>
          </p:cNvSpPr>
          <p:nvPr>
            <p:ph type="title"/>
          </p:nvPr>
        </p:nvSpPr>
        <p:spPr>
          <a:xfrm>
            <a:off x="0" y="1"/>
            <a:ext cx="12192000" cy="595422"/>
          </a:xfrm>
          <a:solidFill>
            <a:schemeClr val="accent2">
              <a:lumMod val="60000"/>
              <a:lumOff val="40000"/>
            </a:schemeClr>
          </a:solidFill>
        </p:spPr>
        <p:txBody>
          <a:bodyPr vert="horz" lIns="91440" tIns="45720" rIns="91440" bIns="45720" rtlCol="0" anchor="b">
            <a:noAutofit/>
          </a:bodyPr>
          <a:lstStyle/>
          <a:p>
            <a:pPr algn="ctr"/>
            <a:r>
              <a:rPr lang="en-US" sz="4000" b="1" dirty="0"/>
              <a:t>User Management</a:t>
            </a:r>
          </a:p>
        </p:txBody>
      </p:sp>
      <p:sp>
        <p:nvSpPr>
          <p:cNvPr id="5" name="Content Placeholder 4">
            <a:extLst>
              <a:ext uri="{FF2B5EF4-FFF2-40B4-BE49-F238E27FC236}">
                <a16:creationId xmlns:a16="http://schemas.microsoft.com/office/drawing/2014/main" id="{9DF95B98-5D2A-4D5E-A8D8-90CE1A064B29}"/>
              </a:ext>
            </a:extLst>
          </p:cNvPr>
          <p:cNvSpPr>
            <a:spLocks noGrp="1"/>
          </p:cNvSpPr>
          <p:nvPr>
            <p:ph idx="1"/>
          </p:nvPr>
        </p:nvSpPr>
        <p:spPr>
          <a:xfrm>
            <a:off x="0" y="595423"/>
            <a:ext cx="12192000" cy="6262576"/>
          </a:xfrm>
        </p:spPr>
        <p:txBody>
          <a:bodyPr>
            <a:normAutofit/>
          </a:bodyPr>
          <a:lstStyle/>
          <a:p>
            <a:r>
              <a:rPr lang="en-IN" dirty="0"/>
              <a:t>Using SQL (Security Admin or Higher)</a:t>
            </a:r>
          </a:p>
          <a:p>
            <a:pPr lvl="1"/>
            <a:r>
              <a:rPr lang="en-US" dirty="0"/>
              <a:t>Use the CREATE USER command to create a user.</a:t>
            </a:r>
          </a:p>
          <a:p>
            <a:pPr lvl="2"/>
            <a:r>
              <a:rPr lang="en-US" dirty="0"/>
              <a:t>create user </a:t>
            </a:r>
            <a:r>
              <a:rPr lang="en-US" dirty="0" err="1"/>
              <a:t>sf_user</a:t>
            </a:r>
            <a:r>
              <a:rPr lang="en-US" dirty="0"/>
              <a:t> password = 'abc123' </a:t>
            </a:r>
            <a:r>
              <a:rPr lang="en-US" dirty="0" err="1"/>
              <a:t>default_role</a:t>
            </a:r>
            <a:r>
              <a:rPr lang="en-US" dirty="0"/>
              <a:t> = </a:t>
            </a:r>
            <a:r>
              <a:rPr lang="en-US" dirty="0" err="1"/>
              <a:t>myrole</a:t>
            </a:r>
            <a:r>
              <a:rPr lang="en-US" dirty="0"/>
              <a:t> </a:t>
            </a:r>
            <a:r>
              <a:rPr lang="en-US" dirty="0" err="1"/>
              <a:t>must_change_password</a:t>
            </a:r>
            <a:r>
              <a:rPr lang="en-US" dirty="0"/>
              <a:t> = true;</a:t>
            </a:r>
          </a:p>
          <a:p>
            <a:pPr lvl="2"/>
            <a:r>
              <a:rPr lang="en-US" dirty="0"/>
              <a:t>grant role </a:t>
            </a:r>
            <a:r>
              <a:rPr lang="en-US" dirty="0" err="1"/>
              <a:t>myrole</a:t>
            </a:r>
            <a:r>
              <a:rPr lang="en-US" dirty="0"/>
              <a:t> to user </a:t>
            </a:r>
            <a:r>
              <a:rPr lang="en-US" dirty="0" err="1"/>
              <a:t>sf_user</a:t>
            </a:r>
            <a:r>
              <a:rPr lang="en-US" dirty="0"/>
              <a:t>;</a:t>
            </a:r>
          </a:p>
          <a:p>
            <a:r>
              <a:rPr lang="en-US" dirty="0"/>
              <a:t>Resetting the Password for a User</a:t>
            </a:r>
          </a:p>
          <a:p>
            <a:pPr lvl="1"/>
            <a:r>
              <a:rPr lang="en-US" dirty="0"/>
              <a:t>Web UI</a:t>
            </a:r>
          </a:p>
          <a:p>
            <a:pPr lvl="2"/>
            <a:r>
              <a:rPr lang="en-US" dirty="0"/>
              <a:t>Click on Account </a:t>
            </a:r>
            <a:r>
              <a:rPr lang="en-US" dirty="0" err="1"/>
              <a:t>Account</a:t>
            </a:r>
            <a:r>
              <a:rPr lang="en-US" dirty="0"/>
              <a:t> tab » Users.</a:t>
            </a:r>
          </a:p>
          <a:p>
            <a:pPr lvl="2"/>
            <a:r>
              <a:rPr lang="en-US" dirty="0"/>
              <a:t>Click on a user row to select it, then click the Reset Password button. The Reset Password dialog opens.</a:t>
            </a:r>
          </a:p>
          <a:p>
            <a:pPr lvl="2"/>
            <a:r>
              <a:rPr lang="en-US" dirty="0"/>
              <a:t>Enter the new login password for the user and confirm the password.</a:t>
            </a:r>
          </a:p>
          <a:p>
            <a:pPr lvl="2"/>
            <a:r>
              <a:rPr lang="en-US" dirty="0"/>
              <a:t>Leave the Force Password Change checkbox selected to force the user to change their password on their next login; otherwise, clear the checkbox.</a:t>
            </a:r>
          </a:p>
          <a:p>
            <a:pPr lvl="2"/>
            <a:r>
              <a:rPr lang="en-US" dirty="0"/>
              <a:t>Click the Finish button.</a:t>
            </a:r>
          </a:p>
          <a:p>
            <a:pPr lvl="1"/>
            <a:r>
              <a:rPr lang="en-IN" dirty="0"/>
              <a:t>Using SQL</a:t>
            </a:r>
          </a:p>
          <a:p>
            <a:pPr lvl="2"/>
            <a:r>
              <a:rPr lang="en-US" dirty="0"/>
              <a:t>alter user </a:t>
            </a:r>
            <a:r>
              <a:rPr lang="en-US" dirty="0" err="1"/>
              <a:t>sf_user</a:t>
            </a:r>
            <a:r>
              <a:rPr lang="en-US" dirty="0"/>
              <a:t> set password = 'abc123' </a:t>
            </a:r>
            <a:r>
              <a:rPr lang="en-US" dirty="0" err="1"/>
              <a:t>must_change_password</a:t>
            </a:r>
            <a:r>
              <a:rPr lang="en-US" dirty="0"/>
              <a:t> = true;</a:t>
            </a:r>
          </a:p>
          <a:p>
            <a:pPr lvl="2"/>
            <a:r>
              <a:rPr lang="nb-NO" dirty="0"/>
              <a:t>alter user sf_user reset password;</a:t>
            </a:r>
            <a:endParaRPr lang="en-IN" dirty="0"/>
          </a:p>
          <a:p>
            <a:pPr lvl="2"/>
            <a:r>
              <a:rPr lang="en-US" dirty="0"/>
              <a:t>The ALTER USER … RESET PASSWORD syntax generates a URL to share with the user. The URL opens a web page on which the user can enter the new password (Valid for 4 Hours)</a:t>
            </a:r>
          </a:p>
        </p:txBody>
      </p:sp>
      <p:sp>
        <p:nvSpPr>
          <p:cNvPr id="3" name="Slide Number Placeholder 2">
            <a:extLst>
              <a:ext uri="{FF2B5EF4-FFF2-40B4-BE49-F238E27FC236}">
                <a16:creationId xmlns:a16="http://schemas.microsoft.com/office/drawing/2014/main" id="{75CF3829-EA81-45EB-947D-291FC958EFBC}"/>
              </a:ext>
            </a:extLst>
          </p:cNvPr>
          <p:cNvSpPr>
            <a:spLocks noGrp="1"/>
          </p:cNvSpPr>
          <p:nvPr>
            <p:ph type="sldNum" sz="quarter" idx="12"/>
          </p:nvPr>
        </p:nvSpPr>
        <p:spPr/>
        <p:txBody>
          <a:bodyPr/>
          <a:lstStyle/>
          <a:p>
            <a:fld id="{060AAC0B-B341-49E9-AE32-72C55166E7B3}" type="slidenum">
              <a:rPr lang="en-US" smtClean="0"/>
              <a:t>3</a:t>
            </a:fld>
            <a:endParaRPr lang="en-US"/>
          </a:p>
        </p:txBody>
      </p:sp>
    </p:spTree>
    <p:extLst>
      <p:ext uri="{BB962C8B-B14F-4D97-AF65-F5344CB8AC3E}">
        <p14:creationId xmlns:p14="http://schemas.microsoft.com/office/powerpoint/2010/main" val="3260476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39764-61F4-4BE9-B048-F32B85349939}"/>
              </a:ext>
            </a:extLst>
          </p:cNvPr>
          <p:cNvSpPr>
            <a:spLocks noGrp="1"/>
          </p:cNvSpPr>
          <p:nvPr>
            <p:ph type="title"/>
          </p:nvPr>
        </p:nvSpPr>
        <p:spPr>
          <a:xfrm>
            <a:off x="0" y="1"/>
            <a:ext cx="12192000" cy="595422"/>
          </a:xfrm>
          <a:solidFill>
            <a:schemeClr val="accent2">
              <a:lumMod val="60000"/>
              <a:lumOff val="40000"/>
            </a:schemeClr>
          </a:solidFill>
        </p:spPr>
        <p:txBody>
          <a:bodyPr vert="horz" lIns="91440" tIns="45720" rIns="91440" bIns="45720" rtlCol="0" anchor="b">
            <a:noAutofit/>
          </a:bodyPr>
          <a:lstStyle/>
          <a:p>
            <a:pPr algn="ctr"/>
            <a:r>
              <a:rPr lang="en-US" sz="4000" b="1" dirty="0"/>
              <a:t>User Management</a:t>
            </a:r>
          </a:p>
        </p:txBody>
      </p:sp>
      <p:sp>
        <p:nvSpPr>
          <p:cNvPr id="5" name="Content Placeholder 4">
            <a:extLst>
              <a:ext uri="{FF2B5EF4-FFF2-40B4-BE49-F238E27FC236}">
                <a16:creationId xmlns:a16="http://schemas.microsoft.com/office/drawing/2014/main" id="{9DF95B98-5D2A-4D5E-A8D8-90CE1A064B29}"/>
              </a:ext>
            </a:extLst>
          </p:cNvPr>
          <p:cNvSpPr>
            <a:spLocks noGrp="1"/>
          </p:cNvSpPr>
          <p:nvPr>
            <p:ph idx="1"/>
          </p:nvPr>
        </p:nvSpPr>
        <p:spPr>
          <a:xfrm>
            <a:off x="0" y="595423"/>
            <a:ext cx="12192000" cy="6262576"/>
          </a:xfrm>
        </p:spPr>
        <p:txBody>
          <a:bodyPr>
            <a:normAutofit/>
          </a:bodyPr>
          <a:lstStyle/>
          <a:p>
            <a:r>
              <a:rPr lang="en-IN" sz="2400" dirty="0"/>
              <a:t>Disabling / Enabling a User</a:t>
            </a:r>
          </a:p>
          <a:p>
            <a:pPr lvl="1"/>
            <a:r>
              <a:rPr lang="en-IN" sz="2000" dirty="0"/>
              <a:t>Web UI</a:t>
            </a:r>
          </a:p>
          <a:p>
            <a:pPr lvl="2"/>
            <a:r>
              <a:rPr lang="en-US" dirty="0"/>
              <a:t>Click on Account </a:t>
            </a:r>
            <a:r>
              <a:rPr lang="en-US" dirty="0" err="1"/>
              <a:t>Account</a:t>
            </a:r>
            <a:r>
              <a:rPr lang="en-US" dirty="0"/>
              <a:t> tab » Users.</a:t>
            </a:r>
          </a:p>
          <a:p>
            <a:pPr lvl="2"/>
            <a:r>
              <a:rPr lang="en-US" dirty="0"/>
              <a:t>Click on a user row to select it, then click the Disable User button. A confirmation dialog opens.</a:t>
            </a:r>
          </a:p>
          <a:p>
            <a:pPr lvl="2"/>
            <a:r>
              <a:rPr lang="en-US" dirty="0"/>
              <a:t>Click Yes to disable the user.</a:t>
            </a:r>
          </a:p>
          <a:p>
            <a:pPr lvl="1"/>
            <a:r>
              <a:rPr lang="en-US" sz="2000" dirty="0"/>
              <a:t>SQL</a:t>
            </a:r>
          </a:p>
          <a:p>
            <a:pPr lvl="2"/>
            <a:r>
              <a:rPr lang="en-IN" dirty="0"/>
              <a:t>alter user </a:t>
            </a:r>
            <a:r>
              <a:rPr lang="en-IN" dirty="0" err="1"/>
              <a:t>sf_user</a:t>
            </a:r>
            <a:r>
              <a:rPr lang="en-IN" dirty="0"/>
              <a:t> set disabled = true;</a:t>
            </a:r>
          </a:p>
          <a:p>
            <a:pPr lvl="2"/>
            <a:r>
              <a:rPr lang="en-IN" dirty="0"/>
              <a:t>alter user </a:t>
            </a:r>
            <a:r>
              <a:rPr lang="en-IN" dirty="0" err="1"/>
              <a:t>sf_user</a:t>
            </a:r>
            <a:r>
              <a:rPr lang="en-IN" dirty="0"/>
              <a:t> set disabled = false;</a:t>
            </a:r>
          </a:p>
          <a:p>
            <a:r>
              <a:rPr lang="en-IN" sz="2400" dirty="0"/>
              <a:t>Altering Session Parameters for a User</a:t>
            </a:r>
          </a:p>
          <a:p>
            <a:pPr lvl="1"/>
            <a:r>
              <a:rPr lang="en-IN" sz="1800" dirty="0"/>
              <a:t>SHOW PARAMETERS [ LIKE '&lt;pattern&gt;' ] FOR USER &lt;name&gt;</a:t>
            </a:r>
          </a:p>
          <a:p>
            <a:pPr lvl="1"/>
            <a:r>
              <a:rPr lang="en-IN" sz="1800" dirty="0"/>
              <a:t>alter user `</a:t>
            </a:r>
            <a:r>
              <a:rPr lang="en-IN" sz="1800" dirty="0" err="1"/>
              <a:t>sf_user</a:t>
            </a:r>
            <a:r>
              <a:rPr lang="en-IN" sz="1800" dirty="0"/>
              <a:t>` set </a:t>
            </a:r>
            <a:r>
              <a:rPr lang="en-IN" sz="1800" dirty="0" err="1"/>
              <a:t>client_session_keep_alive</a:t>
            </a:r>
            <a:r>
              <a:rPr lang="en-IN" sz="1800" dirty="0"/>
              <a:t> = true;</a:t>
            </a:r>
          </a:p>
          <a:p>
            <a:pPr lvl="1"/>
            <a:r>
              <a:rPr lang="en-IN" sz="1800" dirty="0"/>
              <a:t>ALTER USER &lt;name&gt; UNSET &lt;</a:t>
            </a:r>
            <a:r>
              <a:rPr lang="en-IN" sz="1800" dirty="0" err="1"/>
              <a:t>session_param</a:t>
            </a:r>
            <a:r>
              <a:rPr lang="en-IN" sz="1800" dirty="0"/>
              <a:t>&gt;</a:t>
            </a:r>
          </a:p>
          <a:p>
            <a:r>
              <a:rPr lang="en-IN" sz="2400" dirty="0"/>
              <a:t>Dropping Users</a:t>
            </a:r>
          </a:p>
          <a:p>
            <a:pPr lvl="1"/>
            <a:r>
              <a:rPr lang="en-IN" sz="2000" dirty="0" err="1"/>
              <a:t>WebUI</a:t>
            </a:r>
            <a:endParaRPr lang="en-IN" sz="2000" dirty="0"/>
          </a:p>
          <a:p>
            <a:pPr lvl="2"/>
            <a:r>
              <a:rPr lang="en-IN" dirty="0"/>
              <a:t>Open the Users from Account Tab, Select the User and Drop</a:t>
            </a:r>
          </a:p>
          <a:p>
            <a:pPr lvl="1"/>
            <a:r>
              <a:rPr lang="en-IN" sz="2000" dirty="0"/>
              <a:t>SQL</a:t>
            </a:r>
          </a:p>
          <a:p>
            <a:pPr lvl="2"/>
            <a:r>
              <a:rPr lang="en-IN" sz="1600" dirty="0"/>
              <a:t>Drop user </a:t>
            </a:r>
            <a:r>
              <a:rPr lang="en-IN" sz="1600" dirty="0" err="1"/>
              <a:t>sf_user</a:t>
            </a:r>
            <a:r>
              <a:rPr lang="en-IN" sz="1600" dirty="0"/>
              <a:t>;</a:t>
            </a:r>
          </a:p>
          <a:p>
            <a:pPr lvl="1"/>
            <a:endParaRPr lang="en-IN" dirty="0"/>
          </a:p>
          <a:p>
            <a:pPr lvl="1"/>
            <a:endParaRPr lang="en-IN" dirty="0"/>
          </a:p>
          <a:p>
            <a:pPr lvl="2"/>
            <a:endParaRPr lang="en-IN" dirty="0"/>
          </a:p>
        </p:txBody>
      </p:sp>
      <p:sp>
        <p:nvSpPr>
          <p:cNvPr id="3" name="Slide Number Placeholder 2">
            <a:extLst>
              <a:ext uri="{FF2B5EF4-FFF2-40B4-BE49-F238E27FC236}">
                <a16:creationId xmlns:a16="http://schemas.microsoft.com/office/drawing/2014/main" id="{75CF3829-EA81-45EB-947D-291FC958EFBC}"/>
              </a:ext>
            </a:extLst>
          </p:cNvPr>
          <p:cNvSpPr>
            <a:spLocks noGrp="1"/>
          </p:cNvSpPr>
          <p:nvPr>
            <p:ph type="sldNum" sz="quarter" idx="12"/>
          </p:nvPr>
        </p:nvSpPr>
        <p:spPr/>
        <p:txBody>
          <a:bodyPr/>
          <a:lstStyle/>
          <a:p>
            <a:fld id="{060AAC0B-B341-49E9-AE32-72C55166E7B3}" type="slidenum">
              <a:rPr lang="en-US" smtClean="0"/>
              <a:t>4</a:t>
            </a:fld>
            <a:endParaRPr lang="en-US"/>
          </a:p>
        </p:txBody>
      </p:sp>
    </p:spTree>
    <p:extLst>
      <p:ext uri="{BB962C8B-B14F-4D97-AF65-F5344CB8AC3E}">
        <p14:creationId xmlns:p14="http://schemas.microsoft.com/office/powerpoint/2010/main" val="3910505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39764-61F4-4BE9-B048-F32B85349939}"/>
              </a:ext>
            </a:extLst>
          </p:cNvPr>
          <p:cNvSpPr>
            <a:spLocks noGrp="1"/>
          </p:cNvSpPr>
          <p:nvPr>
            <p:ph type="title"/>
          </p:nvPr>
        </p:nvSpPr>
        <p:spPr>
          <a:xfrm>
            <a:off x="0" y="1"/>
            <a:ext cx="12192000" cy="595422"/>
          </a:xfrm>
          <a:solidFill>
            <a:schemeClr val="accent2">
              <a:lumMod val="60000"/>
              <a:lumOff val="40000"/>
            </a:schemeClr>
          </a:solidFill>
        </p:spPr>
        <p:txBody>
          <a:bodyPr vert="horz" lIns="91440" tIns="45720" rIns="91440" bIns="45720" rtlCol="0" anchor="b">
            <a:noAutofit/>
          </a:bodyPr>
          <a:lstStyle/>
          <a:p>
            <a:pPr algn="ctr"/>
            <a:r>
              <a:rPr lang="en-US" sz="4000" b="1" dirty="0"/>
              <a:t>Service Account – Key Pair Authentication</a:t>
            </a:r>
          </a:p>
        </p:txBody>
      </p:sp>
      <p:sp>
        <p:nvSpPr>
          <p:cNvPr id="5" name="Content Placeholder 4">
            <a:extLst>
              <a:ext uri="{FF2B5EF4-FFF2-40B4-BE49-F238E27FC236}">
                <a16:creationId xmlns:a16="http://schemas.microsoft.com/office/drawing/2014/main" id="{9DF95B98-5D2A-4D5E-A8D8-90CE1A064B29}"/>
              </a:ext>
            </a:extLst>
          </p:cNvPr>
          <p:cNvSpPr>
            <a:spLocks noGrp="1"/>
          </p:cNvSpPr>
          <p:nvPr>
            <p:ph idx="1"/>
          </p:nvPr>
        </p:nvSpPr>
        <p:spPr>
          <a:xfrm>
            <a:off x="0" y="595423"/>
            <a:ext cx="12192000" cy="6262576"/>
          </a:xfrm>
        </p:spPr>
        <p:txBody>
          <a:bodyPr>
            <a:normAutofit/>
          </a:bodyPr>
          <a:lstStyle/>
          <a:p>
            <a:r>
              <a:rPr lang="en-US" dirty="0"/>
              <a:t>User Key Pair Authentication</a:t>
            </a:r>
          </a:p>
          <a:p>
            <a:pPr lvl="1"/>
            <a:r>
              <a:rPr lang="en-US" dirty="0"/>
              <a:t>Snowflake supports using key pair authentication rather than the typical username/password authentication</a:t>
            </a:r>
          </a:p>
          <a:p>
            <a:pPr lvl="1"/>
            <a:r>
              <a:rPr lang="en-US" dirty="0"/>
              <a:t>This authentication method requires a 2048-bit (minimum) RSA key pair. Generate the PEM (Privacy Enhanced Mail) public-private key pair using OpenSSL</a:t>
            </a:r>
          </a:p>
          <a:p>
            <a:pPr lvl="1"/>
            <a:r>
              <a:rPr lang="en-US" dirty="0"/>
              <a:t>The public key is assigned to the Snowflake user who will use the Snowflake client.</a:t>
            </a:r>
          </a:p>
          <a:p>
            <a:pPr lvl="1"/>
            <a:r>
              <a:rPr lang="en-US" dirty="0"/>
              <a:t>Snowflake does not support unencrypted version of private key</a:t>
            </a:r>
          </a:p>
          <a:p>
            <a:pPr lvl="1"/>
            <a:r>
              <a:rPr lang="en-US" b="1" dirty="0"/>
              <a:t>OpenSSL</a:t>
            </a:r>
            <a:r>
              <a:rPr lang="en-US" dirty="0"/>
              <a:t> -  It’s an open-source software library / command line tool which is commonly used to generate private keys, create CSRs, install your SSL/TLS certificate, and identify certificate information</a:t>
            </a:r>
          </a:p>
          <a:p>
            <a:pPr lvl="1"/>
            <a:r>
              <a:rPr lang="en-US" dirty="0"/>
              <a:t>Download the OpenSSL and install it</a:t>
            </a:r>
          </a:p>
          <a:p>
            <a:pPr lvl="1"/>
            <a:r>
              <a:rPr lang="en-US" dirty="0"/>
              <a:t>Before running the </a:t>
            </a:r>
            <a:r>
              <a:rPr lang="en-US" dirty="0" err="1"/>
              <a:t>openSSL</a:t>
            </a:r>
            <a:r>
              <a:rPr lang="en-US" dirty="0"/>
              <a:t> script set the below 2 env variables</a:t>
            </a:r>
          </a:p>
          <a:p>
            <a:pPr lvl="1"/>
            <a:r>
              <a:rPr lang="en-US" dirty="0"/>
              <a:t>set RANDFILE=rand </a:t>
            </a:r>
          </a:p>
          <a:p>
            <a:pPr lvl="1"/>
            <a:r>
              <a:rPr lang="en-US" dirty="0"/>
              <a:t>SET OPENSSL_CONF=C:\OpenSSL\bin\openssl.cnf (Example)</a:t>
            </a:r>
          </a:p>
        </p:txBody>
      </p:sp>
      <p:sp>
        <p:nvSpPr>
          <p:cNvPr id="3" name="Slide Number Placeholder 2">
            <a:extLst>
              <a:ext uri="{FF2B5EF4-FFF2-40B4-BE49-F238E27FC236}">
                <a16:creationId xmlns:a16="http://schemas.microsoft.com/office/drawing/2014/main" id="{75CF3829-EA81-45EB-947D-291FC958EFBC}"/>
              </a:ext>
            </a:extLst>
          </p:cNvPr>
          <p:cNvSpPr>
            <a:spLocks noGrp="1"/>
          </p:cNvSpPr>
          <p:nvPr>
            <p:ph type="sldNum" sz="quarter" idx="12"/>
          </p:nvPr>
        </p:nvSpPr>
        <p:spPr/>
        <p:txBody>
          <a:bodyPr/>
          <a:lstStyle/>
          <a:p>
            <a:fld id="{060AAC0B-B341-49E9-AE32-72C55166E7B3}" type="slidenum">
              <a:rPr lang="en-US" smtClean="0"/>
              <a:t>5</a:t>
            </a:fld>
            <a:endParaRPr lang="en-US"/>
          </a:p>
        </p:txBody>
      </p:sp>
    </p:spTree>
    <p:extLst>
      <p:ext uri="{BB962C8B-B14F-4D97-AF65-F5344CB8AC3E}">
        <p14:creationId xmlns:p14="http://schemas.microsoft.com/office/powerpoint/2010/main" val="3320865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39764-61F4-4BE9-B048-F32B85349939}"/>
              </a:ext>
            </a:extLst>
          </p:cNvPr>
          <p:cNvSpPr>
            <a:spLocks noGrp="1"/>
          </p:cNvSpPr>
          <p:nvPr>
            <p:ph type="title"/>
          </p:nvPr>
        </p:nvSpPr>
        <p:spPr>
          <a:xfrm>
            <a:off x="0" y="1"/>
            <a:ext cx="12192000" cy="595422"/>
          </a:xfrm>
          <a:solidFill>
            <a:schemeClr val="accent2">
              <a:lumMod val="60000"/>
              <a:lumOff val="40000"/>
            </a:schemeClr>
          </a:solidFill>
        </p:spPr>
        <p:txBody>
          <a:bodyPr vert="horz" lIns="91440" tIns="45720" rIns="91440" bIns="45720" rtlCol="0" anchor="b">
            <a:noAutofit/>
          </a:bodyPr>
          <a:lstStyle/>
          <a:p>
            <a:pPr algn="ctr"/>
            <a:r>
              <a:rPr lang="en-US" sz="4000" b="1" dirty="0"/>
              <a:t>Service Account – Key Pair Authentication</a:t>
            </a:r>
          </a:p>
        </p:txBody>
      </p:sp>
      <p:sp>
        <p:nvSpPr>
          <p:cNvPr id="5" name="Content Placeholder 4">
            <a:extLst>
              <a:ext uri="{FF2B5EF4-FFF2-40B4-BE49-F238E27FC236}">
                <a16:creationId xmlns:a16="http://schemas.microsoft.com/office/drawing/2014/main" id="{9DF95B98-5D2A-4D5E-A8D8-90CE1A064B29}"/>
              </a:ext>
            </a:extLst>
          </p:cNvPr>
          <p:cNvSpPr>
            <a:spLocks noGrp="1"/>
          </p:cNvSpPr>
          <p:nvPr>
            <p:ph idx="1"/>
          </p:nvPr>
        </p:nvSpPr>
        <p:spPr>
          <a:xfrm>
            <a:off x="0" y="595423"/>
            <a:ext cx="12192000" cy="6262576"/>
          </a:xfrm>
        </p:spPr>
        <p:txBody>
          <a:bodyPr>
            <a:normAutofit/>
          </a:bodyPr>
          <a:lstStyle/>
          <a:p>
            <a:r>
              <a:rPr lang="en-US" dirty="0"/>
              <a:t>User Key Pair Authentication</a:t>
            </a:r>
          </a:p>
          <a:p>
            <a:pPr lvl="1"/>
            <a:r>
              <a:rPr lang="en-US" sz="2000" dirty="0"/>
              <a:t>Execute the following to generate a private key which generates key (rsa_key.p8)</a:t>
            </a:r>
          </a:p>
          <a:p>
            <a:pPr lvl="2"/>
            <a:r>
              <a:rPr lang="en-US" dirty="0" err="1"/>
              <a:t>openssl</a:t>
            </a:r>
            <a:r>
              <a:rPr lang="en-US" dirty="0"/>
              <a:t> </a:t>
            </a:r>
            <a:r>
              <a:rPr lang="en-US" dirty="0" err="1"/>
              <a:t>genrsa</a:t>
            </a:r>
            <a:r>
              <a:rPr lang="en-US" dirty="0"/>
              <a:t> 2048 | </a:t>
            </a:r>
            <a:r>
              <a:rPr lang="en-US" dirty="0" err="1"/>
              <a:t>openssl</a:t>
            </a:r>
            <a:r>
              <a:rPr lang="en-US" dirty="0"/>
              <a:t> pkcs8 -topk8 -inform PEM -out rsa_key.p8</a:t>
            </a:r>
          </a:p>
          <a:p>
            <a:pPr lvl="2"/>
            <a:r>
              <a:rPr lang="en-US" dirty="0"/>
              <a:t>Enter the pass phrase – use a strong one and store it safely</a:t>
            </a:r>
          </a:p>
          <a:p>
            <a:pPr lvl="1"/>
            <a:r>
              <a:rPr lang="en-US" sz="2000" dirty="0"/>
              <a:t>Generate a Public Key referencing the above generated private Key</a:t>
            </a:r>
          </a:p>
          <a:p>
            <a:pPr lvl="2"/>
            <a:r>
              <a:rPr lang="en-US" dirty="0" err="1"/>
              <a:t>openssl</a:t>
            </a:r>
            <a:r>
              <a:rPr lang="en-US" dirty="0"/>
              <a:t> </a:t>
            </a:r>
            <a:r>
              <a:rPr lang="en-US" dirty="0" err="1"/>
              <a:t>rsa</a:t>
            </a:r>
            <a:r>
              <a:rPr lang="en-US" dirty="0"/>
              <a:t> -in rsa_key.p8 -</a:t>
            </a:r>
            <a:r>
              <a:rPr lang="en-US" dirty="0" err="1"/>
              <a:t>pubout</a:t>
            </a:r>
            <a:r>
              <a:rPr lang="en-US" dirty="0"/>
              <a:t> -out rsa_key.pub</a:t>
            </a:r>
          </a:p>
          <a:p>
            <a:pPr lvl="1"/>
            <a:r>
              <a:rPr lang="en-US" sz="2000" dirty="0"/>
              <a:t>Open the rsa_key.pub in a text editor, copy the key , don’t copy the lines  -Begin and End Key comments)</a:t>
            </a:r>
          </a:p>
          <a:p>
            <a:pPr lvl="1"/>
            <a:r>
              <a:rPr lang="en-US" sz="2000" dirty="0"/>
              <a:t>Assign the public key to the user  (Role Security Admin / Account Admin)</a:t>
            </a:r>
          </a:p>
          <a:p>
            <a:pPr lvl="2"/>
            <a:r>
              <a:rPr lang="en-US" dirty="0"/>
              <a:t>alter user </a:t>
            </a:r>
            <a:r>
              <a:rPr lang="en-US" dirty="0" err="1"/>
              <a:t>sf_user</a:t>
            </a:r>
            <a:r>
              <a:rPr lang="en-US" dirty="0"/>
              <a:t> set </a:t>
            </a:r>
            <a:r>
              <a:rPr lang="en-US" dirty="0" err="1"/>
              <a:t>rsa_public_key</a:t>
            </a:r>
            <a:r>
              <a:rPr lang="en-US" dirty="0"/>
              <a:t>='</a:t>
            </a:r>
            <a:r>
              <a:rPr lang="en-US" dirty="0" err="1"/>
              <a:t>MIIBIjANBgkqh</a:t>
            </a:r>
            <a:r>
              <a:rPr lang="en-US" dirty="0"/>
              <a:t>...’;</a:t>
            </a:r>
          </a:p>
          <a:p>
            <a:pPr lvl="2"/>
            <a:r>
              <a:rPr lang="en-US" dirty="0"/>
              <a:t>Desc User </a:t>
            </a:r>
            <a:r>
              <a:rPr lang="en-US" dirty="0" err="1"/>
              <a:t>sf_user</a:t>
            </a:r>
            <a:r>
              <a:rPr lang="en-US" dirty="0"/>
              <a:t>;</a:t>
            </a:r>
          </a:p>
          <a:p>
            <a:r>
              <a:rPr lang="en-US" dirty="0"/>
              <a:t>Key Rotation </a:t>
            </a:r>
          </a:p>
          <a:p>
            <a:pPr lvl="1"/>
            <a:r>
              <a:rPr lang="en-US" sz="2000" dirty="0"/>
              <a:t>Snowflake supports multiple active keys to allow for uninterrupted rotation</a:t>
            </a:r>
          </a:p>
          <a:p>
            <a:pPr lvl="1"/>
            <a:r>
              <a:rPr lang="en-US" sz="2000" dirty="0"/>
              <a:t>Rotate and replace your public and private keys based on the expiration schedule you follow internally.</a:t>
            </a:r>
          </a:p>
          <a:p>
            <a:pPr lvl="1"/>
            <a:r>
              <a:rPr lang="en-US" sz="2000" dirty="0"/>
              <a:t>Parameters RSA_PUBLIC_KEY and RSA_PUBLIC_KEY_2 can be used for ALTER USER to associate up to 2 public keys with a single user</a:t>
            </a:r>
          </a:p>
          <a:p>
            <a:r>
              <a:rPr lang="en-US" altLang="en-US" sz="2000" dirty="0"/>
              <a:t>SNOWSQL_PRIVATE_KEY_PASSPHRASE='&lt;passphrase&gt;' </a:t>
            </a:r>
            <a:endParaRPr lang="en-US" sz="2000" dirty="0"/>
          </a:p>
          <a:p>
            <a:r>
              <a:rPr lang="en-US" sz="2000" dirty="0" err="1"/>
              <a:t>snowsql</a:t>
            </a:r>
            <a:r>
              <a:rPr lang="en-US" sz="2000" dirty="0"/>
              <a:t> -a &lt;account&gt; -u &lt;user&gt; --private-key-path &lt;path&gt;/rsa_key.p8</a:t>
            </a:r>
          </a:p>
          <a:p>
            <a:pPr lvl="1"/>
            <a:endParaRPr lang="en-US" dirty="0"/>
          </a:p>
          <a:p>
            <a:pPr lvl="1"/>
            <a:endParaRPr lang="en-US" dirty="0"/>
          </a:p>
          <a:p>
            <a:pPr lvl="1"/>
            <a:endParaRPr lang="en-US" dirty="0"/>
          </a:p>
        </p:txBody>
      </p:sp>
      <p:sp>
        <p:nvSpPr>
          <p:cNvPr id="3" name="Slide Number Placeholder 2">
            <a:extLst>
              <a:ext uri="{FF2B5EF4-FFF2-40B4-BE49-F238E27FC236}">
                <a16:creationId xmlns:a16="http://schemas.microsoft.com/office/drawing/2014/main" id="{75CF3829-EA81-45EB-947D-291FC958EFBC}"/>
              </a:ext>
            </a:extLst>
          </p:cNvPr>
          <p:cNvSpPr>
            <a:spLocks noGrp="1"/>
          </p:cNvSpPr>
          <p:nvPr>
            <p:ph type="sldNum" sz="quarter" idx="12"/>
          </p:nvPr>
        </p:nvSpPr>
        <p:spPr/>
        <p:txBody>
          <a:bodyPr/>
          <a:lstStyle/>
          <a:p>
            <a:fld id="{060AAC0B-B341-49E9-AE32-72C55166E7B3}" type="slidenum">
              <a:rPr lang="en-US" smtClean="0"/>
              <a:t>6</a:t>
            </a:fld>
            <a:endParaRPr lang="en-US"/>
          </a:p>
        </p:txBody>
      </p:sp>
      <p:sp>
        <p:nvSpPr>
          <p:cNvPr id="6" name="Rectangle 2">
            <a:extLst>
              <a:ext uri="{FF2B5EF4-FFF2-40B4-BE49-F238E27FC236}">
                <a16:creationId xmlns:a16="http://schemas.microsoft.com/office/drawing/2014/main" id="{05DCD11F-BCCA-4ACD-993B-49F347899147}"/>
              </a:ext>
            </a:extLst>
          </p:cNvPr>
          <p:cNvSpPr>
            <a:spLocks noChangeArrowheads="1"/>
          </p:cNvSpPr>
          <p:nvPr/>
        </p:nvSpPr>
        <p:spPr bwMode="auto">
          <a:xfrm>
            <a:off x="0" y="8067"/>
            <a:ext cx="65" cy="44106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1964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39764-61F4-4BE9-B048-F32B85349939}"/>
              </a:ext>
            </a:extLst>
          </p:cNvPr>
          <p:cNvSpPr>
            <a:spLocks noGrp="1"/>
          </p:cNvSpPr>
          <p:nvPr>
            <p:ph type="title"/>
          </p:nvPr>
        </p:nvSpPr>
        <p:spPr>
          <a:xfrm>
            <a:off x="0" y="1"/>
            <a:ext cx="12192000" cy="595422"/>
          </a:xfrm>
          <a:solidFill>
            <a:schemeClr val="accent2">
              <a:lumMod val="60000"/>
              <a:lumOff val="40000"/>
            </a:schemeClr>
          </a:solidFill>
        </p:spPr>
        <p:txBody>
          <a:bodyPr vert="horz" lIns="91440" tIns="45720" rIns="91440" bIns="45720" rtlCol="0" anchor="b">
            <a:noAutofit/>
          </a:bodyPr>
          <a:lstStyle/>
          <a:p>
            <a:pPr algn="ctr"/>
            <a:r>
              <a:rPr lang="en-US" sz="4000" b="1" dirty="0"/>
              <a:t>Service Account – Key Pair Authentication</a:t>
            </a:r>
          </a:p>
        </p:txBody>
      </p:sp>
      <p:sp>
        <p:nvSpPr>
          <p:cNvPr id="5" name="Content Placeholder 4">
            <a:extLst>
              <a:ext uri="{FF2B5EF4-FFF2-40B4-BE49-F238E27FC236}">
                <a16:creationId xmlns:a16="http://schemas.microsoft.com/office/drawing/2014/main" id="{9DF95B98-5D2A-4D5E-A8D8-90CE1A064B29}"/>
              </a:ext>
            </a:extLst>
          </p:cNvPr>
          <p:cNvSpPr>
            <a:spLocks noGrp="1"/>
          </p:cNvSpPr>
          <p:nvPr>
            <p:ph idx="1"/>
          </p:nvPr>
        </p:nvSpPr>
        <p:spPr>
          <a:xfrm>
            <a:off x="0" y="595423"/>
            <a:ext cx="12192000" cy="6262576"/>
          </a:xfrm>
        </p:spPr>
        <p:txBody>
          <a:bodyPr>
            <a:normAutofit/>
          </a:bodyPr>
          <a:lstStyle/>
          <a:p>
            <a:r>
              <a:rPr lang="en-US" dirty="0"/>
              <a:t>Web Browser Authentication</a:t>
            </a:r>
          </a:p>
          <a:p>
            <a:r>
              <a:rPr lang="en-US" dirty="0" err="1"/>
              <a:t>snowsql</a:t>
            </a:r>
            <a:r>
              <a:rPr lang="en-US" dirty="0"/>
              <a:t> -a tu89364.ap-south-1.aws -u smodem --variable password=%SNOWSQL_PWD%</a:t>
            </a:r>
          </a:p>
          <a:p>
            <a:r>
              <a:rPr lang="en-US" dirty="0"/>
              <a:t>Key Rotation </a:t>
            </a:r>
          </a:p>
          <a:p>
            <a:pPr lvl="1"/>
            <a:r>
              <a:rPr lang="en-US" sz="2000" dirty="0"/>
              <a:t>Snowflake supports multiple active keys to allow for uninterrupted rotation</a:t>
            </a:r>
          </a:p>
          <a:p>
            <a:pPr lvl="1"/>
            <a:r>
              <a:rPr lang="en-US" sz="2000" dirty="0"/>
              <a:t>Rotate and replace your public and private keys based on the expiration schedule you follow internally.</a:t>
            </a:r>
          </a:p>
          <a:p>
            <a:pPr lvl="1"/>
            <a:r>
              <a:rPr lang="en-US" sz="2000" dirty="0"/>
              <a:t>Parameters RSA_PUBLIC_KEY and RSA_PUBLIC_KEY_2 can be used for ALTER USER to associate up to 2 public keys with a single user</a:t>
            </a:r>
          </a:p>
          <a:p>
            <a:pPr lvl="1"/>
            <a:r>
              <a:rPr lang="en-US" altLang="en-US" sz="2000" dirty="0"/>
              <a:t>SNOWSQL_PRIVATE_KEY_PASSPHRASE='&lt;passphrase&gt;' </a:t>
            </a:r>
            <a:endParaRPr lang="en-US" sz="2000" dirty="0"/>
          </a:p>
          <a:p>
            <a:pPr lvl="1"/>
            <a:r>
              <a:rPr lang="en-US" dirty="0" err="1"/>
              <a:t>snowsql</a:t>
            </a:r>
            <a:r>
              <a:rPr lang="en-US" dirty="0"/>
              <a:t> -a &lt;account&gt; -u &lt;user&gt; --private-key-path &lt;path&gt;/rsa_key.p8</a:t>
            </a:r>
          </a:p>
          <a:p>
            <a:pPr lvl="1"/>
            <a:endParaRPr lang="en-US" dirty="0"/>
          </a:p>
          <a:p>
            <a:pPr lvl="1"/>
            <a:endParaRPr lang="en-US" dirty="0"/>
          </a:p>
          <a:p>
            <a:pPr lvl="1"/>
            <a:endParaRPr lang="en-US" dirty="0"/>
          </a:p>
        </p:txBody>
      </p:sp>
      <p:sp>
        <p:nvSpPr>
          <p:cNvPr id="3" name="Slide Number Placeholder 2">
            <a:extLst>
              <a:ext uri="{FF2B5EF4-FFF2-40B4-BE49-F238E27FC236}">
                <a16:creationId xmlns:a16="http://schemas.microsoft.com/office/drawing/2014/main" id="{75CF3829-EA81-45EB-947D-291FC958EFBC}"/>
              </a:ext>
            </a:extLst>
          </p:cNvPr>
          <p:cNvSpPr>
            <a:spLocks noGrp="1"/>
          </p:cNvSpPr>
          <p:nvPr>
            <p:ph type="sldNum" sz="quarter" idx="12"/>
          </p:nvPr>
        </p:nvSpPr>
        <p:spPr/>
        <p:txBody>
          <a:bodyPr/>
          <a:lstStyle/>
          <a:p>
            <a:fld id="{060AAC0B-B341-49E9-AE32-72C55166E7B3}" type="slidenum">
              <a:rPr lang="en-US" smtClean="0"/>
              <a:t>7</a:t>
            </a:fld>
            <a:endParaRPr lang="en-US"/>
          </a:p>
        </p:txBody>
      </p:sp>
      <p:sp>
        <p:nvSpPr>
          <p:cNvPr id="6" name="Rectangle 2">
            <a:extLst>
              <a:ext uri="{FF2B5EF4-FFF2-40B4-BE49-F238E27FC236}">
                <a16:creationId xmlns:a16="http://schemas.microsoft.com/office/drawing/2014/main" id="{05DCD11F-BCCA-4ACD-993B-49F347899147}"/>
              </a:ext>
            </a:extLst>
          </p:cNvPr>
          <p:cNvSpPr>
            <a:spLocks noChangeArrowheads="1"/>
          </p:cNvSpPr>
          <p:nvPr/>
        </p:nvSpPr>
        <p:spPr bwMode="auto">
          <a:xfrm>
            <a:off x="0" y="8067"/>
            <a:ext cx="65" cy="44106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31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1010</TotalTime>
  <Words>1177</Words>
  <Application>Microsoft Office PowerPoint</Application>
  <PresentationFormat>Widescreen</PresentationFormat>
  <Paragraphs>111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User Management </vt:lpstr>
      <vt:lpstr>User Management</vt:lpstr>
      <vt:lpstr>User Management</vt:lpstr>
      <vt:lpstr>User Management</vt:lpstr>
      <vt:lpstr>Service Account – Key Pair Authentication</vt:lpstr>
      <vt:lpstr>Service Account – Key Pair Authentication</vt:lpstr>
      <vt:lpstr>Service Account – Key Pair Authentication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Account – Key Pair Authentication</dc:title>
  <dc:creator>Sekhar Modem -X (smodem - TECH MAHINDRA LIM at Cisco)</dc:creator>
  <cp:lastModifiedBy>Sekhar Modem -X (smodem - TECH MAHINDRA LIM at Cisco)</cp:lastModifiedBy>
  <cp:revision>29</cp:revision>
  <dcterms:created xsi:type="dcterms:W3CDTF">2020-07-12T01:30:46Z</dcterms:created>
  <dcterms:modified xsi:type="dcterms:W3CDTF">2020-07-14T14:58:45Z</dcterms:modified>
</cp:coreProperties>
</file>