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29" r:id="rId3"/>
    <p:sldId id="331" r:id="rId4"/>
    <p:sldId id="33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F880-4670-4365-9695-19CC42182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FFF84-3FA9-41A0-AA29-7EBBAFB4C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F993B-0107-4A9D-B9A2-6E3CC5B0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090A-D90B-425D-B382-A7A39062FE2F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CB6D4-F3C1-432B-8B1C-4C2D205A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F9E73-0F1D-4616-92DB-A24442BD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3EBC-7952-4377-9F3F-A5C2B53F5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3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8ADF-ECBD-44B2-A3D0-049F1029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2AE6D-299B-4912-975A-2E79C7126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05BA0-C0A4-4B33-9FF9-AC029CEC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090A-D90B-425D-B382-A7A39062FE2F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2064F-3A82-4A9B-9A53-E1AA7E09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BAA6F-62B8-4181-BB09-897ECB56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3EBC-7952-4377-9F3F-A5C2B53F5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58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8BE45-8193-4C39-849F-B4E6B0ADF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FB92D-7360-42A6-99D5-559CA750F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F3434-400E-448E-9B0D-801EB8E3E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090A-D90B-425D-B382-A7A39062FE2F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DFDCB-5CB4-413D-85C9-5F1D18B4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FE17-E8F1-4BC2-A997-5EAA75D4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3EBC-7952-4377-9F3F-A5C2B53F5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05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C728-485C-4C0C-A057-BC228E16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45A7-4EFC-4DA5-9289-666327C7A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4CB28-54D6-48F8-82EA-A7782305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090A-D90B-425D-B382-A7A39062FE2F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8B953-8A29-489B-8E23-D83FA0CE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404C1-F24A-4C7A-AEB6-FFAD71C2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3EBC-7952-4377-9F3F-A5C2B53F5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56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2866-6251-41ED-92C3-2C3EC119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DB786-8BF0-44B3-A1F2-1BAC85446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593E5-8142-4E85-A308-E9694AE00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090A-D90B-425D-B382-A7A39062FE2F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CCE7B-F5D4-4392-975C-B194EEA0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651D1-C426-421E-99DE-5A605643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3EBC-7952-4377-9F3F-A5C2B53F5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87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DBC1-E688-42EA-8CA9-52828530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F63D-7DF9-42F0-95B4-623A4144F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A1C70-EFFA-45A3-B205-88729F012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8C578-2618-479B-AEA9-F5F6B1B3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090A-D90B-425D-B382-A7A39062FE2F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268BD-9871-46A8-83F7-13DEDC44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943CF-B579-4CD7-A079-7C464B1D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3EBC-7952-4377-9F3F-A5C2B53F5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15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E305-4563-4B09-AE1E-31CE0D90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7C41F-B3A9-4C3A-8A6A-C8796F565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FDAE7-F162-400E-B629-3057971CD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35FCA-BAC8-4925-9AE0-440B2594F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D01EB-B388-4454-8326-4AA6BD8C1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7639F-880B-4949-9C9B-4C6BD04E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090A-D90B-425D-B382-A7A39062FE2F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009FAB-ADF4-4C67-843F-70175C08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47E58-8370-460E-AFDE-4EF20213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3EBC-7952-4377-9F3F-A5C2B53F5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50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B8D1-99C8-4A4D-99BC-AC5385599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C26D1-837B-4C91-AF6C-78E64C72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090A-D90B-425D-B382-A7A39062FE2F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66221-F24F-4705-A51F-990FEE9F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21FE2-E76A-4320-AE0D-852F0805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3EBC-7952-4377-9F3F-A5C2B53F5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78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60038-7A3F-4FB6-96E4-DC9FA4B4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090A-D90B-425D-B382-A7A39062FE2F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A8B54-B5C4-452C-9C87-2B88B342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EB3C1-1217-4CB7-9C30-FB17DE10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3EBC-7952-4377-9F3F-A5C2B53F5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88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00F8-072D-4B4A-83DA-3E4110F9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47EB6-D4F4-4E2F-9D8D-F73DE157F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030C9-8962-48DC-951C-55C98810E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1FAEF-BF68-4B8C-A248-E7F69F75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090A-D90B-425D-B382-A7A39062FE2F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18CBF-2C1E-4382-9888-F87C5334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F0B66-7F30-48F5-97D8-29EA6BA9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3EBC-7952-4377-9F3F-A5C2B53F5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98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5DDC-C978-4686-8069-9B229B14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2D9FC1-593A-4C33-929B-BD1A126E9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2E230-0114-44F4-8F0A-AEB5E53A4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BA61B-8752-400C-A474-02E93552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090A-D90B-425D-B382-A7A39062FE2F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3B781-5105-432D-A843-69528656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6A7BD-2DDC-4F99-9FA7-6C0350FB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3EBC-7952-4377-9F3F-A5C2B53F5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39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A5867-F643-4D63-9000-B2C3BF8F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5B9CB-DE8A-4902-8BC8-4525E51FF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E5DD9-EF5E-4D67-AD85-6C0135CF1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F090A-D90B-425D-B382-A7A39062FE2F}" type="datetimeFigureOut">
              <a:rPr lang="en-IN" smtClean="0"/>
              <a:t>17-06-2020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B85AF-CD68-40A9-BABB-EF6F974D4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98775-F1DA-4461-84A6-30227D70E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93EBC-7952-4377-9F3F-A5C2B53F5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7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D59A-EA9A-4A32-AECD-D00C443F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2175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dirty="0"/>
              <a:t>Snowflake – Time Travel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E94DFE-7C64-4790-A646-190F2974B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F1BA2A0-7FC1-4D55-8E8D-E0F65DDF2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C7E4851-FC53-4F10-B1B9-A8BCB0F84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A1D33A8-F8FE-4F1D-B7FC-C42167BCB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A7B0192-D8E5-4DE1-8BD7-CB76CBF42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9A4F2E5-55F0-4E73-90B4-02D15320A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4C8220F-FF46-4E00-A621-75078B452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CCA1F9C-AC6A-4555-AA4C-D366B294F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8011F3A-5F93-40BC-8472-3110FB35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2176"/>
            <a:ext cx="12192000" cy="6145823"/>
          </a:xfrm>
        </p:spPr>
        <p:txBody>
          <a:bodyPr>
            <a:normAutofit/>
          </a:bodyPr>
          <a:lstStyle/>
          <a:p>
            <a:r>
              <a:rPr lang="en-US" sz="2400" dirty="0"/>
              <a:t>Time Travel SQL Constructs</a:t>
            </a:r>
          </a:p>
          <a:p>
            <a:pPr lvl="1"/>
            <a:r>
              <a:rPr lang="en-US" sz="1600" dirty="0"/>
              <a:t>AT / Before in SQL for object retrieval / access</a:t>
            </a:r>
          </a:p>
          <a:p>
            <a:pPr lvl="1"/>
            <a:r>
              <a:rPr lang="en-US" sz="1600" dirty="0"/>
              <a:t>Clone Command for data / object restoration</a:t>
            </a:r>
          </a:p>
          <a:p>
            <a:pPr lvl="1"/>
            <a:r>
              <a:rPr lang="en-US" sz="1600" dirty="0"/>
              <a:t>SQL Parameters – TIMESTAMP, OFFSET, STATEMENT</a:t>
            </a:r>
          </a:p>
          <a:p>
            <a:pPr marL="0" indent="0"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lvl="1"/>
            <a:endParaRPr lang="en-US" altLang="en-US" sz="4000" dirty="0">
              <a:latin typeface="Arial" panose="020B0604020202020204" pitchFamily="34" charset="0"/>
            </a:endParaRPr>
          </a:p>
          <a:p>
            <a:endParaRPr lang="en-US" altLang="en-US" sz="2000" dirty="0">
              <a:solidFill>
                <a:srgbClr val="000000"/>
              </a:solidFill>
              <a:latin typeface="Courier 10 Pitch"/>
            </a:endParaRPr>
          </a:p>
          <a:p>
            <a:endParaRPr lang="en-US" altLang="en-US" sz="2000" dirty="0"/>
          </a:p>
          <a:p>
            <a:endParaRPr lang="en-US" altLang="en-US" sz="5400" dirty="0"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84D7A5E-8856-49D7-866E-2D2B6CA5C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8F5137C-1D16-47D7-A366-A63FAC196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E451BAC-604C-409B-A267-F892293B6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A75E8D5-9A26-43DD-AF3D-0121D008D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42A6408F-BC58-4864-BD3E-2A516952A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15A7AF74-6AF7-471D-AD3D-41B1CF9B3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F9ED5C6A-DFCF-495C-A7AB-C334C188C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2296494F-AD18-429E-B5D0-1E4943CE0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Time Travel SQL extensions">
            <a:extLst>
              <a:ext uri="{FF2B5EF4-FFF2-40B4-BE49-F238E27FC236}">
                <a16:creationId xmlns:a16="http://schemas.microsoft.com/office/drawing/2014/main" id="{8C3AF385-2FAC-4FC2-836E-7B2310004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9138"/>
            <a:ext cx="12124592" cy="495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84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D59A-EA9A-4A32-AECD-D00C443F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2175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dirty="0"/>
              <a:t>Snowflake – Time Travel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E94DFE-7C64-4790-A646-190F2974B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F1BA2A0-7FC1-4D55-8E8D-E0F65DDF2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C7E4851-FC53-4F10-B1B9-A8BCB0F84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A1D33A8-F8FE-4F1D-B7FC-C42167BCB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A7B0192-D8E5-4DE1-8BD7-CB76CBF42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9A4F2E5-55F0-4E73-90B4-02D15320A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4C8220F-FF46-4E00-A621-75078B452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CCA1F9C-AC6A-4555-AA4C-D366B294F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8011F3A-5F93-40BC-8472-3110FB35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2176"/>
            <a:ext cx="12192000" cy="6145823"/>
          </a:xfrm>
        </p:spPr>
        <p:txBody>
          <a:bodyPr>
            <a:normAutofit/>
          </a:bodyPr>
          <a:lstStyle/>
          <a:p>
            <a:r>
              <a:rPr lang="en-US" sz="2400" dirty="0"/>
              <a:t>Examples :</a:t>
            </a:r>
          </a:p>
          <a:p>
            <a:pPr lvl="1"/>
            <a:r>
              <a:rPr lang="en-US" altLang="en-US" sz="1800" dirty="0">
                <a:latin typeface="Courier 10 Pitch"/>
              </a:rPr>
              <a:t>select * from </a:t>
            </a:r>
            <a:r>
              <a:rPr lang="en-US" altLang="en-US" sz="1800" dirty="0" err="1">
                <a:latin typeface="Courier 10 Pitch"/>
              </a:rPr>
              <a:t>my_table</a:t>
            </a:r>
            <a:r>
              <a:rPr lang="en-US" altLang="en-US" sz="1800" dirty="0">
                <a:latin typeface="Courier 10 Pitch"/>
              </a:rPr>
              <a:t> at(timestamp =&gt; 'Mon, 01 May 2015 16:20:00 -0700'::timestamp);</a:t>
            </a:r>
            <a:r>
              <a:rPr lang="en-US" altLang="en-US" sz="1800" dirty="0"/>
              <a:t> </a:t>
            </a:r>
          </a:p>
          <a:p>
            <a:pPr lvl="1"/>
            <a:r>
              <a:rPr lang="en-US" altLang="en-US" sz="1800" dirty="0">
                <a:latin typeface="Courier 10 Pitch"/>
              </a:rPr>
              <a:t>select * from </a:t>
            </a:r>
            <a:r>
              <a:rPr lang="en-US" altLang="en-US" sz="1800" dirty="0" err="1">
                <a:latin typeface="Courier 10 Pitch"/>
              </a:rPr>
              <a:t>my_table</a:t>
            </a:r>
            <a:r>
              <a:rPr lang="en-US" altLang="en-US" sz="1800" dirty="0">
                <a:latin typeface="Courier 10 Pitch"/>
              </a:rPr>
              <a:t> at(offset =&gt; -60*5); </a:t>
            </a:r>
          </a:p>
          <a:p>
            <a:pPr lvl="1"/>
            <a:r>
              <a:rPr lang="en-US" altLang="en-US" sz="1800" dirty="0">
                <a:latin typeface="Courier 10 Pitch"/>
              </a:rPr>
              <a:t>select * from </a:t>
            </a:r>
            <a:r>
              <a:rPr lang="en-US" altLang="en-US" sz="1800" dirty="0" err="1">
                <a:latin typeface="Courier 10 Pitch"/>
              </a:rPr>
              <a:t>my_table</a:t>
            </a:r>
            <a:r>
              <a:rPr lang="en-US" altLang="en-US" sz="1800" dirty="0">
                <a:latin typeface="Courier 10 Pitch"/>
              </a:rPr>
              <a:t> before(statement =&gt; '8e5d0ca9-005e-44e6-b858-a8f5b37c5726’); </a:t>
            </a:r>
          </a:p>
          <a:p>
            <a:pPr lvl="1"/>
            <a:r>
              <a:rPr lang="en-US" altLang="en-US" sz="1800" dirty="0">
                <a:latin typeface="Courier 10 Pitch"/>
              </a:rPr>
              <a:t>create table </a:t>
            </a:r>
            <a:r>
              <a:rPr lang="en-US" altLang="en-US" sz="1800" dirty="0" err="1">
                <a:latin typeface="Courier 10 Pitch"/>
              </a:rPr>
              <a:t>restored_table</a:t>
            </a:r>
            <a:r>
              <a:rPr lang="en-US" altLang="en-US" sz="1800" dirty="0">
                <a:latin typeface="Courier 10 Pitch"/>
              </a:rPr>
              <a:t> clone </a:t>
            </a:r>
            <a:r>
              <a:rPr lang="en-US" altLang="en-US" sz="1800" dirty="0" err="1">
                <a:latin typeface="Courier 10 Pitch"/>
              </a:rPr>
              <a:t>my_table</a:t>
            </a:r>
            <a:r>
              <a:rPr lang="en-US" altLang="en-US" sz="1800" dirty="0">
                <a:latin typeface="Courier 10 Pitch"/>
              </a:rPr>
              <a:t> at(timestamp =&gt; 'Mon, 09 May 2015 01:01:00 +0300'::timestamp); </a:t>
            </a:r>
            <a:endParaRPr lang="en-US" sz="1800" dirty="0">
              <a:latin typeface="Courier 10 Pitch"/>
            </a:endParaRPr>
          </a:p>
          <a:p>
            <a:pPr lvl="1"/>
            <a:r>
              <a:rPr lang="en-US" altLang="en-US" sz="1800" dirty="0">
                <a:latin typeface="Courier 10 Pitch"/>
              </a:rPr>
              <a:t>create schema </a:t>
            </a:r>
            <a:r>
              <a:rPr lang="en-US" altLang="en-US" sz="1800" dirty="0" err="1">
                <a:latin typeface="Courier 10 Pitch"/>
              </a:rPr>
              <a:t>restored_schema</a:t>
            </a:r>
            <a:r>
              <a:rPr lang="en-US" altLang="en-US" sz="1800" dirty="0">
                <a:latin typeface="Courier 10 Pitch"/>
              </a:rPr>
              <a:t> clone </a:t>
            </a:r>
            <a:r>
              <a:rPr lang="en-US" altLang="en-US" sz="1800" dirty="0" err="1">
                <a:latin typeface="Courier 10 Pitch"/>
              </a:rPr>
              <a:t>my_schema</a:t>
            </a:r>
            <a:r>
              <a:rPr lang="en-US" altLang="en-US" sz="1800" dirty="0">
                <a:latin typeface="Courier 10 Pitch"/>
              </a:rPr>
              <a:t> at(offset =&gt; -3600); </a:t>
            </a:r>
          </a:p>
          <a:p>
            <a:pPr lvl="1"/>
            <a:r>
              <a:rPr lang="en-US" altLang="en-US" sz="1800" dirty="0">
                <a:latin typeface="Courier 10 Pitch"/>
              </a:rPr>
              <a:t>create database </a:t>
            </a:r>
            <a:r>
              <a:rPr lang="en-US" altLang="en-US" sz="1800" dirty="0" err="1">
                <a:latin typeface="Courier 10 Pitch"/>
              </a:rPr>
              <a:t>restored_db</a:t>
            </a:r>
            <a:r>
              <a:rPr lang="en-US" altLang="en-US" sz="1800" dirty="0">
                <a:latin typeface="Courier 10 Pitch"/>
              </a:rPr>
              <a:t> clone </a:t>
            </a:r>
            <a:r>
              <a:rPr lang="en-US" altLang="en-US" sz="1800" dirty="0" err="1">
                <a:latin typeface="Courier 10 Pitch"/>
              </a:rPr>
              <a:t>my_db</a:t>
            </a:r>
            <a:r>
              <a:rPr lang="en-US" altLang="en-US" sz="1800" dirty="0">
                <a:latin typeface="Courier 10 Pitch"/>
              </a:rPr>
              <a:t> before(statement =&gt; '8e5d0ca9-005e-44e6-b858-a8f5b37c5726') </a:t>
            </a:r>
          </a:p>
          <a:p>
            <a:pPr lvl="1"/>
            <a:endParaRPr lang="en-US" sz="2400" dirty="0"/>
          </a:p>
          <a:p>
            <a:r>
              <a:rPr lang="en-US" sz="2400" dirty="0"/>
              <a:t>Data Retention Period</a:t>
            </a:r>
          </a:p>
          <a:p>
            <a:pPr lvl="1"/>
            <a:r>
              <a:rPr lang="en-US" sz="1600" dirty="0"/>
              <a:t>The Standard Retention Period is 1 day / 24 Hours</a:t>
            </a:r>
          </a:p>
          <a:p>
            <a:pPr lvl="1"/>
            <a:r>
              <a:rPr lang="en-US" sz="1600" dirty="0"/>
              <a:t>Retention Period can be set to 0 on Account and Object Level (Database, Schema, Table) – TT Disabled</a:t>
            </a:r>
          </a:p>
          <a:p>
            <a:pPr lvl="1"/>
            <a:r>
              <a:rPr lang="en-US" sz="1600" dirty="0"/>
              <a:t>Enterprise Edition and Higher – Data Retention Period can be set to 0-90</a:t>
            </a:r>
          </a:p>
          <a:p>
            <a:pPr lvl="1"/>
            <a:r>
              <a:rPr lang="en-US" altLang="en-US" sz="2000" dirty="0"/>
              <a:t>Examples</a:t>
            </a:r>
          </a:p>
          <a:p>
            <a:pPr lvl="2"/>
            <a:r>
              <a:rPr lang="en-US" altLang="en-US" sz="1800" dirty="0">
                <a:latin typeface="Courier 10 Pitch"/>
              </a:rPr>
              <a:t>create table </a:t>
            </a:r>
            <a:r>
              <a:rPr lang="en-US" altLang="en-US" sz="1800" dirty="0" err="1">
                <a:latin typeface="Courier 10 Pitch"/>
              </a:rPr>
              <a:t>mytable</a:t>
            </a:r>
            <a:r>
              <a:rPr lang="en-US" altLang="en-US" sz="1800" dirty="0">
                <a:latin typeface="Courier 10 Pitch"/>
              </a:rPr>
              <a:t>(col1 number, col2 date) </a:t>
            </a:r>
            <a:r>
              <a:rPr lang="en-US" altLang="en-US" sz="1800" dirty="0" err="1">
                <a:latin typeface="Courier 10 Pitch"/>
              </a:rPr>
              <a:t>data_retention_time_in_days</a:t>
            </a:r>
            <a:r>
              <a:rPr lang="en-US" altLang="en-US" sz="1800" dirty="0">
                <a:latin typeface="Courier 10 Pitch"/>
              </a:rPr>
              <a:t>=90; </a:t>
            </a:r>
          </a:p>
          <a:p>
            <a:pPr lvl="2"/>
            <a:r>
              <a:rPr lang="en-US" altLang="en-US" sz="1800" dirty="0">
                <a:latin typeface="Courier 10 Pitch"/>
              </a:rPr>
              <a:t>alter table </a:t>
            </a:r>
            <a:r>
              <a:rPr lang="en-US" altLang="en-US" sz="1800" dirty="0" err="1">
                <a:latin typeface="Courier 10 Pitch"/>
              </a:rPr>
              <a:t>mytable</a:t>
            </a:r>
            <a:r>
              <a:rPr lang="en-US" altLang="en-US" sz="1800" dirty="0">
                <a:latin typeface="Courier 10 Pitch"/>
              </a:rPr>
              <a:t> set </a:t>
            </a:r>
            <a:r>
              <a:rPr lang="en-US" altLang="en-US" sz="1800" dirty="0" err="1">
                <a:latin typeface="Courier 10 Pitch"/>
              </a:rPr>
              <a:t>data_retention_time_in_days</a:t>
            </a:r>
            <a:r>
              <a:rPr lang="en-US" altLang="en-US" sz="1800" dirty="0">
                <a:latin typeface="Courier 10 Pitch"/>
              </a:rPr>
              <a:t>=30 </a:t>
            </a:r>
          </a:p>
          <a:p>
            <a:pPr lvl="1"/>
            <a:endParaRPr lang="en-US" altLang="en-US" sz="1800" dirty="0">
              <a:solidFill>
                <a:srgbClr val="088A08"/>
              </a:solidFill>
              <a:latin typeface="Courier 10 Pitch"/>
            </a:endParaRPr>
          </a:p>
          <a:p>
            <a:endParaRPr lang="en-US" altLang="en-US" sz="2400" dirty="0"/>
          </a:p>
          <a:p>
            <a:pPr lvl="1"/>
            <a:endParaRPr lang="en-US" altLang="en-US" sz="4000" dirty="0">
              <a:latin typeface="Arial" panose="020B0604020202020204" pitchFamily="34" charset="0"/>
            </a:endParaRPr>
          </a:p>
          <a:p>
            <a:endParaRPr lang="en-US" altLang="en-US" sz="2000" dirty="0">
              <a:solidFill>
                <a:srgbClr val="000000"/>
              </a:solidFill>
              <a:latin typeface="Courier 10 Pitch"/>
            </a:endParaRPr>
          </a:p>
          <a:p>
            <a:endParaRPr lang="en-US" altLang="en-US" sz="2000" dirty="0"/>
          </a:p>
          <a:p>
            <a:endParaRPr lang="en-US" altLang="en-US" sz="5400" dirty="0"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84D7A5E-8856-49D7-866E-2D2B6CA5C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8F5137C-1D16-47D7-A366-A63FAC196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E451BAC-604C-409B-A267-F892293B6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A75E8D5-9A26-43DD-AF3D-0121D008D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42A6408F-BC58-4864-BD3E-2A516952A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15A7AF74-6AF7-471D-AD3D-41B1CF9B3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F9ED5C6A-DFCF-495C-A7AB-C334C188C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2296494F-AD18-429E-B5D0-1E4943CE0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480B3028-BD5E-4539-9EB2-4E1A9158D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ABDD7740-9EA6-45D3-AD67-3F4E4E6BE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F0A1EE83-4335-4308-A3C8-55D51D47D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8F52B738-A785-4D97-BC6F-3E1B39ECA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3CB87CC-0B79-4ACF-B477-41A136772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33203B43-F482-4749-9A2E-E8F1301E0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7BA1B7F6-B75F-444F-BBC9-AF75B9096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62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D59A-EA9A-4A32-AECD-D00C443F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2175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dirty="0"/>
              <a:t>Snowflake – Time Travel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E94DFE-7C64-4790-A646-190F2974B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F1BA2A0-7FC1-4D55-8E8D-E0F65DDF2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C7E4851-FC53-4F10-B1B9-A8BCB0F84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A1D33A8-F8FE-4F1D-B7FC-C42167BCB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A7B0192-D8E5-4DE1-8BD7-CB76CBF42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9A4F2E5-55F0-4E73-90B4-02D15320A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4C8220F-FF46-4E00-A621-75078B452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CCA1F9C-AC6A-4555-AA4C-D366B294F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8011F3A-5F93-40BC-8472-3110FB35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2176"/>
            <a:ext cx="12192000" cy="6145823"/>
          </a:xfrm>
        </p:spPr>
        <p:txBody>
          <a:bodyPr>
            <a:normAutofit/>
          </a:bodyPr>
          <a:lstStyle/>
          <a:p>
            <a:r>
              <a:rPr lang="en-US" sz="2400" dirty="0"/>
              <a:t>Dropping And Restoring :</a:t>
            </a:r>
          </a:p>
          <a:p>
            <a:pPr lvl="1"/>
            <a:r>
              <a:rPr lang="en-US" altLang="en-US" sz="1800" dirty="0">
                <a:latin typeface="Courier 10 Pitch"/>
              </a:rPr>
              <a:t>Create table my_sales_tab_ver1(id </a:t>
            </a:r>
            <a:r>
              <a:rPr lang="en-US" altLang="en-US" sz="1800" dirty="0" err="1">
                <a:latin typeface="Courier 10 Pitch"/>
              </a:rPr>
              <a:t>number,descr</a:t>
            </a:r>
            <a:r>
              <a:rPr lang="en-US" altLang="en-US" sz="1800" dirty="0">
                <a:latin typeface="Courier 10 Pitch"/>
              </a:rPr>
              <a:t> varchar(100));</a:t>
            </a:r>
          </a:p>
          <a:p>
            <a:pPr lvl="1"/>
            <a:r>
              <a:rPr lang="en-US" altLang="en-US" sz="1800" dirty="0">
                <a:latin typeface="Courier 10 Pitch"/>
              </a:rPr>
              <a:t>Create table my_fin_tab_ver1(id number, currency varchar(100));</a:t>
            </a:r>
          </a:p>
          <a:p>
            <a:pPr lvl="1"/>
            <a:r>
              <a:rPr lang="en-US" altLang="en-US" sz="1800" dirty="0">
                <a:latin typeface="Courier 10 Pitch"/>
              </a:rPr>
              <a:t>insert into MY_SALES_TAB_VER1 values (100,'Electronics'), (200, 'Furniture'), (300,'Foot Wear');</a:t>
            </a:r>
          </a:p>
          <a:p>
            <a:pPr lvl="1"/>
            <a:r>
              <a:rPr lang="en-US" altLang="en-US" sz="1800" dirty="0">
                <a:latin typeface="Courier 10 Pitch"/>
              </a:rPr>
              <a:t>Drop Table my_sales_tab_ver1;</a:t>
            </a:r>
          </a:p>
          <a:p>
            <a:pPr lvl="1"/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show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tables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history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;</a:t>
            </a:r>
            <a:r>
              <a:rPr lang="en-US" altLang="en-US" sz="1800" dirty="0"/>
              <a:t> </a:t>
            </a:r>
          </a:p>
          <a:p>
            <a:pPr lvl="1"/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Create table my_sales_tab_ver1(id number);</a:t>
            </a:r>
          </a:p>
          <a:p>
            <a:pPr lvl="1"/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insert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into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latin typeface="Courier 10 Pitch"/>
              </a:rPr>
              <a:t>my_sales_tab_ver1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values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(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1111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),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(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2222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),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(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3333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),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(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4444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);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</a:p>
          <a:p>
            <a:pPr lvl="1"/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drop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table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latin typeface="Courier 10 Pitch"/>
              </a:rPr>
              <a:t>my_sales_tab_ver1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;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</a:p>
          <a:p>
            <a:pPr lvl="1"/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create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table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latin typeface="Courier 10 Pitch"/>
              </a:rPr>
              <a:t>my_sales_tab_ver1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(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c1 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varchar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);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</a:p>
          <a:p>
            <a:pPr lvl="1"/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show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tables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history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;</a:t>
            </a:r>
            <a:r>
              <a:rPr lang="en-US" altLang="en-US" sz="1800" dirty="0"/>
              <a:t> </a:t>
            </a:r>
          </a:p>
          <a:p>
            <a:pPr lvl="1"/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alter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table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latin typeface="Courier 10 Pitch"/>
              </a:rPr>
              <a:t>my_sales_tab_ver1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rename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to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latin typeface="Courier 10 Pitch"/>
              </a:rPr>
              <a:t>my_sales_tab_ver3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;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</a:p>
          <a:p>
            <a:pPr lvl="1"/>
            <a:r>
              <a:rPr lang="en-US" altLang="en-US" sz="1800" dirty="0" err="1">
                <a:solidFill>
                  <a:srgbClr val="088A08"/>
                </a:solidFill>
                <a:latin typeface="Courier 10 Pitch"/>
              </a:rPr>
              <a:t>undrop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table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latin typeface="Courier 10 Pitch"/>
              </a:rPr>
              <a:t>my_sales_tab_ver1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;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</a:p>
          <a:p>
            <a:pPr lvl="1"/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show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tables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history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;</a:t>
            </a:r>
            <a:r>
              <a:rPr lang="en-US" altLang="en-US" sz="1400" dirty="0"/>
              <a:t> </a:t>
            </a:r>
          </a:p>
          <a:p>
            <a:pPr lvl="1"/>
            <a:r>
              <a:rPr lang="en-US" altLang="en-US" sz="1400" dirty="0">
                <a:solidFill>
                  <a:srgbClr val="088A08"/>
                </a:solidFill>
                <a:latin typeface="Courier 10 Pitch"/>
              </a:rPr>
              <a:t>alter</a:t>
            </a:r>
            <a:r>
              <a:rPr lang="en-US" altLang="en-US" sz="14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400" dirty="0">
                <a:solidFill>
                  <a:srgbClr val="088A08"/>
                </a:solidFill>
                <a:latin typeface="Courier 10 Pitch"/>
              </a:rPr>
              <a:t>table</a:t>
            </a:r>
            <a:r>
              <a:rPr lang="en-US" altLang="en-US" sz="14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400" dirty="0">
                <a:latin typeface="Courier 10 Pitch"/>
              </a:rPr>
              <a:t>my_sales_tab_ver1</a:t>
            </a:r>
            <a:r>
              <a:rPr lang="en-US" altLang="en-US" sz="14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400" dirty="0">
                <a:solidFill>
                  <a:srgbClr val="088A08"/>
                </a:solidFill>
                <a:latin typeface="Courier 10 Pitch"/>
              </a:rPr>
              <a:t>rename</a:t>
            </a:r>
            <a:r>
              <a:rPr lang="en-US" altLang="en-US" sz="14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400" dirty="0">
                <a:solidFill>
                  <a:srgbClr val="088A08"/>
                </a:solidFill>
                <a:latin typeface="Courier 10 Pitch"/>
              </a:rPr>
              <a:t>to</a:t>
            </a:r>
            <a:r>
              <a:rPr lang="en-US" altLang="en-US" sz="14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400" dirty="0">
                <a:latin typeface="Courier 10 Pitch"/>
              </a:rPr>
              <a:t>my_sales_tab_ver2</a:t>
            </a:r>
            <a:r>
              <a:rPr lang="en-US" altLang="en-US" sz="1400" dirty="0">
                <a:solidFill>
                  <a:srgbClr val="404040"/>
                </a:solidFill>
                <a:latin typeface="Courier 10 Pitch"/>
              </a:rPr>
              <a:t>;</a:t>
            </a:r>
            <a:r>
              <a:rPr lang="en-US" altLang="en-US" sz="1400" dirty="0">
                <a:solidFill>
                  <a:srgbClr val="000000"/>
                </a:solidFill>
                <a:latin typeface="Courier 10 Pitch"/>
              </a:rPr>
              <a:t> </a:t>
            </a:r>
          </a:p>
          <a:p>
            <a:pPr lvl="1"/>
            <a:r>
              <a:rPr lang="en-US" altLang="en-US" sz="1400" dirty="0" err="1">
                <a:solidFill>
                  <a:srgbClr val="088A08"/>
                </a:solidFill>
                <a:latin typeface="Courier 10 Pitch"/>
              </a:rPr>
              <a:t>undrop</a:t>
            </a:r>
            <a:r>
              <a:rPr lang="en-US" altLang="en-US" sz="14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400" dirty="0">
                <a:solidFill>
                  <a:srgbClr val="088A08"/>
                </a:solidFill>
                <a:latin typeface="Courier 10 Pitch"/>
              </a:rPr>
              <a:t>table</a:t>
            </a:r>
            <a:r>
              <a:rPr lang="en-US" altLang="en-US" sz="14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400" dirty="0">
                <a:latin typeface="Courier 10 Pitch"/>
              </a:rPr>
              <a:t>my_sales_tab_ver1</a:t>
            </a:r>
            <a:r>
              <a:rPr lang="en-US" altLang="en-US" sz="14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400" dirty="0">
                <a:solidFill>
                  <a:srgbClr val="404040"/>
                </a:solidFill>
                <a:latin typeface="Courier 10 Pitch"/>
              </a:rPr>
              <a:t>;</a:t>
            </a:r>
            <a:r>
              <a:rPr lang="en-US" altLang="en-US" sz="1100" dirty="0"/>
              <a:t> 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lvl="1"/>
            <a:endParaRPr lang="en-US" altLang="en-US" sz="1400" dirty="0"/>
          </a:p>
          <a:p>
            <a:pPr lvl="1"/>
            <a:endParaRPr lang="en-US" altLang="en-US" sz="4000" dirty="0">
              <a:latin typeface="Arial" panose="020B0604020202020204" pitchFamily="34" charset="0"/>
            </a:endParaRPr>
          </a:p>
          <a:p>
            <a:pPr lvl="1"/>
            <a:endParaRPr lang="en-US" altLang="en-US" sz="1800" dirty="0"/>
          </a:p>
          <a:p>
            <a:pPr lvl="1"/>
            <a:endParaRPr lang="en-US" altLang="en-US" sz="1800" dirty="0">
              <a:latin typeface="Arial" panose="020B0604020202020204" pitchFamily="34" charset="0"/>
            </a:endParaRPr>
          </a:p>
          <a:p>
            <a:endParaRPr lang="en-US" altLang="en-US" sz="4800" dirty="0">
              <a:latin typeface="Arial" panose="020B0604020202020204" pitchFamily="34" charset="0"/>
            </a:endParaRPr>
          </a:p>
          <a:p>
            <a:endParaRPr lang="en-US" altLang="en-US" sz="2400" dirty="0">
              <a:latin typeface="Courier 10 Pitch"/>
            </a:endParaRPr>
          </a:p>
          <a:p>
            <a:endParaRPr lang="en-US" altLang="en-US" sz="2400" dirty="0"/>
          </a:p>
          <a:p>
            <a:endParaRPr lang="en-US" altLang="en-US" sz="2000" dirty="0">
              <a:solidFill>
                <a:srgbClr val="000000"/>
              </a:solidFill>
              <a:latin typeface="Courier 10 Pitch"/>
            </a:endParaRPr>
          </a:p>
          <a:p>
            <a:endParaRPr lang="en-US" altLang="en-US" sz="2000" dirty="0"/>
          </a:p>
          <a:p>
            <a:endParaRPr lang="en-US" altLang="en-US" sz="5400" dirty="0"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84D7A5E-8856-49D7-866E-2D2B6CA5C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8F5137C-1D16-47D7-A366-A63FAC196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E451BAC-604C-409B-A267-F892293B6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A75E8D5-9A26-43DD-AF3D-0121D008D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42A6408F-BC58-4864-BD3E-2A516952A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15A7AF74-6AF7-471D-AD3D-41B1CF9B3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F9ED5C6A-DFCF-495C-A7AB-C334C188C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2296494F-AD18-429E-B5D0-1E4943CE0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480B3028-BD5E-4539-9EB2-4E1A9158D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ABDD7740-9EA6-45D3-AD67-3F4E4E6BE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F0A1EE83-4335-4308-A3C8-55D51D47D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8F52B738-A785-4D97-BC6F-3E1B39ECA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3CB87CC-0B79-4ACF-B477-41A136772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33203B43-F482-4749-9A2E-E8F1301E0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7BA1B7F6-B75F-444F-BBC9-AF75B9096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A4974AD1-300A-4809-AC7C-3EB2AD8D3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C30197BD-1D59-4D1D-86F9-D3188B225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73D8AED2-0C70-43EC-944C-19B87A6FA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6D7C15DF-54BB-4866-B0FB-1CF0C0BAC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70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D59A-EA9A-4A32-AECD-D00C443F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2175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dirty="0"/>
              <a:t>Snowflake – Time Travel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E94DFE-7C64-4790-A646-190F2974B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F1BA2A0-7FC1-4D55-8E8D-E0F65DDF2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C7E4851-FC53-4F10-B1B9-A8BCB0F84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A1D33A8-F8FE-4F1D-B7FC-C42167BCB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A7B0192-D8E5-4DE1-8BD7-CB76CBF42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9A4F2E5-55F0-4E73-90B4-02D15320A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4C8220F-FF46-4E00-A621-75078B452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CCA1F9C-AC6A-4555-AA4C-D366B294F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8011F3A-5F93-40BC-8472-3110FB35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2176"/>
            <a:ext cx="12192000" cy="6145823"/>
          </a:xfrm>
        </p:spPr>
        <p:txBody>
          <a:bodyPr>
            <a:normAutofit/>
          </a:bodyPr>
          <a:lstStyle/>
          <a:p>
            <a:r>
              <a:rPr lang="en-US" sz="2400" dirty="0"/>
              <a:t>History – Dropped Objects</a:t>
            </a:r>
          </a:p>
          <a:p>
            <a:pPr lvl="1"/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show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tables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history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like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'load%' 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in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10 Pitch"/>
              </a:rPr>
              <a:t>mytestdb</a:t>
            </a:r>
            <a:r>
              <a:rPr lang="en-US" altLang="en-US" sz="1800" dirty="0" err="1">
                <a:solidFill>
                  <a:srgbClr val="404040"/>
                </a:solidFill>
                <a:latin typeface="Courier 10 Pitch"/>
              </a:rPr>
              <a:t>.</a:t>
            </a:r>
            <a:r>
              <a:rPr lang="en-US" altLang="en-US" sz="1800" dirty="0" err="1">
                <a:solidFill>
                  <a:srgbClr val="000000"/>
                </a:solidFill>
                <a:latin typeface="Courier 10 Pitch"/>
              </a:rPr>
              <a:t>myschema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;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</a:p>
          <a:p>
            <a:pPr lvl="1"/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show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schemas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history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in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urier 10 Pitch"/>
              </a:rPr>
              <a:t>mytestdb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;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</a:p>
          <a:p>
            <a:pPr lvl="1"/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show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databases</a:t>
            </a:r>
            <a:r>
              <a:rPr lang="en-US" altLang="en-US" sz="1800" dirty="0">
                <a:solidFill>
                  <a:srgbClr val="000000"/>
                </a:solidFill>
                <a:latin typeface="Courier 10 Pitch"/>
              </a:rPr>
              <a:t> 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history</a:t>
            </a:r>
            <a:r>
              <a:rPr lang="en-US" altLang="en-US" sz="1800" dirty="0">
                <a:solidFill>
                  <a:srgbClr val="404040"/>
                </a:solidFill>
                <a:latin typeface="Courier 10 Pitch"/>
              </a:rPr>
              <a:t>;</a:t>
            </a:r>
            <a:r>
              <a:rPr lang="en-US" altLang="en-US" sz="1800" dirty="0"/>
              <a:t> </a:t>
            </a:r>
            <a:endParaRPr lang="en-US" altLang="en-US" sz="1800" dirty="0">
              <a:solidFill>
                <a:srgbClr val="088A08"/>
              </a:solidFill>
              <a:latin typeface="Courier 10 Pitch"/>
            </a:endParaRPr>
          </a:p>
          <a:p>
            <a:r>
              <a:rPr lang="en-US" dirty="0" err="1"/>
              <a:t>Undrop</a:t>
            </a:r>
            <a:endParaRPr lang="en-US" dirty="0"/>
          </a:p>
          <a:p>
            <a:pPr lvl="1"/>
            <a:r>
              <a:rPr lang="en-US" altLang="en-US" sz="1800" dirty="0" err="1">
                <a:solidFill>
                  <a:srgbClr val="088A08"/>
                </a:solidFill>
                <a:latin typeface="Courier 10 Pitch"/>
              </a:rPr>
              <a:t>undrop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 table </a:t>
            </a:r>
            <a:r>
              <a:rPr lang="en-US" altLang="en-US" sz="1800" dirty="0" err="1">
                <a:solidFill>
                  <a:srgbClr val="088A08"/>
                </a:solidFill>
                <a:latin typeface="Courier 10 Pitch"/>
              </a:rPr>
              <a:t>mytable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; </a:t>
            </a:r>
          </a:p>
          <a:p>
            <a:pPr lvl="1"/>
            <a:r>
              <a:rPr lang="en-US" altLang="en-US" sz="1800" dirty="0" err="1">
                <a:solidFill>
                  <a:srgbClr val="088A08"/>
                </a:solidFill>
                <a:latin typeface="Courier 10 Pitch"/>
              </a:rPr>
              <a:t>undrop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 schema </a:t>
            </a:r>
            <a:r>
              <a:rPr lang="en-US" altLang="en-US" sz="1800" dirty="0" err="1">
                <a:solidFill>
                  <a:srgbClr val="088A08"/>
                </a:solidFill>
                <a:latin typeface="Courier 10 Pitch"/>
              </a:rPr>
              <a:t>myschema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; </a:t>
            </a:r>
          </a:p>
          <a:p>
            <a:pPr lvl="1"/>
            <a:r>
              <a:rPr lang="en-US" altLang="en-US" sz="1800" dirty="0" err="1">
                <a:solidFill>
                  <a:srgbClr val="088A08"/>
                </a:solidFill>
                <a:latin typeface="Courier 10 Pitch"/>
              </a:rPr>
              <a:t>undrop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 database </a:t>
            </a:r>
            <a:r>
              <a:rPr lang="en-US" altLang="en-US" sz="1800" dirty="0" err="1">
                <a:solidFill>
                  <a:srgbClr val="088A08"/>
                </a:solidFill>
                <a:latin typeface="Courier 10 Pitch"/>
              </a:rPr>
              <a:t>mydatabase</a:t>
            </a:r>
            <a:r>
              <a:rPr lang="en-US" altLang="en-US" sz="1800" dirty="0">
                <a:solidFill>
                  <a:srgbClr val="088A08"/>
                </a:solidFill>
                <a:latin typeface="Courier 10 Pitch"/>
              </a:rPr>
              <a:t>; </a:t>
            </a:r>
            <a:endParaRPr lang="en-US" sz="2400" dirty="0"/>
          </a:p>
          <a:p>
            <a:r>
              <a:rPr lang="en-US" sz="2400" dirty="0"/>
              <a:t>Storage Costs</a:t>
            </a:r>
          </a:p>
          <a:p>
            <a:pPr lvl="1"/>
            <a:r>
              <a:rPr lang="en-US" sz="1600" dirty="0"/>
              <a:t>Storage Fee charges for every 24 Hours</a:t>
            </a:r>
          </a:p>
          <a:p>
            <a:pPr lvl="1"/>
            <a:endParaRPr lang="en-US" altLang="en-US" sz="1800" dirty="0">
              <a:solidFill>
                <a:srgbClr val="088A08"/>
              </a:solidFill>
              <a:latin typeface="Courier 10 Pitch"/>
            </a:endParaRPr>
          </a:p>
          <a:p>
            <a:endParaRPr lang="en-US" altLang="en-US" sz="2400" dirty="0"/>
          </a:p>
          <a:p>
            <a:pPr lvl="1"/>
            <a:endParaRPr lang="en-US" altLang="en-US" sz="4000" dirty="0">
              <a:latin typeface="Arial" panose="020B0604020202020204" pitchFamily="34" charset="0"/>
            </a:endParaRPr>
          </a:p>
          <a:p>
            <a:endParaRPr lang="en-US" altLang="en-US" sz="2000" dirty="0">
              <a:solidFill>
                <a:srgbClr val="000000"/>
              </a:solidFill>
              <a:latin typeface="Courier 10 Pitch"/>
            </a:endParaRPr>
          </a:p>
          <a:p>
            <a:endParaRPr lang="en-US" altLang="en-US" sz="2000" dirty="0"/>
          </a:p>
          <a:p>
            <a:endParaRPr lang="en-US" altLang="en-US" sz="5400" dirty="0"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84D7A5E-8856-49D7-866E-2D2B6CA5C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8F5137C-1D16-47D7-A366-A63FAC196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E451BAC-604C-409B-A267-F892293B6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A75E8D5-9A26-43DD-AF3D-0121D008D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42A6408F-BC58-4864-BD3E-2A516952A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15A7AF74-6AF7-471D-AD3D-41B1CF9B3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F9ED5C6A-DFCF-495C-A7AB-C334C188C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2296494F-AD18-429E-B5D0-1E4943CE0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480B3028-BD5E-4539-9EB2-4E1A9158D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ABDD7740-9EA6-45D3-AD67-3F4E4E6BE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F0A1EE83-4335-4308-A3C8-55D51D47D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8F52B738-A785-4D97-BC6F-3E1B39ECA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3CB87CC-0B79-4ACF-B477-41A136772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33203B43-F482-4749-9A2E-E8F1301E0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7BA1B7F6-B75F-444F-BBC9-AF75B9096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E3DC51B2-83F3-4878-B943-FB679D1AF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0CF33F75-3B19-4345-83B0-2D9B7C127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9D4146F-CD62-492F-A0E0-4E9DD23E5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4299805"/>
            <a:ext cx="10791825" cy="2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7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Office PowerPoint</Application>
  <PresentationFormat>Widescreen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10 Pitch</vt:lpstr>
      <vt:lpstr>Office Theme</vt:lpstr>
      <vt:lpstr>Snowflake – Time Travel</vt:lpstr>
      <vt:lpstr>Snowflake – Time Travel</vt:lpstr>
      <vt:lpstr>Snowflake – Time Travel</vt:lpstr>
      <vt:lpstr>Snowflake – Time Travel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Snowflake – Time Travel</dc:title>
  <dc:creator>Sekhar Modem -X (smodem - TECH MAHINDRA LIM at Cisco)</dc:creator>
  <cp:lastModifiedBy>Sekhar Modem -X (smodem - TECH MAHINDRA LIM at Cisco)</cp:lastModifiedBy>
  <cp:revision>1</cp:revision>
  <dcterms:created xsi:type="dcterms:W3CDTF">2020-06-17T01:27:43Z</dcterms:created>
  <dcterms:modified xsi:type="dcterms:W3CDTF">2020-06-17T01:28:03Z</dcterms:modified>
</cp:coreProperties>
</file>