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3" r:id="rId4"/>
    <p:sldId id="257" r:id="rId5"/>
    <p:sldId id="339" r:id="rId6"/>
    <p:sldId id="341" r:id="rId7"/>
    <p:sldId id="258" r:id="rId8"/>
    <p:sldId id="330" r:id="rId9"/>
    <p:sldId id="332" r:id="rId10"/>
    <p:sldId id="262" r:id="rId11"/>
    <p:sldId id="259" r:id="rId12"/>
    <p:sldId id="302" r:id="rId13"/>
    <p:sldId id="260" r:id="rId14"/>
    <p:sldId id="266" r:id="rId15"/>
    <p:sldId id="267" r:id="rId16"/>
    <p:sldId id="268" r:id="rId17"/>
    <p:sldId id="269" r:id="rId18"/>
    <p:sldId id="270" r:id="rId19"/>
    <p:sldId id="271" r:id="rId20"/>
    <p:sldId id="285" r:id="rId21"/>
    <p:sldId id="272" r:id="rId22"/>
    <p:sldId id="273" r:id="rId23"/>
    <p:sldId id="286" r:id="rId24"/>
    <p:sldId id="290" r:id="rId25"/>
    <p:sldId id="288" r:id="rId26"/>
    <p:sldId id="291" r:id="rId27"/>
    <p:sldId id="292" r:id="rId28"/>
    <p:sldId id="293" r:id="rId29"/>
    <p:sldId id="294" r:id="rId30"/>
    <p:sldId id="295" r:id="rId31"/>
    <p:sldId id="287" r:id="rId32"/>
    <p:sldId id="289" r:id="rId33"/>
    <p:sldId id="296" r:id="rId34"/>
    <p:sldId id="297" r:id="rId35"/>
    <p:sldId id="298" r:id="rId36"/>
    <p:sldId id="299" r:id="rId37"/>
    <p:sldId id="300"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C8DE0D-25F5-4E04-B686-7C55E1739B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C8DE0D-25F5-4E04-B686-7C55E1739B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C8DE0D-25F5-4E04-B686-7C55E1739B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65" b="0" i="0">
                <a:solidFill>
                  <a:schemeClr val="tx1"/>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451103" y="1838959"/>
            <a:ext cx="5423747" cy="387798"/>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sz="half" idx="3"/>
          </p:nvPr>
        </p:nvSpPr>
        <p:spPr>
          <a:xfrm>
            <a:off x="6315456" y="1838959"/>
            <a:ext cx="5423745" cy="387798"/>
          </a:xfrm>
          <a:prstGeom prst="rect">
            <a:avLst/>
          </a:prstGeom>
        </p:spPr>
        <p:txBody>
          <a:bodyPr wrap="square" lIns="0" tIns="0" rIns="0" bIns="0">
            <a:spAutoFit/>
          </a:bodyPr>
          <a:lstStyle>
            <a:lvl1pPr>
              <a:defRPr b="0" i="0">
                <a:solidFill>
                  <a:schemeClr val="tx1"/>
                </a:solidFill>
              </a:defRPr>
            </a:lvl1pPr>
          </a:lstStyle>
          <a:p/>
        </p:txBody>
      </p:sp>
      <p:sp>
        <p:nvSpPr>
          <p:cNvPr id="7" name="Holder 7"/>
          <p:cNvSpPr>
            <a:spLocks noGrp="1"/>
          </p:cNvSpPr>
          <p:nvPr>
            <p:ph type="sldNum" sz="quarter" idx="7"/>
          </p:nvPr>
        </p:nvSpPr>
        <p:spPr/>
        <p:txBody>
          <a:bodyPr lIns="0" tIns="0" rIns="0" bIns="0"/>
          <a:lstStyle>
            <a:lvl1pPr>
              <a:defRPr sz="1200" b="0" i="0">
                <a:solidFill>
                  <a:schemeClr val="tx1"/>
                </a:solidFill>
                <a:latin typeface="Calibri Light" panose="020F0302020204030204"/>
                <a:cs typeface="Calibri Light" panose="020F0302020204030204"/>
              </a:defRPr>
            </a:lvl1pPr>
          </a:lstStyle>
          <a:p>
            <a:pPr marL="127635">
              <a:lnSpc>
                <a:spcPts val="1275"/>
              </a:lnSpc>
            </a:pPr>
            <a:fld id="{81D60167-4931-47E6-BA6A-407CBD079E47}"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C8DE0D-25F5-4E04-B686-7C55E1739B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2C8DE0D-25F5-4E04-B686-7C55E1739BF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C8DE0D-25F5-4E04-B686-7C55E1739B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C8DE0D-25F5-4E04-B686-7C55E1739BF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C8DE0D-25F5-4E04-B686-7C55E1739BF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8DE0D-25F5-4E04-B686-7C55E1739BF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C8DE0D-25F5-4E04-B686-7C55E1739B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2C8DE0D-25F5-4E04-B686-7C55E1739BF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A42AF1-FC16-4D9C-84D4-350125DFD07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8DE0D-25F5-4E04-B686-7C55E1739BF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42AF1-FC16-4D9C-84D4-350125DFD0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3.png"/><Relationship Id="rId1" Type="http://schemas.openxmlformats.org/officeDocument/2006/relationships/image" Target="../media/image8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docs.snowflake.com/en/user-guide/intro-cloud-platforms.html#label-hitrust-csf-cert" TargetMode="External"/><Relationship Id="rId1" Type="http://schemas.openxmlformats.org/officeDocument/2006/relationships/hyperlink" Target="https://docs.snowflake.com/en/user-guide/intro-editions.html#label-snowflake-editions-standard"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6.png"/><Relationship Id="rId1" Type="http://schemas.openxmlformats.org/officeDocument/2006/relationships/image" Target="../media/image8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8.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0.png"/><Relationship Id="rId1" Type="http://schemas.openxmlformats.org/officeDocument/2006/relationships/image" Target="../media/image89.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2.png"/><Relationship Id="rId1" Type="http://schemas.openxmlformats.org/officeDocument/2006/relationships/image" Target="../media/image9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74892.europe-west4.gcp.snowflakecomputing.com/"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8" Type="http://schemas.openxmlformats.org/officeDocument/2006/relationships/slideLayout" Target="../slideLayouts/slideLayout2.xml"/><Relationship Id="rId27" Type="http://schemas.openxmlformats.org/officeDocument/2006/relationships/image" Target="../media/image32.png"/><Relationship Id="rId26" Type="http://schemas.openxmlformats.org/officeDocument/2006/relationships/image" Target="../media/image31.png"/><Relationship Id="rId25" Type="http://schemas.openxmlformats.org/officeDocument/2006/relationships/image" Target="../media/image30.png"/><Relationship Id="rId24" Type="http://schemas.openxmlformats.org/officeDocument/2006/relationships/image" Target="../media/image29.png"/><Relationship Id="rId23" Type="http://schemas.openxmlformats.org/officeDocument/2006/relationships/image" Target="../media/image28.png"/><Relationship Id="rId22" Type="http://schemas.openxmlformats.org/officeDocument/2006/relationships/image" Target="../media/image27.png"/><Relationship Id="rId21" Type="http://schemas.openxmlformats.org/officeDocument/2006/relationships/image" Target="../media/image26.png"/><Relationship Id="rId20" Type="http://schemas.openxmlformats.org/officeDocument/2006/relationships/image" Target="../media/image25.jpeg"/><Relationship Id="rId2" Type="http://schemas.openxmlformats.org/officeDocument/2006/relationships/image" Target="../media/image7.jpeg"/><Relationship Id="rId19" Type="http://schemas.openxmlformats.org/officeDocument/2006/relationships/image" Target="../media/image24.jpeg"/><Relationship Id="rId18" Type="http://schemas.openxmlformats.org/officeDocument/2006/relationships/image" Target="../media/image23.jpe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jpe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9" Type="http://schemas.openxmlformats.org/officeDocument/2006/relationships/image" Target="../media/image41.jpe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jpeg"/><Relationship Id="rId5" Type="http://schemas.openxmlformats.org/officeDocument/2006/relationships/image" Target="../media/image37.png"/><Relationship Id="rId46" Type="http://schemas.openxmlformats.org/officeDocument/2006/relationships/slideLayout" Target="../slideLayouts/slideLayout2.xml"/><Relationship Id="rId45" Type="http://schemas.openxmlformats.org/officeDocument/2006/relationships/image" Target="../media/image77.png"/><Relationship Id="rId44" Type="http://schemas.openxmlformats.org/officeDocument/2006/relationships/image" Target="../media/image76.png"/><Relationship Id="rId43" Type="http://schemas.openxmlformats.org/officeDocument/2006/relationships/image" Target="../media/image75.jpeg"/><Relationship Id="rId42" Type="http://schemas.openxmlformats.org/officeDocument/2006/relationships/image" Target="../media/image74.png"/><Relationship Id="rId41" Type="http://schemas.openxmlformats.org/officeDocument/2006/relationships/image" Target="../media/image73.jpeg"/><Relationship Id="rId40" Type="http://schemas.openxmlformats.org/officeDocument/2006/relationships/image" Target="../media/image72.png"/><Relationship Id="rId4" Type="http://schemas.openxmlformats.org/officeDocument/2006/relationships/image" Target="../media/image36.png"/><Relationship Id="rId39" Type="http://schemas.openxmlformats.org/officeDocument/2006/relationships/image" Target="../media/image71.png"/><Relationship Id="rId38" Type="http://schemas.openxmlformats.org/officeDocument/2006/relationships/image" Target="../media/image70.png"/><Relationship Id="rId37" Type="http://schemas.openxmlformats.org/officeDocument/2006/relationships/image" Target="../media/image69.png"/><Relationship Id="rId36" Type="http://schemas.openxmlformats.org/officeDocument/2006/relationships/image" Target="../media/image68.jpeg"/><Relationship Id="rId35" Type="http://schemas.openxmlformats.org/officeDocument/2006/relationships/image" Target="../media/image67.jpeg"/><Relationship Id="rId34" Type="http://schemas.openxmlformats.org/officeDocument/2006/relationships/image" Target="../media/image66.png"/><Relationship Id="rId33" Type="http://schemas.openxmlformats.org/officeDocument/2006/relationships/image" Target="../media/image65.jpeg"/><Relationship Id="rId32" Type="http://schemas.openxmlformats.org/officeDocument/2006/relationships/image" Target="../media/image64.jpeg"/><Relationship Id="rId31" Type="http://schemas.openxmlformats.org/officeDocument/2006/relationships/image" Target="../media/image63.png"/><Relationship Id="rId30" Type="http://schemas.openxmlformats.org/officeDocument/2006/relationships/image" Target="../media/image62.jpeg"/><Relationship Id="rId3" Type="http://schemas.openxmlformats.org/officeDocument/2006/relationships/image" Target="../media/image35.jpeg"/><Relationship Id="rId29" Type="http://schemas.openxmlformats.org/officeDocument/2006/relationships/image" Target="../media/image61.png"/><Relationship Id="rId28" Type="http://schemas.openxmlformats.org/officeDocument/2006/relationships/image" Target="../media/image60.png"/><Relationship Id="rId27" Type="http://schemas.openxmlformats.org/officeDocument/2006/relationships/image" Target="../media/image59.jpeg"/><Relationship Id="rId26" Type="http://schemas.openxmlformats.org/officeDocument/2006/relationships/image" Target="../media/image58.jpeg"/><Relationship Id="rId25" Type="http://schemas.openxmlformats.org/officeDocument/2006/relationships/image" Target="../media/image57.jpeg"/><Relationship Id="rId24" Type="http://schemas.openxmlformats.org/officeDocument/2006/relationships/image" Target="../media/image56.jpeg"/><Relationship Id="rId23" Type="http://schemas.openxmlformats.org/officeDocument/2006/relationships/image" Target="../media/image55.png"/><Relationship Id="rId22" Type="http://schemas.openxmlformats.org/officeDocument/2006/relationships/image" Target="../media/image54.jpeg"/><Relationship Id="rId21" Type="http://schemas.openxmlformats.org/officeDocument/2006/relationships/image" Target="../media/image53.png"/><Relationship Id="rId20" Type="http://schemas.openxmlformats.org/officeDocument/2006/relationships/image" Target="../media/image52.jpeg"/><Relationship Id="rId2" Type="http://schemas.openxmlformats.org/officeDocument/2006/relationships/image" Target="../media/image34.jpeg"/><Relationship Id="rId19" Type="http://schemas.openxmlformats.org/officeDocument/2006/relationships/image" Target="../media/image51.png"/><Relationship Id="rId18" Type="http://schemas.openxmlformats.org/officeDocument/2006/relationships/image" Target="../media/image50.jpeg"/><Relationship Id="rId17" Type="http://schemas.openxmlformats.org/officeDocument/2006/relationships/image" Target="../media/image49.jpeg"/><Relationship Id="rId16" Type="http://schemas.openxmlformats.org/officeDocument/2006/relationships/image" Target="../media/image48.png"/><Relationship Id="rId15" Type="http://schemas.openxmlformats.org/officeDocument/2006/relationships/image" Target="../media/image47.png"/><Relationship Id="rId14" Type="http://schemas.openxmlformats.org/officeDocument/2006/relationships/image" Target="../media/image46.jpeg"/><Relationship Id="rId13" Type="http://schemas.openxmlformats.org/officeDocument/2006/relationships/image" Target="../media/image45.jpeg"/><Relationship Id="rId12" Type="http://schemas.openxmlformats.org/officeDocument/2006/relationships/image" Target="../media/image44.png"/><Relationship Id="rId11" Type="http://schemas.openxmlformats.org/officeDocument/2006/relationships/image" Target="../media/image43.png"/><Relationship Id="rId10" Type="http://schemas.openxmlformats.org/officeDocument/2006/relationships/image" Target="../media/image42.png"/><Relationship Id="rId1" Type="http://schemas.openxmlformats.org/officeDocument/2006/relationships/image" Target="../media/image3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solidFill>
                  <a:srgbClr val="FF0000"/>
                </a:solidFill>
              </a:rPr>
              <a:t>Snowflake</a:t>
            </a:r>
            <a:endParaRPr lang="en-US" b="1" u="sng"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How Snowflake is different?</a:t>
            </a:r>
            <a:br>
              <a:rPr lang="en-US" b="1" u="sng" dirty="0">
                <a:solidFill>
                  <a:srgbClr val="FF0000"/>
                </a:solidFill>
              </a:rPr>
            </a:br>
            <a:endParaRPr lang="en-US" b="1" u="sng" dirty="0">
              <a:solidFill>
                <a:srgbClr val="FF0000"/>
              </a:solidFill>
            </a:endParaRPr>
          </a:p>
        </p:txBody>
      </p:sp>
      <p:sp>
        <p:nvSpPr>
          <p:cNvPr id="3" name="Content Placeholder 2"/>
          <p:cNvSpPr>
            <a:spLocks noGrp="1"/>
          </p:cNvSpPr>
          <p:nvPr>
            <p:ph idx="1"/>
          </p:nvPr>
        </p:nvSpPr>
        <p:spPr>
          <a:xfrm>
            <a:off x="838200" y="1223493"/>
            <a:ext cx="10515600" cy="4953470"/>
          </a:xfrm>
        </p:spPr>
        <p:txBody>
          <a:bodyPr>
            <a:normAutofit/>
          </a:bodyPr>
          <a:lstStyle/>
          <a:p>
            <a:r>
              <a:rPr lang="en-US" sz="1900" dirty="0"/>
              <a:t>Snowflake is built on top of the leading cloud computing platforms (</a:t>
            </a:r>
            <a:r>
              <a:rPr lang="en-US" sz="1900" dirty="0" err="1"/>
              <a:t>AWS,Azure,GCP</a:t>
            </a:r>
            <a:r>
              <a:rPr lang="en-US" sz="1900" dirty="0"/>
              <a:t>). It means it runs completely on cloud infrastructure.</a:t>
            </a:r>
            <a:endParaRPr lang="en-US" sz="1900" dirty="0"/>
          </a:p>
          <a:p>
            <a:r>
              <a:rPr lang="en-US" sz="1900" dirty="0"/>
              <a:t>There is absolutely no hardware or software to select, install, configure, or manage.</a:t>
            </a:r>
            <a:endParaRPr lang="en-US" sz="1900" dirty="0"/>
          </a:p>
          <a:p>
            <a:r>
              <a:rPr lang="en-US" sz="1900" dirty="0"/>
              <a:t> All the ongoing maintenance, management, upgrades, and tuning are handled by Snowflake.</a:t>
            </a:r>
            <a:endParaRPr lang="en-US" sz="1900" dirty="0"/>
          </a:p>
          <a:p>
            <a:r>
              <a:rPr lang="en-US" sz="1900" dirty="0"/>
              <a:t>What sets Snowflake apart is its architecture and data sharing capabilities. </a:t>
            </a:r>
            <a:endParaRPr lang="en-US" sz="1900" dirty="0"/>
          </a:p>
          <a:p>
            <a:r>
              <a:rPr lang="en-US" sz="1900" dirty="0"/>
              <a:t>The Snowflake architecture allows storage and </a:t>
            </a:r>
            <a:r>
              <a:rPr lang="en-US" sz="1900" b="1" dirty="0"/>
              <a:t>compute to scale independently</a:t>
            </a:r>
            <a:r>
              <a:rPr lang="en-US" sz="1900" dirty="0"/>
              <a:t>, so customers can use and </a:t>
            </a:r>
            <a:r>
              <a:rPr lang="en-US" sz="1900" b="1" dirty="0"/>
              <a:t>pay for storage and computation</a:t>
            </a:r>
            <a:r>
              <a:rPr lang="en-US" sz="1900" dirty="0"/>
              <a:t> separately.</a:t>
            </a:r>
            <a:endParaRPr lang="en-US" sz="1900" dirty="0"/>
          </a:p>
          <a:p>
            <a:r>
              <a:rPr lang="en-US" sz="1900" dirty="0"/>
              <a:t>And the</a:t>
            </a:r>
            <a:r>
              <a:rPr lang="en-US" sz="1900" b="1" dirty="0"/>
              <a:t> sharing </a:t>
            </a:r>
            <a:r>
              <a:rPr lang="en-US" sz="1900" dirty="0"/>
              <a:t>functionality makes it easy for organizations</a:t>
            </a:r>
            <a:r>
              <a:rPr lang="en-US" sz="1900" b="1" dirty="0"/>
              <a:t> to quickly share governed and secure data</a:t>
            </a:r>
            <a:r>
              <a:rPr lang="en-US" sz="1900" dirty="0"/>
              <a:t> in real time.</a:t>
            </a:r>
            <a:endParaRPr lang="en-US" sz="1900" dirty="0"/>
          </a:p>
          <a:p>
            <a:r>
              <a:rPr lang="en-US" sz="1900" dirty="0"/>
              <a:t>Snowflake </a:t>
            </a:r>
            <a:r>
              <a:rPr lang="en-US" sz="1900" b="1" dirty="0"/>
              <a:t>cannot run on a private cloud infrastructure, either on-premises or hosted</a:t>
            </a:r>
            <a:r>
              <a:rPr lang="en-US" sz="1900" dirty="0"/>
              <a:t>.</a:t>
            </a:r>
            <a:endParaRPr lang="en-US" sz="1900" dirty="0"/>
          </a:p>
          <a:p>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1"/>
          <a:stretch>
            <a:fillRect/>
          </a:stretch>
        </p:blipFill>
        <p:spPr>
          <a:xfrm>
            <a:off x="0" y="1411352"/>
            <a:ext cx="12191999" cy="6073286"/>
          </a:xfrm>
          <a:prstGeom prst="rect">
            <a:avLst/>
          </a:prstGeom>
        </p:spPr>
      </p:pic>
      <p:sp>
        <p:nvSpPr>
          <p:cNvPr id="3" name="Slide Number Placeholder 2"/>
          <p:cNvSpPr>
            <a:spLocks noGrp="1"/>
          </p:cNvSpPr>
          <p:nvPr>
            <p:ph type="sldNum" sz="quarter" idx="12"/>
          </p:nvPr>
        </p:nvSpPr>
        <p:spPr/>
        <p:txBody>
          <a:bodyPr/>
          <a:lstStyle/>
          <a:p>
            <a:fld id="{060AAC0B-B341-49E9-AE32-72C55166E7B3}" type="slidenum">
              <a:rPr lang="en-US" smtClean="0"/>
            </a:fld>
            <a:endParaRPr lang="en-US"/>
          </a:p>
        </p:txBody>
      </p:sp>
      <p:sp>
        <p:nvSpPr>
          <p:cNvPr id="5" name="Title 4"/>
          <p:cNvSpPr>
            <a:spLocks noGrp="1"/>
          </p:cNvSpPr>
          <p:nvPr>
            <p:ph type="title"/>
          </p:nvPr>
        </p:nvSpPr>
        <p:spPr/>
        <p:txBody>
          <a:bodyPr/>
          <a:lstStyle/>
          <a:p>
            <a:r>
              <a:rPr lang="en-US" b="1" u="sng" dirty="0">
                <a:solidFill>
                  <a:srgbClr val="FF0000"/>
                </a:solidFill>
              </a:rPr>
              <a:t>How Snowflake is different?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fontScale="90000"/>
          </a:bodyPr>
          <a:lstStyle/>
          <a:p>
            <a:r>
              <a:rPr lang="en-US" b="1" u="sng" dirty="0">
                <a:solidFill>
                  <a:srgbClr val="FF0000"/>
                </a:solidFill>
              </a:rPr>
              <a:t>Key Features and Benefits of Snowflake</a:t>
            </a:r>
            <a:br>
              <a:rPr lang="en-US" dirty="0"/>
            </a:br>
            <a:endParaRPr lang="en-US" dirty="0"/>
          </a:p>
        </p:txBody>
      </p:sp>
      <p:sp>
        <p:nvSpPr>
          <p:cNvPr id="3" name="Content Placeholder 2"/>
          <p:cNvSpPr>
            <a:spLocks noGrp="1"/>
          </p:cNvSpPr>
          <p:nvPr>
            <p:ph idx="1"/>
          </p:nvPr>
        </p:nvSpPr>
        <p:spPr>
          <a:xfrm>
            <a:off x="838200" y="850006"/>
            <a:ext cx="10515600" cy="5859887"/>
          </a:xfrm>
        </p:spPr>
        <p:txBody>
          <a:bodyPr>
            <a:normAutofit fontScale="92500" lnSpcReduction="20000"/>
          </a:bodyPr>
          <a:lstStyle/>
          <a:p>
            <a:r>
              <a:rPr lang="en-US" sz="2600" dirty="0"/>
              <a:t>Snowflake is built specifically for the cloud designed to support fault isolation, performance isolation and elasticity of cloud. </a:t>
            </a:r>
            <a:endParaRPr lang="en-US" sz="2600" dirty="0"/>
          </a:p>
          <a:p>
            <a:r>
              <a:rPr lang="en-US" sz="1900" b="1" dirty="0">
                <a:solidFill>
                  <a:srgbClr val="FF0000"/>
                </a:solidFill>
              </a:rPr>
              <a:t>Effortless Usability: </a:t>
            </a:r>
            <a:r>
              <a:rPr lang="en-US" sz="1900" dirty="0"/>
              <a:t>As</a:t>
            </a:r>
            <a:r>
              <a:rPr lang="en-US" dirty="0"/>
              <a:t> </a:t>
            </a:r>
            <a:r>
              <a:rPr lang="en-US" sz="1900" dirty="0"/>
              <a:t>a Snowflake user, you simply signup, choose your cloud provider, load your data into database tables and start querying. </a:t>
            </a:r>
            <a:endParaRPr lang="en-US" sz="1900" dirty="0"/>
          </a:p>
          <a:p>
            <a:r>
              <a:rPr lang="en-US" sz="1900" b="1" dirty="0">
                <a:solidFill>
                  <a:srgbClr val="FF0000"/>
                </a:solidFill>
              </a:rPr>
              <a:t>Performance and Speed:</a:t>
            </a:r>
            <a:r>
              <a:rPr lang="en-US" dirty="0"/>
              <a:t> </a:t>
            </a:r>
            <a:r>
              <a:rPr lang="en-US" sz="1900" dirty="0"/>
              <a:t>allows you to scale up the compute resources as required instantly to make the data loads and querying faster and scale down afterwards or even shut down when not in use.</a:t>
            </a:r>
            <a:endParaRPr lang="en-US" sz="1900" dirty="0"/>
          </a:p>
          <a:p>
            <a:r>
              <a:rPr lang="en-US" sz="1900" b="1" dirty="0">
                <a:solidFill>
                  <a:srgbClr val="FF0000"/>
                </a:solidFill>
              </a:rPr>
              <a:t>Storage and support for structured and semi-structured data: </a:t>
            </a:r>
            <a:r>
              <a:rPr lang="en-US" sz="1900" dirty="0"/>
              <a:t> provides unlimited scalability in terms of storage and you only pay for what you are using. It also supports both structured and semi-structured non-relational data</a:t>
            </a:r>
            <a:endParaRPr lang="en-US" sz="1900" dirty="0"/>
          </a:p>
          <a:p>
            <a:r>
              <a:rPr lang="en-US" sz="1900" b="1" dirty="0">
                <a:solidFill>
                  <a:srgbClr val="FF0000"/>
                </a:solidFill>
              </a:rPr>
              <a:t>Data Sharing and replication capabilities:</a:t>
            </a:r>
            <a:r>
              <a:rPr lang="en-US" dirty="0"/>
              <a:t> </a:t>
            </a:r>
            <a:r>
              <a:rPr lang="en-US" sz="1900" dirty="0"/>
              <a:t>Snowflake makes it easy to replicate your data across multiple regions and clouds</a:t>
            </a:r>
            <a:r>
              <a:rPr lang="en-US" dirty="0"/>
              <a:t>.  </a:t>
            </a:r>
            <a:r>
              <a:rPr lang="en-US" sz="1900" dirty="0"/>
              <a:t>Snowflake provides secure data sharing and replication options that make this easy to achieve.</a:t>
            </a:r>
            <a:endParaRPr lang="en-US" sz="1900" dirty="0"/>
          </a:p>
          <a:p>
            <a:r>
              <a:rPr lang="en-US" sz="1900" b="1" dirty="0">
                <a:solidFill>
                  <a:srgbClr val="FF0000"/>
                </a:solidFill>
              </a:rPr>
              <a:t>High Availability:</a:t>
            </a:r>
            <a:r>
              <a:rPr lang="en-US" dirty="0"/>
              <a:t> </a:t>
            </a:r>
            <a:r>
              <a:rPr lang="en-US" sz="1900" dirty="0"/>
              <a:t>Data in Snowflake is distributed across availability zones of the platform on which it runs AWS , Azure or GCP.</a:t>
            </a:r>
            <a:endParaRPr lang="en-US" sz="1900" dirty="0"/>
          </a:p>
          <a:p>
            <a:r>
              <a:rPr lang="en-US" sz="1900" b="1" dirty="0">
                <a:solidFill>
                  <a:srgbClr val="FF0000"/>
                </a:solidFill>
              </a:rPr>
              <a:t>Third-party data integrations</a:t>
            </a:r>
            <a:r>
              <a:rPr lang="en-US" sz="1900" dirty="0"/>
              <a:t>: Snowflake customers to extend workflows with data services and third-party applications. An integration platform as a service (iPaaS) like Informatica Cloud pre-built Snowflake connectors make it easy for anyone to create data pipelines to automate workflows across the enterprise.</a:t>
            </a:r>
            <a:endParaRPr lang="en-US" sz="1900" dirty="0"/>
          </a:p>
          <a:p>
            <a:r>
              <a:rPr lang="en-US" sz="1900" b="1" dirty="0">
                <a:solidFill>
                  <a:srgbClr val="FF0000"/>
                </a:solidFill>
              </a:rPr>
              <a:t>Cost Effective: </a:t>
            </a:r>
            <a:r>
              <a:rPr lang="en-US" sz="1900" dirty="0"/>
              <a:t>Snowflake offers a flexible pricing model where you pay only for the compute and cloud storage that you actually use. The Snowflake interface cuts off idle time of resources and only considers the usage time.</a:t>
            </a:r>
            <a:endParaRPr lang="en-US" sz="1900" dirty="0"/>
          </a:p>
          <a:p>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3723"/>
          </a:xfrm>
          <a:solidFill>
            <a:schemeClr val="accent2">
              <a:lumMod val="60000"/>
              <a:lumOff val="40000"/>
            </a:schemeClr>
          </a:solidFill>
        </p:spPr>
        <p:txBody>
          <a:bodyPr vert="horz" lIns="91440" tIns="45720" rIns="91440" bIns="45720" rtlCol="0" anchor="b">
            <a:normAutofit fontScale="90000"/>
          </a:bodyPr>
          <a:lstStyle/>
          <a:p>
            <a:pPr algn="ctr"/>
            <a:br>
              <a:rPr lang="en-US" sz="6000" b="1" dirty="0"/>
            </a:br>
            <a:br>
              <a:rPr lang="en-US" sz="6000" b="1" dirty="0"/>
            </a:br>
            <a:br>
              <a:rPr lang="en-US" sz="6000" b="1" dirty="0"/>
            </a:br>
            <a:br>
              <a:rPr lang="en-US" sz="6000" b="1" dirty="0"/>
            </a:br>
            <a:br>
              <a:rPr lang="en-US" sz="6000" b="1" dirty="0"/>
            </a:br>
            <a:br>
              <a:rPr lang="en-US" sz="6000" b="1" dirty="0"/>
            </a:br>
            <a:endParaRPr lang="en-US" sz="6000" b="1" dirty="0"/>
          </a:p>
        </p:txBody>
      </p:sp>
      <p:sp>
        <p:nvSpPr>
          <p:cNvPr id="3" name="TextBox 2"/>
          <p:cNvSpPr txBox="1"/>
          <p:nvPr/>
        </p:nvSpPr>
        <p:spPr>
          <a:xfrm>
            <a:off x="4797278" y="0"/>
            <a:ext cx="5899297" cy="984885"/>
          </a:xfrm>
          <a:prstGeom prst="rect">
            <a:avLst/>
          </a:prstGeom>
          <a:noFill/>
        </p:spPr>
        <p:txBody>
          <a:bodyPr wrap="square" rtlCol="0">
            <a:spAutoFit/>
          </a:bodyPr>
          <a:lstStyle/>
          <a:p>
            <a:r>
              <a:rPr lang="en-US" sz="4000" b="1" dirty="0"/>
              <a:t>Snowflake on GCP</a:t>
            </a:r>
            <a:br>
              <a:rPr lang="en-US" b="1" dirty="0"/>
            </a:br>
            <a:endParaRPr lang="en-US" dirty="0"/>
          </a:p>
        </p:txBody>
      </p:sp>
      <p:sp>
        <p:nvSpPr>
          <p:cNvPr id="5" name="Title 1"/>
          <p:cNvSpPr txBox="1"/>
          <p:nvPr/>
        </p:nvSpPr>
        <p:spPr>
          <a:xfrm>
            <a:off x="0" y="1"/>
            <a:ext cx="12192000" cy="773722"/>
          </a:xfrm>
          <a:prstGeom prst="rect">
            <a:avLst/>
          </a:prstGeom>
          <a:solidFill>
            <a:schemeClr val="accent2">
              <a:lumMod val="60000"/>
              <a:lumOff val="40000"/>
            </a:schemeClr>
          </a:solidFill>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t>Snowflake Concepts &amp; Architecture</a:t>
            </a:r>
            <a:endParaRPr lang="en-US" sz="6000" b="1" dirty="0"/>
          </a:p>
        </p:txBody>
      </p:sp>
      <p:sp>
        <p:nvSpPr>
          <p:cNvPr id="7" name="Content Placeholder 6"/>
          <p:cNvSpPr>
            <a:spLocks noGrp="1"/>
          </p:cNvSpPr>
          <p:nvPr>
            <p:ph idx="1"/>
          </p:nvPr>
        </p:nvSpPr>
        <p:spPr>
          <a:xfrm>
            <a:off x="66675" y="773723"/>
            <a:ext cx="12125325" cy="6084276"/>
          </a:xfrm>
        </p:spPr>
        <p:txBody>
          <a:bodyPr/>
          <a:lstStyle/>
          <a:p>
            <a:r>
              <a:rPr lang="en-IN" dirty="0"/>
              <a:t>What is Snowflake</a:t>
            </a:r>
            <a:endParaRPr lang="en-IN" dirty="0"/>
          </a:p>
          <a:p>
            <a:pPr lvl="1"/>
            <a:r>
              <a:rPr lang="en-US" dirty="0"/>
              <a:t>Snowflake is an analytic data warehouse provided as Software-as-a-Service (SaaS). Snowflake provides a data warehouse that is faster, easier to use, and far more flexible than traditional data warehouse offerings.</a:t>
            </a:r>
            <a:endParaRPr lang="en-US" dirty="0"/>
          </a:p>
          <a:p>
            <a:r>
              <a:rPr lang="en-US" dirty="0"/>
              <a:t>Data Warehouse as a Cloud Service</a:t>
            </a:r>
            <a:endParaRPr lang="en-US" dirty="0"/>
          </a:p>
          <a:p>
            <a:pPr lvl="1"/>
            <a:r>
              <a:rPr lang="en-US" dirty="0"/>
              <a:t>There is no hardware (virtual or physical) for you to select, install, configure, or manage.</a:t>
            </a:r>
            <a:endParaRPr lang="en-US" dirty="0"/>
          </a:p>
          <a:p>
            <a:pPr lvl="1"/>
            <a:r>
              <a:rPr lang="en-US" dirty="0"/>
              <a:t>There is no software for you to install, configure, or manage.</a:t>
            </a:r>
            <a:endParaRPr lang="en-US" dirty="0"/>
          </a:p>
          <a:p>
            <a:pPr lvl="1"/>
            <a:r>
              <a:rPr lang="en-US" dirty="0"/>
              <a:t>Ongoing maintenance, management, and tuning is handled by Snowflake</a:t>
            </a:r>
            <a:endParaRPr lang="en-US" dirty="0"/>
          </a:p>
          <a:p>
            <a:pPr lvl="1"/>
            <a:r>
              <a:rPr lang="en-US" dirty="0"/>
              <a:t>Snowflake runs completely on cloud infrastructure</a:t>
            </a:r>
            <a:endParaRPr lang="en-US" dirty="0"/>
          </a:p>
          <a:p>
            <a:pPr lvl="1"/>
            <a:r>
              <a:rPr lang="en-US" dirty="0"/>
              <a:t> Snowflake manages all aspects of software installation and updates.</a:t>
            </a:r>
            <a:endParaRPr lang="en-IN" dirty="0"/>
          </a:p>
          <a:p>
            <a:endParaRPr lang="en-IN" dirty="0"/>
          </a:p>
          <a:p>
            <a:pPr lvl="1"/>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7" y="365126"/>
            <a:ext cx="11353800" cy="1144588"/>
          </a:xfrm>
        </p:spPr>
        <p:txBody>
          <a:bodyPr/>
          <a:lstStyle/>
          <a:p>
            <a:r>
              <a:rPr lang="en-US" b="1" u="sng" dirty="0">
                <a:solidFill>
                  <a:srgbClr val="FF0000"/>
                </a:solidFill>
              </a:rPr>
              <a:t>Traditional Architecture: Shared-Disk Architecture</a:t>
            </a:r>
            <a:endParaRPr lang="en-US" b="1" u="sng" dirty="0">
              <a:solidFill>
                <a:srgbClr val="FF0000"/>
              </a:solidFill>
            </a:endParaRPr>
          </a:p>
        </p:txBody>
      </p:sp>
      <p:sp>
        <p:nvSpPr>
          <p:cNvPr id="3" name="Content Placeholder 2"/>
          <p:cNvSpPr>
            <a:spLocks noGrp="1"/>
          </p:cNvSpPr>
          <p:nvPr>
            <p:ph idx="1"/>
          </p:nvPr>
        </p:nvSpPr>
        <p:spPr/>
        <p:txBody>
          <a:bodyPr/>
          <a:lstStyle/>
          <a:p>
            <a:r>
              <a:rPr lang="en-US" sz="1900" dirty="0"/>
              <a:t>Shared-Disk architecture is an architecture in which the cluster nodes share same storage device but each node has its own </a:t>
            </a:r>
            <a:r>
              <a:rPr lang="en-US" sz="1900" b="1" dirty="0"/>
              <a:t>CPU</a:t>
            </a:r>
            <a:r>
              <a:rPr lang="en-US" sz="1900" dirty="0"/>
              <a:t> and </a:t>
            </a:r>
            <a:r>
              <a:rPr lang="en-US" sz="1900" b="1" dirty="0"/>
              <a:t>Memory</a:t>
            </a:r>
            <a:r>
              <a:rPr lang="en-US" sz="1900" dirty="0"/>
              <a:t>. </a:t>
            </a:r>
            <a:endParaRPr lang="en-US" sz="1900" dirty="0"/>
          </a:p>
          <a:p>
            <a:r>
              <a:rPr lang="en-US" sz="1900" dirty="0"/>
              <a:t>Any machine can read or write any portion of data into central data storage. </a:t>
            </a:r>
            <a:endParaRPr lang="en-US" sz="1900" dirty="0"/>
          </a:p>
          <a:p>
            <a:r>
              <a:rPr lang="en-US" sz="1900" dirty="0"/>
              <a:t>Scalability and performance are limitations.</a:t>
            </a:r>
            <a:endParaRPr lang="en-US" sz="1900" dirty="0"/>
          </a:p>
          <a:p>
            <a:r>
              <a:rPr lang="en-US" sz="1900" dirty="0"/>
              <a:t>One storage layer accessible by all cluster nodes.</a:t>
            </a:r>
            <a:endParaRPr lang="en-US" sz="1900" dirty="0"/>
          </a:p>
          <a:p>
            <a:endParaRPr lang="en-US" sz="1900" dirty="0"/>
          </a:p>
        </p:txBody>
      </p:sp>
      <p:pic>
        <p:nvPicPr>
          <p:cNvPr id="4" name="Picture 3"/>
          <p:cNvPicPr>
            <a:picLocks noChangeAspect="1"/>
          </p:cNvPicPr>
          <p:nvPr/>
        </p:nvPicPr>
        <p:blipFill>
          <a:blip r:embed="rId1"/>
          <a:stretch>
            <a:fillRect/>
          </a:stretch>
        </p:blipFill>
        <p:spPr>
          <a:xfrm>
            <a:off x="3878620" y="3709115"/>
            <a:ext cx="5291138" cy="24678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365125"/>
            <a:ext cx="11921544" cy="909883"/>
          </a:xfrm>
        </p:spPr>
        <p:txBody>
          <a:bodyPr>
            <a:normAutofit fontScale="90000"/>
          </a:bodyPr>
          <a:lstStyle/>
          <a:p>
            <a:r>
              <a:rPr lang="en-US" b="1" u="sng" dirty="0">
                <a:solidFill>
                  <a:srgbClr val="FF0000"/>
                </a:solidFill>
              </a:rPr>
              <a:t>Traditional Architecture: Shared-Nothing Architecture</a:t>
            </a:r>
            <a:endParaRPr lang="en-US" b="1" u="sng" dirty="0">
              <a:solidFill>
                <a:srgbClr val="FF0000"/>
              </a:solidFill>
            </a:endParaRPr>
          </a:p>
        </p:txBody>
      </p:sp>
      <p:sp>
        <p:nvSpPr>
          <p:cNvPr id="3" name="Content Placeholder 2"/>
          <p:cNvSpPr>
            <a:spLocks noGrp="1"/>
          </p:cNvSpPr>
          <p:nvPr>
            <p:ph idx="1"/>
          </p:nvPr>
        </p:nvSpPr>
        <p:spPr>
          <a:xfrm>
            <a:off x="838200" y="1184856"/>
            <a:ext cx="10515600" cy="5499279"/>
          </a:xfrm>
        </p:spPr>
        <p:txBody>
          <a:bodyPr>
            <a:normAutofit/>
          </a:bodyPr>
          <a:lstStyle/>
          <a:p>
            <a:r>
              <a:rPr lang="en-US" sz="1900" dirty="0"/>
              <a:t>Contrary to Shared-Disk architecture, Shared-Nothing architecture has </a:t>
            </a:r>
            <a:r>
              <a:rPr lang="en-US" sz="1900" b="1" dirty="0"/>
              <a:t>distributed cluster nodes</a:t>
            </a:r>
            <a:r>
              <a:rPr lang="en-US" sz="1900" dirty="0"/>
              <a:t> with their own CPU, Memory along with Disk storage. </a:t>
            </a:r>
            <a:endParaRPr lang="en-US" sz="1900" dirty="0"/>
          </a:p>
          <a:p>
            <a:r>
              <a:rPr lang="en-US" sz="1900" dirty="0"/>
              <a:t>In this architecture the data is partitioned and stored across these compute nodes locally as each node has its own disk storage. </a:t>
            </a:r>
            <a:endParaRPr lang="en-US" sz="1900" dirty="0"/>
          </a:p>
          <a:p>
            <a:r>
              <a:rPr lang="en-US" sz="1900" dirty="0"/>
              <a:t>This model might lead to </a:t>
            </a:r>
            <a:r>
              <a:rPr lang="en-US" sz="1900" b="1" dirty="0"/>
              <a:t>data loss </a:t>
            </a:r>
            <a:r>
              <a:rPr lang="en-US" sz="1900" dirty="0"/>
              <a:t>if the copies of partitioned data is not maintained as backup in </a:t>
            </a:r>
            <a:r>
              <a:rPr lang="en-US" sz="1900" b="1" dirty="0"/>
              <a:t>another cluster nodes</a:t>
            </a:r>
            <a:r>
              <a:rPr lang="en-US" sz="1900" dirty="0"/>
              <a:t>, as </a:t>
            </a:r>
            <a:r>
              <a:rPr lang="en-US" sz="1900" b="1" dirty="0"/>
              <a:t>there is no redundancy</a:t>
            </a:r>
            <a:r>
              <a:rPr lang="en-US" sz="1900" dirty="0"/>
              <a:t>.</a:t>
            </a:r>
            <a:endParaRPr lang="en-US" sz="1900" dirty="0"/>
          </a:p>
          <a:p>
            <a:r>
              <a:rPr lang="en-US" sz="1900" dirty="0"/>
              <a:t>Each node in the cluster stores a portion of the entire data set locally which enables</a:t>
            </a:r>
            <a:r>
              <a:rPr lang="en-US" sz="1900" b="1" dirty="0"/>
              <a:t> Massive Parallel Processing</a:t>
            </a:r>
            <a:r>
              <a:rPr lang="en-US" sz="1900" dirty="0"/>
              <a:t>.</a:t>
            </a:r>
            <a:endParaRPr lang="en-US" sz="1900" dirty="0"/>
          </a:p>
          <a:p>
            <a:endParaRPr lang="en-US" sz="1900" dirty="0"/>
          </a:p>
        </p:txBody>
      </p:sp>
      <p:pic>
        <p:nvPicPr>
          <p:cNvPr id="4" name="Picture 3"/>
          <p:cNvPicPr>
            <a:picLocks noChangeAspect="1"/>
          </p:cNvPicPr>
          <p:nvPr/>
        </p:nvPicPr>
        <p:blipFill>
          <a:blip r:embed="rId1"/>
          <a:stretch>
            <a:fillRect/>
          </a:stretch>
        </p:blipFill>
        <p:spPr>
          <a:xfrm>
            <a:off x="2728912" y="3429000"/>
            <a:ext cx="6734175" cy="3317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203" y="661339"/>
            <a:ext cx="10515600" cy="562154"/>
          </a:xfrm>
        </p:spPr>
        <p:txBody>
          <a:bodyPr>
            <a:normAutofit fontScale="90000"/>
          </a:bodyPr>
          <a:lstStyle/>
          <a:p>
            <a:r>
              <a:rPr lang="en-US" b="1" u="sng" dirty="0">
                <a:solidFill>
                  <a:srgbClr val="FF0000"/>
                </a:solidFill>
              </a:rPr>
              <a:t>Snowflake Architecture</a:t>
            </a:r>
            <a:br>
              <a:rPr lang="en-US" dirty="0"/>
            </a:br>
            <a:endParaRPr lang="en-US" dirty="0"/>
          </a:p>
        </p:txBody>
      </p:sp>
      <p:sp>
        <p:nvSpPr>
          <p:cNvPr id="6" name="Content Placeholder 5"/>
          <p:cNvSpPr>
            <a:spLocks noGrp="1"/>
          </p:cNvSpPr>
          <p:nvPr>
            <p:ph idx="1"/>
          </p:nvPr>
        </p:nvSpPr>
        <p:spPr>
          <a:xfrm>
            <a:off x="838200" y="1056068"/>
            <a:ext cx="10515600" cy="5120895"/>
          </a:xfrm>
        </p:spPr>
        <p:txBody>
          <a:bodyPr/>
          <a:lstStyle/>
          <a:p>
            <a:r>
              <a:rPr lang="en-US" sz="1900" dirty="0"/>
              <a:t>Snowflake’s architecture is </a:t>
            </a:r>
            <a:r>
              <a:rPr lang="en-US" sz="1900" b="1" dirty="0"/>
              <a:t>a hybrid of traditional Shared-Disk and Shared-Nothing database architectures</a:t>
            </a:r>
            <a:endParaRPr lang="en-US" sz="1900" b="1" dirty="0"/>
          </a:p>
          <a:p>
            <a:r>
              <a:rPr lang="en-US" sz="1900" dirty="0"/>
              <a:t>With the hybrid Shared Data model, Snowflake has the </a:t>
            </a:r>
            <a:r>
              <a:rPr lang="en-US" sz="1900" b="1" dirty="0"/>
              <a:t>data management simplicity of a Shared-Disk(</a:t>
            </a:r>
            <a:r>
              <a:rPr lang="en-US" dirty="0"/>
              <a:t> </a:t>
            </a:r>
            <a:r>
              <a:rPr lang="en-US" sz="1900" b="1" dirty="0"/>
              <a:t>central data repository</a:t>
            </a:r>
            <a:r>
              <a:rPr lang="en-US" dirty="0"/>
              <a:t>)</a:t>
            </a:r>
            <a:r>
              <a:rPr lang="en-US" sz="1900" b="1" dirty="0"/>
              <a:t> architecture</a:t>
            </a:r>
            <a:r>
              <a:rPr lang="en-US" sz="1900" dirty="0"/>
              <a:t> with the </a:t>
            </a:r>
            <a:r>
              <a:rPr lang="en-US" sz="1900" b="1" dirty="0"/>
              <a:t>performance benefits of a Shared-Nothing(MPP) architecture</a:t>
            </a:r>
            <a:r>
              <a:rPr lang="en-US" i="1" dirty="0"/>
              <a:t>.</a:t>
            </a:r>
            <a:endParaRPr lang="en-US" i="1" dirty="0"/>
          </a:p>
          <a:p>
            <a:r>
              <a:rPr lang="en-US" sz="1900" dirty="0"/>
              <a:t>Snowflake’s architecture consists of 3 layers:</a:t>
            </a:r>
            <a:endParaRPr lang="en-US" sz="1900" dirty="0"/>
          </a:p>
          <a:p>
            <a:pPr marL="0" indent="0">
              <a:buNone/>
            </a:pPr>
            <a:r>
              <a:rPr lang="en-US" dirty="0"/>
              <a:t>         </a:t>
            </a:r>
            <a:r>
              <a:rPr lang="en-US" sz="1900" dirty="0"/>
              <a:t>1)Database Storage</a:t>
            </a:r>
            <a:endParaRPr lang="en-US" sz="1900" dirty="0"/>
          </a:p>
          <a:p>
            <a:pPr marL="0" indent="0">
              <a:buNone/>
            </a:pPr>
            <a:r>
              <a:rPr lang="en-US" sz="1900" dirty="0"/>
              <a:t>              2)Query Processing</a:t>
            </a:r>
            <a:endParaRPr lang="en-US" sz="1900" dirty="0"/>
          </a:p>
          <a:p>
            <a:pPr marL="0" indent="0">
              <a:buNone/>
            </a:pPr>
            <a:r>
              <a:rPr lang="en-US" sz="1900" dirty="0"/>
              <a:t>              3)Cloud Services</a:t>
            </a:r>
            <a:endParaRPr lang="en-US" sz="1900" dirty="0"/>
          </a:p>
          <a:p>
            <a:endParaRPr lang="en-US" dirty="0"/>
          </a:p>
        </p:txBody>
      </p:sp>
      <p:pic>
        <p:nvPicPr>
          <p:cNvPr id="8" name="Picture 2" descr="Image result for snowflake archite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0327" y="2575775"/>
            <a:ext cx="8611673" cy="4282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a:solidFill>
                  <a:srgbClr val="FF0000"/>
                </a:solidFill>
              </a:rPr>
              <a:t>Snowflake</a:t>
            </a:r>
            <a:r>
              <a:rPr lang="en-US" dirty="0"/>
              <a:t> </a:t>
            </a:r>
            <a:r>
              <a:rPr lang="en-US" sz="4000" b="1" u="sng" dirty="0">
                <a:solidFill>
                  <a:srgbClr val="FF0000"/>
                </a:solidFill>
              </a:rPr>
              <a:t>Architecture: Database Storage Layer</a:t>
            </a:r>
            <a:endParaRPr lang="en-US" sz="4000" b="1" u="sng" dirty="0">
              <a:solidFill>
                <a:srgbClr val="FF0000"/>
              </a:solidFill>
            </a:endParaRPr>
          </a:p>
        </p:txBody>
      </p:sp>
      <p:sp>
        <p:nvSpPr>
          <p:cNvPr id="3" name="Content Placeholder 2"/>
          <p:cNvSpPr>
            <a:spLocks noGrp="1"/>
          </p:cNvSpPr>
          <p:nvPr>
            <p:ph idx="1"/>
          </p:nvPr>
        </p:nvSpPr>
        <p:spPr>
          <a:xfrm>
            <a:off x="838200" y="1287887"/>
            <a:ext cx="10515600" cy="4889076"/>
          </a:xfrm>
        </p:spPr>
        <p:txBody>
          <a:bodyPr/>
          <a:lstStyle/>
          <a:p>
            <a:pPr marL="0" indent="0">
              <a:buNone/>
            </a:pPr>
            <a:r>
              <a:rPr lang="en-US" b="1" u="sng" dirty="0">
                <a:solidFill>
                  <a:srgbClr val="FF0000"/>
                </a:solidFill>
              </a:rPr>
              <a:t>Database Storage Layer:</a:t>
            </a:r>
            <a:endParaRPr lang="en-US" sz="1800" b="1" u="sng" dirty="0">
              <a:solidFill>
                <a:srgbClr val="FF0000"/>
              </a:solidFill>
            </a:endParaRPr>
          </a:p>
          <a:p>
            <a:r>
              <a:rPr lang="en-US" sz="1900" dirty="0"/>
              <a:t> Snowflake uses highly secure cloud storage to maintain all your data.</a:t>
            </a:r>
            <a:endParaRPr lang="en-US" sz="1900" dirty="0"/>
          </a:p>
          <a:p>
            <a:r>
              <a:rPr lang="en-US" sz="1900" dirty="0"/>
              <a:t>Snowflake stores all data in databases. A database is a logical grouping of objects consisting primarily of tables and views organized into one or more schemas.</a:t>
            </a:r>
            <a:endParaRPr lang="en-US" sz="1900" dirty="0"/>
          </a:p>
          <a:p>
            <a:r>
              <a:rPr lang="en-US" sz="1900" dirty="0"/>
              <a:t>Snowflake</a:t>
            </a:r>
            <a:r>
              <a:rPr lang="en-US" dirty="0"/>
              <a:t> </a:t>
            </a:r>
            <a:r>
              <a:rPr lang="en-US" sz="1900" dirty="0"/>
              <a:t>supports both</a:t>
            </a:r>
            <a:r>
              <a:rPr lang="en-US" sz="1900" b="1" dirty="0"/>
              <a:t> structured data</a:t>
            </a:r>
            <a:r>
              <a:rPr lang="en-US" sz="1900" dirty="0"/>
              <a:t> using standard SQL data types and </a:t>
            </a:r>
            <a:r>
              <a:rPr lang="en-US" sz="1900" b="1" dirty="0"/>
              <a:t>semi-structured</a:t>
            </a:r>
            <a:r>
              <a:rPr lang="en-US" sz="1900" dirty="0"/>
              <a:t> non-relational data like JSON, Parquet, Avro etc. through Variant data type. </a:t>
            </a:r>
            <a:endParaRPr lang="en-US" sz="1900" dirty="0"/>
          </a:p>
          <a:p>
            <a:r>
              <a:rPr lang="en-US" sz="1900" dirty="0"/>
              <a:t>Snowflake supports querying data through ANSI Standard SQL</a:t>
            </a:r>
            <a:r>
              <a:rPr lang="en-US" dirty="0"/>
              <a:t>.</a:t>
            </a:r>
            <a:endParaRPr lang="en-US" dirty="0"/>
          </a:p>
          <a:p>
            <a:r>
              <a:rPr lang="en-US" sz="1900" dirty="0"/>
              <a:t>As data is loaded into tables, snowflake converts it into an optimized </a:t>
            </a:r>
            <a:r>
              <a:rPr lang="en-US" sz="1900" b="1" dirty="0"/>
              <a:t>columnar compressed</a:t>
            </a:r>
            <a:r>
              <a:rPr lang="en-US" sz="1900" dirty="0"/>
              <a:t> format and encrypts it using </a:t>
            </a:r>
            <a:r>
              <a:rPr lang="en-US" sz="1900" b="1" dirty="0"/>
              <a:t>AES-256</a:t>
            </a:r>
            <a:r>
              <a:rPr lang="en-US" sz="1900" dirty="0"/>
              <a:t> strong </a:t>
            </a:r>
            <a:r>
              <a:rPr lang="en-US" sz="1900" b="1" dirty="0"/>
              <a:t>encryption</a:t>
            </a:r>
            <a:r>
              <a:rPr lang="en-US" dirty="0"/>
              <a:t>.</a:t>
            </a:r>
            <a:endParaRPr lang="en-US" dirty="0"/>
          </a:p>
          <a:p>
            <a:r>
              <a:rPr lang="en-US" sz="1900" dirty="0"/>
              <a:t>Data objects in Snowflake are only accessible via SQL queries through the Compute layer and are hidden to users.</a:t>
            </a:r>
            <a:endParaRPr lang="en-US" sz="1900" dirty="0"/>
          </a:p>
          <a:p>
            <a:endParaRPr lang="en-US"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365125"/>
            <a:ext cx="11629621" cy="781095"/>
          </a:xfrm>
        </p:spPr>
        <p:txBody>
          <a:bodyPr/>
          <a:lstStyle/>
          <a:p>
            <a:r>
              <a:rPr lang="en-US" b="1" u="sng" dirty="0">
                <a:solidFill>
                  <a:srgbClr val="FF0000"/>
                </a:solidFill>
              </a:rPr>
              <a:t>Snowflake Architecture: Query Processing Layer</a:t>
            </a:r>
            <a:endParaRPr lang="en-US" b="1" u="sng" dirty="0">
              <a:solidFill>
                <a:srgbClr val="FF0000"/>
              </a:solidFill>
            </a:endParaRPr>
          </a:p>
        </p:txBody>
      </p:sp>
      <p:sp>
        <p:nvSpPr>
          <p:cNvPr id="3" name="Content Placeholder 2"/>
          <p:cNvSpPr>
            <a:spLocks noGrp="1"/>
          </p:cNvSpPr>
          <p:nvPr>
            <p:ph idx="1"/>
          </p:nvPr>
        </p:nvSpPr>
        <p:spPr>
          <a:xfrm>
            <a:off x="838200" y="1146220"/>
            <a:ext cx="10515600" cy="5030743"/>
          </a:xfrm>
        </p:spPr>
        <p:txBody>
          <a:bodyPr>
            <a:normAutofit/>
          </a:bodyPr>
          <a:lstStyle/>
          <a:p>
            <a:r>
              <a:rPr lang="en-US" sz="1900" dirty="0"/>
              <a:t>Query execution is performed in the compute layer which is the ‘</a:t>
            </a:r>
            <a:r>
              <a:rPr lang="en-US" sz="1900" b="1" dirty="0"/>
              <a:t>Muscle</a:t>
            </a:r>
            <a:r>
              <a:rPr lang="en-US" sz="1900" dirty="0"/>
              <a:t>’ of the system.</a:t>
            </a:r>
            <a:endParaRPr lang="en-US" sz="1900" dirty="0"/>
          </a:p>
          <a:p>
            <a:r>
              <a:rPr lang="en-US" sz="1900" dirty="0"/>
              <a:t>A compute layer is where queries are executed using resources provisioned from a cloud provider. </a:t>
            </a:r>
            <a:endParaRPr lang="en-US" sz="1900" dirty="0"/>
          </a:p>
          <a:p>
            <a:r>
              <a:rPr lang="en-US" sz="1900" dirty="0"/>
              <a:t>snowflake allows you to </a:t>
            </a:r>
            <a:r>
              <a:rPr lang="en-US" sz="1900" b="1" dirty="0"/>
              <a:t>create multiple independent compute clusters </a:t>
            </a:r>
            <a:r>
              <a:rPr lang="en-US" sz="1900" dirty="0"/>
              <a:t>called Virtual Warehouses that all </a:t>
            </a:r>
            <a:r>
              <a:rPr lang="en-US" sz="1900" b="1" dirty="0"/>
              <a:t>access the same data storage layer without contention or performance degradation</a:t>
            </a:r>
            <a:r>
              <a:rPr lang="en-US" sz="1900" dirty="0"/>
              <a:t>.</a:t>
            </a:r>
            <a:endParaRPr lang="en-US" sz="1900" dirty="0"/>
          </a:p>
          <a:p>
            <a:r>
              <a:rPr lang="en-US" sz="1900" dirty="0"/>
              <a:t>Each virtual warehouse is an independent compute cluster made up of multiple compute nodes that does not share compute resources with other virtual warehouses. As a result, each virtual warehouse has </a:t>
            </a:r>
            <a:r>
              <a:rPr lang="en-US" sz="1900" b="1" dirty="0"/>
              <a:t>no impact on the performance of other virtual warehouses</a:t>
            </a:r>
            <a:r>
              <a:rPr lang="en-US" sz="1900" dirty="0"/>
              <a:t>.</a:t>
            </a:r>
            <a:endParaRPr lang="en-US" sz="1900" dirty="0"/>
          </a:p>
          <a:p>
            <a:r>
              <a:rPr lang="en-US" sz="1800" b="1" dirty="0">
                <a:solidFill>
                  <a:srgbClr val="FF0000"/>
                </a:solidFill>
              </a:rPr>
              <a:t>Advantages with Warehouse:</a:t>
            </a:r>
            <a:endParaRPr lang="en-US" sz="1800" b="1" dirty="0">
              <a:solidFill>
                <a:srgbClr val="FF0000"/>
              </a:solidFill>
            </a:endParaRPr>
          </a:p>
          <a:p>
            <a:r>
              <a:rPr lang="en-US" sz="1900" dirty="0"/>
              <a:t>A Virtual Warehouse can be scaled up or down at any time without any downtime or disruption.</a:t>
            </a:r>
            <a:endParaRPr lang="en-US" sz="1900" dirty="0"/>
          </a:p>
          <a:p>
            <a:r>
              <a:rPr lang="en-US" sz="1900" dirty="0"/>
              <a:t>Virtual Warehouses can also be set to auto-suspend or auto-resume so that warehouses are suspended after a specific period of inactive time and resumed when a query is submitted.</a:t>
            </a:r>
            <a:endParaRPr lang="en-US" sz="1900" dirty="0"/>
          </a:p>
          <a:p>
            <a:r>
              <a:rPr lang="en-US" sz="1900" dirty="0"/>
              <a:t>Since virtual warehouses access the same data storage layer, any updates or inserts become immediately available to all other warehouses.</a:t>
            </a:r>
            <a:endParaRPr lang="en-US" sz="1900" dirty="0"/>
          </a:p>
          <a:p>
            <a:endParaRPr lang="en-US" sz="1900" dirty="0"/>
          </a:p>
          <a:p>
            <a:endParaRPr lang="en-US" sz="18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0224"/>
          </a:xfrm>
          <a:solidFill>
            <a:schemeClr val="accent2">
              <a:lumMod val="60000"/>
              <a:lumOff val="40000"/>
            </a:schemeClr>
          </a:solidFill>
        </p:spPr>
        <p:txBody>
          <a:bodyPr vert="horz" lIns="91440" tIns="45720" rIns="91440" bIns="45720" rtlCol="0" anchor="b">
            <a:noAutofit/>
          </a:bodyPr>
          <a:lstStyle/>
          <a:p>
            <a:pPr algn="ctr"/>
            <a:r>
              <a:rPr lang="en-US" sz="5000" b="1" dirty="0"/>
              <a:t>Virtual Warehouse Sizes</a:t>
            </a:r>
            <a:endParaRPr lang="en-US" sz="5000" b="1" dirty="0"/>
          </a:p>
        </p:txBody>
      </p:sp>
      <p:pic>
        <p:nvPicPr>
          <p:cNvPr id="4" name="Content Placeholder 3"/>
          <p:cNvPicPr>
            <a:picLocks noGrp="1" noChangeAspect="1"/>
          </p:cNvPicPr>
          <p:nvPr>
            <p:ph idx="1"/>
          </p:nvPr>
        </p:nvPicPr>
        <p:blipFill>
          <a:blip r:embed="rId1"/>
          <a:stretch>
            <a:fillRect/>
          </a:stretch>
        </p:blipFill>
        <p:spPr>
          <a:xfrm>
            <a:off x="111003" y="803276"/>
            <a:ext cx="11969994" cy="3509961"/>
          </a:xfrm>
          <a:prstGeom prst="rect">
            <a:avLst/>
          </a:prstGeom>
        </p:spPr>
      </p:pic>
      <p:pic>
        <p:nvPicPr>
          <p:cNvPr id="5" name="Picture 4"/>
          <p:cNvPicPr>
            <a:picLocks noChangeAspect="1"/>
          </p:cNvPicPr>
          <p:nvPr/>
        </p:nvPicPr>
        <p:blipFill>
          <a:blip r:embed="rId2"/>
          <a:stretch>
            <a:fillRect/>
          </a:stretch>
        </p:blipFill>
        <p:spPr>
          <a:xfrm>
            <a:off x="111003" y="4460913"/>
            <a:ext cx="11969994" cy="2408238"/>
          </a:xfrm>
          <a:prstGeom prst="rect">
            <a:avLst/>
          </a:prstGeom>
        </p:spPr>
      </p:pic>
      <p:sp>
        <p:nvSpPr>
          <p:cNvPr id="3" name="Slide Number Placeholder 2"/>
          <p:cNvSpPr>
            <a:spLocks noGrp="1"/>
          </p:cNvSpPr>
          <p:nvPr>
            <p:ph type="sldNum" sz="quarter" idx="12"/>
          </p:nvPr>
        </p:nvSpPr>
        <p:spPr/>
        <p:txBody>
          <a:bodyPr/>
          <a:lstStyle/>
          <a:p>
            <a:fld id="{060AAC0B-B341-49E9-AE32-72C55166E7B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376"/>
            <a:ext cx="12192000" cy="667970"/>
          </a:xfrm>
        </p:spPr>
        <p:txBody>
          <a:bodyPr>
            <a:normAutofit fontScale="90000"/>
          </a:bodyPr>
          <a:lstStyle/>
          <a:p>
            <a:r>
              <a:rPr lang="en-US" sz="4900" b="1" u="sng" dirty="0">
                <a:solidFill>
                  <a:srgbClr val="FF0000"/>
                </a:solidFill>
              </a:rPr>
              <a:t>Snowflake</a:t>
            </a:r>
            <a:r>
              <a:rPr lang="en-US" dirty="0"/>
              <a:t> </a:t>
            </a:r>
            <a:r>
              <a:rPr lang="en-US" sz="4900" b="1" u="sng" dirty="0">
                <a:solidFill>
                  <a:srgbClr val="FF0000"/>
                </a:solidFill>
              </a:rPr>
              <a:t>Connect</a:t>
            </a:r>
            <a:endParaRPr lang="en-US" sz="4900" b="1" u="sng" dirty="0">
              <a:solidFill>
                <a:srgbClr val="FF0000"/>
              </a:solidFill>
            </a:endParaRPr>
          </a:p>
        </p:txBody>
      </p:sp>
      <p:sp>
        <p:nvSpPr>
          <p:cNvPr id="3" name="Slide Number Placeholder 2"/>
          <p:cNvSpPr>
            <a:spLocks noGrp="1"/>
          </p:cNvSpPr>
          <p:nvPr>
            <p:ph type="sldNum" sz="quarter" idx="12"/>
          </p:nvPr>
        </p:nvSpPr>
        <p:spPr/>
        <p:txBody>
          <a:bodyPr/>
          <a:lstStyle/>
          <a:p>
            <a:fld id="{060AAC0B-B341-49E9-AE32-72C55166E7B3}" type="slidenum">
              <a:rPr lang="en-US" smtClean="0"/>
            </a:fld>
            <a:endParaRPr lang="en-US"/>
          </a:p>
        </p:txBody>
      </p:sp>
      <p:sp>
        <p:nvSpPr>
          <p:cNvPr id="6" name="Content Placeholder 5"/>
          <p:cNvSpPr>
            <a:spLocks noGrp="1"/>
          </p:cNvSpPr>
          <p:nvPr>
            <p:ph idx="1"/>
          </p:nvPr>
        </p:nvSpPr>
        <p:spPr>
          <a:xfrm>
            <a:off x="0" y="905608"/>
            <a:ext cx="12192000" cy="5873015"/>
          </a:xfrm>
        </p:spPr>
        <p:txBody>
          <a:bodyPr/>
          <a:lstStyle/>
          <a:p>
            <a:r>
              <a:rPr lang="en-US" sz="1900" b="1" dirty="0">
                <a:solidFill>
                  <a:srgbClr val="FF0000"/>
                </a:solidFill>
              </a:rPr>
              <a:t>Why Do I have To Learn Snowflake?</a:t>
            </a:r>
            <a:endParaRPr lang="en-US" sz="1900" b="1" dirty="0">
              <a:solidFill>
                <a:srgbClr val="FF0000"/>
              </a:solidFill>
            </a:endParaRPr>
          </a:p>
          <a:p>
            <a:pPr marL="228600" lvl="1">
              <a:spcBef>
                <a:spcPts val="1000"/>
              </a:spcBef>
            </a:pPr>
            <a:r>
              <a:rPr lang="en-US" sz="1900" dirty="0"/>
              <a:t>Industry Gravitating from Big Data to Cloud Data warehousing Technologies</a:t>
            </a:r>
            <a:endParaRPr lang="en-US" sz="1900" dirty="0"/>
          </a:p>
          <a:p>
            <a:pPr marL="228600" lvl="1">
              <a:spcBef>
                <a:spcPts val="1000"/>
              </a:spcBef>
            </a:pPr>
            <a:r>
              <a:rPr lang="en-US" sz="1900" dirty="0"/>
              <a:t>Early entry helps Career Progress and Monetary Benefits</a:t>
            </a:r>
            <a:endParaRPr lang="en-US" sz="1900" dirty="0"/>
          </a:p>
          <a:p>
            <a:pPr marL="228600" lvl="1">
              <a:spcBef>
                <a:spcPts val="1000"/>
              </a:spcBef>
            </a:pPr>
            <a:r>
              <a:rPr lang="en-US" sz="1900" dirty="0"/>
              <a:t>Change your Roles if interested – QA / Analyst /</a:t>
            </a:r>
            <a:endParaRPr lang="en-US" sz="1900" dirty="0"/>
          </a:p>
          <a:p>
            <a:pPr marL="228600" lvl="1">
              <a:spcBef>
                <a:spcPts val="1000"/>
              </a:spcBef>
            </a:pPr>
            <a:r>
              <a:rPr lang="en-US" sz="1900" dirty="0"/>
              <a:t>Cutting Edge Technology – Will be there for more time – Can Plan Career On This</a:t>
            </a:r>
            <a:endParaRPr lang="en-US" sz="1900" dirty="0"/>
          </a:p>
          <a:p>
            <a:pPr marL="228600" lvl="1">
              <a:spcBef>
                <a:spcPts val="1000"/>
              </a:spcBef>
            </a:pPr>
            <a:r>
              <a:rPr lang="en-US" sz="1900" dirty="0"/>
              <a:t>Easy Learning Curve</a:t>
            </a:r>
            <a:endParaRPr lang="en-US" sz="1900" dirty="0"/>
          </a:p>
          <a:p>
            <a:pPr marL="228600" lvl="1">
              <a:spcBef>
                <a:spcPts val="1000"/>
              </a:spcBef>
            </a:pPr>
            <a:r>
              <a:rPr lang="en-US" sz="1900" dirty="0"/>
              <a:t>Lot of Job Opportunities</a:t>
            </a:r>
            <a:endParaRPr lang="en-US" sz="1900"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b="1" u="sng" dirty="0">
                <a:solidFill>
                  <a:srgbClr val="FF0000"/>
                </a:solidFill>
              </a:rPr>
              <a:t>Snowflake Architecture: Cloud Services Layer</a:t>
            </a:r>
            <a:endParaRPr lang="en-US" dirty="0"/>
          </a:p>
        </p:txBody>
      </p:sp>
      <p:sp>
        <p:nvSpPr>
          <p:cNvPr id="3" name="Content Placeholder 2"/>
          <p:cNvSpPr>
            <a:spLocks noGrp="1"/>
          </p:cNvSpPr>
          <p:nvPr>
            <p:ph idx="1"/>
          </p:nvPr>
        </p:nvSpPr>
        <p:spPr>
          <a:xfrm>
            <a:off x="838200" y="1120462"/>
            <a:ext cx="10515600" cy="5056501"/>
          </a:xfrm>
        </p:spPr>
        <p:txBody>
          <a:bodyPr>
            <a:normAutofit lnSpcReduction="10000"/>
          </a:bodyPr>
          <a:lstStyle/>
          <a:p>
            <a:r>
              <a:rPr lang="en-US" sz="1900" dirty="0"/>
              <a:t>The Snowflake Cloud Services layer is the ‘Brain’ of the system which coordinates and manages the entire system.</a:t>
            </a:r>
            <a:endParaRPr lang="en-US" sz="1900" dirty="0"/>
          </a:p>
          <a:p>
            <a:r>
              <a:rPr lang="en-US" sz="1900" dirty="0"/>
              <a:t>The cloud services layer is fully maintained by snowflake and runs on compute instances provisioned by Snowflake from the cloud provider.</a:t>
            </a:r>
            <a:endParaRPr lang="en-US" sz="1900" dirty="0"/>
          </a:p>
          <a:p>
            <a:pPr marL="0" indent="0">
              <a:buNone/>
            </a:pPr>
            <a:r>
              <a:rPr lang="en-US" sz="1900" b="1" dirty="0">
                <a:solidFill>
                  <a:srgbClr val="FF0000"/>
                </a:solidFill>
              </a:rPr>
              <a:t>Services layer is responsible for</a:t>
            </a:r>
            <a:endParaRPr lang="en-US" sz="1900" b="1" dirty="0">
              <a:solidFill>
                <a:srgbClr val="FF0000"/>
              </a:solidFill>
            </a:endParaRPr>
          </a:p>
          <a:p>
            <a:pPr>
              <a:lnSpc>
                <a:spcPct val="110000"/>
              </a:lnSpc>
            </a:pPr>
            <a:r>
              <a:rPr lang="en-US" sz="2100" dirty="0"/>
              <a:t>Authentication of users.</a:t>
            </a:r>
            <a:endParaRPr lang="en-US" sz="2100" dirty="0"/>
          </a:p>
          <a:p>
            <a:pPr>
              <a:lnSpc>
                <a:spcPct val="110000"/>
              </a:lnSpc>
            </a:pPr>
            <a:r>
              <a:rPr lang="en-US" sz="2100" dirty="0"/>
              <a:t>Manages sessions, secures data and performs query compilation and optimization.</a:t>
            </a:r>
            <a:endParaRPr lang="en-US" sz="2100" dirty="0"/>
          </a:p>
          <a:p>
            <a:pPr>
              <a:lnSpc>
                <a:spcPct val="110000"/>
              </a:lnSpc>
            </a:pPr>
            <a:r>
              <a:rPr lang="en-US" sz="2100" dirty="0"/>
              <a:t>Infrastructure Management by managing virtual warehouses and storage.</a:t>
            </a:r>
            <a:endParaRPr lang="en-US" sz="2100" dirty="0"/>
          </a:p>
          <a:p>
            <a:pPr>
              <a:lnSpc>
                <a:spcPct val="110000"/>
              </a:lnSpc>
            </a:pPr>
            <a:r>
              <a:rPr lang="en-US" sz="2100" dirty="0"/>
              <a:t>Coordinating data storage updates and access control so that the same version of the data is available to all warehouses with no impact on availability or performance.</a:t>
            </a:r>
            <a:endParaRPr lang="en-US" sz="2100" dirty="0"/>
          </a:p>
          <a:p>
            <a:pPr>
              <a:lnSpc>
                <a:spcPct val="110000"/>
              </a:lnSpc>
            </a:pPr>
            <a:r>
              <a:rPr lang="en-US" sz="2100" dirty="0"/>
              <a:t>A key component of the services layer is the Metadata Store of tables and micro partitions which powers a number of unique snowflake features including zero copy cloning, time travel and data sharing.</a:t>
            </a:r>
            <a:endParaRPr lang="en-US" sz="2100" dirty="0"/>
          </a:p>
          <a:p>
            <a:endParaRPr lang="en-US" sz="1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rPr>
              <a:t>Connecting to Snowflake</a:t>
            </a:r>
            <a:endParaRPr lang="en-US" b="1" u="sng" dirty="0">
              <a:solidFill>
                <a:srgbClr val="FF0000"/>
              </a:solidFill>
            </a:endParaRPr>
          </a:p>
        </p:txBody>
      </p:sp>
      <p:sp>
        <p:nvSpPr>
          <p:cNvPr id="3" name="Content Placeholder 2"/>
          <p:cNvSpPr>
            <a:spLocks noGrp="1"/>
          </p:cNvSpPr>
          <p:nvPr>
            <p:ph idx="1"/>
          </p:nvPr>
        </p:nvSpPr>
        <p:spPr/>
        <p:txBody>
          <a:bodyPr/>
          <a:lstStyle/>
          <a:p>
            <a:r>
              <a:rPr lang="en-IN" dirty="0"/>
              <a:t>Connecting to Snowflake</a:t>
            </a:r>
            <a:endParaRPr lang="en-IN" dirty="0"/>
          </a:p>
          <a:p>
            <a:pPr lvl="2"/>
            <a:r>
              <a:rPr lang="en-IN" dirty="0"/>
              <a:t>Web UI – Web Interface </a:t>
            </a:r>
            <a:endParaRPr lang="en-IN" dirty="0"/>
          </a:p>
          <a:p>
            <a:pPr lvl="2"/>
            <a:r>
              <a:rPr lang="en-IN" dirty="0"/>
              <a:t>CLI – SnowSQL – Command Line Utility</a:t>
            </a:r>
            <a:endParaRPr lang="en-IN" dirty="0"/>
          </a:p>
          <a:p>
            <a:pPr lvl="2"/>
            <a:r>
              <a:rPr lang="en-IN" dirty="0"/>
              <a:t>ODBC – JDBC</a:t>
            </a:r>
            <a:endParaRPr lang="en-IN" dirty="0"/>
          </a:p>
          <a:p>
            <a:pPr lvl="2"/>
            <a:r>
              <a:rPr lang="en-IN" dirty="0"/>
              <a:t>Native Connectors – Java, Python</a:t>
            </a:r>
            <a:endParaRPr lang="en-IN" dirty="0"/>
          </a:p>
          <a:p>
            <a:pPr lvl="2"/>
            <a:r>
              <a:rPr lang="en-IN" dirty="0"/>
              <a:t>Third Party Connectors – ETL Tools – Informatica, Talend, </a:t>
            </a:r>
            <a:r>
              <a:rPr lang="en-IN" dirty="0" err="1"/>
              <a:t>Matallion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rPr>
              <a:t>Snowflake Platforms</a:t>
            </a:r>
            <a:endParaRPr lang="en-US" b="1" u="sng" dirty="0">
              <a:solidFill>
                <a:srgbClr val="FF0000"/>
              </a:solidFill>
            </a:endParaRPr>
          </a:p>
        </p:txBody>
      </p:sp>
      <p:sp>
        <p:nvSpPr>
          <p:cNvPr id="3" name="Content Placeholder 2"/>
          <p:cNvSpPr>
            <a:spLocks noGrp="1"/>
          </p:cNvSpPr>
          <p:nvPr>
            <p:ph idx="1"/>
          </p:nvPr>
        </p:nvSpPr>
        <p:spPr/>
        <p:txBody>
          <a:bodyPr/>
          <a:lstStyle/>
          <a:p>
            <a:r>
              <a:rPr lang="en-IN" dirty="0"/>
              <a:t>Supported Cloud Platforms</a:t>
            </a:r>
            <a:endParaRPr lang="en-IN" dirty="0"/>
          </a:p>
          <a:p>
            <a:pPr lvl="1"/>
            <a:r>
              <a:rPr lang="en-US" dirty="0"/>
              <a:t>AWS</a:t>
            </a:r>
            <a:endParaRPr lang="en-US" dirty="0"/>
          </a:p>
          <a:p>
            <a:pPr lvl="1"/>
            <a:r>
              <a:rPr lang="en-US" dirty="0"/>
              <a:t>Azure</a:t>
            </a:r>
            <a:endParaRPr lang="en-US" dirty="0"/>
          </a:p>
          <a:p>
            <a:pPr lvl="1"/>
            <a:r>
              <a:rPr lang="en-US" dirty="0"/>
              <a:t>GCP</a:t>
            </a:r>
            <a:endParaRPr lang="en-US" dirty="0"/>
          </a:p>
          <a:p>
            <a:pPr lvl="1"/>
            <a:r>
              <a:rPr lang="en-US" dirty="0"/>
              <a:t>Each platform provides one or more regions where the account is provisioned</a:t>
            </a:r>
            <a:endParaRPr lang="en-US" dirty="0"/>
          </a:p>
          <a:p>
            <a:pPr lvl="1"/>
            <a:r>
              <a:rPr lang="en-US" dirty="0"/>
              <a:t>The cloud platform you choose for each Snowflake account is completely independent from your other Snowflake accounts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lstStyle/>
          <a:p>
            <a:r>
              <a:rPr lang="en-US" b="1" u="sng" dirty="0">
                <a:solidFill>
                  <a:srgbClr val="FF0000"/>
                </a:solidFill>
              </a:rPr>
              <a:t>Snowflake Regions</a:t>
            </a:r>
            <a:endParaRPr lang="en-US" b="1" u="sng" dirty="0">
              <a:solidFill>
                <a:srgbClr val="FF0000"/>
              </a:solidFill>
            </a:endParaRPr>
          </a:p>
        </p:txBody>
      </p:sp>
      <p:sp>
        <p:nvSpPr>
          <p:cNvPr id="3" name="Content Placeholder 2"/>
          <p:cNvSpPr>
            <a:spLocks noGrp="1"/>
          </p:cNvSpPr>
          <p:nvPr>
            <p:ph idx="1"/>
          </p:nvPr>
        </p:nvSpPr>
        <p:spPr>
          <a:xfrm>
            <a:off x="838200" y="1352282"/>
            <a:ext cx="10515600" cy="5029446"/>
          </a:xfrm>
        </p:spPr>
        <p:txBody>
          <a:bodyPr/>
          <a:lstStyle/>
          <a:p>
            <a:r>
              <a:rPr lang="en-US" sz="2000" dirty="0"/>
              <a:t>Regions let your organization choose where your data is geographically stored across your regional, national, and international operations.</a:t>
            </a:r>
            <a:endParaRPr lang="en-US" sz="2000" dirty="0"/>
          </a:p>
          <a:p>
            <a:r>
              <a:rPr lang="en-US" sz="2000" dirty="0"/>
              <a:t>Each Snowflake account is hosted in a single region. If you wish to use Snowflake across multiple regions, you must maintain a Snowflake account in each of the desired regions.</a:t>
            </a:r>
            <a:endParaRPr lang="en-US" sz="2000" dirty="0"/>
          </a:p>
          <a:p>
            <a:endParaRPr lang="en-US" sz="2000" dirty="0"/>
          </a:p>
          <a:p>
            <a:endParaRPr lang="en-US" dirty="0"/>
          </a:p>
          <a:p>
            <a:endParaRPr lang="en-US" dirty="0"/>
          </a:p>
        </p:txBody>
      </p:sp>
      <p:pic>
        <p:nvPicPr>
          <p:cNvPr id="4" name="Picture 3"/>
          <p:cNvPicPr>
            <a:picLocks noChangeAspect="1"/>
          </p:cNvPicPr>
          <p:nvPr/>
        </p:nvPicPr>
        <p:blipFill>
          <a:blip r:embed="rId1"/>
          <a:stretch>
            <a:fillRect/>
          </a:stretch>
        </p:blipFill>
        <p:spPr>
          <a:xfrm>
            <a:off x="2550017" y="2637215"/>
            <a:ext cx="8274676" cy="40481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Snowflake editions</a:t>
            </a:r>
            <a:endParaRPr lang="en-US" b="1"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2400" b="1" u="sng" dirty="0">
                <a:solidFill>
                  <a:srgbClr val="FF0000"/>
                </a:solidFill>
              </a:rPr>
              <a:t>Standard Edition : </a:t>
            </a:r>
            <a:r>
              <a:rPr lang="en-US" sz="1900" dirty="0"/>
              <a:t>Standard Edition is our introductory level offering, providing full, unlimited access to all of Snowflake’s standard features. It provides a strong balance between features, level of support, and cost.</a:t>
            </a:r>
            <a:endParaRPr lang="en-US" sz="1900" dirty="0"/>
          </a:p>
          <a:p>
            <a:pPr marL="0" indent="0">
              <a:buNone/>
            </a:pPr>
            <a:r>
              <a:rPr lang="en-US" sz="2100" b="1" u="sng" dirty="0">
                <a:solidFill>
                  <a:srgbClr val="FF0000"/>
                </a:solidFill>
              </a:rPr>
              <a:t>Enterprise Edition: </a:t>
            </a:r>
            <a:r>
              <a:rPr lang="en-US" sz="1900" dirty="0"/>
              <a:t>Enterprise Edition provides all the features and services of </a:t>
            </a:r>
            <a:r>
              <a:rPr lang="en-US" sz="1900" b="1" dirty="0">
                <a:hlinkClick r:id="rId1"/>
              </a:rPr>
              <a:t>Standard Edition</a:t>
            </a:r>
            <a:r>
              <a:rPr lang="en-US" sz="1900" dirty="0"/>
              <a:t>, with additional features designed specifically for the needs of </a:t>
            </a:r>
            <a:r>
              <a:rPr lang="en-US" sz="1900" b="1" dirty="0"/>
              <a:t>large-scale enterprises and organizations</a:t>
            </a:r>
            <a:r>
              <a:rPr lang="en-US" sz="1900" dirty="0"/>
              <a:t>.</a:t>
            </a:r>
            <a:endParaRPr lang="en-US" sz="1900" dirty="0"/>
          </a:p>
          <a:p>
            <a:pPr marL="0" indent="0">
              <a:buNone/>
            </a:pPr>
            <a:r>
              <a:rPr lang="en-US" sz="2100" b="1" u="sng" dirty="0">
                <a:solidFill>
                  <a:srgbClr val="FF0000"/>
                </a:solidFill>
              </a:rPr>
              <a:t>Business Critical Edition: </a:t>
            </a:r>
            <a:r>
              <a:rPr lang="en-US" sz="1900" dirty="0"/>
              <a:t>Business Critical Edition, formerly known as Enterprise for Sensitive Data (ESD), offers even higher levels of data protection to support the needs of organizations with extremely sensitive data, particularly PHI data that must comply with HIPAA and </a:t>
            </a:r>
            <a:r>
              <a:rPr lang="en-US" sz="1900" dirty="0">
                <a:hlinkClick r:id="rId2"/>
              </a:rPr>
              <a:t>HITRUST CSF</a:t>
            </a:r>
            <a:r>
              <a:rPr lang="en-US" sz="1900" dirty="0"/>
              <a:t> regulations.</a:t>
            </a:r>
            <a:endParaRPr lang="en-US" sz="1900" dirty="0"/>
          </a:p>
          <a:p>
            <a:pPr marL="0" indent="0">
              <a:buNone/>
            </a:pPr>
            <a:r>
              <a:rPr lang="en-US" sz="2100" b="1" u="sng" dirty="0">
                <a:solidFill>
                  <a:srgbClr val="FF0000"/>
                </a:solidFill>
              </a:rPr>
              <a:t>Virtual Private Snowflake (VPS):</a:t>
            </a:r>
            <a:r>
              <a:rPr lang="en-US" sz="1900" dirty="0"/>
              <a:t>Virtual Private Snowflake offers our highest level of security for organizations that have the strictest requirements, such as financial institutions and any other large enterprises that collect, analyze, and share highly sensitive data.</a:t>
            </a:r>
            <a:endParaRPr lang="en-US" sz="1900" dirty="0"/>
          </a:p>
          <a:p>
            <a:pPr marL="0" indent="0">
              <a:buNone/>
            </a:pPr>
            <a:r>
              <a:rPr lang="en-US" sz="1900" b="1" dirty="0"/>
              <a:t> </a:t>
            </a:r>
            <a:r>
              <a:rPr lang="en-US" sz="1900" b="1" dirty="0" err="1"/>
              <a:t>EDITIONS:</a:t>
            </a:r>
            <a:r>
              <a:rPr lang="en-US" sz="1900" dirty="0" err="1"/>
              <a:t>https</a:t>
            </a:r>
            <a:r>
              <a:rPr lang="en-US" sz="1900" dirty="0"/>
              <a:t>://docs.snowflake.com/</a:t>
            </a:r>
            <a:r>
              <a:rPr lang="en-US" sz="1900" dirty="0" err="1"/>
              <a:t>en</a:t>
            </a:r>
            <a:r>
              <a:rPr lang="en-US" sz="1900" dirty="0"/>
              <a:t>/user-guide/</a:t>
            </a:r>
            <a:r>
              <a:rPr lang="en-US" sz="1900" dirty="0" err="1"/>
              <a:t>intro-editions.html#release-management</a:t>
            </a:r>
            <a:endParaRPr lang="en-US" sz="19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37126"/>
          </a:xfrm>
        </p:spPr>
        <p:txBody>
          <a:bodyPr>
            <a:normAutofit/>
          </a:bodyPr>
          <a:lstStyle/>
          <a:p>
            <a:r>
              <a:rPr lang="en-US" b="1" u="sng" dirty="0">
                <a:solidFill>
                  <a:srgbClr val="FF0000"/>
                </a:solidFill>
              </a:rPr>
              <a:t>Snowflake Editions Comparison</a:t>
            </a:r>
            <a:endParaRPr lang="en-US" b="1" u="sng" dirty="0">
              <a:solidFill>
                <a:srgbClr val="FF0000"/>
              </a:solidFill>
            </a:endParaRPr>
          </a:p>
        </p:txBody>
      </p:sp>
      <p:pic>
        <p:nvPicPr>
          <p:cNvPr id="4" name="Content Placeholder 3"/>
          <p:cNvPicPr>
            <a:picLocks noGrp="1" noChangeAspect="1"/>
          </p:cNvPicPr>
          <p:nvPr>
            <p:ph idx="1"/>
          </p:nvPr>
        </p:nvPicPr>
        <p:blipFill>
          <a:blip r:embed="rId1"/>
          <a:stretch>
            <a:fillRect/>
          </a:stretch>
        </p:blipFill>
        <p:spPr>
          <a:xfrm>
            <a:off x="838200" y="695794"/>
            <a:ext cx="9534525" cy="1514475"/>
          </a:xfrm>
          <a:prstGeom prst="rect">
            <a:avLst/>
          </a:prstGeom>
        </p:spPr>
      </p:pic>
      <p:pic>
        <p:nvPicPr>
          <p:cNvPr id="5" name="Picture 4"/>
          <p:cNvPicPr>
            <a:picLocks noChangeAspect="1"/>
          </p:cNvPicPr>
          <p:nvPr/>
        </p:nvPicPr>
        <p:blipFill>
          <a:blip r:embed="rId2"/>
          <a:stretch>
            <a:fillRect/>
          </a:stretch>
        </p:blipFill>
        <p:spPr>
          <a:xfrm>
            <a:off x="795337" y="2378029"/>
            <a:ext cx="9620250" cy="4276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r>
              <a:rPr lang="en-US" b="1" u="sng" dirty="0">
                <a:solidFill>
                  <a:srgbClr val="FF0000"/>
                </a:solidFill>
              </a:rPr>
              <a:t>Snowflake Editions Comparison</a:t>
            </a:r>
            <a:endParaRPr lang="en-US" dirty="0"/>
          </a:p>
        </p:txBody>
      </p:sp>
      <p:pic>
        <p:nvPicPr>
          <p:cNvPr id="7" name="Content Placeholder 6"/>
          <p:cNvPicPr>
            <a:picLocks noGrp="1" noChangeAspect="1"/>
          </p:cNvPicPr>
          <p:nvPr>
            <p:ph idx="1"/>
          </p:nvPr>
        </p:nvPicPr>
        <p:blipFill>
          <a:blip r:embed="rId1"/>
          <a:stretch>
            <a:fillRect/>
          </a:stretch>
        </p:blipFill>
        <p:spPr>
          <a:xfrm>
            <a:off x="708338" y="940158"/>
            <a:ext cx="10895527" cy="58083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r>
              <a:rPr lang="en-US" b="1" u="sng" dirty="0">
                <a:solidFill>
                  <a:srgbClr val="FF0000"/>
                </a:solidFill>
              </a:rPr>
              <a:t>Snowflake Editions Comparison</a:t>
            </a:r>
            <a:endParaRPr lang="en-US" dirty="0"/>
          </a:p>
        </p:txBody>
      </p:sp>
      <p:pic>
        <p:nvPicPr>
          <p:cNvPr id="7" name="Content Placeholder 6"/>
          <p:cNvPicPr>
            <a:picLocks noGrp="1" noChangeAspect="1"/>
          </p:cNvPicPr>
          <p:nvPr>
            <p:ph idx="1"/>
          </p:nvPr>
        </p:nvPicPr>
        <p:blipFill>
          <a:blip r:embed="rId1"/>
          <a:stretch>
            <a:fillRect/>
          </a:stretch>
        </p:blipFill>
        <p:spPr>
          <a:xfrm>
            <a:off x="838200" y="1083748"/>
            <a:ext cx="10211873" cy="53189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b="1" u="sng" dirty="0">
                <a:solidFill>
                  <a:srgbClr val="FF0000"/>
                </a:solidFill>
              </a:rPr>
              <a:t>Snowflake Editions Comparison</a:t>
            </a:r>
            <a:endParaRPr lang="en-US" dirty="0"/>
          </a:p>
        </p:txBody>
      </p:sp>
      <p:pic>
        <p:nvPicPr>
          <p:cNvPr id="4" name="Content Placeholder 3"/>
          <p:cNvPicPr>
            <a:picLocks noGrp="1" noChangeAspect="1"/>
          </p:cNvPicPr>
          <p:nvPr>
            <p:ph idx="1"/>
          </p:nvPr>
        </p:nvPicPr>
        <p:blipFill>
          <a:blip r:embed="rId1"/>
          <a:stretch>
            <a:fillRect/>
          </a:stretch>
        </p:blipFill>
        <p:spPr>
          <a:xfrm>
            <a:off x="838200" y="1128970"/>
            <a:ext cx="8029575" cy="2009775"/>
          </a:xfrm>
          <a:prstGeom prst="rect">
            <a:avLst/>
          </a:prstGeom>
        </p:spPr>
      </p:pic>
      <p:pic>
        <p:nvPicPr>
          <p:cNvPr id="5" name="Picture 4"/>
          <p:cNvPicPr>
            <a:picLocks noChangeAspect="1"/>
          </p:cNvPicPr>
          <p:nvPr/>
        </p:nvPicPr>
        <p:blipFill>
          <a:blip r:embed="rId2"/>
          <a:stretch>
            <a:fillRect/>
          </a:stretch>
        </p:blipFill>
        <p:spPr>
          <a:xfrm>
            <a:off x="838200" y="3149600"/>
            <a:ext cx="10515600" cy="33432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05"/>
            <a:ext cx="10515600" cy="553791"/>
          </a:xfrm>
        </p:spPr>
        <p:txBody>
          <a:bodyPr>
            <a:normAutofit fontScale="90000"/>
          </a:bodyPr>
          <a:lstStyle/>
          <a:p>
            <a:r>
              <a:rPr lang="en-US" b="1" u="sng" dirty="0">
                <a:solidFill>
                  <a:srgbClr val="FF0000"/>
                </a:solidFill>
              </a:rPr>
              <a:t>Snowflake Editions Comparison</a:t>
            </a:r>
            <a:endParaRPr lang="en-US" dirty="0"/>
          </a:p>
        </p:txBody>
      </p:sp>
      <p:pic>
        <p:nvPicPr>
          <p:cNvPr id="4" name="Content Placeholder 3"/>
          <p:cNvPicPr>
            <a:picLocks noGrp="1" noChangeAspect="1"/>
          </p:cNvPicPr>
          <p:nvPr>
            <p:ph idx="1"/>
          </p:nvPr>
        </p:nvPicPr>
        <p:blipFill>
          <a:blip r:embed="rId1"/>
          <a:stretch>
            <a:fillRect/>
          </a:stretch>
        </p:blipFill>
        <p:spPr>
          <a:xfrm>
            <a:off x="941231" y="734096"/>
            <a:ext cx="9363075" cy="3781425"/>
          </a:xfrm>
          <a:prstGeom prst="rect">
            <a:avLst/>
          </a:prstGeom>
        </p:spPr>
      </p:pic>
      <p:pic>
        <p:nvPicPr>
          <p:cNvPr id="6" name="Picture 5"/>
          <p:cNvPicPr>
            <a:picLocks noChangeAspect="1"/>
          </p:cNvPicPr>
          <p:nvPr/>
        </p:nvPicPr>
        <p:blipFill>
          <a:blip r:embed="rId2"/>
          <a:stretch>
            <a:fillRect/>
          </a:stretch>
        </p:blipFill>
        <p:spPr>
          <a:xfrm>
            <a:off x="1075386" y="4714941"/>
            <a:ext cx="9448800" cy="1781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Snowflake</a:t>
            </a:r>
            <a:endParaRPr lang="en-US" b="1" u="sng" dirty="0">
              <a:solidFill>
                <a:srgbClr val="FF0000"/>
              </a:solidFill>
            </a:endParaRPr>
          </a:p>
        </p:txBody>
      </p:sp>
      <p:sp>
        <p:nvSpPr>
          <p:cNvPr id="3" name="Content Placeholder 2"/>
          <p:cNvSpPr>
            <a:spLocks noGrp="1"/>
          </p:cNvSpPr>
          <p:nvPr>
            <p:ph idx="1"/>
          </p:nvPr>
        </p:nvSpPr>
        <p:spPr/>
        <p:txBody>
          <a:bodyPr/>
          <a:lstStyle/>
          <a:p>
            <a:r>
              <a:rPr lang="en-US" sz="1900" dirty="0"/>
              <a:t>Developed in 2012 by</a:t>
            </a:r>
            <a:r>
              <a:rPr lang="en-US" sz="1900" b="1" dirty="0"/>
              <a:t> Benoit </a:t>
            </a:r>
            <a:r>
              <a:rPr lang="en-US" sz="1900" b="1" dirty="0" err="1"/>
              <a:t>Dageville</a:t>
            </a:r>
            <a:r>
              <a:rPr lang="en-US" sz="1900" b="1" dirty="0"/>
              <a:t>,</a:t>
            </a:r>
            <a:r>
              <a:rPr lang="en-US" sz="1900" dirty="0"/>
              <a:t> </a:t>
            </a:r>
            <a:r>
              <a:rPr lang="en-US" sz="1900" b="1" dirty="0"/>
              <a:t>Thierry </a:t>
            </a:r>
            <a:r>
              <a:rPr lang="en-US" sz="1900" b="1" dirty="0" err="1"/>
              <a:t>Cruanes</a:t>
            </a:r>
            <a:r>
              <a:rPr lang="en-US" sz="1900" dirty="0"/>
              <a:t> and </a:t>
            </a:r>
            <a:r>
              <a:rPr lang="en-US" sz="1900" b="1" dirty="0"/>
              <a:t>Marcin </a:t>
            </a:r>
            <a:r>
              <a:rPr lang="en-US" sz="1900" b="1" dirty="0" err="1"/>
              <a:t>Zukowski</a:t>
            </a:r>
            <a:r>
              <a:rPr lang="en-US" sz="1900" dirty="0"/>
              <a:t>, </a:t>
            </a:r>
            <a:endParaRPr lang="en-US" sz="1900" dirty="0"/>
          </a:p>
          <a:p>
            <a:r>
              <a:rPr lang="en-US" sz="1900" dirty="0"/>
              <a:t>Snowflake is a data platform built on cloud designed to overcome all the challenges of maintaining a traditional data warehouses along with some powerful in-built features for </a:t>
            </a:r>
            <a:r>
              <a:rPr lang="en-US" sz="1900" b="1" dirty="0"/>
              <a:t>storing</a:t>
            </a:r>
            <a:r>
              <a:rPr lang="en-US" sz="1900" dirty="0"/>
              <a:t>, </a:t>
            </a:r>
            <a:r>
              <a:rPr lang="en-US" sz="1900" b="1" dirty="0"/>
              <a:t>managing</a:t>
            </a:r>
            <a:r>
              <a:rPr lang="en-US" sz="1900" dirty="0"/>
              <a:t> and </a:t>
            </a:r>
            <a:r>
              <a:rPr lang="en-US" sz="1900" b="1" dirty="0"/>
              <a:t>analyzing</a:t>
            </a:r>
            <a:r>
              <a:rPr lang="en-US" sz="1900" dirty="0"/>
              <a:t> </a:t>
            </a:r>
            <a:r>
              <a:rPr lang="en-US" sz="1900" b="1" dirty="0"/>
              <a:t>your huge amounts of data</a:t>
            </a:r>
            <a:r>
              <a:rPr lang="en-US" sz="1900" dirty="0"/>
              <a:t>.</a:t>
            </a:r>
            <a:endParaRPr lang="en-US" sz="1900" dirty="0"/>
          </a:p>
          <a:p>
            <a:r>
              <a:rPr lang="en-US" sz="1900" b="1" dirty="0">
                <a:solidFill>
                  <a:srgbClr val="FF0000"/>
                </a:solidFill>
              </a:rPr>
              <a:t>What is Snowflake?</a:t>
            </a:r>
            <a:endParaRPr lang="en-US" sz="1900" b="1" dirty="0">
              <a:solidFill>
                <a:srgbClr val="FF0000"/>
              </a:solidFill>
            </a:endParaRPr>
          </a:p>
          <a:p>
            <a:r>
              <a:rPr lang="en-US" sz="1900" dirty="0"/>
              <a:t>Snowflake is an analytic data warehouse provided as </a:t>
            </a:r>
            <a:r>
              <a:rPr lang="en-US" sz="1900" b="1" dirty="0"/>
              <a:t>Software-as-a-Service (SaaS)</a:t>
            </a:r>
            <a:r>
              <a:rPr lang="en-US" sz="1900" dirty="0"/>
              <a:t>. </a:t>
            </a:r>
            <a:endParaRPr lang="en-US" sz="1900" dirty="0"/>
          </a:p>
          <a:p>
            <a:r>
              <a:rPr lang="en-US" sz="1900" dirty="0"/>
              <a:t>Snowflake provides a data warehouse that is faster, easier to use, and far more flexible than traditional data warehouse offerings.</a:t>
            </a:r>
            <a:endParaRPr lang="en-US" sz="1900" dirty="0"/>
          </a:p>
          <a:p>
            <a:r>
              <a:rPr lang="en-US" sz="1900" dirty="0"/>
              <a:t>Snowflake provides a single cloud data platform for Data Warehousing, Data Lakes, Data Engineering, Data Science, Data application development, and secure sharing and consumption of real-time / shared data.</a:t>
            </a:r>
            <a:endParaRPr lang="en-US" sz="19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Pricing</a:t>
            </a:r>
            <a:endParaRPr lang="en-US" b="1" u="sng" dirty="0">
              <a:solidFill>
                <a:srgbClr val="FF0000"/>
              </a:solidFill>
            </a:endParaRPr>
          </a:p>
        </p:txBody>
      </p:sp>
      <p:sp>
        <p:nvSpPr>
          <p:cNvPr id="3" name="Content Placeholder 2"/>
          <p:cNvSpPr>
            <a:spLocks noGrp="1"/>
          </p:cNvSpPr>
          <p:nvPr>
            <p:ph idx="1"/>
          </p:nvPr>
        </p:nvSpPr>
        <p:spPr>
          <a:xfrm>
            <a:off x="838200" y="1339403"/>
            <a:ext cx="10515600" cy="4837560"/>
          </a:xfrm>
        </p:spPr>
        <p:txBody>
          <a:bodyPr/>
          <a:lstStyle/>
          <a:p>
            <a:pPr lvl="1"/>
            <a:r>
              <a:rPr lang="en-US" dirty="0"/>
              <a:t>Differences in unit costs for credits calculated by based on region and cloud platform and edition.</a:t>
            </a:r>
            <a:endParaRPr lang="en-US" dirty="0"/>
          </a:p>
          <a:p>
            <a:pPr lvl="1"/>
            <a:r>
              <a:rPr lang="en-US" dirty="0"/>
              <a:t>Storage cost also </a:t>
            </a:r>
            <a:r>
              <a:rPr lang="en-US" dirty="0" err="1"/>
              <a:t>varry</a:t>
            </a:r>
            <a:r>
              <a:rPr lang="en-US" dirty="0"/>
              <a:t> from one platform to another and on-demand and capacity storage</a:t>
            </a:r>
            <a:endParaRPr lang="en-US" dirty="0"/>
          </a:p>
          <a:p>
            <a:pPr lvl="1"/>
            <a:endParaRPr lang="en-US" dirty="0"/>
          </a:p>
          <a:p>
            <a:endParaRPr lang="en-US" dirty="0"/>
          </a:p>
        </p:txBody>
      </p:sp>
      <p:pic>
        <p:nvPicPr>
          <p:cNvPr id="4" name="Picture 3"/>
          <p:cNvPicPr>
            <a:picLocks noChangeAspect="1"/>
          </p:cNvPicPr>
          <p:nvPr/>
        </p:nvPicPr>
        <p:blipFill>
          <a:blip r:embed="rId1"/>
          <a:stretch>
            <a:fillRect/>
          </a:stretch>
        </p:blipFill>
        <p:spPr>
          <a:xfrm>
            <a:off x="4061004" y="2489244"/>
            <a:ext cx="5924550" cy="41719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Snowflake URL</a:t>
            </a:r>
            <a:endParaRPr lang="en-US" b="1" u="sng" dirty="0">
              <a:solidFill>
                <a:srgbClr val="FF0000"/>
              </a:solidFill>
            </a:endParaRPr>
          </a:p>
        </p:txBody>
      </p:sp>
      <p:sp>
        <p:nvSpPr>
          <p:cNvPr id="3" name="Content Placeholder 2"/>
          <p:cNvSpPr>
            <a:spLocks noGrp="1"/>
          </p:cNvSpPr>
          <p:nvPr>
            <p:ph idx="1"/>
          </p:nvPr>
        </p:nvSpPr>
        <p:spPr/>
        <p:txBody>
          <a:bodyPr/>
          <a:lstStyle/>
          <a:p>
            <a:pPr lvl="1"/>
            <a:r>
              <a:rPr lang="en-US" sz="2000" dirty="0"/>
              <a:t>A hostname for a Snowflake account starts with an account name (provided by Snowflake) and ends with the Snowflake domain</a:t>
            </a:r>
            <a:endParaRPr lang="en-IN" sz="2000" dirty="0"/>
          </a:p>
          <a:p>
            <a:pPr lvl="1"/>
            <a:r>
              <a:rPr lang="en-IN" sz="2000" i="1" dirty="0"/>
              <a:t>&lt;</a:t>
            </a:r>
            <a:r>
              <a:rPr lang="en-IN" sz="2000" i="1" dirty="0" err="1"/>
              <a:t>account_name</a:t>
            </a:r>
            <a:r>
              <a:rPr lang="en-IN" sz="2000" i="1" dirty="0"/>
              <a:t>&gt;</a:t>
            </a:r>
            <a:r>
              <a:rPr lang="en-IN" sz="2000" dirty="0"/>
              <a:t>.snowflakecomputing.com</a:t>
            </a:r>
            <a:endParaRPr lang="en-IN" sz="2000" dirty="0"/>
          </a:p>
          <a:p>
            <a:r>
              <a:rPr lang="en-US" dirty="0"/>
              <a:t>Ex:: </a:t>
            </a:r>
            <a:r>
              <a:rPr lang="en-US" dirty="0">
                <a:hlinkClick r:id="rId1"/>
              </a:rPr>
              <a:t>https://en74892.europe-west4.gcp.snowflakecomputing.com</a:t>
            </a:r>
            <a:r>
              <a:rPr lang="en-US" dirty="0"/>
              <a:t>                            </a:t>
            </a:r>
            <a:r>
              <a:rPr lang="en-US" dirty="0" err="1"/>
              <a:t>accountname</a:t>
            </a:r>
            <a:r>
              <a:rPr lang="en-US" dirty="0"/>
              <a:t> = en74892.europe-west4.gcp</a:t>
            </a:r>
            <a:endParaRPr lang="en-US" dirty="0"/>
          </a:p>
          <a:p>
            <a:pPr marL="0" indent="0">
              <a:buNone/>
            </a:pPr>
            <a:r>
              <a:rPr lang="en-US" dirty="0"/>
              <a:t>             user: en74892</a:t>
            </a:r>
            <a:br>
              <a:rPr lang="en-US" dirty="0"/>
            </a:br>
            <a:r>
              <a:rPr lang="en-US" dirty="0"/>
              <a:t>             region:</a:t>
            </a:r>
            <a:r>
              <a:rPr lang="en-US" dirty="0">
                <a:hlinkClick r:id="rId1"/>
              </a:rPr>
              <a:t> europe-west4</a:t>
            </a:r>
            <a:r>
              <a:rPr lang="en-US" dirty="0"/>
              <a:t>  </a:t>
            </a:r>
            <a:endParaRPr lang="en-US" dirty="0"/>
          </a:p>
          <a:p>
            <a:pPr marL="0" indent="0">
              <a:buNone/>
            </a:pPr>
            <a:r>
              <a:rPr lang="en-US" dirty="0"/>
              <a:t>             cloud platform: </a:t>
            </a:r>
            <a:r>
              <a:rPr lang="en-US" dirty="0" err="1">
                <a:hlinkClick r:id="rId1"/>
              </a:rPr>
              <a:t>gcp</a:t>
            </a:r>
            <a:endParaRPr lang="en-US" dirty="0"/>
          </a:p>
          <a:p>
            <a:pPr marL="0" indent="0">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35" y="219656"/>
            <a:ext cx="10515600" cy="922762"/>
          </a:xfrm>
        </p:spPr>
        <p:txBody>
          <a:bodyPr>
            <a:normAutofit fontScale="90000"/>
          </a:bodyPr>
          <a:lstStyle/>
          <a:p>
            <a:r>
              <a:rPr lang="en-US" b="1" u="sng" dirty="0">
                <a:solidFill>
                  <a:srgbClr val="FF0000"/>
                </a:solidFill>
              </a:rPr>
              <a:t>Snowflake Web UI</a:t>
            </a:r>
            <a:br>
              <a:rPr lang="en-US" b="1" dirty="0"/>
            </a:br>
            <a:endParaRPr lang="en-US" dirty="0"/>
          </a:p>
        </p:txBody>
      </p:sp>
      <p:sp>
        <p:nvSpPr>
          <p:cNvPr id="3" name="Content Placeholder 2"/>
          <p:cNvSpPr>
            <a:spLocks noGrp="1"/>
          </p:cNvSpPr>
          <p:nvPr>
            <p:ph idx="1"/>
          </p:nvPr>
        </p:nvSpPr>
        <p:spPr>
          <a:xfrm>
            <a:off x="838200" y="914400"/>
            <a:ext cx="10515600" cy="5262563"/>
          </a:xfrm>
        </p:spPr>
        <p:txBody>
          <a:bodyPr/>
          <a:lstStyle/>
          <a:p>
            <a:r>
              <a:rPr lang="en-IN" sz="2400" b="1" u="sng" dirty="0">
                <a:solidFill>
                  <a:srgbClr val="FF0000"/>
                </a:solidFill>
              </a:rPr>
              <a:t>Account creation in the Snowflake: </a:t>
            </a:r>
            <a:r>
              <a:rPr lang="en-IN" sz="2000" dirty="0"/>
              <a:t>Please enter / click on the </a:t>
            </a:r>
            <a:r>
              <a:rPr lang="en-IN" sz="2000" dirty="0" err="1"/>
              <a:t>Url</a:t>
            </a:r>
            <a:r>
              <a:rPr lang="en-IN" sz="2000" dirty="0"/>
              <a:t> that you have received in your email for the trial Snowflake Account you have requested.</a:t>
            </a:r>
            <a:endParaRPr lang="en-IN" sz="2000" dirty="0"/>
          </a:p>
          <a:p>
            <a:r>
              <a:rPr lang="en-IN" sz="2400" b="1" u="sng" dirty="0">
                <a:solidFill>
                  <a:srgbClr val="FF0000"/>
                </a:solidFill>
              </a:rPr>
              <a:t>Log Into the Snowflake Account: </a:t>
            </a:r>
            <a:r>
              <a:rPr lang="en-IN" sz="2400" dirty="0"/>
              <a:t>Enter your User Name And Password</a:t>
            </a:r>
            <a:endParaRPr lang="en-IN" sz="2400" dirty="0"/>
          </a:p>
          <a:p>
            <a:endParaRPr lang="en-IN" sz="2400" b="1" u="sng" dirty="0">
              <a:solidFill>
                <a:srgbClr val="FF0000"/>
              </a:solidFill>
            </a:endParaRPr>
          </a:p>
          <a:p>
            <a:endParaRPr lang="en-IN" sz="2000" dirty="0"/>
          </a:p>
          <a:p>
            <a:pPr marL="0" indent="0">
              <a:buNone/>
            </a:pPr>
            <a:endParaRPr lang="en-IN" sz="2400" b="1" u="sng" dirty="0">
              <a:solidFill>
                <a:srgbClr val="FF0000"/>
              </a:solidFill>
            </a:endParaRPr>
          </a:p>
          <a:p>
            <a:endParaRPr lang="en-US" dirty="0"/>
          </a:p>
        </p:txBody>
      </p:sp>
      <p:pic>
        <p:nvPicPr>
          <p:cNvPr id="4" name="Picture 3"/>
          <p:cNvPicPr>
            <a:picLocks noChangeAspect="1"/>
          </p:cNvPicPr>
          <p:nvPr/>
        </p:nvPicPr>
        <p:blipFill>
          <a:blip r:embed="rId1"/>
          <a:stretch>
            <a:fillRect/>
          </a:stretch>
        </p:blipFill>
        <p:spPr>
          <a:xfrm>
            <a:off x="2931016" y="2164858"/>
            <a:ext cx="6619875" cy="388131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b="1" u="sng" dirty="0">
                <a:solidFill>
                  <a:srgbClr val="FF0000"/>
                </a:solidFill>
              </a:rPr>
              <a:t>Snowflake Web UI</a:t>
            </a:r>
            <a:endParaRPr lang="en-US" dirty="0"/>
          </a:p>
        </p:txBody>
      </p:sp>
      <p:sp>
        <p:nvSpPr>
          <p:cNvPr id="3" name="Content Placeholder 2"/>
          <p:cNvSpPr>
            <a:spLocks noGrp="1"/>
          </p:cNvSpPr>
          <p:nvPr>
            <p:ph idx="1"/>
          </p:nvPr>
        </p:nvSpPr>
        <p:spPr>
          <a:xfrm>
            <a:off x="838200" y="914400"/>
            <a:ext cx="10515600" cy="5262563"/>
          </a:xfrm>
        </p:spPr>
        <p:txBody>
          <a:bodyPr/>
          <a:lstStyle/>
          <a:p>
            <a:r>
              <a:rPr lang="en-US" sz="2000" dirty="0"/>
              <a:t>Snowflake web-based graphical interface, you can create and manage all Snowflake objects</a:t>
            </a:r>
            <a:endParaRPr lang="en-US" sz="2000" dirty="0"/>
          </a:p>
          <a:p>
            <a:pPr lvl="1"/>
            <a:r>
              <a:rPr lang="en-US" sz="2000" dirty="0"/>
              <a:t>Databases</a:t>
            </a:r>
            <a:endParaRPr lang="en-US" sz="2000" dirty="0"/>
          </a:p>
          <a:p>
            <a:pPr lvl="1"/>
            <a:r>
              <a:rPr lang="en-US" sz="2000" dirty="0"/>
              <a:t>Virtual Warehouses</a:t>
            </a:r>
            <a:endParaRPr lang="en-US" sz="2000" dirty="0"/>
          </a:p>
          <a:p>
            <a:pPr lvl="1"/>
            <a:r>
              <a:rPr lang="en-IN" sz="2000" dirty="0"/>
              <a:t> All Database Objects (Schemas, Tables, Stages etc..)</a:t>
            </a:r>
            <a:endParaRPr lang="en-IN" sz="2000" dirty="0"/>
          </a:p>
          <a:p>
            <a:pPr lvl="1"/>
            <a:r>
              <a:rPr lang="en-IN" sz="2000" dirty="0"/>
              <a:t>Load Limited Amount of Data into Tables</a:t>
            </a:r>
            <a:endParaRPr lang="en-IN" sz="2000" dirty="0"/>
          </a:p>
          <a:p>
            <a:pPr lvl="1"/>
            <a:r>
              <a:rPr lang="en-IN" sz="2000" dirty="0"/>
              <a:t>Execute Queries, DDL and DML Operations</a:t>
            </a:r>
            <a:endParaRPr lang="en-IN" sz="2000" dirty="0"/>
          </a:p>
          <a:p>
            <a:pPr lvl="1"/>
            <a:r>
              <a:rPr lang="en-IN" sz="2000" dirty="0"/>
              <a:t>Based on the Role (Privileges) you have you can perform admin actions like Creating and Managing Users</a:t>
            </a:r>
            <a:endParaRPr lang="en-IN" sz="2000" dirty="0"/>
          </a:p>
          <a:p>
            <a:r>
              <a:rPr lang="en-IN" sz="2000" dirty="0"/>
              <a:t>Logging into the Snowflake</a:t>
            </a:r>
            <a:endParaRPr lang="en-IN" sz="2000" dirty="0"/>
          </a:p>
          <a:p>
            <a:r>
              <a:rPr lang="en-IN" sz="2000" dirty="0"/>
              <a:t>Please enter / click on the </a:t>
            </a:r>
            <a:r>
              <a:rPr lang="en-IN" sz="2000" dirty="0" err="1"/>
              <a:t>Url</a:t>
            </a:r>
            <a:r>
              <a:rPr lang="en-IN" sz="2000" dirty="0"/>
              <a:t> that you have received in your email for the trial Snowflake Account you have requested</a:t>
            </a: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fontScale="90000"/>
          </a:bodyPr>
          <a:lstStyle/>
          <a:p>
            <a:r>
              <a:rPr lang="en-US" b="1" u="sng" dirty="0">
                <a:solidFill>
                  <a:srgbClr val="FF0000"/>
                </a:solidFill>
              </a:rPr>
              <a:t>Snowflake Web UI</a:t>
            </a:r>
            <a:endParaRPr lang="en-US" dirty="0"/>
          </a:p>
        </p:txBody>
      </p:sp>
      <p:sp>
        <p:nvSpPr>
          <p:cNvPr id="3" name="Content Placeholder 2"/>
          <p:cNvSpPr>
            <a:spLocks noGrp="1"/>
          </p:cNvSpPr>
          <p:nvPr>
            <p:ph idx="1"/>
          </p:nvPr>
        </p:nvSpPr>
        <p:spPr>
          <a:xfrm>
            <a:off x="838200" y="862886"/>
            <a:ext cx="10515600" cy="5314077"/>
          </a:xfrm>
        </p:spPr>
        <p:txBody>
          <a:bodyPr/>
          <a:lstStyle/>
          <a:p>
            <a:pPr marL="457200" lvl="1" indent="0">
              <a:buNone/>
            </a:pPr>
            <a:r>
              <a:rPr lang="en-IN" sz="2000" b="1" dirty="0">
                <a:solidFill>
                  <a:srgbClr val="FF0000"/>
                </a:solidFill>
              </a:rPr>
              <a:t>Databases Page</a:t>
            </a:r>
            <a:endParaRPr lang="en-IN" sz="2000" b="1" dirty="0">
              <a:solidFill>
                <a:srgbClr val="FF0000"/>
              </a:solidFill>
            </a:endParaRPr>
          </a:p>
          <a:p>
            <a:pPr lvl="1"/>
            <a:r>
              <a:rPr lang="en-IN" sz="2000" dirty="0"/>
              <a:t>Shows information about the Databases that you have created or access to.</a:t>
            </a:r>
            <a:endParaRPr lang="en-IN" sz="2000" dirty="0"/>
          </a:p>
          <a:p>
            <a:pPr lvl="1"/>
            <a:r>
              <a:rPr lang="en-IN" sz="2000" dirty="0"/>
              <a:t>You can create , clone ,transfer ownership or drop a database</a:t>
            </a:r>
            <a:endParaRPr lang="en-IN" sz="2000" dirty="0"/>
          </a:p>
          <a:p>
            <a:pPr lvl="1"/>
            <a:r>
              <a:rPr lang="en-IN" sz="2000" dirty="0"/>
              <a:t>You can also access or navigate to the below objects in database</a:t>
            </a:r>
            <a:endParaRPr lang="en-IN" sz="2000" dirty="0"/>
          </a:p>
          <a:p>
            <a:pPr lvl="1"/>
            <a:endParaRPr lang="en-IN" sz="2000" dirty="0"/>
          </a:p>
          <a:p>
            <a:endParaRPr lang="en-IN" dirty="0"/>
          </a:p>
          <a:p>
            <a:endParaRPr lang="en-IN" dirty="0"/>
          </a:p>
          <a:p>
            <a:endParaRPr lang="en-US" dirty="0"/>
          </a:p>
        </p:txBody>
      </p:sp>
      <p:pic>
        <p:nvPicPr>
          <p:cNvPr id="4" name="Picture 3"/>
          <p:cNvPicPr>
            <a:picLocks noChangeAspect="1"/>
          </p:cNvPicPr>
          <p:nvPr/>
        </p:nvPicPr>
        <p:blipFill>
          <a:blip r:embed="rId1"/>
          <a:stretch>
            <a:fillRect/>
          </a:stretch>
        </p:blipFill>
        <p:spPr>
          <a:xfrm>
            <a:off x="981075" y="2473324"/>
            <a:ext cx="10372725" cy="40195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b="1" u="sng" dirty="0">
                <a:solidFill>
                  <a:srgbClr val="FF0000"/>
                </a:solidFill>
              </a:rPr>
              <a:t>Snowflake Web UI</a:t>
            </a:r>
            <a:endParaRPr lang="en-US" dirty="0"/>
          </a:p>
        </p:txBody>
      </p:sp>
      <p:sp>
        <p:nvSpPr>
          <p:cNvPr id="3" name="Content Placeholder 2"/>
          <p:cNvSpPr>
            <a:spLocks noGrp="1"/>
          </p:cNvSpPr>
          <p:nvPr>
            <p:ph idx="1"/>
          </p:nvPr>
        </p:nvSpPr>
        <p:spPr>
          <a:xfrm>
            <a:off x="838200" y="991674"/>
            <a:ext cx="10515600" cy="5185289"/>
          </a:xfrm>
        </p:spPr>
        <p:txBody>
          <a:bodyPr/>
          <a:lstStyle/>
          <a:p>
            <a:r>
              <a:rPr lang="en-IN" sz="2000" b="1" dirty="0">
                <a:solidFill>
                  <a:srgbClr val="FF0000"/>
                </a:solidFill>
              </a:rPr>
              <a:t>Warehouses Page</a:t>
            </a:r>
            <a:endParaRPr lang="en-IN" sz="2000" b="1" dirty="0">
              <a:solidFill>
                <a:srgbClr val="FF0000"/>
              </a:solidFill>
            </a:endParaRPr>
          </a:p>
          <a:p>
            <a:pPr lvl="1"/>
            <a:r>
              <a:rPr lang="en-IN" sz="2000" dirty="0"/>
              <a:t>You can view Virtual Warehouses that you have created or access to</a:t>
            </a:r>
            <a:endParaRPr lang="en-IN" sz="2000" dirty="0"/>
          </a:p>
          <a:p>
            <a:pPr lvl="1"/>
            <a:r>
              <a:rPr lang="en-IN" sz="2000" dirty="0"/>
              <a:t>You can do the below actions in Warehouses Page</a:t>
            </a:r>
            <a:endParaRPr lang="en-IN" sz="2000" dirty="0"/>
          </a:p>
          <a:p>
            <a:pPr lvl="2"/>
            <a:r>
              <a:rPr lang="en-US" dirty="0"/>
              <a:t>Create or drop a warehouse.</a:t>
            </a:r>
            <a:endParaRPr lang="en-US" dirty="0"/>
          </a:p>
          <a:p>
            <a:pPr lvl="2"/>
            <a:r>
              <a:rPr lang="en-US" dirty="0"/>
              <a:t>Suspend or resume a warehouse.</a:t>
            </a:r>
            <a:endParaRPr lang="en-US" dirty="0"/>
          </a:p>
          <a:p>
            <a:pPr lvl="2"/>
            <a:r>
              <a:rPr lang="en-US" dirty="0"/>
              <a:t>Configure a warehouse.</a:t>
            </a:r>
            <a:endParaRPr lang="en-US" dirty="0"/>
          </a:p>
          <a:p>
            <a:pPr lvl="2"/>
            <a:r>
              <a:rPr lang="en-US" dirty="0"/>
              <a:t>Transfer ownership of a warehouse to a different role.</a:t>
            </a:r>
            <a:endParaRPr lang="en-US" dirty="0"/>
          </a:p>
          <a:p>
            <a:endParaRPr lang="en-IN" dirty="0"/>
          </a:p>
          <a:p>
            <a:endParaRPr lang="en-IN" dirty="0"/>
          </a:p>
          <a:p>
            <a:endParaRPr lang="en-US" dirty="0"/>
          </a:p>
        </p:txBody>
      </p:sp>
      <p:pic>
        <p:nvPicPr>
          <p:cNvPr id="4" name="Picture 3"/>
          <p:cNvPicPr>
            <a:picLocks noChangeAspect="1"/>
          </p:cNvPicPr>
          <p:nvPr/>
        </p:nvPicPr>
        <p:blipFill>
          <a:blip r:embed="rId1"/>
          <a:stretch>
            <a:fillRect/>
          </a:stretch>
        </p:blipFill>
        <p:spPr>
          <a:xfrm>
            <a:off x="314325" y="3618964"/>
            <a:ext cx="11877675" cy="308133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b="1" u="sng" dirty="0">
                <a:solidFill>
                  <a:srgbClr val="FF0000"/>
                </a:solidFill>
              </a:rPr>
              <a:t>Snowflake Web UI</a:t>
            </a:r>
            <a:endParaRPr lang="en-US" dirty="0"/>
          </a:p>
        </p:txBody>
      </p:sp>
      <p:sp>
        <p:nvSpPr>
          <p:cNvPr id="3" name="Content Placeholder 2"/>
          <p:cNvSpPr>
            <a:spLocks noGrp="1"/>
          </p:cNvSpPr>
          <p:nvPr>
            <p:ph idx="1"/>
          </p:nvPr>
        </p:nvSpPr>
        <p:spPr>
          <a:xfrm>
            <a:off x="838200" y="1030310"/>
            <a:ext cx="10515600" cy="5146653"/>
          </a:xfrm>
        </p:spPr>
        <p:txBody>
          <a:bodyPr/>
          <a:lstStyle/>
          <a:p>
            <a:r>
              <a:rPr lang="en-IN" sz="2000" b="1" dirty="0">
                <a:solidFill>
                  <a:srgbClr val="FF0000"/>
                </a:solidFill>
              </a:rPr>
              <a:t>Worksheet Page</a:t>
            </a:r>
            <a:endParaRPr lang="en-IN" sz="2000" b="1" dirty="0">
              <a:solidFill>
                <a:srgbClr val="FF0000"/>
              </a:solidFill>
            </a:endParaRPr>
          </a:p>
          <a:p>
            <a:pPr lvl="1"/>
            <a:r>
              <a:rPr lang="en-IN" sz="1800" dirty="0"/>
              <a:t>This page helps us to run our SQLs, Create Procedures, Load Tables.</a:t>
            </a:r>
            <a:endParaRPr lang="en-IN" sz="1800" dirty="0"/>
          </a:p>
          <a:p>
            <a:pPr lvl="1"/>
            <a:r>
              <a:rPr lang="en-IN" sz="1800" dirty="0"/>
              <a:t>We can create up to 16 Worksheets and each work sheet can connect to different database with different roles as well</a:t>
            </a:r>
            <a:endParaRPr lang="en-IN" sz="1800" dirty="0"/>
          </a:p>
          <a:p>
            <a:pPr lvl="1"/>
            <a:r>
              <a:rPr lang="en-IN" sz="1800" dirty="0"/>
              <a:t>All the worksheets are saved by default and when you connect back the next time to Snowflake all the Worksheets are intact.</a:t>
            </a:r>
            <a:endParaRPr lang="en-IN" sz="1800" dirty="0"/>
          </a:p>
          <a:p>
            <a:endParaRPr lang="en-US" dirty="0"/>
          </a:p>
        </p:txBody>
      </p:sp>
      <p:pic>
        <p:nvPicPr>
          <p:cNvPr id="4" name="Picture 3"/>
          <p:cNvPicPr>
            <a:picLocks noChangeAspect="1"/>
          </p:cNvPicPr>
          <p:nvPr/>
        </p:nvPicPr>
        <p:blipFill>
          <a:blip r:embed="rId1"/>
          <a:stretch>
            <a:fillRect/>
          </a:stretch>
        </p:blipFill>
        <p:spPr>
          <a:xfrm>
            <a:off x="838200" y="2757882"/>
            <a:ext cx="11287125" cy="423823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US" b="1" u="sng" dirty="0">
                <a:solidFill>
                  <a:srgbClr val="FF0000"/>
                </a:solidFill>
              </a:rPr>
              <a:t>Snowflake Web UI</a:t>
            </a:r>
            <a:endParaRPr lang="en-US" dirty="0"/>
          </a:p>
        </p:txBody>
      </p:sp>
      <p:sp>
        <p:nvSpPr>
          <p:cNvPr id="3" name="Content Placeholder 2"/>
          <p:cNvSpPr>
            <a:spLocks noGrp="1"/>
          </p:cNvSpPr>
          <p:nvPr>
            <p:ph idx="1"/>
          </p:nvPr>
        </p:nvSpPr>
        <p:spPr>
          <a:xfrm>
            <a:off x="838200" y="875763"/>
            <a:ext cx="10515600" cy="5301200"/>
          </a:xfrm>
        </p:spPr>
        <p:txBody>
          <a:bodyPr/>
          <a:lstStyle/>
          <a:p>
            <a:r>
              <a:rPr lang="en-IN" sz="2000" b="1" dirty="0">
                <a:solidFill>
                  <a:srgbClr val="FF0000"/>
                </a:solidFill>
              </a:rPr>
              <a:t>Worksheet Page – Notes Details</a:t>
            </a:r>
            <a:endParaRPr lang="en-IN" sz="2000" b="1" dirty="0">
              <a:solidFill>
                <a:srgbClr val="FF0000"/>
              </a:solidFill>
            </a:endParaRPr>
          </a:p>
          <a:p>
            <a:pPr lvl="2"/>
            <a:r>
              <a:rPr lang="en-IN" dirty="0"/>
              <a:t>1 – Database Navigator</a:t>
            </a:r>
            <a:endParaRPr lang="en-IN" dirty="0"/>
          </a:p>
          <a:p>
            <a:pPr lvl="2"/>
            <a:r>
              <a:rPr lang="en-IN" dirty="0"/>
              <a:t>2 – Create New Worksheet</a:t>
            </a:r>
            <a:endParaRPr lang="en-IN" dirty="0"/>
          </a:p>
          <a:p>
            <a:pPr lvl="2"/>
            <a:r>
              <a:rPr lang="en-IN" dirty="0"/>
              <a:t>3 – Open Existing Worksheet</a:t>
            </a:r>
            <a:endParaRPr lang="en-IN" dirty="0"/>
          </a:p>
          <a:p>
            <a:pPr lvl="2"/>
            <a:r>
              <a:rPr lang="en-IN" dirty="0"/>
              <a:t>4 – Context Sensitive Menu – Virtual Warehouse </a:t>
            </a:r>
            <a:endParaRPr lang="en-IN" dirty="0"/>
          </a:p>
          <a:p>
            <a:pPr lvl="2"/>
            <a:r>
              <a:rPr lang="en-IN" dirty="0"/>
              <a:t>5 – Load a Script, Delete a Worksheet, Highlight Code</a:t>
            </a:r>
            <a:endParaRPr lang="en-IN" dirty="0"/>
          </a:p>
          <a:p>
            <a:pPr lvl="2"/>
            <a:r>
              <a:rPr lang="en-IN" dirty="0"/>
              <a:t>6 – Queries or SQL text that can be executed or run</a:t>
            </a:r>
            <a:endParaRPr lang="en-IN" dirty="0"/>
          </a:p>
          <a:p>
            <a:pPr lvl="2"/>
            <a:r>
              <a:rPr lang="en-IN" dirty="0"/>
              <a:t>7 – Download the SQL Query Result Set</a:t>
            </a:r>
            <a:endParaRPr lang="en-IN" dirty="0"/>
          </a:p>
          <a:p>
            <a:pPr lvl="2"/>
            <a:r>
              <a:rPr lang="en-IN" dirty="0"/>
              <a:t>8 – Copy the SQL Query Result Set</a:t>
            </a:r>
            <a:endParaRPr lang="en-IN" dirty="0"/>
          </a:p>
          <a:p>
            <a:pPr lvl="2"/>
            <a:r>
              <a:rPr lang="en-IN" dirty="0"/>
              <a:t>9 – Expand the columns with Result set</a:t>
            </a:r>
            <a:endParaRPr lang="en-IN" dirty="0"/>
          </a:p>
          <a:p>
            <a:pPr lvl="2"/>
            <a:r>
              <a:rPr lang="en-IN" dirty="0"/>
              <a:t>10 – Select the columns in the History Details for viewing</a:t>
            </a:r>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950" y="742951"/>
            <a:ext cx="3476625" cy="4962524"/>
          </a:xfrm>
          <a:prstGeom prst="rect">
            <a:avLst/>
          </a:prstGeom>
        </p:spPr>
        <p:txBody>
          <a:bodyPr vert="horz" lIns="91440" tIns="45720" rIns="91440" bIns="45720" rtlCol="0" anchor="ctr">
            <a:normAutofit/>
          </a:bodyPr>
          <a:lstStyle/>
          <a:p>
            <a:pPr marL="17145" algn="ctr"/>
            <a:r>
              <a:rPr lang="en-US" sz="4800" b="1" kern="1200" spc="-7" dirty="0">
                <a:solidFill>
                  <a:srgbClr val="FFFFFF"/>
                </a:solidFill>
                <a:latin typeface="+mj-lt"/>
                <a:ea typeface="+mj-ea"/>
                <a:cs typeface="+mj-cs"/>
              </a:rPr>
              <a:t>Where Snowflake Fits In..</a:t>
            </a:r>
            <a:endParaRPr lang="en-US" sz="4800" kern="1200" dirty="0">
              <a:solidFill>
                <a:srgbClr val="FFFFFF"/>
              </a:solidFill>
              <a:latin typeface="+mj-lt"/>
              <a:ea typeface="+mj-ea"/>
              <a:cs typeface="+mj-cs"/>
            </a:endParaRPr>
          </a:p>
        </p:txBody>
      </p:sp>
      <p:sp>
        <p:nvSpPr>
          <p:cNvPr id="37" name="object 37"/>
          <p:cNvSpPr txBox="1">
            <a:spLocks noGrp="1"/>
          </p:cNvSpPr>
          <p:nvPr>
            <p:ph type="sldNum" sz="quarter" idx="7"/>
          </p:nvPr>
        </p:nvSpPr>
        <p:spPr>
          <a:xfrm>
            <a:off x="10926317" y="6423025"/>
            <a:ext cx="771525"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0" i="0" kern="1200">
                <a:solidFill>
                  <a:schemeClr val="tx1"/>
                </a:solidFill>
                <a:latin typeface="Calibri Light" panose="020F0302020204030204"/>
                <a:ea typeface="+mn-ea"/>
                <a:cs typeface="Calibri Light" panose="020F030202020403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fld id="{81D60167-4931-47E6-BA6A-407CBD079E47}" type="slidenum">
              <a:rPr lang="en-US" sz="1200" smtClean="0">
                <a:solidFill>
                  <a:schemeClr val="tx1">
                    <a:tint val="75000"/>
                  </a:schemeClr>
                </a:solidFill>
                <a:latin typeface="+mn-lt"/>
                <a:cs typeface="+mn-cs"/>
              </a:rPr>
            </a:fld>
            <a:endParaRPr lang="en-US" sz="1200">
              <a:solidFill>
                <a:schemeClr val="tx1">
                  <a:tint val="75000"/>
                </a:schemeClr>
              </a:solidFill>
              <a:latin typeface="+mn-lt"/>
              <a:cs typeface="+mn-cs"/>
            </a:endParaRPr>
          </a:p>
        </p:txBody>
      </p:sp>
      <p:sp>
        <p:nvSpPr>
          <p:cNvPr id="30" name="object 30"/>
          <p:cNvSpPr txBox="1"/>
          <p:nvPr/>
        </p:nvSpPr>
        <p:spPr>
          <a:xfrm>
            <a:off x="5194300" y="5886450"/>
            <a:ext cx="3113088" cy="446088"/>
          </a:xfrm>
          <a:prstGeom prst="rect">
            <a:avLst/>
          </a:prstGeom>
        </p:spPr>
        <p:txBody>
          <a:bodyPr vert="horz" wrap="square" lIns="0" tIns="16087" rIns="0" bIns="0" rtlCol="0" anchor="t">
            <a:normAutofit/>
          </a:bodyPr>
          <a:lstStyle/>
          <a:p>
            <a:pPr marL="17145">
              <a:lnSpc>
                <a:spcPct val="90000"/>
              </a:lnSpc>
              <a:spcBef>
                <a:spcPts val="125"/>
              </a:spcBef>
            </a:pPr>
            <a:r>
              <a:rPr lang="en-IN" sz="2000" spc="-7">
                <a:latin typeface="Calibri Light" panose="020F0302020204030204"/>
                <a:cs typeface="Calibri Light" panose="020F0302020204030204"/>
              </a:rPr>
              <a:t>Madrona, Altimeter,</a:t>
            </a:r>
            <a:r>
              <a:rPr lang="en-IN" sz="2000" spc="20">
                <a:latin typeface="Calibri Light" panose="020F0302020204030204"/>
                <a:cs typeface="Calibri Light" panose="020F0302020204030204"/>
              </a:rPr>
              <a:t> </a:t>
            </a:r>
            <a:r>
              <a:rPr lang="en-IN" sz="2000" spc="-7">
                <a:latin typeface="Calibri Light" panose="020F0302020204030204"/>
                <a:cs typeface="Calibri Light" panose="020F0302020204030204"/>
              </a:rPr>
              <a:t>RedPoint</a:t>
            </a:r>
            <a:endParaRPr lang="en-IN" sz="2000">
              <a:latin typeface="Calibri Light" panose="020F0302020204030204"/>
              <a:cs typeface="Calibri Light" panose="020F0302020204030204"/>
            </a:endParaRPr>
          </a:p>
        </p:txBody>
      </p:sp>
      <p:sp>
        <p:nvSpPr>
          <p:cNvPr id="38" name="object 4"/>
          <p:cNvSpPr txBox="1"/>
          <p:nvPr/>
        </p:nvSpPr>
        <p:spPr>
          <a:xfrm>
            <a:off x="5194300" y="533400"/>
            <a:ext cx="3113088" cy="5270500"/>
          </a:xfrm>
          <a:prstGeom prst="rect">
            <a:avLst/>
          </a:prstGeom>
        </p:spPr>
        <p:txBody>
          <a:bodyPr vert="horz" wrap="square" lIns="0" tIns="89747" rIns="0" bIns="0" rtlCol="0" anchor="t">
            <a:normAutofit/>
          </a:bodyPr>
          <a:lstStyle/>
          <a:p>
            <a:pPr marL="474345" indent="-457200">
              <a:lnSpc>
                <a:spcPct val="90000"/>
              </a:lnSpc>
              <a:spcBef>
                <a:spcPts val="705"/>
              </a:spcBef>
              <a:buFont typeface="Arial" panose="020B0604020202020204"/>
              <a:buChar char="•"/>
              <a:tabLst>
                <a:tab pos="473075" algn="l"/>
                <a:tab pos="473710" algn="l"/>
              </a:tabLst>
            </a:pPr>
            <a:r>
              <a:rPr lang="en-US" sz="1500" b="1" spc="-7" dirty="0">
                <a:latin typeface="Carlito"/>
                <a:cs typeface="Carlito"/>
              </a:rPr>
              <a:t>OLTP</a:t>
            </a:r>
            <a:endParaRPr lang="en-US" sz="1500" b="1" spc="-7" dirty="0">
              <a:latin typeface="Carlito"/>
              <a:cs typeface="Carlito"/>
            </a:endParaRPr>
          </a:p>
          <a:p>
            <a:pPr marL="1083945" lvl="1" indent="-457200">
              <a:lnSpc>
                <a:spcPct val="90000"/>
              </a:lnSpc>
              <a:spcBef>
                <a:spcPts val="705"/>
              </a:spcBef>
              <a:buFont typeface="Arial" panose="020B0604020202020204"/>
              <a:buChar char="•"/>
              <a:tabLst>
                <a:tab pos="473075" algn="l"/>
                <a:tab pos="473710" algn="l"/>
              </a:tabLst>
            </a:pPr>
            <a:r>
              <a:rPr lang="en-US" sz="1500" spc="-7" dirty="0">
                <a:latin typeface="Carlito"/>
                <a:cs typeface="Carlito"/>
              </a:rPr>
              <a:t>Application</a:t>
            </a:r>
            <a:r>
              <a:rPr lang="en-US" sz="1500" spc="-113" dirty="0">
                <a:latin typeface="Carlito"/>
                <a:cs typeface="Carlito"/>
              </a:rPr>
              <a:t> </a:t>
            </a:r>
            <a:r>
              <a:rPr lang="en-US" sz="1500" spc="-13" dirty="0">
                <a:latin typeface="Carlito"/>
                <a:cs typeface="Carlito"/>
              </a:rPr>
              <a:t>Oriented</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dirty="0">
                <a:latin typeface="Carlito"/>
                <a:cs typeface="Carlito"/>
              </a:rPr>
              <a:t>Used </a:t>
            </a:r>
            <a:r>
              <a:rPr lang="en-US" sz="1500" spc="-13" dirty="0">
                <a:latin typeface="Carlito"/>
                <a:cs typeface="Carlito"/>
              </a:rPr>
              <a:t>to </a:t>
            </a:r>
            <a:r>
              <a:rPr lang="en-US" sz="1500" dirty="0">
                <a:latin typeface="Carlito"/>
                <a:cs typeface="Carlito"/>
              </a:rPr>
              <a:t>run</a:t>
            </a:r>
            <a:r>
              <a:rPr lang="en-US" sz="1500" spc="-80" dirty="0">
                <a:latin typeface="Carlito"/>
                <a:cs typeface="Carlito"/>
              </a:rPr>
              <a:t> </a:t>
            </a:r>
            <a:r>
              <a:rPr lang="en-US" sz="1500" spc="-7" dirty="0">
                <a:latin typeface="Carlito"/>
                <a:cs typeface="Carlito"/>
              </a:rPr>
              <a:t>business</a:t>
            </a:r>
            <a:endParaRPr lang="en-US" sz="1500" dirty="0">
              <a:latin typeface="Carlito"/>
              <a:cs typeface="Carlito"/>
            </a:endParaRPr>
          </a:p>
          <a:p>
            <a:pPr marL="1083945" lvl="1" indent="-457200">
              <a:lnSpc>
                <a:spcPct val="90000"/>
              </a:lnSpc>
              <a:spcBef>
                <a:spcPts val="580"/>
              </a:spcBef>
              <a:buFont typeface="Arial" panose="020B0604020202020204"/>
              <a:buChar char="•"/>
              <a:tabLst>
                <a:tab pos="473075" algn="l"/>
                <a:tab pos="473710" algn="l"/>
              </a:tabLst>
            </a:pPr>
            <a:r>
              <a:rPr lang="en-US" sz="1500" spc="-13" dirty="0">
                <a:latin typeface="Carlito"/>
                <a:cs typeface="Carlito"/>
              </a:rPr>
              <a:t>Detailed</a:t>
            </a:r>
            <a:r>
              <a:rPr lang="en-US" sz="1500" spc="13" dirty="0">
                <a:latin typeface="Carlito"/>
                <a:cs typeface="Carlito"/>
              </a:rPr>
              <a:t> </a:t>
            </a:r>
            <a:r>
              <a:rPr lang="en-US" sz="1500" spc="-20" dirty="0">
                <a:latin typeface="Carlito"/>
                <a:cs typeface="Carlito"/>
              </a:rPr>
              <a:t>data</a:t>
            </a:r>
            <a:endParaRPr lang="en-US" sz="1500" dirty="0">
              <a:latin typeface="Carlito"/>
              <a:cs typeface="Carlito"/>
            </a:endParaRPr>
          </a:p>
          <a:p>
            <a:pPr marL="1083945" lvl="1" indent="-457200">
              <a:lnSpc>
                <a:spcPct val="90000"/>
              </a:lnSpc>
              <a:spcBef>
                <a:spcPts val="580"/>
              </a:spcBef>
              <a:buFont typeface="Arial" panose="020B0604020202020204"/>
              <a:buChar char="•"/>
              <a:tabLst>
                <a:tab pos="473075" algn="l"/>
                <a:tab pos="473710" algn="l"/>
              </a:tabLst>
            </a:pPr>
            <a:r>
              <a:rPr lang="en-US" sz="1500" spc="-13" dirty="0">
                <a:latin typeface="Carlito"/>
                <a:cs typeface="Carlito"/>
              </a:rPr>
              <a:t>Current </a:t>
            </a:r>
            <a:r>
              <a:rPr lang="en-US" sz="1500" spc="-7" dirty="0">
                <a:latin typeface="Carlito"/>
                <a:cs typeface="Carlito"/>
              </a:rPr>
              <a:t>up </a:t>
            </a:r>
            <a:r>
              <a:rPr lang="en-US" sz="1500" spc="-13" dirty="0">
                <a:latin typeface="Carlito"/>
                <a:cs typeface="Carlito"/>
              </a:rPr>
              <a:t>to</a:t>
            </a:r>
            <a:r>
              <a:rPr lang="en-US" sz="1500" spc="13" dirty="0">
                <a:latin typeface="Carlito"/>
                <a:cs typeface="Carlito"/>
              </a:rPr>
              <a:t> </a:t>
            </a:r>
            <a:r>
              <a:rPr lang="en-US" sz="1500" spc="-20" dirty="0">
                <a:latin typeface="Carlito"/>
                <a:cs typeface="Carlito"/>
              </a:rPr>
              <a:t>date</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spc="-13" dirty="0">
                <a:latin typeface="Carlito"/>
                <a:cs typeface="Carlito"/>
              </a:rPr>
              <a:t>Isolated </a:t>
            </a:r>
            <a:r>
              <a:rPr lang="en-US" sz="1500" spc="-20" dirty="0">
                <a:latin typeface="Carlito"/>
                <a:cs typeface="Carlito"/>
              </a:rPr>
              <a:t>Data</a:t>
            </a:r>
            <a:endParaRPr lang="en-US" sz="1500" dirty="0">
              <a:latin typeface="Carlito"/>
              <a:cs typeface="Carlito"/>
            </a:endParaRPr>
          </a:p>
          <a:p>
            <a:pPr marL="1083945" lvl="1" indent="-457200">
              <a:lnSpc>
                <a:spcPct val="90000"/>
              </a:lnSpc>
              <a:spcBef>
                <a:spcPts val="580"/>
              </a:spcBef>
              <a:buFont typeface="Arial" panose="020B0604020202020204"/>
              <a:buChar char="•"/>
              <a:tabLst>
                <a:tab pos="473075" algn="l"/>
                <a:tab pos="473710" algn="l"/>
              </a:tabLst>
            </a:pPr>
            <a:r>
              <a:rPr lang="en-US" sz="1500" spc="-13" dirty="0">
                <a:latin typeface="Carlito"/>
                <a:cs typeface="Carlito"/>
              </a:rPr>
              <a:t>Clerical</a:t>
            </a:r>
            <a:r>
              <a:rPr lang="en-US" sz="1500" dirty="0">
                <a:latin typeface="Carlito"/>
                <a:cs typeface="Carlito"/>
              </a:rPr>
              <a:t> User</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spc="-20" dirty="0">
                <a:latin typeface="Carlito"/>
                <a:cs typeface="Carlito"/>
              </a:rPr>
              <a:t>Few Records </a:t>
            </a:r>
            <a:r>
              <a:rPr lang="en-US" sz="1500" spc="-7" dirty="0">
                <a:latin typeface="Carlito"/>
                <a:cs typeface="Carlito"/>
              </a:rPr>
              <a:t>accessed </a:t>
            </a:r>
            <a:r>
              <a:rPr lang="en-US" sz="1500" spc="-13" dirty="0">
                <a:latin typeface="Carlito"/>
                <a:cs typeface="Carlito"/>
              </a:rPr>
              <a:t>at </a:t>
            </a:r>
            <a:r>
              <a:rPr lang="en-US" sz="1500" dirty="0">
                <a:latin typeface="Carlito"/>
                <a:cs typeface="Carlito"/>
              </a:rPr>
              <a:t>a</a:t>
            </a:r>
            <a:r>
              <a:rPr lang="en-US" sz="1500" spc="27" dirty="0">
                <a:latin typeface="Carlito"/>
                <a:cs typeface="Carlito"/>
              </a:rPr>
              <a:t> </a:t>
            </a:r>
            <a:r>
              <a:rPr lang="en-US" sz="1500" spc="-7" dirty="0">
                <a:latin typeface="Carlito"/>
                <a:cs typeface="Carlito"/>
              </a:rPr>
              <a:t>time</a:t>
            </a:r>
            <a:endParaRPr lang="en-US" sz="1500" dirty="0">
              <a:latin typeface="Carlito"/>
              <a:cs typeface="Carlito"/>
            </a:endParaRPr>
          </a:p>
          <a:p>
            <a:pPr marL="1083945" lvl="1">
              <a:lnSpc>
                <a:spcPct val="90000"/>
              </a:lnSpc>
            </a:pPr>
            <a:r>
              <a:rPr lang="en-US" sz="1500" spc="-7" dirty="0">
                <a:latin typeface="Carlito"/>
                <a:cs typeface="Carlito"/>
              </a:rPr>
              <a:t>(tens)</a:t>
            </a:r>
            <a:endParaRPr lang="en-US" sz="1500" dirty="0">
              <a:latin typeface="Carlito"/>
              <a:cs typeface="Carlito"/>
            </a:endParaRPr>
          </a:p>
          <a:p>
            <a:pPr marL="1083945" lvl="1" indent="-457200">
              <a:lnSpc>
                <a:spcPct val="90000"/>
              </a:lnSpc>
              <a:spcBef>
                <a:spcPts val="580"/>
              </a:spcBef>
              <a:buFont typeface="Arial" panose="020B0604020202020204"/>
              <a:buChar char="•"/>
              <a:tabLst>
                <a:tab pos="473075" algn="l"/>
                <a:tab pos="473710" algn="l"/>
              </a:tabLst>
            </a:pPr>
            <a:r>
              <a:rPr lang="en-US" sz="1500" spc="-13" dirty="0">
                <a:latin typeface="Carlito"/>
                <a:cs typeface="Carlito"/>
              </a:rPr>
              <a:t>Read/Update</a:t>
            </a:r>
            <a:r>
              <a:rPr lang="en-US" sz="1500" spc="-107" dirty="0">
                <a:latin typeface="Carlito"/>
                <a:cs typeface="Carlito"/>
              </a:rPr>
              <a:t> </a:t>
            </a:r>
            <a:r>
              <a:rPr lang="en-US" sz="1500" spc="-7" dirty="0">
                <a:latin typeface="Carlito"/>
                <a:cs typeface="Carlito"/>
              </a:rPr>
              <a:t>Access</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dirty="0">
                <a:latin typeface="Carlito"/>
                <a:cs typeface="Carlito"/>
              </a:rPr>
              <a:t>No </a:t>
            </a:r>
            <a:r>
              <a:rPr lang="en-US" sz="1500" spc="-20" dirty="0">
                <a:latin typeface="Carlito"/>
                <a:cs typeface="Carlito"/>
              </a:rPr>
              <a:t>data</a:t>
            </a:r>
            <a:r>
              <a:rPr lang="en-US" sz="1500" spc="-127" dirty="0">
                <a:latin typeface="Carlito"/>
                <a:cs typeface="Carlito"/>
              </a:rPr>
              <a:t> </a:t>
            </a:r>
            <a:r>
              <a:rPr lang="en-US" sz="1500" spc="-7" dirty="0">
                <a:latin typeface="Carlito"/>
                <a:cs typeface="Carlito"/>
              </a:rPr>
              <a:t>redundancy</a:t>
            </a:r>
            <a:endParaRPr lang="en-US" sz="1500" dirty="0">
              <a:latin typeface="Carlito"/>
              <a:cs typeface="Carlito"/>
            </a:endParaRPr>
          </a:p>
          <a:p>
            <a:pPr marL="1083945" lvl="1" indent="-457200">
              <a:lnSpc>
                <a:spcPct val="90000"/>
              </a:lnSpc>
              <a:spcBef>
                <a:spcPts val="580"/>
              </a:spcBef>
              <a:buFont typeface="Arial" panose="020B0604020202020204"/>
              <a:buChar char="•"/>
              <a:tabLst>
                <a:tab pos="473075" algn="l"/>
                <a:tab pos="473710" algn="l"/>
                <a:tab pos="2517775" algn="l"/>
              </a:tabLst>
            </a:pPr>
            <a:r>
              <a:rPr lang="en-US" sz="1500" spc="-13" dirty="0">
                <a:latin typeface="Carlito"/>
                <a:cs typeface="Carlito"/>
              </a:rPr>
              <a:t>Database</a:t>
            </a:r>
            <a:r>
              <a:rPr lang="en-US" sz="1500" spc="-7" dirty="0">
                <a:latin typeface="Carlito"/>
                <a:cs typeface="Carlito"/>
              </a:rPr>
              <a:t> </a:t>
            </a:r>
            <a:r>
              <a:rPr lang="en-US" sz="1500" spc="-20" dirty="0">
                <a:latin typeface="Carlito"/>
                <a:cs typeface="Carlito"/>
              </a:rPr>
              <a:t>Size	</a:t>
            </a:r>
            <a:r>
              <a:rPr lang="en-US" sz="1500" dirty="0">
                <a:latin typeface="Carlito"/>
                <a:cs typeface="Carlito"/>
              </a:rPr>
              <a:t>100MB -100</a:t>
            </a:r>
            <a:r>
              <a:rPr lang="en-US" sz="1500" spc="-93" dirty="0">
                <a:latin typeface="Carlito"/>
                <a:cs typeface="Carlito"/>
              </a:rPr>
              <a:t> </a:t>
            </a:r>
            <a:r>
              <a:rPr lang="en-US" sz="1500" dirty="0">
                <a:latin typeface="Carlito"/>
                <a:cs typeface="Carlito"/>
              </a:rPr>
              <a:t>GB</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spc="-20" dirty="0">
                <a:latin typeface="Carlito"/>
                <a:cs typeface="Carlito"/>
              </a:rPr>
              <a:t>Transaction </a:t>
            </a:r>
            <a:r>
              <a:rPr lang="en-US" sz="1500" spc="-7" dirty="0">
                <a:latin typeface="Carlito"/>
                <a:cs typeface="Carlito"/>
              </a:rPr>
              <a:t>throughput is</a:t>
            </a:r>
            <a:r>
              <a:rPr lang="en-US" sz="1500" spc="-33" dirty="0">
                <a:latin typeface="Carlito"/>
                <a:cs typeface="Carlito"/>
              </a:rPr>
              <a:t> </a:t>
            </a:r>
            <a:r>
              <a:rPr lang="en-US" sz="1500" dirty="0">
                <a:latin typeface="Carlito"/>
                <a:cs typeface="Carlito"/>
              </a:rPr>
              <a:t>the</a:t>
            </a:r>
            <a:endParaRPr lang="en-US" sz="1500" dirty="0">
              <a:latin typeface="Carlito"/>
              <a:cs typeface="Carlito"/>
            </a:endParaRPr>
          </a:p>
          <a:p>
            <a:pPr marL="1083945" lvl="1">
              <a:lnSpc>
                <a:spcPct val="90000"/>
              </a:lnSpc>
              <a:spcBef>
                <a:spcPts val="5"/>
              </a:spcBef>
            </a:pPr>
            <a:r>
              <a:rPr lang="en-US" sz="1500" spc="-7" dirty="0">
                <a:latin typeface="Carlito"/>
                <a:cs typeface="Carlito"/>
              </a:rPr>
              <a:t>performance metric</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spc="-7" dirty="0">
                <a:latin typeface="Carlito"/>
                <a:cs typeface="Carlito"/>
              </a:rPr>
              <a:t>Thousands of</a:t>
            </a:r>
            <a:r>
              <a:rPr lang="en-US" sz="1500" spc="-20" dirty="0">
                <a:latin typeface="Carlito"/>
                <a:cs typeface="Carlito"/>
              </a:rPr>
              <a:t> </a:t>
            </a:r>
            <a:r>
              <a:rPr lang="en-US" sz="1500" spc="-13" dirty="0">
                <a:latin typeface="Carlito"/>
                <a:cs typeface="Carlito"/>
              </a:rPr>
              <a:t>users</a:t>
            </a:r>
            <a:endParaRPr lang="en-US" sz="1500" dirty="0">
              <a:latin typeface="Carlito"/>
              <a:cs typeface="Carlito"/>
            </a:endParaRPr>
          </a:p>
          <a:p>
            <a:pPr marL="1083945" lvl="1" indent="-457200">
              <a:lnSpc>
                <a:spcPct val="90000"/>
              </a:lnSpc>
              <a:spcBef>
                <a:spcPts val="575"/>
              </a:spcBef>
              <a:buFont typeface="Arial" panose="020B0604020202020204"/>
              <a:buChar char="•"/>
              <a:tabLst>
                <a:tab pos="473075" algn="l"/>
                <a:tab pos="473710" algn="l"/>
              </a:tabLst>
            </a:pPr>
            <a:r>
              <a:rPr lang="en-US" sz="1500" dirty="0">
                <a:latin typeface="Carlito"/>
                <a:cs typeface="Carlito"/>
              </a:rPr>
              <a:t>Managed </a:t>
            </a:r>
            <a:r>
              <a:rPr lang="en-US" sz="1500" spc="-7" dirty="0">
                <a:latin typeface="Carlito"/>
                <a:cs typeface="Carlito"/>
              </a:rPr>
              <a:t>in</a:t>
            </a:r>
            <a:r>
              <a:rPr lang="en-US" sz="1500" spc="-13" dirty="0">
                <a:latin typeface="Carlito"/>
                <a:cs typeface="Carlito"/>
              </a:rPr>
              <a:t> entirety</a:t>
            </a:r>
            <a:endParaRPr lang="en-US" sz="1500" dirty="0">
              <a:latin typeface="Carlito"/>
              <a:cs typeface="Carlito"/>
            </a:endParaRPr>
          </a:p>
        </p:txBody>
      </p:sp>
      <p:sp>
        <p:nvSpPr>
          <p:cNvPr id="39" name="object 6"/>
          <p:cNvSpPr txBox="1"/>
          <p:nvPr/>
        </p:nvSpPr>
        <p:spPr>
          <a:xfrm>
            <a:off x="8389938" y="533400"/>
            <a:ext cx="3276600" cy="5799138"/>
          </a:xfrm>
          <a:prstGeom prst="rect">
            <a:avLst/>
          </a:prstGeom>
        </p:spPr>
        <p:txBody>
          <a:bodyPr vert="horz" wrap="square" lIns="0" tIns="89747" rIns="0" bIns="0" rtlCol="0" anchor="t">
            <a:normAutofit/>
          </a:bodyPr>
          <a:lstStyle/>
          <a:p>
            <a:pPr marL="396875" indent="-381000">
              <a:lnSpc>
                <a:spcPct val="90000"/>
              </a:lnSpc>
              <a:spcBef>
                <a:spcPts val="705"/>
              </a:spcBef>
              <a:buFont typeface="Arial" panose="020B0604020202020204" pitchFamily="34" charset="0"/>
              <a:buChar char="•"/>
              <a:tabLst>
                <a:tab pos="398145" algn="l"/>
                <a:tab pos="399415" algn="l"/>
              </a:tabLst>
            </a:pPr>
            <a:r>
              <a:rPr lang="en-US" sz="1500" b="1" spc="-7" dirty="0">
                <a:latin typeface="Carlito"/>
              </a:rPr>
              <a:t>Data Warehouse</a:t>
            </a:r>
            <a:endParaRPr lang="en-US" sz="1500" b="1" spc="-7" dirty="0">
              <a:latin typeface="Carlito"/>
            </a:endParaRPr>
          </a:p>
          <a:p>
            <a:pPr marL="1006475" lvl="1" indent="-381000">
              <a:lnSpc>
                <a:spcPct val="90000"/>
              </a:lnSpc>
              <a:spcBef>
                <a:spcPts val="705"/>
              </a:spcBef>
              <a:buFont typeface="Arial" panose="020B0604020202020204" pitchFamily="34" charset="0"/>
              <a:buChar char="•"/>
              <a:tabLst>
                <a:tab pos="398145" algn="l"/>
                <a:tab pos="399415" algn="l"/>
              </a:tabLst>
            </a:pPr>
            <a:r>
              <a:rPr lang="en-US" sz="1500" spc="-7" dirty="0">
                <a:latin typeface="Carlito"/>
                <a:cs typeface="Carlito"/>
              </a:rPr>
              <a:t>Subject</a:t>
            </a:r>
            <a:r>
              <a:rPr lang="en-US" sz="1500" spc="-20" dirty="0">
                <a:latin typeface="Carlito"/>
                <a:cs typeface="Carlito"/>
              </a:rPr>
              <a:t> </a:t>
            </a:r>
            <a:r>
              <a:rPr lang="en-US" sz="1500" spc="-13" dirty="0">
                <a:latin typeface="Carlito"/>
                <a:cs typeface="Carlito"/>
              </a:rPr>
              <a:t>Oriented</a:t>
            </a:r>
            <a:endParaRPr lang="en-US" sz="1500" dirty="0">
              <a:latin typeface="Carlito"/>
              <a:cs typeface="Carlito"/>
            </a:endParaRPr>
          </a:p>
          <a:p>
            <a:pPr marL="1006475" lvl="1" indent="-381000">
              <a:lnSpc>
                <a:spcPct val="90000"/>
              </a:lnSpc>
              <a:spcBef>
                <a:spcPts val="575"/>
              </a:spcBef>
              <a:buFont typeface="Arial" panose="020B0604020202020204" pitchFamily="34" charset="0"/>
              <a:buChar char="•"/>
              <a:tabLst>
                <a:tab pos="398145" algn="l"/>
                <a:tab pos="399415" algn="l"/>
              </a:tabLst>
            </a:pPr>
            <a:r>
              <a:rPr lang="en-US" sz="1500" dirty="0">
                <a:latin typeface="Carlito"/>
                <a:cs typeface="Carlito"/>
              </a:rPr>
              <a:t>Used </a:t>
            </a:r>
            <a:r>
              <a:rPr lang="en-US" sz="1500" spc="-13" dirty="0">
                <a:latin typeface="Carlito"/>
                <a:cs typeface="Carlito"/>
              </a:rPr>
              <a:t>to analyze</a:t>
            </a:r>
            <a:r>
              <a:rPr lang="en-US" sz="1500" dirty="0">
                <a:latin typeface="Carlito"/>
                <a:cs typeface="Carlito"/>
              </a:rPr>
              <a:t> </a:t>
            </a:r>
            <a:r>
              <a:rPr lang="en-US" sz="1500" spc="-7" dirty="0">
                <a:latin typeface="Carlito"/>
                <a:cs typeface="Carlito"/>
              </a:rPr>
              <a:t>business</a:t>
            </a:r>
            <a:endParaRPr lang="en-US" sz="1500" dirty="0">
              <a:latin typeface="Carlito"/>
              <a:cs typeface="Carlito"/>
            </a:endParaRPr>
          </a:p>
          <a:p>
            <a:pPr marL="1006475" lvl="1" indent="-381000">
              <a:lnSpc>
                <a:spcPct val="90000"/>
              </a:lnSpc>
              <a:spcBef>
                <a:spcPts val="580"/>
              </a:spcBef>
              <a:buFont typeface="Arial" panose="020B0604020202020204" pitchFamily="34" charset="0"/>
              <a:buChar char="•"/>
              <a:tabLst>
                <a:tab pos="398145" algn="l"/>
                <a:tab pos="399415" algn="l"/>
              </a:tabLst>
            </a:pPr>
            <a:r>
              <a:rPr lang="en-US" sz="1500" spc="-13" dirty="0">
                <a:latin typeface="Carlito"/>
                <a:cs typeface="Carlito"/>
              </a:rPr>
              <a:t>Summarized </a:t>
            </a:r>
            <a:r>
              <a:rPr lang="en-US" sz="1500" dirty="0">
                <a:latin typeface="Carlito"/>
                <a:cs typeface="Carlito"/>
              </a:rPr>
              <a:t>and</a:t>
            </a:r>
            <a:r>
              <a:rPr lang="en-US" sz="1500" spc="27" dirty="0">
                <a:latin typeface="Carlito"/>
                <a:cs typeface="Carlito"/>
              </a:rPr>
              <a:t> </a:t>
            </a:r>
            <a:r>
              <a:rPr lang="en-US" sz="1500" spc="-13" dirty="0">
                <a:latin typeface="Carlito"/>
                <a:cs typeface="Carlito"/>
              </a:rPr>
              <a:t>refined</a:t>
            </a:r>
            <a:endParaRPr lang="en-US" sz="1500" dirty="0">
              <a:latin typeface="Carlito"/>
              <a:cs typeface="Carlito"/>
            </a:endParaRPr>
          </a:p>
          <a:p>
            <a:pPr marL="1006475" lvl="1" indent="-381000">
              <a:lnSpc>
                <a:spcPct val="90000"/>
              </a:lnSpc>
              <a:spcBef>
                <a:spcPts val="580"/>
              </a:spcBef>
              <a:buFont typeface="Arial" panose="020B0604020202020204" pitchFamily="34" charset="0"/>
              <a:buChar char="•"/>
              <a:tabLst>
                <a:tab pos="398145" algn="l"/>
                <a:tab pos="399415" algn="l"/>
              </a:tabLst>
            </a:pPr>
            <a:r>
              <a:rPr lang="en-US" sz="1500" spc="-7" dirty="0">
                <a:latin typeface="Carlito"/>
                <a:cs typeface="Carlito"/>
              </a:rPr>
              <a:t>Snapshot</a:t>
            </a:r>
            <a:r>
              <a:rPr lang="en-US" sz="1500" spc="-20" dirty="0">
                <a:latin typeface="Carlito"/>
                <a:cs typeface="Carlito"/>
              </a:rPr>
              <a:t> data</a:t>
            </a:r>
            <a:endParaRPr lang="en-US" sz="1500" dirty="0">
              <a:latin typeface="Carlito"/>
              <a:cs typeface="Carlito"/>
            </a:endParaRPr>
          </a:p>
          <a:p>
            <a:pPr marL="1006475" lvl="1" indent="-381000">
              <a:lnSpc>
                <a:spcPct val="90000"/>
              </a:lnSpc>
              <a:spcBef>
                <a:spcPts val="575"/>
              </a:spcBef>
              <a:buFont typeface="Arial" panose="020B0604020202020204" pitchFamily="34" charset="0"/>
              <a:buChar char="•"/>
              <a:tabLst>
                <a:tab pos="398145" algn="l"/>
                <a:tab pos="399415" algn="l"/>
              </a:tabLst>
            </a:pPr>
            <a:r>
              <a:rPr lang="en-US" sz="1500" spc="-20" dirty="0">
                <a:latin typeface="Carlito"/>
                <a:cs typeface="Carlito"/>
              </a:rPr>
              <a:t>Integrated</a:t>
            </a:r>
            <a:r>
              <a:rPr lang="en-US" sz="1500" spc="-13" dirty="0">
                <a:latin typeface="Carlito"/>
                <a:cs typeface="Carlito"/>
              </a:rPr>
              <a:t> </a:t>
            </a:r>
            <a:r>
              <a:rPr lang="en-US" sz="1500" spc="-20" dirty="0">
                <a:latin typeface="Carlito"/>
                <a:cs typeface="Carlito"/>
              </a:rPr>
              <a:t>Data</a:t>
            </a:r>
            <a:endParaRPr lang="en-US" sz="1500" dirty="0">
              <a:latin typeface="Carlito"/>
              <a:cs typeface="Carlito"/>
            </a:endParaRPr>
          </a:p>
          <a:p>
            <a:pPr marL="1006475" lvl="1" indent="-381000">
              <a:lnSpc>
                <a:spcPct val="90000"/>
              </a:lnSpc>
              <a:spcBef>
                <a:spcPts val="580"/>
              </a:spcBef>
              <a:buFont typeface="Arial" panose="020B0604020202020204" pitchFamily="34" charset="0"/>
              <a:buChar char="•"/>
              <a:tabLst>
                <a:tab pos="398145" algn="l"/>
                <a:tab pos="399415" algn="l"/>
              </a:tabLst>
            </a:pPr>
            <a:r>
              <a:rPr lang="en-US" sz="1500" spc="-13" dirty="0">
                <a:latin typeface="Carlito"/>
                <a:cs typeface="Carlito"/>
              </a:rPr>
              <a:t>Knowledge </a:t>
            </a:r>
            <a:r>
              <a:rPr lang="en-US" sz="1500" dirty="0">
                <a:latin typeface="Carlito"/>
                <a:cs typeface="Carlito"/>
              </a:rPr>
              <a:t>User</a:t>
            </a:r>
            <a:r>
              <a:rPr lang="en-US" sz="1500" spc="13" dirty="0">
                <a:latin typeface="Carlito"/>
                <a:cs typeface="Carlito"/>
              </a:rPr>
              <a:t> </a:t>
            </a:r>
            <a:r>
              <a:rPr lang="en-US" sz="1500" spc="-7" dirty="0">
                <a:latin typeface="Carlito"/>
                <a:cs typeface="Carlito"/>
              </a:rPr>
              <a:t>(Manager)</a:t>
            </a:r>
            <a:endParaRPr lang="en-US" sz="1500" dirty="0">
              <a:latin typeface="Carlito"/>
              <a:cs typeface="Carlito"/>
            </a:endParaRPr>
          </a:p>
          <a:p>
            <a:pPr marL="1006475" lvl="1" indent="-381000">
              <a:lnSpc>
                <a:spcPct val="90000"/>
              </a:lnSpc>
              <a:spcBef>
                <a:spcPts val="575"/>
              </a:spcBef>
              <a:buFont typeface="Arial" panose="020B0604020202020204" pitchFamily="34" charset="0"/>
              <a:buChar char="•"/>
              <a:tabLst>
                <a:tab pos="398145" algn="l"/>
                <a:tab pos="399415" algn="l"/>
              </a:tabLst>
            </a:pPr>
            <a:r>
              <a:rPr lang="en-US" sz="1500" spc="-13" dirty="0">
                <a:latin typeface="Carlito"/>
                <a:cs typeface="Carlito"/>
              </a:rPr>
              <a:t>Large </a:t>
            </a:r>
            <a:r>
              <a:rPr lang="en-US" sz="1500" spc="-7" dirty="0">
                <a:latin typeface="Carlito"/>
                <a:cs typeface="Carlito"/>
              </a:rPr>
              <a:t>volumes accessed </a:t>
            </a:r>
            <a:r>
              <a:rPr lang="en-US" sz="1500" spc="-13" dirty="0">
                <a:latin typeface="Carlito"/>
                <a:cs typeface="Carlito"/>
              </a:rPr>
              <a:t>at </a:t>
            </a:r>
            <a:r>
              <a:rPr lang="en-US" sz="1500" dirty="0">
                <a:latin typeface="Carlito"/>
                <a:cs typeface="Carlito"/>
              </a:rPr>
              <a:t>a </a:t>
            </a:r>
            <a:r>
              <a:rPr lang="en-US" sz="1500" spc="-7" dirty="0">
                <a:latin typeface="Carlito"/>
                <a:cs typeface="Carlito"/>
              </a:rPr>
              <a:t>time</a:t>
            </a:r>
            <a:r>
              <a:rPr lang="en-US" sz="1500" spc="40" dirty="0">
                <a:latin typeface="Carlito"/>
                <a:cs typeface="Carlito"/>
              </a:rPr>
              <a:t> </a:t>
            </a:r>
            <a:r>
              <a:rPr lang="en-US" sz="1500" spc="-7" dirty="0">
                <a:latin typeface="Carlito"/>
                <a:cs typeface="Carlito"/>
              </a:rPr>
              <a:t>(millions)</a:t>
            </a:r>
            <a:endParaRPr lang="en-US" sz="1500" dirty="0">
              <a:latin typeface="Carlito"/>
              <a:cs typeface="Carlito"/>
            </a:endParaRPr>
          </a:p>
          <a:p>
            <a:pPr marL="1006475" lvl="1" indent="-381000">
              <a:lnSpc>
                <a:spcPct val="90000"/>
              </a:lnSpc>
              <a:spcBef>
                <a:spcPts val="580"/>
              </a:spcBef>
              <a:buFont typeface="Arial" panose="020B0604020202020204" pitchFamily="34" charset="0"/>
              <a:buChar char="•"/>
              <a:tabLst>
                <a:tab pos="398145" algn="l"/>
                <a:tab pos="399415" algn="l"/>
              </a:tabLst>
            </a:pPr>
            <a:r>
              <a:rPr lang="en-US" sz="1500" spc="-13" dirty="0">
                <a:latin typeface="Carlito"/>
                <a:cs typeface="Carlito"/>
              </a:rPr>
              <a:t>Mostly Read (Batch</a:t>
            </a:r>
            <a:r>
              <a:rPr lang="en-US" sz="1500" spc="40" dirty="0">
                <a:latin typeface="Carlito"/>
                <a:cs typeface="Carlito"/>
              </a:rPr>
              <a:t> </a:t>
            </a:r>
            <a:r>
              <a:rPr lang="en-US" sz="1500" spc="-13" dirty="0">
                <a:latin typeface="Carlito"/>
                <a:cs typeface="Carlito"/>
              </a:rPr>
              <a:t>Update)</a:t>
            </a:r>
            <a:endParaRPr lang="en-US" sz="1500" dirty="0">
              <a:latin typeface="Carlito"/>
              <a:cs typeface="Carlito"/>
            </a:endParaRPr>
          </a:p>
          <a:p>
            <a:pPr marL="1006475" lvl="1" indent="-381000">
              <a:lnSpc>
                <a:spcPct val="90000"/>
              </a:lnSpc>
              <a:spcBef>
                <a:spcPts val="575"/>
              </a:spcBef>
              <a:buFont typeface="Arial" panose="020B0604020202020204" pitchFamily="34" charset="0"/>
              <a:buChar char="•"/>
              <a:tabLst>
                <a:tab pos="398145" algn="l"/>
                <a:tab pos="399415" algn="l"/>
              </a:tabLst>
            </a:pPr>
            <a:r>
              <a:rPr lang="en-US" sz="1500" spc="-13" dirty="0">
                <a:latin typeface="Carlito"/>
                <a:cs typeface="Carlito"/>
              </a:rPr>
              <a:t>Redundancy</a:t>
            </a:r>
            <a:r>
              <a:rPr lang="en-US" sz="1500" spc="20" dirty="0">
                <a:latin typeface="Carlito"/>
                <a:cs typeface="Carlito"/>
              </a:rPr>
              <a:t> </a:t>
            </a:r>
            <a:r>
              <a:rPr lang="en-US" sz="1500" spc="-7" dirty="0">
                <a:latin typeface="Carlito"/>
                <a:cs typeface="Carlito"/>
              </a:rPr>
              <a:t>present</a:t>
            </a:r>
            <a:endParaRPr lang="en-US" sz="1500" dirty="0">
              <a:latin typeface="Carlito"/>
              <a:cs typeface="Carlito"/>
            </a:endParaRPr>
          </a:p>
          <a:p>
            <a:pPr marL="1006475" lvl="1" indent="-381000">
              <a:lnSpc>
                <a:spcPct val="90000"/>
              </a:lnSpc>
              <a:spcBef>
                <a:spcPts val="580"/>
              </a:spcBef>
              <a:buFont typeface="Arial" panose="020B0604020202020204" pitchFamily="34" charset="0"/>
              <a:buChar char="•"/>
              <a:tabLst>
                <a:tab pos="398145" algn="l"/>
                <a:tab pos="399415" algn="l"/>
                <a:tab pos="2794635" algn="l"/>
              </a:tabLst>
            </a:pPr>
            <a:r>
              <a:rPr lang="en-US" sz="1500" spc="-13" dirty="0">
                <a:latin typeface="Carlito"/>
                <a:cs typeface="Carlito"/>
              </a:rPr>
              <a:t>Database</a:t>
            </a:r>
            <a:r>
              <a:rPr lang="en-US" sz="1500" spc="7" dirty="0">
                <a:latin typeface="Carlito"/>
                <a:cs typeface="Carlito"/>
              </a:rPr>
              <a:t> </a:t>
            </a:r>
            <a:r>
              <a:rPr lang="en-US" sz="1500" spc="-20" dirty="0">
                <a:latin typeface="Carlito"/>
                <a:cs typeface="Carlito"/>
              </a:rPr>
              <a:t>Size	</a:t>
            </a:r>
            <a:r>
              <a:rPr lang="en-US" sz="1500" spc="-7" dirty="0">
                <a:latin typeface="Carlito"/>
                <a:cs typeface="Carlito"/>
              </a:rPr>
              <a:t>100 </a:t>
            </a:r>
            <a:r>
              <a:rPr lang="en-US" sz="1500" dirty="0">
                <a:latin typeface="Carlito"/>
                <a:cs typeface="Carlito"/>
              </a:rPr>
              <a:t>GB - </a:t>
            </a:r>
            <a:r>
              <a:rPr lang="en-US" sz="1500" spc="-27" dirty="0">
                <a:latin typeface="Carlito"/>
                <a:cs typeface="Carlito"/>
              </a:rPr>
              <a:t>few</a:t>
            </a:r>
            <a:r>
              <a:rPr lang="en-US" sz="1500" dirty="0">
                <a:latin typeface="Carlito"/>
                <a:cs typeface="Carlito"/>
              </a:rPr>
              <a:t> </a:t>
            </a:r>
            <a:r>
              <a:rPr lang="en-US" sz="1500" spc="-20" dirty="0">
                <a:latin typeface="Carlito"/>
                <a:cs typeface="Carlito"/>
              </a:rPr>
              <a:t>terabytes</a:t>
            </a:r>
            <a:endParaRPr lang="en-US" sz="1500" dirty="0">
              <a:latin typeface="Carlito"/>
              <a:cs typeface="Carlito"/>
            </a:endParaRPr>
          </a:p>
          <a:p>
            <a:pPr marL="1006475" lvl="1" indent="-381000">
              <a:lnSpc>
                <a:spcPct val="90000"/>
              </a:lnSpc>
              <a:spcBef>
                <a:spcPts val="575"/>
              </a:spcBef>
              <a:buFont typeface="Arial" panose="020B0604020202020204" pitchFamily="34" charset="0"/>
              <a:buChar char="•"/>
              <a:tabLst>
                <a:tab pos="398145" algn="l"/>
                <a:tab pos="399415" algn="l"/>
              </a:tabLst>
            </a:pPr>
            <a:r>
              <a:rPr lang="en-US" sz="1500" dirty="0">
                <a:latin typeface="Carlito"/>
                <a:cs typeface="Carlito"/>
              </a:rPr>
              <a:t>Query </a:t>
            </a:r>
            <a:r>
              <a:rPr lang="en-US" sz="1500" spc="-7" dirty="0">
                <a:latin typeface="Carlito"/>
                <a:cs typeface="Carlito"/>
              </a:rPr>
              <a:t>throughput is </a:t>
            </a:r>
            <a:r>
              <a:rPr lang="en-US" sz="1500" dirty="0">
                <a:latin typeface="Carlito"/>
                <a:cs typeface="Carlito"/>
              </a:rPr>
              <a:t>the </a:t>
            </a:r>
            <a:r>
              <a:rPr lang="en-US" sz="1500" spc="-13" dirty="0">
                <a:latin typeface="Carlito"/>
                <a:cs typeface="Carlito"/>
              </a:rPr>
              <a:t>performance</a:t>
            </a:r>
            <a:r>
              <a:rPr lang="en-US" sz="1500" spc="13" dirty="0">
                <a:latin typeface="Carlito"/>
                <a:cs typeface="Carlito"/>
              </a:rPr>
              <a:t> </a:t>
            </a:r>
            <a:r>
              <a:rPr lang="en-US" sz="1500" spc="-7" dirty="0">
                <a:latin typeface="Carlito"/>
                <a:cs typeface="Carlito"/>
              </a:rPr>
              <a:t>metric</a:t>
            </a:r>
            <a:endParaRPr lang="en-US" sz="1500" dirty="0">
              <a:latin typeface="Carlito"/>
              <a:cs typeface="Carlito"/>
            </a:endParaRPr>
          </a:p>
          <a:p>
            <a:pPr marL="1006475" lvl="1" indent="-381000">
              <a:lnSpc>
                <a:spcPct val="90000"/>
              </a:lnSpc>
              <a:spcBef>
                <a:spcPts val="575"/>
              </a:spcBef>
              <a:buFont typeface="Arial" panose="020B0604020202020204" pitchFamily="34" charset="0"/>
              <a:buChar char="•"/>
              <a:tabLst>
                <a:tab pos="398145" algn="l"/>
                <a:tab pos="399415" algn="l"/>
              </a:tabLst>
            </a:pPr>
            <a:r>
              <a:rPr lang="en-US" sz="1500" spc="-13" dirty="0">
                <a:latin typeface="Carlito"/>
                <a:cs typeface="Carlito"/>
              </a:rPr>
              <a:t>Hundreds </a:t>
            </a:r>
            <a:r>
              <a:rPr lang="en-US" sz="1500" spc="-7" dirty="0">
                <a:latin typeface="Carlito"/>
                <a:cs typeface="Carlito"/>
              </a:rPr>
              <a:t>of</a:t>
            </a:r>
            <a:r>
              <a:rPr lang="en-US" sz="1500" spc="40" dirty="0">
                <a:latin typeface="Carlito"/>
                <a:cs typeface="Carlito"/>
              </a:rPr>
              <a:t> </a:t>
            </a:r>
            <a:r>
              <a:rPr lang="en-US" sz="1500" spc="-13" dirty="0">
                <a:latin typeface="Carlito"/>
                <a:cs typeface="Carlito"/>
              </a:rPr>
              <a:t>users</a:t>
            </a:r>
            <a:endParaRPr lang="en-US" sz="1500" dirty="0">
              <a:latin typeface="Carlito"/>
              <a:cs typeface="Carlito"/>
            </a:endParaRPr>
          </a:p>
          <a:p>
            <a:pPr marL="1006475" lvl="1" indent="-381000">
              <a:lnSpc>
                <a:spcPct val="90000"/>
              </a:lnSpc>
              <a:spcBef>
                <a:spcPts val="580"/>
              </a:spcBef>
              <a:buFont typeface="Arial" panose="020B0604020202020204" pitchFamily="34" charset="0"/>
              <a:buChar char="•"/>
              <a:tabLst>
                <a:tab pos="398145" algn="l"/>
                <a:tab pos="399415" algn="l"/>
              </a:tabLst>
            </a:pPr>
            <a:r>
              <a:rPr lang="en-US" sz="1500" spc="-7" dirty="0">
                <a:latin typeface="Carlito"/>
                <a:cs typeface="Carlito"/>
              </a:rPr>
              <a:t>Managed </a:t>
            </a:r>
            <a:r>
              <a:rPr lang="en-US" sz="1500" spc="-13" dirty="0">
                <a:latin typeface="Carlito"/>
                <a:cs typeface="Carlito"/>
              </a:rPr>
              <a:t>by</a:t>
            </a:r>
            <a:r>
              <a:rPr lang="en-US" sz="1500" dirty="0">
                <a:latin typeface="Carlito"/>
                <a:cs typeface="Carlito"/>
              </a:rPr>
              <a:t> </a:t>
            </a:r>
            <a:r>
              <a:rPr lang="en-US" sz="1500" spc="-7" dirty="0">
                <a:latin typeface="Carlito"/>
                <a:cs typeface="Carlito"/>
              </a:rPr>
              <a:t>subsets</a:t>
            </a:r>
            <a:endParaRPr lang="en-US" sz="15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375"/>
            <a:ext cx="12192000" cy="1260027"/>
          </a:xfrm>
        </p:spPr>
        <p:txBody>
          <a:bodyPr>
            <a:normAutofit fontScale="90000"/>
          </a:bodyPr>
          <a:lstStyle/>
          <a:p>
            <a:r>
              <a:rPr lang="en-US" b="1" u="sng" dirty="0">
                <a:solidFill>
                  <a:srgbClr val="FF0000"/>
                </a:solidFill>
              </a:rPr>
              <a:t>Where Do I Fit In ?</a:t>
            </a:r>
            <a:br>
              <a:rPr lang="en-US" b="1" u="sng" dirty="0">
                <a:solidFill>
                  <a:srgbClr val="FF0000"/>
                </a:solidFill>
              </a:rPr>
            </a:br>
            <a:endParaRPr lang="en-US" dirty="0"/>
          </a:p>
        </p:txBody>
      </p:sp>
      <p:sp>
        <p:nvSpPr>
          <p:cNvPr id="3" name="Slide Number Placeholder 2"/>
          <p:cNvSpPr>
            <a:spLocks noGrp="1"/>
          </p:cNvSpPr>
          <p:nvPr>
            <p:ph type="sldNum" sz="quarter" idx="12"/>
          </p:nvPr>
        </p:nvSpPr>
        <p:spPr/>
        <p:txBody>
          <a:bodyPr/>
          <a:lstStyle/>
          <a:p>
            <a:fld id="{060AAC0B-B341-49E9-AE32-72C55166E7B3}" type="slidenum">
              <a:rPr lang="en-US" smtClean="0"/>
            </a:fld>
            <a:endParaRPr lang="en-US"/>
          </a:p>
        </p:txBody>
      </p:sp>
      <p:sp>
        <p:nvSpPr>
          <p:cNvPr id="6" name="Content Placeholder 5"/>
          <p:cNvSpPr>
            <a:spLocks noGrp="1"/>
          </p:cNvSpPr>
          <p:nvPr>
            <p:ph idx="1"/>
          </p:nvPr>
        </p:nvSpPr>
        <p:spPr>
          <a:xfrm>
            <a:off x="0" y="905608"/>
            <a:ext cx="12192000" cy="5873015"/>
          </a:xfrm>
        </p:spPr>
        <p:txBody>
          <a:bodyPr/>
          <a:lstStyle/>
          <a:p>
            <a:r>
              <a:rPr lang="en-US" sz="2400" b="1" u="sng" dirty="0"/>
              <a:t>Ingestion</a:t>
            </a:r>
            <a:endParaRPr lang="en-US" sz="2400" b="1" u="sng" dirty="0"/>
          </a:p>
          <a:p>
            <a:pPr lvl="1"/>
            <a:r>
              <a:rPr lang="en-US" dirty="0"/>
              <a:t>ETL Tools  - Informatica, Talend, </a:t>
            </a:r>
            <a:r>
              <a:rPr lang="en-US" dirty="0" err="1"/>
              <a:t>Matillion</a:t>
            </a:r>
            <a:endParaRPr lang="en-US" dirty="0"/>
          </a:p>
          <a:p>
            <a:pPr lvl="1"/>
            <a:r>
              <a:rPr lang="en-US" dirty="0"/>
              <a:t>Java, Python , Spark</a:t>
            </a:r>
            <a:endParaRPr lang="en-US" dirty="0"/>
          </a:p>
          <a:p>
            <a:r>
              <a:rPr lang="en-US" sz="2400" b="1" u="sng" dirty="0"/>
              <a:t>Transformation</a:t>
            </a:r>
            <a:endParaRPr lang="en-US" sz="2400" b="1" u="sng" dirty="0"/>
          </a:p>
          <a:p>
            <a:pPr lvl="1"/>
            <a:r>
              <a:rPr lang="en-US" dirty="0"/>
              <a:t>Snow SQL, Procedures, Functions, Materialized Views</a:t>
            </a:r>
            <a:endParaRPr lang="en-US" dirty="0"/>
          </a:p>
          <a:p>
            <a:r>
              <a:rPr lang="en-US" sz="2400" b="1" u="sng" dirty="0"/>
              <a:t>Visualization</a:t>
            </a:r>
            <a:endParaRPr lang="en-US" sz="2400" b="1" u="sng" dirty="0"/>
          </a:p>
          <a:p>
            <a:pPr lvl="1"/>
            <a:r>
              <a:rPr lang="en-US" dirty="0"/>
              <a:t>Tableau, Looker, SAP BO, Power BI </a:t>
            </a:r>
            <a:endParaRPr lang="en-US" dirty="0"/>
          </a:p>
          <a:p>
            <a:r>
              <a:rPr lang="en-US" sz="2400" b="1" u="sng" dirty="0"/>
              <a:t>Administration</a:t>
            </a:r>
            <a:endParaRPr lang="en-US" sz="2400" b="1" u="sng" dirty="0"/>
          </a:p>
          <a:p>
            <a:pPr lvl="1"/>
            <a:r>
              <a:rPr lang="en-US" dirty="0"/>
              <a:t>Security, Roles, Encryption</a:t>
            </a:r>
            <a:endParaRPr lang="en-US" dirty="0"/>
          </a:p>
          <a:p>
            <a:pPr lvl="1" algn="l">
              <a:buClrTx/>
              <a:buSzTx/>
            </a:pPr>
            <a:r>
              <a:rPr lang="en-US" sz="2400" b="1" u="sng" dirty="0"/>
              <a:t>Sharing : </a:t>
            </a:r>
            <a:r>
              <a:rPr lang="en-US" sz="2400" dirty="0"/>
              <a:t>data share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Snowflake Consumers</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900" dirty="0"/>
              <a:t>Snowflake provides a single cloud data platform for Data Warehousing, Data Lakes, Data Engineering, Data Science, Data application development, and secure sharing and consumption of real-time / shared data. </a:t>
            </a:r>
            <a:endParaRPr lang="en-US" sz="1900" dirty="0"/>
          </a:p>
          <a:p>
            <a:endParaRPr lang="en-US" sz="1900" dirty="0"/>
          </a:p>
        </p:txBody>
      </p:sp>
      <p:pic>
        <p:nvPicPr>
          <p:cNvPr id="4" name="Picture 3"/>
          <p:cNvPicPr>
            <a:picLocks noChangeAspect="1"/>
          </p:cNvPicPr>
          <p:nvPr/>
        </p:nvPicPr>
        <p:blipFill>
          <a:blip r:embed="rId1"/>
          <a:stretch>
            <a:fillRect/>
          </a:stretch>
        </p:blipFill>
        <p:spPr>
          <a:xfrm>
            <a:off x="1699272" y="3031968"/>
            <a:ext cx="8201025" cy="2828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767" y="195011"/>
            <a:ext cx="9620894" cy="694207"/>
          </a:xfrm>
          <a:prstGeom prst="rect">
            <a:avLst/>
          </a:prstGeom>
        </p:spPr>
        <p:txBody>
          <a:bodyPr vert="horz" wrap="square" lIns="0" tIns="16933" rIns="0" bIns="0" rtlCol="0" anchor="ctr">
            <a:spAutoFit/>
          </a:bodyPr>
          <a:lstStyle/>
          <a:p>
            <a:pPr marL="17145">
              <a:lnSpc>
                <a:spcPct val="100000"/>
              </a:lnSpc>
              <a:spcBef>
                <a:spcPts val="135"/>
              </a:spcBef>
            </a:pPr>
            <a:r>
              <a:rPr sz="4400" b="1" u="sng" dirty="0">
                <a:solidFill>
                  <a:srgbClr val="FF0000"/>
                </a:solidFill>
                <a:latin typeface="+mj-lt"/>
                <a:cs typeface="+mj-cs"/>
              </a:rPr>
              <a:t>What Customers like about Snowflake</a:t>
            </a:r>
            <a:endParaRPr sz="4400" b="1" u="sng" dirty="0">
              <a:solidFill>
                <a:srgbClr val="FF0000"/>
              </a:solidFill>
              <a:latin typeface="+mj-lt"/>
              <a:cs typeface="+mj-cs"/>
            </a:endParaRPr>
          </a:p>
        </p:txBody>
      </p:sp>
      <p:sp>
        <p:nvSpPr>
          <p:cNvPr id="3" name="object 3"/>
          <p:cNvSpPr/>
          <p:nvPr/>
        </p:nvSpPr>
        <p:spPr>
          <a:xfrm>
            <a:off x="451104" y="1359407"/>
            <a:ext cx="3611033" cy="2265680"/>
          </a:xfrm>
          <a:custGeom>
            <a:avLst/>
            <a:gdLst/>
            <a:ahLst/>
            <a:cxnLst/>
            <a:rect l="l" t="t" r="r" b="b"/>
            <a:pathLst>
              <a:path w="2708275" h="1699260">
                <a:moveTo>
                  <a:pt x="0" y="1699260"/>
                </a:moveTo>
                <a:lnTo>
                  <a:pt x="2708148" y="1699260"/>
                </a:lnTo>
                <a:lnTo>
                  <a:pt x="2708148" y="0"/>
                </a:lnTo>
                <a:lnTo>
                  <a:pt x="0" y="0"/>
                </a:lnTo>
                <a:lnTo>
                  <a:pt x="0" y="1699260"/>
                </a:lnTo>
                <a:close/>
              </a:path>
            </a:pathLst>
          </a:custGeom>
          <a:solidFill>
            <a:srgbClr val="006899"/>
          </a:solidFill>
        </p:spPr>
        <p:txBody>
          <a:bodyPr wrap="square" lIns="0" tIns="0" rIns="0" bIns="0" rtlCol="0"/>
          <a:lstStyle/>
          <a:p>
            <a:endParaRPr sz="2400"/>
          </a:p>
        </p:txBody>
      </p:sp>
      <p:sp>
        <p:nvSpPr>
          <p:cNvPr id="4" name="object 4"/>
          <p:cNvSpPr/>
          <p:nvPr/>
        </p:nvSpPr>
        <p:spPr>
          <a:xfrm>
            <a:off x="1229359" y="2367280"/>
            <a:ext cx="2054860" cy="697653"/>
          </a:xfrm>
          <a:custGeom>
            <a:avLst/>
            <a:gdLst/>
            <a:ahLst/>
            <a:cxnLst/>
            <a:rect l="l" t="t" r="r" b="b"/>
            <a:pathLst>
              <a:path w="1541145" h="523239">
                <a:moveTo>
                  <a:pt x="770382" y="0"/>
                </a:moveTo>
                <a:lnTo>
                  <a:pt x="700260" y="1067"/>
                </a:lnTo>
                <a:lnTo>
                  <a:pt x="631903" y="4209"/>
                </a:lnTo>
                <a:lnTo>
                  <a:pt x="565582" y="9332"/>
                </a:lnTo>
                <a:lnTo>
                  <a:pt x="501568" y="16345"/>
                </a:lnTo>
                <a:lnTo>
                  <a:pt x="440135" y="25156"/>
                </a:lnTo>
                <a:lnTo>
                  <a:pt x="381553" y="35672"/>
                </a:lnTo>
                <a:lnTo>
                  <a:pt x="326095" y="47802"/>
                </a:lnTo>
                <a:lnTo>
                  <a:pt x="274032" y="61453"/>
                </a:lnTo>
                <a:lnTo>
                  <a:pt x="225637" y="76533"/>
                </a:lnTo>
                <a:lnTo>
                  <a:pt x="181182" y="92950"/>
                </a:lnTo>
                <a:lnTo>
                  <a:pt x="140938" y="110612"/>
                </a:lnTo>
                <a:lnTo>
                  <a:pt x="105178" y="129427"/>
                </a:lnTo>
                <a:lnTo>
                  <a:pt x="48196" y="170146"/>
                </a:lnTo>
                <a:lnTo>
                  <a:pt x="12411" y="214371"/>
                </a:lnTo>
                <a:lnTo>
                  <a:pt x="0" y="261365"/>
                </a:lnTo>
                <a:lnTo>
                  <a:pt x="3148" y="285163"/>
                </a:lnTo>
                <a:lnTo>
                  <a:pt x="27518" y="330864"/>
                </a:lnTo>
                <a:lnTo>
                  <a:pt x="74173" y="373429"/>
                </a:lnTo>
                <a:lnTo>
                  <a:pt x="140938" y="412119"/>
                </a:lnTo>
                <a:lnTo>
                  <a:pt x="181182" y="429781"/>
                </a:lnTo>
                <a:lnTo>
                  <a:pt x="225637" y="446198"/>
                </a:lnTo>
                <a:lnTo>
                  <a:pt x="274032" y="461278"/>
                </a:lnTo>
                <a:lnTo>
                  <a:pt x="326095" y="474929"/>
                </a:lnTo>
                <a:lnTo>
                  <a:pt x="381553" y="487059"/>
                </a:lnTo>
                <a:lnTo>
                  <a:pt x="440135" y="497575"/>
                </a:lnTo>
                <a:lnTo>
                  <a:pt x="501568" y="506386"/>
                </a:lnTo>
                <a:lnTo>
                  <a:pt x="565582" y="513399"/>
                </a:lnTo>
                <a:lnTo>
                  <a:pt x="631903" y="518522"/>
                </a:lnTo>
                <a:lnTo>
                  <a:pt x="700260" y="521664"/>
                </a:lnTo>
                <a:lnTo>
                  <a:pt x="770382" y="522731"/>
                </a:lnTo>
                <a:lnTo>
                  <a:pt x="840499" y="521664"/>
                </a:lnTo>
                <a:lnTo>
                  <a:pt x="908853" y="518522"/>
                </a:lnTo>
                <a:lnTo>
                  <a:pt x="975173" y="513399"/>
                </a:lnTo>
                <a:lnTo>
                  <a:pt x="1039185" y="506386"/>
                </a:lnTo>
                <a:lnTo>
                  <a:pt x="1100617" y="497575"/>
                </a:lnTo>
                <a:lnTo>
                  <a:pt x="1159199" y="487059"/>
                </a:lnTo>
                <a:lnTo>
                  <a:pt x="1214657" y="474929"/>
                </a:lnTo>
                <a:lnTo>
                  <a:pt x="1266720" y="461278"/>
                </a:lnTo>
                <a:lnTo>
                  <a:pt x="1315116" y="446198"/>
                </a:lnTo>
                <a:lnTo>
                  <a:pt x="1359573" y="429781"/>
                </a:lnTo>
                <a:lnTo>
                  <a:pt x="1399818" y="412119"/>
                </a:lnTo>
                <a:lnTo>
                  <a:pt x="1435579" y="393304"/>
                </a:lnTo>
                <a:lnTo>
                  <a:pt x="1492564" y="352585"/>
                </a:lnTo>
                <a:lnTo>
                  <a:pt x="1528351" y="308360"/>
                </a:lnTo>
                <a:lnTo>
                  <a:pt x="1540764" y="261365"/>
                </a:lnTo>
                <a:lnTo>
                  <a:pt x="1537615" y="237568"/>
                </a:lnTo>
                <a:lnTo>
                  <a:pt x="1513243" y="191867"/>
                </a:lnTo>
                <a:lnTo>
                  <a:pt x="1466585" y="149302"/>
                </a:lnTo>
                <a:lnTo>
                  <a:pt x="1399818" y="110612"/>
                </a:lnTo>
                <a:lnTo>
                  <a:pt x="1359573" y="92950"/>
                </a:lnTo>
                <a:lnTo>
                  <a:pt x="1315116" y="76533"/>
                </a:lnTo>
                <a:lnTo>
                  <a:pt x="1266720" y="61453"/>
                </a:lnTo>
                <a:lnTo>
                  <a:pt x="1214657" y="47802"/>
                </a:lnTo>
                <a:lnTo>
                  <a:pt x="1159199" y="35672"/>
                </a:lnTo>
                <a:lnTo>
                  <a:pt x="1100617" y="25156"/>
                </a:lnTo>
                <a:lnTo>
                  <a:pt x="1039185" y="16345"/>
                </a:lnTo>
                <a:lnTo>
                  <a:pt x="975173" y="9332"/>
                </a:lnTo>
                <a:lnTo>
                  <a:pt x="908853" y="4209"/>
                </a:lnTo>
                <a:lnTo>
                  <a:pt x="840499" y="1067"/>
                </a:lnTo>
                <a:lnTo>
                  <a:pt x="770382" y="0"/>
                </a:lnTo>
                <a:close/>
              </a:path>
            </a:pathLst>
          </a:custGeom>
          <a:solidFill>
            <a:srgbClr val="004E73"/>
          </a:solidFill>
        </p:spPr>
        <p:txBody>
          <a:bodyPr wrap="square" lIns="0" tIns="0" rIns="0" bIns="0" rtlCol="0"/>
          <a:lstStyle/>
          <a:p>
            <a:endParaRPr sz="2400"/>
          </a:p>
        </p:txBody>
      </p:sp>
      <p:sp>
        <p:nvSpPr>
          <p:cNvPr id="5" name="object 5"/>
          <p:cNvSpPr/>
          <p:nvPr/>
        </p:nvSpPr>
        <p:spPr>
          <a:xfrm>
            <a:off x="1229359" y="2367280"/>
            <a:ext cx="2054860" cy="697653"/>
          </a:xfrm>
          <a:custGeom>
            <a:avLst/>
            <a:gdLst/>
            <a:ahLst/>
            <a:cxnLst/>
            <a:rect l="l" t="t" r="r" b="b"/>
            <a:pathLst>
              <a:path w="1541145" h="523239">
                <a:moveTo>
                  <a:pt x="0" y="261365"/>
                </a:moveTo>
                <a:lnTo>
                  <a:pt x="12411" y="214371"/>
                </a:lnTo>
                <a:lnTo>
                  <a:pt x="48196" y="170146"/>
                </a:lnTo>
                <a:lnTo>
                  <a:pt x="105178" y="129427"/>
                </a:lnTo>
                <a:lnTo>
                  <a:pt x="140938" y="110612"/>
                </a:lnTo>
                <a:lnTo>
                  <a:pt x="181182" y="92950"/>
                </a:lnTo>
                <a:lnTo>
                  <a:pt x="225637" y="76533"/>
                </a:lnTo>
                <a:lnTo>
                  <a:pt x="274032" y="61453"/>
                </a:lnTo>
                <a:lnTo>
                  <a:pt x="326095" y="47802"/>
                </a:lnTo>
                <a:lnTo>
                  <a:pt x="381553" y="35672"/>
                </a:lnTo>
                <a:lnTo>
                  <a:pt x="440135" y="25156"/>
                </a:lnTo>
                <a:lnTo>
                  <a:pt x="501568" y="16345"/>
                </a:lnTo>
                <a:lnTo>
                  <a:pt x="565582" y="9332"/>
                </a:lnTo>
                <a:lnTo>
                  <a:pt x="631903" y="4209"/>
                </a:lnTo>
                <a:lnTo>
                  <a:pt x="700260" y="1067"/>
                </a:lnTo>
                <a:lnTo>
                  <a:pt x="770382" y="0"/>
                </a:lnTo>
                <a:lnTo>
                  <a:pt x="840499" y="1067"/>
                </a:lnTo>
                <a:lnTo>
                  <a:pt x="908853" y="4209"/>
                </a:lnTo>
                <a:lnTo>
                  <a:pt x="975173" y="9332"/>
                </a:lnTo>
                <a:lnTo>
                  <a:pt x="1039185" y="16345"/>
                </a:lnTo>
                <a:lnTo>
                  <a:pt x="1100617" y="25156"/>
                </a:lnTo>
                <a:lnTo>
                  <a:pt x="1159199" y="35672"/>
                </a:lnTo>
                <a:lnTo>
                  <a:pt x="1214657" y="47802"/>
                </a:lnTo>
                <a:lnTo>
                  <a:pt x="1266720" y="61453"/>
                </a:lnTo>
                <a:lnTo>
                  <a:pt x="1315116" y="76533"/>
                </a:lnTo>
                <a:lnTo>
                  <a:pt x="1359573" y="92950"/>
                </a:lnTo>
                <a:lnTo>
                  <a:pt x="1399818" y="110612"/>
                </a:lnTo>
                <a:lnTo>
                  <a:pt x="1435579" y="129427"/>
                </a:lnTo>
                <a:lnTo>
                  <a:pt x="1492564" y="170146"/>
                </a:lnTo>
                <a:lnTo>
                  <a:pt x="1528351" y="214371"/>
                </a:lnTo>
                <a:lnTo>
                  <a:pt x="1540764" y="261365"/>
                </a:lnTo>
                <a:lnTo>
                  <a:pt x="1537615" y="285163"/>
                </a:lnTo>
                <a:lnTo>
                  <a:pt x="1513243" y="330864"/>
                </a:lnTo>
                <a:lnTo>
                  <a:pt x="1466585" y="373429"/>
                </a:lnTo>
                <a:lnTo>
                  <a:pt x="1399818" y="412119"/>
                </a:lnTo>
                <a:lnTo>
                  <a:pt x="1359573" y="429781"/>
                </a:lnTo>
                <a:lnTo>
                  <a:pt x="1315116" y="446198"/>
                </a:lnTo>
                <a:lnTo>
                  <a:pt x="1266720" y="461278"/>
                </a:lnTo>
                <a:lnTo>
                  <a:pt x="1214657" y="474929"/>
                </a:lnTo>
                <a:lnTo>
                  <a:pt x="1159199" y="487059"/>
                </a:lnTo>
                <a:lnTo>
                  <a:pt x="1100617" y="497575"/>
                </a:lnTo>
                <a:lnTo>
                  <a:pt x="1039185" y="506386"/>
                </a:lnTo>
                <a:lnTo>
                  <a:pt x="975173" y="513399"/>
                </a:lnTo>
                <a:lnTo>
                  <a:pt x="908853" y="518522"/>
                </a:lnTo>
                <a:lnTo>
                  <a:pt x="840499" y="521664"/>
                </a:lnTo>
                <a:lnTo>
                  <a:pt x="770382" y="522731"/>
                </a:lnTo>
                <a:lnTo>
                  <a:pt x="700260" y="521664"/>
                </a:lnTo>
                <a:lnTo>
                  <a:pt x="631903" y="518522"/>
                </a:lnTo>
                <a:lnTo>
                  <a:pt x="565582" y="513399"/>
                </a:lnTo>
                <a:lnTo>
                  <a:pt x="501568" y="506386"/>
                </a:lnTo>
                <a:lnTo>
                  <a:pt x="440135" y="497575"/>
                </a:lnTo>
                <a:lnTo>
                  <a:pt x="381553" y="487059"/>
                </a:lnTo>
                <a:lnTo>
                  <a:pt x="326095" y="474929"/>
                </a:lnTo>
                <a:lnTo>
                  <a:pt x="274032" y="461278"/>
                </a:lnTo>
                <a:lnTo>
                  <a:pt x="225637" y="446198"/>
                </a:lnTo>
                <a:lnTo>
                  <a:pt x="181182" y="429781"/>
                </a:lnTo>
                <a:lnTo>
                  <a:pt x="140938" y="412119"/>
                </a:lnTo>
                <a:lnTo>
                  <a:pt x="105178" y="393304"/>
                </a:lnTo>
                <a:lnTo>
                  <a:pt x="48196" y="352585"/>
                </a:lnTo>
                <a:lnTo>
                  <a:pt x="12411" y="308360"/>
                </a:lnTo>
                <a:lnTo>
                  <a:pt x="0" y="261365"/>
                </a:lnTo>
                <a:close/>
              </a:path>
            </a:pathLst>
          </a:custGeom>
          <a:ln w="9144">
            <a:solidFill>
              <a:srgbClr val="004E73"/>
            </a:solidFill>
          </a:ln>
        </p:spPr>
        <p:txBody>
          <a:bodyPr wrap="square" lIns="0" tIns="0" rIns="0" bIns="0" rtlCol="0"/>
          <a:lstStyle/>
          <a:p>
            <a:endParaRPr sz="2400"/>
          </a:p>
        </p:txBody>
      </p:sp>
      <p:sp>
        <p:nvSpPr>
          <p:cNvPr id="6" name="object 6"/>
          <p:cNvSpPr/>
          <p:nvPr/>
        </p:nvSpPr>
        <p:spPr>
          <a:xfrm>
            <a:off x="1337055" y="2367280"/>
            <a:ext cx="1838960" cy="697653"/>
          </a:xfrm>
          <a:custGeom>
            <a:avLst/>
            <a:gdLst/>
            <a:ahLst/>
            <a:cxnLst/>
            <a:rect l="l" t="t" r="r" b="b"/>
            <a:pathLst>
              <a:path w="1379220" h="523239">
                <a:moveTo>
                  <a:pt x="689610" y="0"/>
                </a:moveTo>
                <a:lnTo>
                  <a:pt x="623194" y="1195"/>
                </a:lnTo>
                <a:lnTo>
                  <a:pt x="558564" y="4710"/>
                </a:lnTo>
                <a:lnTo>
                  <a:pt x="496010" y="10435"/>
                </a:lnTo>
                <a:lnTo>
                  <a:pt x="435821" y="18260"/>
                </a:lnTo>
                <a:lnTo>
                  <a:pt x="378285" y="28076"/>
                </a:lnTo>
                <a:lnTo>
                  <a:pt x="323692" y="39774"/>
                </a:lnTo>
                <a:lnTo>
                  <a:pt x="272330" y="53244"/>
                </a:lnTo>
                <a:lnTo>
                  <a:pt x="224488" y="68377"/>
                </a:lnTo>
                <a:lnTo>
                  <a:pt x="180455" y="85064"/>
                </a:lnTo>
                <a:lnTo>
                  <a:pt x="140520" y="103194"/>
                </a:lnTo>
                <a:lnTo>
                  <a:pt x="104973" y="122660"/>
                </a:lnTo>
                <a:lnTo>
                  <a:pt x="48195" y="165159"/>
                </a:lnTo>
                <a:lnTo>
                  <a:pt x="12434" y="211686"/>
                </a:lnTo>
                <a:lnTo>
                  <a:pt x="0" y="261365"/>
                </a:lnTo>
                <a:lnTo>
                  <a:pt x="3156" y="286545"/>
                </a:lnTo>
                <a:lnTo>
                  <a:pt x="27543" y="334757"/>
                </a:lnTo>
                <a:lnTo>
                  <a:pt x="74102" y="379379"/>
                </a:lnTo>
                <a:lnTo>
                  <a:pt x="140520" y="419537"/>
                </a:lnTo>
                <a:lnTo>
                  <a:pt x="180455" y="437667"/>
                </a:lnTo>
                <a:lnTo>
                  <a:pt x="224488" y="454354"/>
                </a:lnTo>
                <a:lnTo>
                  <a:pt x="272330" y="469487"/>
                </a:lnTo>
                <a:lnTo>
                  <a:pt x="323692" y="482957"/>
                </a:lnTo>
                <a:lnTo>
                  <a:pt x="378285" y="494655"/>
                </a:lnTo>
                <a:lnTo>
                  <a:pt x="435821" y="504471"/>
                </a:lnTo>
                <a:lnTo>
                  <a:pt x="496010" y="512296"/>
                </a:lnTo>
                <a:lnTo>
                  <a:pt x="558564" y="518021"/>
                </a:lnTo>
                <a:lnTo>
                  <a:pt x="623194" y="521536"/>
                </a:lnTo>
                <a:lnTo>
                  <a:pt x="689610" y="522731"/>
                </a:lnTo>
                <a:lnTo>
                  <a:pt x="756025" y="521536"/>
                </a:lnTo>
                <a:lnTo>
                  <a:pt x="820655" y="518021"/>
                </a:lnTo>
                <a:lnTo>
                  <a:pt x="883209" y="512296"/>
                </a:lnTo>
                <a:lnTo>
                  <a:pt x="943398" y="504471"/>
                </a:lnTo>
                <a:lnTo>
                  <a:pt x="1000934" y="494655"/>
                </a:lnTo>
                <a:lnTo>
                  <a:pt x="1055527" y="482957"/>
                </a:lnTo>
                <a:lnTo>
                  <a:pt x="1106889" y="469487"/>
                </a:lnTo>
                <a:lnTo>
                  <a:pt x="1154731" y="454354"/>
                </a:lnTo>
                <a:lnTo>
                  <a:pt x="1198764" y="437667"/>
                </a:lnTo>
                <a:lnTo>
                  <a:pt x="1238699" y="419537"/>
                </a:lnTo>
                <a:lnTo>
                  <a:pt x="1274246" y="400071"/>
                </a:lnTo>
                <a:lnTo>
                  <a:pt x="1331024" y="357572"/>
                </a:lnTo>
                <a:lnTo>
                  <a:pt x="1366785" y="311045"/>
                </a:lnTo>
                <a:lnTo>
                  <a:pt x="1379220" y="261365"/>
                </a:lnTo>
                <a:lnTo>
                  <a:pt x="1376063" y="236186"/>
                </a:lnTo>
                <a:lnTo>
                  <a:pt x="1351676" y="187974"/>
                </a:lnTo>
                <a:lnTo>
                  <a:pt x="1305117" y="143352"/>
                </a:lnTo>
                <a:lnTo>
                  <a:pt x="1238699" y="103194"/>
                </a:lnTo>
                <a:lnTo>
                  <a:pt x="1198764" y="85064"/>
                </a:lnTo>
                <a:lnTo>
                  <a:pt x="1154731" y="68377"/>
                </a:lnTo>
                <a:lnTo>
                  <a:pt x="1106889" y="53244"/>
                </a:lnTo>
                <a:lnTo>
                  <a:pt x="1055527" y="39774"/>
                </a:lnTo>
                <a:lnTo>
                  <a:pt x="1000934" y="28076"/>
                </a:lnTo>
                <a:lnTo>
                  <a:pt x="943398" y="18260"/>
                </a:lnTo>
                <a:lnTo>
                  <a:pt x="883209" y="10435"/>
                </a:lnTo>
                <a:lnTo>
                  <a:pt x="820655" y="4710"/>
                </a:lnTo>
                <a:lnTo>
                  <a:pt x="756025" y="1195"/>
                </a:lnTo>
                <a:lnTo>
                  <a:pt x="689610" y="0"/>
                </a:lnTo>
                <a:close/>
              </a:path>
            </a:pathLst>
          </a:custGeom>
          <a:solidFill>
            <a:srgbClr val="006899"/>
          </a:solidFill>
        </p:spPr>
        <p:txBody>
          <a:bodyPr wrap="square" lIns="0" tIns="0" rIns="0" bIns="0" rtlCol="0"/>
          <a:lstStyle/>
          <a:p>
            <a:endParaRPr sz="2400"/>
          </a:p>
        </p:txBody>
      </p:sp>
      <p:sp>
        <p:nvSpPr>
          <p:cNvPr id="7" name="object 7"/>
          <p:cNvSpPr/>
          <p:nvPr/>
        </p:nvSpPr>
        <p:spPr>
          <a:xfrm>
            <a:off x="2883407" y="2708656"/>
            <a:ext cx="181187" cy="0"/>
          </a:xfrm>
          <a:custGeom>
            <a:avLst/>
            <a:gdLst/>
            <a:ahLst/>
            <a:cxnLst/>
            <a:rect l="l" t="t" r="r" b="b"/>
            <a:pathLst>
              <a:path w="135889">
                <a:moveTo>
                  <a:pt x="0" y="0"/>
                </a:moveTo>
                <a:lnTo>
                  <a:pt x="135636" y="0"/>
                </a:lnTo>
              </a:path>
            </a:pathLst>
          </a:custGeom>
          <a:ln w="54863">
            <a:solidFill>
              <a:srgbClr val="004E73"/>
            </a:solidFill>
          </a:ln>
        </p:spPr>
        <p:txBody>
          <a:bodyPr wrap="square" lIns="0" tIns="0" rIns="0" bIns="0" rtlCol="0"/>
          <a:lstStyle/>
          <a:p>
            <a:endParaRPr sz="2400"/>
          </a:p>
        </p:txBody>
      </p:sp>
      <p:sp>
        <p:nvSpPr>
          <p:cNvPr id="8" name="object 8"/>
          <p:cNvSpPr/>
          <p:nvPr/>
        </p:nvSpPr>
        <p:spPr>
          <a:xfrm>
            <a:off x="2781807" y="2271777"/>
            <a:ext cx="193040" cy="154940"/>
          </a:xfrm>
          <a:custGeom>
            <a:avLst/>
            <a:gdLst/>
            <a:ahLst/>
            <a:cxnLst/>
            <a:rect l="l" t="t" r="r" b="b"/>
            <a:pathLst>
              <a:path w="144780" h="116205">
                <a:moveTo>
                  <a:pt x="117856" y="0"/>
                </a:moveTo>
                <a:lnTo>
                  <a:pt x="0" y="67817"/>
                </a:lnTo>
                <a:lnTo>
                  <a:pt x="27558" y="115823"/>
                </a:lnTo>
                <a:lnTo>
                  <a:pt x="144780" y="46862"/>
                </a:lnTo>
                <a:lnTo>
                  <a:pt x="117856" y="0"/>
                </a:lnTo>
                <a:close/>
              </a:path>
            </a:pathLst>
          </a:custGeom>
          <a:solidFill>
            <a:srgbClr val="004E73"/>
          </a:solidFill>
        </p:spPr>
        <p:txBody>
          <a:bodyPr wrap="square" lIns="0" tIns="0" rIns="0" bIns="0" rtlCol="0"/>
          <a:lstStyle/>
          <a:p>
            <a:endParaRPr sz="2400"/>
          </a:p>
        </p:txBody>
      </p:sp>
      <p:sp>
        <p:nvSpPr>
          <p:cNvPr id="9" name="object 9"/>
          <p:cNvSpPr/>
          <p:nvPr/>
        </p:nvSpPr>
        <p:spPr>
          <a:xfrm>
            <a:off x="2537969" y="1989328"/>
            <a:ext cx="154940" cy="193040"/>
          </a:xfrm>
          <a:custGeom>
            <a:avLst/>
            <a:gdLst/>
            <a:ahLst/>
            <a:cxnLst/>
            <a:rect l="l" t="t" r="r" b="b"/>
            <a:pathLst>
              <a:path w="116205" h="144780">
                <a:moveTo>
                  <a:pt x="67818" y="0"/>
                </a:moveTo>
                <a:lnTo>
                  <a:pt x="0" y="117982"/>
                </a:lnTo>
                <a:lnTo>
                  <a:pt x="46862" y="144779"/>
                </a:lnTo>
                <a:lnTo>
                  <a:pt x="115824" y="27939"/>
                </a:lnTo>
                <a:lnTo>
                  <a:pt x="67818" y="0"/>
                </a:lnTo>
                <a:close/>
              </a:path>
            </a:pathLst>
          </a:custGeom>
          <a:solidFill>
            <a:srgbClr val="004E73"/>
          </a:solidFill>
        </p:spPr>
        <p:txBody>
          <a:bodyPr wrap="square" lIns="0" tIns="0" rIns="0" bIns="0" rtlCol="0"/>
          <a:lstStyle/>
          <a:p>
            <a:endParaRPr sz="2400"/>
          </a:p>
        </p:txBody>
      </p:sp>
      <p:sp>
        <p:nvSpPr>
          <p:cNvPr id="10" name="object 10"/>
          <p:cNvSpPr/>
          <p:nvPr/>
        </p:nvSpPr>
        <p:spPr>
          <a:xfrm>
            <a:off x="2257552" y="1897888"/>
            <a:ext cx="0" cy="182880"/>
          </a:xfrm>
          <a:custGeom>
            <a:avLst/>
            <a:gdLst/>
            <a:ahLst/>
            <a:cxnLst/>
            <a:rect l="l" t="t" r="r" b="b"/>
            <a:pathLst>
              <a:path h="137159">
                <a:moveTo>
                  <a:pt x="0" y="0"/>
                </a:moveTo>
                <a:lnTo>
                  <a:pt x="0" y="137160"/>
                </a:lnTo>
              </a:path>
            </a:pathLst>
          </a:custGeom>
          <a:ln w="54863">
            <a:solidFill>
              <a:srgbClr val="004E73"/>
            </a:solidFill>
          </a:ln>
        </p:spPr>
        <p:txBody>
          <a:bodyPr wrap="square" lIns="0" tIns="0" rIns="0" bIns="0" rtlCol="0"/>
          <a:lstStyle/>
          <a:p>
            <a:endParaRPr sz="2400"/>
          </a:p>
        </p:txBody>
      </p:sp>
      <p:sp>
        <p:nvSpPr>
          <p:cNvPr id="11" name="object 11"/>
          <p:cNvSpPr/>
          <p:nvPr/>
        </p:nvSpPr>
        <p:spPr>
          <a:xfrm>
            <a:off x="1820671" y="1989328"/>
            <a:ext cx="154940" cy="193040"/>
          </a:xfrm>
          <a:custGeom>
            <a:avLst/>
            <a:gdLst/>
            <a:ahLst/>
            <a:cxnLst/>
            <a:rect l="l" t="t" r="r" b="b"/>
            <a:pathLst>
              <a:path w="116205" h="144780">
                <a:moveTo>
                  <a:pt x="48006" y="0"/>
                </a:moveTo>
                <a:lnTo>
                  <a:pt x="0" y="27939"/>
                </a:lnTo>
                <a:lnTo>
                  <a:pt x="68961" y="144779"/>
                </a:lnTo>
                <a:lnTo>
                  <a:pt x="115824" y="117982"/>
                </a:lnTo>
                <a:lnTo>
                  <a:pt x="48006" y="0"/>
                </a:lnTo>
                <a:close/>
              </a:path>
            </a:pathLst>
          </a:custGeom>
          <a:solidFill>
            <a:srgbClr val="004E73"/>
          </a:solidFill>
        </p:spPr>
        <p:txBody>
          <a:bodyPr wrap="square" lIns="0" tIns="0" rIns="0" bIns="0" rtlCol="0"/>
          <a:lstStyle/>
          <a:p>
            <a:endParaRPr sz="2400"/>
          </a:p>
        </p:txBody>
      </p:sp>
      <p:sp>
        <p:nvSpPr>
          <p:cNvPr id="12" name="object 12"/>
          <p:cNvSpPr/>
          <p:nvPr/>
        </p:nvSpPr>
        <p:spPr>
          <a:xfrm>
            <a:off x="1540255" y="2271776"/>
            <a:ext cx="193040" cy="152400"/>
          </a:xfrm>
          <a:custGeom>
            <a:avLst/>
            <a:gdLst/>
            <a:ahLst/>
            <a:cxnLst/>
            <a:rect l="l" t="t" r="r" b="b"/>
            <a:pathLst>
              <a:path w="144780" h="114300">
                <a:moveTo>
                  <a:pt x="27495" y="0"/>
                </a:moveTo>
                <a:lnTo>
                  <a:pt x="0" y="46735"/>
                </a:lnTo>
                <a:lnTo>
                  <a:pt x="117856" y="114300"/>
                </a:lnTo>
                <a:lnTo>
                  <a:pt x="144780" y="67563"/>
                </a:lnTo>
                <a:lnTo>
                  <a:pt x="27495" y="0"/>
                </a:lnTo>
                <a:close/>
              </a:path>
            </a:pathLst>
          </a:custGeom>
          <a:solidFill>
            <a:srgbClr val="004E73"/>
          </a:solidFill>
        </p:spPr>
        <p:txBody>
          <a:bodyPr wrap="square" lIns="0" tIns="0" rIns="0" bIns="0" rtlCol="0"/>
          <a:lstStyle/>
          <a:p>
            <a:endParaRPr sz="2400"/>
          </a:p>
        </p:txBody>
      </p:sp>
      <p:sp>
        <p:nvSpPr>
          <p:cNvPr id="13" name="object 13"/>
          <p:cNvSpPr/>
          <p:nvPr/>
        </p:nvSpPr>
        <p:spPr>
          <a:xfrm>
            <a:off x="1448815" y="2708656"/>
            <a:ext cx="182880" cy="0"/>
          </a:xfrm>
          <a:custGeom>
            <a:avLst/>
            <a:gdLst/>
            <a:ahLst/>
            <a:cxnLst/>
            <a:rect l="l" t="t" r="r" b="b"/>
            <a:pathLst>
              <a:path w="137159">
                <a:moveTo>
                  <a:pt x="0" y="0"/>
                </a:moveTo>
                <a:lnTo>
                  <a:pt x="137159" y="0"/>
                </a:lnTo>
              </a:path>
            </a:pathLst>
          </a:custGeom>
          <a:ln w="54863">
            <a:solidFill>
              <a:srgbClr val="004E73"/>
            </a:solidFill>
          </a:ln>
        </p:spPr>
        <p:txBody>
          <a:bodyPr wrap="square" lIns="0" tIns="0" rIns="0" bIns="0" rtlCol="0"/>
          <a:lstStyle/>
          <a:p>
            <a:endParaRPr sz="2400"/>
          </a:p>
        </p:txBody>
      </p:sp>
      <p:sp>
        <p:nvSpPr>
          <p:cNvPr id="14" name="object 14"/>
          <p:cNvSpPr/>
          <p:nvPr/>
        </p:nvSpPr>
        <p:spPr>
          <a:xfrm>
            <a:off x="1532128" y="2552827"/>
            <a:ext cx="894080" cy="289560"/>
          </a:xfrm>
          <a:custGeom>
            <a:avLst/>
            <a:gdLst/>
            <a:ahLst/>
            <a:cxnLst/>
            <a:rect l="l" t="t" r="r" b="b"/>
            <a:pathLst>
              <a:path w="670560" h="217169">
                <a:moveTo>
                  <a:pt x="563975" y="0"/>
                </a:moveTo>
                <a:lnTo>
                  <a:pt x="523327" y="7445"/>
                </a:lnTo>
                <a:lnTo>
                  <a:pt x="487298" y="30892"/>
                </a:lnTo>
                <a:lnTo>
                  <a:pt x="468375" y="57562"/>
                </a:lnTo>
                <a:lnTo>
                  <a:pt x="0" y="85629"/>
                </a:lnTo>
                <a:lnTo>
                  <a:pt x="0" y="124999"/>
                </a:lnTo>
                <a:lnTo>
                  <a:pt x="467106" y="158146"/>
                </a:lnTo>
                <a:lnTo>
                  <a:pt x="471152" y="164814"/>
                </a:lnTo>
                <a:lnTo>
                  <a:pt x="520787" y="208660"/>
                </a:lnTo>
                <a:lnTo>
                  <a:pt x="561117" y="216979"/>
                </a:lnTo>
                <a:lnTo>
                  <a:pt x="601686" y="209534"/>
                </a:lnTo>
                <a:lnTo>
                  <a:pt x="637159" y="186086"/>
                </a:lnTo>
                <a:lnTo>
                  <a:pt x="661451" y="150427"/>
                </a:lnTo>
                <a:lnTo>
                  <a:pt x="670052" y="109600"/>
                </a:lnTo>
                <a:lnTo>
                  <a:pt x="662840" y="68536"/>
                </a:lnTo>
                <a:lnTo>
                  <a:pt x="639698" y="32162"/>
                </a:lnTo>
                <a:lnTo>
                  <a:pt x="604385" y="8318"/>
                </a:lnTo>
                <a:lnTo>
                  <a:pt x="563975" y="0"/>
                </a:lnTo>
                <a:close/>
              </a:path>
            </a:pathLst>
          </a:custGeom>
          <a:solidFill>
            <a:srgbClr val="004E73"/>
          </a:solidFill>
        </p:spPr>
        <p:txBody>
          <a:bodyPr wrap="square" lIns="0" tIns="0" rIns="0" bIns="0" rtlCol="0"/>
          <a:lstStyle/>
          <a:p>
            <a:endParaRPr sz="2400"/>
          </a:p>
        </p:txBody>
      </p:sp>
      <p:sp>
        <p:nvSpPr>
          <p:cNvPr id="15" name="object 15"/>
          <p:cNvSpPr/>
          <p:nvPr/>
        </p:nvSpPr>
        <p:spPr>
          <a:xfrm>
            <a:off x="2054351" y="2875280"/>
            <a:ext cx="408940" cy="535093"/>
          </a:xfrm>
          <a:custGeom>
            <a:avLst/>
            <a:gdLst/>
            <a:ahLst/>
            <a:cxnLst/>
            <a:rect l="l" t="t" r="r" b="b"/>
            <a:pathLst>
              <a:path w="306705" h="401319">
                <a:moveTo>
                  <a:pt x="255269" y="0"/>
                </a:moveTo>
                <a:lnTo>
                  <a:pt x="51054" y="0"/>
                </a:lnTo>
                <a:lnTo>
                  <a:pt x="31182" y="4012"/>
                </a:lnTo>
                <a:lnTo>
                  <a:pt x="14954" y="14954"/>
                </a:lnTo>
                <a:lnTo>
                  <a:pt x="4012" y="31182"/>
                </a:lnTo>
                <a:lnTo>
                  <a:pt x="0" y="51053"/>
                </a:lnTo>
                <a:lnTo>
                  <a:pt x="0" y="349757"/>
                </a:lnTo>
                <a:lnTo>
                  <a:pt x="4012" y="369629"/>
                </a:lnTo>
                <a:lnTo>
                  <a:pt x="14954" y="385857"/>
                </a:lnTo>
                <a:lnTo>
                  <a:pt x="31182" y="396799"/>
                </a:lnTo>
                <a:lnTo>
                  <a:pt x="51054" y="400812"/>
                </a:lnTo>
                <a:lnTo>
                  <a:pt x="255269" y="400812"/>
                </a:lnTo>
                <a:lnTo>
                  <a:pt x="275141" y="396799"/>
                </a:lnTo>
                <a:lnTo>
                  <a:pt x="291369" y="385857"/>
                </a:lnTo>
                <a:lnTo>
                  <a:pt x="302311" y="369629"/>
                </a:lnTo>
                <a:lnTo>
                  <a:pt x="306324" y="349757"/>
                </a:lnTo>
                <a:lnTo>
                  <a:pt x="306324" y="51053"/>
                </a:lnTo>
                <a:lnTo>
                  <a:pt x="302311" y="31182"/>
                </a:lnTo>
                <a:lnTo>
                  <a:pt x="291369" y="14954"/>
                </a:lnTo>
                <a:lnTo>
                  <a:pt x="275141" y="4012"/>
                </a:lnTo>
                <a:lnTo>
                  <a:pt x="255269" y="0"/>
                </a:lnTo>
                <a:close/>
              </a:path>
            </a:pathLst>
          </a:custGeom>
          <a:solidFill>
            <a:srgbClr val="004E73"/>
          </a:solidFill>
        </p:spPr>
        <p:txBody>
          <a:bodyPr wrap="square" lIns="0" tIns="0" rIns="0" bIns="0" rtlCol="0"/>
          <a:lstStyle/>
          <a:p>
            <a:endParaRPr sz="2400"/>
          </a:p>
        </p:txBody>
      </p:sp>
      <p:sp>
        <p:nvSpPr>
          <p:cNvPr id="16" name="object 16"/>
          <p:cNvSpPr txBox="1"/>
          <p:nvPr/>
        </p:nvSpPr>
        <p:spPr>
          <a:xfrm>
            <a:off x="451104" y="1388024"/>
            <a:ext cx="3611033" cy="1752425"/>
          </a:xfrm>
          <a:prstGeom prst="rect">
            <a:avLst/>
          </a:prstGeom>
        </p:spPr>
        <p:txBody>
          <a:bodyPr vert="horz" wrap="square" lIns="0" tIns="16087" rIns="0" bIns="0" rtlCol="0">
            <a:spAutoFit/>
          </a:bodyPr>
          <a:lstStyle/>
          <a:p>
            <a:pPr marL="635" algn="ctr">
              <a:spcBef>
                <a:spcPts val="125"/>
              </a:spcBef>
            </a:pPr>
            <a:r>
              <a:rPr sz="2135" spc="-33" dirty="0">
                <a:solidFill>
                  <a:srgbClr val="FFFFFF"/>
                </a:solidFill>
                <a:latin typeface="Calibri Light" panose="020F0302020204030204"/>
                <a:cs typeface="Calibri Light" panose="020F0302020204030204"/>
              </a:rPr>
              <a:t>Performance</a:t>
            </a:r>
            <a:endParaRPr sz="2135">
              <a:latin typeface="Calibri Light" panose="020F0302020204030204"/>
              <a:cs typeface="Calibri Light" panose="020F0302020204030204"/>
            </a:endParaRPr>
          </a:p>
          <a:p>
            <a:pPr>
              <a:lnSpc>
                <a:spcPct val="100000"/>
              </a:lnSpc>
            </a:pPr>
            <a:endParaRPr sz="2135">
              <a:latin typeface="Calibri Light" panose="020F0302020204030204"/>
              <a:cs typeface="Calibri Light" panose="020F0302020204030204"/>
            </a:endParaRPr>
          </a:p>
          <a:p>
            <a:pPr>
              <a:lnSpc>
                <a:spcPct val="100000"/>
              </a:lnSpc>
            </a:pPr>
            <a:endParaRPr sz="2135">
              <a:latin typeface="Calibri Light" panose="020F0302020204030204"/>
              <a:cs typeface="Calibri Light" panose="020F0302020204030204"/>
            </a:endParaRPr>
          </a:p>
          <a:p>
            <a:pPr>
              <a:lnSpc>
                <a:spcPct val="100000"/>
              </a:lnSpc>
            </a:pPr>
            <a:endParaRPr sz="2135">
              <a:latin typeface="Calibri Light" panose="020F0302020204030204"/>
              <a:cs typeface="Calibri Light" panose="020F0302020204030204"/>
            </a:endParaRPr>
          </a:p>
          <a:p>
            <a:pPr>
              <a:spcBef>
                <a:spcPts val="75"/>
              </a:spcBef>
            </a:pPr>
            <a:endParaRPr sz="1600">
              <a:latin typeface="Calibri Light" panose="020F0302020204030204"/>
              <a:cs typeface="Calibri Light" panose="020F0302020204030204"/>
            </a:endParaRPr>
          </a:p>
          <a:p>
            <a:pPr marL="635" algn="ctr"/>
            <a:r>
              <a:rPr sz="1065" dirty="0">
                <a:solidFill>
                  <a:srgbClr val="006899"/>
                </a:solidFill>
                <a:latin typeface="Calibri Light" panose="020F0302020204030204"/>
                <a:cs typeface="Calibri Light" panose="020F0302020204030204"/>
              </a:rPr>
              <a:t>200x</a:t>
            </a:r>
            <a:endParaRPr sz="1065">
              <a:latin typeface="Calibri Light" panose="020F0302020204030204"/>
              <a:cs typeface="Calibri Light" panose="020F0302020204030204"/>
            </a:endParaRPr>
          </a:p>
        </p:txBody>
      </p:sp>
      <p:sp>
        <p:nvSpPr>
          <p:cNvPr id="17" name="object 17"/>
          <p:cNvSpPr txBox="1"/>
          <p:nvPr/>
        </p:nvSpPr>
        <p:spPr>
          <a:xfrm>
            <a:off x="530081" y="3740236"/>
            <a:ext cx="2777913" cy="1104576"/>
          </a:xfrm>
          <a:prstGeom prst="rect">
            <a:avLst/>
          </a:prstGeom>
        </p:spPr>
        <p:txBody>
          <a:bodyPr vert="horz" wrap="square" lIns="0" tIns="16933" rIns="0" bIns="0" rtlCol="0">
            <a:spAutoFit/>
          </a:bodyPr>
          <a:lstStyle/>
          <a:p>
            <a:pPr marL="17145" marR="6985" algn="just">
              <a:spcBef>
                <a:spcPts val="135"/>
              </a:spcBef>
            </a:pPr>
            <a:r>
              <a:rPr sz="1600" spc="-27" dirty="0">
                <a:latin typeface="Calibri Light" panose="020F0302020204030204"/>
                <a:cs typeface="Calibri Light" panose="020F0302020204030204"/>
              </a:rPr>
              <a:t>“We </a:t>
            </a:r>
            <a:r>
              <a:rPr sz="1600" spc="-7" dirty="0">
                <a:latin typeface="Calibri Light" panose="020F0302020204030204"/>
                <a:cs typeface="Calibri Light" panose="020F0302020204030204"/>
              </a:rPr>
              <a:t>can </a:t>
            </a:r>
            <a:r>
              <a:rPr sz="1600" dirty="0">
                <a:latin typeface="Calibri Light" panose="020F0302020204030204"/>
                <a:cs typeface="Calibri Light" panose="020F0302020204030204"/>
              </a:rPr>
              <a:t>now </a:t>
            </a:r>
            <a:r>
              <a:rPr sz="1600" spc="-7" dirty="0">
                <a:latin typeface="Calibri Light" panose="020F0302020204030204"/>
                <a:cs typeface="Calibri Light" panose="020F0302020204030204"/>
              </a:rPr>
              <a:t>run </a:t>
            </a:r>
            <a:r>
              <a:rPr sz="1600" dirty="0">
                <a:latin typeface="Calibri Light" panose="020F0302020204030204"/>
                <a:cs typeface="Calibri Light" panose="020F0302020204030204"/>
              </a:rPr>
              <a:t>an </a:t>
            </a:r>
            <a:r>
              <a:rPr sz="1600" spc="-13" dirty="0">
                <a:latin typeface="Calibri Light" panose="020F0302020204030204"/>
                <a:cs typeface="Calibri Light" panose="020F0302020204030204"/>
              </a:rPr>
              <a:t>entire </a:t>
            </a:r>
            <a:r>
              <a:rPr sz="1600" dirty="0">
                <a:latin typeface="Calibri Light" panose="020F0302020204030204"/>
                <a:cs typeface="Calibri Light" panose="020F0302020204030204"/>
              </a:rPr>
              <a:t>set </a:t>
            </a:r>
            <a:r>
              <a:rPr sz="1600" spc="-7" dirty="0">
                <a:latin typeface="Calibri Light" panose="020F0302020204030204"/>
                <a:cs typeface="Calibri Light" panose="020F0302020204030204"/>
              </a:rPr>
              <a:t>of  monthly reports that used </a:t>
            </a:r>
            <a:r>
              <a:rPr sz="1600" spc="-13" dirty="0">
                <a:latin typeface="Calibri Light" panose="020F0302020204030204"/>
                <a:cs typeface="Calibri Light" panose="020F0302020204030204"/>
              </a:rPr>
              <a:t>to </a:t>
            </a:r>
            <a:r>
              <a:rPr sz="1600" spc="-20" dirty="0">
                <a:latin typeface="Calibri Light" panose="020F0302020204030204"/>
                <a:cs typeface="Calibri Light" panose="020F0302020204030204"/>
              </a:rPr>
              <a:t>take  </a:t>
            </a:r>
            <a:r>
              <a:rPr sz="1600" dirty="0">
                <a:latin typeface="Calibri Light" panose="020F0302020204030204"/>
                <a:cs typeface="Calibri Light" panose="020F0302020204030204"/>
              </a:rPr>
              <a:t>2-3 </a:t>
            </a:r>
            <a:r>
              <a:rPr sz="1600" spc="-13" dirty="0">
                <a:latin typeface="Calibri Light" panose="020F0302020204030204"/>
                <a:cs typeface="Calibri Light" panose="020F0302020204030204"/>
              </a:rPr>
              <a:t>days </a:t>
            </a:r>
            <a:r>
              <a:rPr sz="1600" dirty="0">
                <a:latin typeface="Calibri Light" panose="020F0302020204030204"/>
                <a:cs typeface="Calibri Light" panose="020F0302020204030204"/>
              </a:rPr>
              <a:t>in </a:t>
            </a:r>
            <a:r>
              <a:rPr sz="1600" spc="-7" dirty="0">
                <a:latin typeface="Calibri Light" panose="020F0302020204030204"/>
                <a:cs typeface="Calibri Light" panose="020F0302020204030204"/>
              </a:rPr>
              <a:t>just </a:t>
            </a:r>
            <a:r>
              <a:rPr sz="1600" dirty="0">
                <a:latin typeface="Calibri Light" panose="020F0302020204030204"/>
                <a:cs typeface="Calibri Light" panose="020F0302020204030204"/>
              </a:rPr>
              <a:t>45</a:t>
            </a:r>
            <a:r>
              <a:rPr sz="1600" spc="-13" dirty="0">
                <a:latin typeface="Calibri Light" panose="020F0302020204030204"/>
                <a:cs typeface="Calibri Light" panose="020F0302020204030204"/>
              </a:rPr>
              <a:t> </a:t>
            </a:r>
            <a:r>
              <a:rPr sz="1600" spc="-20" dirty="0">
                <a:latin typeface="Calibri Light" panose="020F0302020204030204"/>
                <a:cs typeface="Calibri Light" panose="020F0302020204030204"/>
              </a:rPr>
              <a:t>minutes.”</a:t>
            </a:r>
            <a:endParaRPr sz="1600">
              <a:latin typeface="Calibri Light" panose="020F0302020204030204"/>
              <a:cs typeface="Calibri Light" panose="020F0302020204030204"/>
            </a:endParaRPr>
          </a:p>
          <a:p>
            <a:pPr marL="17145" algn="just">
              <a:spcBef>
                <a:spcPts val="800"/>
              </a:spcBef>
            </a:pPr>
            <a:r>
              <a:rPr sz="1600" spc="-13" dirty="0">
                <a:latin typeface="Calibri Light" panose="020F0302020204030204"/>
                <a:cs typeface="Calibri Light" panose="020F0302020204030204"/>
              </a:rPr>
              <a:t>Ken </a:t>
            </a:r>
            <a:r>
              <a:rPr sz="1600" spc="-27" dirty="0">
                <a:latin typeface="Calibri Light" panose="020F0302020204030204"/>
                <a:cs typeface="Calibri Light" panose="020F0302020204030204"/>
              </a:rPr>
              <a:t>Wood, </a:t>
            </a:r>
            <a:r>
              <a:rPr sz="1600" spc="-13" dirty="0">
                <a:latin typeface="Calibri Light" panose="020F0302020204030204"/>
                <a:cs typeface="Calibri Light" panose="020F0302020204030204"/>
              </a:rPr>
              <a:t>Data </a:t>
            </a:r>
            <a:r>
              <a:rPr sz="1600" spc="-40" dirty="0">
                <a:latin typeface="Calibri Light" panose="020F0302020204030204"/>
                <a:cs typeface="Calibri Light" panose="020F0302020204030204"/>
              </a:rPr>
              <a:t>Team</a:t>
            </a:r>
            <a:r>
              <a:rPr sz="1600" spc="-280" dirty="0">
                <a:latin typeface="Calibri Light" panose="020F0302020204030204"/>
                <a:cs typeface="Calibri Light" panose="020F0302020204030204"/>
              </a:rPr>
              <a:t> </a:t>
            </a:r>
            <a:r>
              <a:rPr sz="1600" spc="-13" dirty="0">
                <a:latin typeface="Calibri Light" panose="020F0302020204030204"/>
                <a:cs typeface="Calibri Light" panose="020F0302020204030204"/>
              </a:rPr>
              <a:t>Manager</a:t>
            </a:r>
            <a:endParaRPr sz="1600">
              <a:latin typeface="Calibri Light" panose="020F0302020204030204"/>
              <a:cs typeface="Calibri Light" panose="020F0302020204030204"/>
            </a:endParaRPr>
          </a:p>
        </p:txBody>
      </p:sp>
      <p:sp>
        <p:nvSpPr>
          <p:cNvPr id="18" name="object 18"/>
          <p:cNvSpPr/>
          <p:nvPr/>
        </p:nvSpPr>
        <p:spPr>
          <a:xfrm>
            <a:off x="1337055" y="5289295"/>
            <a:ext cx="1749455" cy="530352"/>
          </a:xfrm>
          <a:prstGeom prst="rect">
            <a:avLst/>
          </a:prstGeom>
          <a:blipFill>
            <a:blip r:embed="rId1" cstate="print"/>
            <a:stretch>
              <a:fillRect/>
            </a:stretch>
          </a:blipFill>
        </p:spPr>
        <p:txBody>
          <a:bodyPr wrap="square" lIns="0" tIns="0" rIns="0" bIns="0" rtlCol="0"/>
          <a:lstStyle/>
          <a:p>
            <a:endParaRPr sz="2400"/>
          </a:p>
        </p:txBody>
      </p:sp>
      <p:sp>
        <p:nvSpPr>
          <p:cNvPr id="19" name="object 19"/>
          <p:cNvSpPr/>
          <p:nvPr/>
        </p:nvSpPr>
        <p:spPr>
          <a:xfrm>
            <a:off x="8128001" y="1359407"/>
            <a:ext cx="3611033" cy="2265680"/>
          </a:xfrm>
          <a:custGeom>
            <a:avLst/>
            <a:gdLst/>
            <a:ahLst/>
            <a:cxnLst/>
            <a:rect l="l" t="t" r="r" b="b"/>
            <a:pathLst>
              <a:path w="2708275" h="1699260">
                <a:moveTo>
                  <a:pt x="0" y="1699260"/>
                </a:moveTo>
                <a:lnTo>
                  <a:pt x="2708148" y="1699260"/>
                </a:lnTo>
                <a:lnTo>
                  <a:pt x="2708148" y="0"/>
                </a:lnTo>
                <a:lnTo>
                  <a:pt x="0" y="0"/>
                </a:lnTo>
                <a:lnTo>
                  <a:pt x="0" y="1699260"/>
                </a:lnTo>
                <a:close/>
              </a:path>
            </a:pathLst>
          </a:custGeom>
          <a:solidFill>
            <a:srgbClr val="8DC53E"/>
          </a:solidFill>
        </p:spPr>
        <p:txBody>
          <a:bodyPr wrap="square" lIns="0" tIns="0" rIns="0" bIns="0" rtlCol="0"/>
          <a:lstStyle/>
          <a:p>
            <a:endParaRPr sz="2400"/>
          </a:p>
        </p:txBody>
      </p:sp>
      <p:sp>
        <p:nvSpPr>
          <p:cNvPr id="20" name="object 20"/>
          <p:cNvSpPr txBox="1"/>
          <p:nvPr/>
        </p:nvSpPr>
        <p:spPr>
          <a:xfrm>
            <a:off x="8128001" y="1388024"/>
            <a:ext cx="3611033" cy="344475"/>
          </a:xfrm>
          <a:prstGeom prst="rect">
            <a:avLst/>
          </a:prstGeom>
        </p:spPr>
        <p:txBody>
          <a:bodyPr vert="horz" wrap="square" lIns="0" tIns="16087" rIns="0" bIns="0" rtlCol="0">
            <a:spAutoFit/>
          </a:bodyPr>
          <a:lstStyle/>
          <a:p>
            <a:pPr marL="3175" algn="ctr">
              <a:spcBef>
                <a:spcPts val="125"/>
              </a:spcBef>
            </a:pPr>
            <a:r>
              <a:rPr sz="2135" spc="-13" dirty="0">
                <a:solidFill>
                  <a:srgbClr val="FFFFFF"/>
                </a:solidFill>
                <a:latin typeface="Calibri Light" panose="020F0302020204030204"/>
                <a:cs typeface="Calibri Light" panose="020F0302020204030204"/>
              </a:rPr>
              <a:t>Simplicity</a:t>
            </a:r>
            <a:endParaRPr sz="2135">
              <a:latin typeface="Calibri Light" panose="020F0302020204030204"/>
              <a:cs typeface="Calibri Light" panose="020F0302020204030204"/>
            </a:endParaRPr>
          </a:p>
        </p:txBody>
      </p:sp>
      <p:sp>
        <p:nvSpPr>
          <p:cNvPr id="21" name="object 21"/>
          <p:cNvSpPr/>
          <p:nvPr/>
        </p:nvSpPr>
        <p:spPr>
          <a:xfrm>
            <a:off x="9159279" y="1861203"/>
            <a:ext cx="1549400" cy="1551093"/>
          </a:xfrm>
          <a:custGeom>
            <a:avLst/>
            <a:gdLst/>
            <a:ahLst/>
            <a:cxnLst/>
            <a:rect l="l" t="t" r="r" b="b"/>
            <a:pathLst>
              <a:path w="1162050" h="1163320">
                <a:moveTo>
                  <a:pt x="924360" y="918164"/>
                </a:moveTo>
                <a:lnTo>
                  <a:pt x="261844" y="918164"/>
                </a:lnTo>
                <a:lnTo>
                  <a:pt x="281511" y="935416"/>
                </a:lnTo>
                <a:lnTo>
                  <a:pt x="301452" y="951311"/>
                </a:lnTo>
                <a:lnTo>
                  <a:pt x="321655" y="965777"/>
                </a:lnTo>
                <a:lnTo>
                  <a:pt x="342108" y="978743"/>
                </a:lnTo>
                <a:lnTo>
                  <a:pt x="325979" y="1057737"/>
                </a:lnTo>
                <a:lnTo>
                  <a:pt x="324092" y="1069280"/>
                </a:lnTo>
                <a:lnTo>
                  <a:pt x="324502" y="1080454"/>
                </a:lnTo>
                <a:lnTo>
                  <a:pt x="326890" y="1091223"/>
                </a:lnTo>
                <a:lnTo>
                  <a:pt x="355899" y="1124323"/>
                </a:lnTo>
                <a:lnTo>
                  <a:pt x="494381" y="1161496"/>
                </a:lnTo>
                <a:lnTo>
                  <a:pt x="499969" y="1162893"/>
                </a:lnTo>
                <a:lnTo>
                  <a:pt x="509113" y="1162893"/>
                </a:lnTo>
                <a:lnTo>
                  <a:pt x="547102" y="1150324"/>
                </a:lnTo>
                <a:lnTo>
                  <a:pt x="590774" y="1045799"/>
                </a:lnTo>
                <a:lnTo>
                  <a:pt x="617924" y="1044785"/>
                </a:lnTo>
                <a:lnTo>
                  <a:pt x="643574" y="1041973"/>
                </a:lnTo>
                <a:lnTo>
                  <a:pt x="668033" y="1037709"/>
                </a:lnTo>
                <a:lnTo>
                  <a:pt x="691612" y="1032337"/>
                </a:lnTo>
                <a:lnTo>
                  <a:pt x="950592" y="1032337"/>
                </a:lnTo>
                <a:lnTo>
                  <a:pt x="957677" y="1017462"/>
                </a:lnTo>
                <a:lnTo>
                  <a:pt x="958994" y="995759"/>
                </a:lnTo>
                <a:lnTo>
                  <a:pt x="951454" y="975187"/>
                </a:lnTo>
                <a:lnTo>
                  <a:pt x="924360" y="918164"/>
                </a:lnTo>
                <a:close/>
              </a:path>
              <a:path w="1162050" h="1163320">
                <a:moveTo>
                  <a:pt x="950592" y="1032337"/>
                </a:moveTo>
                <a:lnTo>
                  <a:pt x="691612" y="1032337"/>
                </a:lnTo>
                <a:lnTo>
                  <a:pt x="738094" y="1097234"/>
                </a:lnTo>
                <a:lnTo>
                  <a:pt x="753363" y="1114450"/>
                </a:lnTo>
                <a:lnTo>
                  <a:pt x="773289" y="1124190"/>
                </a:lnTo>
                <a:lnTo>
                  <a:pt x="795333" y="1125595"/>
                </a:lnTo>
                <a:lnTo>
                  <a:pt x="816961" y="1117808"/>
                </a:lnTo>
                <a:lnTo>
                  <a:pt x="931134" y="1052784"/>
                </a:lnTo>
                <a:lnTo>
                  <a:pt x="948168" y="1037427"/>
                </a:lnTo>
                <a:lnTo>
                  <a:pt x="950592" y="1032337"/>
                </a:lnTo>
                <a:close/>
              </a:path>
              <a:path w="1162050" h="1163320">
                <a:moveTo>
                  <a:pt x="82200" y="325766"/>
                </a:moveTo>
                <a:lnTo>
                  <a:pt x="45160" y="347344"/>
                </a:lnTo>
                <a:lnTo>
                  <a:pt x="1875" y="495508"/>
                </a:lnTo>
                <a:lnTo>
                  <a:pt x="0" y="506640"/>
                </a:lnTo>
                <a:lnTo>
                  <a:pt x="494" y="517701"/>
                </a:lnTo>
                <a:lnTo>
                  <a:pt x="21290" y="555690"/>
                </a:lnTo>
                <a:lnTo>
                  <a:pt x="41372" y="564723"/>
                </a:lnTo>
                <a:lnTo>
                  <a:pt x="117445" y="592155"/>
                </a:lnTo>
                <a:lnTo>
                  <a:pt x="118451" y="618950"/>
                </a:lnTo>
                <a:lnTo>
                  <a:pt x="121302" y="644495"/>
                </a:lnTo>
                <a:lnTo>
                  <a:pt x="125749" y="669111"/>
                </a:lnTo>
                <a:lnTo>
                  <a:pt x="131542" y="693120"/>
                </a:lnTo>
                <a:lnTo>
                  <a:pt x="66010" y="739602"/>
                </a:lnTo>
                <a:lnTo>
                  <a:pt x="48974" y="754945"/>
                </a:lnTo>
                <a:lnTo>
                  <a:pt x="39451" y="774908"/>
                </a:lnTo>
                <a:lnTo>
                  <a:pt x="38096" y="796966"/>
                </a:lnTo>
                <a:lnTo>
                  <a:pt x="45563" y="818596"/>
                </a:lnTo>
                <a:lnTo>
                  <a:pt x="111095" y="932896"/>
                </a:lnTo>
                <a:lnTo>
                  <a:pt x="146274" y="958296"/>
                </a:lnTo>
                <a:lnTo>
                  <a:pt x="157364" y="960183"/>
                </a:lnTo>
                <a:lnTo>
                  <a:pt x="168229" y="959772"/>
                </a:lnTo>
                <a:lnTo>
                  <a:pt x="178688" y="957385"/>
                </a:lnTo>
                <a:lnTo>
                  <a:pt x="188565" y="953343"/>
                </a:lnTo>
                <a:lnTo>
                  <a:pt x="261844" y="918164"/>
                </a:lnTo>
                <a:lnTo>
                  <a:pt x="924360" y="918164"/>
                </a:lnTo>
                <a:lnTo>
                  <a:pt x="916275" y="901146"/>
                </a:lnTo>
                <a:lnTo>
                  <a:pt x="933967" y="881745"/>
                </a:lnTo>
                <a:lnTo>
                  <a:pt x="950088" y="861760"/>
                </a:lnTo>
                <a:lnTo>
                  <a:pt x="964638" y="841371"/>
                </a:lnTo>
                <a:lnTo>
                  <a:pt x="977616" y="820755"/>
                </a:lnTo>
                <a:lnTo>
                  <a:pt x="1112115" y="820755"/>
                </a:lnTo>
                <a:lnTo>
                  <a:pt x="1159988" y="668355"/>
                </a:lnTo>
                <a:lnTo>
                  <a:pt x="1161794" y="657099"/>
                </a:lnTo>
                <a:lnTo>
                  <a:pt x="1161670" y="645749"/>
                </a:lnTo>
                <a:lnTo>
                  <a:pt x="1139144" y="607554"/>
                </a:lnTo>
                <a:lnTo>
                  <a:pt x="1043021" y="570311"/>
                </a:lnTo>
                <a:lnTo>
                  <a:pt x="1042017" y="543536"/>
                </a:lnTo>
                <a:lnTo>
                  <a:pt x="1039179" y="518034"/>
                </a:lnTo>
                <a:lnTo>
                  <a:pt x="1034770" y="493462"/>
                </a:lnTo>
                <a:lnTo>
                  <a:pt x="1029051" y="469473"/>
                </a:lnTo>
                <a:lnTo>
                  <a:pt x="1103812" y="416169"/>
                </a:lnTo>
                <a:lnTo>
                  <a:pt x="1111490" y="407878"/>
                </a:lnTo>
                <a:lnTo>
                  <a:pt x="1117191" y="398254"/>
                </a:lnTo>
                <a:lnTo>
                  <a:pt x="1120618" y="387558"/>
                </a:lnTo>
                <a:lnTo>
                  <a:pt x="1122150" y="376499"/>
                </a:lnTo>
                <a:lnTo>
                  <a:pt x="1121538" y="365476"/>
                </a:lnTo>
                <a:lnTo>
                  <a:pt x="1118689" y="354572"/>
                </a:lnTo>
                <a:lnTo>
                  <a:pt x="1113506" y="343870"/>
                </a:lnTo>
                <a:lnTo>
                  <a:pt x="1112268" y="341711"/>
                </a:lnTo>
                <a:lnTo>
                  <a:pt x="184374" y="341711"/>
                </a:lnTo>
                <a:lnTo>
                  <a:pt x="105507" y="326217"/>
                </a:lnTo>
                <a:lnTo>
                  <a:pt x="82200" y="325766"/>
                </a:lnTo>
                <a:close/>
              </a:path>
              <a:path w="1162050" h="1163320">
                <a:moveTo>
                  <a:pt x="1112115" y="820755"/>
                </a:moveTo>
                <a:lnTo>
                  <a:pt x="977616" y="820755"/>
                </a:lnTo>
                <a:lnTo>
                  <a:pt x="1056483" y="836249"/>
                </a:lnTo>
                <a:lnTo>
                  <a:pt x="1067542" y="837858"/>
                </a:lnTo>
                <a:lnTo>
                  <a:pt x="1078565" y="837408"/>
                </a:lnTo>
                <a:lnTo>
                  <a:pt x="1089469" y="834981"/>
                </a:lnTo>
                <a:lnTo>
                  <a:pt x="1100171" y="830661"/>
                </a:lnTo>
                <a:lnTo>
                  <a:pt x="1109460" y="823644"/>
                </a:lnTo>
                <a:lnTo>
                  <a:pt x="1112115" y="820755"/>
                </a:lnTo>
                <a:close/>
              </a:path>
              <a:path w="1162050" h="1163320">
                <a:moveTo>
                  <a:pt x="366317" y="36978"/>
                </a:moveTo>
                <a:lnTo>
                  <a:pt x="230856" y="109682"/>
                </a:lnTo>
                <a:lnTo>
                  <a:pt x="204821" y="144988"/>
                </a:lnTo>
                <a:lnTo>
                  <a:pt x="202890" y="156454"/>
                </a:lnTo>
                <a:lnTo>
                  <a:pt x="203376" y="167467"/>
                </a:lnTo>
                <a:lnTo>
                  <a:pt x="205982" y="177813"/>
                </a:lnTo>
                <a:lnTo>
                  <a:pt x="210409" y="187279"/>
                </a:lnTo>
                <a:lnTo>
                  <a:pt x="245588" y="261320"/>
                </a:lnTo>
                <a:lnTo>
                  <a:pt x="227897" y="280739"/>
                </a:lnTo>
                <a:lnTo>
                  <a:pt x="211790" y="300753"/>
                </a:lnTo>
                <a:lnTo>
                  <a:pt x="197278" y="321149"/>
                </a:lnTo>
                <a:lnTo>
                  <a:pt x="184374" y="341711"/>
                </a:lnTo>
                <a:lnTo>
                  <a:pt x="1112268" y="341711"/>
                </a:lnTo>
                <a:lnTo>
                  <a:pt x="1056493" y="244429"/>
                </a:lnTo>
                <a:lnTo>
                  <a:pt x="897225" y="244429"/>
                </a:lnTo>
                <a:lnTo>
                  <a:pt x="877558" y="227103"/>
                </a:lnTo>
                <a:lnTo>
                  <a:pt x="857617" y="211171"/>
                </a:lnTo>
                <a:lnTo>
                  <a:pt x="837414" y="196691"/>
                </a:lnTo>
                <a:lnTo>
                  <a:pt x="816961" y="183723"/>
                </a:lnTo>
                <a:lnTo>
                  <a:pt x="826956" y="130129"/>
                </a:lnTo>
                <a:lnTo>
                  <a:pt x="469616" y="130129"/>
                </a:lnTo>
                <a:lnTo>
                  <a:pt x="423896" y="65232"/>
                </a:lnTo>
                <a:lnTo>
                  <a:pt x="408465" y="48035"/>
                </a:lnTo>
                <a:lnTo>
                  <a:pt x="388367" y="38340"/>
                </a:lnTo>
                <a:lnTo>
                  <a:pt x="366317" y="36978"/>
                </a:lnTo>
                <a:close/>
              </a:path>
              <a:path w="1162050" h="1163320">
                <a:moveTo>
                  <a:pt x="991324" y="201691"/>
                </a:moveTo>
                <a:lnTo>
                  <a:pt x="970504" y="209123"/>
                </a:lnTo>
                <a:lnTo>
                  <a:pt x="897225" y="244429"/>
                </a:lnTo>
                <a:lnTo>
                  <a:pt x="1056493" y="244429"/>
                </a:lnTo>
                <a:lnTo>
                  <a:pt x="1047974" y="229570"/>
                </a:lnTo>
                <a:lnTo>
                  <a:pt x="1032726" y="212784"/>
                </a:lnTo>
                <a:lnTo>
                  <a:pt x="1012953" y="203201"/>
                </a:lnTo>
                <a:lnTo>
                  <a:pt x="991324" y="201691"/>
                </a:lnTo>
                <a:close/>
              </a:path>
              <a:path w="1162050" h="1163320">
                <a:moveTo>
                  <a:pt x="643102" y="0"/>
                </a:moveTo>
                <a:lnTo>
                  <a:pt x="622587" y="6796"/>
                </a:lnTo>
                <a:lnTo>
                  <a:pt x="606454" y="20617"/>
                </a:lnTo>
                <a:lnTo>
                  <a:pt x="596489" y="40594"/>
                </a:lnTo>
                <a:lnTo>
                  <a:pt x="570454" y="116794"/>
                </a:lnTo>
                <a:lnTo>
                  <a:pt x="543679" y="117788"/>
                </a:lnTo>
                <a:lnTo>
                  <a:pt x="518177" y="120556"/>
                </a:lnTo>
                <a:lnTo>
                  <a:pt x="493605" y="124777"/>
                </a:lnTo>
                <a:lnTo>
                  <a:pt x="469616" y="130129"/>
                </a:lnTo>
                <a:lnTo>
                  <a:pt x="826956" y="130129"/>
                </a:lnTo>
                <a:lnTo>
                  <a:pt x="831693" y="104729"/>
                </a:lnTo>
                <a:lnTo>
                  <a:pt x="832574" y="81420"/>
                </a:lnTo>
                <a:lnTo>
                  <a:pt x="825311" y="60565"/>
                </a:lnTo>
                <a:lnTo>
                  <a:pt x="811047" y="44328"/>
                </a:lnTo>
                <a:lnTo>
                  <a:pt x="790926" y="34879"/>
                </a:lnTo>
                <a:lnTo>
                  <a:pt x="666212" y="1097"/>
                </a:lnTo>
                <a:lnTo>
                  <a:pt x="643102" y="0"/>
                </a:lnTo>
                <a:close/>
              </a:path>
            </a:pathLst>
          </a:custGeom>
          <a:solidFill>
            <a:srgbClr val="6A962C"/>
          </a:solidFill>
        </p:spPr>
        <p:txBody>
          <a:bodyPr wrap="square" lIns="0" tIns="0" rIns="0" bIns="0" rtlCol="0"/>
          <a:lstStyle/>
          <a:p>
            <a:endParaRPr sz="2400"/>
          </a:p>
        </p:txBody>
      </p:sp>
      <p:sp>
        <p:nvSpPr>
          <p:cNvPr id="22" name="object 22"/>
          <p:cNvSpPr/>
          <p:nvPr/>
        </p:nvSpPr>
        <p:spPr>
          <a:xfrm>
            <a:off x="9493504" y="2342896"/>
            <a:ext cx="880533" cy="579120"/>
          </a:xfrm>
          <a:custGeom>
            <a:avLst/>
            <a:gdLst/>
            <a:ahLst/>
            <a:cxnLst/>
            <a:rect l="l" t="t" r="r" b="b"/>
            <a:pathLst>
              <a:path w="660400" h="434339">
                <a:moveTo>
                  <a:pt x="329946" y="0"/>
                </a:moveTo>
                <a:lnTo>
                  <a:pt x="270632" y="3500"/>
                </a:lnTo>
                <a:lnTo>
                  <a:pt x="214808" y="13592"/>
                </a:lnTo>
                <a:lnTo>
                  <a:pt x="163406" y="29661"/>
                </a:lnTo>
                <a:lnTo>
                  <a:pt x="117357" y="51092"/>
                </a:lnTo>
                <a:lnTo>
                  <a:pt x="77592" y="77271"/>
                </a:lnTo>
                <a:lnTo>
                  <a:pt x="45042" y="107583"/>
                </a:lnTo>
                <a:lnTo>
                  <a:pt x="20639" y="141413"/>
                </a:lnTo>
                <a:lnTo>
                  <a:pt x="5315" y="178147"/>
                </a:lnTo>
                <a:lnTo>
                  <a:pt x="0" y="217169"/>
                </a:lnTo>
                <a:lnTo>
                  <a:pt x="5315" y="256192"/>
                </a:lnTo>
                <a:lnTo>
                  <a:pt x="20639" y="292926"/>
                </a:lnTo>
                <a:lnTo>
                  <a:pt x="45042" y="326756"/>
                </a:lnTo>
                <a:lnTo>
                  <a:pt x="77592" y="357068"/>
                </a:lnTo>
                <a:lnTo>
                  <a:pt x="117357" y="383247"/>
                </a:lnTo>
                <a:lnTo>
                  <a:pt x="163406" y="404678"/>
                </a:lnTo>
                <a:lnTo>
                  <a:pt x="214808" y="420747"/>
                </a:lnTo>
                <a:lnTo>
                  <a:pt x="270632" y="430839"/>
                </a:lnTo>
                <a:lnTo>
                  <a:pt x="329946" y="434339"/>
                </a:lnTo>
                <a:lnTo>
                  <a:pt x="389259" y="430839"/>
                </a:lnTo>
                <a:lnTo>
                  <a:pt x="445083" y="420747"/>
                </a:lnTo>
                <a:lnTo>
                  <a:pt x="496485" y="404678"/>
                </a:lnTo>
                <a:lnTo>
                  <a:pt x="542534" y="383247"/>
                </a:lnTo>
                <a:lnTo>
                  <a:pt x="582299" y="357068"/>
                </a:lnTo>
                <a:lnTo>
                  <a:pt x="614849" y="326756"/>
                </a:lnTo>
                <a:lnTo>
                  <a:pt x="639252" y="292926"/>
                </a:lnTo>
                <a:lnTo>
                  <a:pt x="654576" y="256192"/>
                </a:lnTo>
                <a:lnTo>
                  <a:pt x="659892" y="217169"/>
                </a:lnTo>
                <a:lnTo>
                  <a:pt x="654576" y="178147"/>
                </a:lnTo>
                <a:lnTo>
                  <a:pt x="639252" y="141413"/>
                </a:lnTo>
                <a:lnTo>
                  <a:pt x="614849" y="107583"/>
                </a:lnTo>
                <a:lnTo>
                  <a:pt x="582299" y="77271"/>
                </a:lnTo>
                <a:lnTo>
                  <a:pt x="542534" y="51092"/>
                </a:lnTo>
                <a:lnTo>
                  <a:pt x="496485" y="29661"/>
                </a:lnTo>
                <a:lnTo>
                  <a:pt x="445083" y="13592"/>
                </a:lnTo>
                <a:lnTo>
                  <a:pt x="389259" y="3500"/>
                </a:lnTo>
                <a:lnTo>
                  <a:pt x="329946" y="0"/>
                </a:lnTo>
                <a:close/>
              </a:path>
            </a:pathLst>
          </a:custGeom>
          <a:solidFill>
            <a:srgbClr val="8DC53E"/>
          </a:solidFill>
        </p:spPr>
        <p:txBody>
          <a:bodyPr wrap="square" lIns="0" tIns="0" rIns="0" bIns="0" rtlCol="0"/>
          <a:lstStyle/>
          <a:p>
            <a:endParaRPr sz="2400"/>
          </a:p>
        </p:txBody>
      </p:sp>
      <p:sp>
        <p:nvSpPr>
          <p:cNvPr id="23" name="object 23"/>
          <p:cNvSpPr/>
          <p:nvPr/>
        </p:nvSpPr>
        <p:spPr>
          <a:xfrm>
            <a:off x="9912095" y="2126043"/>
            <a:ext cx="499533" cy="741680"/>
          </a:xfrm>
          <a:custGeom>
            <a:avLst/>
            <a:gdLst/>
            <a:ahLst/>
            <a:cxnLst/>
            <a:rect l="l" t="t" r="r" b="b"/>
            <a:pathLst>
              <a:path w="374650" h="556260">
                <a:moveTo>
                  <a:pt x="310610" y="0"/>
                </a:moveTo>
                <a:lnTo>
                  <a:pt x="289956" y="7090"/>
                </a:lnTo>
                <a:lnTo>
                  <a:pt x="272923" y="22050"/>
                </a:lnTo>
                <a:lnTo>
                  <a:pt x="0" y="383492"/>
                </a:lnTo>
                <a:lnTo>
                  <a:pt x="12064" y="555831"/>
                </a:lnTo>
                <a:lnTo>
                  <a:pt x="363727" y="90122"/>
                </a:lnTo>
                <a:lnTo>
                  <a:pt x="373431" y="69901"/>
                </a:lnTo>
                <a:lnTo>
                  <a:pt x="374586" y="48275"/>
                </a:lnTo>
                <a:lnTo>
                  <a:pt x="367549" y="27793"/>
                </a:lnTo>
                <a:lnTo>
                  <a:pt x="352678" y="11001"/>
                </a:lnTo>
                <a:lnTo>
                  <a:pt x="332358" y="1172"/>
                </a:lnTo>
                <a:lnTo>
                  <a:pt x="310610" y="0"/>
                </a:lnTo>
                <a:close/>
              </a:path>
            </a:pathLst>
          </a:custGeom>
          <a:solidFill>
            <a:srgbClr val="6A962C"/>
          </a:solidFill>
        </p:spPr>
        <p:txBody>
          <a:bodyPr wrap="square" lIns="0" tIns="0" rIns="0" bIns="0" rtlCol="0"/>
          <a:lstStyle/>
          <a:p>
            <a:endParaRPr sz="2400"/>
          </a:p>
        </p:txBody>
      </p:sp>
      <p:sp>
        <p:nvSpPr>
          <p:cNvPr id="24" name="object 24"/>
          <p:cNvSpPr/>
          <p:nvPr/>
        </p:nvSpPr>
        <p:spPr>
          <a:xfrm>
            <a:off x="9912095" y="2126043"/>
            <a:ext cx="499533" cy="741680"/>
          </a:xfrm>
          <a:custGeom>
            <a:avLst/>
            <a:gdLst/>
            <a:ahLst/>
            <a:cxnLst/>
            <a:rect l="l" t="t" r="r" b="b"/>
            <a:pathLst>
              <a:path w="374650" h="556260">
                <a:moveTo>
                  <a:pt x="12064" y="555831"/>
                </a:moveTo>
                <a:lnTo>
                  <a:pt x="215370" y="286593"/>
                </a:lnTo>
                <a:lnTo>
                  <a:pt x="319770" y="148335"/>
                </a:lnTo>
                <a:lnTo>
                  <a:pt x="358233" y="97399"/>
                </a:lnTo>
                <a:lnTo>
                  <a:pt x="363727" y="90122"/>
                </a:lnTo>
                <a:lnTo>
                  <a:pt x="373431" y="69901"/>
                </a:lnTo>
                <a:lnTo>
                  <a:pt x="367549" y="27793"/>
                </a:lnTo>
                <a:lnTo>
                  <a:pt x="332358" y="1172"/>
                </a:lnTo>
                <a:lnTo>
                  <a:pt x="310610" y="0"/>
                </a:lnTo>
                <a:lnTo>
                  <a:pt x="289956" y="7090"/>
                </a:lnTo>
                <a:lnTo>
                  <a:pt x="272923" y="22050"/>
                </a:lnTo>
                <a:lnTo>
                  <a:pt x="115139" y="231009"/>
                </a:lnTo>
                <a:lnTo>
                  <a:pt x="34115" y="338312"/>
                </a:lnTo>
                <a:lnTo>
                  <a:pt x="4264" y="377844"/>
                </a:lnTo>
                <a:lnTo>
                  <a:pt x="0" y="383492"/>
                </a:lnTo>
              </a:path>
            </a:pathLst>
          </a:custGeom>
          <a:ln w="9144">
            <a:solidFill>
              <a:srgbClr val="8DC53E"/>
            </a:solidFill>
          </a:ln>
        </p:spPr>
        <p:txBody>
          <a:bodyPr wrap="square" lIns="0" tIns="0" rIns="0" bIns="0" rtlCol="0"/>
          <a:lstStyle/>
          <a:p>
            <a:endParaRPr sz="2400"/>
          </a:p>
        </p:txBody>
      </p:sp>
      <p:sp>
        <p:nvSpPr>
          <p:cNvPr id="25" name="object 25"/>
          <p:cNvSpPr/>
          <p:nvPr/>
        </p:nvSpPr>
        <p:spPr>
          <a:xfrm>
            <a:off x="9661440" y="2484416"/>
            <a:ext cx="273472" cy="381000"/>
          </a:xfrm>
          <a:custGeom>
            <a:avLst/>
            <a:gdLst/>
            <a:ahLst/>
            <a:cxnLst/>
            <a:rect l="l" t="t" r="r" b="b"/>
            <a:pathLst>
              <a:path w="205104" h="285750">
                <a:moveTo>
                  <a:pt x="56721" y="0"/>
                </a:moveTo>
                <a:lnTo>
                  <a:pt x="35391" y="4167"/>
                </a:lnTo>
                <a:lnTo>
                  <a:pt x="16668" y="16668"/>
                </a:lnTo>
                <a:lnTo>
                  <a:pt x="4167" y="35446"/>
                </a:lnTo>
                <a:lnTo>
                  <a:pt x="0" y="56880"/>
                </a:lnTo>
                <a:lnTo>
                  <a:pt x="4167" y="78337"/>
                </a:lnTo>
                <a:lnTo>
                  <a:pt x="16668" y="97186"/>
                </a:lnTo>
                <a:lnTo>
                  <a:pt x="204755" y="285527"/>
                </a:lnTo>
                <a:lnTo>
                  <a:pt x="192690" y="112680"/>
                </a:lnTo>
                <a:lnTo>
                  <a:pt x="97059" y="16668"/>
                </a:lnTo>
                <a:lnTo>
                  <a:pt x="78122" y="4167"/>
                </a:lnTo>
                <a:lnTo>
                  <a:pt x="56721" y="0"/>
                </a:lnTo>
                <a:close/>
              </a:path>
            </a:pathLst>
          </a:custGeom>
          <a:solidFill>
            <a:srgbClr val="6A962C"/>
          </a:solidFill>
        </p:spPr>
        <p:txBody>
          <a:bodyPr wrap="square" lIns="0" tIns="0" rIns="0" bIns="0" rtlCol="0"/>
          <a:lstStyle/>
          <a:p>
            <a:endParaRPr sz="2400"/>
          </a:p>
        </p:txBody>
      </p:sp>
      <p:sp>
        <p:nvSpPr>
          <p:cNvPr id="26" name="object 26"/>
          <p:cNvSpPr/>
          <p:nvPr/>
        </p:nvSpPr>
        <p:spPr>
          <a:xfrm>
            <a:off x="9661440" y="2484416"/>
            <a:ext cx="273472" cy="381000"/>
          </a:xfrm>
          <a:custGeom>
            <a:avLst/>
            <a:gdLst/>
            <a:ahLst/>
            <a:cxnLst/>
            <a:rect l="l" t="t" r="r" b="b"/>
            <a:pathLst>
              <a:path w="205104" h="285750">
                <a:moveTo>
                  <a:pt x="192690" y="112680"/>
                </a:moveTo>
                <a:lnTo>
                  <a:pt x="137404" y="57173"/>
                </a:lnTo>
                <a:lnTo>
                  <a:pt x="109013" y="28670"/>
                </a:lnTo>
                <a:lnTo>
                  <a:pt x="98553" y="18168"/>
                </a:lnTo>
                <a:lnTo>
                  <a:pt x="97059" y="16668"/>
                </a:lnTo>
                <a:lnTo>
                  <a:pt x="78122" y="4167"/>
                </a:lnTo>
                <a:lnTo>
                  <a:pt x="56721" y="0"/>
                </a:lnTo>
                <a:lnTo>
                  <a:pt x="35391" y="4167"/>
                </a:lnTo>
                <a:lnTo>
                  <a:pt x="16668" y="16668"/>
                </a:lnTo>
                <a:lnTo>
                  <a:pt x="4167" y="35446"/>
                </a:lnTo>
                <a:lnTo>
                  <a:pt x="0" y="56880"/>
                </a:lnTo>
                <a:lnTo>
                  <a:pt x="4167" y="78337"/>
                </a:lnTo>
                <a:lnTo>
                  <a:pt x="16668" y="97186"/>
                </a:lnTo>
                <a:lnTo>
                  <a:pt x="125406" y="206071"/>
                </a:lnTo>
                <a:lnTo>
                  <a:pt x="181244" y="261985"/>
                </a:lnTo>
                <a:lnTo>
                  <a:pt x="201816" y="282584"/>
                </a:lnTo>
                <a:lnTo>
                  <a:pt x="204755" y="285527"/>
                </a:lnTo>
              </a:path>
            </a:pathLst>
          </a:custGeom>
          <a:ln w="9144">
            <a:solidFill>
              <a:srgbClr val="8DC53E"/>
            </a:solidFill>
          </a:ln>
        </p:spPr>
        <p:txBody>
          <a:bodyPr wrap="square" lIns="0" tIns="0" rIns="0" bIns="0" rtlCol="0"/>
          <a:lstStyle/>
          <a:p>
            <a:endParaRPr sz="2400"/>
          </a:p>
        </p:txBody>
      </p:sp>
      <p:sp>
        <p:nvSpPr>
          <p:cNvPr id="27" name="object 27"/>
          <p:cNvSpPr txBox="1"/>
          <p:nvPr/>
        </p:nvSpPr>
        <p:spPr>
          <a:xfrm>
            <a:off x="8208263" y="3740235"/>
            <a:ext cx="3401907" cy="1350797"/>
          </a:xfrm>
          <a:prstGeom prst="rect">
            <a:avLst/>
          </a:prstGeom>
        </p:spPr>
        <p:txBody>
          <a:bodyPr vert="horz" wrap="square" lIns="0" tIns="16933" rIns="0" bIns="0" rtlCol="0">
            <a:spAutoFit/>
          </a:bodyPr>
          <a:lstStyle/>
          <a:p>
            <a:pPr marL="17145">
              <a:spcBef>
                <a:spcPts val="135"/>
              </a:spcBef>
            </a:pPr>
            <a:r>
              <a:rPr sz="1600" spc="7" dirty="0">
                <a:latin typeface="Calibri Light" panose="020F0302020204030204"/>
                <a:cs typeface="Calibri Light" panose="020F0302020204030204"/>
              </a:rPr>
              <a:t>“That </a:t>
            </a:r>
            <a:r>
              <a:rPr sz="1600" spc="-13" dirty="0">
                <a:latin typeface="Calibri Light" panose="020F0302020204030204"/>
                <a:cs typeface="Calibri Light" panose="020F0302020204030204"/>
              </a:rPr>
              <a:t>we </a:t>
            </a:r>
            <a:r>
              <a:rPr sz="1600" spc="-7" dirty="0">
                <a:latin typeface="Calibri Light" panose="020F0302020204030204"/>
                <a:cs typeface="Calibri Light" panose="020F0302020204030204"/>
              </a:rPr>
              <a:t>don’t need </a:t>
            </a:r>
            <a:r>
              <a:rPr sz="1600" spc="-13" dirty="0">
                <a:latin typeface="Calibri Light" panose="020F0302020204030204"/>
                <a:cs typeface="Calibri Light" panose="020F0302020204030204"/>
              </a:rPr>
              <a:t>to</a:t>
            </a:r>
            <a:r>
              <a:rPr sz="1600" spc="7" dirty="0">
                <a:latin typeface="Calibri Light" panose="020F0302020204030204"/>
                <a:cs typeface="Calibri Light" panose="020F0302020204030204"/>
              </a:rPr>
              <a:t> </a:t>
            </a:r>
            <a:r>
              <a:rPr sz="1600" dirty="0">
                <a:latin typeface="Calibri Light" panose="020F0302020204030204"/>
                <a:cs typeface="Calibri Light" panose="020F0302020204030204"/>
              </a:rPr>
              <a:t>do</a:t>
            </a:r>
            <a:endParaRPr sz="1600">
              <a:latin typeface="Calibri Light" panose="020F0302020204030204"/>
              <a:cs typeface="Calibri Light" panose="020F0302020204030204"/>
            </a:endParaRPr>
          </a:p>
          <a:p>
            <a:pPr marL="17145"/>
            <a:r>
              <a:rPr sz="1600" spc="-13" dirty="0">
                <a:latin typeface="Calibri Light" panose="020F0302020204030204"/>
                <a:cs typeface="Calibri Light" panose="020F0302020204030204"/>
              </a:rPr>
              <a:t>any </a:t>
            </a:r>
            <a:r>
              <a:rPr sz="1600" spc="-7" dirty="0">
                <a:latin typeface="Calibri Light" panose="020F0302020204030204"/>
                <a:cs typeface="Calibri Light" panose="020F0302020204030204"/>
              </a:rPr>
              <a:t>configuration or </a:t>
            </a:r>
            <a:r>
              <a:rPr sz="1600" dirty="0">
                <a:latin typeface="Calibri Light" panose="020F0302020204030204"/>
                <a:cs typeface="Calibri Light" panose="020F0302020204030204"/>
              </a:rPr>
              <a:t>tuning is </a:t>
            </a:r>
            <a:r>
              <a:rPr sz="1600" spc="-13" dirty="0">
                <a:latin typeface="Calibri Light" panose="020F0302020204030204"/>
                <a:cs typeface="Calibri Light" panose="020F0302020204030204"/>
              </a:rPr>
              <a:t>great</a:t>
            </a:r>
            <a:r>
              <a:rPr sz="1600" dirty="0">
                <a:latin typeface="Calibri Light" panose="020F0302020204030204"/>
                <a:cs typeface="Calibri Light" panose="020F0302020204030204"/>
              </a:rPr>
              <a:t> –</a:t>
            </a:r>
            <a:endParaRPr sz="1600">
              <a:latin typeface="Calibri Light" panose="020F0302020204030204"/>
              <a:cs typeface="Calibri Light" panose="020F0302020204030204"/>
            </a:endParaRPr>
          </a:p>
          <a:p>
            <a:pPr marL="17145"/>
            <a:r>
              <a:rPr sz="1600" spc="-13" dirty="0">
                <a:latin typeface="Calibri Light" panose="020F0302020204030204"/>
                <a:cs typeface="Calibri Light" panose="020F0302020204030204"/>
              </a:rPr>
              <a:t>we </a:t>
            </a:r>
            <a:r>
              <a:rPr sz="1600" spc="-7" dirty="0">
                <a:latin typeface="Calibri Light" panose="020F0302020204030204"/>
                <a:cs typeface="Calibri Light" panose="020F0302020204030204"/>
              </a:rPr>
              <a:t>can </a:t>
            </a:r>
            <a:r>
              <a:rPr sz="1600" spc="-13" dirty="0">
                <a:latin typeface="Calibri Light" panose="020F0302020204030204"/>
                <a:cs typeface="Calibri Light" panose="020F0302020204030204"/>
              </a:rPr>
              <a:t>focus </a:t>
            </a:r>
            <a:r>
              <a:rPr sz="1600" spc="-7" dirty="0">
                <a:latin typeface="Calibri Light" panose="020F0302020204030204"/>
                <a:cs typeface="Calibri Light" panose="020F0302020204030204"/>
              </a:rPr>
              <a:t>on analyzing </a:t>
            </a:r>
            <a:r>
              <a:rPr sz="1600" spc="-13" dirty="0">
                <a:latin typeface="Calibri Light" panose="020F0302020204030204"/>
                <a:cs typeface="Calibri Light" panose="020F0302020204030204"/>
              </a:rPr>
              <a:t>data </a:t>
            </a:r>
            <a:r>
              <a:rPr sz="1600" spc="-7" dirty="0">
                <a:latin typeface="Calibri Light" panose="020F0302020204030204"/>
                <a:cs typeface="Calibri Light" panose="020F0302020204030204"/>
              </a:rPr>
              <a:t>instead of</a:t>
            </a:r>
            <a:endParaRPr sz="1600">
              <a:latin typeface="Calibri Light" panose="020F0302020204030204"/>
              <a:cs typeface="Calibri Light" panose="020F0302020204030204"/>
            </a:endParaRPr>
          </a:p>
          <a:p>
            <a:pPr marL="17145"/>
            <a:r>
              <a:rPr sz="1600" spc="-7" dirty="0">
                <a:latin typeface="Calibri Light" panose="020F0302020204030204"/>
                <a:cs typeface="Calibri Light" panose="020F0302020204030204"/>
              </a:rPr>
              <a:t>managing </a:t>
            </a:r>
            <a:r>
              <a:rPr sz="1600" dirty="0">
                <a:latin typeface="Calibri Light" panose="020F0302020204030204"/>
                <a:cs typeface="Calibri Light" panose="020F0302020204030204"/>
              </a:rPr>
              <a:t>and tuning a </a:t>
            </a:r>
            <a:r>
              <a:rPr sz="1600" spc="-13" dirty="0">
                <a:latin typeface="Calibri Light" panose="020F0302020204030204"/>
                <a:cs typeface="Calibri Light" panose="020F0302020204030204"/>
              </a:rPr>
              <a:t>data</a:t>
            </a:r>
            <a:r>
              <a:rPr sz="1600" spc="-27" dirty="0">
                <a:latin typeface="Calibri Light" panose="020F0302020204030204"/>
                <a:cs typeface="Calibri Light" panose="020F0302020204030204"/>
              </a:rPr>
              <a:t> </a:t>
            </a:r>
            <a:r>
              <a:rPr sz="1600" spc="-20" dirty="0">
                <a:latin typeface="Calibri Light" panose="020F0302020204030204"/>
                <a:cs typeface="Calibri Light" panose="020F0302020204030204"/>
              </a:rPr>
              <a:t>warehouse.”</a:t>
            </a:r>
            <a:endParaRPr sz="1600">
              <a:latin typeface="Calibri Light" panose="020F0302020204030204"/>
              <a:cs typeface="Calibri Light" panose="020F0302020204030204"/>
            </a:endParaRPr>
          </a:p>
          <a:p>
            <a:pPr marL="17145">
              <a:spcBef>
                <a:spcPts val="800"/>
              </a:spcBef>
            </a:pPr>
            <a:r>
              <a:rPr sz="1600" spc="-13" dirty="0">
                <a:latin typeface="Calibri Light" panose="020F0302020204030204"/>
                <a:cs typeface="Calibri Light" panose="020F0302020204030204"/>
              </a:rPr>
              <a:t>Craig </a:t>
            </a:r>
            <a:r>
              <a:rPr sz="1600" spc="-33" dirty="0">
                <a:latin typeface="Calibri Light" panose="020F0302020204030204"/>
                <a:cs typeface="Calibri Light" panose="020F0302020204030204"/>
              </a:rPr>
              <a:t>Lancaster,</a:t>
            </a:r>
            <a:r>
              <a:rPr sz="1600" spc="-152" dirty="0">
                <a:latin typeface="Calibri Light" panose="020F0302020204030204"/>
                <a:cs typeface="Calibri Light" panose="020F0302020204030204"/>
              </a:rPr>
              <a:t> </a:t>
            </a:r>
            <a:r>
              <a:rPr sz="1600" spc="-13" dirty="0">
                <a:latin typeface="Calibri Light" panose="020F0302020204030204"/>
                <a:cs typeface="Calibri Light" panose="020F0302020204030204"/>
              </a:rPr>
              <a:t>CTO</a:t>
            </a:r>
            <a:endParaRPr sz="1600">
              <a:latin typeface="Calibri Light" panose="020F0302020204030204"/>
              <a:cs typeface="Calibri Light" panose="020F0302020204030204"/>
            </a:endParaRPr>
          </a:p>
        </p:txBody>
      </p:sp>
      <p:sp>
        <p:nvSpPr>
          <p:cNvPr id="28" name="object 28"/>
          <p:cNvSpPr/>
          <p:nvPr/>
        </p:nvSpPr>
        <p:spPr>
          <a:xfrm>
            <a:off x="8761984" y="5348223"/>
            <a:ext cx="2342896" cy="412496"/>
          </a:xfrm>
          <a:prstGeom prst="rect">
            <a:avLst/>
          </a:prstGeom>
          <a:blipFill>
            <a:blip r:embed="rId2" cstate="print"/>
            <a:stretch>
              <a:fillRect/>
            </a:stretch>
          </a:blipFill>
        </p:spPr>
        <p:txBody>
          <a:bodyPr wrap="square" lIns="0" tIns="0" rIns="0" bIns="0" rtlCol="0"/>
          <a:lstStyle/>
          <a:p>
            <a:endParaRPr sz="2400"/>
          </a:p>
        </p:txBody>
      </p:sp>
      <p:sp>
        <p:nvSpPr>
          <p:cNvPr id="29" name="object 29"/>
          <p:cNvSpPr/>
          <p:nvPr/>
        </p:nvSpPr>
        <p:spPr>
          <a:xfrm>
            <a:off x="4289553" y="1359407"/>
            <a:ext cx="3611033" cy="2265680"/>
          </a:xfrm>
          <a:custGeom>
            <a:avLst/>
            <a:gdLst/>
            <a:ahLst/>
            <a:cxnLst/>
            <a:rect l="l" t="t" r="r" b="b"/>
            <a:pathLst>
              <a:path w="2708275" h="1699260">
                <a:moveTo>
                  <a:pt x="0" y="1699260"/>
                </a:moveTo>
                <a:lnTo>
                  <a:pt x="2708148" y="1699260"/>
                </a:lnTo>
                <a:lnTo>
                  <a:pt x="2708148" y="0"/>
                </a:lnTo>
                <a:lnTo>
                  <a:pt x="0" y="0"/>
                </a:lnTo>
                <a:lnTo>
                  <a:pt x="0" y="1699260"/>
                </a:lnTo>
                <a:close/>
              </a:path>
            </a:pathLst>
          </a:custGeom>
          <a:solidFill>
            <a:srgbClr val="F36F20"/>
          </a:solidFill>
        </p:spPr>
        <p:txBody>
          <a:bodyPr wrap="square" lIns="0" tIns="0" rIns="0" bIns="0" rtlCol="0"/>
          <a:lstStyle/>
          <a:p>
            <a:endParaRPr sz="2400"/>
          </a:p>
        </p:txBody>
      </p:sp>
      <p:sp>
        <p:nvSpPr>
          <p:cNvPr id="30" name="object 30"/>
          <p:cNvSpPr txBox="1"/>
          <p:nvPr/>
        </p:nvSpPr>
        <p:spPr>
          <a:xfrm>
            <a:off x="4289553" y="1388024"/>
            <a:ext cx="3611033" cy="344475"/>
          </a:xfrm>
          <a:prstGeom prst="rect">
            <a:avLst/>
          </a:prstGeom>
        </p:spPr>
        <p:txBody>
          <a:bodyPr vert="horz" wrap="square" lIns="0" tIns="16087" rIns="0" bIns="0" rtlCol="0">
            <a:spAutoFit/>
          </a:bodyPr>
          <a:lstStyle/>
          <a:p>
            <a:pPr marL="1128395">
              <a:spcBef>
                <a:spcPts val="125"/>
              </a:spcBef>
            </a:pPr>
            <a:r>
              <a:rPr sz="2135" spc="-27" dirty="0">
                <a:solidFill>
                  <a:srgbClr val="FFFFFF"/>
                </a:solidFill>
                <a:latin typeface="Calibri Light" panose="020F0302020204030204"/>
                <a:cs typeface="Calibri Light" panose="020F0302020204030204"/>
              </a:rPr>
              <a:t>Concurrency</a:t>
            </a:r>
            <a:endParaRPr sz="2135">
              <a:latin typeface="Calibri Light" panose="020F0302020204030204"/>
              <a:cs typeface="Calibri Light" panose="020F0302020204030204"/>
            </a:endParaRPr>
          </a:p>
        </p:txBody>
      </p:sp>
      <p:sp>
        <p:nvSpPr>
          <p:cNvPr id="31" name="object 31"/>
          <p:cNvSpPr/>
          <p:nvPr/>
        </p:nvSpPr>
        <p:spPr>
          <a:xfrm>
            <a:off x="6410961" y="2223007"/>
            <a:ext cx="1076959" cy="1188720"/>
          </a:xfrm>
          <a:prstGeom prst="rect">
            <a:avLst/>
          </a:prstGeom>
          <a:blipFill>
            <a:blip r:embed="rId3" cstate="print"/>
            <a:stretch>
              <a:fillRect/>
            </a:stretch>
          </a:blipFill>
        </p:spPr>
        <p:txBody>
          <a:bodyPr wrap="square" lIns="0" tIns="0" rIns="0" bIns="0" rtlCol="0"/>
          <a:lstStyle/>
          <a:p>
            <a:endParaRPr sz="2400"/>
          </a:p>
        </p:txBody>
      </p:sp>
      <p:sp>
        <p:nvSpPr>
          <p:cNvPr id="32" name="object 32"/>
          <p:cNvSpPr/>
          <p:nvPr/>
        </p:nvSpPr>
        <p:spPr>
          <a:xfrm>
            <a:off x="4731513" y="2344927"/>
            <a:ext cx="1381759" cy="104140"/>
          </a:xfrm>
          <a:custGeom>
            <a:avLst/>
            <a:gdLst/>
            <a:ahLst/>
            <a:cxnLst/>
            <a:rect l="l" t="t" r="r" b="b"/>
            <a:pathLst>
              <a:path w="1036320" h="78105">
                <a:moveTo>
                  <a:pt x="958595" y="0"/>
                </a:moveTo>
                <a:lnTo>
                  <a:pt x="958595" y="77724"/>
                </a:lnTo>
                <a:lnTo>
                  <a:pt x="1010412" y="51815"/>
                </a:lnTo>
                <a:lnTo>
                  <a:pt x="971550" y="51815"/>
                </a:lnTo>
                <a:lnTo>
                  <a:pt x="971550" y="25907"/>
                </a:lnTo>
                <a:lnTo>
                  <a:pt x="1010411" y="25907"/>
                </a:lnTo>
                <a:lnTo>
                  <a:pt x="958595" y="0"/>
                </a:lnTo>
                <a:close/>
              </a:path>
              <a:path w="1036320" h="78105">
                <a:moveTo>
                  <a:pt x="958595" y="25907"/>
                </a:moveTo>
                <a:lnTo>
                  <a:pt x="0" y="25907"/>
                </a:lnTo>
                <a:lnTo>
                  <a:pt x="0" y="51815"/>
                </a:lnTo>
                <a:lnTo>
                  <a:pt x="958595" y="51815"/>
                </a:lnTo>
                <a:lnTo>
                  <a:pt x="958595" y="25907"/>
                </a:lnTo>
                <a:close/>
              </a:path>
              <a:path w="1036320" h="78105">
                <a:moveTo>
                  <a:pt x="1010411" y="25907"/>
                </a:moveTo>
                <a:lnTo>
                  <a:pt x="971550" y="25907"/>
                </a:lnTo>
                <a:lnTo>
                  <a:pt x="971550" y="51815"/>
                </a:lnTo>
                <a:lnTo>
                  <a:pt x="1010412" y="51815"/>
                </a:lnTo>
                <a:lnTo>
                  <a:pt x="1036319" y="38862"/>
                </a:lnTo>
                <a:lnTo>
                  <a:pt x="1010411" y="25907"/>
                </a:lnTo>
                <a:close/>
              </a:path>
            </a:pathLst>
          </a:custGeom>
          <a:solidFill>
            <a:srgbClr val="C4510A"/>
          </a:solidFill>
        </p:spPr>
        <p:txBody>
          <a:bodyPr wrap="square" lIns="0" tIns="0" rIns="0" bIns="0" rtlCol="0"/>
          <a:lstStyle/>
          <a:p>
            <a:endParaRPr sz="2400"/>
          </a:p>
        </p:txBody>
      </p:sp>
      <p:sp>
        <p:nvSpPr>
          <p:cNvPr id="33" name="object 33"/>
          <p:cNvSpPr/>
          <p:nvPr/>
        </p:nvSpPr>
        <p:spPr>
          <a:xfrm>
            <a:off x="4731513" y="2625343"/>
            <a:ext cx="1381759" cy="104140"/>
          </a:xfrm>
          <a:custGeom>
            <a:avLst/>
            <a:gdLst/>
            <a:ahLst/>
            <a:cxnLst/>
            <a:rect l="l" t="t" r="r" b="b"/>
            <a:pathLst>
              <a:path w="1036320" h="78105">
                <a:moveTo>
                  <a:pt x="958595" y="0"/>
                </a:moveTo>
                <a:lnTo>
                  <a:pt x="958595" y="77724"/>
                </a:lnTo>
                <a:lnTo>
                  <a:pt x="1010411" y="51816"/>
                </a:lnTo>
                <a:lnTo>
                  <a:pt x="971550" y="51816"/>
                </a:lnTo>
                <a:lnTo>
                  <a:pt x="971550" y="25908"/>
                </a:lnTo>
                <a:lnTo>
                  <a:pt x="1010412" y="25908"/>
                </a:lnTo>
                <a:lnTo>
                  <a:pt x="958595" y="0"/>
                </a:lnTo>
                <a:close/>
              </a:path>
              <a:path w="1036320" h="78105">
                <a:moveTo>
                  <a:pt x="958595" y="25908"/>
                </a:moveTo>
                <a:lnTo>
                  <a:pt x="0" y="25908"/>
                </a:lnTo>
                <a:lnTo>
                  <a:pt x="0" y="51816"/>
                </a:lnTo>
                <a:lnTo>
                  <a:pt x="958595" y="51816"/>
                </a:lnTo>
                <a:lnTo>
                  <a:pt x="958595" y="25908"/>
                </a:lnTo>
                <a:close/>
              </a:path>
              <a:path w="1036320" h="78105">
                <a:moveTo>
                  <a:pt x="1010412" y="25908"/>
                </a:moveTo>
                <a:lnTo>
                  <a:pt x="971550" y="25908"/>
                </a:lnTo>
                <a:lnTo>
                  <a:pt x="971550" y="51816"/>
                </a:lnTo>
                <a:lnTo>
                  <a:pt x="1010411" y="51816"/>
                </a:lnTo>
                <a:lnTo>
                  <a:pt x="1036319" y="38862"/>
                </a:lnTo>
                <a:lnTo>
                  <a:pt x="1010412" y="25908"/>
                </a:lnTo>
                <a:close/>
              </a:path>
            </a:pathLst>
          </a:custGeom>
          <a:solidFill>
            <a:srgbClr val="C4510A"/>
          </a:solidFill>
        </p:spPr>
        <p:txBody>
          <a:bodyPr wrap="square" lIns="0" tIns="0" rIns="0" bIns="0" rtlCol="0"/>
          <a:lstStyle/>
          <a:p>
            <a:endParaRPr sz="2400"/>
          </a:p>
        </p:txBody>
      </p:sp>
      <p:sp>
        <p:nvSpPr>
          <p:cNvPr id="34" name="object 34"/>
          <p:cNvSpPr/>
          <p:nvPr/>
        </p:nvSpPr>
        <p:spPr>
          <a:xfrm>
            <a:off x="4731513" y="2905761"/>
            <a:ext cx="1381759" cy="104140"/>
          </a:xfrm>
          <a:custGeom>
            <a:avLst/>
            <a:gdLst/>
            <a:ahLst/>
            <a:cxnLst/>
            <a:rect l="l" t="t" r="r" b="b"/>
            <a:pathLst>
              <a:path w="1036320" h="78105">
                <a:moveTo>
                  <a:pt x="958595" y="0"/>
                </a:moveTo>
                <a:lnTo>
                  <a:pt x="958595" y="77724"/>
                </a:lnTo>
                <a:lnTo>
                  <a:pt x="1010411" y="51816"/>
                </a:lnTo>
                <a:lnTo>
                  <a:pt x="971550" y="51816"/>
                </a:lnTo>
                <a:lnTo>
                  <a:pt x="971550" y="25907"/>
                </a:lnTo>
                <a:lnTo>
                  <a:pt x="1010411" y="25907"/>
                </a:lnTo>
                <a:lnTo>
                  <a:pt x="958595" y="0"/>
                </a:lnTo>
                <a:close/>
              </a:path>
              <a:path w="1036320" h="78105">
                <a:moveTo>
                  <a:pt x="958595" y="25907"/>
                </a:moveTo>
                <a:lnTo>
                  <a:pt x="0" y="25907"/>
                </a:lnTo>
                <a:lnTo>
                  <a:pt x="0" y="51816"/>
                </a:lnTo>
                <a:lnTo>
                  <a:pt x="958595" y="51816"/>
                </a:lnTo>
                <a:lnTo>
                  <a:pt x="958595" y="25907"/>
                </a:lnTo>
                <a:close/>
              </a:path>
              <a:path w="1036320" h="78105">
                <a:moveTo>
                  <a:pt x="1010411" y="25907"/>
                </a:moveTo>
                <a:lnTo>
                  <a:pt x="971550" y="25907"/>
                </a:lnTo>
                <a:lnTo>
                  <a:pt x="971550" y="51816"/>
                </a:lnTo>
                <a:lnTo>
                  <a:pt x="1010411" y="51816"/>
                </a:lnTo>
                <a:lnTo>
                  <a:pt x="1036319" y="38862"/>
                </a:lnTo>
                <a:lnTo>
                  <a:pt x="1010411" y="25907"/>
                </a:lnTo>
                <a:close/>
              </a:path>
            </a:pathLst>
          </a:custGeom>
          <a:solidFill>
            <a:srgbClr val="C4510A"/>
          </a:solidFill>
        </p:spPr>
        <p:txBody>
          <a:bodyPr wrap="square" lIns="0" tIns="0" rIns="0" bIns="0" rtlCol="0"/>
          <a:lstStyle/>
          <a:p>
            <a:endParaRPr sz="2400"/>
          </a:p>
        </p:txBody>
      </p:sp>
      <p:sp>
        <p:nvSpPr>
          <p:cNvPr id="35" name="object 35"/>
          <p:cNvSpPr/>
          <p:nvPr/>
        </p:nvSpPr>
        <p:spPr>
          <a:xfrm>
            <a:off x="4731513" y="3186177"/>
            <a:ext cx="1381759" cy="104140"/>
          </a:xfrm>
          <a:custGeom>
            <a:avLst/>
            <a:gdLst/>
            <a:ahLst/>
            <a:cxnLst/>
            <a:rect l="l" t="t" r="r" b="b"/>
            <a:pathLst>
              <a:path w="1036320" h="78105">
                <a:moveTo>
                  <a:pt x="958595" y="0"/>
                </a:moveTo>
                <a:lnTo>
                  <a:pt x="958595" y="77724"/>
                </a:lnTo>
                <a:lnTo>
                  <a:pt x="1010411" y="51816"/>
                </a:lnTo>
                <a:lnTo>
                  <a:pt x="971550" y="51816"/>
                </a:lnTo>
                <a:lnTo>
                  <a:pt x="971550" y="25907"/>
                </a:lnTo>
                <a:lnTo>
                  <a:pt x="1010411" y="25907"/>
                </a:lnTo>
                <a:lnTo>
                  <a:pt x="958595" y="0"/>
                </a:lnTo>
                <a:close/>
              </a:path>
              <a:path w="1036320" h="78105">
                <a:moveTo>
                  <a:pt x="958595" y="25907"/>
                </a:moveTo>
                <a:lnTo>
                  <a:pt x="0" y="25907"/>
                </a:lnTo>
                <a:lnTo>
                  <a:pt x="0" y="51816"/>
                </a:lnTo>
                <a:lnTo>
                  <a:pt x="958595" y="51816"/>
                </a:lnTo>
                <a:lnTo>
                  <a:pt x="958595" y="25907"/>
                </a:lnTo>
                <a:close/>
              </a:path>
              <a:path w="1036320" h="78105">
                <a:moveTo>
                  <a:pt x="1010411" y="25907"/>
                </a:moveTo>
                <a:lnTo>
                  <a:pt x="971550" y="25907"/>
                </a:lnTo>
                <a:lnTo>
                  <a:pt x="971550" y="51816"/>
                </a:lnTo>
                <a:lnTo>
                  <a:pt x="1010411" y="51816"/>
                </a:lnTo>
                <a:lnTo>
                  <a:pt x="1036319" y="38862"/>
                </a:lnTo>
                <a:lnTo>
                  <a:pt x="1010411" y="25907"/>
                </a:lnTo>
                <a:close/>
              </a:path>
            </a:pathLst>
          </a:custGeom>
          <a:solidFill>
            <a:srgbClr val="C4510A"/>
          </a:solidFill>
        </p:spPr>
        <p:txBody>
          <a:bodyPr wrap="square" lIns="0" tIns="0" rIns="0" bIns="0" rtlCol="0"/>
          <a:lstStyle/>
          <a:p>
            <a:endParaRPr sz="2400"/>
          </a:p>
        </p:txBody>
      </p:sp>
      <p:sp>
        <p:nvSpPr>
          <p:cNvPr id="36" name="object 36"/>
          <p:cNvSpPr txBox="1"/>
          <p:nvPr/>
        </p:nvSpPr>
        <p:spPr>
          <a:xfrm>
            <a:off x="4370154" y="3740235"/>
            <a:ext cx="3384127" cy="858354"/>
          </a:xfrm>
          <a:prstGeom prst="rect">
            <a:avLst/>
          </a:prstGeom>
        </p:spPr>
        <p:txBody>
          <a:bodyPr vert="horz" wrap="square" lIns="0" tIns="16933" rIns="0" bIns="0" rtlCol="0">
            <a:spAutoFit/>
          </a:bodyPr>
          <a:lstStyle/>
          <a:p>
            <a:pPr marL="17145">
              <a:spcBef>
                <a:spcPts val="135"/>
              </a:spcBef>
            </a:pPr>
            <a:r>
              <a:rPr sz="1600" spc="-7" dirty="0">
                <a:latin typeface="Calibri Light" panose="020F0302020204030204"/>
                <a:cs typeface="Calibri Light" panose="020F0302020204030204"/>
              </a:rPr>
              <a:t>“Consistency of performance</a:t>
            </a:r>
            <a:r>
              <a:rPr sz="1600" spc="-47" dirty="0">
                <a:latin typeface="Calibri Light" panose="020F0302020204030204"/>
                <a:cs typeface="Calibri Light" panose="020F0302020204030204"/>
              </a:rPr>
              <a:t> </a:t>
            </a:r>
            <a:r>
              <a:rPr sz="1600" dirty="0">
                <a:latin typeface="Calibri Light" panose="020F0302020204030204"/>
                <a:cs typeface="Calibri Light" panose="020F0302020204030204"/>
              </a:rPr>
              <a:t>and</a:t>
            </a:r>
            <a:endParaRPr sz="1600">
              <a:latin typeface="Calibri Light" panose="020F0302020204030204"/>
              <a:cs typeface="Calibri Light" panose="020F0302020204030204"/>
            </a:endParaRPr>
          </a:p>
          <a:p>
            <a:pPr marL="17145"/>
            <a:r>
              <a:rPr sz="1600" spc="-7" dirty="0">
                <a:latin typeface="Calibri Light" panose="020F0302020204030204"/>
                <a:cs typeface="Calibri Light" panose="020F0302020204030204"/>
              </a:rPr>
              <a:t>concurrency </a:t>
            </a:r>
            <a:r>
              <a:rPr sz="1600" dirty="0">
                <a:latin typeface="Calibri Light" panose="020F0302020204030204"/>
                <a:cs typeface="Calibri Light" panose="020F0302020204030204"/>
              </a:rPr>
              <a:t>has </a:t>
            </a:r>
            <a:r>
              <a:rPr sz="1600" spc="-7" dirty="0">
                <a:latin typeface="Calibri Light" panose="020F0302020204030204"/>
                <a:cs typeface="Calibri Light" panose="020F0302020204030204"/>
              </a:rPr>
              <a:t>been </a:t>
            </a:r>
            <a:r>
              <a:rPr sz="1600" dirty="0">
                <a:latin typeface="Calibri Light" panose="020F0302020204030204"/>
                <a:cs typeface="Calibri Light" panose="020F0302020204030204"/>
              </a:rPr>
              <a:t>a </a:t>
            </a:r>
            <a:r>
              <a:rPr sz="1600" spc="-7" dirty="0">
                <a:latin typeface="Calibri Light" panose="020F0302020204030204"/>
                <a:cs typeface="Calibri Light" panose="020F0302020204030204"/>
              </a:rPr>
              <a:t>huge </a:t>
            </a:r>
            <a:r>
              <a:rPr sz="1600" dirty="0">
                <a:latin typeface="Calibri Light" panose="020F0302020204030204"/>
                <a:cs typeface="Calibri Light" panose="020F0302020204030204"/>
              </a:rPr>
              <a:t>win </a:t>
            </a:r>
            <a:r>
              <a:rPr sz="1600" spc="-13" dirty="0">
                <a:latin typeface="Calibri Light" panose="020F0302020204030204"/>
                <a:cs typeface="Calibri Light" panose="020F0302020204030204"/>
              </a:rPr>
              <a:t>for</a:t>
            </a:r>
            <a:r>
              <a:rPr sz="1600" spc="-87" dirty="0">
                <a:latin typeface="Calibri Light" panose="020F0302020204030204"/>
                <a:cs typeface="Calibri Light" panose="020F0302020204030204"/>
              </a:rPr>
              <a:t> </a:t>
            </a:r>
            <a:r>
              <a:rPr sz="1600" spc="-33" dirty="0">
                <a:latin typeface="Calibri Light" panose="020F0302020204030204"/>
                <a:cs typeface="Calibri Light" panose="020F0302020204030204"/>
              </a:rPr>
              <a:t>us.”</a:t>
            </a:r>
            <a:endParaRPr sz="1600">
              <a:latin typeface="Calibri Light" panose="020F0302020204030204"/>
              <a:cs typeface="Calibri Light" panose="020F0302020204030204"/>
            </a:endParaRPr>
          </a:p>
          <a:p>
            <a:pPr marL="17145">
              <a:spcBef>
                <a:spcPts val="800"/>
              </a:spcBef>
            </a:pPr>
            <a:r>
              <a:rPr sz="1600" spc="-7" dirty="0">
                <a:latin typeface="Calibri Light" panose="020F0302020204030204"/>
                <a:cs typeface="Calibri Light" panose="020F0302020204030204"/>
              </a:rPr>
              <a:t>Erika </a:t>
            </a:r>
            <a:r>
              <a:rPr sz="1600" spc="-13" dirty="0">
                <a:latin typeface="Calibri Light" panose="020F0302020204030204"/>
                <a:cs typeface="Calibri Light" panose="020F0302020204030204"/>
              </a:rPr>
              <a:t>Bakse, </a:t>
            </a:r>
            <a:r>
              <a:rPr sz="1600" dirty="0">
                <a:latin typeface="Calibri Light" panose="020F0302020204030204"/>
                <a:cs typeface="Calibri Light" panose="020F0302020204030204"/>
              </a:rPr>
              <a:t>BI </a:t>
            </a:r>
            <a:r>
              <a:rPr sz="1600" spc="-13" dirty="0">
                <a:latin typeface="Calibri Light" panose="020F0302020204030204"/>
                <a:cs typeface="Calibri Light" panose="020F0302020204030204"/>
              </a:rPr>
              <a:t>Solution</a:t>
            </a:r>
            <a:r>
              <a:rPr sz="1600" spc="-267" dirty="0">
                <a:latin typeface="Calibri Light" panose="020F0302020204030204"/>
                <a:cs typeface="Calibri Light" panose="020F0302020204030204"/>
              </a:rPr>
              <a:t> </a:t>
            </a:r>
            <a:r>
              <a:rPr sz="1600" spc="-13" dirty="0">
                <a:latin typeface="Calibri Light" panose="020F0302020204030204"/>
                <a:cs typeface="Calibri Light" panose="020F0302020204030204"/>
              </a:rPr>
              <a:t>Architect</a:t>
            </a:r>
            <a:endParaRPr sz="1600">
              <a:latin typeface="Calibri Light" panose="020F0302020204030204"/>
              <a:cs typeface="Calibri Light" panose="020F0302020204030204"/>
            </a:endParaRPr>
          </a:p>
        </p:txBody>
      </p:sp>
      <p:sp>
        <p:nvSpPr>
          <p:cNvPr id="37" name="object 37"/>
          <p:cNvSpPr/>
          <p:nvPr/>
        </p:nvSpPr>
        <p:spPr>
          <a:xfrm>
            <a:off x="5533136" y="5189728"/>
            <a:ext cx="1125728" cy="729488"/>
          </a:xfrm>
          <a:prstGeom prst="rect">
            <a:avLst/>
          </a:prstGeom>
          <a:blipFill>
            <a:blip r:embed="rId4" cstate="print"/>
            <a:stretch>
              <a:fillRect/>
            </a:stretch>
          </a:blipFill>
        </p:spPr>
        <p:txBody>
          <a:bodyPr wrap="square" lIns="0" tIns="0" rIns="0" bIns="0" rtlCol="0"/>
          <a:lstStyle/>
          <a:p>
            <a:endParaRPr sz="2400"/>
          </a:p>
        </p:txBody>
      </p:sp>
      <p:sp>
        <p:nvSpPr>
          <p:cNvPr id="41" name="object 41"/>
          <p:cNvSpPr txBox="1">
            <a:spLocks noGrp="1"/>
          </p:cNvSpPr>
          <p:nvPr>
            <p:ph type="sldNum" sz="quarter" idx="7"/>
          </p:nvPr>
        </p:nvSpPr>
        <p:spPr>
          <a:xfrm>
            <a:off x="11480800" y="8635193"/>
            <a:ext cx="3657600" cy="166712"/>
          </a:xfrm>
          <a:prstGeom prst="rect">
            <a:avLst/>
          </a:prstGeom>
        </p:spPr>
        <p:txBody>
          <a:bodyPr vert="horz" wrap="square" lIns="0" tIns="0" rIns="0" bIns="0" rtlCol="0" anchor="ctr">
            <a:spAutoFit/>
          </a:bodyPr>
          <a:lstStyle/>
          <a:p>
            <a:pPr marL="50800">
              <a:lnSpc>
                <a:spcPts val="1275"/>
              </a:lnSpc>
            </a:pPr>
            <a:fld id="{81D60167-4931-47E6-BA6A-407CBD079E47}" type="slidenum">
              <a:rPr dirty="0"/>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657345" y="2664587"/>
            <a:ext cx="1493519" cy="512444"/>
          </a:xfrm>
          <a:prstGeom prst="rect">
            <a:avLst/>
          </a:prstGeom>
          <a:blipFill>
            <a:blip r:embed="rId1" cstate="print"/>
            <a:stretch>
              <a:fillRect/>
            </a:stretch>
          </a:blipFill>
        </p:spPr>
        <p:txBody>
          <a:bodyPr wrap="square" lIns="0" tIns="0" rIns="0" bIns="0" rtlCol="0"/>
          <a:lstStyle/>
          <a:p>
            <a:endParaRPr sz="2400"/>
          </a:p>
        </p:txBody>
      </p:sp>
      <p:sp>
        <p:nvSpPr>
          <p:cNvPr id="3" name="object 3"/>
          <p:cNvSpPr txBox="1">
            <a:spLocks noGrp="1"/>
          </p:cNvSpPr>
          <p:nvPr>
            <p:ph type="title"/>
          </p:nvPr>
        </p:nvSpPr>
        <p:spPr>
          <a:xfrm>
            <a:off x="418319" y="195796"/>
            <a:ext cx="6114559" cy="694207"/>
          </a:xfrm>
          <a:prstGeom prst="rect">
            <a:avLst/>
          </a:prstGeom>
        </p:spPr>
        <p:txBody>
          <a:bodyPr vert="horz" wrap="square" lIns="0" tIns="16933" rIns="0" bIns="0" rtlCol="0" anchor="ctr">
            <a:spAutoFit/>
          </a:bodyPr>
          <a:lstStyle/>
          <a:p>
            <a:pPr marL="17145">
              <a:lnSpc>
                <a:spcPct val="100000"/>
              </a:lnSpc>
              <a:spcBef>
                <a:spcPts val="135"/>
              </a:spcBef>
            </a:pPr>
            <a:r>
              <a:rPr b="1" u="sng" dirty="0">
                <a:solidFill>
                  <a:srgbClr val="FF0000"/>
                </a:solidFill>
              </a:rPr>
              <a:t>Cloud Data Ecosystem</a:t>
            </a:r>
            <a:endParaRPr b="1" u="sng" dirty="0">
              <a:solidFill>
                <a:srgbClr val="FF0000"/>
              </a:solidFill>
            </a:endParaRPr>
          </a:p>
        </p:txBody>
      </p:sp>
      <p:sp>
        <p:nvSpPr>
          <p:cNvPr id="4" name="object 4"/>
          <p:cNvSpPr/>
          <p:nvPr/>
        </p:nvSpPr>
        <p:spPr>
          <a:xfrm>
            <a:off x="4639055" y="1940015"/>
            <a:ext cx="1528064" cy="304727"/>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4657345" y="3295903"/>
            <a:ext cx="1493519" cy="243840"/>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455167" y="4588255"/>
            <a:ext cx="1479296" cy="554735"/>
          </a:xfrm>
          <a:prstGeom prst="rect">
            <a:avLst/>
          </a:prstGeom>
          <a:blipFill>
            <a:blip r:embed="rId4" cstate="print"/>
            <a:stretch>
              <a:fillRect/>
            </a:stretch>
          </a:blipFill>
        </p:spPr>
        <p:txBody>
          <a:bodyPr wrap="square" lIns="0" tIns="0" rIns="0" bIns="0" rtlCol="0"/>
          <a:lstStyle/>
          <a:p>
            <a:endParaRPr sz="2400"/>
          </a:p>
        </p:txBody>
      </p:sp>
      <p:sp>
        <p:nvSpPr>
          <p:cNvPr id="7" name="object 7"/>
          <p:cNvSpPr/>
          <p:nvPr/>
        </p:nvSpPr>
        <p:spPr>
          <a:xfrm>
            <a:off x="6708341" y="1943473"/>
            <a:ext cx="920071" cy="356251"/>
          </a:xfrm>
          <a:prstGeom prst="rect">
            <a:avLst/>
          </a:prstGeom>
          <a:blipFill>
            <a:blip r:embed="rId5" cstate="print"/>
            <a:stretch>
              <a:fillRect/>
            </a:stretch>
          </a:blipFill>
        </p:spPr>
        <p:txBody>
          <a:bodyPr wrap="square" lIns="0" tIns="0" rIns="0" bIns="0" rtlCol="0"/>
          <a:lstStyle/>
          <a:p>
            <a:endParaRPr sz="2400"/>
          </a:p>
        </p:txBody>
      </p:sp>
      <p:sp>
        <p:nvSpPr>
          <p:cNvPr id="8" name="object 8"/>
          <p:cNvSpPr/>
          <p:nvPr/>
        </p:nvSpPr>
        <p:spPr>
          <a:xfrm>
            <a:off x="6692676" y="2587639"/>
            <a:ext cx="945123" cy="580813"/>
          </a:xfrm>
          <a:prstGeom prst="rect">
            <a:avLst/>
          </a:prstGeom>
          <a:blipFill>
            <a:blip r:embed="rId6" cstate="print"/>
            <a:stretch>
              <a:fillRect/>
            </a:stretch>
          </a:blipFill>
        </p:spPr>
        <p:txBody>
          <a:bodyPr wrap="square" lIns="0" tIns="0" rIns="0" bIns="0" rtlCol="0"/>
          <a:lstStyle/>
          <a:p>
            <a:endParaRPr sz="2400"/>
          </a:p>
        </p:txBody>
      </p:sp>
      <p:sp>
        <p:nvSpPr>
          <p:cNvPr id="9" name="object 9"/>
          <p:cNvSpPr/>
          <p:nvPr/>
        </p:nvSpPr>
        <p:spPr>
          <a:xfrm>
            <a:off x="2210815" y="2710727"/>
            <a:ext cx="1520000" cy="300656"/>
          </a:xfrm>
          <a:prstGeom prst="rect">
            <a:avLst/>
          </a:prstGeom>
          <a:blipFill>
            <a:blip r:embed="rId7" cstate="print"/>
            <a:stretch>
              <a:fillRect/>
            </a:stretch>
          </a:blipFill>
        </p:spPr>
        <p:txBody>
          <a:bodyPr wrap="square" lIns="0" tIns="0" rIns="0" bIns="0" rtlCol="0"/>
          <a:lstStyle/>
          <a:p>
            <a:endParaRPr sz="2400"/>
          </a:p>
        </p:txBody>
      </p:sp>
      <p:sp>
        <p:nvSpPr>
          <p:cNvPr id="10" name="object 10"/>
          <p:cNvSpPr/>
          <p:nvPr/>
        </p:nvSpPr>
        <p:spPr>
          <a:xfrm>
            <a:off x="646175" y="3379215"/>
            <a:ext cx="1097280" cy="225551"/>
          </a:xfrm>
          <a:prstGeom prst="rect">
            <a:avLst/>
          </a:prstGeom>
          <a:blipFill>
            <a:blip r:embed="rId8" cstate="print"/>
            <a:stretch>
              <a:fillRect/>
            </a:stretch>
          </a:blipFill>
        </p:spPr>
        <p:txBody>
          <a:bodyPr wrap="square" lIns="0" tIns="0" rIns="0" bIns="0" rtlCol="0"/>
          <a:lstStyle/>
          <a:p>
            <a:endParaRPr sz="2400"/>
          </a:p>
        </p:txBody>
      </p:sp>
      <p:sp>
        <p:nvSpPr>
          <p:cNvPr id="11" name="object 11"/>
          <p:cNvSpPr/>
          <p:nvPr/>
        </p:nvSpPr>
        <p:spPr>
          <a:xfrm>
            <a:off x="10340869" y="4752886"/>
            <a:ext cx="1093171" cy="318948"/>
          </a:xfrm>
          <a:prstGeom prst="rect">
            <a:avLst/>
          </a:prstGeom>
          <a:blipFill>
            <a:blip r:embed="rId9" cstate="print"/>
            <a:stretch>
              <a:fillRect/>
            </a:stretch>
          </a:blipFill>
        </p:spPr>
        <p:txBody>
          <a:bodyPr wrap="square" lIns="0" tIns="0" rIns="0" bIns="0" rtlCol="0"/>
          <a:lstStyle/>
          <a:p>
            <a:endParaRPr sz="2400"/>
          </a:p>
        </p:txBody>
      </p:sp>
      <p:sp>
        <p:nvSpPr>
          <p:cNvPr id="12" name="object 12"/>
          <p:cNvSpPr/>
          <p:nvPr/>
        </p:nvSpPr>
        <p:spPr>
          <a:xfrm>
            <a:off x="8636001" y="4679695"/>
            <a:ext cx="1162303" cy="312927"/>
          </a:xfrm>
          <a:prstGeom prst="rect">
            <a:avLst/>
          </a:prstGeom>
          <a:blipFill>
            <a:blip r:embed="rId10" cstate="print"/>
            <a:stretch>
              <a:fillRect/>
            </a:stretch>
          </a:blipFill>
        </p:spPr>
        <p:txBody>
          <a:bodyPr wrap="square" lIns="0" tIns="0" rIns="0" bIns="0" rtlCol="0"/>
          <a:lstStyle/>
          <a:p>
            <a:endParaRPr sz="2400"/>
          </a:p>
        </p:txBody>
      </p:sp>
      <p:sp>
        <p:nvSpPr>
          <p:cNvPr id="13" name="object 13"/>
          <p:cNvSpPr/>
          <p:nvPr/>
        </p:nvSpPr>
        <p:spPr>
          <a:xfrm>
            <a:off x="10446511" y="1859281"/>
            <a:ext cx="696975" cy="530351"/>
          </a:xfrm>
          <a:prstGeom prst="rect">
            <a:avLst/>
          </a:prstGeom>
          <a:blipFill>
            <a:blip r:embed="rId11" cstate="print"/>
            <a:stretch>
              <a:fillRect/>
            </a:stretch>
          </a:blipFill>
        </p:spPr>
        <p:txBody>
          <a:bodyPr wrap="square" lIns="0" tIns="0" rIns="0" bIns="0" rtlCol="0"/>
          <a:lstStyle/>
          <a:p>
            <a:endParaRPr sz="2400"/>
          </a:p>
        </p:txBody>
      </p:sp>
      <p:sp>
        <p:nvSpPr>
          <p:cNvPr id="14" name="object 14"/>
          <p:cNvSpPr/>
          <p:nvPr/>
        </p:nvSpPr>
        <p:spPr>
          <a:xfrm>
            <a:off x="8710344" y="1810453"/>
            <a:ext cx="889192" cy="464963"/>
          </a:xfrm>
          <a:prstGeom prst="rect">
            <a:avLst/>
          </a:prstGeom>
          <a:blipFill>
            <a:blip r:embed="rId12" cstate="print"/>
            <a:stretch>
              <a:fillRect/>
            </a:stretch>
          </a:blipFill>
        </p:spPr>
        <p:txBody>
          <a:bodyPr wrap="square" lIns="0" tIns="0" rIns="0" bIns="0" rtlCol="0"/>
          <a:lstStyle/>
          <a:p>
            <a:endParaRPr sz="2400"/>
          </a:p>
        </p:txBody>
      </p:sp>
      <p:sp>
        <p:nvSpPr>
          <p:cNvPr id="15" name="object 15"/>
          <p:cNvSpPr txBox="1"/>
          <p:nvPr/>
        </p:nvSpPr>
        <p:spPr>
          <a:xfrm>
            <a:off x="451104" y="1359407"/>
            <a:ext cx="3631353" cy="304421"/>
          </a:xfrm>
          <a:prstGeom prst="rect">
            <a:avLst/>
          </a:prstGeom>
          <a:solidFill>
            <a:srgbClr val="006899"/>
          </a:solidFill>
        </p:spPr>
        <p:txBody>
          <a:bodyPr vert="horz" wrap="square" lIns="0" tIns="16933" rIns="0" bIns="0" rtlCol="0">
            <a:spAutoFit/>
          </a:bodyPr>
          <a:lstStyle/>
          <a:p>
            <a:pPr marL="1069340">
              <a:spcBef>
                <a:spcPts val="135"/>
              </a:spcBef>
            </a:pPr>
            <a:r>
              <a:rPr sz="1865" spc="-13" dirty="0">
                <a:solidFill>
                  <a:srgbClr val="FFFFFF"/>
                </a:solidFill>
                <a:latin typeface="Calibri Light" panose="020F0302020204030204"/>
                <a:cs typeface="Calibri Light" panose="020F0302020204030204"/>
              </a:rPr>
              <a:t>Data</a:t>
            </a:r>
            <a:r>
              <a:rPr sz="1865" spc="-80" dirty="0">
                <a:solidFill>
                  <a:srgbClr val="FFFFFF"/>
                </a:solidFill>
                <a:latin typeface="Calibri Light" panose="020F0302020204030204"/>
                <a:cs typeface="Calibri Light" panose="020F0302020204030204"/>
              </a:rPr>
              <a:t> </a:t>
            </a:r>
            <a:r>
              <a:rPr sz="1865" spc="-27" dirty="0">
                <a:solidFill>
                  <a:srgbClr val="FFFFFF"/>
                </a:solidFill>
                <a:latin typeface="Calibri Light" panose="020F0302020204030204"/>
                <a:cs typeface="Calibri Light" panose="020F0302020204030204"/>
              </a:rPr>
              <a:t>Integration</a:t>
            </a:r>
            <a:endParaRPr sz="1865">
              <a:latin typeface="Calibri Light" panose="020F0302020204030204"/>
              <a:cs typeface="Calibri Light" panose="020F0302020204030204"/>
            </a:endParaRPr>
          </a:p>
        </p:txBody>
      </p:sp>
      <p:sp>
        <p:nvSpPr>
          <p:cNvPr id="16" name="object 16"/>
          <p:cNvSpPr/>
          <p:nvPr/>
        </p:nvSpPr>
        <p:spPr>
          <a:xfrm>
            <a:off x="6532879" y="4757420"/>
            <a:ext cx="1287780" cy="244347"/>
          </a:xfrm>
          <a:prstGeom prst="rect">
            <a:avLst/>
          </a:prstGeom>
          <a:blipFill>
            <a:blip r:embed="rId13" cstate="print"/>
            <a:stretch>
              <a:fillRect/>
            </a:stretch>
          </a:blipFill>
        </p:spPr>
        <p:txBody>
          <a:bodyPr wrap="square" lIns="0" tIns="0" rIns="0" bIns="0" rtlCol="0"/>
          <a:lstStyle/>
          <a:p>
            <a:endParaRPr sz="2400"/>
          </a:p>
        </p:txBody>
      </p:sp>
      <p:sp>
        <p:nvSpPr>
          <p:cNvPr id="17" name="object 17"/>
          <p:cNvSpPr/>
          <p:nvPr/>
        </p:nvSpPr>
        <p:spPr>
          <a:xfrm>
            <a:off x="6502400" y="5494143"/>
            <a:ext cx="1353312" cy="238512"/>
          </a:xfrm>
          <a:prstGeom prst="rect">
            <a:avLst/>
          </a:prstGeom>
          <a:blipFill>
            <a:blip r:embed="rId14" cstate="print"/>
            <a:stretch>
              <a:fillRect/>
            </a:stretch>
          </a:blipFill>
        </p:spPr>
        <p:txBody>
          <a:bodyPr wrap="square" lIns="0" tIns="0" rIns="0" bIns="0" rtlCol="0"/>
          <a:lstStyle/>
          <a:p>
            <a:endParaRPr sz="2400"/>
          </a:p>
        </p:txBody>
      </p:sp>
      <p:sp>
        <p:nvSpPr>
          <p:cNvPr id="18" name="object 18"/>
          <p:cNvSpPr/>
          <p:nvPr/>
        </p:nvSpPr>
        <p:spPr>
          <a:xfrm>
            <a:off x="2201402" y="1920425"/>
            <a:ext cx="1507716" cy="393468"/>
          </a:xfrm>
          <a:prstGeom prst="rect">
            <a:avLst/>
          </a:prstGeom>
          <a:blipFill>
            <a:blip r:embed="rId15" cstate="print"/>
            <a:stretch>
              <a:fillRect/>
            </a:stretch>
          </a:blipFill>
        </p:spPr>
        <p:txBody>
          <a:bodyPr wrap="square" lIns="0" tIns="0" rIns="0" bIns="0" rtlCol="0"/>
          <a:lstStyle/>
          <a:p>
            <a:endParaRPr sz="2400"/>
          </a:p>
        </p:txBody>
      </p:sp>
      <p:sp>
        <p:nvSpPr>
          <p:cNvPr id="19" name="object 19"/>
          <p:cNvSpPr/>
          <p:nvPr/>
        </p:nvSpPr>
        <p:spPr>
          <a:xfrm>
            <a:off x="455167" y="1949894"/>
            <a:ext cx="1382719" cy="349124"/>
          </a:xfrm>
          <a:prstGeom prst="rect">
            <a:avLst/>
          </a:prstGeom>
          <a:blipFill>
            <a:blip r:embed="rId16" cstate="print"/>
            <a:stretch>
              <a:fillRect/>
            </a:stretch>
          </a:blipFill>
        </p:spPr>
        <p:txBody>
          <a:bodyPr wrap="square" lIns="0" tIns="0" rIns="0" bIns="0" rtlCol="0"/>
          <a:lstStyle/>
          <a:p>
            <a:endParaRPr sz="2400"/>
          </a:p>
        </p:txBody>
      </p:sp>
      <p:sp>
        <p:nvSpPr>
          <p:cNvPr id="20" name="object 20"/>
          <p:cNvSpPr/>
          <p:nvPr/>
        </p:nvSpPr>
        <p:spPr>
          <a:xfrm>
            <a:off x="8526271" y="2731007"/>
            <a:ext cx="1196848" cy="359664"/>
          </a:xfrm>
          <a:prstGeom prst="rect">
            <a:avLst/>
          </a:prstGeom>
          <a:blipFill>
            <a:blip r:embed="rId17" cstate="print"/>
            <a:stretch>
              <a:fillRect/>
            </a:stretch>
          </a:blipFill>
        </p:spPr>
        <p:txBody>
          <a:bodyPr wrap="square" lIns="0" tIns="0" rIns="0" bIns="0" rtlCol="0"/>
          <a:lstStyle/>
          <a:p>
            <a:endParaRPr sz="2400"/>
          </a:p>
        </p:txBody>
      </p:sp>
      <p:sp>
        <p:nvSpPr>
          <p:cNvPr id="21" name="object 21"/>
          <p:cNvSpPr/>
          <p:nvPr/>
        </p:nvSpPr>
        <p:spPr>
          <a:xfrm>
            <a:off x="10695048" y="5129660"/>
            <a:ext cx="386849" cy="707381"/>
          </a:xfrm>
          <a:prstGeom prst="rect">
            <a:avLst/>
          </a:prstGeom>
          <a:blipFill>
            <a:blip r:embed="rId18" cstate="print"/>
            <a:stretch>
              <a:fillRect/>
            </a:stretch>
          </a:blipFill>
        </p:spPr>
        <p:txBody>
          <a:bodyPr wrap="square" lIns="0" tIns="0" rIns="0" bIns="0" rtlCol="0"/>
          <a:lstStyle/>
          <a:p>
            <a:endParaRPr sz="2400"/>
          </a:p>
        </p:txBody>
      </p:sp>
      <p:sp>
        <p:nvSpPr>
          <p:cNvPr id="22" name="object 22"/>
          <p:cNvSpPr/>
          <p:nvPr/>
        </p:nvSpPr>
        <p:spPr>
          <a:xfrm>
            <a:off x="4674535" y="4775758"/>
            <a:ext cx="1453587" cy="267004"/>
          </a:xfrm>
          <a:prstGeom prst="rect">
            <a:avLst/>
          </a:prstGeom>
          <a:blipFill>
            <a:blip r:embed="rId19" cstate="print"/>
            <a:stretch>
              <a:fillRect/>
            </a:stretch>
          </a:blipFill>
        </p:spPr>
        <p:txBody>
          <a:bodyPr wrap="square" lIns="0" tIns="0" rIns="0" bIns="0" rtlCol="0"/>
          <a:lstStyle/>
          <a:p>
            <a:endParaRPr sz="2400"/>
          </a:p>
        </p:txBody>
      </p:sp>
      <p:sp>
        <p:nvSpPr>
          <p:cNvPr id="23" name="object 23"/>
          <p:cNvSpPr/>
          <p:nvPr/>
        </p:nvSpPr>
        <p:spPr>
          <a:xfrm>
            <a:off x="2233021" y="3384989"/>
            <a:ext cx="1499911" cy="206296"/>
          </a:xfrm>
          <a:prstGeom prst="rect">
            <a:avLst/>
          </a:prstGeom>
          <a:blipFill>
            <a:blip r:embed="rId20" cstate="print"/>
            <a:stretch>
              <a:fillRect/>
            </a:stretch>
          </a:blipFill>
        </p:spPr>
        <p:txBody>
          <a:bodyPr wrap="square" lIns="0" tIns="0" rIns="0" bIns="0" rtlCol="0"/>
          <a:lstStyle/>
          <a:p>
            <a:endParaRPr sz="2400"/>
          </a:p>
        </p:txBody>
      </p:sp>
      <p:sp>
        <p:nvSpPr>
          <p:cNvPr id="24" name="object 24"/>
          <p:cNvSpPr/>
          <p:nvPr/>
        </p:nvSpPr>
        <p:spPr>
          <a:xfrm>
            <a:off x="10200640" y="2625343"/>
            <a:ext cx="1190752" cy="485648"/>
          </a:xfrm>
          <a:prstGeom prst="rect">
            <a:avLst/>
          </a:prstGeom>
          <a:blipFill>
            <a:blip r:embed="rId21" cstate="print"/>
            <a:stretch>
              <a:fillRect/>
            </a:stretch>
          </a:blipFill>
        </p:spPr>
        <p:txBody>
          <a:bodyPr wrap="square" lIns="0" tIns="0" rIns="0" bIns="0" rtlCol="0"/>
          <a:lstStyle/>
          <a:p>
            <a:endParaRPr sz="2400"/>
          </a:p>
        </p:txBody>
      </p:sp>
      <p:sp>
        <p:nvSpPr>
          <p:cNvPr id="25" name="object 25"/>
          <p:cNvSpPr/>
          <p:nvPr/>
        </p:nvSpPr>
        <p:spPr>
          <a:xfrm>
            <a:off x="2265294" y="4723336"/>
            <a:ext cx="1435364" cy="401745"/>
          </a:xfrm>
          <a:prstGeom prst="rect">
            <a:avLst/>
          </a:prstGeom>
          <a:blipFill>
            <a:blip r:embed="rId22" cstate="print"/>
            <a:stretch>
              <a:fillRect/>
            </a:stretch>
          </a:blipFill>
        </p:spPr>
        <p:txBody>
          <a:bodyPr wrap="square" lIns="0" tIns="0" rIns="0" bIns="0" rtlCol="0"/>
          <a:lstStyle/>
          <a:p>
            <a:endParaRPr sz="2400"/>
          </a:p>
        </p:txBody>
      </p:sp>
      <p:sp>
        <p:nvSpPr>
          <p:cNvPr id="26" name="object 26"/>
          <p:cNvSpPr/>
          <p:nvPr/>
        </p:nvSpPr>
        <p:spPr>
          <a:xfrm>
            <a:off x="8538279" y="5371593"/>
            <a:ext cx="1379912" cy="346455"/>
          </a:xfrm>
          <a:prstGeom prst="rect">
            <a:avLst/>
          </a:prstGeom>
          <a:blipFill>
            <a:blip r:embed="rId23" cstate="print"/>
            <a:stretch>
              <a:fillRect/>
            </a:stretch>
          </a:blipFill>
        </p:spPr>
        <p:txBody>
          <a:bodyPr wrap="square" lIns="0" tIns="0" rIns="0" bIns="0" rtlCol="0"/>
          <a:lstStyle/>
          <a:p>
            <a:endParaRPr sz="2400"/>
          </a:p>
        </p:txBody>
      </p:sp>
      <p:sp>
        <p:nvSpPr>
          <p:cNvPr id="27" name="object 27"/>
          <p:cNvSpPr/>
          <p:nvPr/>
        </p:nvSpPr>
        <p:spPr>
          <a:xfrm>
            <a:off x="6700208" y="3356551"/>
            <a:ext cx="957697" cy="163184"/>
          </a:xfrm>
          <a:prstGeom prst="rect">
            <a:avLst/>
          </a:prstGeom>
          <a:blipFill>
            <a:blip r:embed="rId24" cstate="print"/>
            <a:stretch>
              <a:fillRect/>
            </a:stretch>
          </a:blipFill>
        </p:spPr>
        <p:txBody>
          <a:bodyPr wrap="square" lIns="0" tIns="0" rIns="0" bIns="0" rtlCol="0"/>
          <a:lstStyle/>
          <a:p>
            <a:endParaRPr sz="2400"/>
          </a:p>
        </p:txBody>
      </p:sp>
      <p:sp>
        <p:nvSpPr>
          <p:cNvPr id="28" name="object 28"/>
          <p:cNvSpPr/>
          <p:nvPr/>
        </p:nvSpPr>
        <p:spPr>
          <a:xfrm>
            <a:off x="491744" y="2680343"/>
            <a:ext cx="1406144" cy="370829"/>
          </a:xfrm>
          <a:prstGeom prst="rect">
            <a:avLst/>
          </a:prstGeom>
          <a:blipFill>
            <a:blip r:embed="rId25" cstate="print"/>
            <a:stretch>
              <a:fillRect/>
            </a:stretch>
          </a:blipFill>
        </p:spPr>
        <p:txBody>
          <a:bodyPr wrap="square" lIns="0" tIns="0" rIns="0" bIns="0" rtlCol="0"/>
          <a:lstStyle/>
          <a:p>
            <a:endParaRPr sz="2400"/>
          </a:p>
        </p:txBody>
      </p:sp>
      <p:sp>
        <p:nvSpPr>
          <p:cNvPr id="29" name="object 29"/>
          <p:cNvSpPr/>
          <p:nvPr/>
        </p:nvSpPr>
        <p:spPr>
          <a:xfrm>
            <a:off x="4747971" y="5423093"/>
            <a:ext cx="1303731" cy="270431"/>
          </a:xfrm>
          <a:prstGeom prst="rect">
            <a:avLst/>
          </a:prstGeom>
          <a:blipFill>
            <a:blip r:embed="rId26" cstate="print"/>
            <a:stretch>
              <a:fillRect/>
            </a:stretch>
          </a:blipFill>
        </p:spPr>
        <p:txBody>
          <a:bodyPr wrap="square" lIns="0" tIns="0" rIns="0" bIns="0" rtlCol="0"/>
          <a:lstStyle/>
          <a:p>
            <a:endParaRPr sz="2400"/>
          </a:p>
        </p:txBody>
      </p:sp>
      <p:sp>
        <p:nvSpPr>
          <p:cNvPr id="30" name="object 30"/>
          <p:cNvSpPr/>
          <p:nvPr/>
        </p:nvSpPr>
        <p:spPr>
          <a:xfrm>
            <a:off x="11184849" y="5775383"/>
            <a:ext cx="561419" cy="449291"/>
          </a:xfrm>
          <a:prstGeom prst="rect">
            <a:avLst/>
          </a:prstGeom>
          <a:blipFill>
            <a:blip r:embed="rId27" cstate="print"/>
            <a:stretch>
              <a:fillRect/>
            </a:stretch>
          </a:blipFill>
        </p:spPr>
        <p:txBody>
          <a:bodyPr wrap="square" lIns="0" tIns="0" rIns="0" bIns="0" rtlCol="0"/>
          <a:lstStyle/>
          <a:p>
            <a:endParaRPr sz="2400"/>
          </a:p>
        </p:txBody>
      </p:sp>
      <p:graphicFrame>
        <p:nvGraphicFramePr>
          <p:cNvPr id="31" name="object 31"/>
          <p:cNvGraphicFramePr>
            <a:graphicFrameLocks noGrp="1"/>
          </p:cNvGraphicFramePr>
          <p:nvPr/>
        </p:nvGraphicFramePr>
        <p:xfrm>
          <a:off x="4059935" y="1359407"/>
          <a:ext cx="7664026" cy="4902553"/>
        </p:xfrm>
        <a:graphic>
          <a:graphicData uri="http://schemas.openxmlformats.org/drawingml/2006/table">
            <a:tbl>
              <a:tblPr firstRow="1" bandRow="1">
                <a:tableStyleId>{2D5ABB26-0587-4C30-8999-92F81FD0307C}</a:tableStyleId>
              </a:tblPr>
              <a:tblGrid>
                <a:gridCol w="4007273"/>
                <a:gridCol w="3656753"/>
              </a:tblGrid>
              <a:tr h="349503">
                <a:tc>
                  <a:txBody>
                    <a:bodyPr/>
                    <a:lstStyle/>
                    <a:p>
                      <a:pPr marL="5715" algn="ctr">
                        <a:lnSpc>
                          <a:spcPct val="100000"/>
                        </a:lnSpc>
                        <a:spcBef>
                          <a:spcPts val="100"/>
                        </a:spcBef>
                      </a:pPr>
                      <a:r>
                        <a:rPr sz="1900" b="0" spc="-10" dirty="0">
                          <a:solidFill>
                            <a:srgbClr val="FFFFFF"/>
                          </a:solidFill>
                          <a:latin typeface="Calibri Light" panose="020F0302020204030204"/>
                          <a:cs typeface="Calibri Light" panose="020F0302020204030204"/>
                        </a:rPr>
                        <a:t>Business</a:t>
                      </a:r>
                      <a:r>
                        <a:rPr sz="1900" b="0" spc="-50" dirty="0">
                          <a:solidFill>
                            <a:srgbClr val="FFFFFF"/>
                          </a:solidFill>
                          <a:latin typeface="Calibri Light" panose="020F0302020204030204"/>
                          <a:cs typeface="Calibri Light" panose="020F0302020204030204"/>
                        </a:rPr>
                        <a:t> </a:t>
                      </a:r>
                      <a:r>
                        <a:rPr sz="1900" b="0" spc="-15" dirty="0">
                          <a:solidFill>
                            <a:srgbClr val="FFFFFF"/>
                          </a:solidFill>
                          <a:latin typeface="Calibri Light" panose="020F0302020204030204"/>
                          <a:cs typeface="Calibri Light" panose="020F0302020204030204"/>
                        </a:rPr>
                        <a:t>Intelligence</a:t>
                      </a:r>
                      <a:endParaRPr sz="1900">
                        <a:latin typeface="Calibri Light" panose="020F0302020204030204"/>
                        <a:cs typeface="Calibri Light" panose="020F0302020204030204"/>
                      </a:endParaRPr>
                    </a:p>
                  </a:txBody>
                  <a:tcPr marL="0" marR="0" marT="16933" marB="0">
                    <a:solidFill>
                      <a:srgbClr val="F36F20"/>
                    </a:solidFill>
                  </a:tcPr>
                </a:tc>
                <a:tc>
                  <a:txBody>
                    <a:bodyPr/>
                    <a:lstStyle/>
                    <a:p>
                      <a:pPr algn="ctr">
                        <a:lnSpc>
                          <a:spcPct val="100000"/>
                        </a:lnSpc>
                        <a:spcBef>
                          <a:spcPts val="100"/>
                        </a:spcBef>
                      </a:pPr>
                      <a:r>
                        <a:rPr sz="1900" b="0" spc="-10" dirty="0">
                          <a:solidFill>
                            <a:srgbClr val="FFFFFF"/>
                          </a:solidFill>
                          <a:latin typeface="Calibri Light" panose="020F0302020204030204"/>
                          <a:cs typeface="Calibri Light" panose="020F0302020204030204"/>
                        </a:rPr>
                        <a:t>Analytics </a:t>
                      </a:r>
                      <a:r>
                        <a:rPr sz="1900" b="0" dirty="0">
                          <a:solidFill>
                            <a:srgbClr val="FFFFFF"/>
                          </a:solidFill>
                          <a:latin typeface="Calibri Light" panose="020F0302020204030204"/>
                          <a:cs typeface="Calibri Light" panose="020F0302020204030204"/>
                        </a:rPr>
                        <a:t>and </a:t>
                      </a:r>
                      <a:r>
                        <a:rPr sz="1900" b="0" spc="-10" dirty="0">
                          <a:solidFill>
                            <a:srgbClr val="FFFFFF"/>
                          </a:solidFill>
                          <a:latin typeface="Calibri Light" panose="020F0302020204030204"/>
                          <a:cs typeface="Calibri Light" panose="020F0302020204030204"/>
                        </a:rPr>
                        <a:t>Machine</a:t>
                      </a:r>
                      <a:r>
                        <a:rPr sz="1900" b="0" spc="-170" dirty="0">
                          <a:solidFill>
                            <a:srgbClr val="FFFFFF"/>
                          </a:solidFill>
                          <a:latin typeface="Calibri Light" panose="020F0302020204030204"/>
                          <a:cs typeface="Calibri Light" panose="020F0302020204030204"/>
                        </a:rPr>
                        <a:t> </a:t>
                      </a:r>
                      <a:r>
                        <a:rPr sz="1900" b="0" spc="-10" dirty="0">
                          <a:solidFill>
                            <a:srgbClr val="FFFFFF"/>
                          </a:solidFill>
                          <a:latin typeface="Calibri Light" panose="020F0302020204030204"/>
                          <a:cs typeface="Calibri Light" panose="020F0302020204030204"/>
                        </a:rPr>
                        <a:t>Learning</a:t>
                      </a:r>
                      <a:endParaRPr sz="1900">
                        <a:latin typeface="Calibri Light" panose="020F0302020204030204"/>
                        <a:cs typeface="Calibri Light" panose="020F0302020204030204"/>
                      </a:endParaRPr>
                    </a:p>
                  </a:txBody>
                  <a:tcPr marL="0" marR="0" marT="16933" marB="0">
                    <a:solidFill>
                      <a:srgbClr val="8DC53E"/>
                    </a:solidFill>
                  </a:tcPr>
                </a:tc>
              </a:tr>
              <a:tr h="2259584">
                <a:tc>
                  <a:txBody>
                    <a:bodyPr/>
                    <a:lstStyle/>
                    <a:p>
                      <a:pPr>
                        <a:lnSpc>
                          <a:spcPct val="100000"/>
                        </a:lnSpc>
                      </a:pPr>
                      <a:endParaRPr sz="1700" dirty="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tcPr>
                </a:tc>
                <a:tc>
                  <a:txBody>
                    <a:bodyPr/>
                    <a:lstStyle/>
                    <a:p>
                      <a:pPr>
                        <a:lnSpc>
                          <a:spcPct val="100000"/>
                        </a:lnSpc>
                      </a:pPr>
                      <a:endParaRPr sz="1700">
                        <a:latin typeface="Times New Roman" panose="02020603050405020304"/>
                        <a:cs typeface="Times New Roman" panose="02020603050405020304"/>
                      </a:endParaRPr>
                    </a:p>
                  </a:txBody>
                  <a:tcPr marL="0" marR="0" marT="0" marB="0">
                    <a:lnL w="28575">
                      <a:solidFill>
                        <a:srgbClr val="000000"/>
                      </a:solidFill>
                      <a:prstDash val="solid"/>
                    </a:lnL>
                  </a:tcPr>
                </a:tc>
              </a:tr>
              <a:tr h="349503">
                <a:tc>
                  <a:txBody>
                    <a:bodyPr/>
                    <a:lstStyle/>
                    <a:p>
                      <a:pPr marL="5080" algn="ctr">
                        <a:lnSpc>
                          <a:spcPct val="100000"/>
                        </a:lnSpc>
                        <a:spcBef>
                          <a:spcPts val="105"/>
                        </a:spcBef>
                      </a:pPr>
                      <a:r>
                        <a:rPr sz="1900" b="0" spc="-20" dirty="0">
                          <a:solidFill>
                            <a:srgbClr val="FFFFFF"/>
                          </a:solidFill>
                          <a:latin typeface="Calibri Light" panose="020F0302020204030204"/>
                          <a:cs typeface="Calibri Light" panose="020F0302020204030204"/>
                        </a:rPr>
                        <a:t>Innovative</a:t>
                      </a:r>
                      <a:r>
                        <a:rPr sz="1900" b="0" spc="-60" dirty="0">
                          <a:solidFill>
                            <a:srgbClr val="FFFFFF"/>
                          </a:solidFill>
                          <a:latin typeface="Calibri Light" panose="020F0302020204030204"/>
                          <a:cs typeface="Calibri Light" panose="020F0302020204030204"/>
                        </a:rPr>
                        <a:t> </a:t>
                      </a:r>
                      <a:r>
                        <a:rPr sz="1900" b="0" spc="-25" dirty="0">
                          <a:solidFill>
                            <a:srgbClr val="FFFFFF"/>
                          </a:solidFill>
                          <a:latin typeface="Calibri Light" panose="020F0302020204030204"/>
                          <a:cs typeface="Calibri Light" panose="020F0302020204030204"/>
                        </a:rPr>
                        <a:t>Technologies</a:t>
                      </a:r>
                      <a:endParaRPr sz="1900">
                        <a:latin typeface="Calibri Light" panose="020F0302020204030204"/>
                        <a:cs typeface="Calibri Light" panose="020F0302020204030204"/>
                      </a:endParaRPr>
                    </a:p>
                  </a:txBody>
                  <a:tcPr marL="0" marR="0" marT="17780" marB="0">
                    <a:lnR w="28575">
                      <a:solidFill>
                        <a:srgbClr val="000000"/>
                      </a:solidFill>
                      <a:prstDash val="solid"/>
                    </a:lnR>
                    <a:solidFill>
                      <a:srgbClr val="F36F20"/>
                    </a:solidFill>
                  </a:tcPr>
                </a:tc>
                <a:tc>
                  <a:txBody>
                    <a:bodyPr/>
                    <a:lstStyle/>
                    <a:p>
                      <a:pPr marL="1270" algn="ctr">
                        <a:lnSpc>
                          <a:spcPct val="100000"/>
                        </a:lnSpc>
                        <a:spcBef>
                          <a:spcPts val="105"/>
                        </a:spcBef>
                      </a:pPr>
                      <a:r>
                        <a:rPr sz="1900" b="0" spc="-20" dirty="0">
                          <a:solidFill>
                            <a:srgbClr val="FFFFFF"/>
                          </a:solidFill>
                          <a:latin typeface="Calibri Light" panose="020F0302020204030204"/>
                          <a:cs typeface="Calibri Light" panose="020F0302020204030204"/>
                        </a:rPr>
                        <a:t>Development</a:t>
                      </a:r>
                      <a:r>
                        <a:rPr sz="1900" b="0" spc="-55" dirty="0">
                          <a:solidFill>
                            <a:srgbClr val="FFFFFF"/>
                          </a:solidFill>
                          <a:latin typeface="Calibri Light" panose="020F0302020204030204"/>
                          <a:cs typeface="Calibri Light" panose="020F0302020204030204"/>
                        </a:rPr>
                        <a:t> </a:t>
                      </a:r>
                      <a:r>
                        <a:rPr sz="1900" b="0" spc="-35" dirty="0">
                          <a:solidFill>
                            <a:srgbClr val="FFFFFF"/>
                          </a:solidFill>
                          <a:latin typeface="Calibri Light" panose="020F0302020204030204"/>
                          <a:cs typeface="Calibri Light" panose="020F0302020204030204"/>
                        </a:rPr>
                        <a:t>Tools</a:t>
                      </a:r>
                      <a:endParaRPr sz="1900">
                        <a:latin typeface="Calibri Light" panose="020F0302020204030204"/>
                        <a:cs typeface="Calibri Light" panose="020F0302020204030204"/>
                      </a:endParaRPr>
                    </a:p>
                  </a:txBody>
                  <a:tcPr marL="0" marR="0" marT="17780" marB="0">
                    <a:lnL w="28575">
                      <a:solidFill>
                        <a:srgbClr val="000000"/>
                      </a:solidFill>
                      <a:prstDash val="solid"/>
                    </a:lnL>
                    <a:solidFill>
                      <a:srgbClr val="8DC53E"/>
                    </a:solidFill>
                  </a:tcPr>
                </a:tc>
              </a:tr>
              <a:tr h="1943963">
                <a:tc>
                  <a:txBody>
                    <a:bodyPr/>
                    <a:lstStyle/>
                    <a:p>
                      <a:pPr>
                        <a:lnSpc>
                          <a:spcPct val="100000"/>
                        </a:lnSpc>
                      </a:pPr>
                      <a:endParaRPr sz="1700">
                        <a:latin typeface="Times New Roman" panose="02020603050405020304"/>
                        <a:cs typeface="Times New Roman" panose="02020603050405020304"/>
                      </a:endParaRPr>
                    </a:p>
                  </a:txBody>
                  <a:tcPr marL="0" marR="0" marT="0" marB="0">
                    <a:lnL w="28575">
                      <a:solidFill>
                        <a:srgbClr val="000000"/>
                      </a:solidFill>
                      <a:prstDash val="solid"/>
                    </a:lnL>
                    <a:lnR w="28575">
                      <a:solidFill>
                        <a:srgbClr val="000000"/>
                      </a:solidFill>
                      <a:prstDash val="solid"/>
                    </a:lnR>
                  </a:tcPr>
                </a:tc>
                <a:tc>
                  <a:txBody>
                    <a:bodyPr/>
                    <a:lstStyle/>
                    <a:p>
                      <a:pPr>
                        <a:lnSpc>
                          <a:spcPct val="100000"/>
                        </a:lnSpc>
                      </a:pPr>
                      <a:endParaRPr sz="1700" dirty="0">
                        <a:latin typeface="Times New Roman" panose="02020603050405020304"/>
                        <a:cs typeface="Times New Roman" panose="02020603050405020304"/>
                      </a:endParaRPr>
                    </a:p>
                  </a:txBody>
                  <a:tcPr marL="0" marR="0" marT="0" marB="0">
                    <a:lnL w="28575">
                      <a:solidFill>
                        <a:srgbClr val="000000"/>
                      </a:solidFill>
                      <a:prstDash val="solid"/>
                    </a:lnL>
                  </a:tcPr>
                </a:tc>
              </a:tr>
            </a:tbl>
          </a:graphicData>
        </a:graphic>
      </p:graphicFrame>
      <p:sp>
        <p:nvSpPr>
          <p:cNvPr id="35" name="object 35"/>
          <p:cNvSpPr txBox="1">
            <a:spLocks noGrp="1"/>
          </p:cNvSpPr>
          <p:nvPr>
            <p:ph type="sldNum" sz="quarter" idx="7"/>
          </p:nvPr>
        </p:nvSpPr>
        <p:spPr>
          <a:xfrm>
            <a:off x="8754744" y="4823485"/>
            <a:ext cx="192404" cy="139700"/>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chemeClr val="tx1"/>
                </a:solidFill>
                <a:latin typeface="Calibri Light" panose="020F0302020204030204"/>
                <a:ea typeface="+mn-ea"/>
                <a:cs typeface="Calibri Light" panose="020F030202020403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885">
              <a:lnSpc>
                <a:spcPts val="955"/>
              </a:lnSpc>
            </a:pPr>
            <a:fld id="{81D60167-4931-47E6-BA6A-407CBD079E47}" type="slidenum">
              <a:rPr lang="en-IN" smtClean="0"/>
            </a:fld>
            <a:endParaRPr dirty="0"/>
          </a:p>
        </p:txBody>
      </p:sp>
      <p:sp>
        <p:nvSpPr>
          <p:cNvPr id="32" name="object 32"/>
          <p:cNvSpPr txBox="1"/>
          <p:nvPr/>
        </p:nvSpPr>
        <p:spPr>
          <a:xfrm>
            <a:off x="451104" y="3968496"/>
            <a:ext cx="3631353" cy="305276"/>
          </a:xfrm>
          <a:prstGeom prst="rect">
            <a:avLst/>
          </a:prstGeom>
          <a:solidFill>
            <a:srgbClr val="006899"/>
          </a:solidFill>
        </p:spPr>
        <p:txBody>
          <a:bodyPr vert="horz" wrap="square" lIns="0" tIns="17780" rIns="0" bIns="0" rtlCol="0">
            <a:spAutoFit/>
          </a:bodyPr>
          <a:lstStyle/>
          <a:p>
            <a:pPr marL="1127760">
              <a:spcBef>
                <a:spcPts val="140"/>
              </a:spcBef>
            </a:pPr>
            <a:r>
              <a:rPr sz="1865" spc="-13" dirty="0">
                <a:solidFill>
                  <a:srgbClr val="FFFFFF"/>
                </a:solidFill>
                <a:latin typeface="Calibri Light" panose="020F0302020204030204"/>
                <a:cs typeface="Calibri Light" panose="020F0302020204030204"/>
              </a:rPr>
              <a:t>Cloud</a:t>
            </a:r>
            <a:r>
              <a:rPr sz="1865" spc="-80" dirty="0">
                <a:solidFill>
                  <a:srgbClr val="FFFFFF"/>
                </a:solidFill>
                <a:latin typeface="Calibri Light" panose="020F0302020204030204"/>
                <a:cs typeface="Calibri Light" panose="020F0302020204030204"/>
              </a:rPr>
              <a:t> </a:t>
            </a:r>
            <a:r>
              <a:rPr sz="1865" spc="-20" dirty="0">
                <a:solidFill>
                  <a:srgbClr val="FFFFFF"/>
                </a:solidFill>
                <a:latin typeface="Calibri Light" panose="020F0302020204030204"/>
                <a:cs typeface="Calibri Light" panose="020F0302020204030204"/>
              </a:rPr>
              <a:t>Platform</a:t>
            </a:r>
            <a:endParaRPr sz="1865">
              <a:latin typeface="Calibri Light" panose="020F0302020204030204"/>
              <a:cs typeface="Calibri Light" panose="020F03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43102" y="5226777"/>
            <a:ext cx="738161" cy="446091"/>
          </a:xfrm>
          <a:prstGeom prst="rect">
            <a:avLst/>
          </a:prstGeom>
          <a:blipFill>
            <a:blip r:embed="rId1" cstate="print"/>
            <a:stretch>
              <a:fillRect/>
            </a:stretch>
          </a:blipFill>
        </p:spPr>
        <p:txBody>
          <a:bodyPr wrap="square" lIns="0" tIns="0" rIns="0" bIns="0" rtlCol="0"/>
          <a:lstStyle/>
          <a:p>
            <a:endParaRPr sz="2400"/>
          </a:p>
        </p:txBody>
      </p:sp>
      <p:sp>
        <p:nvSpPr>
          <p:cNvPr id="3" name="object 3"/>
          <p:cNvSpPr/>
          <p:nvPr/>
        </p:nvSpPr>
        <p:spPr>
          <a:xfrm>
            <a:off x="940817" y="4086352"/>
            <a:ext cx="542543" cy="418592"/>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829055" y="5858899"/>
            <a:ext cx="741679" cy="344152"/>
          </a:xfrm>
          <a:prstGeom prst="rect">
            <a:avLst/>
          </a:prstGeom>
          <a:blipFill>
            <a:blip r:embed="rId3" cstate="print"/>
            <a:stretch>
              <a:fillRect/>
            </a:stretch>
          </a:blipFill>
        </p:spPr>
        <p:txBody>
          <a:bodyPr wrap="square" lIns="0" tIns="0" rIns="0" bIns="0" rtlCol="0"/>
          <a:lstStyle/>
          <a:p>
            <a:endParaRPr sz="2400"/>
          </a:p>
        </p:txBody>
      </p:sp>
      <p:sp>
        <p:nvSpPr>
          <p:cNvPr id="5" name="object 5"/>
          <p:cNvSpPr/>
          <p:nvPr/>
        </p:nvSpPr>
        <p:spPr>
          <a:xfrm>
            <a:off x="2194561" y="4803647"/>
            <a:ext cx="1292351" cy="134112"/>
          </a:xfrm>
          <a:prstGeom prst="rect">
            <a:avLst/>
          </a:prstGeom>
          <a:blipFill>
            <a:blip r:embed="rId4" cstate="print"/>
            <a:stretch>
              <a:fillRect/>
            </a:stretch>
          </a:blipFill>
        </p:spPr>
        <p:txBody>
          <a:bodyPr wrap="square" lIns="0" tIns="0" rIns="0" bIns="0" rtlCol="0"/>
          <a:lstStyle/>
          <a:p>
            <a:endParaRPr sz="2400"/>
          </a:p>
        </p:txBody>
      </p:sp>
      <p:sp>
        <p:nvSpPr>
          <p:cNvPr id="6" name="object 6"/>
          <p:cNvSpPr/>
          <p:nvPr/>
        </p:nvSpPr>
        <p:spPr>
          <a:xfrm>
            <a:off x="8679295" y="4191423"/>
            <a:ext cx="1331744" cy="255184"/>
          </a:xfrm>
          <a:prstGeom prst="rect">
            <a:avLst/>
          </a:prstGeom>
          <a:blipFill>
            <a:blip r:embed="rId5" cstate="print"/>
            <a:stretch>
              <a:fillRect/>
            </a:stretch>
          </a:blipFill>
        </p:spPr>
        <p:txBody>
          <a:bodyPr wrap="square" lIns="0" tIns="0" rIns="0" bIns="0" rtlCol="0"/>
          <a:lstStyle/>
          <a:p>
            <a:endParaRPr sz="2400"/>
          </a:p>
        </p:txBody>
      </p:sp>
      <p:sp>
        <p:nvSpPr>
          <p:cNvPr id="7" name="object 7"/>
          <p:cNvSpPr/>
          <p:nvPr/>
        </p:nvSpPr>
        <p:spPr>
          <a:xfrm>
            <a:off x="10495279" y="4669536"/>
            <a:ext cx="1007656" cy="483645"/>
          </a:xfrm>
          <a:prstGeom prst="rect">
            <a:avLst/>
          </a:prstGeom>
          <a:blipFill>
            <a:blip r:embed="rId6" cstate="print"/>
            <a:stretch>
              <a:fillRect/>
            </a:stretch>
          </a:blipFill>
        </p:spPr>
        <p:txBody>
          <a:bodyPr wrap="square" lIns="0" tIns="0" rIns="0" bIns="0" rtlCol="0"/>
          <a:lstStyle/>
          <a:p>
            <a:endParaRPr sz="2400"/>
          </a:p>
        </p:txBody>
      </p:sp>
      <p:sp>
        <p:nvSpPr>
          <p:cNvPr id="8" name="object 8"/>
          <p:cNvSpPr/>
          <p:nvPr/>
        </p:nvSpPr>
        <p:spPr>
          <a:xfrm>
            <a:off x="2355157" y="5891029"/>
            <a:ext cx="971155" cy="259571"/>
          </a:xfrm>
          <a:prstGeom prst="rect">
            <a:avLst/>
          </a:prstGeom>
          <a:blipFill>
            <a:blip r:embed="rId7" cstate="print"/>
            <a:stretch>
              <a:fillRect/>
            </a:stretch>
          </a:blipFill>
        </p:spPr>
        <p:txBody>
          <a:bodyPr wrap="square" lIns="0" tIns="0" rIns="0" bIns="0" rtlCol="0"/>
          <a:lstStyle/>
          <a:p>
            <a:endParaRPr sz="2400"/>
          </a:p>
        </p:txBody>
      </p:sp>
      <p:sp>
        <p:nvSpPr>
          <p:cNvPr id="9" name="object 9"/>
          <p:cNvSpPr/>
          <p:nvPr/>
        </p:nvSpPr>
        <p:spPr>
          <a:xfrm>
            <a:off x="2170176" y="4169664"/>
            <a:ext cx="1361440" cy="284480"/>
          </a:xfrm>
          <a:prstGeom prst="rect">
            <a:avLst/>
          </a:prstGeom>
          <a:blipFill>
            <a:blip r:embed="rId8" cstate="print"/>
            <a:stretch>
              <a:fillRect/>
            </a:stretch>
          </a:blipFill>
        </p:spPr>
        <p:txBody>
          <a:bodyPr wrap="square" lIns="0" tIns="0" rIns="0" bIns="0" rtlCol="0"/>
          <a:lstStyle/>
          <a:p>
            <a:endParaRPr sz="2400"/>
          </a:p>
        </p:txBody>
      </p:sp>
      <p:sp>
        <p:nvSpPr>
          <p:cNvPr id="10" name="object 10"/>
          <p:cNvSpPr/>
          <p:nvPr/>
        </p:nvSpPr>
        <p:spPr>
          <a:xfrm>
            <a:off x="10401808" y="5237243"/>
            <a:ext cx="1056765" cy="389116"/>
          </a:xfrm>
          <a:prstGeom prst="rect">
            <a:avLst/>
          </a:prstGeom>
          <a:blipFill>
            <a:blip r:embed="rId9" cstate="print"/>
            <a:stretch>
              <a:fillRect/>
            </a:stretch>
          </a:blipFill>
        </p:spPr>
        <p:txBody>
          <a:bodyPr wrap="square" lIns="0" tIns="0" rIns="0" bIns="0" rtlCol="0"/>
          <a:lstStyle/>
          <a:p>
            <a:endParaRPr sz="2400"/>
          </a:p>
        </p:txBody>
      </p:sp>
      <p:sp>
        <p:nvSpPr>
          <p:cNvPr id="11" name="object 11"/>
          <p:cNvSpPr/>
          <p:nvPr/>
        </p:nvSpPr>
        <p:spPr>
          <a:xfrm>
            <a:off x="8831876" y="5292151"/>
            <a:ext cx="988440" cy="305784"/>
          </a:xfrm>
          <a:prstGeom prst="rect">
            <a:avLst/>
          </a:prstGeom>
          <a:blipFill>
            <a:blip r:embed="rId10" cstate="print"/>
            <a:stretch>
              <a:fillRect/>
            </a:stretch>
          </a:blipFill>
        </p:spPr>
        <p:txBody>
          <a:bodyPr wrap="square" lIns="0" tIns="0" rIns="0" bIns="0" rtlCol="0"/>
          <a:lstStyle/>
          <a:p>
            <a:endParaRPr sz="2400"/>
          </a:p>
        </p:txBody>
      </p:sp>
      <p:sp>
        <p:nvSpPr>
          <p:cNvPr id="12" name="object 12"/>
          <p:cNvSpPr/>
          <p:nvPr/>
        </p:nvSpPr>
        <p:spPr>
          <a:xfrm>
            <a:off x="5936894" y="5819969"/>
            <a:ext cx="312724" cy="397611"/>
          </a:xfrm>
          <a:prstGeom prst="rect">
            <a:avLst/>
          </a:prstGeom>
          <a:blipFill>
            <a:blip r:embed="rId11" cstate="print"/>
            <a:stretch>
              <a:fillRect/>
            </a:stretch>
          </a:blipFill>
        </p:spPr>
        <p:txBody>
          <a:bodyPr wrap="square" lIns="0" tIns="0" rIns="0" bIns="0" rtlCol="0"/>
          <a:lstStyle/>
          <a:p>
            <a:endParaRPr sz="2400"/>
          </a:p>
        </p:txBody>
      </p:sp>
      <p:sp>
        <p:nvSpPr>
          <p:cNvPr id="13" name="object 13"/>
          <p:cNvSpPr/>
          <p:nvPr/>
        </p:nvSpPr>
        <p:spPr>
          <a:xfrm>
            <a:off x="3860800" y="5291328"/>
            <a:ext cx="1227328" cy="314960"/>
          </a:xfrm>
          <a:prstGeom prst="rect">
            <a:avLst/>
          </a:prstGeom>
          <a:blipFill>
            <a:blip r:embed="rId12" cstate="print"/>
            <a:stretch>
              <a:fillRect/>
            </a:stretch>
          </a:blipFill>
        </p:spPr>
        <p:txBody>
          <a:bodyPr wrap="square" lIns="0" tIns="0" rIns="0" bIns="0" rtlCol="0"/>
          <a:lstStyle/>
          <a:p>
            <a:endParaRPr sz="2400"/>
          </a:p>
        </p:txBody>
      </p:sp>
      <p:sp>
        <p:nvSpPr>
          <p:cNvPr id="14" name="object 14"/>
          <p:cNvSpPr/>
          <p:nvPr/>
        </p:nvSpPr>
        <p:spPr>
          <a:xfrm>
            <a:off x="766064" y="5247419"/>
            <a:ext cx="885952" cy="412919"/>
          </a:xfrm>
          <a:prstGeom prst="rect">
            <a:avLst/>
          </a:prstGeom>
          <a:blipFill>
            <a:blip r:embed="rId13" cstate="print"/>
            <a:stretch>
              <a:fillRect/>
            </a:stretch>
          </a:blipFill>
        </p:spPr>
        <p:txBody>
          <a:bodyPr wrap="square" lIns="0" tIns="0" rIns="0" bIns="0" rtlCol="0"/>
          <a:lstStyle/>
          <a:p>
            <a:endParaRPr sz="2400"/>
          </a:p>
        </p:txBody>
      </p:sp>
      <p:sp>
        <p:nvSpPr>
          <p:cNvPr id="15" name="object 15"/>
          <p:cNvSpPr/>
          <p:nvPr/>
        </p:nvSpPr>
        <p:spPr>
          <a:xfrm>
            <a:off x="526287" y="4769105"/>
            <a:ext cx="1347216" cy="237743"/>
          </a:xfrm>
          <a:prstGeom prst="rect">
            <a:avLst/>
          </a:prstGeom>
          <a:blipFill>
            <a:blip r:embed="rId14" cstate="print"/>
            <a:stretch>
              <a:fillRect/>
            </a:stretch>
          </a:blipFill>
        </p:spPr>
        <p:txBody>
          <a:bodyPr wrap="square" lIns="0" tIns="0" rIns="0" bIns="0" rtlCol="0"/>
          <a:lstStyle/>
          <a:p>
            <a:endParaRPr sz="2400"/>
          </a:p>
        </p:txBody>
      </p:sp>
      <p:sp>
        <p:nvSpPr>
          <p:cNvPr id="16" name="object 16"/>
          <p:cNvSpPr/>
          <p:nvPr/>
        </p:nvSpPr>
        <p:spPr>
          <a:xfrm>
            <a:off x="5496880" y="5285104"/>
            <a:ext cx="1201232" cy="322261"/>
          </a:xfrm>
          <a:prstGeom prst="rect">
            <a:avLst/>
          </a:prstGeom>
          <a:blipFill>
            <a:blip r:embed="rId15" cstate="print"/>
            <a:stretch>
              <a:fillRect/>
            </a:stretch>
          </a:blipFill>
        </p:spPr>
        <p:txBody>
          <a:bodyPr wrap="square" lIns="0" tIns="0" rIns="0" bIns="0" rtlCol="0"/>
          <a:lstStyle/>
          <a:p>
            <a:endParaRPr sz="2400"/>
          </a:p>
        </p:txBody>
      </p:sp>
      <p:sp>
        <p:nvSpPr>
          <p:cNvPr id="17" name="object 17"/>
          <p:cNvSpPr/>
          <p:nvPr/>
        </p:nvSpPr>
        <p:spPr>
          <a:xfrm>
            <a:off x="3895103" y="4179367"/>
            <a:ext cx="1156031" cy="220703"/>
          </a:xfrm>
          <a:prstGeom prst="rect">
            <a:avLst/>
          </a:prstGeom>
          <a:blipFill>
            <a:blip r:embed="rId16" cstate="print"/>
            <a:stretch>
              <a:fillRect/>
            </a:stretch>
          </a:blipFill>
        </p:spPr>
        <p:txBody>
          <a:bodyPr wrap="square" lIns="0" tIns="0" rIns="0" bIns="0" rtlCol="0"/>
          <a:lstStyle/>
          <a:p>
            <a:endParaRPr sz="2400"/>
          </a:p>
        </p:txBody>
      </p:sp>
      <p:sp>
        <p:nvSpPr>
          <p:cNvPr id="18" name="object 18"/>
          <p:cNvSpPr/>
          <p:nvPr/>
        </p:nvSpPr>
        <p:spPr>
          <a:xfrm>
            <a:off x="7187184" y="4689855"/>
            <a:ext cx="1064768" cy="349504"/>
          </a:xfrm>
          <a:prstGeom prst="rect">
            <a:avLst/>
          </a:prstGeom>
          <a:blipFill>
            <a:blip r:embed="rId17" cstate="print"/>
            <a:stretch>
              <a:fillRect/>
            </a:stretch>
          </a:blipFill>
        </p:spPr>
        <p:txBody>
          <a:bodyPr wrap="square" lIns="0" tIns="0" rIns="0" bIns="0" rtlCol="0"/>
          <a:lstStyle/>
          <a:p>
            <a:endParaRPr sz="2400"/>
          </a:p>
        </p:txBody>
      </p:sp>
      <p:sp>
        <p:nvSpPr>
          <p:cNvPr id="19" name="object 19"/>
          <p:cNvSpPr/>
          <p:nvPr/>
        </p:nvSpPr>
        <p:spPr>
          <a:xfrm>
            <a:off x="4309872" y="5835650"/>
            <a:ext cx="371856" cy="378476"/>
          </a:xfrm>
          <a:prstGeom prst="rect">
            <a:avLst/>
          </a:prstGeom>
          <a:blipFill>
            <a:blip r:embed="rId18" cstate="print"/>
            <a:stretch>
              <a:fillRect/>
            </a:stretch>
          </a:blipFill>
        </p:spPr>
        <p:txBody>
          <a:bodyPr wrap="square" lIns="0" tIns="0" rIns="0" bIns="0" rtlCol="0"/>
          <a:lstStyle/>
          <a:p>
            <a:endParaRPr sz="2400"/>
          </a:p>
        </p:txBody>
      </p:sp>
      <p:sp>
        <p:nvSpPr>
          <p:cNvPr id="20" name="object 20"/>
          <p:cNvSpPr/>
          <p:nvPr/>
        </p:nvSpPr>
        <p:spPr>
          <a:xfrm>
            <a:off x="5498592" y="4773168"/>
            <a:ext cx="1129792" cy="197104"/>
          </a:xfrm>
          <a:prstGeom prst="rect">
            <a:avLst/>
          </a:prstGeom>
          <a:blipFill>
            <a:blip r:embed="rId19" cstate="print"/>
            <a:stretch>
              <a:fillRect/>
            </a:stretch>
          </a:blipFill>
        </p:spPr>
        <p:txBody>
          <a:bodyPr wrap="square" lIns="0" tIns="0" rIns="0" bIns="0" rtlCol="0"/>
          <a:lstStyle/>
          <a:p>
            <a:endParaRPr sz="2400"/>
          </a:p>
        </p:txBody>
      </p:sp>
      <p:sp>
        <p:nvSpPr>
          <p:cNvPr id="21" name="object 21"/>
          <p:cNvSpPr/>
          <p:nvPr/>
        </p:nvSpPr>
        <p:spPr>
          <a:xfrm>
            <a:off x="5600047" y="4109173"/>
            <a:ext cx="984107" cy="357292"/>
          </a:xfrm>
          <a:prstGeom prst="rect">
            <a:avLst/>
          </a:prstGeom>
          <a:blipFill>
            <a:blip r:embed="rId20" cstate="print"/>
            <a:stretch>
              <a:fillRect/>
            </a:stretch>
          </a:blipFill>
        </p:spPr>
        <p:txBody>
          <a:bodyPr wrap="square" lIns="0" tIns="0" rIns="0" bIns="0" rtlCol="0"/>
          <a:lstStyle/>
          <a:p>
            <a:endParaRPr sz="2400"/>
          </a:p>
        </p:txBody>
      </p:sp>
      <p:sp>
        <p:nvSpPr>
          <p:cNvPr id="22" name="object 22"/>
          <p:cNvSpPr/>
          <p:nvPr/>
        </p:nvSpPr>
        <p:spPr>
          <a:xfrm>
            <a:off x="10574858" y="4163945"/>
            <a:ext cx="822383" cy="294001"/>
          </a:xfrm>
          <a:prstGeom prst="rect">
            <a:avLst/>
          </a:prstGeom>
          <a:blipFill>
            <a:blip r:embed="rId21" cstate="print"/>
            <a:stretch>
              <a:fillRect/>
            </a:stretch>
          </a:blipFill>
        </p:spPr>
        <p:txBody>
          <a:bodyPr wrap="square" lIns="0" tIns="0" rIns="0" bIns="0" rtlCol="0"/>
          <a:lstStyle/>
          <a:p>
            <a:endParaRPr sz="2400"/>
          </a:p>
        </p:txBody>
      </p:sp>
      <p:sp>
        <p:nvSpPr>
          <p:cNvPr id="23" name="object 23"/>
          <p:cNvSpPr/>
          <p:nvPr/>
        </p:nvSpPr>
        <p:spPr>
          <a:xfrm>
            <a:off x="2341038" y="5283201"/>
            <a:ext cx="1007533" cy="327151"/>
          </a:xfrm>
          <a:prstGeom prst="rect">
            <a:avLst/>
          </a:prstGeom>
          <a:blipFill>
            <a:blip r:embed="rId22" cstate="print"/>
            <a:stretch>
              <a:fillRect/>
            </a:stretch>
          </a:blipFill>
        </p:spPr>
        <p:txBody>
          <a:bodyPr wrap="square" lIns="0" tIns="0" rIns="0" bIns="0" rtlCol="0"/>
          <a:lstStyle/>
          <a:p>
            <a:endParaRPr sz="2400"/>
          </a:p>
        </p:txBody>
      </p:sp>
      <p:sp>
        <p:nvSpPr>
          <p:cNvPr id="24" name="object 24"/>
          <p:cNvSpPr/>
          <p:nvPr/>
        </p:nvSpPr>
        <p:spPr>
          <a:xfrm>
            <a:off x="8719281" y="4688839"/>
            <a:ext cx="1270063" cy="345439"/>
          </a:xfrm>
          <a:prstGeom prst="rect">
            <a:avLst/>
          </a:prstGeom>
          <a:blipFill>
            <a:blip r:embed="rId23" cstate="print"/>
            <a:stretch>
              <a:fillRect/>
            </a:stretch>
          </a:blipFill>
        </p:spPr>
        <p:txBody>
          <a:bodyPr wrap="square" lIns="0" tIns="0" rIns="0" bIns="0" rtlCol="0"/>
          <a:lstStyle/>
          <a:p>
            <a:endParaRPr sz="2400"/>
          </a:p>
        </p:txBody>
      </p:sp>
      <p:sp>
        <p:nvSpPr>
          <p:cNvPr id="25" name="object 25"/>
          <p:cNvSpPr/>
          <p:nvPr/>
        </p:nvSpPr>
        <p:spPr>
          <a:xfrm>
            <a:off x="3948391" y="4685792"/>
            <a:ext cx="1039787" cy="365760"/>
          </a:xfrm>
          <a:prstGeom prst="rect">
            <a:avLst/>
          </a:prstGeom>
          <a:blipFill>
            <a:blip r:embed="rId24" cstate="print"/>
            <a:stretch>
              <a:fillRect/>
            </a:stretch>
          </a:blipFill>
        </p:spPr>
        <p:txBody>
          <a:bodyPr wrap="square" lIns="0" tIns="0" rIns="0" bIns="0" rtlCol="0"/>
          <a:lstStyle/>
          <a:p>
            <a:endParaRPr sz="2400"/>
          </a:p>
        </p:txBody>
      </p:sp>
      <p:sp>
        <p:nvSpPr>
          <p:cNvPr id="26" name="object 26"/>
          <p:cNvSpPr/>
          <p:nvPr/>
        </p:nvSpPr>
        <p:spPr>
          <a:xfrm>
            <a:off x="7311365" y="4102607"/>
            <a:ext cx="814640" cy="392175"/>
          </a:xfrm>
          <a:prstGeom prst="rect">
            <a:avLst/>
          </a:prstGeom>
          <a:blipFill>
            <a:blip r:embed="rId25" cstate="print"/>
            <a:stretch>
              <a:fillRect/>
            </a:stretch>
          </a:blipFill>
        </p:spPr>
        <p:txBody>
          <a:bodyPr wrap="square" lIns="0" tIns="0" rIns="0" bIns="0" rtlCol="0"/>
          <a:lstStyle/>
          <a:p>
            <a:endParaRPr sz="2400"/>
          </a:p>
        </p:txBody>
      </p:sp>
      <p:sp>
        <p:nvSpPr>
          <p:cNvPr id="27" name="object 27"/>
          <p:cNvSpPr/>
          <p:nvPr/>
        </p:nvSpPr>
        <p:spPr>
          <a:xfrm>
            <a:off x="8845295" y="1395415"/>
            <a:ext cx="1011935" cy="441487"/>
          </a:xfrm>
          <a:prstGeom prst="rect">
            <a:avLst/>
          </a:prstGeom>
          <a:blipFill>
            <a:blip r:embed="rId26" cstate="print"/>
            <a:stretch>
              <a:fillRect/>
            </a:stretch>
          </a:blipFill>
        </p:spPr>
        <p:txBody>
          <a:bodyPr wrap="square" lIns="0" tIns="0" rIns="0" bIns="0" rtlCol="0"/>
          <a:lstStyle/>
          <a:p>
            <a:endParaRPr sz="2400"/>
          </a:p>
        </p:txBody>
      </p:sp>
      <p:sp>
        <p:nvSpPr>
          <p:cNvPr id="28" name="object 28"/>
          <p:cNvSpPr/>
          <p:nvPr/>
        </p:nvSpPr>
        <p:spPr>
          <a:xfrm>
            <a:off x="1016001" y="2542896"/>
            <a:ext cx="356647" cy="444681"/>
          </a:xfrm>
          <a:prstGeom prst="rect">
            <a:avLst/>
          </a:prstGeom>
          <a:blipFill>
            <a:blip r:embed="rId27" cstate="print"/>
            <a:stretch>
              <a:fillRect/>
            </a:stretch>
          </a:blipFill>
        </p:spPr>
        <p:txBody>
          <a:bodyPr wrap="square" lIns="0" tIns="0" rIns="0" bIns="0" rtlCol="0"/>
          <a:lstStyle/>
          <a:p>
            <a:endParaRPr sz="2400"/>
          </a:p>
        </p:txBody>
      </p:sp>
      <p:sp>
        <p:nvSpPr>
          <p:cNvPr id="29" name="object 29"/>
          <p:cNvSpPr/>
          <p:nvPr/>
        </p:nvSpPr>
        <p:spPr>
          <a:xfrm>
            <a:off x="1063684" y="1422174"/>
            <a:ext cx="357197" cy="402133"/>
          </a:xfrm>
          <a:prstGeom prst="rect">
            <a:avLst/>
          </a:prstGeom>
          <a:blipFill>
            <a:blip r:embed="rId28" cstate="print"/>
            <a:stretch>
              <a:fillRect/>
            </a:stretch>
          </a:blipFill>
        </p:spPr>
        <p:txBody>
          <a:bodyPr wrap="square" lIns="0" tIns="0" rIns="0" bIns="0" rtlCol="0"/>
          <a:lstStyle/>
          <a:p>
            <a:endParaRPr sz="2400"/>
          </a:p>
        </p:txBody>
      </p:sp>
      <p:sp>
        <p:nvSpPr>
          <p:cNvPr id="30" name="object 30"/>
          <p:cNvSpPr/>
          <p:nvPr/>
        </p:nvSpPr>
        <p:spPr>
          <a:xfrm>
            <a:off x="3899407" y="1498871"/>
            <a:ext cx="1117599" cy="249495"/>
          </a:xfrm>
          <a:prstGeom prst="rect">
            <a:avLst/>
          </a:prstGeom>
          <a:blipFill>
            <a:blip r:embed="rId29" cstate="print"/>
            <a:stretch>
              <a:fillRect/>
            </a:stretch>
          </a:blipFill>
        </p:spPr>
        <p:txBody>
          <a:bodyPr wrap="square" lIns="0" tIns="0" rIns="0" bIns="0" rtlCol="0"/>
          <a:lstStyle/>
          <a:p>
            <a:endParaRPr sz="2400"/>
          </a:p>
        </p:txBody>
      </p:sp>
      <p:sp>
        <p:nvSpPr>
          <p:cNvPr id="31" name="object 31"/>
          <p:cNvSpPr/>
          <p:nvPr/>
        </p:nvSpPr>
        <p:spPr>
          <a:xfrm>
            <a:off x="1007872" y="1983333"/>
            <a:ext cx="410464" cy="395968"/>
          </a:xfrm>
          <a:prstGeom prst="rect">
            <a:avLst/>
          </a:prstGeom>
          <a:blipFill>
            <a:blip r:embed="rId30" cstate="print"/>
            <a:stretch>
              <a:fillRect/>
            </a:stretch>
          </a:blipFill>
        </p:spPr>
        <p:txBody>
          <a:bodyPr wrap="square" lIns="0" tIns="0" rIns="0" bIns="0" rtlCol="0"/>
          <a:lstStyle/>
          <a:p>
            <a:endParaRPr sz="2400"/>
          </a:p>
        </p:txBody>
      </p:sp>
      <p:sp>
        <p:nvSpPr>
          <p:cNvPr id="32" name="object 32"/>
          <p:cNvSpPr/>
          <p:nvPr/>
        </p:nvSpPr>
        <p:spPr>
          <a:xfrm>
            <a:off x="7140447" y="2020079"/>
            <a:ext cx="1166948" cy="332637"/>
          </a:xfrm>
          <a:prstGeom prst="rect">
            <a:avLst/>
          </a:prstGeom>
          <a:blipFill>
            <a:blip r:embed="rId31" cstate="print"/>
            <a:stretch>
              <a:fillRect/>
            </a:stretch>
          </a:blipFill>
        </p:spPr>
        <p:txBody>
          <a:bodyPr wrap="square" lIns="0" tIns="0" rIns="0" bIns="0" rtlCol="0"/>
          <a:lstStyle/>
          <a:p>
            <a:endParaRPr sz="2400"/>
          </a:p>
        </p:txBody>
      </p:sp>
      <p:sp>
        <p:nvSpPr>
          <p:cNvPr id="33" name="object 33"/>
          <p:cNvSpPr/>
          <p:nvPr/>
        </p:nvSpPr>
        <p:spPr>
          <a:xfrm>
            <a:off x="7294879" y="2568447"/>
            <a:ext cx="900176" cy="410464"/>
          </a:xfrm>
          <a:prstGeom prst="rect">
            <a:avLst/>
          </a:prstGeom>
          <a:blipFill>
            <a:blip r:embed="rId32" cstate="print"/>
            <a:stretch>
              <a:fillRect/>
            </a:stretch>
          </a:blipFill>
        </p:spPr>
        <p:txBody>
          <a:bodyPr wrap="square" lIns="0" tIns="0" rIns="0" bIns="0" rtlCol="0"/>
          <a:lstStyle/>
          <a:p>
            <a:endParaRPr sz="2400"/>
          </a:p>
        </p:txBody>
      </p:sp>
      <p:sp>
        <p:nvSpPr>
          <p:cNvPr id="34" name="object 34"/>
          <p:cNvSpPr/>
          <p:nvPr/>
        </p:nvSpPr>
        <p:spPr>
          <a:xfrm>
            <a:off x="10404132" y="1446785"/>
            <a:ext cx="1155915" cy="373887"/>
          </a:xfrm>
          <a:prstGeom prst="rect">
            <a:avLst/>
          </a:prstGeom>
          <a:blipFill>
            <a:blip r:embed="rId33" cstate="print"/>
            <a:stretch>
              <a:fillRect/>
            </a:stretch>
          </a:blipFill>
        </p:spPr>
        <p:txBody>
          <a:bodyPr wrap="square" lIns="0" tIns="0" rIns="0" bIns="0" rtlCol="0"/>
          <a:lstStyle/>
          <a:p>
            <a:endParaRPr sz="2400"/>
          </a:p>
        </p:txBody>
      </p:sp>
      <p:sp>
        <p:nvSpPr>
          <p:cNvPr id="35" name="object 35"/>
          <p:cNvSpPr/>
          <p:nvPr/>
        </p:nvSpPr>
        <p:spPr>
          <a:xfrm>
            <a:off x="5459985" y="2050289"/>
            <a:ext cx="1312671" cy="274319"/>
          </a:xfrm>
          <a:prstGeom prst="rect">
            <a:avLst/>
          </a:prstGeom>
          <a:blipFill>
            <a:blip r:embed="rId34" cstate="print"/>
            <a:stretch>
              <a:fillRect/>
            </a:stretch>
          </a:blipFill>
        </p:spPr>
        <p:txBody>
          <a:bodyPr wrap="square" lIns="0" tIns="0" rIns="0" bIns="0" rtlCol="0"/>
          <a:lstStyle/>
          <a:p>
            <a:endParaRPr sz="2400"/>
          </a:p>
        </p:txBody>
      </p:sp>
      <p:sp>
        <p:nvSpPr>
          <p:cNvPr id="36" name="object 36"/>
          <p:cNvSpPr/>
          <p:nvPr/>
        </p:nvSpPr>
        <p:spPr>
          <a:xfrm>
            <a:off x="3826256" y="2084509"/>
            <a:ext cx="1261872" cy="242299"/>
          </a:xfrm>
          <a:prstGeom prst="rect">
            <a:avLst/>
          </a:prstGeom>
          <a:blipFill>
            <a:blip r:embed="rId35" cstate="print"/>
            <a:stretch>
              <a:fillRect/>
            </a:stretch>
          </a:blipFill>
        </p:spPr>
        <p:txBody>
          <a:bodyPr wrap="square" lIns="0" tIns="0" rIns="0" bIns="0" rtlCol="0"/>
          <a:lstStyle/>
          <a:p>
            <a:endParaRPr sz="2400"/>
          </a:p>
        </p:txBody>
      </p:sp>
      <p:sp>
        <p:nvSpPr>
          <p:cNvPr id="37" name="object 37"/>
          <p:cNvSpPr/>
          <p:nvPr/>
        </p:nvSpPr>
        <p:spPr>
          <a:xfrm>
            <a:off x="8916415" y="2572511"/>
            <a:ext cx="1070588" cy="437085"/>
          </a:xfrm>
          <a:prstGeom prst="rect">
            <a:avLst/>
          </a:prstGeom>
          <a:blipFill>
            <a:blip r:embed="rId36" cstate="print"/>
            <a:stretch>
              <a:fillRect/>
            </a:stretch>
          </a:blipFill>
        </p:spPr>
        <p:txBody>
          <a:bodyPr wrap="square" lIns="0" tIns="0" rIns="0" bIns="0" rtlCol="0"/>
          <a:lstStyle/>
          <a:p>
            <a:endParaRPr sz="2400"/>
          </a:p>
        </p:txBody>
      </p:sp>
      <p:sp>
        <p:nvSpPr>
          <p:cNvPr id="38" name="object 38"/>
          <p:cNvSpPr/>
          <p:nvPr/>
        </p:nvSpPr>
        <p:spPr>
          <a:xfrm>
            <a:off x="2261615" y="2649795"/>
            <a:ext cx="1168400" cy="201100"/>
          </a:xfrm>
          <a:prstGeom prst="rect">
            <a:avLst/>
          </a:prstGeom>
          <a:blipFill>
            <a:blip r:embed="rId37" cstate="print"/>
            <a:stretch>
              <a:fillRect/>
            </a:stretch>
          </a:blipFill>
        </p:spPr>
        <p:txBody>
          <a:bodyPr wrap="square" lIns="0" tIns="0" rIns="0" bIns="0" rtlCol="0"/>
          <a:lstStyle/>
          <a:p>
            <a:endParaRPr sz="2400"/>
          </a:p>
        </p:txBody>
      </p:sp>
      <p:sp>
        <p:nvSpPr>
          <p:cNvPr id="39" name="object 39"/>
          <p:cNvSpPr/>
          <p:nvPr/>
        </p:nvSpPr>
        <p:spPr>
          <a:xfrm>
            <a:off x="2360673" y="1424348"/>
            <a:ext cx="856456" cy="372312"/>
          </a:xfrm>
          <a:prstGeom prst="rect">
            <a:avLst/>
          </a:prstGeom>
          <a:blipFill>
            <a:blip r:embed="rId38" cstate="print"/>
            <a:stretch>
              <a:fillRect/>
            </a:stretch>
          </a:blipFill>
        </p:spPr>
        <p:txBody>
          <a:bodyPr wrap="square" lIns="0" tIns="0" rIns="0" bIns="0" rtlCol="0"/>
          <a:lstStyle/>
          <a:p>
            <a:endParaRPr sz="2400"/>
          </a:p>
        </p:txBody>
      </p:sp>
      <p:sp>
        <p:nvSpPr>
          <p:cNvPr id="40" name="object 40"/>
          <p:cNvSpPr/>
          <p:nvPr/>
        </p:nvSpPr>
        <p:spPr>
          <a:xfrm>
            <a:off x="7053071" y="1530840"/>
            <a:ext cx="1324864" cy="224496"/>
          </a:xfrm>
          <a:prstGeom prst="rect">
            <a:avLst/>
          </a:prstGeom>
          <a:blipFill>
            <a:blip r:embed="rId39" cstate="print"/>
            <a:stretch>
              <a:fillRect/>
            </a:stretch>
          </a:blipFill>
        </p:spPr>
        <p:txBody>
          <a:bodyPr wrap="square" lIns="0" tIns="0" rIns="0" bIns="0" rtlCol="0"/>
          <a:lstStyle/>
          <a:p>
            <a:endParaRPr sz="2400"/>
          </a:p>
        </p:txBody>
      </p:sp>
      <p:sp>
        <p:nvSpPr>
          <p:cNvPr id="41" name="object 41"/>
          <p:cNvSpPr/>
          <p:nvPr/>
        </p:nvSpPr>
        <p:spPr>
          <a:xfrm>
            <a:off x="4320031" y="2549296"/>
            <a:ext cx="351535" cy="424365"/>
          </a:xfrm>
          <a:prstGeom prst="rect">
            <a:avLst/>
          </a:prstGeom>
          <a:blipFill>
            <a:blip r:embed="rId40" cstate="print"/>
            <a:stretch>
              <a:fillRect/>
            </a:stretch>
          </a:blipFill>
        </p:spPr>
        <p:txBody>
          <a:bodyPr wrap="square" lIns="0" tIns="0" rIns="0" bIns="0" rtlCol="0"/>
          <a:lstStyle/>
          <a:p>
            <a:endParaRPr sz="2400"/>
          </a:p>
        </p:txBody>
      </p:sp>
      <p:sp>
        <p:nvSpPr>
          <p:cNvPr id="42" name="object 42"/>
          <p:cNvSpPr/>
          <p:nvPr/>
        </p:nvSpPr>
        <p:spPr>
          <a:xfrm>
            <a:off x="9003791" y="2034032"/>
            <a:ext cx="699007" cy="331216"/>
          </a:xfrm>
          <a:prstGeom prst="rect">
            <a:avLst/>
          </a:prstGeom>
          <a:blipFill>
            <a:blip r:embed="rId41" cstate="print"/>
            <a:stretch>
              <a:fillRect/>
            </a:stretch>
          </a:blipFill>
        </p:spPr>
        <p:txBody>
          <a:bodyPr wrap="square" lIns="0" tIns="0" rIns="0" bIns="0" rtlCol="0"/>
          <a:lstStyle/>
          <a:p>
            <a:endParaRPr sz="2400"/>
          </a:p>
        </p:txBody>
      </p:sp>
      <p:sp>
        <p:nvSpPr>
          <p:cNvPr id="43" name="object 43"/>
          <p:cNvSpPr/>
          <p:nvPr/>
        </p:nvSpPr>
        <p:spPr>
          <a:xfrm>
            <a:off x="5525007" y="2586735"/>
            <a:ext cx="1127760" cy="270256"/>
          </a:xfrm>
          <a:prstGeom prst="rect">
            <a:avLst/>
          </a:prstGeom>
          <a:blipFill>
            <a:blip r:embed="rId42" cstate="print"/>
            <a:stretch>
              <a:fillRect/>
            </a:stretch>
          </a:blipFill>
        </p:spPr>
        <p:txBody>
          <a:bodyPr wrap="square" lIns="0" tIns="0" rIns="0" bIns="0" rtlCol="0"/>
          <a:lstStyle/>
          <a:p>
            <a:endParaRPr sz="2400"/>
          </a:p>
        </p:txBody>
      </p:sp>
      <p:sp>
        <p:nvSpPr>
          <p:cNvPr id="44" name="object 44"/>
          <p:cNvSpPr/>
          <p:nvPr/>
        </p:nvSpPr>
        <p:spPr>
          <a:xfrm>
            <a:off x="5669280" y="1434592"/>
            <a:ext cx="775169" cy="388112"/>
          </a:xfrm>
          <a:prstGeom prst="rect">
            <a:avLst/>
          </a:prstGeom>
          <a:blipFill>
            <a:blip r:embed="rId43" cstate="print"/>
            <a:stretch>
              <a:fillRect/>
            </a:stretch>
          </a:blipFill>
        </p:spPr>
        <p:txBody>
          <a:bodyPr wrap="square" lIns="0" tIns="0" rIns="0" bIns="0" rtlCol="0"/>
          <a:lstStyle/>
          <a:p>
            <a:endParaRPr sz="2400"/>
          </a:p>
        </p:txBody>
      </p:sp>
      <p:sp>
        <p:nvSpPr>
          <p:cNvPr id="45" name="object 45"/>
          <p:cNvSpPr/>
          <p:nvPr/>
        </p:nvSpPr>
        <p:spPr>
          <a:xfrm>
            <a:off x="2206752" y="2027937"/>
            <a:ext cx="1278128" cy="319023"/>
          </a:xfrm>
          <a:prstGeom prst="rect">
            <a:avLst/>
          </a:prstGeom>
          <a:blipFill>
            <a:blip r:embed="rId44" cstate="print"/>
            <a:stretch>
              <a:fillRect/>
            </a:stretch>
          </a:blipFill>
        </p:spPr>
        <p:txBody>
          <a:bodyPr wrap="square" lIns="0" tIns="0" rIns="0" bIns="0" rtlCol="0"/>
          <a:lstStyle/>
          <a:p>
            <a:endParaRPr sz="2400"/>
          </a:p>
        </p:txBody>
      </p:sp>
      <p:sp>
        <p:nvSpPr>
          <p:cNvPr id="46" name="object 46"/>
          <p:cNvSpPr/>
          <p:nvPr/>
        </p:nvSpPr>
        <p:spPr>
          <a:xfrm>
            <a:off x="10308355" y="2120748"/>
            <a:ext cx="1339032" cy="144809"/>
          </a:xfrm>
          <a:prstGeom prst="rect">
            <a:avLst/>
          </a:prstGeom>
          <a:blipFill>
            <a:blip r:embed="rId45" cstate="print"/>
            <a:stretch>
              <a:fillRect/>
            </a:stretch>
          </a:blipFill>
        </p:spPr>
        <p:txBody>
          <a:bodyPr wrap="square" lIns="0" tIns="0" rIns="0" bIns="0" rtlCol="0"/>
          <a:lstStyle/>
          <a:p>
            <a:endParaRPr sz="2400"/>
          </a:p>
        </p:txBody>
      </p:sp>
      <p:sp>
        <p:nvSpPr>
          <p:cNvPr id="47" name="object 47"/>
          <p:cNvSpPr/>
          <p:nvPr/>
        </p:nvSpPr>
        <p:spPr>
          <a:xfrm>
            <a:off x="451103" y="1371601"/>
            <a:ext cx="1534160" cy="481753"/>
          </a:xfrm>
          <a:custGeom>
            <a:avLst/>
            <a:gdLst/>
            <a:ahLst/>
            <a:cxnLst/>
            <a:rect l="l" t="t" r="r" b="b"/>
            <a:pathLst>
              <a:path w="1150620" h="361315">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48" name="object 48"/>
          <p:cNvSpPr/>
          <p:nvPr/>
        </p:nvSpPr>
        <p:spPr>
          <a:xfrm>
            <a:off x="2078736" y="1371601"/>
            <a:ext cx="1534160" cy="481753"/>
          </a:xfrm>
          <a:custGeom>
            <a:avLst/>
            <a:gdLst/>
            <a:ahLst/>
            <a:cxnLst/>
            <a:rect l="l" t="t" r="r" b="b"/>
            <a:pathLst>
              <a:path w="1150620" h="361315">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49" name="object 49"/>
          <p:cNvSpPr/>
          <p:nvPr/>
        </p:nvSpPr>
        <p:spPr>
          <a:xfrm>
            <a:off x="3704335" y="1371601"/>
            <a:ext cx="1536700" cy="481753"/>
          </a:xfrm>
          <a:custGeom>
            <a:avLst/>
            <a:gdLst/>
            <a:ahLst/>
            <a:cxnLst/>
            <a:rect l="l" t="t" r="r" b="b"/>
            <a:pathLst>
              <a:path w="1152525" h="361315">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0" name="object 50"/>
          <p:cNvSpPr/>
          <p:nvPr/>
        </p:nvSpPr>
        <p:spPr>
          <a:xfrm>
            <a:off x="5331968" y="1371601"/>
            <a:ext cx="1534160" cy="481753"/>
          </a:xfrm>
          <a:custGeom>
            <a:avLst/>
            <a:gdLst/>
            <a:ahLst/>
            <a:cxnLst/>
            <a:rect l="l" t="t" r="r" b="b"/>
            <a:pathLst>
              <a:path w="1150620" h="361315">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1" name="object 51"/>
          <p:cNvSpPr/>
          <p:nvPr/>
        </p:nvSpPr>
        <p:spPr>
          <a:xfrm>
            <a:off x="6959600" y="1371601"/>
            <a:ext cx="1534160" cy="481753"/>
          </a:xfrm>
          <a:custGeom>
            <a:avLst/>
            <a:gdLst/>
            <a:ahLst/>
            <a:cxnLst/>
            <a:rect l="l" t="t" r="r" b="b"/>
            <a:pathLst>
              <a:path w="1150620" h="361315">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2" name="object 52"/>
          <p:cNvSpPr/>
          <p:nvPr/>
        </p:nvSpPr>
        <p:spPr>
          <a:xfrm>
            <a:off x="8585201" y="1371601"/>
            <a:ext cx="1536700" cy="481753"/>
          </a:xfrm>
          <a:custGeom>
            <a:avLst/>
            <a:gdLst/>
            <a:ahLst/>
            <a:cxnLst/>
            <a:rect l="l" t="t" r="r" b="b"/>
            <a:pathLst>
              <a:path w="1152525" h="361315">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3" name="object 53"/>
          <p:cNvSpPr/>
          <p:nvPr/>
        </p:nvSpPr>
        <p:spPr>
          <a:xfrm>
            <a:off x="10212831" y="1371601"/>
            <a:ext cx="1534160" cy="481753"/>
          </a:xfrm>
          <a:custGeom>
            <a:avLst/>
            <a:gdLst/>
            <a:ahLst/>
            <a:cxnLst/>
            <a:rect l="l" t="t" r="r" b="b"/>
            <a:pathLst>
              <a:path w="1150620" h="361315">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4" name="object 54"/>
          <p:cNvSpPr/>
          <p:nvPr/>
        </p:nvSpPr>
        <p:spPr>
          <a:xfrm>
            <a:off x="451103" y="1946656"/>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5" name="object 55"/>
          <p:cNvSpPr/>
          <p:nvPr/>
        </p:nvSpPr>
        <p:spPr>
          <a:xfrm>
            <a:off x="2078736" y="1946656"/>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6" name="object 56"/>
          <p:cNvSpPr/>
          <p:nvPr/>
        </p:nvSpPr>
        <p:spPr>
          <a:xfrm>
            <a:off x="3704335" y="1946656"/>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7" name="object 57"/>
          <p:cNvSpPr/>
          <p:nvPr/>
        </p:nvSpPr>
        <p:spPr>
          <a:xfrm>
            <a:off x="5331968" y="1946656"/>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8" name="object 58"/>
          <p:cNvSpPr/>
          <p:nvPr/>
        </p:nvSpPr>
        <p:spPr>
          <a:xfrm>
            <a:off x="6959600" y="1946656"/>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59" name="object 59"/>
          <p:cNvSpPr/>
          <p:nvPr/>
        </p:nvSpPr>
        <p:spPr>
          <a:xfrm>
            <a:off x="8585201" y="1946656"/>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0" name="object 60"/>
          <p:cNvSpPr/>
          <p:nvPr/>
        </p:nvSpPr>
        <p:spPr>
          <a:xfrm>
            <a:off x="10212831" y="1946656"/>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1" name="object 61"/>
          <p:cNvSpPr/>
          <p:nvPr/>
        </p:nvSpPr>
        <p:spPr>
          <a:xfrm>
            <a:off x="451103" y="519988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2" name="object 62"/>
          <p:cNvSpPr/>
          <p:nvPr/>
        </p:nvSpPr>
        <p:spPr>
          <a:xfrm>
            <a:off x="2078736" y="519988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3" name="object 63"/>
          <p:cNvSpPr/>
          <p:nvPr/>
        </p:nvSpPr>
        <p:spPr>
          <a:xfrm>
            <a:off x="3704335" y="5199888"/>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4" name="object 64"/>
          <p:cNvSpPr/>
          <p:nvPr/>
        </p:nvSpPr>
        <p:spPr>
          <a:xfrm>
            <a:off x="5331968" y="519988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5" name="object 65"/>
          <p:cNvSpPr/>
          <p:nvPr/>
        </p:nvSpPr>
        <p:spPr>
          <a:xfrm>
            <a:off x="6959600" y="519988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6" name="object 66"/>
          <p:cNvSpPr/>
          <p:nvPr/>
        </p:nvSpPr>
        <p:spPr>
          <a:xfrm>
            <a:off x="8585201" y="5199888"/>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7" name="object 67"/>
          <p:cNvSpPr/>
          <p:nvPr/>
        </p:nvSpPr>
        <p:spPr>
          <a:xfrm>
            <a:off x="10212831" y="519988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8" name="object 68"/>
          <p:cNvSpPr/>
          <p:nvPr/>
        </p:nvSpPr>
        <p:spPr>
          <a:xfrm>
            <a:off x="451103" y="577900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69" name="object 69"/>
          <p:cNvSpPr/>
          <p:nvPr/>
        </p:nvSpPr>
        <p:spPr>
          <a:xfrm>
            <a:off x="2078736" y="577900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70" name="object 70"/>
          <p:cNvSpPr/>
          <p:nvPr/>
        </p:nvSpPr>
        <p:spPr>
          <a:xfrm>
            <a:off x="3704335" y="5779008"/>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71" name="object 71"/>
          <p:cNvSpPr/>
          <p:nvPr/>
        </p:nvSpPr>
        <p:spPr>
          <a:xfrm>
            <a:off x="5331968" y="5779008"/>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72" name="object 72"/>
          <p:cNvSpPr/>
          <p:nvPr/>
        </p:nvSpPr>
        <p:spPr>
          <a:xfrm>
            <a:off x="451103" y="4057903"/>
            <a:ext cx="1534160" cy="484293"/>
          </a:xfrm>
          <a:custGeom>
            <a:avLst/>
            <a:gdLst/>
            <a:ahLst/>
            <a:cxnLst/>
            <a:rect l="l" t="t" r="r" b="b"/>
            <a:pathLst>
              <a:path w="1150620" h="363220">
                <a:moveTo>
                  <a:pt x="0" y="362712"/>
                </a:moveTo>
                <a:lnTo>
                  <a:pt x="1150620" y="362712"/>
                </a:lnTo>
                <a:lnTo>
                  <a:pt x="1150620"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3" name="object 73"/>
          <p:cNvSpPr/>
          <p:nvPr/>
        </p:nvSpPr>
        <p:spPr>
          <a:xfrm>
            <a:off x="2078736" y="4057903"/>
            <a:ext cx="1534160" cy="484293"/>
          </a:xfrm>
          <a:custGeom>
            <a:avLst/>
            <a:gdLst/>
            <a:ahLst/>
            <a:cxnLst/>
            <a:rect l="l" t="t" r="r" b="b"/>
            <a:pathLst>
              <a:path w="1150620" h="363220">
                <a:moveTo>
                  <a:pt x="0" y="362712"/>
                </a:moveTo>
                <a:lnTo>
                  <a:pt x="1150620" y="362712"/>
                </a:lnTo>
                <a:lnTo>
                  <a:pt x="1150620"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4" name="object 74"/>
          <p:cNvSpPr/>
          <p:nvPr/>
        </p:nvSpPr>
        <p:spPr>
          <a:xfrm>
            <a:off x="3704335" y="4057903"/>
            <a:ext cx="1536700" cy="484293"/>
          </a:xfrm>
          <a:custGeom>
            <a:avLst/>
            <a:gdLst/>
            <a:ahLst/>
            <a:cxnLst/>
            <a:rect l="l" t="t" r="r" b="b"/>
            <a:pathLst>
              <a:path w="1152525" h="363220">
                <a:moveTo>
                  <a:pt x="0" y="362712"/>
                </a:moveTo>
                <a:lnTo>
                  <a:pt x="1152144" y="362712"/>
                </a:lnTo>
                <a:lnTo>
                  <a:pt x="1152144"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5" name="object 75"/>
          <p:cNvSpPr/>
          <p:nvPr/>
        </p:nvSpPr>
        <p:spPr>
          <a:xfrm>
            <a:off x="5331968" y="4057903"/>
            <a:ext cx="1534160" cy="484293"/>
          </a:xfrm>
          <a:custGeom>
            <a:avLst/>
            <a:gdLst/>
            <a:ahLst/>
            <a:cxnLst/>
            <a:rect l="l" t="t" r="r" b="b"/>
            <a:pathLst>
              <a:path w="1150620" h="363220">
                <a:moveTo>
                  <a:pt x="0" y="362712"/>
                </a:moveTo>
                <a:lnTo>
                  <a:pt x="1150620" y="362712"/>
                </a:lnTo>
                <a:lnTo>
                  <a:pt x="1150620"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6" name="object 76"/>
          <p:cNvSpPr/>
          <p:nvPr/>
        </p:nvSpPr>
        <p:spPr>
          <a:xfrm>
            <a:off x="6959600" y="4057903"/>
            <a:ext cx="1534160" cy="484293"/>
          </a:xfrm>
          <a:custGeom>
            <a:avLst/>
            <a:gdLst/>
            <a:ahLst/>
            <a:cxnLst/>
            <a:rect l="l" t="t" r="r" b="b"/>
            <a:pathLst>
              <a:path w="1150620" h="363220">
                <a:moveTo>
                  <a:pt x="0" y="362712"/>
                </a:moveTo>
                <a:lnTo>
                  <a:pt x="1150620" y="362712"/>
                </a:lnTo>
                <a:lnTo>
                  <a:pt x="1150620"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7" name="object 77"/>
          <p:cNvSpPr/>
          <p:nvPr/>
        </p:nvSpPr>
        <p:spPr>
          <a:xfrm>
            <a:off x="8585201" y="4057903"/>
            <a:ext cx="1536700" cy="484293"/>
          </a:xfrm>
          <a:custGeom>
            <a:avLst/>
            <a:gdLst/>
            <a:ahLst/>
            <a:cxnLst/>
            <a:rect l="l" t="t" r="r" b="b"/>
            <a:pathLst>
              <a:path w="1152525" h="363220">
                <a:moveTo>
                  <a:pt x="0" y="362712"/>
                </a:moveTo>
                <a:lnTo>
                  <a:pt x="1152144" y="362712"/>
                </a:lnTo>
                <a:lnTo>
                  <a:pt x="1152144"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8" name="object 78"/>
          <p:cNvSpPr/>
          <p:nvPr/>
        </p:nvSpPr>
        <p:spPr>
          <a:xfrm>
            <a:off x="10212831" y="4057903"/>
            <a:ext cx="1534160" cy="484293"/>
          </a:xfrm>
          <a:custGeom>
            <a:avLst/>
            <a:gdLst/>
            <a:ahLst/>
            <a:cxnLst/>
            <a:rect l="l" t="t" r="r" b="b"/>
            <a:pathLst>
              <a:path w="1150620" h="363220">
                <a:moveTo>
                  <a:pt x="0" y="362712"/>
                </a:moveTo>
                <a:lnTo>
                  <a:pt x="1150620" y="362712"/>
                </a:lnTo>
                <a:lnTo>
                  <a:pt x="1150620" y="0"/>
                </a:lnTo>
                <a:lnTo>
                  <a:pt x="0" y="0"/>
                </a:lnTo>
                <a:lnTo>
                  <a:pt x="0" y="362712"/>
                </a:lnTo>
                <a:close/>
              </a:path>
            </a:pathLst>
          </a:custGeom>
          <a:ln w="6096">
            <a:solidFill>
              <a:srgbClr val="000000"/>
            </a:solidFill>
          </a:ln>
        </p:spPr>
        <p:txBody>
          <a:bodyPr wrap="square" lIns="0" tIns="0" rIns="0" bIns="0" rtlCol="0"/>
          <a:lstStyle/>
          <a:p>
            <a:endParaRPr sz="2400"/>
          </a:p>
        </p:txBody>
      </p:sp>
      <p:sp>
        <p:nvSpPr>
          <p:cNvPr id="79" name="object 79"/>
          <p:cNvSpPr/>
          <p:nvPr/>
        </p:nvSpPr>
        <p:spPr>
          <a:xfrm>
            <a:off x="451103" y="4620769"/>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0" name="object 80"/>
          <p:cNvSpPr/>
          <p:nvPr/>
        </p:nvSpPr>
        <p:spPr>
          <a:xfrm>
            <a:off x="2078736" y="4620769"/>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1" name="object 81"/>
          <p:cNvSpPr/>
          <p:nvPr/>
        </p:nvSpPr>
        <p:spPr>
          <a:xfrm>
            <a:off x="3704335" y="4620769"/>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2" name="object 82"/>
          <p:cNvSpPr/>
          <p:nvPr/>
        </p:nvSpPr>
        <p:spPr>
          <a:xfrm>
            <a:off x="5331968" y="4620769"/>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3" name="object 83"/>
          <p:cNvSpPr/>
          <p:nvPr/>
        </p:nvSpPr>
        <p:spPr>
          <a:xfrm>
            <a:off x="6959600" y="4620769"/>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4" name="object 84"/>
          <p:cNvSpPr/>
          <p:nvPr/>
        </p:nvSpPr>
        <p:spPr>
          <a:xfrm>
            <a:off x="8585201" y="4620769"/>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5" name="object 85"/>
          <p:cNvSpPr/>
          <p:nvPr/>
        </p:nvSpPr>
        <p:spPr>
          <a:xfrm>
            <a:off x="10212831" y="4620769"/>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6" name="object 86"/>
          <p:cNvSpPr/>
          <p:nvPr/>
        </p:nvSpPr>
        <p:spPr>
          <a:xfrm>
            <a:off x="453136" y="2519681"/>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7" name="object 87"/>
          <p:cNvSpPr/>
          <p:nvPr/>
        </p:nvSpPr>
        <p:spPr>
          <a:xfrm>
            <a:off x="2078737" y="2519681"/>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8" name="object 88"/>
          <p:cNvSpPr/>
          <p:nvPr/>
        </p:nvSpPr>
        <p:spPr>
          <a:xfrm>
            <a:off x="3706369" y="2519681"/>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89" name="object 89"/>
          <p:cNvSpPr/>
          <p:nvPr/>
        </p:nvSpPr>
        <p:spPr>
          <a:xfrm>
            <a:off x="5334000" y="2519681"/>
            <a:ext cx="1534160" cy="481753"/>
          </a:xfrm>
          <a:custGeom>
            <a:avLst/>
            <a:gdLst/>
            <a:ahLst/>
            <a:cxnLst/>
            <a:rect l="l" t="t" r="r" b="b"/>
            <a:pathLst>
              <a:path w="1150620" h="361314">
                <a:moveTo>
                  <a:pt x="0" y="361188"/>
                </a:moveTo>
                <a:lnTo>
                  <a:pt x="1150620" y="361188"/>
                </a:lnTo>
                <a:lnTo>
                  <a:pt x="1150620" y="0"/>
                </a:lnTo>
                <a:lnTo>
                  <a:pt x="0" y="0"/>
                </a:lnTo>
                <a:lnTo>
                  <a:pt x="0" y="361188"/>
                </a:lnTo>
                <a:close/>
              </a:path>
            </a:pathLst>
          </a:custGeom>
          <a:ln w="6096">
            <a:solidFill>
              <a:srgbClr val="000000"/>
            </a:solidFill>
          </a:ln>
        </p:spPr>
        <p:txBody>
          <a:bodyPr wrap="square" lIns="0" tIns="0" rIns="0" bIns="0" rtlCol="0"/>
          <a:lstStyle/>
          <a:p>
            <a:endParaRPr sz="2400"/>
          </a:p>
        </p:txBody>
      </p:sp>
      <p:sp>
        <p:nvSpPr>
          <p:cNvPr id="90" name="object 90"/>
          <p:cNvSpPr/>
          <p:nvPr/>
        </p:nvSpPr>
        <p:spPr>
          <a:xfrm>
            <a:off x="6959601" y="2519681"/>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91" name="object 91"/>
          <p:cNvSpPr/>
          <p:nvPr/>
        </p:nvSpPr>
        <p:spPr>
          <a:xfrm>
            <a:off x="8587231" y="2519681"/>
            <a:ext cx="1536700" cy="481753"/>
          </a:xfrm>
          <a:custGeom>
            <a:avLst/>
            <a:gdLst/>
            <a:ahLst/>
            <a:cxnLst/>
            <a:rect l="l" t="t" r="r" b="b"/>
            <a:pathLst>
              <a:path w="1152525" h="361314">
                <a:moveTo>
                  <a:pt x="0" y="361188"/>
                </a:moveTo>
                <a:lnTo>
                  <a:pt x="1152144" y="361188"/>
                </a:lnTo>
                <a:lnTo>
                  <a:pt x="1152144" y="0"/>
                </a:lnTo>
                <a:lnTo>
                  <a:pt x="0" y="0"/>
                </a:lnTo>
                <a:lnTo>
                  <a:pt x="0" y="361188"/>
                </a:lnTo>
                <a:close/>
              </a:path>
            </a:pathLst>
          </a:custGeom>
          <a:ln w="6096">
            <a:solidFill>
              <a:srgbClr val="000000"/>
            </a:solidFill>
          </a:ln>
        </p:spPr>
        <p:txBody>
          <a:bodyPr wrap="square" lIns="0" tIns="0" rIns="0" bIns="0" rtlCol="0"/>
          <a:lstStyle/>
          <a:p>
            <a:endParaRPr sz="2400"/>
          </a:p>
        </p:txBody>
      </p:sp>
      <p:sp>
        <p:nvSpPr>
          <p:cNvPr id="92" name="object 92"/>
          <p:cNvSpPr/>
          <p:nvPr/>
        </p:nvSpPr>
        <p:spPr>
          <a:xfrm>
            <a:off x="451103" y="3149600"/>
            <a:ext cx="11288607" cy="0"/>
          </a:xfrm>
          <a:custGeom>
            <a:avLst/>
            <a:gdLst/>
            <a:ahLst/>
            <a:cxnLst/>
            <a:rect l="l" t="t" r="r" b="b"/>
            <a:pathLst>
              <a:path w="8466455">
                <a:moveTo>
                  <a:pt x="0" y="0"/>
                </a:moveTo>
                <a:lnTo>
                  <a:pt x="8466074" y="0"/>
                </a:lnTo>
              </a:path>
            </a:pathLst>
          </a:custGeom>
          <a:ln w="12192">
            <a:solidFill>
              <a:srgbClr val="000000"/>
            </a:solidFill>
          </a:ln>
        </p:spPr>
        <p:txBody>
          <a:bodyPr wrap="square" lIns="0" tIns="0" rIns="0" bIns="0" rtlCol="0"/>
          <a:lstStyle/>
          <a:p>
            <a:endParaRPr sz="2400"/>
          </a:p>
        </p:txBody>
      </p:sp>
      <p:sp>
        <p:nvSpPr>
          <p:cNvPr id="93" name="object 93"/>
          <p:cNvSpPr/>
          <p:nvPr/>
        </p:nvSpPr>
        <p:spPr>
          <a:xfrm>
            <a:off x="451103" y="3925823"/>
            <a:ext cx="11288607" cy="0"/>
          </a:xfrm>
          <a:custGeom>
            <a:avLst/>
            <a:gdLst/>
            <a:ahLst/>
            <a:cxnLst/>
            <a:rect l="l" t="t" r="r" b="b"/>
            <a:pathLst>
              <a:path w="8466455">
                <a:moveTo>
                  <a:pt x="0" y="0"/>
                </a:moveTo>
                <a:lnTo>
                  <a:pt x="8466074" y="0"/>
                </a:lnTo>
              </a:path>
            </a:pathLst>
          </a:custGeom>
          <a:ln w="12192">
            <a:solidFill>
              <a:srgbClr val="000000"/>
            </a:solidFill>
          </a:ln>
        </p:spPr>
        <p:txBody>
          <a:bodyPr wrap="square" lIns="0" tIns="0" rIns="0" bIns="0" rtlCol="0"/>
          <a:lstStyle/>
          <a:p>
            <a:endParaRPr sz="2400"/>
          </a:p>
        </p:txBody>
      </p:sp>
      <p:sp>
        <p:nvSpPr>
          <p:cNvPr id="94" name="object 94"/>
          <p:cNvSpPr txBox="1">
            <a:spLocks noGrp="1"/>
          </p:cNvSpPr>
          <p:nvPr>
            <p:ph type="title"/>
          </p:nvPr>
        </p:nvSpPr>
        <p:spPr>
          <a:xfrm>
            <a:off x="3468794" y="3259760"/>
            <a:ext cx="5190913" cy="509541"/>
          </a:xfrm>
          <a:prstGeom prst="rect">
            <a:avLst/>
          </a:prstGeom>
        </p:spPr>
        <p:txBody>
          <a:bodyPr vert="horz" wrap="square" lIns="0" tIns="16933" rIns="0" bIns="0" rtlCol="0" anchor="ctr">
            <a:spAutoFit/>
          </a:bodyPr>
          <a:lstStyle/>
          <a:p>
            <a:pPr marL="17145">
              <a:lnSpc>
                <a:spcPct val="100000"/>
              </a:lnSpc>
              <a:spcBef>
                <a:spcPts val="135"/>
              </a:spcBef>
            </a:pPr>
            <a:r>
              <a:rPr sz="3200" spc="-40" dirty="0">
                <a:solidFill>
                  <a:srgbClr val="F36F20"/>
                </a:solidFill>
              </a:rPr>
              <a:t>Proven </a:t>
            </a:r>
            <a:r>
              <a:rPr sz="3200" spc="-20" dirty="0">
                <a:solidFill>
                  <a:srgbClr val="F36F20"/>
                </a:solidFill>
              </a:rPr>
              <a:t>by </a:t>
            </a:r>
            <a:r>
              <a:rPr sz="3200" spc="-27" dirty="0">
                <a:solidFill>
                  <a:srgbClr val="F36F20"/>
                </a:solidFill>
              </a:rPr>
              <a:t>Over </a:t>
            </a:r>
            <a:r>
              <a:rPr sz="3200" spc="-7" dirty="0">
                <a:solidFill>
                  <a:srgbClr val="F36F20"/>
                </a:solidFill>
              </a:rPr>
              <a:t>3000</a:t>
            </a:r>
            <a:r>
              <a:rPr sz="3200" spc="-220" dirty="0">
                <a:solidFill>
                  <a:srgbClr val="F36F20"/>
                </a:solidFill>
              </a:rPr>
              <a:t> </a:t>
            </a:r>
            <a:r>
              <a:rPr sz="3200" spc="-40" dirty="0">
                <a:solidFill>
                  <a:srgbClr val="F36F20"/>
                </a:solidFill>
              </a:rPr>
              <a:t>Customers</a:t>
            </a:r>
            <a:endParaRPr sz="3200" dirty="0"/>
          </a:p>
        </p:txBody>
      </p:sp>
      <p:sp>
        <p:nvSpPr>
          <p:cNvPr id="96" name="object 96"/>
          <p:cNvSpPr txBox="1"/>
          <p:nvPr/>
        </p:nvSpPr>
        <p:spPr>
          <a:xfrm>
            <a:off x="11784075" y="6393213"/>
            <a:ext cx="111760" cy="201764"/>
          </a:xfrm>
          <a:prstGeom prst="rect">
            <a:avLst/>
          </a:prstGeom>
        </p:spPr>
        <p:txBody>
          <a:bodyPr vert="horz" wrap="square" lIns="0" tIns="16933" rIns="0" bIns="0" rtlCol="0">
            <a:spAutoFit/>
          </a:bodyPr>
          <a:lstStyle/>
          <a:p>
            <a:pPr marL="17145">
              <a:spcBef>
                <a:spcPts val="135"/>
              </a:spcBef>
            </a:pPr>
            <a:r>
              <a:rPr sz="1200" dirty="0">
                <a:latin typeface="Calibri Light" panose="020F0302020204030204"/>
                <a:cs typeface="Calibri Light" panose="020F0302020204030204"/>
              </a:rPr>
              <a:t>7</a:t>
            </a:r>
            <a:endParaRPr sz="1200">
              <a:latin typeface="Calibri Light" panose="020F0302020204030204"/>
              <a:cs typeface="Calibri Light" panose="020F0302020204030204"/>
            </a:endParaRPr>
          </a:p>
        </p:txBody>
      </p:sp>
      <p:sp>
        <p:nvSpPr>
          <p:cNvPr id="97" name="Slide Number Placeholder 96"/>
          <p:cNvSpPr>
            <a:spLocks noGrp="1"/>
          </p:cNvSpPr>
          <p:nvPr>
            <p:ph type="sldNum" sz="quarter" idx="7"/>
          </p:nvPr>
        </p:nvSpPr>
        <p:spPr>
          <a:xfrm>
            <a:off x="8754744" y="4823485"/>
            <a:ext cx="192404" cy="139700"/>
          </a:xfrm>
          <a:prstGeom prst="rect">
            <a:avLst/>
          </a:prstGeom>
        </p:spPr>
        <p:txBody>
          <a:bodyPr wrap="square" lIns="0" tIns="0" rIns="0" bIns="0">
            <a:spAutoFit/>
          </a:bodyPr>
          <a:lstStyle>
            <a:defPPr>
              <a:defRPr lang="en-US"/>
            </a:defPPr>
            <a:lvl1pPr marL="0" algn="l" defTabSz="914400" rtl="0" eaLnBrk="1" latinLnBrk="0" hangingPunct="1">
              <a:defRPr sz="900" b="0" i="0" kern="1200">
                <a:solidFill>
                  <a:schemeClr val="tx1"/>
                </a:solidFill>
                <a:latin typeface="Calibri Light" panose="020F0302020204030204"/>
                <a:ea typeface="+mn-ea"/>
                <a:cs typeface="Calibri Light" panose="020F03020202040302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885">
              <a:lnSpc>
                <a:spcPts val="955"/>
              </a:lnSpc>
            </a:pPr>
            <a:fld id="{81D60167-4931-47E6-BA6A-407CBD079E47}" type="slidenum">
              <a:rPr lang="en-IN" smtClean="0"/>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14823</Words>
  <Application>WPS Presentation</Application>
  <PresentationFormat>Widescreen</PresentationFormat>
  <Paragraphs>371</Paragraphs>
  <Slides>37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SimSun</vt:lpstr>
      <vt:lpstr>Wingdings</vt:lpstr>
      <vt:lpstr>Calibri Light</vt:lpstr>
      <vt:lpstr>Arial</vt:lpstr>
      <vt:lpstr>Carlito</vt:lpstr>
      <vt:lpstr>Segoe Print</vt:lpstr>
      <vt:lpstr>Times New Roman</vt:lpstr>
      <vt:lpstr>Microsoft YaHei</vt:lpstr>
      <vt:lpstr>Arial Unicode MS</vt:lpstr>
      <vt:lpstr>Calibri</vt:lpstr>
      <vt:lpstr>Calibri Light</vt:lpstr>
      <vt:lpstr>Office Theme</vt:lpstr>
      <vt:lpstr>Snowflake</vt:lpstr>
      <vt:lpstr>Snowflake Connect</vt:lpstr>
      <vt:lpstr>Snowflake</vt:lpstr>
      <vt:lpstr>Where Snowflake Fits In..</vt:lpstr>
      <vt:lpstr>Where Do I Fit In ? </vt:lpstr>
      <vt:lpstr>Snowflake Consumers</vt:lpstr>
      <vt:lpstr>What Customers like about Snowflake</vt:lpstr>
      <vt:lpstr>Cloud Data Ecosystem</vt:lpstr>
      <vt:lpstr>Proven by Over 3000 Customers</vt:lpstr>
      <vt:lpstr>How Snowflake is different? </vt:lpstr>
      <vt:lpstr>How Snowflake is different?</vt:lpstr>
      <vt:lpstr>Key Features and Benefits of Snowflake </vt:lpstr>
      <vt:lpstr>      </vt:lpstr>
      <vt:lpstr>Traditional Architecture: Shared-Disk Architecture</vt:lpstr>
      <vt:lpstr>Traditional Architecture: Shared-Nothing Architecture</vt:lpstr>
      <vt:lpstr>Snowflake Architecture </vt:lpstr>
      <vt:lpstr>Snowflake Architecture: Database Storage Layer</vt:lpstr>
      <vt:lpstr>Snowflake Architecture: Query Processing Layer</vt:lpstr>
      <vt:lpstr>Virtual Warehouse Sizes</vt:lpstr>
      <vt:lpstr>Snowflake Architecture: Cloud Services Layer</vt:lpstr>
      <vt:lpstr>Connecting to Snowflake</vt:lpstr>
      <vt:lpstr>Snowflake Platforms</vt:lpstr>
      <vt:lpstr>Snowflake Regions</vt:lpstr>
      <vt:lpstr>Snowflake editions</vt:lpstr>
      <vt:lpstr>Snowflake Editions Comparison</vt:lpstr>
      <vt:lpstr>Snowflake Editions Comparison</vt:lpstr>
      <vt:lpstr>Snowflake Editions Comparison</vt:lpstr>
      <vt:lpstr>Snowflake Editions Comparison</vt:lpstr>
      <vt:lpstr>Snowflake Editions Comparison</vt:lpstr>
      <vt:lpstr>Pricing</vt:lpstr>
      <vt:lpstr>Snowflake URL</vt:lpstr>
      <vt:lpstr>Snowflake Web UI </vt:lpstr>
      <vt:lpstr>Snowflake Web UI</vt:lpstr>
      <vt:lpstr>Snowflake Web UI</vt:lpstr>
      <vt:lpstr>Snowflake Web UI</vt:lpstr>
      <vt:lpstr>Snowflake Web UI</vt:lpstr>
      <vt:lpstr>Snowflake Web UI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features</dc:title>
  <dc:creator>ABC</dc:creator>
  <cp:lastModifiedBy>balu mxr</cp:lastModifiedBy>
  <cp:revision>30</cp:revision>
  <dcterms:created xsi:type="dcterms:W3CDTF">2022-11-09T14:51:00Z</dcterms:created>
  <dcterms:modified xsi:type="dcterms:W3CDTF">2024-09-29T06:32:27Z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105BD9FD6FCA4F608E6F74884B90DD1C_12</vt:lpwstr>
  </property>
  <property fmtid="{D5CDD505-2E9C-101B-9397-08002B2CF9AE}" pid="3" name="KSOProductBuildVer">
    <vt:lpwstr>1033-12.2.0.18545</vt:lpwstr>
  </property>
</Properties>
</file>